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9" r:id="rId2"/>
    <p:sldId id="280" r:id="rId3"/>
    <p:sldId id="256" r:id="rId4"/>
    <p:sldId id="260" r:id="rId5"/>
    <p:sldId id="268" r:id="rId6"/>
    <p:sldId id="259" r:id="rId7"/>
    <p:sldId id="261" r:id="rId8"/>
    <p:sldId id="262" r:id="rId9"/>
    <p:sldId id="263" r:id="rId10"/>
    <p:sldId id="264" r:id="rId11"/>
    <p:sldId id="276" r:id="rId12"/>
    <p:sldId id="267" r:id="rId13"/>
    <p:sldId id="277" r:id="rId14"/>
    <p:sldId id="272" r:id="rId15"/>
    <p:sldId id="273" r:id="rId16"/>
    <p:sldId id="266" r:id="rId17"/>
    <p:sldId id="269" r:id="rId18"/>
    <p:sldId id="274" r:id="rId19"/>
    <p:sldId id="275"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6862F-194F-47A9-ACCD-A588D3A0F646}" type="doc">
      <dgm:prSet loTypeId="urn:microsoft.com/office/officeart/2005/8/layout/target3" loCatId="list" qsTypeId="urn:microsoft.com/office/officeart/2005/8/quickstyle/simple1" qsCatId="simple" csTypeId="urn:microsoft.com/office/officeart/2005/8/colors/accent2_5" csCatId="accent2" phldr="1"/>
      <dgm:spPr/>
      <dgm:t>
        <a:bodyPr/>
        <a:lstStyle/>
        <a:p>
          <a:endParaRPr lang="en-IN"/>
        </a:p>
      </dgm:t>
    </dgm:pt>
    <dgm:pt modelId="{E81C4410-31D7-4C0E-9DC8-A615FDE3D144}">
      <dgm:prSet phldrT="[Text]"/>
      <dgm:spPr/>
      <dgm:t>
        <a:bodyPr/>
        <a:lstStyle/>
        <a:p>
          <a:r>
            <a:rPr lang="en-IN" dirty="0" smtClean="0"/>
            <a:t>Shape of a Mobius band</a:t>
          </a:r>
          <a:endParaRPr lang="en-IN" dirty="0"/>
        </a:p>
      </dgm:t>
    </dgm:pt>
    <dgm:pt modelId="{30D8200E-2F80-40CF-BEC0-D1AE9776D8CE}" type="parTrans" cxnId="{AFE04A3F-95AB-4EE9-9737-52602AB7F852}">
      <dgm:prSet/>
      <dgm:spPr/>
      <dgm:t>
        <a:bodyPr/>
        <a:lstStyle/>
        <a:p>
          <a:endParaRPr lang="en-IN"/>
        </a:p>
      </dgm:t>
    </dgm:pt>
    <dgm:pt modelId="{27423E23-CC02-4DA2-A899-28012E7594E4}" type="sibTrans" cxnId="{AFE04A3F-95AB-4EE9-9737-52602AB7F852}">
      <dgm:prSet/>
      <dgm:spPr/>
      <dgm:t>
        <a:bodyPr/>
        <a:lstStyle/>
        <a:p>
          <a:endParaRPr lang="en-IN"/>
        </a:p>
      </dgm:t>
    </dgm:pt>
    <dgm:pt modelId="{EDCF0926-1E40-4245-9BA0-9C7D9798A4EB}">
      <dgm:prSet/>
      <dgm:spPr/>
      <dgm:t>
        <a:bodyPr/>
        <a:lstStyle/>
        <a:p>
          <a:r>
            <a:rPr lang="en-IN" dirty="0" smtClean="0"/>
            <a:t>CFD Analysis</a:t>
          </a:r>
        </a:p>
      </dgm:t>
    </dgm:pt>
    <dgm:pt modelId="{0A8E925E-DF11-4127-AF0A-B963F4AF20D6}" type="parTrans" cxnId="{E76C2CF7-7768-455D-8C01-8C187FB0A827}">
      <dgm:prSet/>
      <dgm:spPr/>
      <dgm:t>
        <a:bodyPr/>
        <a:lstStyle/>
        <a:p>
          <a:endParaRPr lang="en-IN"/>
        </a:p>
      </dgm:t>
    </dgm:pt>
    <dgm:pt modelId="{441CA033-DBBC-4E0C-809E-CECB6685C4ED}" type="sibTrans" cxnId="{E76C2CF7-7768-455D-8C01-8C187FB0A827}">
      <dgm:prSet/>
      <dgm:spPr/>
      <dgm:t>
        <a:bodyPr/>
        <a:lstStyle/>
        <a:p>
          <a:endParaRPr lang="en-IN"/>
        </a:p>
      </dgm:t>
    </dgm:pt>
    <dgm:pt modelId="{57395328-CAFB-46A6-BFF2-B463521F9600}">
      <dgm:prSet/>
      <dgm:spPr/>
      <dgm:t>
        <a:bodyPr/>
        <a:lstStyle/>
        <a:p>
          <a:r>
            <a:rPr lang="en-IN" smtClean="0"/>
            <a:t>Experimental verification.</a:t>
          </a:r>
          <a:endParaRPr lang="en-IN" dirty="0"/>
        </a:p>
      </dgm:t>
    </dgm:pt>
    <dgm:pt modelId="{41A07A5F-AD57-4DAD-AFE8-49D36C0B7376}" type="parTrans" cxnId="{B994C744-580C-4843-9BB9-C59FBAAB3255}">
      <dgm:prSet/>
      <dgm:spPr/>
      <dgm:t>
        <a:bodyPr/>
        <a:lstStyle/>
        <a:p>
          <a:endParaRPr lang="en-IN"/>
        </a:p>
      </dgm:t>
    </dgm:pt>
    <dgm:pt modelId="{9976CE28-F979-4AFC-8B14-B99F340D9226}" type="sibTrans" cxnId="{B994C744-580C-4843-9BB9-C59FBAAB3255}">
      <dgm:prSet/>
      <dgm:spPr/>
      <dgm:t>
        <a:bodyPr/>
        <a:lstStyle/>
        <a:p>
          <a:endParaRPr lang="en-IN"/>
        </a:p>
      </dgm:t>
    </dgm:pt>
    <dgm:pt modelId="{38E6C632-DE5A-4E00-AA62-5B95CA323030}" type="pres">
      <dgm:prSet presAssocID="{22D6862F-194F-47A9-ACCD-A588D3A0F646}" presName="Name0" presStyleCnt="0">
        <dgm:presLayoutVars>
          <dgm:chMax val="7"/>
          <dgm:dir/>
          <dgm:animLvl val="lvl"/>
          <dgm:resizeHandles val="exact"/>
        </dgm:presLayoutVars>
      </dgm:prSet>
      <dgm:spPr/>
      <dgm:t>
        <a:bodyPr/>
        <a:lstStyle/>
        <a:p>
          <a:endParaRPr lang="en-IN"/>
        </a:p>
      </dgm:t>
    </dgm:pt>
    <dgm:pt modelId="{F25834B8-CB64-4E8C-B14D-C09132250231}" type="pres">
      <dgm:prSet presAssocID="{E81C4410-31D7-4C0E-9DC8-A615FDE3D144}" presName="circle1" presStyleLbl="node1" presStyleIdx="0" presStyleCnt="3"/>
      <dgm:spPr/>
    </dgm:pt>
    <dgm:pt modelId="{4550B081-DC60-4902-B16E-D907AA04425D}" type="pres">
      <dgm:prSet presAssocID="{E81C4410-31D7-4C0E-9DC8-A615FDE3D144}" presName="space" presStyleCnt="0"/>
      <dgm:spPr/>
    </dgm:pt>
    <dgm:pt modelId="{C3C4E97D-2E82-4C68-AB84-A9FEB7953DB9}" type="pres">
      <dgm:prSet presAssocID="{E81C4410-31D7-4C0E-9DC8-A615FDE3D144}" presName="rect1" presStyleLbl="alignAcc1" presStyleIdx="0" presStyleCnt="3"/>
      <dgm:spPr/>
      <dgm:t>
        <a:bodyPr/>
        <a:lstStyle/>
        <a:p>
          <a:endParaRPr lang="en-IN"/>
        </a:p>
      </dgm:t>
    </dgm:pt>
    <dgm:pt modelId="{842E9B78-0229-4BC1-A900-6288615995DB}" type="pres">
      <dgm:prSet presAssocID="{EDCF0926-1E40-4245-9BA0-9C7D9798A4EB}" presName="vertSpace2" presStyleLbl="node1" presStyleIdx="0" presStyleCnt="3"/>
      <dgm:spPr/>
    </dgm:pt>
    <dgm:pt modelId="{3A6BBD8B-D49F-42F1-B4F7-9C983E5E0C77}" type="pres">
      <dgm:prSet presAssocID="{EDCF0926-1E40-4245-9BA0-9C7D9798A4EB}" presName="circle2" presStyleLbl="node1" presStyleIdx="1" presStyleCnt="3"/>
      <dgm:spPr/>
    </dgm:pt>
    <dgm:pt modelId="{FBFE4DF2-49B2-4842-9A51-46B37F5390A2}" type="pres">
      <dgm:prSet presAssocID="{EDCF0926-1E40-4245-9BA0-9C7D9798A4EB}" presName="rect2" presStyleLbl="alignAcc1" presStyleIdx="1" presStyleCnt="3"/>
      <dgm:spPr/>
      <dgm:t>
        <a:bodyPr/>
        <a:lstStyle/>
        <a:p>
          <a:endParaRPr lang="en-IN"/>
        </a:p>
      </dgm:t>
    </dgm:pt>
    <dgm:pt modelId="{0A9D4A1A-36DF-47CC-8AC6-4B5330693AE3}" type="pres">
      <dgm:prSet presAssocID="{57395328-CAFB-46A6-BFF2-B463521F9600}" presName="vertSpace3" presStyleLbl="node1" presStyleIdx="1" presStyleCnt="3"/>
      <dgm:spPr/>
    </dgm:pt>
    <dgm:pt modelId="{E618DE33-78F1-47EA-A11D-6DFA50A1EC72}" type="pres">
      <dgm:prSet presAssocID="{57395328-CAFB-46A6-BFF2-B463521F9600}" presName="circle3" presStyleLbl="node1" presStyleIdx="2" presStyleCnt="3"/>
      <dgm:spPr/>
    </dgm:pt>
    <dgm:pt modelId="{DBAEB23F-FE50-469D-AA95-0B201B6C35F6}" type="pres">
      <dgm:prSet presAssocID="{57395328-CAFB-46A6-BFF2-B463521F9600}" presName="rect3" presStyleLbl="alignAcc1" presStyleIdx="2" presStyleCnt="3"/>
      <dgm:spPr/>
      <dgm:t>
        <a:bodyPr/>
        <a:lstStyle/>
        <a:p>
          <a:endParaRPr lang="en-IN"/>
        </a:p>
      </dgm:t>
    </dgm:pt>
    <dgm:pt modelId="{82219F78-F664-4F1F-A7A5-16A0F5224E28}" type="pres">
      <dgm:prSet presAssocID="{E81C4410-31D7-4C0E-9DC8-A615FDE3D144}" presName="rect1ParTxNoCh" presStyleLbl="alignAcc1" presStyleIdx="2" presStyleCnt="3">
        <dgm:presLayoutVars>
          <dgm:chMax val="1"/>
          <dgm:bulletEnabled val="1"/>
        </dgm:presLayoutVars>
      </dgm:prSet>
      <dgm:spPr/>
      <dgm:t>
        <a:bodyPr/>
        <a:lstStyle/>
        <a:p>
          <a:endParaRPr lang="en-IN"/>
        </a:p>
      </dgm:t>
    </dgm:pt>
    <dgm:pt modelId="{5E32EC6C-3B16-4D6B-B5D9-54383E2B3C3D}" type="pres">
      <dgm:prSet presAssocID="{EDCF0926-1E40-4245-9BA0-9C7D9798A4EB}" presName="rect2ParTxNoCh" presStyleLbl="alignAcc1" presStyleIdx="2" presStyleCnt="3">
        <dgm:presLayoutVars>
          <dgm:chMax val="1"/>
          <dgm:bulletEnabled val="1"/>
        </dgm:presLayoutVars>
      </dgm:prSet>
      <dgm:spPr/>
      <dgm:t>
        <a:bodyPr/>
        <a:lstStyle/>
        <a:p>
          <a:endParaRPr lang="en-IN"/>
        </a:p>
      </dgm:t>
    </dgm:pt>
    <dgm:pt modelId="{DE7A7B34-9442-48AE-86CD-EBB0D47FCBBB}" type="pres">
      <dgm:prSet presAssocID="{57395328-CAFB-46A6-BFF2-B463521F9600}" presName="rect3ParTxNoCh" presStyleLbl="alignAcc1" presStyleIdx="2" presStyleCnt="3">
        <dgm:presLayoutVars>
          <dgm:chMax val="1"/>
          <dgm:bulletEnabled val="1"/>
        </dgm:presLayoutVars>
      </dgm:prSet>
      <dgm:spPr/>
      <dgm:t>
        <a:bodyPr/>
        <a:lstStyle/>
        <a:p>
          <a:endParaRPr lang="en-IN"/>
        </a:p>
      </dgm:t>
    </dgm:pt>
  </dgm:ptLst>
  <dgm:cxnLst>
    <dgm:cxn modelId="{B994C744-580C-4843-9BB9-C59FBAAB3255}" srcId="{22D6862F-194F-47A9-ACCD-A588D3A0F646}" destId="{57395328-CAFB-46A6-BFF2-B463521F9600}" srcOrd="2" destOrd="0" parTransId="{41A07A5F-AD57-4DAD-AFE8-49D36C0B7376}" sibTransId="{9976CE28-F979-4AFC-8B14-B99F340D9226}"/>
    <dgm:cxn modelId="{F7DAE5CD-F52A-43A0-88AC-8060F4928924}" type="presOf" srcId="{22D6862F-194F-47A9-ACCD-A588D3A0F646}" destId="{38E6C632-DE5A-4E00-AA62-5B95CA323030}" srcOrd="0" destOrd="0" presId="urn:microsoft.com/office/officeart/2005/8/layout/target3"/>
    <dgm:cxn modelId="{EAEC4433-795C-4EA2-B615-BB047E4B0327}" type="presOf" srcId="{57395328-CAFB-46A6-BFF2-B463521F9600}" destId="{DBAEB23F-FE50-469D-AA95-0B201B6C35F6}" srcOrd="0" destOrd="0" presId="urn:microsoft.com/office/officeart/2005/8/layout/target3"/>
    <dgm:cxn modelId="{77DCB893-90A3-4F0F-9A9F-79B24EB68A0E}" type="presOf" srcId="{EDCF0926-1E40-4245-9BA0-9C7D9798A4EB}" destId="{FBFE4DF2-49B2-4842-9A51-46B37F5390A2}" srcOrd="0" destOrd="0" presId="urn:microsoft.com/office/officeart/2005/8/layout/target3"/>
    <dgm:cxn modelId="{A195BAB3-2399-49C2-A802-2709C2E74E74}" type="presOf" srcId="{E81C4410-31D7-4C0E-9DC8-A615FDE3D144}" destId="{C3C4E97D-2E82-4C68-AB84-A9FEB7953DB9}" srcOrd="0" destOrd="0" presId="urn:microsoft.com/office/officeart/2005/8/layout/target3"/>
    <dgm:cxn modelId="{AFE04A3F-95AB-4EE9-9737-52602AB7F852}" srcId="{22D6862F-194F-47A9-ACCD-A588D3A0F646}" destId="{E81C4410-31D7-4C0E-9DC8-A615FDE3D144}" srcOrd="0" destOrd="0" parTransId="{30D8200E-2F80-40CF-BEC0-D1AE9776D8CE}" sibTransId="{27423E23-CC02-4DA2-A899-28012E7594E4}"/>
    <dgm:cxn modelId="{3A38D0EF-A7F6-4012-9FC0-230E93063F9E}" type="presOf" srcId="{EDCF0926-1E40-4245-9BA0-9C7D9798A4EB}" destId="{5E32EC6C-3B16-4D6B-B5D9-54383E2B3C3D}" srcOrd="1" destOrd="0" presId="urn:microsoft.com/office/officeart/2005/8/layout/target3"/>
    <dgm:cxn modelId="{CAC950BF-39B2-4D82-B9B6-41BC6AB4C9C4}" type="presOf" srcId="{57395328-CAFB-46A6-BFF2-B463521F9600}" destId="{DE7A7B34-9442-48AE-86CD-EBB0D47FCBBB}" srcOrd="1" destOrd="0" presId="urn:microsoft.com/office/officeart/2005/8/layout/target3"/>
    <dgm:cxn modelId="{5543E247-803E-426A-9205-8902D0435ED5}" type="presOf" srcId="{E81C4410-31D7-4C0E-9DC8-A615FDE3D144}" destId="{82219F78-F664-4F1F-A7A5-16A0F5224E28}" srcOrd="1" destOrd="0" presId="urn:microsoft.com/office/officeart/2005/8/layout/target3"/>
    <dgm:cxn modelId="{E76C2CF7-7768-455D-8C01-8C187FB0A827}" srcId="{22D6862F-194F-47A9-ACCD-A588D3A0F646}" destId="{EDCF0926-1E40-4245-9BA0-9C7D9798A4EB}" srcOrd="1" destOrd="0" parTransId="{0A8E925E-DF11-4127-AF0A-B963F4AF20D6}" sibTransId="{441CA033-DBBC-4E0C-809E-CECB6685C4ED}"/>
    <dgm:cxn modelId="{CC8085CD-8E20-4947-9332-F4E76C650B97}" type="presParOf" srcId="{38E6C632-DE5A-4E00-AA62-5B95CA323030}" destId="{F25834B8-CB64-4E8C-B14D-C09132250231}" srcOrd="0" destOrd="0" presId="urn:microsoft.com/office/officeart/2005/8/layout/target3"/>
    <dgm:cxn modelId="{E37EF6FF-8285-405D-BBCC-D71D9331169C}" type="presParOf" srcId="{38E6C632-DE5A-4E00-AA62-5B95CA323030}" destId="{4550B081-DC60-4902-B16E-D907AA04425D}" srcOrd="1" destOrd="0" presId="urn:microsoft.com/office/officeart/2005/8/layout/target3"/>
    <dgm:cxn modelId="{16773225-B896-48C3-934E-ED6058185754}" type="presParOf" srcId="{38E6C632-DE5A-4E00-AA62-5B95CA323030}" destId="{C3C4E97D-2E82-4C68-AB84-A9FEB7953DB9}" srcOrd="2" destOrd="0" presId="urn:microsoft.com/office/officeart/2005/8/layout/target3"/>
    <dgm:cxn modelId="{9B87C6BB-89B9-4942-9DC4-68C8DE67DDCE}" type="presParOf" srcId="{38E6C632-DE5A-4E00-AA62-5B95CA323030}" destId="{842E9B78-0229-4BC1-A900-6288615995DB}" srcOrd="3" destOrd="0" presId="urn:microsoft.com/office/officeart/2005/8/layout/target3"/>
    <dgm:cxn modelId="{D2B8EF5B-F9AA-4F38-8242-65AB35DE0C3E}" type="presParOf" srcId="{38E6C632-DE5A-4E00-AA62-5B95CA323030}" destId="{3A6BBD8B-D49F-42F1-B4F7-9C983E5E0C77}" srcOrd="4" destOrd="0" presId="urn:microsoft.com/office/officeart/2005/8/layout/target3"/>
    <dgm:cxn modelId="{A40F9C51-BC81-4156-88E7-DB14BB4EE13D}" type="presParOf" srcId="{38E6C632-DE5A-4E00-AA62-5B95CA323030}" destId="{FBFE4DF2-49B2-4842-9A51-46B37F5390A2}" srcOrd="5" destOrd="0" presId="urn:microsoft.com/office/officeart/2005/8/layout/target3"/>
    <dgm:cxn modelId="{1E5577E6-9274-41FA-8387-B36C98D2445F}" type="presParOf" srcId="{38E6C632-DE5A-4E00-AA62-5B95CA323030}" destId="{0A9D4A1A-36DF-47CC-8AC6-4B5330693AE3}" srcOrd="6" destOrd="0" presId="urn:microsoft.com/office/officeart/2005/8/layout/target3"/>
    <dgm:cxn modelId="{8F03439C-58BE-4D33-A8B2-0ED03CB8354F}" type="presParOf" srcId="{38E6C632-DE5A-4E00-AA62-5B95CA323030}" destId="{E618DE33-78F1-47EA-A11D-6DFA50A1EC72}" srcOrd="7" destOrd="0" presId="urn:microsoft.com/office/officeart/2005/8/layout/target3"/>
    <dgm:cxn modelId="{4DFBABC6-E82E-4027-ABD7-75379A19FB1A}" type="presParOf" srcId="{38E6C632-DE5A-4E00-AA62-5B95CA323030}" destId="{DBAEB23F-FE50-469D-AA95-0B201B6C35F6}" srcOrd="8" destOrd="0" presId="urn:microsoft.com/office/officeart/2005/8/layout/target3"/>
    <dgm:cxn modelId="{B6A89BCF-3EC7-4949-AF97-AF0C3043B5AD}" type="presParOf" srcId="{38E6C632-DE5A-4E00-AA62-5B95CA323030}" destId="{82219F78-F664-4F1F-A7A5-16A0F5224E28}" srcOrd="9" destOrd="0" presId="urn:microsoft.com/office/officeart/2005/8/layout/target3"/>
    <dgm:cxn modelId="{2DB61C7F-FCFE-4D24-8EE2-498D4AB8678C}" type="presParOf" srcId="{38E6C632-DE5A-4E00-AA62-5B95CA323030}" destId="{5E32EC6C-3B16-4D6B-B5D9-54383E2B3C3D}" srcOrd="10" destOrd="0" presId="urn:microsoft.com/office/officeart/2005/8/layout/target3"/>
    <dgm:cxn modelId="{9A49AB6A-05F8-49E3-9748-D137D7C22EF0}" type="presParOf" srcId="{38E6C632-DE5A-4E00-AA62-5B95CA323030}" destId="{DE7A7B34-9442-48AE-86CD-EBB0D47FCBBB}" srcOrd="11" destOrd="0" presId="urn:microsoft.com/office/officeart/2005/8/layout/target3"/>
  </dgm:cxnLst>
  <dgm:bg/>
  <dgm:whole/>
</dgm:dataModel>
</file>

<file path=ppt/diagrams/data2.xml><?xml version="1.0" encoding="utf-8"?>
<dgm:dataModel xmlns:dgm="http://schemas.openxmlformats.org/drawingml/2006/diagram" xmlns:a="http://schemas.openxmlformats.org/drawingml/2006/main">
  <dgm:ptLst>
    <dgm:pt modelId="{282A3B92-02EB-41CD-98C1-AC562493E1E6}" type="doc">
      <dgm:prSet loTypeId="urn:microsoft.com/office/officeart/2005/8/layout/equation2" loCatId="process" qsTypeId="urn:microsoft.com/office/officeart/2005/8/quickstyle/simple1" qsCatId="simple" csTypeId="urn:microsoft.com/office/officeart/2005/8/colors/accent2_2" csCatId="accent2" phldr="1"/>
      <dgm:spPr/>
    </dgm:pt>
    <dgm:pt modelId="{26FDC18B-9A19-4817-871D-1672D375AF83}">
      <dgm:prSet phldrT="[Text]"/>
      <dgm:spPr/>
      <dgm:t>
        <a:bodyPr/>
        <a:lstStyle/>
        <a:p>
          <a:r>
            <a:rPr lang="en-IN" dirty="0" smtClean="0"/>
            <a:t>Differential equations</a:t>
          </a:r>
          <a:endParaRPr lang="en-IN" dirty="0"/>
        </a:p>
      </dgm:t>
    </dgm:pt>
    <dgm:pt modelId="{833DAF51-B103-45A5-96E3-6F43B2550F1D}" type="parTrans" cxnId="{72BE6B39-9BBA-4348-A589-FD700E1D7C65}">
      <dgm:prSet/>
      <dgm:spPr/>
      <dgm:t>
        <a:bodyPr/>
        <a:lstStyle/>
        <a:p>
          <a:endParaRPr lang="en-IN"/>
        </a:p>
      </dgm:t>
    </dgm:pt>
    <dgm:pt modelId="{A13C35A3-B740-4F94-AE4D-26CD4662D571}" type="sibTrans" cxnId="{72BE6B39-9BBA-4348-A589-FD700E1D7C65}">
      <dgm:prSet/>
      <dgm:spPr/>
      <dgm:t>
        <a:bodyPr/>
        <a:lstStyle/>
        <a:p>
          <a:endParaRPr lang="en-IN"/>
        </a:p>
      </dgm:t>
    </dgm:pt>
    <dgm:pt modelId="{DA380346-6BA5-484C-8390-CD85D4F8C5F2}">
      <dgm:prSet phldrT="[Text]"/>
      <dgm:spPr/>
      <dgm:t>
        <a:bodyPr/>
        <a:lstStyle/>
        <a:p>
          <a:r>
            <a:rPr lang="en-IN" dirty="0" smtClean="0"/>
            <a:t>Boundary conditions</a:t>
          </a:r>
          <a:endParaRPr lang="en-IN" dirty="0"/>
        </a:p>
      </dgm:t>
    </dgm:pt>
    <dgm:pt modelId="{CE17F1DA-2C8A-48E4-BD28-148BFCD42DD8}" type="parTrans" cxnId="{2C8A4F5F-FD44-4D36-981B-FD570B3DAB24}">
      <dgm:prSet/>
      <dgm:spPr/>
      <dgm:t>
        <a:bodyPr/>
        <a:lstStyle/>
        <a:p>
          <a:endParaRPr lang="en-IN"/>
        </a:p>
      </dgm:t>
    </dgm:pt>
    <dgm:pt modelId="{B17D801E-F010-4F39-BA75-8A3272AECC26}" type="sibTrans" cxnId="{2C8A4F5F-FD44-4D36-981B-FD570B3DAB24}">
      <dgm:prSet/>
      <dgm:spPr/>
      <dgm:t>
        <a:bodyPr/>
        <a:lstStyle/>
        <a:p>
          <a:endParaRPr lang="en-IN"/>
        </a:p>
      </dgm:t>
    </dgm:pt>
    <dgm:pt modelId="{4B095F02-540B-42F2-BC51-846054A9B51F}">
      <dgm:prSet phldrT="[Text]"/>
      <dgm:spPr/>
      <dgm:t>
        <a:bodyPr/>
        <a:lstStyle/>
        <a:p>
          <a:r>
            <a:rPr lang="en-IN" dirty="0" smtClean="0"/>
            <a:t>Governing equations</a:t>
          </a:r>
          <a:endParaRPr lang="en-IN" dirty="0"/>
        </a:p>
      </dgm:t>
    </dgm:pt>
    <dgm:pt modelId="{2C29EE87-A674-4C9A-8DBE-77D8BD3A7C15}" type="parTrans" cxnId="{E9EB0CCB-8154-4007-B7F0-99F4CAA2CF4F}">
      <dgm:prSet/>
      <dgm:spPr/>
      <dgm:t>
        <a:bodyPr/>
        <a:lstStyle/>
        <a:p>
          <a:endParaRPr lang="en-IN"/>
        </a:p>
      </dgm:t>
    </dgm:pt>
    <dgm:pt modelId="{A3933899-D7A7-4787-9450-5A8C18FEAE72}" type="sibTrans" cxnId="{E9EB0CCB-8154-4007-B7F0-99F4CAA2CF4F}">
      <dgm:prSet/>
      <dgm:spPr/>
      <dgm:t>
        <a:bodyPr/>
        <a:lstStyle/>
        <a:p>
          <a:endParaRPr lang="en-IN"/>
        </a:p>
      </dgm:t>
    </dgm:pt>
    <dgm:pt modelId="{EEF60B20-D421-438C-826B-420BD2D2C5A2}" type="pres">
      <dgm:prSet presAssocID="{282A3B92-02EB-41CD-98C1-AC562493E1E6}" presName="Name0" presStyleCnt="0">
        <dgm:presLayoutVars>
          <dgm:dir/>
          <dgm:resizeHandles val="exact"/>
        </dgm:presLayoutVars>
      </dgm:prSet>
      <dgm:spPr/>
    </dgm:pt>
    <dgm:pt modelId="{13806138-FD96-4BB1-861E-BAB057C68345}" type="pres">
      <dgm:prSet presAssocID="{282A3B92-02EB-41CD-98C1-AC562493E1E6}" presName="vNodes" presStyleCnt="0"/>
      <dgm:spPr/>
    </dgm:pt>
    <dgm:pt modelId="{0FF31A91-C5FE-4DD9-BB40-117922787B79}" type="pres">
      <dgm:prSet presAssocID="{26FDC18B-9A19-4817-871D-1672D375AF83}" presName="node" presStyleLbl="node1" presStyleIdx="0" presStyleCnt="3">
        <dgm:presLayoutVars>
          <dgm:bulletEnabled val="1"/>
        </dgm:presLayoutVars>
      </dgm:prSet>
      <dgm:spPr/>
      <dgm:t>
        <a:bodyPr/>
        <a:lstStyle/>
        <a:p>
          <a:endParaRPr lang="en-IN"/>
        </a:p>
      </dgm:t>
    </dgm:pt>
    <dgm:pt modelId="{1CBDB62A-0CF4-42C4-B75B-7DAC06E8E9DE}" type="pres">
      <dgm:prSet presAssocID="{A13C35A3-B740-4F94-AE4D-26CD4662D571}" presName="spacerT" presStyleCnt="0"/>
      <dgm:spPr/>
    </dgm:pt>
    <dgm:pt modelId="{CFC60D22-2715-4312-ADB6-1234448C7528}" type="pres">
      <dgm:prSet presAssocID="{A13C35A3-B740-4F94-AE4D-26CD4662D571}" presName="sibTrans" presStyleLbl="sibTrans2D1" presStyleIdx="0" presStyleCnt="2"/>
      <dgm:spPr/>
      <dgm:t>
        <a:bodyPr/>
        <a:lstStyle/>
        <a:p>
          <a:endParaRPr lang="en-IN"/>
        </a:p>
      </dgm:t>
    </dgm:pt>
    <dgm:pt modelId="{E0D97F86-8AE4-4991-907A-A0DFFC6F2577}" type="pres">
      <dgm:prSet presAssocID="{A13C35A3-B740-4F94-AE4D-26CD4662D571}" presName="spacerB" presStyleCnt="0"/>
      <dgm:spPr/>
    </dgm:pt>
    <dgm:pt modelId="{9B553AA5-5C4F-4308-85D2-655F0C5C1253}" type="pres">
      <dgm:prSet presAssocID="{DA380346-6BA5-484C-8390-CD85D4F8C5F2}" presName="node" presStyleLbl="node1" presStyleIdx="1" presStyleCnt="3">
        <dgm:presLayoutVars>
          <dgm:bulletEnabled val="1"/>
        </dgm:presLayoutVars>
      </dgm:prSet>
      <dgm:spPr/>
      <dgm:t>
        <a:bodyPr/>
        <a:lstStyle/>
        <a:p>
          <a:endParaRPr lang="en-IN"/>
        </a:p>
      </dgm:t>
    </dgm:pt>
    <dgm:pt modelId="{FC36175D-2FC9-48C5-A6A0-8A1A6F7C391E}" type="pres">
      <dgm:prSet presAssocID="{282A3B92-02EB-41CD-98C1-AC562493E1E6}" presName="sibTransLast" presStyleLbl="sibTrans2D1" presStyleIdx="1" presStyleCnt="2"/>
      <dgm:spPr/>
      <dgm:t>
        <a:bodyPr/>
        <a:lstStyle/>
        <a:p>
          <a:endParaRPr lang="en-IN"/>
        </a:p>
      </dgm:t>
    </dgm:pt>
    <dgm:pt modelId="{7945C3E4-2CF2-443C-8E0D-489537D1B84F}" type="pres">
      <dgm:prSet presAssocID="{282A3B92-02EB-41CD-98C1-AC562493E1E6}" presName="connectorText" presStyleLbl="sibTrans2D1" presStyleIdx="1" presStyleCnt="2"/>
      <dgm:spPr/>
      <dgm:t>
        <a:bodyPr/>
        <a:lstStyle/>
        <a:p>
          <a:endParaRPr lang="en-IN"/>
        </a:p>
      </dgm:t>
    </dgm:pt>
    <dgm:pt modelId="{47DA2588-D605-4A8E-8DDC-5C054BA51A60}" type="pres">
      <dgm:prSet presAssocID="{282A3B92-02EB-41CD-98C1-AC562493E1E6}" presName="lastNode" presStyleLbl="node1" presStyleIdx="2" presStyleCnt="3">
        <dgm:presLayoutVars>
          <dgm:bulletEnabled val="1"/>
        </dgm:presLayoutVars>
      </dgm:prSet>
      <dgm:spPr/>
      <dgm:t>
        <a:bodyPr/>
        <a:lstStyle/>
        <a:p>
          <a:endParaRPr lang="en-IN"/>
        </a:p>
      </dgm:t>
    </dgm:pt>
  </dgm:ptLst>
  <dgm:cxnLst>
    <dgm:cxn modelId="{2A63642C-FEBD-4536-BAB6-76027D2D5233}" type="presOf" srcId="{26FDC18B-9A19-4817-871D-1672D375AF83}" destId="{0FF31A91-C5FE-4DD9-BB40-117922787B79}" srcOrd="0" destOrd="0" presId="urn:microsoft.com/office/officeart/2005/8/layout/equation2"/>
    <dgm:cxn modelId="{2C8A4F5F-FD44-4D36-981B-FD570B3DAB24}" srcId="{282A3B92-02EB-41CD-98C1-AC562493E1E6}" destId="{DA380346-6BA5-484C-8390-CD85D4F8C5F2}" srcOrd="1" destOrd="0" parTransId="{CE17F1DA-2C8A-48E4-BD28-148BFCD42DD8}" sibTransId="{B17D801E-F010-4F39-BA75-8A3272AECC26}"/>
    <dgm:cxn modelId="{3E888416-DC85-4231-8A12-874CF482ADE6}" type="presOf" srcId="{B17D801E-F010-4F39-BA75-8A3272AECC26}" destId="{FC36175D-2FC9-48C5-A6A0-8A1A6F7C391E}" srcOrd="0" destOrd="0" presId="urn:microsoft.com/office/officeart/2005/8/layout/equation2"/>
    <dgm:cxn modelId="{4FEC52EF-14E4-4052-AB20-281FFF519107}" type="presOf" srcId="{282A3B92-02EB-41CD-98C1-AC562493E1E6}" destId="{EEF60B20-D421-438C-826B-420BD2D2C5A2}" srcOrd="0" destOrd="0" presId="urn:microsoft.com/office/officeart/2005/8/layout/equation2"/>
    <dgm:cxn modelId="{C1D82211-C11D-4193-8E0F-438E383F2F87}" type="presOf" srcId="{B17D801E-F010-4F39-BA75-8A3272AECC26}" destId="{7945C3E4-2CF2-443C-8E0D-489537D1B84F}" srcOrd="1" destOrd="0" presId="urn:microsoft.com/office/officeart/2005/8/layout/equation2"/>
    <dgm:cxn modelId="{7B7119F3-6DF8-4C7B-AF30-A8628E3FDD60}" type="presOf" srcId="{A13C35A3-B740-4F94-AE4D-26CD4662D571}" destId="{CFC60D22-2715-4312-ADB6-1234448C7528}" srcOrd="0" destOrd="0" presId="urn:microsoft.com/office/officeart/2005/8/layout/equation2"/>
    <dgm:cxn modelId="{96159345-D9AC-41DE-A8A7-4B32AB4BD99B}" type="presOf" srcId="{4B095F02-540B-42F2-BC51-846054A9B51F}" destId="{47DA2588-D605-4A8E-8DDC-5C054BA51A60}" srcOrd="0" destOrd="0" presId="urn:microsoft.com/office/officeart/2005/8/layout/equation2"/>
    <dgm:cxn modelId="{72BE6B39-9BBA-4348-A589-FD700E1D7C65}" srcId="{282A3B92-02EB-41CD-98C1-AC562493E1E6}" destId="{26FDC18B-9A19-4817-871D-1672D375AF83}" srcOrd="0" destOrd="0" parTransId="{833DAF51-B103-45A5-96E3-6F43B2550F1D}" sibTransId="{A13C35A3-B740-4F94-AE4D-26CD4662D571}"/>
    <dgm:cxn modelId="{F9480C55-3E39-4F82-8211-D729D0857E8C}" type="presOf" srcId="{DA380346-6BA5-484C-8390-CD85D4F8C5F2}" destId="{9B553AA5-5C4F-4308-85D2-655F0C5C1253}" srcOrd="0" destOrd="0" presId="urn:microsoft.com/office/officeart/2005/8/layout/equation2"/>
    <dgm:cxn modelId="{E9EB0CCB-8154-4007-B7F0-99F4CAA2CF4F}" srcId="{282A3B92-02EB-41CD-98C1-AC562493E1E6}" destId="{4B095F02-540B-42F2-BC51-846054A9B51F}" srcOrd="2" destOrd="0" parTransId="{2C29EE87-A674-4C9A-8DBE-77D8BD3A7C15}" sibTransId="{A3933899-D7A7-4787-9450-5A8C18FEAE72}"/>
    <dgm:cxn modelId="{49AC1005-77F1-4C77-AEED-7B50BAB22D94}" type="presParOf" srcId="{EEF60B20-D421-438C-826B-420BD2D2C5A2}" destId="{13806138-FD96-4BB1-861E-BAB057C68345}" srcOrd="0" destOrd="0" presId="urn:microsoft.com/office/officeart/2005/8/layout/equation2"/>
    <dgm:cxn modelId="{C2F8A7FE-01E6-4424-8CF6-CF39CFA26224}" type="presParOf" srcId="{13806138-FD96-4BB1-861E-BAB057C68345}" destId="{0FF31A91-C5FE-4DD9-BB40-117922787B79}" srcOrd="0" destOrd="0" presId="urn:microsoft.com/office/officeart/2005/8/layout/equation2"/>
    <dgm:cxn modelId="{3CF1BD1D-5DF2-4E9F-9A1B-B29FF6E1A5DC}" type="presParOf" srcId="{13806138-FD96-4BB1-861E-BAB057C68345}" destId="{1CBDB62A-0CF4-42C4-B75B-7DAC06E8E9DE}" srcOrd="1" destOrd="0" presId="urn:microsoft.com/office/officeart/2005/8/layout/equation2"/>
    <dgm:cxn modelId="{21892E2D-8D69-43DE-83D4-BC61AF484B10}" type="presParOf" srcId="{13806138-FD96-4BB1-861E-BAB057C68345}" destId="{CFC60D22-2715-4312-ADB6-1234448C7528}" srcOrd="2" destOrd="0" presId="urn:microsoft.com/office/officeart/2005/8/layout/equation2"/>
    <dgm:cxn modelId="{FD462DB9-5503-4EF1-9649-DD2B8EA9871D}" type="presParOf" srcId="{13806138-FD96-4BB1-861E-BAB057C68345}" destId="{E0D97F86-8AE4-4991-907A-A0DFFC6F2577}" srcOrd="3" destOrd="0" presId="urn:microsoft.com/office/officeart/2005/8/layout/equation2"/>
    <dgm:cxn modelId="{C3BB632C-2D71-439F-B959-82A2BBFB4817}" type="presParOf" srcId="{13806138-FD96-4BB1-861E-BAB057C68345}" destId="{9B553AA5-5C4F-4308-85D2-655F0C5C1253}" srcOrd="4" destOrd="0" presId="urn:microsoft.com/office/officeart/2005/8/layout/equation2"/>
    <dgm:cxn modelId="{B65A8EE0-AD7D-4282-9BE7-163B72B8693F}" type="presParOf" srcId="{EEF60B20-D421-438C-826B-420BD2D2C5A2}" destId="{FC36175D-2FC9-48C5-A6A0-8A1A6F7C391E}" srcOrd="1" destOrd="0" presId="urn:microsoft.com/office/officeart/2005/8/layout/equation2"/>
    <dgm:cxn modelId="{F2B1A01C-93F9-4700-AC06-3ED7A7EF7F1F}" type="presParOf" srcId="{FC36175D-2FC9-48C5-A6A0-8A1A6F7C391E}" destId="{7945C3E4-2CF2-443C-8E0D-489537D1B84F}" srcOrd="0" destOrd="0" presId="urn:microsoft.com/office/officeart/2005/8/layout/equation2"/>
    <dgm:cxn modelId="{017E8D5D-084E-4D5C-A7F9-8F963290367B}" type="presParOf" srcId="{EEF60B20-D421-438C-826B-420BD2D2C5A2}" destId="{47DA2588-D605-4A8E-8DDC-5C054BA51A60}" srcOrd="2" destOrd="0" presId="urn:microsoft.com/office/officeart/2005/8/layout/equation2"/>
  </dgm:cxnLst>
  <dgm:bg/>
  <dgm:whole/>
</dgm:dataModel>
</file>

<file path=ppt/diagrams/data3.xml><?xml version="1.0" encoding="utf-8"?>
<dgm:dataModel xmlns:dgm="http://schemas.openxmlformats.org/drawingml/2006/diagram" xmlns:a="http://schemas.openxmlformats.org/drawingml/2006/main">
  <dgm:ptLst>
    <dgm:pt modelId="{3092C02A-9F16-43B8-82EE-8D924D5344F9}" type="doc">
      <dgm:prSet loTypeId="urn:microsoft.com/office/officeart/2005/8/layout/equation1" loCatId="process" qsTypeId="urn:microsoft.com/office/officeart/2005/8/quickstyle/simple1" qsCatId="simple" csTypeId="urn:microsoft.com/office/officeart/2005/8/colors/accent2_2" csCatId="accent2" phldr="1"/>
      <dgm:spPr/>
    </dgm:pt>
    <dgm:pt modelId="{8B39B066-22C7-47C3-BC73-0B77A1D11231}">
      <dgm:prSet phldrT="[Text]"/>
      <dgm:spPr/>
      <dgm:t>
        <a:bodyPr/>
        <a:lstStyle/>
        <a:p>
          <a:r>
            <a:rPr lang="en-IN" dirty="0" smtClean="0"/>
            <a:t>Boundary conditions</a:t>
          </a:r>
          <a:endParaRPr lang="en-IN" dirty="0"/>
        </a:p>
      </dgm:t>
    </dgm:pt>
    <dgm:pt modelId="{0B48D65A-1914-414E-AC41-08D7FCEBB9B4}" type="parTrans" cxnId="{C51FD2F6-A0CF-4F98-9668-6019A484E3B0}">
      <dgm:prSet/>
      <dgm:spPr/>
      <dgm:t>
        <a:bodyPr/>
        <a:lstStyle/>
        <a:p>
          <a:endParaRPr lang="en-IN"/>
        </a:p>
      </dgm:t>
    </dgm:pt>
    <dgm:pt modelId="{0D368AE2-AC1C-4F93-AB2F-92C8CFFDDE34}" type="sibTrans" cxnId="{C51FD2F6-A0CF-4F98-9668-6019A484E3B0}">
      <dgm:prSet/>
      <dgm:spPr/>
      <dgm:t>
        <a:bodyPr/>
        <a:lstStyle/>
        <a:p>
          <a:endParaRPr lang="en-IN"/>
        </a:p>
      </dgm:t>
    </dgm:pt>
    <dgm:pt modelId="{FA1F8161-523D-482D-891E-FC10B3975FDA}">
      <dgm:prSet phldrT="[Text]"/>
      <dgm:spPr/>
      <dgm:t>
        <a:bodyPr/>
        <a:lstStyle/>
        <a:p>
          <a:r>
            <a:rPr lang="en-IN" dirty="0" smtClean="0"/>
            <a:t>Initial conditions</a:t>
          </a:r>
          <a:endParaRPr lang="en-IN" dirty="0"/>
        </a:p>
      </dgm:t>
    </dgm:pt>
    <dgm:pt modelId="{6A00FF7A-3F35-4194-88AD-FEEE69973739}" type="parTrans" cxnId="{A7752D2A-2581-4681-A353-949AAC22E425}">
      <dgm:prSet/>
      <dgm:spPr/>
      <dgm:t>
        <a:bodyPr/>
        <a:lstStyle/>
        <a:p>
          <a:endParaRPr lang="en-IN"/>
        </a:p>
      </dgm:t>
    </dgm:pt>
    <dgm:pt modelId="{0A6BEC0F-1679-4EBA-BAB4-41889238B4C5}" type="sibTrans" cxnId="{A7752D2A-2581-4681-A353-949AAC22E425}">
      <dgm:prSet/>
      <dgm:spPr/>
      <dgm:t>
        <a:bodyPr/>
        <a:lstStyle/>
        <a:p>
          <a:endParaRPr lang="en-IN"/>
        </a:p>
      </dgm:t>
    </dgm:pt>
    <dgm:pt modelId="{12513237-4E01-463B-9BFE-511EE15247A7}">
      <dgm:prSet phldrT="[Text]"/>
      <dgm:spPr/>
      <dgm:t>
        <a:bodyPr/>
        <a:lstStyle/>
        <a:p>
          <a:r>
            <a:rPr lang="en-IN" dirty="0" smtClean="0"/>
            <a:t>Final conditions</a:t>
          </a:r>
          <a:endParaRPr lang="en-IN" dirty="0"/>
        </a:p>
      </dgm:t>
    </dgm:pt>
    <dgm:pt modelId="{908E39F2-7F83-4DF2-84E1-3D12975936AA}" type="parTrans" cxnId="{B4610F06-87AA-43FC-A71A-B14E540EADB4}">
      <dgm:prSet/>
      <dgm:spPr/>
      <dgm:t>
        <a:bodyPr/>
        <a:lstStyle/>
        <a:p>
          <a:endParaRPr lang="en-IN"/>
        </a:p>
      </dgm:t>
    </dgm:pt>
    <dgm:pt modelId="{5F6D3A15-4A78-41FA-8FB4-4A920C75491B}" type="sibTrans" cxnId="{B4610F06-87AA-43FC-A71A-B14E540EADB4}">
      <dgm:prSet/>
      <dgm:spPr/>
      <dgm:t>
        <a:bodyPr/>
        <a:lstStyle/>
        <a:p>
          <a:endParaRPr lang="en-IN"/>
        </a:p>
      </dgm:t>
    </dgm:pt>
    <dgm:pt modelId="{7BBE327F-0C59-4225-8709-5E7E388224E0}" type="pres">
      <dgm:prSet presAssocID="{3092C02A-9F16-43B8-82EE-8D924D5344F9}" presName="linearFlow" presStyleCnt="0">
        <dgm:presLayoutVars>
          <dgm:dir/>
          <dgm:resizeHandles val="exact"/>
        </dgm:presLayoutVars>
      </dgm:prSet>
      <dgm:spPr/>
    </dgm:pt>
    <dgm:pt modelId="{29B6E80E-F3F4-4F1F-A930-D30602E017C0}" type="pres">
      <dgm:prSet presAssocID="{8B39B066-22C7-47C3-BC73-0B77A1D11231}" presName="node" presStyleLbl="node1" presStyleIdx="0" presStyleCnt="3">
        <dgm:presLayoutVars>
          <dgm:bulletEnabled val="1"/>
        </dgm:presLayoutVars>
      </dgm:prSet>
      <dgm:spPr/>
      <dgm:t>
        <a:bodyPr/>
        <a:lstStyle/>
        <a:p>
          <a:endParaRPr lang="en-IN"/>
        </a:p>
      </dgm:t>
    </dgm:pt>
    <dgm:pt modelId="{8BAB648A-7050-4DEC-B871-925A78DDC466}" type="pres">
      <dgm:prSet presAssocID="{0D368AE2-AC1C-4F93-AB2F-92C8CFFDDE34}" presName="spacerL" presStyleCnt="0"/>
      <dgm:spPr/>
    </dgm:pt>
    <dgm:pt modelId="{6016F1E0-1858-480F-8B60-010433D8A66A}" type="pres">
      <dgm:prSet presAssocID="{0D368AE2-AC1C-4F93-AB2F-92C8CFFDDE34}" presName="sibTrans" presStyleLbl="sibTrans2D1" presStyleIdx="0" presStyleCnt="2" custLinFactX="258476" custLinFactNeighborX="300000" custLinFactNeighborY="2253"/>
      <dgm:spPr/>
      <dgm:t>
        <a:bodyPr/>
        <a:lstStyle/>
        <a:p>
          <a:endParaRPr lang="en-IN"/>
        </a:p>
      </dgm:t>
    </dgm:pt>
    <dgm:pt modelId="{D3ED21BB-200B-4672-94EB-340A202160DB}" type="pres">
      <dgm:prSet presAssocID="{0D368AE2-AC1C-4F93-AB2F-92C8CFFDDE34}" presName="spacerR" presStyleCnt="0"/>
      <dgm:spPr/>
    </dgm:pt>
    <dgm:pt modelId="{FEEDAABD-1021-4ED7-BEE9-70806CA889D2}" type="pres">
      <dgm:prSet presAssocID="{FA1F8161-523D-482D-891E-FC10B3975FDA}" presName="node" presStyleLbl="node1" presStyleIdx="1" presStyleCnt="3">
        <dgm:presLayoutVars>
          <dgm:bulletEnabled val="1"/>
        </dgm:presLayoutVars>
      </dgm:prSet>
      <dgm:spPr/>
      <dgm:t>
        <a:bodyPr/>
        <a:lstStyle/>
        <a:p>
          <a:endParaRPr lang="en-IN"/>
        </a:p>
      </dgm:t>
    </dgm:pt>
    <dgm:pt modelId="{9AF470DA-5E4F-4789-9D22-55B4D5F15B10}" type="pres">
      <dgm:prSet presAssocID="{0A6BEC0F-1679-4EBA-BAB4-41889238B4C5}" presName="spacerL" presStyleCnt="0"/>
      <dgm:spPr/>
    </dgm:pt>
    <dgm:pt modelId="{201E75FF-0CCC-4754-9E84-288582C4B945}" type="pres">
      <dgm:prSet presAssocID="{0A6BEC0F-1679-4EBA-BAB4-41889238B4C5}" presName="sibTrans" presStyleLbl="sibTrans2D1" presStyleIdx="1" presStyleCnt="2" custLinFactX="-253970" custLinFactNeighborX="-300000" custLinFactNeighborY="2253"/>
      <dgm:spPr/>
      <dgm:t>
        <a:bodyPr/>
        <a:lstStyle/>
        <a:p>
          <a:endParaRPr lang="en-IN"/>
        </a:p>
      </dgm:t>
    </dgm:pt>
    <dgm:pt modelId="{DA62B7F6-68D9-4596-AABA-F9855EF19849}" type="pres">
      <dgm:prSet presAssocID="{0A6BEC0F-1679-4EBA-BAB4-41889238B4C5}" presName="spacerR" presStyleCnt="0"/>
      <dgm:spPr/>
    </dgm:pt>
    <dgm:pt modelId="{0C514A6D-D1DB-45FE-80A1-BBB0615588C2}" type="pres">
      <dgm:prSet presAssocID="{12513237-4E01-463B-9BFE-511EE15247A7}" presName="node" presStyleLbl="node1" presStyleIdx="2" presStyleCnt="3">
        <dgm:presLayoutVars>
          <dgm:bulletEnabled val="1"/>
        </dgm:presLayoutVars>
      </dgm:prSet>
      <dgm:spPr/>
      <dgm:t>
        <a:bodyPr/>
        <a:lstStyle/>
        <a:p>
          <a:endParaRPr lang="en-IN"/>
        </a:p>
      </dgm:t>
    </dgm:pt>
  </dgm:ptLst>
  <dgm:cxnLst>
    <dgm:cxn modelId="{EAAB9785-3859-48CF-A498-EC194403ED9C}" type="presOf" srcId="{0A6BEC0F-1679-4EBA-BAB4-41889238B4C5}" destId="{201E75FF-0CCC-4754-9E84-288582C4B945}" srcOrd="0" destOrd="0" presId="urn:microsoft.com/office/officeart/2005/8/layout/equation1"/>
    <dgm:cxn modelId="{BD01BF8B-80A5-4526-9752-C6C6A5449CA6}" type="presOf" srcId="{8B39B066-22C7-47C3-BC73-0B77A1D11231}" destId="{29B6E80E-F3F4-4F1F-A930-D30602E017C0}" srcOrd="0" destOrd="0" presId="urn:microsoft.com/office/officeart/2005/8/layout/equation1"/>
    <dgm:cxn modelId="{C51FD2F6-A0CF-4F98-9668-6019A484E3B0}" srcId="{3092C02A-9F16-43B8-82EE-8D924D5344F9}" destId="{8B39B066-22C7-47C3-BC73-0B77A1D11231}" srcOrd="0" destOrd="0" parTransId="{0B48D65A-1914-414E-AC41-08D7FCEBB9B4}" sibTransId="{0D368AE2-AC1C-4F93-AB2F-92C8CFFDDE34}"/>
    <dgm:cxn modelId="{B4610F06-87AA-43FC-A71A-B14E540EADB4}" srcId="{3092C02A-9F16-43B8-82EE-8D924D5344F9}" destId="{12513237-4E01-463B-9BFE-511EE15247A7}" srcOrd="2" destOrd="0" parTransId="{908E39F2-7F83-4DF2-84E1-3D12975936AA}" sibTransId="{5F6D3A15-4A78-41FA-8FB4-4A920C75491B}"/>
    <dgm:cxn modelId="{A7752D2A-2581-4681-A353-949AAC22E425}" srcId="{3092C02A-9F16-43B8-82EE-8D924D5344F9}" destId="{FA1F8161-523D-482D-891E-FC10B3975FDA}" srcOrd="1" destOrd="0" parTransId="{6A00FF7A-3F35-4194-88AD-FEEE69973739}" sibTransId="{0A6BEC0F-1679-4EBA-BAB4-41889238B4C5}"/>
    <dgm:cxn modelId="{651D574C-97AA-464D-809E-EF367D48EBCF}" type="presOf" srcId="{3092C02A-9F16-43B8-82EE-8D924D5344F9}" destId="{7BBE327F-0C59-4225-8709-5E7E388224E0}" srcOrd="0" destOrd="0" presId="urn:microsoft.com/office/officeart/2005/8/layout/equation1"/>
    <dgm:cxn modelId="{F62D2EBE-0BCC-45C0-A287-7B7570CAECC2}" type="presOf" srcId="{0D368AE2-AC1C-4F93-AB2F-92C8CFFDDE34}" destId="{6016F1E0-1858-480F-8B60-010433D8A66A}" srcOrd="0" destOrd="0" presId="urn:microsoft.com/office/officeart/2005/8/layout/equation1"/>
    <dgm:cxn modelId="{C77CE04E-0B9A-49F1-88F8-0425932B1C38}" type="presOf" srcId="{FA1F8161-523D-482D-891E-FC10B3975FDA}" destId="{FEEDAABD-1021-4ED7-BEE9-70806CA889D2}" srcOrd="0" destOrd="0" presId="urn:microsoft.com/office/officeart/2005/8/layout/equation1"/>
    <dgm:cxn modelId="{08E226D3-22E0-436C-BAE4-E614A3368679}" type="presOf" srcId="{12513237-4E01-463B-9BFE-511EE15247A7}" destId="{0C514A6D-D1DB-45FE-80A1-BBB0615588C2}" srcOrd="0" destOrd="0" presId="urn:microsoft.com/office/officeart/2005/8/layout/equation1"/>
    <dgm:cxn modelId="{39865D9C-846F-4A1B-9AB5-143FFCF294CA}" type="presParOf" srcId="{7BBE327F-0C59-4225-8709-5E7E388224E0}" destId="{29B6E80E-F3F4-4F1F-A930-D30602E017C0}" srcOrd="0" destOrd="0" presId="urn:microsoft.com/office/officeart/2005/8/layout/equation1"/>
    <dgm:cxn modelId="{6FA08B90-B711-4FC0-BEF3-5805D8F9AE17}" type="presParOf" srcId="{7BBE327F-0C59-4225-8709-5E7E388224E0}" destId="{8BAB648A-7050-4DEC-B871-925A78DDC466}" srcOrd="1" destOrd="0" presId="urn:microsoft.com/office/officeart/2005/8/layout/equation1"/>
    <dgm:cxn modelId="{52538344-E96F-41EA-99DC-8496A64D1161}" type="presParOf" srcId="{7BBE327F-0C59-4225-8709-5E7E388224E0}" destId="{6016F1E0-1858-480F-8B60-010433D8A66A}" srcOrd="2" destOrd="0" presId="urn:microsoft.com/office/officeart/2005/8/layout/equation1"/>
    <dgm:cxn modelId="{9C90ECB6-B6ED-4D5C-80BB-01E8A2460855}" type="presParOf" srcId="{7BBE327F-0C59-4225-8709-5E7E388224E0}" destId="{D3ED21BB-200B-4672-94EB-340A202160DB}" srcOrd="3" destOrd="0" presId="urn:microsoft.com/office/officeart/2005/8/layout/equation1"/>
    <dgm:cxn modelId="{56510BE2-6882-4EE1-8906-029D10B982C0}" type="presParOf" srcId="{7BBE327F-0C59-4225-8709-5E7E388224E0}" destId="{FEEDAABD-1021-4ED7-BEE9-70806CA889D2}" srcOrd="4" destOrd="0" presId="urn:microsoft.com/office/officeart/2005/8/layout/equation1"/>
    <dgm:cxn modelId="{BEBA723A-D2E5-414E-B95F-66A5F0A7B09D}" type="presParOf" srcId="{7BBE327F-0C59-4225-8709-5E7E388224E0}" destId="{9AF470DA-5E4F-4789-9D22-55B4D5F15B10}" srcOrd="5" destOrd="0" presId="urn:microsoft.com/office/officeart/2005/8/layout/equation1"/>
    <dgm:cxn modelId="{751728D6-B66C-4555-825D-ADD43191B63B}" type="presParOf" srcId="{7BBE327F-0C59-4225-8709-5E7E388224E0}" destId="{201E75FF-0CCC-4754-9E84-288582C4B945}" srcOrd="6" destOrd="0" presId="urn:microsoft.com/office/officeart/2005/8/layout/equation1"/>
    <dgm:cxn modelId="{76160AC2-7BE6-4C00-B02A-6C31A9077E71}" type="presParOf" srcId="{7BBE327F-0C59-4225-8709-5E7E388224E0}" destId="{DA62B7F6-68D9-4596-AABA-F9855EF19849}" srcOrd="7" destOrd="0" presId="urn:microsoft.com/office/officeart/2005/8/layout/equation1"/>
    <dgm:cxn modelId="{5015D810-27C5-44AC-A6FA-747E676921DE}" type="presParOf" srcId="{7BBE327F-0C59-4225-8709-5E7E388224E0}" destId="{0C514A6D-D1DB-45FE-80A1-BBB0615588C2}" srcOrd="8" destOrd="0" presId="urn:microsoft.com/office/officeart/2005/8/layout/equation1"/>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9/13/2016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9/13/2016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9/13/2016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9/13/2016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 S SARMA\AppData\Local\Microsoft\Windows\INetCache\IE\B1NCXEOI\016[1].jpg"/>
          <p:cNvPicPr>
            <a:picLocks noChangeAspect="1" noChangeArrowheads="1"/>
          </p:cNvPicPr>
          <p:nvPr/>
        </p:nvPicPr>
        <p:blipFill>
          <a:blip r:embed="rId2"/>
          <a:srcRect/>
          <a:stretch>
            <a:fillRect/>
          </a:stretch>
        </p:blipFill>
        <p:spPr bwMode="auto">
          <a:xfrm>
            <a:off x="1828800" y="3276600"/>
            <a:ext cx="3581400" cy="3581400"/>
          </a:xfrm>
          <a:prstGeom prst="rect">
            <a:avLst/>
          </a:prstGeom>
          <a:noFill/>
        </p:spPr>
      </p:pic>
      <p:sp>
        <p:nvSpPr>
          <p:cNvPr id="2" name="Title 1"/>
          <p:cNvSpPr>
            <a:spLocks noGrp="1"/>
          </p:cNvSpPr>
          <p:nvPr>
            <p:ph type="ctrTitle"/>
          </p:nvPr>
        </p:nvSpPr>
        <p:spPr>
          <a:xfrm>
            <a:off x="1371600" y="1295400"/>
            <a:ext cx="8458200" cy="1470025"/>
          </a:xfrm>
        </p:spPr>
        <p:txBody>
          <a:bodyPr/>
          <a:lstStyle/>
          <a:p>
            <a:r>
              <a:rPr lang="en-IN" dirty="0" smtClean="0"/>
              <a:t>Problem Statement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SolverFlowChart.PNG"/>
          <p:cNvPicPr>
            <a:picLocks noGrp="1" noChangeAspect="1"/>
          </p:cNvPicPr>
          <p:nvPr>
            <p:ph idx="1"/>
          </p:nvPr>
        </p:nvPicPr>
        <p:blipFill>
          <a:blip r:embed="rId2"/>
          <a:stretch>
            <a:fillRect/>
          </a:stretch>
        </p:blipFill>
        <p:spPr>
          <a:xfrm>
            <a:off x="381000" y="457200"/>
            <a:ext cx="6019800" cy="6096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owchart_blurred.png"/>
          <p:cNvPicPr>
            <a:picLocks noChangeAspect="1"/>
          </p:cNvPicPr>
          <p:nvPr/>
        </p:nvPicPr>
        <p:blipFill>
          <a:blip r:embed="rId2"/>
          <a:stretch>
            <a:fillRect/>
          </a:stretch>
        </p:blipFill>
        <p:spPr>
          <a:xfrm>
            <a:off x="381000" y="457200"/>
            <a:ext cx="6019800" cy="60960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lverFlowChart1.PNG"/>
          <p:cNvPicPr>
            <a:picLocks noChangeAspect="1"/>
          </p:cNvPicPr>
          <p:nvPr/>
        </p:nvPicPr>
        <p:blipFill>
          <a:blip r:embed="rId2"/>
          <a:stretch>
            <a:fillRect/>
          </a:stretch>
        </p:blipFill>
        <p:spPr>
          <a:xfrm>
            <a:off x="381000" y="457200"/>
            <a:ext cx="6019800" cy="609600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lverFlowChart1.PNG"/>
          <p:cNvPicPr>
            <a:picLocks noChangeAspect="1"/>
          </p:cNvPicPr>
          <p:nvPr/>
        </p:nvPicPr>
        <p:blipFill>
          <a:blip r:embed="rId2"/>
          <a:stretch>
            <a:fillRect/>
          </a:stretch>
        </p:blipFill>
        <p:spPr>
          <a:xfrm>
            <a:off x="381000" y="457200"/>
            <a:ext cx="6019800" cy="6096000"/>
          </a:xfrm>
          <a:prstGeom prst="rect">
            <a:avLst/>
          </a:prstGeom>
        </p:spPr>
      </p:pic>
      <p:cxnSp>
        <p:nvCxnSpPr>
          <p:cNvPr id="5" name="Straight Connector 4"/>
          <p:cNvCxnSpPr/>
          <p:nvPr/>
        </p:nvCxnSpPr>
        <p:spPr>
          <a:xfrm>
            <a:off x="381000" y="4114800"/>
            <a:ext cx="4114800" cy="158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rot="5400000" flipH="1" flipV="1">
            <a:off x="4000500" y="3619500"/>
            <a:ext cx="990600" cy="158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4495800" y="3124200"/>
            <a:ext cx="2057400" cy="158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rot="5400000">
            <a:off x="4839494" y="4838700"/>
            <a:ext cx="3428206" cy="794"/>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rot="10800000">
            <a:off x="381000" y="6553200"/>
            <a:ext cx="6172200" cy="158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838200" y="5334000"/>
            <a:ext cx="24384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6553200" y="48006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7086600" y="4572000"/>
            <a:ext cx="2057400" cy="369332"/>
          </a:xfrm>
          <a:prstGeom prst="rect">
            <a:avLst/>
          </a:prstGeom>
          <a:noFill/>
        </p:spPr>
        <p:txBody>
          <a:bodyPr wrap="square" rtlCol="0">
            <a:spAutoFit/>
          </a:bodyPr>
          <a:lstStyle/>
          <a:p>
            <a:r>
              <a:rPr lang="en-IN" dirty="0" smtClean="0"/>
              <a:t>Shooting method</a:t>
            </a:r>
            <a:endParaRPr lang="en-IN"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_20160910_090717.png"/>
          <p:cNvPicPr>
            <a:picLocks noChangeAspect="1"/>
          </p:cNvPicPr>
          <p:nvPr/>
        </p:nvPicPr>
        <p:blipFill>
          <a:blip r:embed="rId2"/>
          <a:stretch>
            <a:fillRect/>
          </a:stretch>
        </p:blipFill>
        <p:spPr>
          <a:xfrm>
            <a:off x="523875" y="928687"/>
            <a:ext cx="8096250" cy="5000625"/>
          </a:xfrm>
          <a:prstGeom prst="rect">
            <a:avLst/>
          </a:prstGeom>
        </p:spPr>
      </p:pic>
      <p:sp>
        <p:nvSpPr>
          <p:cNvPr id="3" name="TextBox 2"/>
          <p:cNvSpPr txBox="1"/>
          <p:nvPr/>
        </p:nvSpPr>
        <p:spPr>
          <a:xfrm>
            <a:off x="2971800" y="914400"/>
            <a:ext cx="3048000" cy="477054"/>
          </a:xfrm>
          <a:prstGeom prst="rect">
            <a:avLst/>
          </a:prstGeom>
          <a:noFill/>
        </p:spPr>
        <p:txBody>
          <a:bodyPr wrap="square" rtlCol="0">
            <a:spAutoFit/>
          </a:bodyPr>
          <a:lstStyle/>
          <a:p>
            <a:pPr algn="ctr"/>
            <a:r>
              <a:rPr lang="en-IN" sz="2500" b="1" u="sng" dirty="0" smtClean="0"/>
              <a:t>Shooting Method</a:t>
            </a:r>
            <a:endParaRPr lang="en-IN" sz="25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_20160910_125615.png"/>
          <p:cNvPicPr>
            <a:picLocks noChangeAspect="1"/>
          </p:cNvPicPr>
          <p:nvPr/>
        </p:nvPicPr>
        <p:blipFill>
          <a:blip r:embed="rId2"/>
          <a:stretch>
            <a:fillRect/>
          </a:stretch>
        </p:blipFill>
        <p:spPr>
          <a:xfrm>
            <a:off x="523875" y="928687"/>
            <a:ext cx="8096250" cy="5000625"/>
          </a:xfrm>
          <a:prstGeom prst="rect">
            <a:avLst/>
          </a:prstGeom>
        </p:spPr>
      </p:pic>
      <p:sp>
        <p:nvSpPr>
          <p:cNvPr id="3" name="TextBox 2"/>
          <p:cNvSpPr txBox="1"/>
          <p:nvPr/>
        </p:nvSpPr>
        <p:spPr>
          <a:xfrm>
            <a:off x="152400" y="3352800"/>
            <a:ext cx="433132" cy="369332"/>
          </a:xfrm>
          <a:prstGeom prst="rect">
            <a:avLst/>
          </a:prstGeom>
          <a:noFill/>
        </p:spPr>
        <p:txBody>
          <a:bodyPr wrap="none" rtlCol="0">
            <a:spAutoFit/>
          </a:bodyPr>
          <a:lstStyle/>
          <a:p>
            <a:r>
              <a:rPr lang="en-IN" dirty="0" smtClean="0"/>
              <a:t>F</a:t>
            </a:r>
            <a:r>
              <a:rPr lang="en-IN" baseline="30000" dirty="0" smtClean="0"/>
              <a:t>i</a:t>
            </a:r>
            <a:r>
              <a:rPr lang="en-IN" baseline="-25000" dirty="0" smtClean="0"/>
              <a:t>1</a:t>
            </a:r>
            <a:endParaRPr lang="en-IN" dirty="0"/>
          </a:p>
        </p:txBody>
      </p:sp>
      <p:sp>
        <p:nvSpPr>
          <p:cNvPr id="5" name="TextBox 4"/>
          <p:cNvSpPr txBox="1"/>
          <p:nvPr/>
        </p:nvSpPr>
        <p:spPr>
          <a:xfrm>
            <a:off x="152400" y="2667000"/>
            <a:ext cx="453970" cy="369332"/>
          </a:xfrm>
          <a:prstGeom prst="rect">
            <a:avLst/>
          </a:prstGeom>
          <a:noFill/>
        </p:spPr>
        <p:txBody>
          <a:bodyPr wrap="none" rtlCol="0">
            <a:spAutoFit/>
          </a:bodyPr>
          <a:lstStyle/>
          <a:p>
            <a:r>
              <a:rPr lang="en-IN" dirty="0" smtClean="0"/>
              <a:t>F</a:t>
            </a:r>
            <a:r>
              <a:rPr lang="en-IN" baseline="30000" dirty="0" smtClean="0"/>
              <a:t>i</a:t>
            </a:r>
            <a:r>
              <a:rPr lang="en-IN" baseline="-25000" dirty="0" smtClean="0"/>
              <a:t>2</a:t>
            </a:r>
            <a:endParaRPr lang="en-IN" dirty="0"/>
          </a:p>
        </p:txBody>
      </p:sp>
      <p:sp>
        <p:nvSpPr>
          <p:cNvPr id="6" name="TextBox 5"/>
          <p:cNvSpPr txBox="1"/>
          <p:nvPr/>
        </p:nvSpPr>
        <p:spPr>
          <a:xfrm>
            <a:off x="152400" y="1752600"/>
            <a:ext cx="452368" cy="369332"/>
          </a:xfrm>
          <a:prstGeom prst="rect">
            <a:avLst/>
          </a:prstGeom>
          <a:noFill/>
        </p:spPr>
        <p:txBody>
          <a:bodyPr wrap="none" rtlCol="0">
            <a:spAutoFit/>
          </a:bodyPr>
          <a:lstStyle/>
          <a:p>
            <a:r>
              <a:rPr lang="en-IN" dirty="0" smtClean="0"/>
              <a:t>F</a:t>
            </a:r>
            <a:r>
              <a:rPr lang="en-IN" baseline="30000" dirty="0" smtClean="0"/>
              <a:t>i</a:t>
            </a:r>
            <a:r>
              <a:rPr lang="en-IN" baseline="-25000" dirty="0" smtClean="0"/>
              <a:t>3</a:t>
            </a:r>
            <a:endParaRPr lang="en-IN" dirty="0"/>
          </a:p>
        </p:txBody>
      </p:sp>
      <p:sp>
        <p:nvSpPr>
          <p:cNvPr id="11" name="TextBox 10"/>
          <p:cNvSpPr txBox="1"/>
          <p:nvPr/>
        </p:nvSpPr>
        <p:spPr>
          <a:xfrm>
            <a:off x="8727414" y="4038600"/>
            <a:ext cx="833171" cy="369332"/>
          </a:xfrm>
          <a:prstGeom prst="rect">
            <a:avLst/>
          </a:prstGeom>
          <a:noFill/>
        </p:spPr>
        <p:txBody>
          <a:bodyPr wrap="square" rtlCol="0">
            <a:spAutoFit/>
          </a:bodyPr>
          <a:lstStyle/>
          <a:p>
            <a:r>
              <a:rPr lang="en-IN" dirty="0" smtClean="0"/>
              <a:t>F</a:t>
            </a:r>
            <a:r>
              <a:rPr lang="en-IN" baseline="30000" dirty="0" smtClean="0"/>
              <a:t>f</a:t>
            </a:r>
            <a:r>
              <a:rPr lang="en-IN" baseline="-25000" dirty="0" smtClean="0"/>
              <a:t>3</a:t>
            </a:r>
            <a:r>
              <a:rPr lang="en-IN" dirty="0" smtClean="0"/>
              <a:t> </a:t>
            </a:r>
            <a:endParaRPr lang="en-IN" dirty="0"/>
          </a:p>
        </p:txBody>
      </p:sp>
      <p:sp>
        <p:nvSpPr>
          <p:cNvPr id="12" name="TextBox 11"/>
          <p:cNvSpPr txBox="1"/>
          <p:nvPr/>
        </p:nvSpPr>
        <p:spPr>
          <a:xfrm>
            <a:off x="8685220" y="5029200"/>
            <a:ext cx="458780" cy="381000"/>
          </a:xfrm>
          <a:prstGeom prst="rect">
            <a:avLst/>
          </a:prstGeom>
          <a:noFill/>
        </p:spPr>
        <p:txBody>
          <a:bodyPr wrap="square" rtlCol="0">
            <a:spAutoFit/>
          </a:bodyPr>
          <a:lstStyle/>
          <a:p>
            <a:r>
              <a:rPr lang="en-IN" dirty="0" smtClean="0"/>
              <a:t>F</a:t>
            </a:r>
            <a:r>
              <a:rPr lang="en-IN" baseline="30000" dirty="0" smtClean="0"/>
              <a:t>f</a:t>
            </a:r>
            <a:r>
              <a:rPr lang="en-IN" baseline="-25000" dirty="0" smtClean="0"/>
              <a:t>2</a:t>
            </a:r>
            <a:endParaRPr lang="en-IN" dirty="0"/>
          </a:p>
        </p:txBody>
      </p:sp>
      <p:sp>
        <p:nvSpPr>
          <p:cNvPr id="13" name="TextBox 12"/>
          <p:cNvSpPr txBox="1"/>
          <p:nvPr/>
        </p:nvSpPr>
        <p:spPr>
          <a:xfrm>
            <a:off x="8706060" y="5715000"/>
            <a:ext cx="437940" cy="369332"/>
          </a:xfrm>
          <a:prstGeom prst="rect">
            <a:avLst/>
          </a:prstGeom>
          <a:noFill/>
        </p:spPr>
        <p:txBody>
          <a:bodyPr wrap="none" rtlCol="0">
            <a:spAutoFit/>
          </a:bodyPr>
          <a:lstStyle/>
          <a:p>
            <a:r>
              <a:rPr lang="en-IN" dirty="0" smtClean="0"/>
              <a:t>F</a:t>
            </a:r>
            <a:r>
              <a:rPr lang="en-IN" baseline="30000" dirty="0" smtClean="0"/>
              <a:t>f</a:t>
            </a:r>
            <a:r>
              <a:rPr lang="en-IN" baseline="-25000" dirty="0" smtClean="0"/>
              <a:t>1</a:t>
            </a:r>
            <a:endParaRPr lang="en-IN" dirty="0"/>
          </a:p>
        </p:txBody>
      </p:sp>
      <p:sp>
        <p:nvSpPr>
          <p:cNvPr id="9" name="TextBox 8"/>
          <p:cNvSpPr txBox="1"/>
          <p:nvPr/>
        </p:nvSpPr>
        <p:spPr>
          <a:xfrm>
            <a:off x="2971800" y="914400"/>
            <a:ext cx="3048000" cy="477054"/>
          </a:xfrm>
          <a:prstGeom prst="rect">
            <a:avLst/>
          </a:prstGeom>
          <a:noFill/>
        </p:spPr>
        <p:txBody>
          <a:bodyPr wrap="square" rtlCol="0">
            <a:spAutoFit/>
          </a:bodyPr>
          <a:lstStyle/>
          <a:p>
            <a:pPr algn="ctr"/>
            <a:r>
              <a:rPr lang="en-IN" sz="2500" b="1" u="sng" dirty="0" smtClean="0"/>
              <a:t>Shooting Method</a:t>
            </a:r>
            <a:endParaRPr lang="en-IN" sz="2500" b="1"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a:bodyPr>
          <a:lstStyle/>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Numerical integration scheme we used was Riemann integration.</a:t>
            </a:r>
          </a:p>
          <a:p>
            <a:r>
              <a:rPr lang="en-IN" sz="2000" dirty="0" smtClean="0"/>
              <a:t>Riemann integration scheme is given by:</a:t>
            </a:r>
          </a:p>
          <a:p>
            <a:endParaRPr lang="en-IN" sz="2000" dirty="0" smtClean="0"/>
          </a:p>
          <a:p>
            <a:pPr lvl="1">
              <a:buNone/>
            </a:pPr>
            <a:endParaRPr lang="en-IN" sz="2000" dirty="0" smtClean="0">
              <a:solidFill>
                <a:schemeClr val="tx1"/>
              </a:solidFill>
            </a:endParaRPr>
          </a:p>
          <a:p>
            <a:pPr lvl="1">
              <a:buNone/>
            </a:pPr>
            <a:r>
              <a:rPr lang="en-IN" sz="2000" dirty="0" smtClean="0">
                <a:solidFill>
                  <a:schemeClr val="tx1"/>
                </a:solidFill>
              </a:rPr>
              <a:t>If even second derivative is known,</a:t>
            </a:r>
          </a:p>
          <a:p>
            <a:pPr lvl="1">
              <a:buNone/>
            </a:pPr>
            <a:endParaRPr lang="en-IN" sz="2000" dirty="0">
              <a:solidFill>
                <a:schemeClr val="tx1"/>
              </a:solidFill>
            </a:endParaRPr>
          </a:p>
        </p:txBody>
      </p:sp>
      <p:pic>
        <p:nvPicPr>
          <p:cNvPr id="7" name="Picture 6" descr="04_integration-10.gif"/>
          <p:cNvPicPr>
            <a:picLocks noChangeAspect="1"/>
          </p:cNvPicPr>
          <p:nvPr/>
        </p:nvPicPr>
        <p:blipFill>
          <a:blip r:embed="rId2"/>
          <a:stretch>
            <a:fillRect/>
          </a:stretch>
        </p:blipFill>
        <p:spPr>
          <a:xfrm>
            <a:off x="609600" y="533400"/>
            <a:ext cx="4800600" cy="3401234"/>
          </a:xfrm>
          <a:prstGeom prst="rect">
            <a:avLst/>
          </a:prstGeom>
        </p:spPr>
      </p:pic>
      <p:pic>
        <p:nvPicPr>
          <p:cNvPr id="8" name="Picture 7" descr="Euler1.png"/>
          <p:cNvPicPr>
            <a:picLocks noChangeAspect="1"/>
          </p:cNvPicPr>
          <p:nvPr/>
        </p:nvPicPr>
        <p:blipFill>
          <a:blip r:embed="rId3"/>
          <a:stretch>
            <a:fillRect/>
          </a:stretch>
        </p:blipFill>
        <p:spPr>
          <a:xfrm>
            <a:off x="914400" y="4876800"/>
            <a:ext cx="3767329" cy="323888"/>
          </a:xfrm>
          <a:prstGeom prst="rect">
            <a:avLst/>
          </a:prstGeom>
        </p:spPr>
      </p:pic>
      <p:pic>
        <p:nvPicPr>
          <p:cNvPr id="10" name="Picture 9" descr="Euler3.png"/>
          <p:cNvPicPr>
            <a:picLocks noChangeAspect="1"/>
          </p:cNvPicPr>
          <p:nvPr/>
        </p:nvPicPr>
        <p:blipFill>
          <a:blip r:embed="rId4"/>
          <a:stretch>
            <a:fillRect/>
          </a:stretch>
        </p:blipFill>
        <p:spPr>
          <a:xfrm>
            <a:off x="914400" y="6248400"/>
            <a:ext cx="4091217" cy="304800"/>
          </a:xfrm>
          <a:prstGeom prst="rect">
            <a:avLst/>
          </a:prstGeom>
        </p:spPr>
      </p:pic>
      <p:pic>
        <p:nvPicPr>
          <p:cNvPr id="4098" name="Picture 2" descr="http://www.sciweavers.org/upload/Tex2Img_1473162102/render.png"/>
          <p:cNvPicPr>
            <a:picLocks noChangeAspect="1" noChangeArrowheads="1"/>
          </p:cNvPicPr>
          <p:nvPr/>
        </p:nvPicPr>
        <p:blipFill>
          <a:blip r:embed="rId5"/>
          <a:srcRect/>
          <a:stretch>
            <a:fillRect/>
          </a:stretch>
        </p:blipFill>
        <p:spPr bwMode="auto">
          <a:xfrm>
            <a:off x="914400" y="5638800"/>
            <a:ext cx="6134101" cy="6096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Guessing intelligence</a:t>
            </a:r>
            <a:endParaRPr lang="en-IN" dirty="0"/>
          </a:p>
        </p:txBody>
      </p:sp>
      <p:sp>
        <p:nvSpPr>
          <p:cNvPr id="3" name="Content Placeholder 2"/>
          <p:cNvSpPr>
            <a:spLocks noGrp="1"/>
          </p:cNvSpPr>
          <p:nvPr>
            <p:ph idx="1"/>
          </p:nvPr>
        </p:nvSpPr>
        <p:spPr/>
        <p:txBody>
          <a:bodyPr>
            <a:normAutofit/>
          </a:bodyPr>
          <a:lstStyle/>
          <a:p>
            <a:r>
              <a:rPr lang="en-IN" sz="2000" dirty="0" smtClean="0"/>
              <a:t>We need algorithms </a:t>
            </a:r>
            <a:r>
              <a:rPr lang="en-IN" sz="2000" dirty="0" smtClean="0"/>
              <a:t>which takes into account the previous guesses and provides intelligence as to how to reach the solution.</a:t>
            </a:r>
          </a:p>
          <a:p>
            <a:r>
              <a:rPr lang="en-IN" sz="2000" dirty="0" smtClean="0"/>
              <a:t>There are such many algorithms.  Gradient descent is one among them. </a:t>
            </a:r>
          </a:p>
          <a:p>
            <a:r>
              <a:rPr lang="en-IN" sz="2000" dirty="0" smtClean="0"/>
              <a:t>Gradient descent is an algorithm </a:t>
            </a:r>
            <a:r>
              <a:rPr lang="en-IN" sz="2000" dirty="0" smtClean="0"/>
              <a:t>where, we </a:t>
            </a:r>
            <a:r>
              <a:rPr lang="en-IN" sz="2000" dirty="0" smtClean="0"/>
              <a:t>simply moves against the gradient of a curve </a:t>
            </a:r>
            <a:r>
              <a:rPr lang="en-IN" sz="2000" dirty="0" smtClean="0"/>
              <a:t>in search for its </a:t>
            </a:r>
            <a:r>
              <a:rPr lang="en-IN" sz="2000" dirty="0" smtClean="0"/>
              <a:t>minimum.</a:t>
            </a:r>
            <a:endParaRPr lang="en-IN" sz="2000" dirty="0"/>
          </a:p>
        </p:txBody>
      </p:sp>
      <p:pic>
        <p:nvPicPr>
          <p:cNvPr id="4" name="Picture 3" descr="GD.jpg"/>
          <p:cNvPicPr>
            <a:picLocks noChangeAspect="1"/>
          </p:cNvPicPr>
          <p:nvPr/>
        </p:nvPicPr>
        <p:blipFill>
          <a:blip r:embed="rId2"/>
          <a:stretch>
            <a:fillRect/>
          </a:stretch>
        </p:blipFill>
        <p:spPr>
          <a:xfrm>
            <a:off x="1676400" y="4248150"/>
            <a:ext cx="3886201" cy="2609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dient_descent.png"/>
          <p:cNvPicPr>
            <a:picLocks noChangeAspect="1"/>
          </p:cNvPicPr>
          <p:nvPr/>
        </p:nvPicPr>
        <p:blipFill>
          <a:blip r:embed="rId2"/>
          <a:stretch>
            <a:fillRect/>
          </a:stretch>
        </p:blipFill>
        <p:spPr>
          <a:xfrm>
            <a:off x="4552950" y="1819275"/>
            <a:ext cx="4591050" cy="5038725"/>
          </a:xfrm>
          <a:prstGeom prst="rect">
            <a:avLst/>
          </a:prstGeom>
        </p:spPr>
      </p:pic>
      <p:pic>
        <p:nvPicPr>
          <p:cNvPr id="5" name="Picture 4" descr="Paraboloid_of_Revolution.png"/>
          <p:cNvPicPr>
            <a:picLocks noChangeAspect="1"/>
          </p:cNvPicPr>
          <p:nvPr/>
        </p:nvPicPr>
        <p:blipFill>
          <a:blip r:embed="rId3"/>
          <a:stretch>
            <a:fillRect/>
          </a:stretch>
        </p:blipFill>
        <p:spPr>
          <a:xfrm>
            <a:off x="0" y="2209800"/>
            <a:ext cx="4572000" cy="4152900"/>
          </a:xfrm>
          <a:prstGeom prst="rect">
            <a:avLst/>
          </a:prstGeom>
        </p:spPr>
      </p:pic>
      <p:sp>
        <p:nvSpPr>
          <p:cNvPr id="6" name="TextBox 5"/>
          <p:cNvSpPr txBox="1"/>
          <p:nvPr/>
        </p:nvSpPr>
        <p:spPr>
          <a:xfrm>
            <a:off x="1371600" y="838200"/>
            <a:ext cx="3048000" cy="477054"/>
          </a:xfrm>
          <a:prstGeom prst="rect">
            <a:avLst/>
          </a:prstGeom>
          <a:noFill/>
        </p:spPr>
        <p:txBody>
          <a:bodyPr wrap="square" rtlCol="0">
            <a:spAutoFit/>
          </a:bodyPr>
          <a:lstStyle/>
          <a:p>
            <a:pPr algn="ctr"/>
            <a:r>
              <a:rPr lang="en-IN" sz="2500" b="1" u="sng" dirty="0" smtClean="0"/>
              <a:t>Gradient descent</a:t>
            </a:r>
            <a:endParaRPr lang="en-IN" sz="2500"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bodyPr>
          <a:lstStyle/>
          <a:p>
            <a:endParaRPr lang="en-IN" sz="2000" dirty="0" smtClean="0"/>
          </a:p>
          <a:p>
            <a:endParaRPr lang="en-IN" sz="2000" dirty="0" smtClean="0"/>
          </a:p>
          <a:p>
            <a:r>
              <a:rPr lang="en-IN" sz="2000" dirty="0" smtClean="0"/>
              <a:t>In our problem, the function to be minimised is:</a:t>
            </a:r>
          </a:p>
          <a:p>
            <a:endParaRPr lang="en-IN" sz="2000" dirty="0" smtClean="0"/>
          </a:p>
          <a:p>
            <a:pPr>
              <a:buNone/>
            </a:pPr>
            <a:r>
              <a:rPr lang="en-IN" sz="2000" dirty="0" smtClean="0"/>
              <a:t>	</a:t>
            </a:r>
          </a:p>
          <a:p>
            <a:pPr>
              <a:buNone/>
            </a:pPr>
            <a:endParaRPr lang="en-IN" sz="2000" dirty="0" smtClean="0"/>
          </a:p>
          <a:p>
            <a:r>
              <a:rPr lang="en-IN" sz="2000" dirty="0" smtClean="0"/>
              <a:t>According to gradient descent algorithm, we must move against the gradient to reach the minimum.</a:t>
            </a:r>
          </a:p>
          <a:p>
            <a:pPr>
              <a:buNone/>
            </a:pPr>
            <a:r>
              <a:rPr lang="en-IN" sz="2000" dirty="0" smtClean="0"/>
              <a:t>			</a:t>
            </a:r>
            <a:r>
              <a:rPr lang="en-IN" sz="800" dirty="0" smtClean="0"/>
              <a:t> 	</a:t>
            </a:r>
          </a:p>
          <a:p>
            <a:pPr>
              <a:buNone/>
            </a:pPr>
            <a:endParaRPr lang="en-IN" sz="800" dirty="0" smtClean="0"/>
          </a:p>
          <a:p>
            <a:pPr>
              <a:buNone/>
            </a:pPr>
            <a:endParaRPr lang="en-IN" sz="800" dirty="0" smtClean="0"/>
          </a:p>
          <a:p>
            <a:pPr>
              <a:buNone/>
            </a:pPr>
            <a:endParaRPr lang="en-IN" sz="800" dirty="0" smtClean="0"/>
          </a:p>
          <a:p>
            <a:r>
              <a:rPr lang="en-IN" sz="2000" dirty="0" smtClean="0"/>
              <a:t>The new guesses are given by moving along the negative gradient of the error function surface.</a:t>
            </a:r>
          </a:p>
          <a:p>
            <a:r>
              <a:rPr lang="en-IN" sz="2000" dirty="0" smtClean="0"/>
              <a:t>Thus, by iteratively applying the above procedure, we can converge to a solution where the error function is minimised.</a:t>
            </a:r>
            <a:endParaRPr lang="en-IN" sz="2000" dirty="0"/>
          </a:p>
        </p:txBody>
      </p:sp>
      <p:pic>
        <p:nvPicPr>
          <p:cNvPr id="4" name="Picture 3" descr="error1.png"/>
          <p:cNvPicPr>
            <a:picLocks noChangeAspect="1"/>
          </p:cNvPicPr>
          <p:nvPr/>
        </p:nvPicPr>
        <p:blipFill>
          <a:blip r:embed="rId2"/>
          <a:stretch>
            <a:fillRect/>
          </a:stretch>
        </p:blipFill>
        <p:spPr>
          <a:xfrm>
            <a:off x="2971800" y="1828800"/>
            <a:ext cx="2057400" cy="733758"/>
          </a:xfrm>
          <a:prstGeom prst="rect">
            <a:avLst/>
          </a:prstGeom>
        </p:spPr>
      </p:pic>
      <p:pic>
        <p:nvPicPr>
          <p:cNvPr id="5" name="Picture 4" descr="GDAlgo.png"/>
          <p:cNvPicPr>
            <a:picLocks noChangeAspect="1"/>
          </p:cNvPicPr>
          <p:nvPr/>
        </p:nvPicPr>
        <p:blipFill>
          <a:blip r:embed="rId3"/>
          <a:stretch>
            <a:fillRect/>
          </a:stretch>
        </p:blipFill>
        <p:spPr>
          <a:xfrm>
            <a:off x="2743200" y="3581400"/>
            <a:ext cx="2630904" cy="304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029200"/>
          </a:xfrm>
        </p:spPr>
        <p:txBody>
          <a:bodyPr>
            <a:normAutofit/>
          </a:bodyPr>
          <a:lstStyle/>
          <a:p>
            <a:r>
              <a:rPr lang="en-IN" sz="2200" dirty="0" smtClean="0"/>
              <a:t>To find the shape and analyse the flow created by  a Mobius band.</a:t>
            </a:r>
          </a:p>
          <a:p>
            <a:r>
              <a:rPr lang="en-IN" sz="2200" dirty="0" smtClean="0"/>
              <a:t>To analyse the motion of a Mobius band when let to freely fall in a viscous fluid.</a:t>
            </a:r>
          </a:p>
          <a:p>
            <a:r>
              <a:rPr lang="en-IN" sz="2200" dirty="0" smtClean="0"/>
              <a:t>To analyse the mixing properties of Mobius band when used as an impeller.</a:t>
            </a:r>
          </a:p>
          <a:p>
            <a:endParaRPr lang="en-IN" sz="2200" dirty="0" smtClean="0"/>
          </a:p>
          <a:p>
            <a:r>
              <a:rPr lang="en-IN" sz="2200" dirty="0" smtClean="0"/>
              <a:t>This project has 3 aspects to it:</a:t>
            </a:r>
          </a:p>
        </p:txBody>
      </p:sp>
      <p:graphicFrame>
        <p:nvGraphicFramePr>
          <p:cNvPr id="4" name="Diagram 3"/>
          <p:cNvGraphicFramePr/>
          <p:nvPr/>
        </p:nvGraphicFramePr>
        <p:xfrm>
          <a:off x="381000" y="4343400"/>
          <a:ext cx="4648200" cy="233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Conversion of solution into solid model</a:t>
            </a:r>
            <a:endParaRPr lang="en-IN" dirty="0"/>
          </a:p>
        </p:txBody>
      </p:sp>
      <p:sp>
        <p:nvSpPr>
          <p:cNvPr id="3" name="Content Placeholder 2"/>
          <p:cNvSpPr>
            <a:spLocks noGrp="1"/>
          </p:cNvSpPr>
          <p:nvPr>
            <p:ph idx="1"/>
          </p:nvPr>
        </p:nvSpPr>
        <p:spPr/>
        <p:txBody>
          <a:bodyPr>
            <a:normAutofit/>
          </a:bodyPr>
          <a:lstStyle/>
          <a:p>
            <a:r>
              <a:rPr lang="en-IN" sz="2000" dirty="0" smtClean="0"/>
              <a:t>The obtained solution is a text file containing the curvatures, twist, tension, orientations and centre line coordinates.</a:t>
            </a:r>
          </a:p>
          <a:p>
            <a:r>
              <a:rPr lang="en-IN" sz="2000" dirty="0" smtClean="0"/>
              <a:t>For CFD analysis, we need a complete solid model to perform meshing and the do the flow analysis.</a:t>
            </a:r>
          </a:p>
          <a:p>
            <a:r>
              <a:rPr lang="en-IN" sz="2000" dirty="0" smtClean="0"/>
              <a:t>So, we need to convert our solution into a solid model.</a:t>
            </a:r>
          </a:p>
          <a:p>
            <a:r>
              <a:rPr lang="en-IN" sz="2000" dirty="0" smtClean="0"/>
              <a:t>We can do this by using a format called STL (</a:t>
            </a:r>
            <a:r>
              <a:rPr lang="en-IN" sz="2000" dirty="0" err="1" smtClean="0"/>
              <a:t>Sterio</a:t>
            </a:r>
            <a:r>
              <a:rPr lang="en-IN" sz="2000" dirty="0" smtClean="0"/>
              <a:t> Lithographic format).</a:t>
            </a:r>
          </a:p>
          <a:p>
            <a:r>
              <a:rPr lang="en-IN" sz="2000" dirty="0" smtClean="0"/>
              <a:t>It is basically a text file containing vertices and normal of triangular facets over the surface of the solid. </a:t>
            </a:r>
          </a:p>
          <a:p>
            <a:r>
              <a:rPr lang="en-IN" sz="2000" dirty="0" smtClean="0"/>
              <a:t>So, using the data from our solution, we can create triangles all over the solid and extract their vertices and normal vectors and organise them to form an STL file.</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IN" sz="2000" dirty="0" smtClean="0"/>
              <a:t>A typical STL file would look like this:</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We can write a code to convert the solution into triangles and organise them into the above format.</a:t>
            </a:r>
          </a:p>
          <a:p>
            <a:r>
              <a:rPr lang="en-IN" sz="2000" dirty="0" smtClean="0"/>
              <a:t>After saving such a text file as ‘.</a:t>
            </a:r>
            <a:r>
              <a:rPr lang="en-IN" sz="2000" dirty="0" err="1" smtClean="0"/>
              <a:t>stl</a:t>
            </a:r>
            <a:r>
              <a:rPr lang="en-IN" sz="2000" dirty="0" smtClean="0"/>
              <a:t>’, any solid modelling software would be able to understand and display the solid model.</a:t>
            </a:r>
          </a:p>
          <a:p>
            <a:r>
              <a:rPr lang="en-IN" sz="2000" dirty="0" smtClean="0"/>
              <a:t>This can later on be used for meshing in </a:t>
            </a:r>
            <a:r>
              <a:rPr lang="en-IN" sz="2000" dirty="0" err="1" smtClean="0"/>
              <a:t>OpenFoam</a:t>
            </a:r>
            <a:r>
              <a:rPr lang="en-IN" sz="2000" dirty="0" smtClean="0"/>
              <a:t> using </a:t>
            </a:r>
            <a:r>
              <a:rPr lang="en-IN" sz="2000" dirty="0" err="1" smtClean="0"/>
              <a:t>SnappyHex</a:t>
            </a:r>
            <a:r>
              <a:rPr lang="en-IN" sz="2000" dirty="0" smtClean="0"/>
              <a:t> generation.</a:t>
            </a:r>
            <a:endParaRPr lang="en-IN" sz="2000" dirty="0"/>
          </a:p>
        </p:txBody>
      </p:sp>
      <p:pic>
        <p:nvPicPr>
          <p:cNvPr id="4" name="Picture 3" descr="stl.PNG"/>
          <p:cNvPicPr>
            <a:picLocks noChangeAspect="1"/>
          </p:cNvPicPr>
          <p:nvPr/>
        </p:nvPicPr>
        <p:blipFill>
          <a:blip r:embed="rId2"/>
          <a:stretch>
            <a:fillRect/>
          </a:stretch>
        </p:blipFill>
        <p:spPr>
          <a:xfrm>
            <a:off x="838200" y="2057400"/>
            <a:ext cx="5896052" cy="1828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95400"/>
            <a:ext cx="7315200" cy="762000"/>
          </a:xfrm>
        </p:spPr>
        <p:txBody>
          <a:bodyPr>
            <a:noAutofit/>
          </a:bodyPr>
          <a:lstStyle/>
          <a:p>
            <a:r>
              <a:rPr lang="en-IN" dirty="0" smtClean="0">
                <a:solidFill>
                  <a:schemeClr val="accent2"/>
                </a:solidFill>
              </a:rPr>
              <a:t>The Shape of a Mobius Band</a:t>
            </a:r>
            <a:endParaRPr lang="en-IN" dirty="0">
              <a:solidFill>
                <a:schemeClr val="accent2"/>
              </a:solidFill>
            </a:endParaRPr>
          </a:p>
        </p:txBody>
      </p:sp>
      <p:pic>
        <p:nvPicPr>
          <p:cNvPr id="4" name="Picture 3" descr="Mobius-Strip.jpg"/>
          <p:cNvPicPr>
            <a:picLocks noChangeAspect="1"/>
          </p:cNvPicPr>
          <p:nvPr/>
        </p:nvPicPr>
        <p:blipFill>
          <a:blip r:embed="rId2"/>
          <a:stretch>
            <a:fillRect/>
          </a:stretch>
        </p:blipFill>
        <p:spPr>
          <a:xfrm>
            <a:off x="1524000" y="2514600"/>
            <a:ext cx="6553200" cy="383635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style>
          <a:lnRef idx="2">
            <a:schemeClr val="dk1"/>
          </a:lnRef>
          <a:fillRef idx="1">
            <a:schemeClr val="lt1"/>
          </a:fillRef>
          <a:effectRef idx="0">
            <a:schemeClr val="dk1"/>
          </a:effectRef>
          <a:fontRef idx="minor">
            <a:schemeClr val="dk1"/>
          </a:fontRef>
        </p:style>
        <p:txBody>
          <a:bodyPr/>
          <a:lstStyle/>
          <a:p>
            <a:r>
              <a:rPr lang="en-IN" dirty="0" smtClean="0"/>
              <a:t>Why a Mobius strip?</a:t>
            </a:r>
            <a:endParaRPr lang="en-IN" dirty="0"/>
          </a:p>
        </p:txBody>
      </p:sp>
      <p:sp>
        <p:nvSpPr>
          <p:cNvPr id="3" name="Content Placeholder 2"/>
          <p:cNvSpPr>
            <a:spLocks noGrp="1"/>
          </p:cNvSpPr>
          <p:nvPr>
            <p:ph idx="1"/>
          </p:nvPr>
        </p:nvSpPr>
        <p:spPr>
          <a:xfrm>
            <a:off x="457200" y="1524000"/>
            <a:ext cx="8229600" cy="5029200"/>
          </a:xfrm>
        </p:spPr>
        <p:txBody>
          <a:bodyPr>
            <a:normAutofit/>
          </a:bodyPr>
          <a:lstStyle/>
          <a:p>
            <a:r>
              <a:rPr lang="en-IN" sz="2000" dirty="0" smtClean="0"/>
              <a:t>Mobius strip is a one sided nonorientable surface. </a:t>
            </a:r>
          </a:p>
          <a:p>
            <a:r>
              <a:rPr lang="en-IN" sz="2000" dirty="0" smtClean="0"/>
              <a:t>Which means, a point below and moving along the boundary of the Mobius strip would be above the boundary after travelling the length of the strip.</a:t>
            </a:r>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So, </a:t>
            </a:r>
            <a:r>
              <a:rPr lang="en-IN" sz="2000" dirty="0" smtClean="0"/>
              <a:t>intuitively, if </a:t>
            </a:r>
            <a:r>
              <a:rPr lang="en-IN" sz="2000" dirty="0" smtClean="0"/>
              <a:t>we use this as an impeller at the boundary of two fluids,  the mixing of the fluids will be more </a:t>
            </a:r>
            <a:r>
              <a:rPr lang="en-IN" sz="2000" dirty="0" smtClean="0"/>
              <a:t>effective.</a:t>
            </a:r>
          </a:p>
          <a:p>
            <a:r>
              <a:rPr lang="en-IN" sz="2000" dirty="0" smtClean="0"/>
              <a:t>At very low Reynolds number, a Mobius strip can probably be used to propeller micro bots.</a:t>
            </a:r>
            <a:endParaRPr lang="en-IN" sz="2000" dirty="0"/>
          </a:p>
        </p:txBody>
      </p:sp>
      <p:pic>
        <p:nvPicPr>
          <p:cNvPr id="6" name="Picture 5" descr="200px-Möbius_resistor.svg.png"/>
          <p:cNvPicPr>
            <a:picLocks noChangeAspect="1"/>
          </p:cNvPicPr>
          <p:nvPr/>
        </p:nvPicPr>
        <p:blipFill>
          <a:blip r:embed="rId2"/>
          <a:stretch>
            <a:fillRect/>
          </a:stretch>
        </p:blipFill>
        <p:spPr>
          <a:xfrm>
            <a:off x="2667000" y="2438400"/>
            <a:ext cx="2362200" cy="21259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marL="365760" lvl="1" indent="-256032">
              <a:buClr>
                <a:schemeClr val="accent3"/>
              </a:buClr>
              <a:buFont typeface="Georgia"/>
              <a:buChar char="•"/>
            </a:pPr>
            <a:r>
              <a:rPr lang="en-IN" sz="2000" dirty="0" smtClean="0">
                <a:solidFill>
                  <a:schemeClr val="tx1"/>
                </a:solidFill>
              </a:rPr>
              <a:t>Mobius Band is defined as the shape taken by a thin band of an elastic material when it is twisted by half a rotation and the two ends are attached. </a:t>
            </a:r>
          </a:p>
          <a:p>
            <a:pPr marL="365760" lvl="1" indent="-256032">
              <a:buClr>
                <a:schemeClr val="accent3"/>
              </a:buClr>
              <a:buFont typeface="Georgia"/>
              <a:buChar char="•"/>
            </a:pPr>
            <a:r>
              <a:rPr lang="en-IN" sz="2000" dirty="0" smtClean="0">
                <a:solidFill>
                  <a:schemeClr val="tx1"/>
                </a:solidFill>
              </a:rPr>
              <a:t>It can be viewed as the least energy configuration of an elastically deformable body under the given conditions. </a:t>
            </a:r>
          </a:p>
          <a:p>
            <a:pPr marL="365760" lvl="1" indent="-256032">
              <a:buClr>
                <a:schemeClr val="accent3"/>
              </a:buClr>
              <a:buFont typeface="Georgia"/>
              <a:buChar char="•"/>
            </a:pPr>
            <a:r>
              <a:rPr lang="en-IN" sz="2000" dirty="0" smtClean="0">
                <a:solidFill>
                  <a:schemeClr val="tx1"/>
                </a:solidFill>
              </a:rPr>
              <a:t>We can determine the shape of the Mobius band uniquely once we know the dimensions of the band.</a:t>
            </a:r>
          </a:p>
          <a:p>
            <a:pPr marL="365760" lvl="1" indent="-256032">
              <a:buClr>
                <a:schemeClr val="accent3"/>
              </a:buClr>
              <a:buFont typeface="Georgia"/>
              <a:buChar char="•"/>
            </a:pPr>
            <a:r>
              <a:rPr lang="en-IN" sz="2000" dirty="0" smtClean="0">
                <a:solidFill>
                  <a:schemeClr val="tx1"/>
                </a:solidFill>
              </a:rPr>
              <a:t>The equations governing the shape of the band can be derived from the elasticity equations formulated in the theory of bending and twisting of thin rods.</a:t>
            </a:r>
          </a:p>
          <a:p>
            <a:pPr marL="365760" lvl="1" indent="-256032">
              <a:buClr>
                <a:schemeClr val="accent3"/>
              </a:buClr>
              <a:buFont typeface="Georgia"/>
              <a:buChar char="•"/>
            </a:pPr>
            <a:r>
              <a:rPr lang="en-IN" sz="2000" dirty="0" smtClean="0">
                <a:solidFill>
                  <a:schemeClr val="tx1"/>
                </a:solidFill>
              </a:rPr>
              <a:t>The theory of bending and twisting of thin rods is formulated in the book “ A Treatise on Mathematical theory of elasticity” by “</a:t>
            </a:r>
            <a:r>
              <a:rPr lang="en-IN" sz="2000" dirty="0" err="1" smtClean="0">
                <a:solidFill>
                  <a:schemeClr val="tx1"/>
                </a:solidFill>
              </a:rPr>
              <a:t>A.E.H.Love</a:t>
            </a:r>
            <a:r>
              <a:rPr lang="en-IN" sz="2000" dirty="0" smtClean="0">
                <a:solidFill>
                  <a:schemeClr val="tx1"/>
                </a:solidFill>
              </a:rPr>
              <a:t>”.</a:t>
            </a:r>
          </a:p>
          <a:p>
            <a:pPr marL="365760" lvl="1" indent="-256032">
              <a:buClr>
                <a:schemeClr val="accent3"/>
              </a:buClr>
              <a:buFont typeface="Georgia"/>
              <a:buChar char="•"/>
            </a:pPr>
            <a:r>
              <a:rPr lang="en-IN" sz="2000" dirty="0" smtClean="0">
                <a:solidFill>
                  <a:schemeClr val="tx1"/>
                </a:solidFill>
              </a:rPr>
              <a:t>Referring to that, equations governing the shape of a Mobius strip have been derived in the Paper “ The shape of a Mobius Band” by “ </a:t>
            </a:r>
            <a:r>
              <a:rPr lang="en-IN" sz="2000" dirty="0" err="1" smtClean="0">
                <a:solidFill>
                  <a:schemeClr val="tx1"/>
                </a:solidFill>
              </a:rPr>
              <a:t>L.Mahadevan</a:t>
            </a:r>
            <a:r>
              <a:rPr lang="en-IN" sz="2000" dirty="0" smtClean="0">
                <a:solidFill>
                  <a:schemeClr val="tx1"/>
                </a:solidFill>
              </a:rPr>
              <a:t> and </a:t>
            </a:r>
            <a:r>
              <a:rPr lang="en-IN" sz="2000" dirty="0" err="1" smtClean="0">
                <a:solidFill>
                  <a:schemeClr val="tx1"/>
                </a:solidFill>
              </a:rPr>
              <a:t>J.B.Keller</a:t>
            </a:r>
            <a:r>
              <a:rPr lang="en-IN" sz="2000" dirty="0" smtClean="0">
                <a:solidFill>
                  <a:schemeClr val="tx1"/>
                </a:solidFill>
              </a:rPr>
              <a:t>”.</a:t>
            </a:r>
          </a:p>
          <a:p>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bodyPr>
          <a:lstStyle/>
          <a:p>
            <a:r>
              <a:rPr lang="en-IN" sz="2000" dirty="0" smtClean="0"/>
              <a:t>These equations will involve 2 curvatures, 1 twist, 2 bending moments, 1 torsion, 3 stresses,  3 coordinates of the centreline and 3 orientations.</a:t>
            </a:r>
          </a:p>
          <a:p>
            <a:r>
              <a:rPr lang="en-IN" sz="2000" dirty="0" smtClean="0"/>
              <a:t>To solve for these, we have a 12</a:t>
            </a:r>
            <a:r>
              <a:rPr lang="en-IN" sz="2000" baseline="30000" dirty="0" smtClean="0"/>
              <a:t>th</a:t>
            </a:r>
            <a:r>
              <a:rPr lang="en-IN" sz="2000" dirty="0" smtClean="0"/>
              <a:t> order system of Differential algebraic equations which count </a:t>
            </a:r>
            <a:r>
              <a:rPr lang="en-IN" sz="2000" dirty="0" smtClean="0"/>
              <a:t>to a total of </a:t>
            </a:r>
            <a:r>
              <a:rPr lang="en-IN" sz="2000" dirty="0" smtClean="0"/>
              <a:t>15 equations.</a:t>
            </a:r>
          </a:p>
          <a:p>
            <a:r>
              <a:rPr lang="en-IN" sz="2000" dirty="0" smtClean="0"/>
              <a:t>After simplification, we end up having a system of 12</a:t>
            </a:r>
            <a:r>
              <a:rPr lang="en-IN" sz="2000" baseline="30000" dirty="0" smtClean="0"/>
              <a:t>th</a:t>
            </a:r>
            <a:r>
              <a:rPr lang="en-IN" sz="2000" dirty="0" smtClean="0"/>
              <a:t> order ordinary differential equations.</a:t>
            </a:r>
          </a:p>
          <a:p>
            <a:r>
              <a:rPr lang="en-IN" sz="2000" dirty="0" smtClean="0"/>
              <a:t>The simplified equations are:</a:t>
            </a:r>
          </a:p>
          <a:p>
            <a:endParaRPr lang="en-IN" sz="2000" dirty="0"/>
          </a:p>
        </p:txBody>
      </p:sp>
      <p:pic>
        <p:nvPicPr>
          <p:cNvPr id="4" name="Picture 3" descr="SystemOfDEs.PNG"/>
          <p:cNvPicPr>
            <a:picLocks noChangeAspect="1"/>
          </p:cNvPicPr>
          <p:nvPr/>
        </p:nvPicPr>
        <p:blipFill>
          <a:blip r:embed="rId2"/>
          <a:stretch>
            <a:fillRect/>
          </a:stretch>
        </p:blipFill>
        <p:spPr>
          <a:xfrm>
            <a:off x="762000" y="3266574"/>
            <a:ext cx="6154009" cy="35914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bodyPr>
          <a:lstStyle/>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The boundary conditions which would close the set of differential equations are the centre line having the same start and end point and orientation of cross section of strip being equal at start and end points except the angle of twist of the strip being </a:t>
            </a:r>
            <a:r>
              <a:rPr lang="el-GR" sz="2000" dirty="0" smtClean="0"/>
              <a:t>π</a:t>
            </a:r>
            <a:r>
              <a:rPr lang="en-IN" sz="2000" dirty="0" smtClean="0"/>
              <a:t>.</a:t>
            </a:r>
          </a:p>
          <a:p>
            <a:r>
              <a:rPr lang="en-IN" sz="2000" dirty="0" smtClean="0"/>
              <a:t>These are given by:</a:t>
            </a:r>
          </a:p>
          <a:p>
            <a:endParaRPr lang="en-IN" sz="2000" dirty="0"/>
          </a:p>
        </p:txBody>
      </p:sp>
      <p:pic>
        <p:nvPicPr>
          <p:cNvPr id="4" name="Picture 3" descr="BoundaryConditions.PNG"/>
          <p:cNvPicPr>
            <a:picLocks noChangeAspect="1"/>
          </p:cNvPicPr>
          <p:nvPr/>
        </p:nvPicPr>
        <p:blipFill>
          <a:blip r:embed="rId2"/>
          <a:stretch>
            <a:fillRect/>
          </a:stretch>
        </p:blipFill>
        <p:spPr>
          <a:xfrm>
            <a:off x="914400" y="5410200"/>
            <a:ext cx="5229955" cy="1124107"/>
          </a:xfrm>
          <a:prstGeom prst="rect">
            <a:avLst/>
          </a:prstGeom>
        </p:spPr>
      </p:pic>
      <p:graphicFrame>
        <p:nvGraphicFramePr>
          <p:cNvPr id="5" name="Diagram 4"/>
          <p:cNvGraphicFramePr/>
          <p:nvPr/>
        </p:nvGraphicFramePr>
        <p:xfrm>
          <a:off x="914400" y="762000"/>
          <a:ext cx="44958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2590800"/>
            <a:ext cx="8229600" cy="3429000"/>
          </a:xfrm>
        </p:spPr>
        <p:txBody>
          <a:bodyPr>
            <a:normAutofit/>
          </a:bodyPr>
          <a:lstStyle/>
          <a:p>
            <a:r>
              <a:rPr lang="en-IN" sz="2000" dirty="0" smtClean="0"/>
              <a:t>Boundary conditions include both initial conditions and final conditions.</a:t>
            </a:r>
          </a:p>
          <a:p>
            <a:r>
              <a:rPr lang="en-IN" sz="2000" dirty="0" smtClean="0"/>
              <a:t>In the boundary conditions we’ve established, we have 6 initial conditions and 6 final conditions.</a:t>
            </a:r>
          </a:p>
          <a:p>
            <a:r>
              <a:rPr lang="en-IN" sz="2000" dirty="0" smtClean="0"/>
              <a:t>If we observe the system of differential equations we have, we can see that there is only one variable i.e. the distance along the arc of the centre line.</a:t>
            </a:r>
          </a:p>
          <a:p>
            <a:r>
              <a:rPr lang="en-IN" sz="2000" dirty="0" smtClean="0"/>
              <a:t>This would mean that if we have all 12 conditions as initial conditions, we can simply integrate the equations to get the solution.</a:t>
            </a:r>
          </a:p>
          <a:p>
            <a:endParaRPr lang="en-IN" sz="2000" dirty="0" smtClean="0"/>
          </a:p>
          <a:p>
            <a:endParaRPr lang="en-IN" sz="2000" dirty="0"/>
          </a:p>
        </p:txBody>
      </p:sp>
      <p:graphicFrame>
        <p:nvGraphicFramePr>
          <p:cNvPr id="10" name="Diagram 9"/>
          <p:cNvGraphicFramePr/>
          <p:nvPr/>
        </p:nvGraphicFramePr>
        <p:xfrm>
          <a:off x="685800" y="685800"/>
          <a:ext cx="61722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066800"/>
          </a:xfrm>
        </p:spPr>
        <p:txBody>
          <a:bodyPr/>
          <a:lstStyle/>
          <a:p>
            <a:r>
              <a:rPr lang="en-IN" b="1" dirty="0" smtClean="0">
                <a:solidFill>
                  <a:schemeClr val="accent2">
                    <a:lumMod val="75000"/>
                  </a:schemeClr>
                </a:solidFill>
                <a:effectLst>
                  <a:outerShdw blurRad="38100" dist="38100" dir="2700000" algn="tl">
                    <a:srgbClr val="000000">
                      <a:alpha val="43137"/>
                    </a:srgbClr>
                  </a:outerShdw>
                </a:effectLst>
              </a:rPr>
              <a:t>Strategy for solving the equations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normAutofit/>
          </a:bodyPr>
          <a:lstStyle/>
          <a:p>
            <a:r>
              <a:rPr lang="en-IN" sz="2000" dirty="0" smtClean="0"/>
              <a:t>The strategy we adopted in solving the equations is to keep guessing the unknown initial values to solve the equations until we match the final values with the final conditions.</a:t>
            </a:r>
          </a:p>
          <a:p>
            <a:r>
              <a:rPr lang="en-IN" sz="2000" dirty="0" smtClean="0"/>
              <a:t>This is popularly known as “The Shooting method”. </a:t>
            </a:r>
          </a:p>
          <a:p>
            <a:r>
              <a:rPr lang="en-IN" sz="2000" dirty="0" smtClean="0"/>
              <a:t>It is called so because it is like shooting a projectile in air to reach a particular destination. </a:t>
            </a:r>
          </a:p>
          <a:p>
            <a:r>
              <a:rPr lang="en-IN" sz="2000" dirty="0" smtClean="0"/>
              <a:t>Solving the equations is done numerically by solving for the values of the parameters at specific points on the arc length axis, called grid points, instead of finding them at every point.</a:t>
            </a:r>
          </a:p>
          <a:p>
            <a:r>
              <a:rPr lang="en-IN" sz="2000" dirty="0" smtClean="0"/>
              <a:t>After we guess the initial values, we can march forward in the arc length coordinate by numerically integrating the equations to get the values of the variables at the next grid point.</a:t>
            </a:r>
          </a:p>
          <a:p>
            <a:endParaRPr lang="en-IN"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4889</TotalTime>
  <Words>972</Words>
  <Application>Microsoft Office PowerPoint</Application>
  <PresentationFormat>On-screen Show (4:3)</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Problem Statement</vt:lpstr>
      <vt:lpstr>Slide 2</vt:lpstr>
      <vt:lpstr>The Shape of a Mobius Band</vt:lpstr>
      <vt:lpstr>Why a Mobius strip?</vt:lpstr>
      <vt:lpstr>Slide 5</vt:lpstr>
      <vt:lpstr>Slide 6</vt:lpstr>
      <vt:lpstr>Slide 7</vt:lpstr>
      <vt:lpstr>Slide 8</vt:lpstr>
      <vt:lpstr>Strategy for solving the equations</vt:lpstr>
      <vt:lpstr>Slide 10</vt:lpstr>
      <vt:lpstr>Slide 11</vt:lpstr>
      <vt:lpstr>Slide 12</vt:lpstr>
      <vt:lpstr>Slide 13</vt:lpstr>
      <vt:lpstr>Slide 14</vt:lpstr>
      <vt:lpstr>Slide 15</vt:lpstr>
      <vt:lpstr>Slide 16</vt:lpstr>
      <vt:lpstr>Guessing intelligence</vt:lpstr>
      <vt:lpstr>Slide 18</vt:lpstr>
      <vt:lpstr>Slide 19</vt:lpstr>
      <vt:lpstr>Conversion of solution into solid model</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Shape of a Mobius Band</dc:title>
  <dc:creator>srikanth sarma</dc:creator>
  <cp:lastModifiedBy>G S SARMA</cp:lastModifiedBy>
  <cp:revision>18</cp:revision>
  <dcterms:created xsi:type="dcterms:W3CDTF">2006-08-16T00:00:00Z</dcterms:created>
  <dcterms:modified xsi:type="dcterms:W3CDTF">2016-09-14T13:02:16Z</dcterms:modified>
</cp:coreProperties>
</file>