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charts/chart1.xml" ContentType="application/vnd.openxmlformats-officedocument.drawingml.chart+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84" d="100"/>
          <a:sy n="84"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800" b="1" i="0" u="none" strike="noStrike" baseline="0">
                <a:solidFill>
                  <a:srgbClr val="000000"/>
                </a:solidFill>
                <a:latin typeface="Droid Sans"/>
                <a:ea typeface="Droid Sans"/>
                <a:cs typeface="Lucida Sans"/>
              </a:defRPr>
            </a:pPr>
            <a:r>
              <a:rPr lang="zh-CN"/>
              <a:t>Employee Performance Analysis</a:t>
            </a:r>
          </a:p>
        </c:rich>
      </c:tx>
      <c:layout/>
      <c:overlay val="0"/>
      <c:spPr>
        <a:ln>
          <a:noFill/>
        </a:ln>
      </c:spPr>
    </c:title>
    <c:autoTitleDeleted val="1"/>
    <c:plotArea>
      <c:layout>
        <c:manualLayout>
          <c:layoutTarget val="inner"/>
          <c:xMode val="edge"/>
          <c:yMode val="edge"/>
          <c:x val="0.07915174"/>
          <c:y val="0.09217689"/>
          <c:w val="0.78593767"/>
          <c:h val="0.80709994"/>
        </c:manualLayout>
      </c:layout>
      <c:barChart>
        <c:barDir val="col"/>
        <c:grouping val="clustered"/>
        <c:varyColors val="0"/>
        <c:ser>
          <c:idx val="0"/>
          <c:order val="0"/>
          <c:tx>
            <c:v>HIGH</c:v>
          </c:tx>
          <c:spPr>
            <a:solidFill>
              <a:srgbClr val="4f81bd"/>
            </a:solidFill>
            <a:ln>
              <a:noFill/>
            </a:ln>
          </c:spPr>
          <c:invertIfNegative val="0"/>
          <c:dLbls>
            <c:showLegendKey val="0"/>
            <c:showVal val="0"/>
            <c:showCatName val="0"/>
            <c:showSerName val="0"/>
            <c:showPercent val="0"/>
            <c:showBubbleSize val="0"/>
            <c:showLeaderLines val="1"/>
          </c:dLbls>
          <c:trendline>
            <c:trendlineType val="linear"/>
            <c:dispRSqr val="0"/>
            <c:dispEq val="0"/>
          </c:trendline>
          <c:cat>
            <c:strLit>
              <c:ptCount val="5"/>
              <c:pt idx="0">
                <c:v>Human Resource</c:v>
              </c:pt>
              <c:pt idx="1">
                <c:v>Research</c:v>
              </c:pt>
              <c:pt idx="2">
                <c:v>Sales</c:v>
              </c:pt>
              <c:pt idx="3">
                <c:v>Services</c:v>
              </c:pt>
              <c:pt idx="4">
                <c:v>Training</c:v>
              </c:pt>
            </c:strLit>
          </c:cat>
          <c:val>
            <c:numRef>
              <c:f/>
              <c:numCache>
                <c:formatCode>General</c:formatCode>
                <c:ptCount val="4"/>
                <c:pt idx="0">
                  <c:v>1.0</c:v>
                </c:pt>
                <c:pt idx="1">
                  <c:v>0.0</c:v>
                </c:pt>
                <c:pt idx="2">
                  <c:v>1.0</c:v>
                </c:pt>
                <c:pt idx="3">
                  <c:v>1.0</c:v>
                </c:pt>
              </c:numCache>
            </c:numRef>
          </c:val>
        </c:ser>
        <c:ser>
          <c:idx val="1"/>
          <c:order val="1"/>
          <c:tx>
            <c:v>LOW</c:v>
          </c:tx>
          <c:spPr>
            <a:solidFill>
              <a:srgbClr val="c0504d"/>
            </a:solidFill>
            <a:ln>
              <a:noFill/>
            </a:ln>
          </c:spPr>
          <c:invertIfNegative val="0"/>
          <c:dLbls>
            <c:showLegendKey val="0"/>
            <c:showVal val="0"/>
            <c:showCatName val="0"/>
            <c:showSerName val="0"/>
            <c:showPercent val="0"/>
            <c:showBubbleSize val="0"/>
            <c:showLeaderLines val="1"/>
          </c:dLbls>
          <c:trendline>
            <c:trendlineType val="exp"/>
            <c:dispRSqr val="0"/>
            <c:dispEq val="0"/>
          </c:trendline>
          <c:cat>
            <c:strLit>
              <c:ptCount val="5"/>
              <c:pt idx="0">
                <c:v>Human Resource</c:v>
              </c:pt>
              <c:pt idx="1">
                <c:v>Research</c:v>
              </c:pt>
              <c:pt idx="2">
                <c:v>Sales</c:v>
              </c:pt>
              <c:pt idx="3">
                <c:v>Services</c:v>
              </c:pt>
              <c:pt idx="4">
                <c:v>Training</c:v>
              </c:pt>
            </c:strLit>
          </c:cat>
          <c:val>
            <c:numRef>
              <c:f/>
              <c:numCache>
                <c:formatCode>General</c:formatCode>
                <c:ptCount val="5"/>
                <c:pt idx="0">
                  <c:v>0.0</c:v>
                </c:pt>
                <c:pt idx="1">
                  <c:v>1.0</c:v>
                </c:pt>
                <c:pt idx="2">
                  <c:v>1.0</c:v>
                </c:pt>
                <c:pt idx="3">
                  <c:v>1.0</c:v>
                </c:pt>
                <c:pt idx="4">
                  <c:v>2.0</c:v>
                </c:pt>
              </c:numCache>
            </c:numRef>
          </c:val>
        </c:ser>
        <c:ser>
          <c:idx val="2"/>
          <c:order val="2"/>
          <c:tx>
            <c:v>MEDIUM</c:v>
          </c:tx>
          <c:spPr>
            <a:solidFill>
              <a:srgbClr val="9bbb59"/>
            </a:solidFill>
            <a:ln>
              <a:noFill/>
            </a:ln>
          </c:spPr>
          <c:invertIfNegative val="0"/>
          <c:dLbls>
            <c:showLegendKey val="0"/>
            <c:showVal val="0"/>
            <c:showCatName val="0"/>
            <c:showSerName val="0"/>
            <c:showPercent val="0"/>
            <c:showBubbleSize val="0"/>
            <c:showLeaderLines val="1"/>
          </c:dLbls>
          <c:cat>
            <c:strLit>
              <c:ptCount val="5"/>
              <c:pt idx="0">
                <c:v>Human Resource</c:v>
              </c:pt>
              <c:pt idx="1">
                <c:v>Research</c:v>
              </c:pt>
              <c:pt idx="2">
                <c:v>Sales</c:v>
              </c:pt>
              <c:pt idx="3">
                <c:v>Services</c:v>
              </c:pt>
              <c:pt idx="4">
                <c:v>Training</c:v>
              </c:pt>
            </c:strLit>
          </c:cat>
          <c:val>
            <c:numRef>
              <c:f/>
              <c:numCache>
                <c:formatCode>General</c:formatCode>
                <c:ptCount val="5"/>
                <c:pt idx="0">
                  <c:v>1.0</c:v>
                </c:pt>
                <c:pt idx="1">
                  <c:v>1.0</c:v>
                </c:pt>
                <c:pt idx="2">
                  <c:v>0.0</c:v>
                </c:pt>
                <c:pt idx="3">
                  <c:v>0.0</c:v>
                </c:pt>
                <c:pt idx="4">
                  <c:v>1.0</c:v>
                </c:pt>
              </c:numCache>
            </c:numRef>
          </c:val>
        </c:ser>
        <c:ser>
          <c:idx val="3"/>
          <c:order val="3"/>
          <c:tx>
            <c:v>VERY HIGH</c:v>
          </c:tx>
          <c:spPr>
            <a:solidFill>
              <a:srgbClr val="8064a2"/>
            </a:solidFill>
            <a:ln>
              <a:noFill/>
            </a:ln>
          </c:spPr>
          <c:invertIfNegative val="0"/>
          <c:dLbls>
            <c:showLegendKey val="0"/>
            <c:showVal val="0"/>
            <c:showCatName val="0"/>
            <c:showSerName val="0"/>
            <c:showPercent val="0"/>
            <c:showBubbleSize val="0"/>
            <c:showLeaderLines val="1"/>
          </c:dLbls>
          <c:cat>
            <c:strLit>
              <c:ptCount val="5"/>
              <c:pt idx="0">
                <c:v>Human Resource</c:v>
              </c:pt>
              <c:pt idx="1">
                <c:v>Research</c:v>
              </c:pt>
              <c:pt idx="2">
                <c:v>Sales</c:v>
              </c:pt>
              <c:pt idx="3">
                <c:v>Services</c:v>
              </c:pt>
              <c:pt idx="4">
                <c:v>Training</c:v>
              </c:pt>
            </c:strLit>
          </c:cat>
          <c:val>
            <c:numRef>
              <c:f/>
              <c:numCache>
                <c:formatCode>General</c:formatCode>
                <c:ptCount val="4"/>
                <c:pt idx="0">
                  <c:v>0.0</c:v>
                </c:pt>
                <c:pt idx="1">
                  <c:v>1.0</c:v>
                </c:pt>
                <c:pt idx="2">
                  <c:v>0.0</c:v>
                </c:pt>
                <c:pt idx="3">
                  <c:v>1.0</c:v>
                </c:pt>
              </c:numCache>
            </c:numRef>
          </c:val>
        </c:ser>
        <c:gapWidth val="150"/>
        <c:axId val="0"/>
        <c:axId val="1"/>
      </c:barChart>
      <c:catAx>
        <c:axId val="0"/>
        <c:scaling>
          <c:orientation val="minMax"/>
        </c:scaling>
        <c:delete val="0"/>
        <c:axPos val="b"/>
        <c:numFmt formatCode="General" sourceLinked="0"/>
        <c:majorTickMark val="out"/>
        <c:minorTickMark val="none"/>
        <c:tickLblPos val="nextTo"/>
        <c:txPr>
          <a:bodyPr/>
          <a:lstStyle/>
          <a:p>
            <a:pPr>
              <a:defRPr sz="1000" b="0" i="0" u="none" strike="noStrike" baseline="0">
                <a:solidFill>
                  <a:srgbClr val="000000"/>
                </a:solidFill>
                <a:latin typeface="Droid Sans"/>
                <a:ea typeface="Droid Sans"/>
                <a:cs typeface="Lucida Sans"/>
              </a:defRPr>
            </a:pPr>
            <a:endParaRPr lang="zh-CN"/>
          </a:p>
        </c:txPr>
        <c:crosses val="autoZero"/>
        <c:auto val="1"/>
        <c:lblOffset val="100"/>
        <c:lblAlgn val="ctr"/>
        <c:noMultiLvlLbl val="0"/>
        <c:crossAx val="1"/>
      </c:catAx>
      <c:valAx>
        <c:axId val="1"/>
        <c:scaling>
          <c:orientation val="minMax"/>
        </c:scaling>
        <c:delete val="0"/>
        <c:axPos val="l"/>
        <c:majorGridlines/>
        <c:numFmt formatCode="General" sourceLinked="0"/>
        <c:majorTickMark val="out"/>
        <c:minorTickMark val="none"/>
        <c:tickLblPos val="nextTo"/>
        <c:txPr>
          <a:bodyPr/>
          <a:lstStyle/>
          <a:p>
            <a:pPr>
              <a:defRPr sz="1000" b="0" i="0" u="none" strike="noStrike" baseline="0">
                <a:solidFill>
                  <a:srgbClr val="000000"/>
                </a:solidFill>
                <a:latin typeface="Droid Sans"/>
                <a:ea typeface="Droid Sans"/>
                <a:cs typeface="Lucida Sans"/>
              </a:defRPr>
            </a:pPr>
            <a:endParaRPr lang="zh-CN"/>
          </a:p>
        </c:txPr>
        <c:crosses val="autoZero"/>
        <c:crossBetween val="between"/>
        <c:crossAx val="0"/>
      </c:valAx>
      <c:spPr>
        <a:solidFill>
          <a:srgbClr val="FFFFFF"/>
        </a:solidFill>
      </c:spPr>
    </c:plotArea>
    <c:legend>
      <c:legendPos val="r"/>
      <c:layout/>
      <c:overlay val="0"/>
      <c:spPr>
        <a:noFill/>
        <a:ln>
          <a:noFill/>
        </a:ln>
      </c:spPr>
      <c:txPr>
        <a:bodyPr/>
        <a:lstStyle/>
        <a:p>
          <a:pPr>
            <a:defRPr sz="1000" b="0" i="0" u="none" strike="noStrike" baseline="0">
              <a:solidFill>
                <a:srgbClr val="000000"/>
              </a:solidFill>
              <a:latin typeface="Droid Sans"/>
              <a:ea typeface="Droid Sans"/>
              <a:cs typeface="Lucida Sans"/>
            </a:defRPr>
          </a:pPr>
          <a:endParaRPr lang="zh-CN"/>
        </a:p>
      </c:txPr>
    </c:legend>
    <c:plotVisOnly val="1"/>
    <c:dispBlanksAs val="gap"/>
    <c:showDLblsOverMax val="0"/>
  </c:chart>
  <c:spPr>
    <a:solidFill>
      <a:srgbClr val="FFFFFF"/>
    </a:solidFill>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7"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9/3/2024</a:t>
            </a:fld>
            <a:endParaRPr lang="zh-CN" altLang="en-US" sz="1200">
              <a:latin typeface="Calibri" pitchFamily="0" charset="0"/>
              <a:ea typeface="等线" pitchFamily="0" charset="0"/>
              <a:cs typeface="Calibri" pitchFamily="0" charset="0"/>
            </a:endParaRPr>
          </a:p>
        </p:txBody>
      </p:sp>
      <p:sp>
        <p:nvSpPr>
          <p:cNvPr id="19"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0"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1"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638282624"/>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200159845"/>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156"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157"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944672208"/>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165"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166"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089450514"/>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702124499"/>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781374535"/>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454126920"/>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839291344"/>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588107213"/>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640378613"/>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114241532"/>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56480386"/>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8506887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type="title" preserve="1">
  <p:cSld name="标题幻灯片">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ctrTitle"/>
          </p:nvPr>
        </p:nvSpPr>
        <p:spPr>
          <a:xfrm xmlns:a="http://schemas.openxmlformats.org/drawingml/2006/main">
            <a:off x="914400" y="2130425"/>
            <a:ext cx="10363200" cy="1470025"/>
          </a:xfrm>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subTitle" idx="1"/>
          </p:nvPr>
        </p:nvSpPr>
        <p:spPr>
          <a:xfrm xmlns:a="http://schemas.openxmlformats.org/drawingml/2006/main">
            <a:off x="1828800" y="3886199"/>
            <a:ext cx="8534400" cy="1752600"/>
          </a:xfrm>
        </p:spPr>
        <p:txBody>
          <a:bodyPr xmlns:a="http://schemas.openxmlformats.org/drawingml/2006/main"/>
          <a:lstStyle xmlns:a="http://schemas.openxmlformats.org/drawingml/2006/main">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xmlns:a="http://schemas.openxmlformats.org/drawingml/2006/main">
            <a:r>
              <a:rPr lang="zh-CN" altLang="en-US" smtClean="0"/>
              <a:t>单击此处编辑母版副标题样式</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53797539"/>
      </p:ext>
    </p:extLst>
  </p:cSld>
  <p:clrMapOvr>
    <a:masterClrMapping xmlns:a="http://schemas.openxmlformats.org/drawingml/2006/main"/>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53074334"/>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54910465"/>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7"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36"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35"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34"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3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2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2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5"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2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2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886967124"/>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62"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61"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60"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4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50"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5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5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651798094"/>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32571363"/>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26374038"/>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58450403"/>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35541904"/>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41185837"/>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61922532"/>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5140166"/>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67921331"/>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9"/>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40"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9/3/2024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24821441"/>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chart" Target="../charts/chart1.xml"/><Relationship Id="rId3" Type="http://schemas.openxmlformats.org/officeDocument/2006/relationships/slideLayout" Target="../slideLayouts/slideLayout13.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image" Target="../media/8.jpeg"/><Relationship Id="rId3" Type="http://schemas.openxmlformats.org/officeDocument/2006/relationships/slideLayout" Target="../slideLayouts/slideLayout13.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9.jp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10.jp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3"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5"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411417" y="3183404"/>
            <a:ext cx="8610600" cy="19011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 </a:t>
            </a:r>
            <a:r>
              <a:rPr lang="en-US" altLang="zh-CN" sz="2400" b="0" i="0" u="none" strike="noStrike" kern="1200" cap="none" spc="0" baseline="0">
                <a:solidFill>
                  <a:schemeClr val="tx1"/>
                </a:solidFill>
                <a:latin typeface="Calibri" pitchFamily="0" charset="0"/>
                <a:ea typeface="宋体" pitchFamily="0" charset="0"/>
                <a:cs typeface="Calibri" pitchFamily="0" charset="0"/>
              </a:rPr>
              <a:t>SATHYA.G</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  </a:t>
            </a:r>
            <a:r>
              <a:rPr lang="en-US" altLang="zh-CN" sz="2400" b="0" i="0" u="none" strike="noStrike" kern="1200" cap="none" spc="0" baseline="0">
                <a:solidFill>
                  <a:schemeClr val="tx1"/>
                </a:solidFill>
                <a:latin typeface="Calibri" pitchFamily="0" charset="0"/>
                <a:ea typeface="宋体" pitchFamily="0" charset="0"/>
                <a:cs typeface="Calibri" pitchFamily="0" charset="0"/>
              </a:rPr>
              <a:t>10A5FC391219F64AB084374224CF969D</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 B.COM(Corporate </a:t>
            </a:r>
            <a:r>
              <a:rPr lang="en-US" altLang="zh-CN" sz="2400" b="0" i="0" u="none" strike="noStrike" kern="1200" cap="none" spc="0" baseline="0">
                <a:solidFill>
                  <a:schemeClr val="tx1"/>
                </a:solidFill>
                <a:latin typeface="Calibri" pitchFamily="0" charset="0"/>
                <a:ea typeface="宋体" pitchFamily="0" charset="0"/>
                <a:cs typeface="Calibri" pitchFamily="0" charset="0"/>
              </a:rPr>
              <a:t>secretaryship</a:t>
            </a:r>
            <a:r>
              <a:rPr lang="en-US" altLang="zh-CN" sz="2400" b="0" i="0" u="none" strike="noStrike" kern="1200" cap="none" spc="0" baseline="0">
                <a:solidFill>
                  <a:schemeClr val="tx1"/>
                </a:solidFill>
                <a:latin typeface="Calibri" pitchFamily="0" charset="0"/>
                <a:ea typeface="宋体" pitchFamily="0" charset="0"/>
                <a:cs typeface="Calibri" pitchFamily="0" charset="0"/>
              </a:rPr>
              <a:t>)</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  ANNA ADARSH COLLEGE FOR WOMEN</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759228281"/>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1"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52"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3" name="矩形"/>
          <p:cNvSpPr>
            <a:spLocks/>
          </p:cNvSpPr>
          <p:nvPr/>
        </p:nvSpPr>
        <p:spPr>
          <a:xfrm rot="0">
            <a:off x="739774" y="291147"/>
            <a:ext cx="3303904"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4"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5" name="矩形"/>
          <p:cNvSpPr>
            <a:spLocks/>
          </p:cNvSpPr>
          <p:nvPr/>
        </p:nvSpPr>
        <p:spPr>
          <a:xfrm rot="0">
            <a:off x="533400" y="1219200"/>
            <a:ext cx="4448280" cy="10492741"/>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1)Data collection:</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q"/>
            </a:pPr>
            <a:r>
              <a:rPr lang="en-US" altLang="zh-CN" sz="1800" b="0" i="0" u="none" strike="noStrike" kern="1200" cap="none" spc="0" baseline="0">
                <a:solidFill>
                  <a:schemeClr val="tx1"/>
                </a:solidFill>
                <a:latin typeface="Calibri" pitchFamily="0" charset="0"/>
                <a:ea typeface="宋体" pitchFamily="0" charset="0"/>
                <a:cs typeface="Calibri" pitchFamily="0" charset="0"/>
              </a:rPr>
              <a:t>Downloaded data set from the </a:t>
            </a:r>
            <a:r>
              <a:rPr lang="en-US" altLang="zh-CN" sz="1800" b="0" i="0" u="none" strike="noStrike" kern="1200" cap="none" spc="0" baseline="0">
                <a:solidFill>
                  <a:schemeClr val="tx1"/>
                </a:solidFill>
                <a:latin typeface="Calibri" pitchFamily="0" charset="0"/>
                <a:ea typeface="宋体" pitchFamily="0" charset="0"/>
                <a:cs typeface="Calibri" pitchFamily="0" charset="0"/>
              </a:rPr>
              <a:t>kaggle</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2)Features collection:</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q"/>
            </a:pPr>
            <a:r>
              <a:rPr lang="en-US" altLang="zh-CN" sz="1800" b="0" i="0" u="none" strike="noStrike" kern="1200" cap="none" spc="0" baseline="0">
                <a:solidFill>
                  <a:schemeClr val="tx1"/>
                </a:solidFill>
                <a:latin typeface="Calibri" pitchFamily="0" charset="0"/>
                <a:ea typeface="宋体" pitchFamily="0" charset="0"/>
                <a:cs typeface="Calibri" pitchFamily="0" charset="0"/>
              </a:rPr>
              <a:t>Identify the features:(</a:t>
            </a:r>
            <a:r>
              <a:rPr lang="en-US" altLang="zh-CN" sz="1800" b="0" i="0" u="none" strike="noStrike" kern="1200" cap="none" spc="0" baseline="0">
                <a:solidFill>
                  <a:schemeClr val="tx1"/>
                </a:solidFill>
                <a:latin typeface="Calibri" pitchFamily="0" charset="0"/>
                <a:ea typeface="宋体" pitchFamily="0" charset="0"/>
                <a:cs typeface="Calibri" pitchFamily="0" charset="0"/>
              </a:rPr>
              <a:t>gender,performance</a:t>
            </a:r>
            <a:r>
              <a:rPr lang="en-US" altLang="zh-CN" sz="1800" b="0" i="0" u="none" strike="noStrike" kern="1200" cap="none" spc="0" baseline="0">
                <a:solidFill>
                  <a:schemeClr val="tx1"/>
                </a:solidFill>
                <a:latin typeface="Calibri" pitchFamily="0" charset="0"/>
                <a:ea typeface="宋体" pitchFamily="0" charset="0"/>
                <a:cs typeface="Calibri" pitchFamily="0" charset="0"/>
              </a:rPr>
              <a:t> </a:t>
            </a:r>
            <a:r>
              <a:rPr lang="en-US" altLang="zh-CN" sz="1800" b="0" i="0" u="none" strike="noStrike" kern="1200" cap="none" spc="0" baseline="0">
                <a:solidFill>
                  <a:schemeClr val="tx1"/>
                </a:solidFill>
                <a:latin typeface="Calibri" pitchFamily="0" charset="0"/>
                <a:ea typeface="宋体" pitchFamily="0" charset="0"/>
                <a:cs typeface="Calibri" pitchFamily="0" charset="0"/>
              </a:rPr>
              <a:t>level,employee</a:t>
            </a:r>
            <a:r>
              <a:rPr lang="en-US" altLang="zh-CN" sz="1800" b="0" i="0" u="none" strike="noStrike" kern="1200" cap="none" spc="0" baseline="0">
                <a:solidFill>
                  <a:schemeClr val="tx1"/>
                </a:solidFill>
                <a:latin typeface="Calibri" pitchFamily="0" charset="0"/>
                <a:ea typeface="宋体" pitchFamily="0" charset="0"/>
                <a:cs typeface="Calibri" pitchFamily="0" charset="0"/>
              </a:rPr>
              <a:t> </a:t>
            </a:r>
            <a:r>
              <a:rPr lang="en-US" altLang="zh-CN" sz="1800" b="0" i="0" u="none" strike="noStrike" kern="1200" cap="none" spc="0" baseline="0">
                <a:solidFill>
                  <a:schemeClr val="tx1"/>
                </a:solidFill>
                <a:latin typeface="Calibri" pitchFamily="0" charset="0"/>
                <a:ea typeface="宋体" pitchFamily="0" charset="0"/>
                <a:cs typeface="Calibri" pitchFamily="0" charset="0"/>
              </a:rPr>
              <a:t>rating,performance</a:t>
            </a:r>
            <a:r>
              <a:rPr lang="en-US" altLang="zh-CN" sz="1800" b="0" i="0" u="none" strike="noStrike" kern="1200" cap="none" spc="0" baseline="0">
                <a:solidFill>
                  <a:schemeClr val="tx1"/>
                </a:solidFill>
                <a:latin typeface="Calibri" pitchFamily="0" charset="0"/>
                <a:ea typeface="宋体" pitchFamily="0" charset="0"/>
                <a:cs typeface="Calibri" pitchFamily="0" charset="0"/>
              </a:rPr>
              <a:t> score)</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3)Data cleaning:</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q"/>
            </a:pPr>
            <a:r>
              <a:rPr lang="en-US" altLang="zh-CN" sz="1800" b="0" i="0" u="none" strike="noStrike" kern="1200" cap="none" spc="0" baseline="0">
                <a:solidFill>
                  <a:schemeClr val="tx1"/>
                </a:solidFill>
                <a:latin typeface="Calibri" pitchFamily="0" charset="0"/>
                <a:ea typeface="宋体" pitchFamily="0" charset="0"/>
                <a:cs typeface="Calibri" pitchFamily="0" charset="0"/>
              </a:rPr>
              <a:t>Identify the missing value</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q"/>
            </a:pPr>
            <a:r>
              <a:rPr lang="en-US" altLang="zh-CN" sz="1800" b="0" i="0" u="none" strike="noStrike" kern="1200" cap="none" spc="0" baseline="0">
                <a:solidFill>
                  <a:schemeClr val="tx1"/>
                </a:solidFill>
                <a:latin typeface="Calibri" pitchFamily="0" charset="0"/>
                <a:ea typeface="宋体" pitchFamily="0" charset="0"/>
                <a:cs typeface="Calibri" pitchFamily="0" charset="0"/>
              </a:rPr>
              <a:t>Filter out through slicer</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4)Performance level:</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q"/>
            </a:pPr>
            <a:r>
              <a:rPr lang="en-US" altLang="zh-CN" sz="1800" b="0" i="0" u="none" strike="noStrike" kern="1200" cap="none" spc="0" baseline="0">
                <a:solidFill>
                  <a:schemeClr val="tx1"/>
                </a:solidFill>
                <a:latin typeface="Calibri" pitchFamily="0" charset="0"/>
                <a:ea typeface="宋体" pitchFamily="0" charset="0"/>
                <a:cs typeface="Calibri" pitchFamily="0" charset="0"/>
              </a:rPr>
              <a:t>Calculated performance </a:t>
            </a:r>
            <a:r>
              <a:rPr lang="en-US" altLang="zh-CN" sz="1800" b="0" i="0" u="none" strike="noStrike" kern="1200" cap="none" spc="0" baseline="0">
                <a:solidFill>
                  <a:schemeClr val="tx1"/>
                </a:solidFill>
                <a:latin typeface="Calibri" pitchFamily="0" charset="0"/>
                <a:ea typeface="宋体" pitchFamily="0" charset="0"/>
                <a:cs typeface="Calibri" pitchFamily="0" charset="0"/>
              </a:rPr>
              <a:t>levelwith</a:t>
            </a:r>
            <a:r>
              <a:rPr lang="en-US" altLang="zh-CN" sz="1800" b="0" i="0" u="none" strike="noStrike" kern="1200" cap="none" spc="0" baseline="0">
                <a:solidFill>
                  <a:schemeClr val="tx1"/>
                </a:solidFill>
                <a:latin typeface="Calibri" pitchFamily="0" charset="0"/>
                <a:ea typeface="宋体" pitchFamily="0" charset="0"/>
                <a:cs typeface="Calibri" pitchFamily="0" charset="0"/>
              </a:rPr>
              <a:t> employee rating</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5)summary:</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q"/>
            </a:pPr>
            <a:r>
              <a:rPr lang="en-US" altLang="zh-CN" sz="1800" b="0" i="0" u="none" strike="noStrike" kern="1200" cap="none" spc="0" baseline="0">
                <a:solidFill>
                  <a:schemeClr val="tx1"/>
                </a:solidFill>
                <a:latin typeface="Calibri" pitchFamily="0" charset="0"/>
                <a:ea typeface="宋体" pitchFamily="0" charset="0"/>
                <a:cs typeface="Calibri" pitchFamily="0" charset="0"/>
              </a:rPr>
              <a:t>Pivot table</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lvl="1" marL="742950" indent="-285750" algn="l">
              <a:lnSpc>
                <a:spcPct val="100000"/>
              </a:lnSpc>
              <a:spcBef>
                <a:spcPts val="0"/>
              </a:spcBef>
              <a:spcAft>
                <a:spcPts val="0"/>
              </a:spcAft>
              <a:buFont typeface="Wingdings" pitchFamily="2" charset="2"/>
              <a:buChar char="ü"/>
            </a:pPr>
            <a:r>
              <a:rPr lang="en-US" altLang="zh-CN" sz="1800" b="0" i="0" u="none" strike="noStrike" kern="1200" cap="none" spc="0" baseline="0">
                <a:solidFill>
                  <a:schemeClr val="tx1"/>
                </a:solidFill>
                <a:latin typeface="Calibri" pitchFamily="0" charset="0"/>
                <a:ea typeface="宋体" pitchFamily="0" charset="0"/>
                <a:cs typeface="Calibri" pitchFamily="0" charset="0"/>
              </a:rPr>
              <a:t>Gender</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lvl="1" marL="742950" indent="-285750" algn="l">
              <a:lnSpc>
                <a:spcPct val="100000"/>
              </a:lnSpc>
              <a:spcBef>
                <a:spcPts val="0"/>
              </a:spcBef>
              <a:spcAft>
                <a:spcPts val="0"/>
              </a:spcAft>
              <a:buFont typeface="Wingdings" pitchFamily="2" charset="2"/>
              <a:buChar char="ü"/>
            </a:pPr>
            <a:r>
              <a:rPr lang="en-US" altLang="zh-CN" sz="1800" b="0" i="0" u="none" strike="noStrike" kern="1200" cap="none" spc="0" baseline="0">
                <a:solidFill>
                  <a:schemeClr val="tx1"/>
                </a:solidFill>
                <a:latin typeface="Calibri" pitchFamily="0" charset="0"/>
                <a:ea typeface="宋体" pitchFamily="0" charset="0"/>
                <a:cs typeface="Calibri" pitchFamily="0" charset="0"/>
              </a:rPr>
              <a:t>Department</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lvl="1" marL="742950" indent="-285750" algn="l">
              <a:lnSpc>
                <a:spcPct val="100000"/>
              </a:lnSpc>
              <a:spcBef>
                <a:spcPts val="0"/>
              </a:spcBef>
              <a:spcAft>
                <a:spcPts val="0"/>
              </a:spcAft>
              <a:buFont typeface="Wingdings" pitchFamily="2" charset="2"/>
              <a:buChar char="ü"/>
            </a:pPr>
            <a:r>
              <a:rPr lang="en-US" altLang="zh-CN" sz="1800" b="0" i="0" u="none" strike="noStrike" kern="1200" cap="none" spc="0" baseline="0">
                <a:solidFill>
                  <a:schemeClr val="tx1"/>
                </a:solidFill>
                <a:latin typeface="Calibri" pitchFamily="0" charset="0"/>
                <a:ea typeface="宋体" pitchFamily="0" charset="0"/>
                <a:cs typeface="Calibri" pitchFamily="0" charset="0"/>
              </a:rPr>
              <a:t>Performance level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lvl="1" marL="45720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lvl="1" marL="45720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lvl="1" marL="45720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lvl="1" marL="45720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lvl="1" marL="45720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lvl="1" marL="45720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lvl="1" marL="45720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lvl="1" marL="45720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lvl="1" marL="45720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lvl="1" marL="45720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lvl="1" marL="45720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lvl="1" marL="45720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lvl="1" marL="45720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lvl="1" marL="45720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q"/>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Font typeface="Arial" pitchFamily="34" charset="0"/>
              <a:buChar char="•"/>
            </a:pP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758210360"/>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8"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9"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6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1"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62" name="文本框"/>
          <p:cNvSpPr>
            <a:spLocks noGrp="1"/>
          </p:cNvSpPr>
          <p:nvPr>
            <p:ph type="title"/>
          </p:nvPr>
        </p:nvSpPr>
        <p:spPr>
          <a:xfrm rot="0">
            <a:off x="755332" y="385444"/>
            <a:ext cx="243713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3"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graphicFrame>
        <p:nvGraphicFramePr>
          <p:cNvPr id="164" name="图表"/>
          <p:cNvGraphicFramePr/>
          <p:nvPr/>
        </p:nvGraphicFramePr>
        <p:xfrm>
          <a:off x="1371600" y="1524000"/>
          <a:ext cx="6858000" cy="4191000"/>
        </p:xfrm>
        <a:graphic>
          <a:graphicData uri="http://schemas.openxmlformats.org/drawingml/2006/chart">
            <c:chart xmlns:c="http://schemas.openxmlformats.org/drawingml/2006/chart" r:id="rId2"/>
          </a:graphicData>
        </a:graphic>
      </p:graphicFrame>
    </p:spTree>
    <p:extLst>
      <p:ext uri="{BB962C8B-B14F-4D97-AF65-F5344CB8AC3E}">
        <p14:creationId xmlns:p14="http://schemas.microsoft.com/office/powerpoint/2010/main" val="526330693"/>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7"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68" name="矩形"/>
          <p:cNvSpPr>
            <a:spLocks/>
          </p:cNvSpPr>
          <p:nvPr/>
        </p:nvSpPr>
        <p:spPr>
          <a:xfrm rot="0">
            <a:off x="762001" y="1447800"/>
            <a:ext cx="5867400" cy="16916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By comparing the performances of the employee, the numbers of employees are higher in number with low performances employee in training department. We need to motive  the employee to improve the performances in the </a:t>
            </a:r>
            <a:r>
              <a:rPr lang="en-US" altLang="zh-CN" sz="1800" b="0" i="0" u="none" strike="noStrike" kern="1200" cap="none" spc="0" baseline="0">
                <a:solidFill>
                  <a:schemeClr val="tx1"/>
                </a:solidFill>
                <a:latin typeface="Calibri" pitchFamily="0" charset="0"/>
                <a:ea typeface="宋体" pitchFamily="0" charset="0"/>
                <a:cs typeface="Calibri" pitchFamily="0" charset="0"/>
              </a:rPr>
              <a:t>organzation</a:t>
            </a:r>
            <a:r>
              <a:rPr lang="en-US" altLang="zh-CN" sz="1800" b="0" i="0" u="none" strike="noStrike" kern="1200" cap="none" spc="0" baseline="0">
                <a:solidFill>
                  <a:schemeClr val="tx1"/>
                </a:solidFill>
                <a:latin typeface="Calibri" pitchFamily="0" charset="0"/>
                <a:ea typeface="宋体" pitchFamily="0" charset="0"/>
                <a:cs typeface="Calibri" pitchFamily="0" charset="0"/>
              </a:rPr>
              <a:t> and to improve their skills for better outcome.</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44272699"/>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66"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217522" y="2123271"/>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201002383"/>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4"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miter/>
          </a:ln>
        </p:spPr>
      </p:sp>
      <p:grpSp>
        <p:nvGrpSpPr>
          <p:cNvPr id="94" name="组合"/>
          <p:cNvGrpSpPr>
            <a:grpSpLocks/>
          </p:cNvGrpSpPr>
          <p:nvPr/>
        </p:nvGrpSpPr>
        <p:grpSpPr>
          <a:xfrm>
            <a:off x="7448612" y="0"/>
            <a:ext cx="4743795" cy="6858466"/>
            <a:chOff x="7448612" y="0"/>
            <a:chExt cx="4743795" cy="6858466"/>
          </a:xfrm>
        </p:grpSpPr>
        <p:sp>
          <p:nvSpPr>
            <p:cNvPr id="85"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86"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87"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88"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89"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0"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91"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2"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3"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5"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6"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7"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miter/>
          </a:ln>
        </p:spPr>
      </p:sp>
      <p:sp>
        <p:nvSpPr>
          <p:cNvPr id="98"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miter/>
          </a:ln>
        </p:spPr>
      </p:sp>
      <p:pic>
        <p:nvPicPr>
          <p:cNvPr id="99" name="图片"/>
          <p:cNvPicPr>
            <a:picLocks/>
          </p:cNvPicPr>
          <p:nvPr/>
        </p:nvPicPr>
        <p:blipFill>
          <a:blip r:embed="rId1" cstate="print"/>
          <a:stretch>
            <a:fillRect/>
          </a:stretch>
        </p:blipFill>
        <p:spPr>
          <a:xfrm rot="0">
            <a:off x="10687050" y="6134100"/>
            <a:ext cx="247649" cy="247650"/>
          </a:xfrm>
          <a:prstGeom prst="rect"/>
          <a:noFill/>
          <a:ln w="12700" cmpd="sng" cap="flat">
            <a:noFill/>
            <a:prstDash val="solid"/>
            <a:miter/>
          </a:ln>
        </p:spPr>
      </p:pic>
      <p:grpSp>
        <p:nvGrpSpPr>
          <p:cNvPr id="102" name="组合"/>
          <p:cNvGrpSpPr>
            <a:grpSpLocks/>
          </p:cNvGrpSpPr>
          <p:nvPr/>
        </p:nvGrpSpPr>
        <p:grpSpPr>
          <a:xfrm>
            <a:off x="47625" y="3819523"/>
            <a:ext cx="4124324" cy="3009897"/>
            <a:chOff x="47625" y="3819523"/>
            <a:chExt cx="4124324" cy="3009897"/>
          </a:xfrm>
        </p:grpSpPr>
        <p:pic>
          <p:nvPicPr>
            <p:cNvPr id="10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1" name="图片"/>
            <p:cNvPicPr>
              <a:picLocks/>
            </p:cNvPicPr>
            <p:nvPr/>
          </p:nvPicPr>
          <p:blipFill>
            <a:blip r:embed="rId3" cstate="print"/>
            <a:stretch>
              <a:fillRect/>
            </a:stretch>
          </p:blipFill>
          <p:spPr>
            <a:xfrm rot="0">
              <a:off x="47625" y="3819523"/>
              <a:ext cx="1733550" cy="3009897"/>
            </a:xfrm>
            <a:prstGeom prst="rect"/>
            <a:noFill/>
            <a:ln w="12700" cmpd="sng" cap="flat">
              <a:noFill/>
              <a:prstDash val="solid"/>
              <a:miter/>
            </a:ln>
          </p:spPr>
        </p:pic>
      </p:grpSp>
      <p:sp>
        <p:nvSpPr>
          <p:cNvPr id="103"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4"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5"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329578975"/>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09" name="组合"/>
          <p:cNvGrpSpPr>
            <a:grpSpLocks/>
          </p:cNvGrpSpPr>
          <p:nvPr/>
        </p:nvGrpSpPr>
        <p:grpSpPr>
          <a:xfrm>
            <a:off x="7991475" y="2933700"/>
            <a:ext cx="2762249" cy="3257550"/>
            <a:chOff x="7991475" y="2933700"/>
            <a:chExt cx="2762249" cy="3257550"/>
          </a:xfrm>
        </p:grpSpPr>
        <p:sp>
          <p:nvSpPr>
            <p:cNvPr id="10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0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08"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0"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1"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2"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13"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4" name="矩形"/>
          <p:cNvSpPr>
            <a:spLocks/>
          </p:cNvSpPr>
          <p:nvPr/>
        </p:nvSpPr>
        <p:spPr>
          <a:xfrm rot="0">
            <a:off x="757237" y="2228671"/>
            <a:ext cx="5795963" cy="12725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A problem statement in performance analysis for employees  is a clear and concise description of a specific issue or opportunity for improvement related to an individual's performance</a:t>
            </a:r>
            <a:endParaRPr lang="zh-CN" altLang="en-US" sz="20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297627418"/>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8" name="组合"/>
          <p:cNvGrpSpPr>
            <a:grpSpLocks/>
          </p:cNvGrpSpPr>
          <p:nvPr/>
        </p:nvGrpSpPr>
        <p:grpSpPr>
          <a:xfrm>
            <a:off x="8658225" y="2647950"/>
            <a:ext cx="3533775" cy="3810000"/>
            <a:chOff x="8658225" y="2647950"/>
            <a:chExt cx="3533775" cy="3810000"/>
          </a:xfrm>
        </p:grpSpPr>
        <p:sp>
          <p:nvSpPr>
            <p:cNvPr id="11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7"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19"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0"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1"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2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3" name="矩形"/>
          <p:cNvSpPr>
            <a:spLocks/>
          </p:cNvSpPr>
          <p:nvPr/>
        </p:nvSpPr>
        <p:spPr>
          <a:xfrm rot="0">
            <a:off x="838200" y="2209800"/>
            <a:ext cx="7969378" cy="1424940"/>
          </a:xfrm>
          <a:prstGeom prst="rect"/>
          <a:noFill/>
          <a:ln w="12700" cmpd="sng" cap="flat">
            <a:noFill/>
            <a:prstDash val="solid"/>
            <a:miter/>
          </a:ln>
        </p:spPr>
        <p:txBody>
          <a:bodyPr vert="horz" wrap="non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Employee data analysis is a analyzing the performance of the employee by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considering the Various factors like gender, performance level, Ratings ,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and their achievements. In order to Identify the trends and patterns of different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category of  employees like high ,medium and low</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047748548"/>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4"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5"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27"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8"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29"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0" name="矩形"/>
          <p:cNvSpPr>
            <a:spLocks/>
          </p:cNvSpPr>
          <p:nvPr/>
        </p:nvSpPr>
        <p:spPr>
          <a:xfrm rot="0">
            <a:off x="914400" y="1981200"/>
            <a:ext cx="3352800" cy="2225040"/>
          </a:xfrm>
          <a:prstGeom prst="rect"/>
          <a:noFill/>
          <a:ln w="12700" cmpd="sng" cap="flat">
            <a:noFill/>
            <a:prstDash val="solid"/>
            <a:miter/>
          </a:ln>
        </p:spPr>
        <p:txBody>
          <a:bodyPr vert="horz" wrap="square" lIns="91440" tIns="45720" rIns="91440" bIns="45720" anchor="t" anchorCtr="0">
            <a:prstTxWarp prst="textNoShape"/>
            <a:spAutoFit/>
          </a:bodyPr>
          <a:lstStyle/>
          <a:p>
            <a:pPr marL="342900" indent="-342900" algn="l">
              <a:lnSpc>
                <a:spcPct val="100000"/>
              </a:lnSpc>
              <a:spcBef>
                <a:spcPts val="0"/>
              </a:spcBef>
              <a:spcAft>
                <a:spcPts val="0"/>
              </a:spcAft>
              <a:buClrTx/>
              <a:buAutoNum type="arabicPeriod"/>
            </a:pPr>
            <a:r>
              <a:rPr lang="en-US" altLang="zh-CN" sz="1800" b="0" i="0" u="none" strike="noStrike" kern="1200" cap="none" spc="0" baseline="0">
                <a:solidFill>
                  <a:schemeClr val="tx1"/>
                </a:solidFill>
                <a:latin typeface="Calibri" pitchFamily="0" charset="0"/>
                <a:ea typeface="宋体" pitchFamily="0" charset="0"/>
                <a:cs typeface="Calibri" pitchFamily="0" charset="0"/>
              </a:rPr>
              <a:t>HR Department</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eriod"/>
            </a:pPr>
            <a:r>
              <a:rPr lang="en-US" altLang="zh-CN" sz="1800" b="0" i="0" u="none" strike="noStrike" kern="1200" cap="none" spc="0" baseline="0">
                <a:solidFill>
                  <a:schemeClr val="tx1"/>
                </a:solidFill>
                <a:latin typeface="Calibri" pitchFamily="0" charset="0"/>
                <a:ea typeface="宋体" pitchFamily="0" charset="0"/>
                <a:cs typeface="Calibri" pitchFamily="0" charset="0"/>
              </a:rPr>
              <a:t> Managers and Supervisors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eriod"/>
            </a:pPr>
            <a:r>
              <a:rPr lang="en-US" altLang="zh-CN" sz="1800" b="0" i="0" u="none" strike="noStrike" kern="1200" cap="none" spc="0" baseline="0">
                <a:solidFill>
                  <a:schemeClr val="tx1"/>
                </a:solidFill>
                <a:latin typeface="Calibri" pitchFamily="0" charset="0"/>
                <a:ea typeface="宋体" pitchFamily="0" charset="0"/>
                <a:cs typeface="Calibri" pitchFamily="0" charset="0"/>
              </a:rPr>
              <a:t> Employees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eriod"/>
            </a:pPr>
            <a:r>
              <a:rPr lang="en-US" altLang="zh-CN" sz="1800" b="0" i="0" u="none" strike="noStrike" kern="1200" cap="none" spc="0" baseline="0">
                <a:solidFill>
                  <a:schemeClr val="tx1"/>
                </a:solidFill>
                <a:latin typeface="Calibri" pitchFamily="0" charset="0"/>
                <a:ea typeface="宋体" pitchFamily="0" charset="0"/>
                <a:cs typeface="Calibri" pitchFamily="0" charset="0"/>
              </a:rPr>
              <a:t> Department Heads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eriod"/>
            </a:pPr>
            <a:r>
              <a:rPr lang="en-US" altLang="zh-CN" sz="1800" b="0" i="0" u="none" strike="noStrike" kern="1200" cap="none" spc="0" baseline="0">
                <a:solidFill>
                  <a:schemeClr val="tx1"/>
                </a:solidFill>
                <a:latin typeface="Calibri" pitchFamily="0" charset="0"/>
                <a:ea typeface="宋体" pitchFamily="0" charset="0"/>
                <a:cs typeface="Calibri" pitchFamily="0" charset="0"/>
              </a:rPr>
              <a:t> Senior Leadership</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eriod"/>
            </a:pPr>
            <a:r>
              <a:rPr lang="en-US" altLang="zh-CN" sz="1800" b="0" i="0" u="none" strike="noStrike" kern="1200" cap="none" spc="0" baseline="0">
                <a:solidFill>
                  <a:schemeClr val="tx1"/>
                </a:solidFill>
                <a:latin typeface="Calibri" pitchFamily="0" charset="0"/>
                <a:ea typeface="宋体" pitchFamily="0" charset="0"/>
                <a:cs typeface="Calibri" pitchFamily="0" charset="0"/>
              </a:rPr>
              <a:t>Training and Development Teams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eriod"/>
            </a:pPr>
            <a:r>
              <a:rPr lang="en-US" altLang="zh-CN" sz="1800" b="0" i="0" u="none" strike="noStrike" kern="1200" cap="none" spc="0" baseline="0">
                <a:solidFill>
                  <a:schemeClr val="tx1"/>
                </a:solidFill>
                <a:latin typeface="Calibri" pitchFamily="0" charset="0"/>
                <a:ea typeface="宋体" pitchFamily="0" charset="0"/>
                <a:cs typeface="Calibri" pitchFamily="0" charset="0"/>
              </a:rPr>
              <a:t> Recruitment Teams: </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pic>
        <p:nvPicPr>
          <p:cNvPr id="131" name="图片"/>
          <p:cNvPicPr>
            <a:picLocks noChangeAspect="1"/>
          </p:cNvPicPr>
          <p:nvPr/>
        </p:nvPicPr>
        <p:blipFill>
          <a:blip r:embed="rId2" cstate="print"/>
          <a:stretch>
            <a:fillRect/>
          </a:stretch>
        </p:blipFill>
        <p:spPr>
          <a:xfrm rot="0">
            <a:off x="4602192" y="1726948"/>
            <a:ext cx="2586849" cy="2765940"/>
          </a:xfrm>
          <a:prstGeom prst="rect"/>
          <a:noFill/>
          <a:ln w="63500" cmpd="sng" cap="rnd">
            <a:solidFill>
              <a:srgbClr val="333333"/>
            </a:solidFill>
            <a:prstDash val="solid"/>
            <a:round/>
          </a:ln>
          <a:effectLst>
            <a:outerShdw sx="-80000" sy="-18000" algn="b" rotWithShape="0" blurRad="381000" dist="292100" dir="5400000">
              <a:srgbClr val="000000">
                <a:alpha val="21568"/>
              </a:srgbClr>
            </a:outerShdw>
          </a:effectLst>
        </p:spPr>
      </p:pic>
    </p:spTree>
    <p:extLst>
      <p:ext uri="{BB962C8B-B14F-4D97-AF65-F5344CB8AC3E}">
        <p14:creationId xmlns:p14="http://schemas.microsoft.com/office/powerpoint/2010/main" val="1193168930"/>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32"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3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6" name="文本框"/>
          <p:cNvSpPr>
            <a:spLocks noGrp="1"/>
          </p:cNvSpPr>
          <p:nvPr>
            <p:ph type="title"/>
          </p:nvPr>
        </p:nvSpPr>
        <p:spPr>
          <a:xfrm rot="0">
            <a:off x="558165" y="857885"/>
            <a:ext cx="9763125" cy="55626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7"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38"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9" name="矩形"/>
          <p:cNvSpPr>
            <a:spLocks/>
          </p:cNvSpPr>
          <p:nvPr/>
        </p:nvSpPr>
        <p:spPr>
          <a:xfrm rot="0">
            <a:off x="2813649" y="2286000"/>
            <a:ext cx="6096000" cy="1691640"/>
          </a:xfrm>
          <a:prstGeom prst="rect"/>
          <a:noFill/>
          <a:ln w="12700" cmpd="sng" cap="flat">
            <a:noFill/>
            <a:prstDash val="solid"/>
            <a:miter/>
          </a:ln>
        </p:spPr>
        <p:txBody>
          <a:bodyPr vert="horz" wrap="square" lIns="91440" tIns="45720" rIns="91440" bIns="45720" anchor="t" anchorCtr="0">
            <a:prstTxWarp prst="textNoShape"/>
            <a:spAutoFit/>
          </a:bodyPr>
          <a:lstStyle/>
          <a:p>
            <a:pPr marL="342900" indent="-342900" algn="l">
              <a:lnSpc>
                <a:spcPct val="100000"/>
              </a:lnSpc>
              <a:spcBef>
                <a:spcPts val="0"/>
              </a:spcBef>
              <a:spcAft>
                <a:spcPts val="0"/>
              </a:spcAft>
              <a:buClrTx/>
              <a:buAutoNum type="arabicPeriod"/>
            </a:pPr>
            <a:r>
              <a:rPr lang="en-US" altLang="zh-CN" sz="1800" b="0" i="0" u="none" strike="noStrike" kern="1200" cap="none" spc="0" baseline="0">
                <a:solidFill>
                  <a:schemeClr val="tx1"/>
                </a:solidFill>
                <a:latin typeface="Calibri" pitchFamily="0" charset="0"/>
                <a:ea typeface="宋体" pitchFamily="0" charset="0"/>
                <a:cs typeface="Calibri" pitchFamily="0" charset="0"/>
              </a:rPr>
              <a:t>Conditional formatting – Missing value</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eriod"/>
            </a:pPr>
            <a:r>
              <a:rPr lang="en-US" altLang="zh-CN" sz="1800" b="0" i="0" u="none" strike="noStrike" kern="1200" cap="none" spc="0" baseline="0">
                <a:solidFill>
                  <a:schemeClr val="tx1"/>
                </a:solidFill>
                <a:latin typeface="Calibri" pitchFamily="0" charset="0"/>
                <a:ea typeface="宋体" pitchFamily="0" charset="0"/>
                <a:cs typeface="Calibri" pitchFamily="0" charset="0"/>
              </a:rPr>
              <a:t>Filtering - Remove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eriod"/>
            </a:pPr>
            <a:r>
              <a:rPr lang="en-US" altLang="zh-CN" sz="1800" b="0" i="0" u="none" strike="noStrike" kern="1200" cap="none" spc="0" baseline="0">
                <a:solidFill>
                  <a:schemeClr val="tx1"/>
                </a:solidFill>
                <a:latin typeface="Calibri" pitchFamily="0" charset="0"/>
                <a:ea typeface="宋体" pitchFamily="0" charset="0"/>
                <a:cs typeface="Calibri" pitchFamily="0" charset="0"/>
              </a:rPr>
              <a:t>Formula- performance value</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eriod"/>
            </a:pPr>
            <a:r>
              <a:rPr lang="en-US" altLang="zh-CN" sz="1800" b="0" i="0" u="none" strike="noStrike" kern="1200" cap="none" spc="0" baseline="0">
                <a:solidFill>
                  <a:schemeClr val="tx1"/>
                </a:solidFill>
                <a:latin typeface="Calibri" pitchFamily="0" charset="0"/>
                <a:ea typeface="宋体" pitchFamily="0" charset="0"/>
                <a:cs typeface="Calibri" pitchFamily="0" charset="0"/>
              </a:rPr>
              <a:t>Pivot table – Summary</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eriod"/>
            </a:pPr>
            <a:r>
              <a:rPr lang="en-US" altLang="zh-CN" sz="1800" b="0" i="0" u="none" strike="noStrike" kern="1200" cap="none" spc="0" baseline="0">
                <a:solidFill>
                  <a:schemeClr val="tx1"/>
                </a:solidFill>
                <a:latin typeface="Calibri" pitchFamily="0" charset="0"/>
                <a:ea typeface="宋体" pitchFamily="0" charset="0"/>
                <a:cs typeface="Calibri" pitchFamily="0" charset="0"/>
              </a:rPr>
              <a:t>Graph- data visualization</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eriod"/>
            </a:pP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2092897982"/>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0"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1" name="矩形"/>
          <p:cNvSpPr>
            <a:spLocks/>
          </p:cNvSpPr>
          <p:nvPr/>
        </p:nvSpPr>
        <p:spPr>
          <a:xfrm rot="0">
            <a:off x="990600" y="1524000"/>
            <a:ext cx="6096000" cy="40919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 I have download the employee data set from </a:t>
            </a:r>
            <a:r>
              <a:rPr lang="en-US" altLang="zh-CN" sz="1800" b="0" i="0" u="none" strike="noStrike" kern="1200" cap="none" spc="0" baseline="0">
                <a:solidFill>
                  <a:schemeClr val="tx1"/>
                </a:solidFill>
                <a:latin typeface="Calibri" pitchFamily="0" charset="0"/>
                <a:ea typeface="宋体" pitchFamily="0" charset="0"/>
                <a:cs typeface="Calibri" pitchFamily="0" charset="0"/>
              </a:rPr>
              <a:t>kaggle</a:t>
            </a:r>
            <a:r>
              <a:rPr lang="en-US" altLang="zh-CN" sz="1800" b="0" i="0" u="none" strike="noStrike" kern="1200" cap="none" spc="0" baseline="0">
                <a:solidFill>
                  <a:schemeClr val="tx1"/>
                </a:solidFill>
                <a:latin typeface="Calibri" pitchFamily="0" charset="0"/>
                <a:ea typeface="宋体" pitchFamily="0" charset="0"/>
                <a:cs typeface="Calibri" pitchFamily="0" charset="0"/>
              </a:rPr>
              <a:t>. In that data set it has 26 features is there but I consider 10 features for performance analysis. The features are:</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eriod"/>
            </a:pPr>
            <a:r>
              <a:rPr lang="en-US" altLang="zh-CN" sz="1800" b="0" i="0" u="none" strike="noStrike" kern="1200" cap="none" spc="0" baseline="0">
                <a:solidFill>
                  <a:schemeClr val="tx1"/>
                </a:solidFill>
                <a:latin typeface="Calibri" pitchFamily="0" charset="0"/>
                <a:ea typeface="宋体" pitchFamily="0" charset="0"/>
                <a:cs typeface="Calibri" pitchFamily="0" charset="0"/>
              </a:rPr>
              <a:t>EMPLOYEE ID</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eriod"/>
            </a:pPr>
            <a:r>
              <a:rPr lang="en-US" altLang="zh-CN" sz="1800" b="0" i="0" u="none" strike="noStrike" kern="1200" cap="none" spc="0" baseline="0">
                <a:solidFill>
                  <a:schemeClr val="tx1"/>
                </a:solidFill>
                <a:latin typeface="Calibri" pitchFamily="0" charset="0"/>
                <a:ea typeface="宋体" pitchFamily="0" charset="0"/>
                <a:cs typeface="Calibri" pitchFamily="0" charset="0"/>
              </a:rPr>
              <a:t>NAME</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eriod"/>
            </a:pPr>
            <a:r>
              <a:rPr lang="en-US" altLang="zh-CN" sz="1800" b="0" i="0" u="none" strike="noStrike" kern="1200" cap="none" spc="0" baseline="0">
                <a:solidFill>
                  <a:schemeClr val="tx1"/>
                </a:solidFill>
                <a:latin typeface="Calibri" pitchFamily="0" charset="0"/>
                <a:ea typeface="宋体" pitchFamily="0" charset="0"/>
                <a:cs typeface="Calibri" pitchFamily="0" charset="0"/>
              </a:rPr>
              <a:t>GENDER</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eriod"/>
            </a:pPr>
            <a:r>
              <a:rPr lang="en-US" altLang="zh-CN" sz="1800" b="0" i="0" u="none" strike="noStrike" kern="1200" cap="none" spc="0" baseline="0">
                <a:solidFill>
                  <a:schemeClr val="tx1"/>
                </a:solidFill>
                <a:latin typeface="Calibri" pitchFamily="0" charset="0"/>
                <a:ea typeface="宋体" pitchFamily="0" charset="0"/>
                <a:cs typeface="Calibri" pitchFamily="0" charset="0"/>
              </a:rPr>
              <a:t>DEPARTMENT</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eriod"/>
            </a:pPr>
            <a:r>
              <a:rPr lang="en-US" altLang="zh-CN" sz="1800" b="0" i="0" u="none" strike="noStrike" kern="1200" cap="none" spc="0" baseline="0">
                <a:solidFill>
                  <a:schemeClr val="tx1"/>
                </a:solidFill>
                <a:latin typeface="Calibri" pitchFamily="0" charset="0"/>
                <a:ea typeface="宋体" pitchFamily="0" charset="0"/>
                <a:cs typeface="Calibri" pitchFamily="0" charset="0"/>
              </a:rPr>
              <a:t>SALARY</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eriod"/>
            </a:pPr>
            <a:r>
              <a:rPr lang="en-US" altLang="zh-CN" sz="1800" b="0" i="0" u="none" strike="noStrike" kern="1200" cap="none" spc="0" baseline="0">
                <a:solidFill>
                  <a:schemeClr val="tx1"/>
                </a:solidFill>
                <a:latin typeface="Calibri" pitchFamily="0" charset="0"/>
                <a:ea typeface="宋体" pitchFamily="0" charset="0"/>
                <a:cs typeface="Calibri" pitchFamily="0" charset="0"/>
              </a:rPr>
              <a:t>START  DATE</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eriod"/>
            </a:pPr>
            <a:r>
              <a:rPr lang="en-US" altLang="zh-CN" sz="1800" b="0" i="0" u="none" strike="noStrike" kern="1200" cap="none" spc="0" baseline="0">
                <a:solidFill>
                  <a:schemeClr val="tx1"/>
                </a:solidFill>
                <a:latin typeface="Calibri" pitchFamily="0" charset="0"/>
                <a:ea typeface="宋体" pitchFamily="0" charset="0"/>
                <a:cs typeface="Calibri" pitchFamily="0" charset="0"/>
              </a:rPr>
              <a:t>EMPLOYEE CLASSIFICATION TYPE</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eriod"/>
            </a:pPr>
            <a:r>
              <a:rPr lang="en-US" altLang="zh-CN" sz="1800" b="0" i="0" u="none" strike="noStrike" kern="1200" cap="none" spc="0" baseline="0">
                <a:solidFill>
                  <a:schemeClr val="tx1"/>
                </a:solidFill>
                <a:latin typeface="Calibri" pitchFamily="0" charset="0"/>
                <a:ea typeface="宋体" pitchFamily="0" charset="0"/>
                <a:cs typeface="Calibri" pitchFamily="0" charset="0"/>
              </a:rPr>
              <a:t>PERFORMANCE SCORE</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eriod"/>
            </a:pPr>
            <a:r>
              <a:rPr lang="en-US" altLang="zh-CN" sz="1800" b="0" i="0" u="none" strike="noStrike" kern="1200" cap="none" spc="0" baseline="0">
                <a:solidFill>
                  <a:schemeClr val="tx1"/>
                </a:solidFill>
                <a:latin typeface="Calibri" pitchFamily="0" charset="0"/>
                <a:ea typeface="宋体" pitchFamily="0" charset="0"/>
                <a:cs typeface="Calibri" pitchFamily="0" charset="0"/>
              </a:rPr>
              <a:t>EMPLOYEE RATING</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eriod"/>
            </a:pPr>
            <a:r>
              <a:rPr lang="en-US" altLang="zh-CN" sz="1800" b="0" i="0" u="none" strike="noStrike" kern="1200" cap="none" spc="0" baseline="0">
                <a:solidFill>
                  <a:schemeClr val="tx1"/>
                </a:solidFill>
                <a:latin typeface="Calibri" pitchFamily="0" charset="0"/>
                <a:ea typeface="宋体" pitchFamily="0" charset="0"/>
                <a:cs typeface="Calibri" pitchFamily="0" charset="0"/>
              </a:rPr>
              <a:t>PERFORMANCE LEVEL</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474712974"/>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2"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46" name="图片"/>
          <p:cNvPicPr>
            <a:picLocks/>
          </p:cNvPicPr>
          <p:nvPr/>
        </p:nvPicPr>
        <p:blipFill>
          <a:blip r:embed="rId1" cstate="print"/>
          <a:stretch>
            <a:fillRect/>
          </a:stretch>
        </p:blipFill>
        <p:spPr>
          <a:xfrm rot="0">
            <a:off x="66675" y="3381373"/>
            <a:ext cx="2466975" cy="3419474"/>
          </a:xfrm>
          <a:prstGeom prst="rect"/>
          <a:noFill/>
          <a:ln w="12700" cmpd="sng" cap="flat">
            <a:noFill/>
            <a:prstDash val="solid"/>
            <a:miter/>
          </a:ln>
        </p:spPr>
      </p:pic>
      <p:sp>
        <p:nvSpPr>
          <p:cNvPr id="147" name="文本框"/>
          <p:cNvSpPr>
            <a:spLocks noGrp="1"/>
          </p:cNvSpPr>
          <p:nvPr>
            <p:ph type="title"/>
          </p:nvPr>
        </p:nvSpPr>
        <p:spPr>
          <a:xfrm rot="0">
            <a:off x="739774" y="654938"/>
            <a:ext cx="848042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8"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9" name="矩形"/>
          <p:cNvSpPr>
            <a:spLocks/>
          </p:cNvSpPr>
          <p:nvPr/>
        </p:nvSpPr>
        <p:spPr>
          <a:xfrm rot="0">
            <a:off x="533400" y="2019300"/>
            <a:ext cx="8534018" cy="948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Performance Level=IFS(I2&gt;=5,”VERY HIGH”,I2&gt;=4,”HIGH”,I2&gt;=3,”MED”,TRUE,”LOW”)</a:t>
            </a: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875087474"/>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334</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root</cp:lastModifiedBy>
  <cp:revision>28</cp:revision>
  <dcterms:created xsi:type="dcterms:W3CDTF">2024-03-29T15:07:22Z</dcterms:created>
  <dcterms:modified xsi:type="dcterms:W3CDTF">2024-09-03T08:40:35Z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