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9" r:id="rId3"/>
    <p:sldId id="272" r:id="rId4"/>
    <p:sldId id="273" r:id="rId5"/>
    <p:sldId id="287" r:id="rId6"/>
    <p:sldId id="288" r:id="rId7"/>
    <p:sldId id="274" r:id="rId8"/>
    <p:sldId id="271" r:id="rId9"/>
    <p:sldId id="289" r:id="rId10"/>
    <p:sldId id="275" r:id="rId11"/>
    <p:sldId id="286" r:id="rId12"/>
    <p:sldId id="277" r:id="rId13"/>
    <p:sldId id="278" r:id="rId14"/>
    <p:sldId id="279" r:id="rId15"/>
    <p:sldId id="270" r:id="rId16"/>
    <p:sldId id="284" r:id="rId17"/>
    <p:sldId id="280" r:id="rId18"/>
    <p:sldId id="290" r:id="rId19"/>
    <p:sldId id="285" r:id="rId20"/>
    <p:sldId id="281" r:id="rId21"/>
    <p:sldId id="283"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BE4CA2-1370-455B-8621-887CB2C09A1E}" type="doc">
      <dgm:prSet loTypeId="urn:microsoft.com/office/officeart/2005/8/layout/venn1" loCatId="relationship" qsTypeId="urn:microsoft.com/office/officeart/2005/8/quickstyle/simple1" qsCatId="simple" csTypeId="urn:microsoft.com/office/officeart/2005/8/colors/accent1_2" csCatId="accent1" phldr="1"/>
      <dgm:spPr/>
    </dgm:pt>
    <dgm:pt modelId="{54050A85-1DCB-4621-992E-CCDB0369BD67}">
      <dgm:prSet phldrT="[Text]" custT="1"/>
      <dgm:spPr>
        <a:solidFill>
          <a:schemeClr val="accent4">
            <a:alpha val="50000"/>
          </a:schemeClr>
        </a:solidFill>
      </dgm:spPr>
      <dgm:t>
        <a:bodyPr anchor="ctr" anchorCtr="1"/>
        <a:lstStyle/>
        <a:p>
          <a:pPr algn="ctr"/>
          <a:r>
            <a:rPr lang="en-US" sz="1800" dirty="0" err="1" smtClean="0">
              <a:solidFill>
                <a:schemeClr val="tx1"/>
              </a:solidFill>
            </a:rPr>
            <a:t>Ethnoraciality</a:t>
          </a:r>
          <a:endParaRPr lang="en-US" sz="1800" dirty="0">
            <a:solidFill>
              <a:schemeClr val="tx1"/>
            </a:solidFill>
          </a:endParaRPr>
        </a:p>
      </dgm:t>
    </dgm:pt>
    <dgm:pt modelId="{CAA567A0-8CEA-426F-BA66-C665A9EAC1A0}" type="parTrans" cxnId="{73876DF2-EACF-47F1-BDC6-5A456A49381A}">
      <dgm:prSet/>
      <dgm:spPr/>
      <dgm:t>
        <a:bodyPr/>
        <a:lstStyle/>
        <a:p>
          <a:endParaRPr lang="en-US"/>
        </a:p>
      </dgm:t>
    </dgm:pt>
    <dgm:pt modelId="{D89103A7-35DC-4C32-ACEA-9594B0EF4A3E}" type="sibTrans" cxnId="{73876DF2-EACF-47F1-BDC6-5A456A49381A}">
      <dgm:prSet/>
      <dgm:spPr/>
      <dgm:t>
        <a:bodyPr/>
        <a:lstStyle/>
        <a:p>
          <a:endParaRPr lang="en-US"/>
        </a:p>
      </dgm:t>
    </dgm:pt>
    <dgm:pt modelId="{5BA3684A-8F81-4788-869D-3FCB2A751352}">
      <dgm:prSet phldrT="[Text]" custT="1"/>
      <dgm:spPr/>
      <dgm:t>
        <a:bodyPr anchor="ctr" anchorCtr="1"/>
        <a:lstStyle/>
        <a:p>
          <a:pPr algn="ctr"/>
          <a:r>
            <a:rPr lang="en-US" sz="1800" dirty="0" smtClean="0">
              <a:solidFill>
                <a:schemeClr val="tx1"/>
              </a:solidFill>
            </a:rPr>
            <a:t>Race</a:t>
          </a:r>
          <a:endParaRPr lang="en-US" sz="1800" dirty="0">
            <a:solidFill>
              <a:schemeClr val="tx1"/>
            </a:solidFill>
          </a:endParaRPr>
        </a:p>
      </dgm:t>
    </dgm:pt>
    <dgm:pt modelId="{02F32FEE-67A6-4421-91C9-8D25218D0933}" type="parTrans" cxnId="{2523EC4E-68B0-45F0-8BEF-846A2AB46793}">
      <dgm:prSet/>
      <dgm:spPr/>
      <dgm:t>
        <a:bodyPr/>
        <a:lstStyle/>
        <a:p>
          <a:endParaRPr lang="en-US"/>
        </a:p>
      </dgm:t>
    </dgm:pt>
    <dgm:pt modelId="{4C4E78C4-7E1B-41A0-9793-C0818DC1785C}" type="sibTrans" cxnId="{2523EC4E-68B0-45F0-8BEF-846A2AB46793}">
      <dgm:prSet/>
      <dgm:spPr/>
      <dgm:t>
        <a:bodyPr/>
        <a:lstStyle/>
        <a:p>
          <a:endParaRPr lang="en-US"/>
        </a:p>
      </dgm:t>
    </dgm:pt>
    <dgm:pt modelId="{5AF9CA25-70F2-450B-89D3-A137B5F3011C}">
      <dgm:prSet custT="1"/>
      <dgm:spPr/>
      <dgm:t>
        <a:bodyPr anchor="ctr" anchorCtr="1"/>
        <a:lstStyle/>
        <a:p>
          <a:pPr algn="l"/>
          <a:r>
            <a:rPr lang="en-US" sz="1400" dirty="0" smtClean="0">
              <a:solidFill>
                <a:schemeClr val="tx1"/>
              </a:solidFill>
            </a:rPr>
            <a:t>Contains </a:t>
          </a:r>
          <a:r>
            <a:rPr lang="en-US" sz="1400" b="1" dirty="0" smtClean="0">
              <a:solidFill>
                <a:schemeClr val="tx1"/>
              </a:solidFill>
            </a:rPr>
            <a:t>judgment of value</a:t>
          </a:r>
        </a:p>
      </dgm:t>
    </dgm:pt>
    <dgm:pt modelId="{414E18BF-6747-4036-A868-C519AE59D719}" type="parTrans" cxnId="{98DCD336-10A8-4165-A6CD-2B1273D280F1}">
      <dgm:prSet/>
      <dgm:spPr/>
      <dgm:t>
        <a:bodyPr/>
        <a:lstStyle/>
        <a:p>
          <a:endParaRPr lang="en-US"/>
        </a:p>
      </dgm:t>
    </dgm:pt>
    <dgm:pt modelId="{6CA1E50B-5E1B-435B-AACA-223B59AB25B8}" type="sibTrans" cxnId="{98DCD336-10A8-4165-A6CD-2B1273D280F1}">
      <dgm:prSet/>
      <dgm:spPr/>
      <dgm:t>
        <a:bodyPr/>
        <a:lstStyle/>
        <a:p>
          <a:endParaRPr lang="en-US"/>
        </a:p>
      </dgm:t>
    </dgm:pt>
    <dgm:pt modelId="{6B5D7645-D998-4376-8248-B88DC4B678F7}">
      <dgm:prSet custT="1"/>
      <dgm:spPr/>
      <dgm:t>
        <a:bodyPr anchor="ctr" anchorCtr="1"/>
        <a:lstStyle/>
        <a:p>
          <a:pPr algn="l"/>
          <a:r>
            <a:rPr lang="en-US" sz="1400" dirty="0" smtClean="0">
              <a:solidFill>
                <a:schemeClr val="tx1"/>
              </a:solidFill>
            </a:rPr>
            <a:t>Signifiers reflects </a:t>
          </a:r>
          <a:r>
            <a:rPr lang="en-US" sz="1400" i="1" dirty="0" smtClean="0">
              <a:solidFill>
                <a:schemeClr val="tx1"/>
              </a:solidFill>
            </a:rPr>
            <a:t>power of external others</a:t>
          </a:r>
          <a:r>
            <a:rPr lang="en-US" sz="1400" dirty="0" smtClean="0">
              <a:solidFill>
                <a:schemeClr val="tx1"/>
              </a:solidFill>
            </a:rPr>
            <a:t> to define and promote stereotypes of a group as natural</a:t>
          </a:r>
          <a:endParaRPr lang="en-US" sz="1400" dirty="0">
            <a:solidFill>
              <a:schemeClr val="tx1"/>
            </a:solidFill>
          </a:endParaRPr>
        </a:p>
      </dgm:t>
    </dgm:pt>
    <dgm:pt modelId="{ADBE27E6-71DF-4693-9E71-98728B43E490}" type="parTrans" cxnId="{33BB850C-339B-4DFF-B49E-7FBF11264CC4}">
      <dgm:prSet/>
      <dgm:spPr/>
      <dgm:t>
        <a:bodyPr/>
        <a:lstStyle/>
        <a:p>
          <a:endParaRPr lang="en-US"/>
        </a:p>
      </dgm:t>
    </dgm:pt>
    <dgm:pt modelId="{9861CF68-B2B9-4E9F-9815-EABD370EC61B}" type="sibTrans" cxnId="{33BB850C-339B-4DFF-B49E-7FBF11264CC4}">
      <dgm:prSet/>
      <dgm:spPr/>
      <dgm:t>
        <a:bodyPr/>
        <a:lstStyle/>
        <a:p>
          <a:endParaRPr lang="en-US"/>
        </a:p>
      </dgm:t>
    </dgm:pt>
    <dgm:pt modelId="{58D551F5-1C71-4E8F-9F42-18FCC5F4BEDA}">
      <dgm:prSet phldrT="[Text]" custT="1"/>
      <dgm:spPr>
        <a:solidFill>
          <a:schemeClr val="accent4">
            <a:alpha val="50000"/>
          </a:schemeClr>
        </a:solidFill>
      </dgm:spPr>
      <dgm:t>
        <a:bodyPr anchor="ctr" anchorCtr="1"/>
        <a:lstStyle/>
        <a:p>
          <a:pPr algn="l"/>
          <a:r>
            <a:rPr lang="en-US" sz="1400" dirty="0" smtClean="0">
              <a:solidFill>
                <a:schemeClr val="tx1"/>
              </a:solidFill>
            </a:rPr>
            <a:t>Groups  which share economic, social, cultural, and/or religious characteristics</a:t>
          </a:r>
          <a:endParaRPr lang="en-US" sz="1400" dirty="0">
            <a:solidFill>
              <a:schemeClr val="tx1"/>
            </a:solidFill>
          </a:endParaRPr>
        </a:p>
      </dgm:t>
    </dgm:pt>
    <dgm:pt modelId="{06261754-651D-453B-AA12-9303F8C3E96E}" type="parTrans" cxnId="{69C4D3C1-0FE1-4A73-9471-EFABE371C360}">
      <dgm:prSet/>
      <dgm:spPr/>
      <dgm:t>
        <a:bodyPr/>
        <a:lstStyle/>
        <a:p>
          <a:endParaRPr lang="en-US"/>
        </a:p>
      </dgm:t>
    </dgm:pt>
    <dgm:pt modelId="{F570ED7A-2309-4F6B-8712-683B6A00B9BB}" type="sibTrans" cxnId="{69C4D3C1-0FE1-4A73-9471-EFABE371C360}">
      <dgm:prSet/>
      <dgm:spPr/>
      <dgm:t>
        <a:bodyPr/>
        <a:lstStyle/>
        <a:p>
          <a:endParaRPr lang="en-US"/>
        </a:p>
      </dgm:t>
    </dgm:pt>
    <dgm:pt modelId="{6C73976D-B641-413A-BC60-35F7BC6F474D}">
      <dgm:prSet phldrT="[Text]" custT="1"/>
      <dgm:spPr>
        <a:solidFill>
          <a:schemeClr val="accent4">
            <a:alpha val="50000"/>
          </a:schemeClr>
        </a:solidFill>
      </dgm:spPr>
      <dgm:t>
        <a:bodyPr anchor="ctr" anchorCtr="1"/>
        <a:lstStyle/>
        <a:p>
          <a:pPr algn="l"/>
          <a:r>
            <a:rPr lang="en-US" sz="1400" dirty="0" smtClean="0">
              <a:solidFill>
                <a:schemeClr val="tx1"/>
              </a:solidFill>
            </a:rPr>
            <a:t>Maintenance of group boundaries</a:t>
          </a:r>
          <a:endParaRPr lang="en-US" sz="1400" dirty="0">
            <a:solidFill>
              <a:schemeClr val="tx1"/>
            </a:solidFill>
          </a:endParaRPr>
        </a:p>
      </dgm:t>
    </dgm:pt>
    <dgm:pt modelId="{6D59A9C8-1CC8-41CB-8C6B-E56988869102}" type="parTrans" cxnId="{BB154219-92FD-4118-A0A7-1170FB2BC83B}">
      <dgm:prSet/>
      <dgm:spPr/>
      <dgm:t>
        <a:bodyPr/>
        <a:lstStyle/>
        <a:p>
          <a:endParaRPr lang="en-US"/>
        </a:p>
      </dgm:t>
    </dgm:pt>
    <dgm:pt modelId="{9B7126C9-3058-488E-9D4D-242CDEE3D2B5}" type="sibTrans" cxnId="{BB154219-92FD-4118-A0A7-1170FB2BC83B}">
      <dgm:prSet/>
      <dgm:spPr/>
      <dgm:t>
        <a:bodyPr/>
        <a:lstStyle/>
        <a:p>
          <a:endParaRPr lang="en-US"/>
        </a:p>
      </dgm:t>
    </dgm:pt>
    <dgm:pt modelId="{10D756C4-34D7-4AB0-9B80-67F01C724A60}">
      <dgm:prSet phldrT="[Text]" custT="1"/>
      <dgm:spPr>
        <a:solidFill>
          <a:schemeClr val="accent4">
            <a:alpha val="50000"/>
          </a:schemeClr>
        </a:solidFill>
      </dgm:spPr>
      <dgm:t>
        <a:bodyPr anchor="ctr" anchorCtr="1"/>
        <a:lstStyle/>
        <a:p>
          <a:pPr algn="l"/>
          <a:r>
            <a:rPr lang="en-US" sz="1400" dirty="0" smtClean="0">
              <a:solidFill>
                <a:schemeClr val="tx1"/>
              </a:solidFill>
            </a:rPr>
            <a:t>Formation of group identification based on (self/other) perceived similarities among members of a group</a:t>
          </a:r>
        </a:p>
      </dgm:t>
    </dgm:pt>
    <dgm:pt modelId="{AAC2A64B-A05C-4980-B57A-7E5B74286C14}" type="parTrans" cxnId="{FAE6CF27-9A6E-4D45-A18B-4B5CB8AA2280}">
      <dgm:prSet/>
      <dgm:spPr/>
      <dgm:t>
        <a:bodyPr/>
        <a:lstStyle/>
        <a:p>
          <a:endParaRPr lang="en-US"/>
        </a:p>
      </dgm:t>
    </dgm:pt>
    <dgm:pt modelId="{8128EBCD-2B13-43D0-AF30-B15389E4EC08}" type="sibTrans" cxnId="{FAE6CF27-9A6E-4D45-A18B-4B5CB8AA2280}">
      <dgm:prSet/>
      <dgm:spPr/>
      <dgm:t>
        <a:bodyPr/>
        <a:lstStyle/>
        <a:p>
          <a:endParaRPr lang="en-US"/>
        </a:p>
      </dgm:t>
    </dgm:pt>
    <dgm:pt modelId="{880AA113-F2D7-4F10-B575-7D5C6022F46C}">
      <dgm:prSet phldrT="[Text]" custT="1"/>
      <dgm:spPr>
        <a:solidFill>
          <a:schemeClr val="accent4">
            <a:alpha val="50000"/>
          </a:schemeClr>
        </a:solidFill>
      </dgm:spPr>
      <dgm:t>
        <a:bodyPr anchor="ctr" anchorCtr="1"/>
        <a:lstStyle/>
        <a:p>
          <a:pPr algn="l"/>
          <a:r>
            <a:rPr lang="en-US" sz="1400" dirty="0" smtClean="0">
              <a:solidFill>
                <a:schemeClr val="tx1"/>
              </a:solidFill>
            </a:rPr>
            <a:t>Basis for mobilization/exploitation of interests</a:t>
          </a:r>
        </a:p>
      </dgm:t>
    </dgm:pt>
    <dgm:pt modelId="{F04CA9C4-B15D-46A7-8312-FDAC0049A0DE}" type="parTrans" cxnId="{C1E718C1-802B-447E-B82A-98A565E46AD9}">
      <dgm:prSet/>
      <dgm:spPr/>
      <dgm:t>
        <a:bodyPr/>
        <a:lstStyle/>
        <a:p>
          <a:endParaRPr lang="en-US"/>
        </a:p>
      </dgm:t>
    </dgm:pt>
    <dgm:pt modelId="{CFCFB187-89A2-48F1-9A3D-031E7BC2E215}" type="sibTrans" cxnId="{C1E718C1-802B-447E-B82A-98A565E46AD9}">
      <dgm:prSet/>
      <dgm:spPr/>
      <dgm:t>
        <a:bodyPr/>
        <a:lstStyle/>
        <a:p>
          <a:endParaRPr lang="en-US"/>
        </a:p>
      </dgm:t>
    </dgm:pt>
    <dgm:pt modelId="{AE75002C-7182-4BDC-823E-A3141EA92C49}">
      <dgm:prSet phldrT="[Text]" custT="1"/>
      <dgm:spPr>
        <a:solidFill>
          <a:schemeClr val="accent2">
            <a:alpha val="50000"/>
          </a:schemeClr>
        </a:solidFill>
      </dgm:spPr>
      <dgm:t>
        <a:bodyPr/>
        <a:lstStyle/>
        <a:p>
          <a:pPr algn="ctr"/>
          <a:r>
            <a:rPr lang="en-US" sz="1800" dirty="0" smtClean="0">
              <a:solidFill>
                <a:schemeClr val="tx1"/>
              </a:solidFill>
            </a:rPr>
            <a:t>Ethnicity</a:t>
          </a:r>
          <a:endParaRPr lang="en-US" sz="1800" dirty="0">
            <a:solidFill>
              <a:schemeClr val="tx1"/>
            </a:solidFill>
          </a:endParaRPr>
        </a:p>
      </dgm:t>
    </dgm:pt>
    <dgm:pt modelId="{B559BCB9-DFCF-441B-8E2B-10BA0A2D5999}" type="parTrans" cxnId="{14BA5938-FDAE-4CDA-8275-04D01EEF4F70}">
      <dgm:prSet/>
      <dgm:spPr/>
      <dgm:t>
        <a:bodyPr/>
        <a:lstStyle/>
        <a:p>
          <a:endParaRPr lang="en-US"/>
        </a:p>
      </dgm:t>
    </dgm:pt>
    <dgm:pt modelId="{05B5C4AE-BB3C-4BD9-B057-2631BB1D3D90}" type="sibTrans" cxnId="{14BA5938-FDAE-4CDA-8275-04D01EEF4F70}">
      <dgm:prSet/>
      <dgm:spPr/>
      <dgm:t>
        <a:bodyPr/>
        <a:lstStyle/>
        <a:p>
          <a:endParaRPr lang="en-US"/>
        </a:p>
      </dgm:t>
    </dgm:pt>
    <dgm:pt modelId="{5A831A12-3471-47DA-8B00-C375B12CB073}">
      <dgm:prSet phldrT="[Text]" custT="1"/>
      <dgm:spPr>
        <a:solidFill>
          <a:schemeClr val="accent2">
            <a:alpha val="50000"/>
          </a:schemeClr>
        </a:solidFill>
      </dgm:spPr>
      <dgm:t>
        <a:bodyPr/>
        <a:lstStyle/>
        <a:p>
          <a:pPr algn="l"/>
          <a:r>
            <a:rPr lang="en-US" sz="1400" dirty="0" smtClean="0">
              <a:solidFill>
                <a:schemeClr val="tx1"/>
              </a:solidFill>
            </a:rPr>
            <a:t>Group characteristics </a:t>
          </a:r>
          <a:r>
            <a:rPr lang="en-US" sz="1400" i="1" dirty="0" smtClean="0">
              <a:solidFill>
                <a:schemeClr val="tx1"/>
              </a:solidFill>
            </a:rPr>
            <a:t>defined at a given moment in time in a given geospatial location</a:t>
          </a:r>
          <a:endParaRPr lang="en-US" sz="1400" i="1" dirty="0">
            <a:solidFill>
              <a:schemeClr val="tx1"/>
            </a:solidFill>
          </a:endParaRPr>
        </a:p>
      </dgm:t>
    </dgm:pt>
    <dgm:pt modelId="{172EF0E7-DE7C-449A-8FC0-EEBB6DEA9C4B}" type="parTrans" cxnId="{B6BFC491-9ED4-476B-B5FE-D117B170F5E8}">
      <dgm:prSet/>
      <dgm:spPr/>
      <dgm:t>
        <a:bodyPr/>
        <a:lstStyle/>
        <a:p>
          <a:endParaRPr lang="en-US"/>
        </a:p>
      </dgm:t>
    </dgm:pt>
    <dgm:pt modelId="{A0A8BC5F-F145-4501-B8A1-350CFC9F790F}" type="sibTrans" cxnId="{B6BFC491-9ED4-476B-B5FE-D117B170F5E8}">
      <dgm:prSet/>
      <dgm:spPr/>
      <dgm:t>
        <a:bodyPr/>
        <a:lstStyle/>
        <a:p>
          <a:endParaRPr lang="en-US"/>
        </a:p>
      </dgm:t>
    </dgm:pt>
    <dgm:pt modelId="{AFAACDBC-5FFD-488F-BC27-DFEDE2E137B7}">
      <dgm:prSet custT="1"/>
      <dgm:spPr>
        <a:solidFill>
          <a:schemeClr val="accent2">
            <a:alpha val="50000"/>
          </a:schemeClr>
        </a:solidFill>
      </dgm:spPr>
      <dgm:t>
        <a:bodyPr/>
        <a:lstStyle/>
        <a:p>
          <a:pPr algn="l"/>
          <a:r>
            <a:rPr lang="en-US" sz="1400" dirty="0" smtClean="0">
              <a:solidFill>
                <a:schemeClr val="tx1"/>
              </a:solidFill>
            </a:rPr>
            <a:t>Signifiers reflect external (to group) and internal group processes of stereotyping and exclusion</a:t>
          </a:r>
        </a:p>
      </dgm:t>
    </dgm:pt>
    <dgm:pt modelId="{A38F4679-1BBF-476E-82C2-4384C98E07DB}" type="parTrans" cxnId="{5E32982F-60E7-477B-B56A-06E0702D1B9B}">
      <dgm:prSet/>
      <dgm:spPr/>
      <dgm:t>
        <a:bodyPr/>
        <a:lstStyle/>
        <a:p>
          <a:endParaRPr lang="en-US"/>
        </a:p>
      </dgm:t>
    </dgm:pt>
    <dgm:pt modelId="{2F2ABBEB-19AE-4969-A7DE-05AF003546F6}" type="sibTrans" cxnId="{5E32982F-60E7-477B-B56A-06E0702D1B9B}">
      <dgm:prSet/>
      <dgm:spPr/>
      <dgm:t>
        <a:bodyPr/>
        <a:lstStyle/>
        <a:p>
          <a:endParaRPr lang="en-US"/>
        </a:p>
      </dgm:t>
    </dgm:pt>
    <dgm:pt modelId="{56B443FB-810A-4C45-97CC-D2E145DB380B}">
      <dgm:prSet custT="1"/>
      <dgm:spPr/>
      <dgm:t>
        <a:bodyPr/>
        <a:lstStyle/>
        <a:p>
          <a:pPr algn="l"/>
          <a:r>
            <a:rPr lang="en-US" sz="1400" dirty="0" smtClean="0">
              <a:solidFill>
                <a:schemeClr val="tx1"/>
              </a:solidFill>
            </a:rPr>
            <a:t>Emphasizes external process of stereotyping and exclusion </a:t>
          </a:r>
          <a:r>
            <a:rPr lang="en-US" sz="1400" i="1" dirty="0" smtClean="0">
              <a:solidFill>
                <a:schemeClr val="tx1"/>
              </a:solidFill>
            </a:rPr>
            <a:t>over</a:t>
          </a:r>
          <a:r>
            <a:rPr lang="en-US" sz="1400" dirty="0" smtClean="0">
              <a:solidFill>
                <a:schemeClr val="tx1"/>
              </a:solidFill>
            </a:rPr>
            <a:t> perceived similarities in formation of group identification</a:t>
          </a:r>
          <a:endParaRPr lang="en-US" sz="1400" dirty="0">
            <a:solidFill>
              <a:schemeClr val="tx1"/>
            </a:solidFill>
          </a:endParaRPr>
        </a:p>
      </dgm:t>
    </dgm:pt>
    <dgm:pt modelId="{9A6ADC63-B5D6-4144-980F-0B76D0DB137B}" type="parTrans" cxnId="{CE6C4A78-0F94-4036-8B47-2923619D4085}">
      <dgm:prSet/>
      <dgm:spPr/>
      <dgm:t>
        <a:bodyPr/>
        <a:lstStyle/>
        <a:p>
          <a:endParaRPr lang="en-US"/>
        </a:p>
      </dgm:t>
    </dgm:pt>
    <dgm:pt modelId="{5B113DD2-26AE-4B49-B962-4281A4B4471C}" type="sibTrans" cxnId="{CE6C4A78-0F94-4036-8B47-2923619D4085}">
      <dgm:prSet/>
      <dgm:spPr/>
      <dgm:t>
        <a:bodyPr/>
        <a:lstStyle/>
        <a:p>
          <a:endParaRPr lang="en-US"/>
        </a:p>
      </dgm:t>
    </dgm:pt>
    <dgm:pt modelId="{E31A96A3-051D-4351-9A5A-F670F9827107}" type="pres">
      <dgm:prSet presAssocID="{FDBE4CA2-1370-455B-8621-887CB2C09A1E}" presName="compositeShape" presStyleCnt="0">
        <dgm:presLayoutVars>
          <dgm:chMax val="7"/>
          <dgm:dir/>
          <dgm:resizeHandles val="exact"/>
        </dgm:presLayoutVars>
      </dgm:prSet>
      <dgm:spPr/>
    </dgm:pt>
    <dgm:pt modelId="{33BAA158-D30C-4D03-B483-621D224A76FE}" type="pres">
      <dgm:prSet presAssocID="{54050A85-1DCB-4621-992E-CCDB0369BD67}" presName="circ1" presStyleLbl="vennNode1" presStyleIdx="0" presStyleCnt="3" custScaleX="157132" custScaleY="113969" custLinFactNeighborX="-1455" custLinFactNeighborY="-1728"/>
      <dgm:spPr/>
      <dgm:t>
        <a:bodyPr/>
        <a:lstStyle/>
        <a:p>
          <a:endParaRPr lang="en-US"/>
        </a:p>
      </dgm:t>
    </dgm:pt>
    <dgm:pt modelId="{16BADD63-13EB-40C0-AAA2-25762132C960}" type="pres">
      <dgm:prSet presAssocID="{54050A85-1DCB-4621-992E-CCDB0369BD67}" presName="circ1Tx" presStyleLbl="revTx" presStyleIdx="0" presStyleCnt="0">
        <dgm:presLayoutVars>
          <dgm:chMax val="0"/>
          <dgm:chPref val="0"/>
          <dgm:bulletEnabled val="1"/>
        </dgm:presLayoutVars>
      </dgm:prSet>
      <dgm:spPr/>
      <dgm:t>
        <a:bodyPr/>
        <a:lstStyle/>
        <a:p>
          <a:endParaRPr lang="en-US"/>
        </a:p>
      </dgm:t>
    </dgm:pt>
    <dgm:pt modelId="{EC47EAE1-8F8B-4EA5-AC9A-DBD62C3D8393}" type="pres">
      <dgm:prSet presAssocID="{5BA3684A-8F81-4788-869D-3FCB2A751352}" presName="circ2" presStyleLbl="vennNode1" presStyleIdx="1" presStyleCnt="3" custScaleX="122214" custScaleY="84386" custLinFactNeighborX="41998" custLinFactNeighborY="-2515"/>
      <dgm:spPr>
        <a:prstGeom prst="roundRect">
          <a:avLst/>
        </a:prstGeom>
      </dgm:spPr>
      <dgm:t>
        <a:bodyPr/>
        <a:lstStyle/>
        <a:p>
          <a:endParaRPr lang="en-US"/>
        </a:p>
      </dgm:t>
    </dgm:pt>
    <dgm:pt modelId="{C1316022-C23A-4E28-AAE5-132F40363F3F}" type="pres">
      <dgm:prSet presAssocID="{5BA3684A-8F81-4788-869D-3FCB2A751352}" presName="circ2Tx" presStyleLbl="revTx" presStyleIdx="0" presStyleCnt="0">
        <dgm:presLayoutVars>
          <dgm:chMax val="0"/>
          <dgm:chPref val="0"/>
          <dgm:bulletEnabled val="1"/>
        </dgm:presLayoutVars>
      </dgm:prSet>
      <dgm:spPr/>
      <dgm:t>
        <a:bodyPr/>
        <a:lstStyle/>
        <a:p>
          <a:endParaRPr lang="en-US"/>
        </a:p>
      </dgm:t>
    </dgm:pt>
    <dgm:pt modelId="{F295C734-EBB4-4496-9FC0-D598527EFAF9}" type="pres">
      <dgm:prSet presAssocID="{AE75002C-7182-4BDC-823E-A3141EA92C49}" presName="circ3" presStyleLbl="vennNode1" presStyleIdx="2" presStyleCnt="3" custScaleX="122214" custScaleY="84386" custLinFactNeighborX="-43453" custLinFactNeighborY="-2515"/>
      <dgm:spPr>
        <a:prstGeom prst="roundRect">
          <a:avLst/>
        </a:prstGeom>
      </dgm:spPr>
      <dgm:t>
        <a:bodyPr/>
        <a:lstStyle/>
        <a:p>
          <a:endParaRPr lang="en-US"/>
        </a:p>
      </dgm:t>
    </dgm:pt>
    <dgm:pt modelId="{F07C5750-8E93-4413-8E31-AE762E497A63}" type="pres">
      <dgm:prSet presAssocID="{AE75002C-7182-4BDC-823E-A3141EA92C49}" presName="circ3Tx" presStyleLbl="revTx" presStyleIdx="0" presStyleCnt="0">
        <dgm:presLayoutVars>
          <dgm:chMax val="0"/>
          <dgm:chPref val="0"/>
          <dgm:bulletEnabled val="1"/>
        </dgm:presLayoutVars>
      </dgm:prSet>
      <dgm:spPr/>
      <dgm:t>
        <a:bodyPr/>
        <a:lstStyle/>
        <a:p>
          <a:endParaRPr lang="en-US"/>
        </a:p>
      </dgm:t>
    </dgm:pt>
  </dgm:ptLst>
  <dgm:cxnLst>
    <dgm:cxn modelId="{33BB850C-339B-4DFF-B49E-7FBF11264CC4}" srcId="{5BA3684A-8F81-4788-869D-3FCB2A751352}" destId="{6B5D7645-D998-4376-8248-B88DC4B678F7}" srcOrd="1" destOrd="0" parTransId="{ADBE27E6-71DF-4693-9E71-98728B43E490}" sibTransId="{9861CF68-B2B9-4E9F-9815-EABD370EC61B}"/>
    <dgm:cxn modelId="{CE6C4A78-0F94-4036-8B47-2923619D4085}" srcId="{5BA3684A-8F81-4788-869D-3FCB2A751352}" destId="{56B443FB-810A-4C45-97CC-D2E145DB380B}" srcOrd="2" destOrd="0" parTransId="{9A6ADC63-B5D6-4144-980F-0B76D0DB137B}" sibTransId="{5B113DD2-26AE-4B49-B962-4281A4B4471C}"/>
    <dgm:cxn modelId="{14C3BB0F-A216-4ECB-A9A7-479C1CD669E2}" type="presOf" srcId="{54050A85-1DCB-4621-992E-CCDB0369BD67}" destId="{33BAA158-D30C-4D03-B483-621D224A76FE}" srcOrd="0" destOrd="0" presId="urn:microsoft.com/office/officeart/2005/8/layout/venn1"/>
    <dgm:cxn modelId="{B6BFC491-9ED4-476B-B5FE-D117B170F5E8}" srcId="{AE75002C-7182-4BDC-823E-A3141EA92C49}" destId="{5A831A12-3471-47DA-8B00-C375B12CB073}" srcOrd="0" destOrd="0" parTransId="{172EF0E7-DE7C-449A-8FC0-EEBB6DEA9C4B}" sibTransId="{A0A8BC5F-F145-4501-B8A1-350CFC9F790F}"/>
    <dgm:cxn modelId="{FAE6CF27-9A6E-4D45-A18B-4B5CB8AA2280}" srcId="{54050A85-1DCB-4621-992E-CCDB0369BD67}" destId="{10D756C4-34D7-4AB0-9B80-67F01C724A60}" srcOrd="2" destOrd="0" parTransId="{AAC2A64B-A05C-4980-B57A-7E5B74286C14}" sibTransId="{8128EBCD-2B13-43D0-AF30-B15389E4EC08}"/>
    <dgm:cxn modelId="{5E32982F-60E7-477B-B56A-06E0702D1B9B}" srcId="{AE75002C-7182-4BDC-823E-A3141EA92C49}" destId="{AFAACDBC-5FFD-488F-BC27-DFEDE2E137B7}" srcOrd="1" destOrd="0" parTransId="{A38F4679-1BBF-476E-82C2-4384C98E07DB}" sibTransId="{2F2ABBEB-19AE-4969-A7DE-05AF003546F6}"/>
    <dgm:cxn modelId="{2523EC4E-68B0-45F0-8BEF-846A2AB46793}" srcId="{FDBE4CA2-1370-455B-8621-887CB2C09A1E}" destId="{5BA3684A-8F81-4788-869D-3FCB2A751352}" srcOrd="1" destOrd="0" parTransId="{02F32FEE-67A6-4421-91C9-8D25218D0933}" sibTransId="{4C4E78C4-7E1B-41A0-9793-C0818DC1785C}"/>
    <dgm:cxn modelId="{B7EFF137-2D59-4A66-99D8-ABEFED62C064}" type="presOf" srcId="{AFAACDBC-5FFD-488F-BC27-DFEDE2E137B7}" destId="{F295C734-EBB4-4496-9FC0-D598527EFAF9}" srcOrd="0" destOrd="2" presId="urn:microsoft.com/office/officeart/2005/8/layout/venn1"/>
    <dgm:cxn modelId="{F07C4CA8-4EDC-4631-8486-0299AC5D3E07}" type="presOf" srcId="{56B443FB-810A-4C45-97CC-D2E145DB380B}" destId="{C1316022-C23A-4E28-AAE5-132F40363F3F}" srcOrd="1" destOrd="3" presId="urn:microsoft.com/office/officeart/2005/8/layout/venn1"/>
    <dgm:cxn modelId="{A4B96335-E5F3-40F8-B219-4A0165B6B7AD}" type="presOf" srcId="{FDBE4CA2-1370-455B-8621-887CB2C09A1E}" destId="{E31A96A3-051D-4351-9A5A-F670F9827107}" srcOrd="0" destOrd="0" presId="urn:microsoft.com/office/officeart/2005/8/layout/venn1"/>
    <dgm:cxn modelId="{7B62F699-BE0A-48C0-BF57-0E578AC2502C}" type="presOf" srcId="{54050A85-1DCB-4621-992E-CCDB0369BD67}" destId="{16BADD63-13EB-40C0-AAA2-25762132C960}" srcOrd="1" destOrd="0" presId="urn:microsoft.com/office/officeart/2005/8/layout/venn1"/>
    <dgm:cxn modelId="{5D3CEAD5-8B93-49D1-9E12-9D817835CC66}" type="presOf" srcId="{AE75002C-7182-4BDC-823E-A3141EA92C49}" destId="{F07C5750-8E93-4413-8E31-AE762E497A63}" srcOrd="1" destOrd="0" presId="urn:microsoft.com/office/officeart/2005/8/layout/venn1"/>
    <dgm:cxn modelId="{999020D4-CF1D-4613-ABEC-303266901955}" type="presOf" srcId="{6C73976D-B641-413A-BC60-35F7BC6F474D}" destId="{33BAA158-D30C-4D03-B483-621D224A76FE}" srcOrd="0" destOrd="2" presId="urn:microsoft.com/office/officeart/2005/8/layout/venn1"/>
    <dgm:cxn modelId="{A9DFC081-5D85-4352-9719-63731CB6788A}" type="presOf" srcId="{AE75002C-7182-4BDC-823E-A3141EA92C49}" destId="{F295C734-EBB4-4496-9FC0-D598527EFAF9}" srcOrd="0" destOrd="0" presId="urn:microsoft.com/office/officeart/2005/8/layout/venn1"/>
    <dgm:cxn modelId="{B219F5EF-8D82-4E9B-B3C2-B72C6FC3CEF2}" type="presOf" srcId="{880AA113-F2D7-4F10-B575-7D5C6022F46C}" destId="{16BADD63-13EB-40C0-AAA2-25762132C960}" srcOrd="1" destOrd="4" presId="urn:microsoft.com/office/officeart/2005/8/layout/venn1"/>
    <dgm:cxn modelId="{69C4D3C1-0FE1-4A73-9471-EFABE371C360}" srcId="{54050A85-1DCB-4621-992E-CCDB0369BD67}" destId="{58D551F5-1C71-4E8F-9F42-18FCC5F4BEDA}" srcOrd="0" destOrd="0" parTransId="{06261754-651D-453B-AA12-9303F8C3E96E}" sibTransId="{F570ED7A-2309-4F6B-8712-683B6A00B9BB}"/>
    <dgm:cxn modelId="{706EF009-CDBE-4910-8E6B-B2AA84E80EFB}" type="presOf" srcId="{5AF9CA25-70F2-450B-89D3-A137B5F3011C}" destId="{EC47EAE1-8F8B-4EA5-AC9A-DBD62C3D8393}" srcOrd="0" destOrd="1" presId="urn:microsoft.com/office/officeart/2005/8/layout/venn1"/>
    <dgm:cxn modelId="{3E1B757E-943E-4277-AA28-F93F28A9B28B}" type="presOf" srcId="{5BA3684A-8F81-4788-869D-3FCB2A751352}" destId="{EC47EAE1-8F8B-4EA5-AC9A-DBD62C3D8393}" srcOrd="0" destOrd="0" presId="urn:microsoft.com/office/officeart/2005/8/layout/venn1"/>
    <dgm:cxn modelId="{CF6BE36F-0A88-48AB-9CDA-BA6B36BC7927}" type="presOf" srcId="{5BA3684A-8F81-4788-869D-3FCB2A751352}" destId="{C1316022-C23A-4E28-AAE5-132F40363F3F}" srcOrd="1" destOrd="0" presId="urn:microsoft.com/office/officeart/2005/8/layout/venn1"/>
    <dgm:cxn modelId="{6D94E3C5-1FFB-4201-A637-4993E6C050E0}" type="presOf" srcId="{10D756C4-34D7-4AB0-9B80-67F01C724A60}" destId="{16BADD63-13EB-40C0-AAA2-25762132C960}" srcOrd="1" destOrd="3" presId="urn:microsoft.com/office/officeart/2005/8/layout/venn1"/>
    <dgm:cxn modelId="{464DDDC8-547C-4091-B924-5829BB18F14E}" type="presOf" srcId="{6B5D7645-D998-4376-8248-B88DC4B678F7}" destId="{C1316022-C23A-4E28-AAE5-132F40363F3F}" srcOrd="1" destOrd="2" presId="urn:microsoft.com/office/officeart/2005/8/layout/venn1"/>
    <dgm:cxn modelId="{A789C731-41A3-45B1-83D6-9ECA5AA0DAD6}" type="presOf" srcId="{5A831A12-3471-47DA-8B00-C375B12CB073}" destId="{F295C734-EBB4-4496-9FC0-D598527EFAF9}" srcOrd="0" destOrd="1" presId="urn:microsoft.com/office/officeart/2005/8/layout/venn1"/>
    <dgm:cxn modelId="{D14A6186-CE6B-456B-8119-D1A3F6409196}" type="presOf" srcId="{58D551F5-1C71-4E8F-9F42-18FCC5F4BEDA}" destId="{16BADD63-13EB-40C0-AAA2-25762132C960}" srcOrd="1" destOrd="1" presId="urn:microsoft.com/office/officeart/2005/8/layout/venn1"/>
    <dgm:cxn modelId="{98DCD336-10A8-4165-A6CD-2B1273D280F1}" srcId="{5BA3684A-8F81-4788-869D-3FCB2A751352}" destId="{5AF9CA25-70F2-450B-89D3-A137B5F3011C}" srcOrd="0" destOrd="0" parTransId="{414E18BF-6747-4036-A868-C519AE59D719}" sibTransId="{6CA1E50B-5E1B-435B-AACA-223B59AB25B8}"/>
    <dgm:cxn modelId="{96953BBF-A533-4B03-AE6F-878DEBDB8DEA}" type="presOf" srcId="{10D756C4-34D7-4AB0-9B80-67F01C724A60}" destId="{33BAA158-D30C-4D03-B483-621D224A76FE}" srcOrd="0" destOrd="3" presId="urn:microsoft.com/office/officeart/2005/8/layout/venn1"/>
    <dgm:cxn modelId="{BB154219-92FD-4118-A0A7-1170FB2BC83B}" srcId="{54050A85-1DCB-4621-992E-CCDB0369BD67}" destId="{6C73976D-B641-413A-BC60-35F7BC6F474D}" srcOrd="1" destOrd="0" parTransId="{6D59A9C8-1CC8-41CB-8C6B-E56988869102}" sibTransId="{9B7126C9-3058-488E-9D4D-242CDEE3D2B5}"/>
    <dgm:cxn modelId="{9D63CB5B-5ED3-431E-909D-063352AB103C}" type="presOf" srcId="{AFAACDBC-5FFD-488F-BC27-DFEDE2E137B7}" destId="{F07C5750-8E93-4413-8E31-AE762E497A63}" srcOrd="1" destOrd="2" presId="urn:microsoft.com/office/officeart/2005/8/layout/venn1"/>
    <dgm:cxn modelId="{F96EBEC7-5C06-46E2-AC6C-7BA2E4AD6ADF}" type="presOf" srcId="{880AA113-F2D7-4F10-B575-7D5C6022F46C}" destId="{33BAA158-D30C-4D03-B483-621D224A76FE}" srcOrd="0" destOrd="4" presId="urn:microsoft.com/office/officeart/2005/8/layout/venn1"/>
    <dgm:cxn modelId="{73876DF2-EACF-47F1-BDC6-5A456A49381A}" srcId="{FDBE4CA2-1370-455B-8621-887CB2C09A1E}" destId="{54050A85-1DCB-4621-992E-CCDB0369BD67}" srcOrd="0" destOrd="0" parTransId="{CAA567A0-8CEA-426F-BA66-C665A9EAC1A0}" sibTransId="{D89103A7-35DC-4C32-ACEA-9594B0EF4A3E}"/>
    <dgm:cxn modelId="{14BA5938-FDAE-4CDA-8275-04D01EEF4F70}" srcId="{FDBE4CA2-1370-455B-8621-887CB2C09A1E}" destId="{AE75002C-7182-4BDC-823E-A3141EA92C49}" srcOrd="2" destOrd="0" parTransId="{B559BCB9-DFCF-441B-8E2B-10BA0A2D5999}" sibTransId="{05B5C4AE-BB3C-4BD9-B057-2631BB1D3D90}"/>
    <dgm:cxn modelId="{FA1D021E-7C7F-4069-A43F-D038C6C153E1}" type="presOf" srcId="{6B5D7645-D998-4376-8248-B88DC4B678F7}" destId="{EC47EAE1-8F8B-4EA5-AC9A-DBD62C3D8393}" srcOrd="0" destOrd="2" presId="urn:microsoft.com/office/officeart/2005/8/layout/venn1"/>
    <dgm:cxn modelId="{8DAC8B6B-B706-4AC3-BEDC-A132ED372372}" type="presOf" srcId="{56B443FB-810A-4C45-97CC-D2E145DB380B}" destId="{EC47EAE1-8F8B-4EA5-AC9A-DBD62C3D8393}" srcOrd="0" destOrd="3" presId="urn:microsoft.com/office/officeart/2005/8/layout/venn1"/>
    <dgm:cxn modelId="{5038C1ED-28FE-44CA-B7FE-0579C54BADBF}" type="presOf" srcId="{6C73976D-B641-413A-BC60-35F7BC6F474D}" destId="{16BADD63-13EB-40C0-AAA2-25762132C960}" srcOrd="1" destOrd="2" presId="urn:microsoft.com/office/officeart/2005/8/layout/venn1"/>
    <dgm:cxn modelId="{F2429095-8179-4F5B-822B-6DD123C3B851}" type="presOf" srcId="{58D551F5-1C71-4E8F-9F42-18FCC5F4BEDA}" destId="{33BAA158-D30C-4D03-B483-621D224A76FE}" srcOrd="0" destOrd="1" presId="urn:microsoft.com/office/officeart/2005/8/layout/venn1"/>
    <dgm:cxn modelId="{1FC13304-DBC6-4C32-9D82-EF9D7CEAC1A7}" type="presOf" srcId="{5A831A12-3471-47DA-8B00-C375B12CB073}" destId="{F07C5750-8E93-4413-8E31-AE762E497A63}" srcOrd="1" destOrd="1" presId="urn:microsoft.com/office/officeart/2005/8/layout/venn1"/>
    <dgm:cxn modelId="{5192459C-A122-4842-98B6-D6A74ABEAC8C}" type="presOf" srcId="{5AF9CA25-70F2-450B-89D3-A137B5F3011C}" destId="{C1316022-C23A-4E28-AAE5-132F40363F3F}" srcOrd="1" destOrd="1" presId="urn:microsoft.com/office/officeart/2005/8/layout/venn1"/>
    <dgm:cxn modelId="{C1E718C1-802B-447E-B82A-98A565E46AD9}" srcId="{54050A85-1DCB-4621-992E-CCDB0369BD67}" destId="{880AA113-F2D7-4F10-B575-7D5C6022F46C}" srcOrd="3" destOrd="0" parTransId="{F04CA9C4-B15D-46A7-8312-FDAC0049A0DE}" sibTransId="{CFCFB187-89A2-48F1-9A3D-031E7BC2E215}"/>
    <dgm:cxn modelId="{C1CF8611-7097-41C1-AC42-EAC1C182C66A}" type="presParOf" srcId="{E31A96A3-051D-4351-9A5A-F670F9827107}" destId="{33BAA158-D30C-4D03-B483-621D224A76FE}" srcOrd="0" destOrd="0" presId="urn:microsoft.com/office/officeart/2005/8/layout/venn1"/>
    <dgm:cxn modelId="{9C9851DA-4DB5-476B-8079-9EEECFE13915}" type="presParOf" srcId="{E31A96A3-051D-4351-9A5A-F670F9827107}" destId="{16BADD63-13EB-40C0-AAA2-25762132C960}" srcOrd="1" destOrd="0" presId="urn:microsoft.com/office/officeart/2005/8/layout/venn1"/>
    <dgm:cxn modelId="{1E09E426-40A1-4FD8-846B-DF23D22D0131}" type="presParOf" srcId="{E31A96A3-051D-4351-9A5A-F670F9827107}" destId="{EC47EAE1-8F8B-4EA5-AC9A-DBD62C3D8393}" srcOrd="2" destOrd="0" presId="urn:microsoft.com/office/officeart/2005/8/layout/venn1"/>
    <dgm:cxn modelId="{4AABCFC4-7C66-4B58-9D23-1A89E4E9CC2B}" type="presParOf" srcId="{E31A96A3-051D-4351-9A5A-F670F9827107}" destId="{C1316022-C23A-4E28-AAE5-132F40363F3F}" srcOrd="3" destOrd="0" presId="urn:microsoft.com/office/officeart/2005/8/layout/venn1"/>
    <dgm:cxn modelId="{F21AFD1E-8987-433F-AA3E-1827C2714674}" type="presParOf" srcId="{E31A96A3-051D-4351-9A5A-F670F9827107}" destId="{F295C734-EBB4-4496-9FC0-D598527EFAF9}" srcOrd="4" destOrd="0" presId="urn:microsoft.com/office/officeart/2005/8/layout/venn1"/>
    <dgm:cxn modelId="{F4954887-A97A-4304-AE45-E5720C33F81C}" type="presParOf" srcId="{E31A96A3-051D-4351-9A5A-F670F9827107}" destId="{F07C5750-8E93-4413-8E31-AE762E497A6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AA158-D30C-4D03-B483-621D224A76FE}">
      <dsp:nvSpPr>
        <dsp:cNvPr id="0" name=""/>
        <dsp:cNvSpPr/>
      </dsp:nvSpPr>
      <dsp:spPr>
        <a:xfrm>
          <a:off x="1905003" y="110505"/>
          <a:ext cx="4937747" cy="3581384"/>
        </a:xfrm>
        <a:prstGeom prst="ellipse">
          <a:avLst/>
        </a:prstGeom>
        <a:solidFill>
          <a:schemeClr val="accent4">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ctr" defTabSz="800100">
            <a:lnSpc>
              <a:spcPct val="90000"/>
            </a:lnSpc>
            <a:spcBef>
              <a:spcPct val="0"/>
            </a:spcBef>
            <a:spcAft>
              <a:spcPct val="35000"/>
            </a:spcAft>
          </a:pPr>
          <a:r>
            <a:rPr lang="en-US" sz="1800" kern="1200" dirty="0" err="1" smtClean="0">
              <a:solidFill>
                <a:schemeClr val="tx1"/>
              </a:solidFill>
            </a:rPr>
            <a:t>Ethnoraciality</a:t>
          </a:r>
          <a:endParaRPr lang="en-US" sz="1800" kern="1200" dirty="0">
            <a:solidFill>
              <a:schemeClr val="tx1"/>
            </a:solidFill>
          </a:endParaRPr>
        </a:p>
        <a:p>
          <a:pPr marL="114300" lvl="1" indent="-114300" algn="l" defTabSz="622300">
            <a:lnSpc>
              <a:spcPct val="90000"/>
            </a:lnSpc>
            <a:spcBef>
              <a:spcPct val="0"/>
            </a:spcBef>
            <a:spcAft>
              <a:spcPct val="15000"/>
            </a:spcAft>
            <a:buChar char="••"/>
          </a:pPr>
          <a:r>
            <a:rPr lang="en-US" sz="1400" kern="1200" dirty="0" smtClean="0">
              <a:solidFill>
                <a:schemeClr val="tx1"/>
              </a:solidFill>
            </a:rPr>
            <a:t>Groups  which share economic, social, cultural, and/or religious characteristics</a:t>
          </a:r>
          <a:endParaRPr lang="en-US" sz="1400" kern="1200" dirty="0">
            <a:solidFill>
              <a:schemeClr val="tx1"/>
            </a:solidFill>
          </a:endParaRPr>
        </a:p>
        <a:p>
          <a:pPr marL="114300" lvl="1" indent="-114300" algn="l" defTabSz="622300">
            <a:lnSpc>
              <a:spcPct val="90000"/>
            </a:lnSpc>
            <a:spcBef>
              <a:spcPct val="0"/>
            </a:spcBef>
            <a:spcAft>
              <a:spcPct val="15000"/>
            </a:spcAft>
            <a:buChar char="••"/>
          </a:pPr>
          <a:r>
            <a:rPr lang="en-US" sz="1400" kern="1200" dirty="0" smtClean="0">
              <a:solidFill>
                <a:schemeClr val="tx1"/>
              </a:solidFill>
            </a:rPr>
            <a:t>Maintenance of group boundaries</a:t>
          </a:r>
          <a:endParaRPr lang="en-US" sz="1400" kern="1200" dirty="0">
            <a:solidFill>
              <a:schemeClr val="tx1"/>
            </a:solidFill>
          </a:endParaRPr>
        </a:p>
        <a:p>
          <a:pPr marL="114300" lvl="1" indent="-114300" algn="l" defTabSz="622300">
            <a:lnSpc>
              <a:spcPct val="90000"/>
            </a:lnSpc>
            <a:spcBef>
              <a:spcPct val="0"/>
            </a:spcBef>
            <a:spcAft>
              <a:spcPct val="15000"/>
            </a:spcAft>
            <a:buChar char="••"/>
          </a:pPr>
          <a:r>
            <a:rPr lang="en-US" sz="1400" kern="1200" dirty="0" smtClean="0">
              <a:solidFill>
                <a:schemeClr val="tx1"/>
              </a:solidFill>
            </a:rPr>
            <a:t>Formation of group identification based on (self/other) perceived similarities among members of a group</a:t>
          </a:r>
        </a:p>
        <a:p>
          <a:pPr marL="114300" lvl="1" indent="-114300" algn="l" defTabSz="622300">
            <a:lnSpc>
              <a:spcPct val="90000"/>
            </a:lnSpc>
            <a:spcBef>
              <a:spcPct val="0"/>
            </a:spcBef>
            <a:spcAft>
              <a:spcPct val="15000"/>
            </a:spcAft>
            <a:buChar char="••"/>
          </a:pPr>
          <a:r>
            <a:rPr lang="en-US" sz="1400" kern="1200" dirty="0" smtClean="0">
              <a:solidFill>
                <a:schemeClr val="tx1"/>
              </a:solidFill>
            </a:rPr>
            <a:t>Basis for mobilization/exploitation of interests</a:t>
          </a:r>
        </a:p>
      </dsp:txBody>
      <dsp:txXfrm>
        <a:off x="2563370" y="737248"/>
        <a:ext cx="3621014" cy="1611623"/>
      </dsp:txXfrm>
    </dsp:sp>
    <dsp:sp modelId="{EC47EAE1-8F8B-4EA5-AC9A-DBD62C3D8393}">
      <dsp:nvSpPr>
        <dsp:cNvPr id="0" name=""/>
        <dsp:cNvSpPr/>
      </dsp:nvSpPr>
      <dsp:spPr>
        <a:xfrm>
          <a:off x="4953004" y="2514598"/>
          <a:ext cx="3840477" cy="2651762"/>
        </a:xfrm>
        <a:prstGeom prst="roundRect">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ctr" defTabSz="800100">
            <a:lnSpc>
              <a:spcPct val="90000"/>
            </a:lnSpc>
            <a:spcBef>
              <a:spcPct val="0"/>
            </a:spcBef>
            <a:spcAft>
              <a:spcPct val="35000"/>
            </a:spcAft>
          </a:pPr>
          <a:r>
            <a:rPr lang="en-US" sz="1800" kern="1200" dirty="0" smtClean="0">
              <a:solidFill>
                <a:schemeClr val="tx1"/>
              </a:solidFill>
            </a:rPr>
            <a:t>Race</a:t>
          </a:r>
          <a:endParaRPr lang="en-US" sz="1800" kern="1200" dirty="0">
            <a:solidFill>
              <a:schemeClr val="tx1"/>
            </a:solidFill>
          </a:endParaRPr>
        </a:p>
        <a:p>
          <a:pPr marL="114300" lvl="1" indent="-114300" algn="l" defTabSz="622300">
            <a:lnSpc>
              <a:spcPct val="90000"/>
            </a:lnSpc>
            <a:spcBef>
              <a:spcPct val="0"/>
            </a:spcBef>
            <a:spcAft>
              <a:spcPct val="15000"/>
            </a:spcAft>
            <a:buChar char="••"/>
          </a:pPr>
          <a:r>
            <a:rPr lang="en-US" sz="1400" kern="1200" dirty="0" smtClean="0">
              <a:solidFill>
                <a:schemeClr val="tx1"/>
              </a:solidFill>
            </a:rPr>
            <a:t>Contains </a:t>
          </a:r>
          <a:r>
            <a:rPr lang="en-US" sz="1400" b="1" kern="1200" dirty="0" smtClean="0">
              <a:solidFill>
                <a:schemeClr val="tx1"/>
              </a:solidFill>
            </a:rPr>
            <a:t>judgment of value</a:t>
          </a:r>
        </a:p>
        <a:p>
          <a:pPr marL="114300" lvl="1" indent="-114300" algn="l" defTabSz="622300">
            <a:lnSpc>
              <a:spcPct val="90000"/>
            </a:lnSpc>
            <a:spcBef>
              <a:spcPct val="0"/>
            </a:spcBef>
            <a:spcAft>
              <a:spcPct val="15000"/>
            </a:spcAft>
            <a:buChar char="••"/>
          </a:pPr>
          <a:r>
            <a:rPr lang="en-US" sz="1400" kern="1200" dirty="0" smtClean="0">
              <a:solidFill>
                <a:schemeClr val="tx1"/>
              </a:solidFill>
            </a:rPr>
            <a:t>Signifiers reflects </a:t>
          </a:r>
          <a:r>
            <a:rPr lang="en-US" sz="1400" i="1" kern="1200" dirty="0" smtClean="0">
              <a:solidFill>
                <a:schemeClr val="tx1"/>
              </a:solidFill>
            </a:rPr>
            <a:t>power of external others</a:t>
          </a:r>
          <a:r>
            <a:rPr lang="en-US" sz="1400" kern="1200" dirty="0" smtClean="0">
              <a:solidFill>
                <a:schemeClr val="tx1"/>
              </a:solidFill>
            </a:rPr>
            <a:t> to define and promote stereotypes of a group as natural</a:t>
          </a:r>
          <a:endParaRPr lang="en-US" sz="1400" kern="1200" dirty="0">
            <a:solidFill>
              <a:schemeClr val="tx1"/>
            </a:solidFill>
          </a:endParaRPr>
        </a:p>
        <a:p>
          <a:pPr marL="114300" lvl="1" indent="-114300" algn="l" defTabSz="622300">
            <a:lnSpc>
              <a:spcPct val="90000"/>
            </a:lnSpc>
            <a:spcBef>
              <a:spcPct val="0"/>
            </a:spcBef>
            <a:spcAft>
              <a:spcPct val="15000"/>
            </a:spcAft>
            <a:buChar char="••"/>
          </a:pPr>
          <a:r>
            <a:rPr lang="en-US" sz="1400" kern="1200" dirty="0" smtClean="0">
              <a:solidFill>
                <a:schemeClr val="tx1"/>
              </a:solidFill>
            </a:rPr>
            <a:t>Emphasizes external process of stereotyping and exclusion </a:t>
          </a:r>
          <a:r>
            <a:rPr lang="en-US" sz="1400" i="1" kern="1200" dirty="0" smtClean="0">
              <a:solidFill>
                <a:schemeClr val="tx1"/>
              </a:solidFill>
            </a:rPr>
            <a:t>over</a:t>
          </a:r>
          <a:r>
            <a:rPr lang="en-US" sz="1400" kern="1200" dirty="0" smtClean="0">
              <a:solidFill>
                <a:schemeClr val="tx1"/>
              </a:solidFill>
            </a:rPr>
            <a:t> perceived similarities in formation of group identification</a:t>
          </a:r>
          <a:endParaRPr lang="en-US" sz="1400" kern="1200" dirty="0">
            <a:solidFill>
              <a:schemeClr val="tx1"/>
            </a:solidFill>
          </a:endParaRPr>
        </a:p>
      </dsp:txBody>
      <dsp:txXfrm>
        <a:off x="6127550" y="3199637"/>
        <a:ext cx="2304286" cy="1458469"/>
      </dsp:txXfrm>
    </dsp:sp>
    <dsp:sp modelId="{F295C734-EBB4-4496-9FC0-D598527EFAF9}">
      <dsp:nvSpPr>
        <dsp:cNvPr id="0" name=""/>
        <dsp:cNvSpPr/>
      </dsp:nvSpPr>
      <dsp:spPr>
        <a:xfrm>
          <a:off x="0" y="2514598"/>
          <a:ext cx="3840477" cy="2651762"/>
        </a:xfrm>
        <a:prstGeom prst="roundRect">
          <a:avLst/>
        </a:prstGeom>
        <a:solidFill>
          <a:schemeClr val="accent2">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ctr" defTabSz="800100">
            <a:lnSpc>
              <a:spcPct val="90000"/>
            </a:lnSpc>
            <a:spcBef>
              <a:spcPct val="0"/>
            </a:spcBef>
            <a:spcAft>
              <a:spcPct val="35000"/>
            </a:spcAft>
          </a:pPr>
          <a:r>
            <a:rPr lang="en-US" sz="1800" kern="1200" dirty="0" smtClean="0">
              <a:solidFill>
                <a:schemeClr val="tx1"/>
              </a:solidFill>
            </a:rPr>
            <a:t>Ethnicity</a:t>
          </a:r>
          <a:endParaRPr lang="en-US" sz="1800" kern="1200" dirty="0">
            <a:solidFill>
              <a:schemeClr val="tx1"/>
            </a:solidFill>
          </a:endParaRPr>
        </a:p>
        <a:p>
          <a:pPr marL="114300" lvl="1" indent="-114300" algn="l" defTabSz="622300">
            <a:lnSpc>
              <a:spcPct val="90000"/>
            </a:lnSpc>
            <a:spcBef>
              <a:spcPct val="0"/>
            </a:spcBef>
            <a:spcAft>
              <a:spcPct val="15000"/>
            </a:spcAft>
            <a:buChar char="••"/>
          </a:pPr>
          <a:r>
            <a:rPr lang="en-US" sz="1400" kern="1200" dirty="0" smtClean="0">
              <a:solidFill>
                <a:schemeClr val="tx1"/>
              </a:solidFill>
            </a:rPr>
            <a:t>Group characteristics </a:t>
          </a:r>
          <a:r>
            <a:rPr lang="en-US" sz="1400" i="1" kern="1200" dirty="0" smtClean="0">
              <a:solidFill>
                <a:schemeClr val="tx1"/>
              </a:solidFill>
            </a:rPr>
            <a:t>defined at a given moment in time in a given geospatial location</a:t>
          </a:r>
          <a:endParaRPr lang="en-US" sz="1400" i="1" kern="1200" dirty="0">
            <a:solidFill>
              <a:schemeClr val="tx1"/>
            </a:solidFill>
          </a:endParaRPr>
        </a:p>
        <a:p>
          <a:pPr marL="114300" lvl="1" indent="-114300" algn="l" defTabSz="622300">
            <a:lnSpc>
              <a:spcPct val="90000"/>
            </a:lnSpc>
            <a:spcBef>
              <a:spcPct val="0"/>
            </a:spcBef>
            <a:spcAft>
              <a:spcPct val="15000"/>
            </a:spcAft>
            <a:buChar char="••"/>
          </a:pPr>
          <a:r>
            <a:rPr lang="en-US" sz="1400" kern="1200" dirty="0" smtClean="0">
              <a:solidFill>
                <a:schemeClr val="tx1"/>
              </a:solidFill>
            </a:rPr>
            <a:t>Signifiers reflect external (to group) and internal group processes of stereotyping and exclusion</a:t>
          </a:r>
        </a:p>
      </dsp:txBody>
      <dsp:txXfrm>
        <a:off x="361644" y="3199637"/>
        <a:ext cx="2304286" cy="145846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77202-FEE0-4D7E-8F50-4EE6F97DF7B9}" type="datetimeFigureOut">
              <a:rPr lang="en-US" smtClean="0"/>
              <a:t>10/14/2014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267C8-D9B6-4502-88E3-30B586F1B3FE}" type="slidenum">
              <a:rPr lang="en-US" smtClean="0"/>
              <a:t>‹#›</a:t>
            </a:fld>
            <a:endParaRPr lang="en-US"/>
          </a:p>
        </p:txBody>
      </p:sp>
    </p:spTree>
    <p:extLst>
      <p:ext uri="{BB962C8B-B14F-4D97-AF65-F5344CB8AC3E}">
        <p14:creationId xmlns:p14="http://schemas.microsoft.com/office/powerpoint/2010/main" val="335296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Racialization occurs when racial meanings are attached to non-racial social relations between different </a:t>
            </a:r>
            <a:r>
              <a:rPr lang="en-US" dirty="0" err="1" smtClean="0"/>
              <a:t>racialized</a:t>
            </a:r>
            <a:r>
              <a:rPr lang="en-US" dirty="0" smtClean="0"/>
              <a:t> groups. The</a:t>
            </a:r>
            <a:r>
              <a:rPr lang="en-US" baseline="0" dirty="0" smtClean="0"/>
              <a:t> racial meanings attached come with</a:t>
            </a:r>
            <a:r>
              <a:rPr lang="en-US" dirty="0" smtClean="0"/>
              <a:t> assumptions about the inherent superiority or inferiority of different social groups</a:t>
            </a:r>
          </a:p>
          <a:p>
            <a:endParaRPr lang="en-US" dirty="0"/>
          </a:p>
        </p:txBody>
      </p:sp>
      <p:sp>
        <p:nvSpPr>
          <p:cNvPr id="4" name="Slide Number Placeholder 3"/>
          <p:cNvSpPr>
            <a:spLocks noGrp="1"/>
          </p:cNvSpPr>
          <p:nvPr>
            <p:ph type="sldNum" sz="quarter" idx="10"/>
          </p:nvPr>
        </p:nvSpPr>
        <p:spPr/>
        <p:txBody>
          <a:bodyPr/>
          <a:lstStyle/>
          <a:p>
            <a:fld id="{51D7BC81-E227-4738-ADB6-F98797A353A5}" type="slidenum">
              <a:rPr lang="en-US" smtClean="0"/>
              <a:pPr/>
              <a:t>4</a:t>
            </a:fld>
            <a:endParaRPr lang="en-US"/>
          </a:p>
        </p:txBody>
      </p:sp>
    </p:spTree>
    <p:extLst>
      <p:ext uri="{BB962C8B-B14F-4D97-AF65-F5344CB8AC3E}">
        <p14:creationId xmlns:p14="http://schemas.microsoft.com/office/powerpoint/2010/main" val="272959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Racialization occurs when racial meanings are attached to non-racial social relations between different </a:t>
            </a:r>
            <a:r>
              <a:rPr lang="en-US" dirty="0" err="1" smtClean="0"/>
              <a:t>racialized</a:t>
            </a:r>
            <a:r>
              <a:rPr lang="en-US" dirty="0" smtClean="0"/>
              <a:t> groups. The</a:t>
            </a:r>
            <a:r>
              <a:rPr lang="en-US" baseline="0" dirty="0" smtClean="0"/>
              <a:t> racial meanings attached come with</a:t>
            </a:r>
            <a:r>
              <a:rPr lang="en-US" dirty="0" smtClean="0"/>
              <a:t> assumptions about the inherent superiority or inferiority of different social groups</a:t>
            </a:r>
          </a:p>
          <a:p>
            <a:endParaRPr lang="en-US" dirty="0"/>
          </a:p>
        </p:txBody>
      </p:sp>
      <p:sp>
        <p:nvSpPr>
          <p:cNvPr id="4" name="Slide Number Placeholder 3"/>
          <p:cNvSpPr>
            <a:spLocks noGrp="1"/>
          </p:cNvSpPr>
          <p:nvPr>
            <p:ph type="sldNum" sz="quarter" idx="10"/>
          </p:nvPr>
        </p:nvSpPr>
        <p:spPr/>
        <p:txBody>
          <a:bodyPr/>
          <a:lstStyle/>
          <a:p>
            <a:fld id="{51D7BC81-E227-4738-ADB6-F98797A353A5}" type="slidenum">
              <a:rPr lang="en-US" smtClean="0"/>
              <a:pPr/>
              <a:t>5</a:t>
            </a:fld>
            <a:endParaRPr lang="en-US"/>
          </a:p>
        </p:txBody>
      </p:sp>
    </p:spTree>
    <p:extLst>
      <p:ext uri="{BB962C8B-B14F-4D97-AF65-F5344CB8AC3E}">
        <p14:creationId xmlns:p14="http://schemas.microsoft.com/office/powerpoint/2010/main" val="272959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Racialization occurs when racial meanings are attached to non-racial social relations between different </a:t>
            </a:r>
            <a:r>
              <a:rPr lang="en-US" dirty="0" err="1" smtClean="0"/>
              <a:t>racialized</a:t>
            </a:r>
            <a:r>
              <a:rPr lang="en-US" dirty="0" smtClean="0"/>
              <a:t> groups. The</a:t>
            </a:r>
            <a:r>
              <a:rPr lang="en-US" baseline="0" dirty="0" smtClean="0"/>
              <a:t> racial meanings attached come with</a:t>
            </a:r>
            <a:r>
              <a:rPr lang="en-US" dirty="0" smtClean="0"/>
              <a:t> assumptions about the inherent superiority or inferiority of different social groups</a:t>
            </a:r>
          </a:p>
          <a:p>
            <a:endParaRPr lang="en-US" dirty="0"/>
          </a:p>
        </p:txBody>
      </p:sp>
      <p:sp>
        <p:nvSpPr>
          <p:cNvPr id="4" name="Slide Number Placeholder 3"/>
          <p:cNvSpPr>
            <a:spLocks noGrp="1"/>
          </p:cNvSpPr>
          <p:nvPr>
            <p:ph type="sldNum" sz="quarter" idx="10"/>
          </p:nvPr>
        </p:nvSpPr>
        <p:spPr/>
        <p:txBody>
          <a:bodyPr/>
          <a:lstStyle/>
          <a:p>
            <a:fld id="{51D7BC81-E227-4738-ADB6-F98797A353A5}" type="slidenum">
              <a:rPr lang="en-US" smtClean="0"/>
              <a:pPr/>
              <a:t>6</a:t>
            </a:fld>
            <a:endParaRPr lang="en-US"/>
          </a:p>
        </p:txBody>
      </p:sp>
    </p:spTree>
    <p:extLst>
      <p:ext uri="{BB962C8B-B14F-4D97-AF65-F5344CB8AC3E}">
        <p14:creationId xmlns:p14="http://schemas.microsoft.com/office/powerpoint/2010/main" val="27295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0D9388-E72E-47CB-B20D-06AA7805E1E8}"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103458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D9388-E72E-47CB-B20D-06AA7805E1E8}"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409790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D9388-E72E-47CB-B20D-06AA7805E1E8}"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376198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D9388-E72E-47CB-B20D-06AA7805E1E8}"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68145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D9388-E72E-47CB-B20D-06AA7805E1E8}"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354461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0D9388-E72E-47CB-B20D-06AA7805E1E8}" type="datetimeFigureOut">
              <a:rPr lang="en-US" smtClean="0"/>
              <a:t>10/14/2014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82349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0D9388-E72E-47CB-B20D-06AA7805E1E8}" type="datetimeFigureOut">
              <a:rPr lang="en-US" smtClean="0"/>
              <a:t>10/14/2014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386217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D9388-E72E-47CB-B20D-06AA7805E1E8}" type="datetimeFigureOut">
              <a:rPr lang="en-US" smtClean="0"/>
              <a:t>10/14/2014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347082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D9388-E72E-47CB-B20D-06AA7805E1E8}" type="datetimeFigureOut">
              <a:rPr lang="en-US" smtClean="0"/>
              <a:t>10/14/2014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125928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D9388-E72E-47CB-B20D-06AA7805E1E8}" type="datetimeFigureOut">
              <a:rPr lang="en-US" smtClean="0"/>
              <a:t>10/14/2014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274520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D9388-E72E-47CB-B20D-06AA7805E1E8}" type="datetimeFigureOut">
              <a:rPr lang="en-US" smtClean="0"/>
              <a:t>10/14/2014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76FC5-26BD-415E-BCF7-E85365AB8228}" type="slidenum">
              <a:rPr lang="en-US" smtClean="0"/>
              <a:t>‹#›</a:t>
            </a:fld>
            <a:endParaRPr lang="en-US"/>
          </a:p>
        </p:txBody>
      </p:sp>
    </p:spTree>
    <p:extLst>
      <p:ext uri="{BB962C8B-B14F-4D97-AF65-F5344CB8AC3E}">
        <p14:creationId xmlns:p14="http://schemas.microsoft.com/office/powerpoint/2010/main" val="230652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D9388-E72E-47CB-B20D-06AA7805E1E8}" type="datetimeFigureOut">
              <a:rPr lang="en-US" smtClean="0"/>
              <a:t>10/14/2014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76FC5-26BD-415E-BCF7-E85365AB8228}" type="slidenum">
              <a:rPr lang="en-US" smtClean="0"/>
              <a:t>‹#›</a:t>
            </a:fld>
            <a:endParaRPr lang="en-US"/>
          </a:p>
        </p:txBody>
      </p:sp>
    </p:spTree>
    <p:extLst>
      <p:ext uri="{BB962C8B-B14F-4D97-AF65-F5344CB8AC3E}">
        <p14:creationId xmlns:p14="http://schemas.microsoft.com/office/powerpoint/2010/main" val="108852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understandingrace.org/lived/global_censu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Concepts, Theory, and Policy in Research Methods on Race/Ethnicity</a:t>
            </a:r>
            <a:endParaRPr lang="en-US" dirty="0"/>
          </a:p>
        </p:txBody>
      </p:sp>
      <p:sp>
        <p:nvSpPr>
          <p:cNvPr id="3" name="Subtitle 2"/>
          <p:cNvSpPr>
            <a:spLocks noGrp="1"/>
          </p:cNvSpPr>
          <p:nvPr>
            <p:ph type="subTitle" idx="1"/>
          </p:nvPr>
        </p:nvSpPr>
        <p:spPr/>
        <p:txBody>
          <a:bodyPr/>
          <a:lstStyle/>
          <a:p>
            <a:r>
              <a:rPr lang="en-US" dirty="0" smtClean="0"/>
              <a:t>2012-06-20</a:t>
            </a:r>
          </a:p>
          <a:p>
            <a:r>
              <a:rPr lang="en-US" dirty="0" smtClean="0"/>
              <a:t>MIQRRE 2012</a:t>
            </a:r>
            <a:endParaRPr lang="en-US" dirty="0"/>
          </a:p>
        </p:txBody>
      </p:sp>
    </p:spTree>
    <p:extLst>
      <p:ext uri="{BB962C8B-B14F-4D97-AF65-F5344CB8AC3E}">
        <p14:creationId xmlns:p14="http://schemas.microsoft.com/office/powerpoint/2010/main" val="3662433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Agendas</a:t>
            </a:r>
            <a:endParaRPr lang="en-US" dirty="0"/>
          </a:p>
        </p:txBody>
      </p:sp>
      <p:sp>
        <p:nvSpPr>
          <p:cNvPr id="3" name="Content Placeholder 2"/>
          <p:cNvSpPr>
            <a:spLocks noGrp="1"/>
          </p:cNvSpPr>
          <p:nvPr>
            <p:ph idx="1"/>
          </p:nvPr>
        </p:nvSpPr>
        <p:spPr/>
        <p:txBody>
          <a:bodyPr/>
          <a:lstStyle/>
          <a:p>
            <a:r>
              <a:rPr lang="en-US" dirty="0" err="1" smtClean="0"/>
              <a:t>Raciality</a:t>
            </a:r>
            <a:endParaRPr lang="en-US" dirty="0" smtClean="0"/>
          </a:p>
          <a:p>
            <a:r>
              <a:rPr lang="en-US" dirty="0" smtClean="0"/>
              <a:t>Ethnicity</a:t>
            </a:r>
          </a:p>
          <a:p>
            <a:r>
              <a:rPr lang="en-US" dirty="0" smtClean="0"/>
              <a:t>Identity</a:t>
            </a:r>
          </a:p>
          <a:p>
            <a:r>
              <a:rPr lang="en-US" dirty="0" smtClean="0"/>
              <a:t>Acculturation/Enculturation</a:t>
            </a:r>
          </a:p>
          <a:p>
            <a:r>
              <a:rPr lang="en-US" dirty="0" smtClean="0"/>
              <a:t>Nationality</a:t>
            </a:r>
          </a:p>
          <a:p>
            <a:r>
              <a:rPr lang="en-US" dirty="0"/>
              <a:t>Culture</a:t>
            </a:r>
          </a:p>
          <a:p>
            <a:pPr marL="0" indent="0">
              <a:buNone/>
            </a:pPr>
            <a:endParaRPr lang="en-US" dirty="0"/>
          </a:p>
        </p:txBody>
      </p:sp>
    </p:spTree>
    <p:extLst>
      <p:ext uri="{BB962C8B-B14F-4D97-AF65-F5344CB8AC3E}">
        <p14:creationId xmlns:p14="http://schemas.microsoft.com/office/powerpoint/2010/main" val="32406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Cross-Cultural Challenge I</a:t>
            </a:r>
            <a:endParaRPr lang="en-US" dirty="0"/>
          </a:p>
        </p:txBody>
      </p:sp>
      <p:sp>
        <p:nvSpPr>
          <p:cNvPr id="3" name="Content Placeholder 2"/>
          <p:cNvSpPr>
            <a:spLocks noGrp="1"/>
          </p:cNvSpPr>
          <p:nvPr>
            <p:ph idx="1"/>
          </p:nvPr>
        </p:nvSpPr>
        <p:spPr/>
        <p:txBody>
          <a:bodyPr>
            <a:normAutofit/>
          </a:bodyPr>
          <a:lstStyle/>
          <a:p>
            <a:r>
              <a:rPr lang="en-US" dirty="0" smtClean="0"/>
              <a:t>What it is?</a:t>
            </a:r>
            <a:endParaRPr lang="en-US" dirty="0"/>
          </a:p>
          <a:p>
            <a:pPr lvl="1"/>
            <a:r>
              <a:rPr lang="en-US" dirty="0"/>
              <a:t>Markers [</a:t>
            </a:r>
            <a:r>
              <a:rPr lang="en-US" dirty="0" err="1"/>
              <a:t>Guarnaccia</a:t>
            </a:r>
            <a:r>
              <a:rPr lang="en-US" dirty="0"/>
              <a:t> and Rodriguez]</a:t>
            </a:r>
          </a:p>
          <a:p>
            <a:pPr lvl="1"/>
            <a:r>
              <a:rPr lang="en-US" dirty="0"/>
              <a:t>Inheritance [van den </a:t>
            </a:r>
            <a:r>
              <a:rPr lang="en-US" dirty="0" err="1"/>
              <a:t>Berghe</a:t>
            </a:r>
            <a:r>
              <a:rPr lang="en-US" dirty="0"/>
              <a:t>]</a:t>
            </a:r>
          </a:p>
          <a:p>
            <a:pPr lvl="1"/>
            <a:r>
              <a:rPr lang="en-US" dirty="0"/>
              <a:t>Toolkits [</a:t>
            </a:r>
            <a:r>
              <a:rPr lang="en-US" dirty="0" err="1"/>
              <a:t>Swidler</a:t>
            </a:r>
            <a:r>
              <a:rPr lang="en-US" dirty="0" smtClean="0"/>
              <a:t>]</a:t>
            </a:r>
          </a:p>
          <a:p>
            <a:r>
              <a:rPr lang="en-US" dirty="0" smtClean="0"/>
              <a:t>Acknowledgments to Angela </a:t>
            </a:r>
            <a:r>
              <a:rPr lang="en-US" dirty="0" err="1" smtClean="0"/>
              <a:t>Ebreo</a:t>
            </a:r>
            <a:endParaRPr lang="en-US" dirty="0"/>
          </a:p>
        </p:txBody>
      </p:sp>
    </p:spTree>
    <p:extLst>
      <p:ext uri="{BB962C8B-B14F-4D97-AF65-F5344CB8AC3E}">
        <p14:creationId xmlns:p14="http://schemas.microsoft.com/office/powerpoint/2010/main" val="835226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755650" y="692150"/>
            <a:ext cx="7772400" cy="1143000"/>
          </a:xfrm>
        </p:spPr>
        <p:txBody>
          <a:bodyPr anchor="ctr">
            <a:normAutofit/>
          </a:bodyPr>
          <a:lstStyle/>
          <a:p>
            <a:pPr algn="ctr" eaLnBrk="1" hangingPunct="1"/>
            <a:r>
              <a:rPr lang="en-US" dirty="0" smtClean="0"/>
              <a:t>Culture I: </a:t>
            </a:r>
            <a:r>
              <a:rPr lang="en-US" dirty="0" err="1" smtClean="0"/>
              <a:t>Triandis</a:t>
            </a:r>
            <a:endParaRPr lang="en-US" sz="5400" dirty="0" smtClean="0"/>
          </a:p>
        </p:txBody>
      </p:sp>
      <p:sp>
        <p:nvSpPr>
          <p:cNvPr id="26626" name="Rectangle 3"/>
          <p:cNvSpPr>
            <a:spLocks noGrp="1" noChangeArrowheads="1"/>
          </p:cNvSpPr>
          <p:nvPr>
            <p:ph type="body" idx="4294967295"/>
          </p:nvPr>
        </p:nvSpPr>
        <p:spPr>
          <a:xfrm>
            <a:off x="457200" y="2471738"/>
            <a:ext cx="8229600" cy="3035300"/>
          </a:xfrm>
        </p:spPr>
        <p:txBody>
          <a:bodyPr/>
          <a:lstStyle/>
          <a:p>
            <a:pPr eaLnBrk="1" hangingPunct="1">
              <a:lnSpc>
                <a:spcPct val="90000"/>
              </a:lnSpc>
            </a:pPr>
            <a:r>
              <a:rPr lang="en-US" dirty="0" smtClean="0"/>
              <a:t>“…shared elements that provide the standards for perceiving, believing, evaluating, communicating, and acting among those who share a language, a historic period, and a geographic location.” (</a:t>
            </a:r>
            <a:r>
              <a:rPr lang="en-US" dirty="0" err="1" smtClean="0"/>
              <a:t>Triandis</a:t>
            </a:r>
            <a:r>
              <a:rPr lang="en-US" dirty="0" smtClean="0"/>
              <a:t>, </a:t>
            </a:r>
            <a:r>
              <a:rPr lang="en-US" i="1" u="sng" dirty="0" smtClean="0"/>
              <a:t>American Psychologist</a:t>
            </a:r>
            <a:r>
              <a:rPr lang="en-US" dirty="0" smtClean="0"/>
              <a:t>, 1996). </a:t>
            </a:r>
          </a:p>
          <a:p>
            <a:pPr eaLnBrk="1" hangingPunct="1">
              <a:lnSpc>
                <a:spcPct val="90000"/>
              </a:lnSpc>
              <a:buFont typeface="Wingdings" pitchFamily="2" charset="2"/>
              <a:buNone/>
            </a:pPr>
            <a:endParaRPr lang="en-US" sz="3600" dirty="0" smtClean="0"/>
          </a:p>
        </p:txBody>
      </p:sp>
    </p:spTree>
    <p:extLst>
      <p:ext uri="{BB962C8B-B14F-4D97-AF65-F5344CB8AC3E}">
        <p14:creationId xmlns:p14="http://schemas.microsoft.com/office/powerpoint/2010/main" val="3255142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txBox="1">
            <a:spLocks noGrp="1"/>
          </p:cNvSpPr>
          <p:nvPr/>
        </p:nvSpPr>
        <p:spPr bwMode="auto">
          <a:xfrm>
            <a:off x="6553200" y="6324600"/>
            <a:ext cx="1905000" cy="457200"/>
          </a:xfrm>
          <a:prstGeom prst="rect">
            <a:avLst/>
          </a:prstGeom>
          <a:noFill/>
          <a:ln w="9525">
            <a:noFill/>
            <a:miter lim="800000"/>
            <a:headEnd/>
            <a:tailEnd/>
          </a:ln>
        </p:spPr>
        <p:txBody>
          <a:bodyPr anchor="b"/>
          <a:lstStyle/>
          <a:p>
            <a:pPr algn="r"/>
            <a:fld id="{0CB2645C-26D1-4F5C-B7CC-7CF9C646EC7B}" type="slidenum">
              <a:rPr lang="en-US" sz="1400">
                <a:latin typeface="Times New Roman" pitchFamily="18" charset="0"/>
              </a:rPr>
              <a:pPr algn="r"/>
              <a:t>13</a:t>
            </a:fld>
            <a:endParaRPr lang="en-US" sz="1400">
              <a:latin typeface="Times New Roman" pitchFamily="18" charset="0"/>
            </a:endParaRPr>
          </a:p>
        </p:txBody>
      </p:sp>
      <p:sp>
        <p:nvSpPr>
          <p:cNvPr id="27650" name="Rectangle 2"/>
          <p:cNvSpPr>
            <a:spLocks noGrp="1" noChangeArrowheads="1"/>
          </p:cNvSpPr>
          <p:nvPr>
            <p:ph type="title" idx="4294967295"/>
          </p:nvPr>
        </p:nvSpPr>
        <p:spPr>
          <a:xfrm>
            <a:off x="685800" y="1295400"/>
            <a:ext cx="7772400" cy="1143000"/>
          </a:xfrm>
        </p:spPr>
        <p:txBody>
          <a:bodyPr/>
          <a:lstStyle/>
          <a:p>
            <a:pPr algn="ctr" eaLnBrk="1" hangingPunct="1"/>
            <a:r>
              <a:rPr lang="en-US" sz="4800" dirty="0" smtClean="0"/>
              <a:t>Culture II: </a:t>
            </a:r>
            <a:r>
              <a:rPr lang="en-US" sz="4800" dirty="0" err="1" smtClean="0"/>
              <a:t>Brislin</a:t>
            </a:r>
            <a:endParaRPr lang="en-US" sz="4800" dirty="0" smtClean="0"/>
          </a:p>
        </p:txBody>
      </p:sp>
      <p:sp>
        <p:nvSpPr>
          <p:cNvPr id="27651" name="Rectangle 3"/>
          <p:cNvSpPr>
            <a:spLocks noGrp="1" noChangeArrowheads="1"/>
          </p:cNvSpPr>
          <p:nvPr>
            <p:ph type="body" idx="4294967295"/>
          </p:nvPr>
        </p:nvSpPr>
        <p:spPr>
          <a:xfrm>
            <a:off x="457200" y="2471738"/>
            <a:ext cx="8229600" cy="3035300"/>
          </a:xfrm>
        </p:spPr>
        <p:txBody>
          <a:bodyPr>
            <a:normAutofit/>
          </a:bodyPr>
          <a:lstStyle/>
          <a:p>
            <a:pPr eaLnBrk="1" hangingPunct="1"/>
            <a:r>
              <a:rPr lang="en-US" dirty="0" smtClean="0"/>
              <a:t>“…widely shared ideals, values, formation and uses of categories, assumptions about life, and goal-directed activities that become unconsciously or subconsciously accepted as ‘right’ and ‘correct’ by people who identify themselves as members of a society” (1990) </a:t>
            </a:r>
          </a:p>
          <a:p>
            <a:pPr eaLnBrk="1" hangingPunct="1">
              <a:buFont typeface="Wingdings" pitchFamily="2" charset="2"/>
              <a:buNone/>
            </a:pPr>
            <a:endParaRPr lang="en-US" sz="3600" dirty="0" smtClean="0"/>
          </a:p>
        </p:txBody>
      </p:sp>
    </p:spTree>
    <p:extLst>
      <p:ext uri="{BB962C8B-B14F-4D97-AF65-F5344CB8AC3E}">
        <p14:creationId xmlns:p14="http://schemas.microsoft.com/office/powerpoint/2010/main" val="3091293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txBox="1">
            <a:spLocks noGrp="1"/>
          </p:cNvSpPr>
          <p:nvPr/>
        </p:nvSpPr>
        <p:spPr bwMode="auto">
          <a:xfrm>
            <a:off x="6553200" y="6324600"/>
            <a:ext cx="1905000" cy="457200"/>
          </a:xfrm>
          <a:prstGeom prst="rect">
            <a:avLst/>
          </a:prstGeom>
          <a:noFill/>
          <a:ln w="9525">
            <a:noFill/>
            <a:miter lim="800000"/>
            <a:headEnd/>
            <a:tailEnd/>
          </a:ln>
        </p:spPr>
        <p:txBody>
          <a:bodyPr anchor="b"/>
          <a:lstStyle/>
          <a:p>
            <a:pPr algn="r"/>
            <a:fld id="{BBA1BFEC-91EE-4029-AB56-8D01EFB2B53D}" type="slidenum">
              <a:rPr lang="en-US" sz="1400">
                <a:latin typeface="Times New Roman" pitchFamily="18" charset="0"/>
              </a:rPr>
              <a:pPr algn="r"/>
              <a:t>14</a:t>
            </a:fld>
            <a:endParaRPr lang="en-US" sz="1400">
              <a:latin typeface="Times New Roman" pitchFamily="18" charset="0"/>
            </a:endParaRPr>
          </a:p>
        </p:txBody>
      </p:sp>
      <p:sp>
        <p:nvSpPr>
          <p:cNvPr id="28674" name="Rectangle 2"/>
          <p:cNvSpPr>
            <a:spLocks noGrp="1" noChangeArrowheads="1"/>
          </p:cNvSpPr>
          <p:nvPr>
            <p:ph type="title" idx="4294967295"/>
          </p:nvPr>
        </p:nvSpPr>
        <p:spPr>
          <a:xfrm>
            <a:off x="685800" y="1295400"/>
            <a:ext cx="7772400" cy="1143000"/>
          </a:xfrm>
        </p:spPr>
        <p:txBody>
          <a:bodyPr/>
          <a:lstStyle/>
          <a:p>
            <a:pPr algn="ctr" eaLnBrk="1" hangingPunct="1"/>
            <a:r>
              <a:rPr lang="en-US" sz="4800" dirty="0" smtClean="0"/>
              <a:t>Culture III: Johnson et al. </a:t>
            </a:r>
          </a:p>
        </p:txBody>
      </p:sp>
      <p:sp>
        <p:nvSpPr>
          <p:cNvPr id="28675" name="Rectangle 3"/>
          <p:cNvSpPr>
            <a:spLocks noGrp="1" noChangeArrowheads="1"/>
          </p:cNvSpPr>
          <p:nvPr>
            <p:ph type="body" idx="4294967295"/>
          </p:nvPr>
        </p:nvSpPr>
        <p:spPr>
          <a:xfrm>
            <a:off x="457200" y="2481263"/>
            <a:ext cx="8229600" cy="3035300"/>
          </a:xfrm>
        </p:spPr>
        <p:txBody>
          <a:bodyPr/>
          <a:lstStyle/>
          <a:p>
            <a:pPr eaLnBrk="1" hangingPunct="1"/>
            <a:r>
              <a:rPr lang="en-US" dirty="0" smtClean="0"/>
              <a:t>“…a social group with a shared language and set of norms, values, beliefs, expectations and life experiences” (1997). </a:t>
            </a:r>
          </a:p>
          <a:p>
            <a:pPr eaLnBrk="1" hangingPunct="1">
              <a:buFont typeface="Wingdings" pitchFamily="2" charset="2"/>
              <a:buNone/>
            </a:pPr>
            <a:endParaRPr lang="en-US" sz="3600" dirty="0" smtClean="0"/>
          </a:p>
        </p:txBody>
      </p:sp>
    </p:spTree>
    <p:extLst>
      <p:ext uri="{BB962C8B-B14F-4D97-AF65-F5344CB8AC3E}">
        <p14:creationId xmlns:p14="http://schemas.microsoft.com/office/powerpoint/2010/main" val="2318455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Cross-Cultural Challenge II</a:t>
            </a:r>
            <a:endParaRPr lang="en-US" dirty="0"/>
          </a:p>
        </p:txBody>
      </p:sp>
      <p:sp>
        <p:nvSpPr>
          <p:cNvPr id="3" name="Content Placeholder 2"/>
          <p:cNvSpPr>
            <a:spLocks noGrp="1"/>
          </p:cNvSpPr>
          <p:nvPr>
            <p:ph idx="1"/>
          </p:nvPr>
        </p:nvSpPr>
        <p:spPr/>
        <p:txBody>
          <a:bodyPr>
            <a:normAutofit/>
          </a:bodyPr>
          <a:lstStyle/>
          <a:p>
            <a:r>
              <a:rPr lang="en-US" dirty="0" smtClean="0"/>
              <a:t>The Place of Culture in Research Methods</a:t>
            </a:r>
          </a:p>
          <a:p>
            <a:pPr lvl="1"/>
            <a:r>
              <a:rPr lang="en-US" dirty="0" smtClean="0"/>
              <a:t>Culturally-Specific</a:t>
            </a:r>
          </a:p>
          <a:p>
            <a:pPr lvl="1"/>
            <a:r>
              <a:rPr lang="en-US" dirty="0" smtClean="0"/>
              <a:t>Cross-Cultural</a:t>
            </a:r>
          </a:p>
          <a:p>
            <a:pPr lvl="1"/>
            <a:r>
              <a:rPr lang="en-US" dirty="0" smtClean="0"/>
              <a:t>Deterministic</a:t>
            </a:r>
            <a:endParaRPr lang="en-US" dirty="0"/>
          </a:p>
        </p:txBody>
      </p:sp>
    </p:spTree>
    <p:extLst>
      <p:ext uri="{BB962C8B-B14F-4D97-AF65-F5344CB8AC3E}">
        <p14:creationId xmlns:p14="http://schemas.microsoft.com/office/powerpoint/2010/main" val="4022608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Enculturation</a:t>
            </a:r>
            <a:endParaRPr lang="en-US" dirty="0"/>
          </a:p>
        </p:txBody>
      </p:sp>
      <p:sp>
        <p:nvSpPr>
          <p:cNvPr id="3" name="Content Placeholder 2"/>
          <p:cNvSpPr>
            <a:spLocks noGrp="1"/>
          </p:cNvSpPr>
          <p:nvPr>
            <p:ph idx="1"/>
          </p:nvPr>
        </p:nvSpPr>
        <p:spPr/>
        <p:txBody>
          <a:bodyPr/>
          <a:lstStyle/>
          <a:p>
            <a:r>
              <a:rPr lang="en-US" dirty="0"/>
              <a:t>the process by which a person learns the requirements of the culture by which he or she is surrounded, and acquires values and </a:t>
            </a:r>
            <a:r>
              <a:rPr lang="en-US" dirty="0" smtClean="0"/>
              <a:t>behaviors </a:t>
            </a:r>
            <a:r>
              <a:rPr lang="en-US" dirty="0"/>
              <a:t>that are appropriate or necessary in that </a:t>
            </a:r>
            <a:r>
              <a:rPr lang="en-US" dirty="0" smtClean="0"/>
              <a:t>culture (</a:t>
            </a:r>
            <a:r>
              <a:rPr lang="en-US" dirty="0" err="1" smtClean="0"/>
              <a:t>Grusec</a:t>
            </a:r>
            <a:r>
              <a:rPr lang="en-US" dirty="0" smtClean="0"/>
              <a:t> and Hastings 2007)</a:t>
            </a:r>
            <a:endParaRPr lang="en-US" dirty="0"/>
          </a:p>
        </p:txBody>
      </p:sp>
    </p:spTree>
    <p:extLst>
      <p:ext uri="{BB962C8B-B14F-4D97-AF65-F5344CB8AC3E}">
        <p14:creationId xmlns:p14="http://schemas.microsoft.com/office/powerpoint/2010/main" val="1474068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algn="ctr"/>
            <a:r>
              <a:rPr lang="en-US" dirty="0" smtClean="0"/>
              <a:t>Acculturation: A Definition</a:t>
            </a:r>
          </a:p>
        </p:txBody>
      </p:sp>
      <p:sp>
        <p:nvSpPr>
          <p:cNvPr id="29698" name="Rectangle 3"/>
          <p:cNvSpPr>
            <a:spLocks noGrp="1" noChangeArrowheads="1"/>
          </p:cNvSpPr>
          <p:nvPr>
            <p:ph type="body" idx="1"/>
          </p:nvPr>
        </p:nvSpPr>
        <p:spPr/>
        <p:txBody>
          <a:bodyPr>
            <a:normAutofit/>
          </a:bodyPr>
          <a:lstStyle/>
          <a:p>
            <a:pPr>
              <a:lnSpc>
                <a:spcPct val="90000"/>
              </a:lnSpc>
            </a:pPr>
            <a:r>
              <a:rPr lang="en-US" dirty="0"/>
              <a:t>the process of cultural and psychological change that results following meeting between </a:t>
            </a:r>
            <a:r>
              <a:rPr lang="en-US" dirty="0" smtClean="0"/>
              <a:t>cultures (Sam and Berry 2010)</a:t>
            </a:r>
          </a:p>
          <a:p>
            <a:pPr>
              <a:lnSpc>
                <a:spcPct val="90000"/>
              </a:lnSpc>
            </a:pPr>
            <a:endParaRPr lang="en-US" dirty="0"/>
          </a:p>
        </p:txBody>
      </p:sp>
    </p:spTree>
    <p:extLst>
      <p:ext uri="{BB962C8B-B14F-4D97-AF65-F5344CB8AC3E}">
        <p14:creationId xmlns:p14="http://schemas.microsoft.com/office/powerpoint/2010/main" val="3158291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algn="ctr"/>
            <a:r>
              <a:rPr lang="en-US" dirty="0" smtClean="0"/>
              <a:t>Acculturation: Challenge I</a:t>
            </a:r>
          </a:p>
        </p:txBody>
      </p:sp>
      <p:sp>
        <p:nvSpPr>
          <p:cNvPr id="29698" name="Rectangle 3"/>
          <p:cNvSpPr>
            <a:spLocks noGrp="1" noChangeArrowheads="1"/>
          </p:cNvSpPr>
          <p:nvPr>
            <p:ph type="body" idx="1"/>
          </p:nvPr>
        </p:nvSpPr>
        <p:spPr/>
        <p:txBody>
          <a:bodyPr>
            <a:normAutofit/>
          </a:bodyPr>
          <a:lstStyle/>
          <a:p>
            <a:pPr>
              <a:lnSpc>
                <a:spcPct val="90000"/>
              </a:lnSpc>
            </a:pPr>
            <a:r>
              <a:rPr lang="en-US" dirty="0" smtClean="0"/>
              <a:t>Unidirectional or Bidirectional?</a:t>
            </a:r>
          </a:p>
          <a:p>
            <a:pPr>
              <a:lnSpc>
                <a:spcPct val="90000"/>
              </a:lnSpc>
            </a:pPr>
            <a:r>
              <a:rPr lang="en-US" dirty="0" smtClean="0"/>
              <a:t>Many of researchers today view acculturation as being </a:t>
            </a:r>
            <a:r>
              <a:rPr lang="en-US" dirty="0" err="1" smtClean="0"/>
              <a:t>bidimensional</a:t>
            </a:r>
            <a:r>
              <a:rPr lang="en-US" dirty="0" smtClean="0"/>
              <a:t> – i.e. change can independently occur in the degree to which people maintain their culture of origin, and acquire behaviors of their host culture </a:t>
            </a:r>
          </a:p>
          <a:p>
            <a:pPr>
              <a:lnSpc>
                <a:spcPct val="90000"/>
              </a:lnSpc>
            </a:pPr>
            <a:endParaRPr lang="en-US" dirty="0" smtClean="0"/>
          </a:p>
        </p:txBody>
      </p:sp>
    </p:spTree>
    <p:extLst>
      <p:ext uri="{BB962C8B-B14F-4D97-AF65-F5344CB8AC3E}">
        <p14:creationId xmlns:p14="http://schemas.microsoft.com/office/powerpoint/2010/main" val="3877496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ormAutofit/>
          </a:bodyPr>
          <a:lstStyle/>
          <a:p>
            <a:pPr algn="ctr"/>
            <a:r>
              <a:rPr lang="en-US" dirty="0" smtClean="0"/>
              <a:t>Acculturation: Challenge II</a:t>
            </a:r>
          </a:p>
        </p:txBody>
      </p:sp>
      <p:sp>
        <p:nvSpPr>
          <p:cNvPr id="29698" name="Rectangle 3"/>
          <p:cNvSpPr>
            <a:spLocks noGrp="1" noChangeArrowheads="1"/>
          </p:cNvSpPr>
          <p:nvPr>
            <p:ph type="body" idx="1"/>
          </p:nvPr>
        </p:nvSpPr>
        <p:spPr/>
        <p:txBody>
          <a:bodyPr>
            <a:normAutofit/>
          </a:bodyPr>
          <a:lstStyle/>
          <a:p>
            <a:pPr>
              <a:lnSpc>
                <a:spcPct val="90000"/>
              </a:lnSpc>
            </a:pPr>
            <a:r>
              <a:rPr lang="en-US" dirty="0" smtClean="0"/>
              <a:t>Acculturation</a:t>
            </a:r>
          </a:p>
          <a:p>
            <a:pPr lvl="1">
              <a:lnSpc>
                <a:spcPct val="90000"/>
              </a:lnSpc>
            </a:pPr>
            <a:r>
              <a:rPr lang="en-US" dirty="0" smtClean="0"/>
              <a:t>Unidirectional or Bidirectional?</a:t>
            </a:r>
          </a:p>
          <a:p>
            <a:pPr lvl="1">
              <a:lnSpc>
                <a:spcPct val="90000"/>
              </a:lnSpc>
            </a:pPr>
            <a:r>
              <a:rPr lang="en-US" dirty="0" err="1" smtClean="0"/>
              <a:t>Unidimensional</a:t>
            </a:r>
            <a:r>
              <a:rPr lang="en-US" dirty="0" smtClean="0"/>
              <a:t> or Multidimensional? </a:t>
            </a:r>
          </a:p>
          <a:p>
            <a:pPr lvl="2">
              <a:lnSpc>
                <a:spcPct val="90000"/>
              </a:lnSpc>
            </a:pPr>
            <a:r>
              <a:rPr lang="en-US" dirty="0" err="1" smtClean="0"/>
              <a:t>Bidimensionality</a:t>
            </a:r>
            <a:r>
              <a:rPr lang="en-US" dirty="0" smtClean="0"/>
              <a:t>: change can independently occur in the degree to which people maintain their culture of origin, and acquire behaviors of their host culture </a:t>
            </a:r>
          </a:p>
          <a:p>
            <a:pPr>
              <a:lnSpc>
                <a:spcPct val="90000"/>
              </a:lnSpc>
            </a:pPr>
            <a:endParaRPr lang="en-US" dirty="0" smtClean="0"/>
          </a:p>
        </p:txBody>
      </p:sp>
    </p:spTree>
    <p:extLst>
      <p:ext uri="{BB962C8B-B14F-4D97-AF65-F5344CB8AC3E}">
        <p14:creationId xmlns:p14="http://schemas.microsoft.com/office/powerpoint/2010/main" val="3440033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Whiteness Universal?</a:t>
            </a:r>
            <a:endParaRPr lang="en-US" dirty="0"/>
          </a:p>
        </p:txBody>
      </p:sp>
      <p:sp>
        <p:nvSpPr>
          <p:cNvPr id="3" name="Content Placeholder 2"/>
          <p:cNvSpPr>
            <a:spLocks noGrp="1"/>
          </p:cNvSpPr>
          <p:nvPr>
            <p:ph idx="1"/>
          </p:nvPr>
        </p:nvSpPr>
        <p:spPr/>
        <p:txBody>
          <a:bodyPr/>
          <a:lstStyle/>
          <a:p>
            <a:r>
              <a:rPr lang="en-US" dirty="0" smtClean="0"/>
              <a:t>Global Census Survey</a:t>
            </a:r>
          </a:p>
          <a:p>
            <a:r>
              <a:rPr lang="en-US" dirty="0" smtClean="0">
                <a:hlinkClick r:id="rId2"/>
              </a:rPr>
              <a:t>http://www.understandingrace.org/lived/global_census.html</a:t>
            </a:r>
            <a:r>
              <a:rPr lang="en-US" dirty="0" smtClean="0"/>
              <a:t> </a:t>
            </a:r>
            <a:endParaRPr lang="en-US" dirty="0"/>
          </a:p>
        </p:txBody>
      </p:sp>
    </p:spTree>
    <p:extLst>
      <p:ext uri="{BB962C8B-B14F-4D97-AF65-F5344CB8AC3E}">
        <p14:creationId xmlns:p14="http://schemas.microsoft.com/office/powerpoint/2010/main" val="1882220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normAutofit/>
          </a:bodyPr>
          <a:lstStyle/>
          <a:p>
            <a:r>
              <a:rPr lang="en-US" dirty="0" smtClean="0"/>
              <a:t>Acculturation: Challenge III</a:t>
            </a:r>
            <a:endParaRPr lang="en-US" dirty="0" smtClean="0">
              <a:solidFill>
                <a:srgbClr val="0033CC"/>
              </a:solidFill>
            </a:endParaRPr>
          </a:p>
        </p:txBody>
      </p:sp>
      <p:sp>
        <p:nvSpPr>
          <p:cNvPr id="30722" name="Rectangle 3"/>
          <p:cNvSpPr>
            <a:spLocks noGrp="1" noChangeArrowheads="1"/>
          </p:cNvSpPr>
          <p:nvPr>
            <p:ph type="body" idx="1"/>
          </p:nvPr>
        </p:nvSpPr>
        <p:spPr/>
        <p:txBody>
          <a:bodyPr>
            <a:normAutofit/>
          </a:bodyPr>
          <a:lstStyle/>
          <a:p>
            <a:pPr>
              <a:lnSpc>
                <a:spcPct val="80000"/>
              </a:lnSpc>
            </a:pPr>
            <a:r>
              <a:rPr lang="en-US" dirty="0" smtClean="0"/>
              <a:t>Within group differences in the acculturation process  </a:t>
            </a:r>
          </a:p>
          <a:p>
            <a:pPr>
              <a:lnSpc>
                <a:spcPct val="80000"/>
              </a:lnSpc>
            </a:pPr>
            <a:r>
              <a:rPr lang="en-US" dirty="0" smtClean="0"/>
              <a:t>Biculturalism as the preferred endpoint of acculturation. </a:t>
            </a:r>
          </a:p>
          <a:p>
            <a:pPr>
              <a:lnSpc>
                <a:spcPct val="80000"/>
              </a:lnSpc>
            </a:pPr>
            <a:r>
              <a:rPr lang="en-US" dirty="0" smtClean="0"/>
              <a:t>Acculturation as an involuntary process</a:t>
            </a:r>
          </a:p>
        </p:txBody>
      </p:sp>
    </p:spTree>
    <p:extLst>
      <p:ext uri="{BB962C8B-B14F-4D97-AF65-F5344CB8AC3E}">
        <p14:creationId xmlns:p14="http://schemas.microsoft.com/office/powerpoint/2010/main" val="1824605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Cross-Cultural Challenge II</a:t>
            </a:r>
            <a:endParaRPr lang="en-US" dirty="0"/>
          </a:p>
        </p:txBody>
      </p:sp>
      <p:sp>
        <p:nvSpPr>
          <p:cNvPr id="3" name="Content Placeholder 2"/>
          <p:cNvSpPr>
            <a:spLocks noGrp="1"/>
          </p:cNvSpPr>
          <p:nvPr>
            <p:ph idx="1"/>
          </p:nvPr>
        </p:nvSpPr>
        <p:spPr/>
        <p:txBody>
          <a:bodyPr>
            <a:normAutofit/>
          </a:bodyPr>
          <a:lstStyle/>
          <a:p>
            <a:r>
              <a:rPr lang="en-US" dirty="0" smtClean="0"/>
              <a:t>How it is connected to identity</a:t>
            </a:r>
          </a:p>
          <a:p>
            <a:pPr lvl="1"/>
            <a:r>
              <a:rPr lang="en-US" dirty="0" smtClean="0"/>
              <a:t>Racial vs. Ethnic</a:t>
            </a:r>
          </a:p>
          <a:p>
            <a:pPr lvl="1"/>
            <a:r>
              <a:rPr lang="en-US" dirty="0" smtClean="0"/>
              <a:t>Multi-Cultural</a:t>
            </a:r>
          </a:p>
          <a:p>
            <a:pPr lvl="1"/>
            <a:r>
              <a:rPr lang="en-US" dirty="0" smtClean="0"/>
              <a:t>Trans-Cultural</a:t>
            </a:r>
          </a:p>
          <a:p>
            <a:pPr lvl="1"/>
            <a:r>
              <a:rPr lang="en-US" dirty="0" smtClean="0"/>
              <a:t>Acculturation</a:t>
            </a:r>
          </a:p>
          <a:p>
            <a:pPr lvl="1"/>
            <a:r>
              <a:rPr lang="en-US" dirty="0" smtClean="0"/>
              <a:t>Enculturation</a:t>
            </a:r>
            <a:endParaRPr lang="en-US" dirty="0"/>
          </a:p>
        </p:txBody>
      </p:sp>
    </p:spTree>
    <p:extLst>
      <p:ext uri="{BB962C8B-B14F-4D97-AF65-F5344CB8AC3E}">
        <p14:creationId xmlns:p14="http://schemas.microsoft.com/office/powerpoint/2010/main" val="3168477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Analytical &amp; Policy </a:t>
            </a:r>
            <a:r>
              <a:rPr lang="en-US" dirty="0" smtClean="0"/>
              <a:t>Challenges</a:t>
            </a:r>
            <a:endParaRPr lang="en-US" dirty="0"/>
          </a:p>
        </p:txBody>
      </p:sp>
      <p:sp>
        <p:nvSpPr>
          <p:cNvPr id="3" name="Content Placeholder 2"/>
          <p:cNvSpPr>
            <a:spLocks noGrp="1"/>
          </p:cNvSpPr>
          <p:nvPr>
            <p:ph idx="1"/>
          </p:nvPr>
        </p:nvSpPr>
        <p:spPr/>
        <p:txBody>
          <a:bodyPr>
            <a:normAutofit lnSpcReduction="10000"/>
          </a:bodyPr>
          <a:lstStyle/>
          <a:p>
            <a:r>
              <a:rPr lang="en-US" dirty="0" smtClean="0"/>
              <a:t>Researcher Subjectivity</a:t>
            </a:r>
          </a:p>
          <a:p>
            <a:pPr lvl="1"/>
            <a:r>
              <a:rPr lang="en-US" dirty="0" smtClean="0"/>
              <a:t>Definitions</a:t>
            </a:r>
          </a:p>
          <a:p>
            <a:pPr lvl="1"/>
            <a:r>
              <a:rPr lang="en-US" dirty="0" smtClean="0"/>
              <a:t>Ideology</a:t>
            </a:r>
          </a:p>
          <a:p>
            <a:pPr lvl="1"/>
            <a:r>
              <a:rPr lang="en-US" dirty="0" smtClean="0"/>
              <a:t>Concepts</a:t>
            </a:r>
          </a:p>
          <a:p>
            <a:r>
              <a:rPr lang="en-US" dirty="0" smtClean="0"/>
              <a:t>Research Methods</a:t>
            </a:r>
          </a:p>
          <a:p>
            <a:pPr lvl="1"/>
            <a:r>
              <a:rPr lang="en-US" dirty="0" smtClean="0"/>
              <a:t>Questions</a:t>
            </a:r>
          </a:p>
          <a:p>
            <a:pPr lvl="1"/>
            <a:r>
              <a:rPr lang="en-US" dirty="0" smtClean="0"/>
              <a:t>Designs</a:t>
            </a:r>
          </a:p>
          <a:p>
            <a:pPr lvl="1"/>
            <a:r>
              <a:rPr lang="en-US" dirty="0" smtClean="0"/>
              <a:t>Analysis</a:t>
            </a:r>
          </a:p>
          <a:p>
            <a:pPr lvl="1"/>
            <a:r>
              <a:rPr lang="en-US" dirty="0" smtClean="0"/>
              <a:t>Interpretation</a:t>
            </a:r>
            <a:endParaRPr lang="en-US" dirty="0"/>
          </a:p>
        </p:txBody>
      </p:sp>
    </p:spTree>
    <p:extLst>
      <p:ext uri="{BB962C8B-B14F-4D97-AF65-F5344CB8AC3E}">
        <p14:creationId xmlns:p14="http://schemas.microsoft.com/office/powerpoint/2010/main" val="4062805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Concepts: Race and Ethnicity</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94748303"/>
              </p:ext>
            </p:extLst>
          </p:nvPr>
        </p:nvGraphicFramePr>
        <p:xfrm>
          <a:off x="152400" y="1219200"/>
          <a:ext cx="88392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2286000" y="6477000"/>
            <a:ext cx="4572000" cy="276999"/>
          </a:xfrm>
          <a:prstGeom prst="rect">
            <a:avLst/>
          </a:prstGeom>
          <a:noFill/>
        </p:spPr>
        <p:txBody>
          <a:bodyPr wrap="square" rtlCol="0">
            <a:spAutoFit/>
          </a:bodyPr>
          <a:lstStyle/>
          <a:p>
            <a:pPr algn="ctr"/>
            <a:r>
              <a:rPr lang="en-US" sz="1200" dirty="0" smtClean="0"/>
              <a:t>See </a:t>
            </a:r>
            <a:r>
              <a:rPr lang="en-US" sz="1200" dirty="0" err="1" smtClean="0"/>
              <a:t>Banton</a:t>
            </a:r>
            <a:r>
              <a:rPr lang="en-US" sz="1200" dirty="0" smtClean="0"/>
              <a:t> 1983; </a:t>
            </a:r>
            <a:r>
              <a:rPr lang="en-US" sz="1200" dirty="0" err="1" smtClean="0"/>
              <a:t>Karlsen</a:t>
            </a:r>
            <a:r>
              <a:rPr lang="en-US" sz="1200" dirty="0" smtClean="0"/>
              <a:t> and </a:t>
            </a:r>
            <a:r>
              <a:rPr lang="en-US" sz="1200" dirty="0" err="1" smtClean="0"/>
              <a:t>Nazroo</a:t>
            </a:r>
            <a:r>
              <a:rPr lang="en-US" sz="1200" dirty="0" smtClean="0"/>
              <a:t> 2006; Miles 1999; Weber 1922  </a:t>
            </a:r>
            <a:endParaRPr lang="en-US" sz="1200" dirty="0"/>
          </a:p>
        </p:txBody>
      </p:sp>
    </p:spTree>
    <p:extLst>
      <p:ext uri="{BB962C8B-B14F-4D97-AF65-F5344CB8AC3E}">
        <p14:creationId xmlns:p14="http://schemas.microsoft.com/office/powerpoint/2010/main" val="2851922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Concepts: Racism I</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Prejudice: </a:t>
            </a:r>
          </a:p>
          <a:p>
            <a:pPr lvl="1"/>
            <a:r>
              <a:rPr lang="en-US" dirty="0" smtClean="0"/>
              <a:t>“an </a:t>
            </a:r>
            <a:r>
              <a:rPr lang="en-US" b="1" i="1" dirty="0" smtClean="0"/>
              <a:t>ideology</a:t>
            </a:r>
            <a:r>
              <a:rPr lang="en-US" dirty="0" smtClean="0"/>
              <a:t> that categorizes and ranks human groups, with some being inferior to others” (Williams, </a:t>
            </a:r>
            <a:r>
              <a:rPr lang="en-US" dirty="0" err="1" smtClean="0"/>
              <a:t>Lavizzo-Mourey</a:t>
            </a:r>
            <a:r>
              <a:rPr lang="en-US" dirty="0" smtClean="0"/>
              <a:t>, and Warren 1994: 29) </a:t>
            </a:r>
          </a:p>
          <a:p>
            <a:pPr lvl="2"/>
            <a:endParaRPr lang="en-US" dirty="0" smtClean="0"/>
          </a:p>
          <a:p>
            <a:pPr lvl="1"/>
            <a:endParaRPr lang="en-US" dirty="0" smtClean="0"/>
          </a:p>
        </p:txBody>
      </p:sp>
    </p:spTree>
    <p:extLst>
      <p:ext uri="{BB962C8B-B14F-4D97-AF65-F5344CB8AC3E}">
        <p14:creationId xmlns:p14="http://schemas.microsoft.com/office/powerpoint/2010/main" val="791765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Concepts: Racism II</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Discrimination: </a:t>
            </a:r>
          </a:p>
          <a:p>
            <a:pPr lvl="1"/>
            <a:r>
              <a:rPr lang="en-US" dirty="0" smtClean="0"/>
              <a:t>“institutional and individual </a:t>
            </a:r>
            <a:r>
              <a:rPr lang="en-US" b="1" i="1" dirty="0" smtClean="0"/>
              <a:t>practices</a:t>
            </a:r>
            <a:r>
              <a:rPr lang="en-US" dirty="0" smtClean="0"/>
              <a:t> that create and reinforce oppressive systems of race relations whereby people and institutions engaging in discrimination adversely restrict, by judgment and action, the lives of those against whom they discriminate” (Krieger 2003: 195).</a:t>
            </a:r>
          </a:p>
          <a:p>
            <a:pPr lvl="1"/>
            <a:endParaRPr lang="en-US" dirty="0" smtClean="0"/>
          </a:p>
        </p:txBody>
      </p:sp>
    </p:spTree>
    <p:extLst>
      <p:ext uri="{BB962C8B-B14F-4D97-AF65-F5344CB8AC3E}">
        <p14:creationId xmlns:p14="http://schemas.microsoft.com/office/powerpoint/2010/main" val="432907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Concepts: Racism III</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Process: </a:t>
            </a:r>
          </a:p>
          <a:p>
            <a:pPr lvl="1"/>
            <a:r>
              <a:rPr lang="en-US" dirty="0" smtClean="0"/>
              <a:t>“the unequal </a:t>
            </a:r>
            <a:r>
              <a:rPr lang="en-US" b="1" i="1" dirty="0" smtClean="0"/>
              <a:t>treatment or exploitation of social groups stemming from the racialization </a:t>
            </a:r>
            <a:r>
              <a:rPr lang="en-US" dirty="0" smtClean="0"/>
              <a:t>of a social relationship” (</a:t>
            </a:r>
            <a:r>
              <a:rPr lang="en-US" dirty="0" err="1" smtClean="0"/>
              <a:t>Karlsen</a:t>
            </a:r>
            <a:r>
              <a:rPr lang="en-US" dirty="0" smtClean="0"/>
              <a:t> and </a:t>
            </a:r>
            <a:r>
              <a:rPr lang="en-US" dirty="0" err="1" smtClean="0"/>
              <a:t>Nazroo</a:t>
            </a:r>
            <a:r>
              <a:rPr lang="en-US" dirty="0" smtClean="0"/>
              <a:t> 2006: 93)</a:t>
            </a:r>
          </a:p>
          <a:p>
            <a:pPr lvl="2"/>
            <a:endParaRPr lang="en-US" dirty="0" smtClean="0"/>
          </a:p>
          <a:p>
            <a:pPr lvl="1"/>
            <a:endParaRPr lang="en-US" dirty="0" smtClean="0"/>
          </a:p>
        </p:txBody>
      </p:sp>
    </p:spTree>
    <p:extLst>
      <p:ext uri="{BB962C8B-B14F-4D97-AF65-F5344CB8AC3E}">
        <p14:creationId xmlns:p14="http://schemas.microsoft.com/office/powerpoint/2010/main" val="2323971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Ethnocentrism</a:t>
            </a:r>
            <a:endParaRPr lang="en-US" dirty="0"/>
          </a:p>
        </p:txBody>
      </p:sp>
      <p:sp>
        <p:nvSpPr>
          <p:cNvPr id="3" name="Content Placeholder 2"/>
          <p:cNvSpPr>
            <a:spLocks noGrp="1"/>
          </p:cNvSpPr>
          <p:nvPr>
            <p:ph idx="1"/>
          </p:nvPr>
        </p:nvSpPr>
        <p:spPr/>
        <p:txBody>
          <a:bodyPr/>
          <a:lstStyle/>
          <a:p>
            <a:r>
              <a:rPr lang="en-US" dirty="0" smtClean="0"/>
              <a:t>Levine and Campbell 1972</a:t>
            </a:r>
          </a:p>
          <a:p>
            <a:pPr lvl="1"/>
            <a:r>
              <a:rPr lang="en-US" dirty="0" err="1" smtClean="0"/>
              <a:t>Tajfel</a:t>
            </a:r>
            <a:r>
              <a:rPr lang="en-US" dirty="0" smtClean="0"/>
              <a:t> 1982</a:t>
            </a:r>
          </a:p>
          <a:p>
            <a:pPr lvl="1"/>
            <a:r>
              <a:rPr lang="en-US" dirty="0" err="1" smtClean="0"/>
              <a:t>Triandis</a:t>
            </a:r>
            <a:r>
              <a:rPr lang="en-US" dirty="0" smtClean="0"/>
              <a:t> 1989</a:t>
            </a:r>
          </a:p>
          <a:p>
            <a:pPr lvl="1"/>
            <a:r>
              <a:rPr lang="en-US" dirty="0" smtClean="0"/>
              <a:t>Berry 2002</a:t>
            </a:r>
          </a:p>
          <a:p>
            <a:pPr lvl="1"/>
            <a:r>
              <a:rPr lang="en-US" dirty="0" err="1" smtClean="0"/>
              <a:t>Richerson</a:t>
            </a:r>
            <a:r>
              <a:rPr lang="en-US" dirty="0" smtClean="0"/>
              <a:t> and Boyd 2004</a:t>
            </a:r>
            <a:endParaRPr lang="en-US" dirty="0"/>
          </a:p>
          <a:p>
            <a:r>
              <a:rPr lang="en-US" dirty="0" smtClean="0"/>
              <a:t>judging </a:t>
            </a:r>
            <a:r>
              <a:rPr lang="en-US" dirty="0"/>
              <a:t>another culture solely by the values and standards of one's own culture</a:t>
            </a:r>
          </a:p>
        </p:txBody>
      </p:sp>
    </p:spTree>
    <p:extLst>
      <p:ext uri="{BB962C8B-B14F-4D97-AF65-F5344CB8AC3E}">
        <p14:creationId xmlns:p14="http://schemas.microsoft.com/office/powerpoint/2010/main" val="341440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Memmi’s</a:t>
            </a:r>
            <a:r>
              <a:rPr lang="en-US" dirty="0" smtClean="0"/>
              <a:t> Ideology of Racism</a:t>
            </a:r>
            <a:endParaRPr lang="en-US" dirty="0"/>
          </a:p>
        </p:txBody>
      </p:sp>
      <p:sp>
        <p:nvSpPr>
          <p:cNvPr id="3" name="Content Placeholder 2"/>
          <p:cNvSpPr>
            <a:spLocks noGrp="1"/>
          </p:cNvSpPr>
          <p:nvPr>
            <p:ph idx="1"/>
          </p:nvPr>
        </p:nvSpPr>
        <p:spPr/>
        <p:txBody>
          <a:bodyPr>
            <a:normAutofit/>
          </a:bodyPr>
          <a:lstStyle/>
          <a:p>
            <a:r>
              <a:rPr lang="en-US" dirty="0" smtClean="0"/>
              <a:t>Attitudinal Definition </a:t>
            </a:r>
          </a:p>
          <a:p>
            <a:pPr lvl="1"/>
            <a:r>
              <a:rPr lang="en-US" dirty="0" smtClean="0"/>
              <a:t>“a generalizing definition and valuation of biological differences, whether real or imaginary, to the advantage of the one defining and deploying them, and to the detriment of the one subjected to that act of definition, to the end of justifying (social or physical) hostility and assault” (</a:t>
            </a:r>
            <a:r>
              <a:rPr lang="en-US" dirty="0" err="1" smtClean="0"/>
              <a:t>Memmi</a:t>
            </a:r>
            <a:r>
              <a:rPr lang="en-US" dirty="0" smtClean="0"/>
              <a:t> 2000: 184)</a:t>
            </a:r>
          </a:p>
        </p:txBody>
      </p:sp>
    </p:spTree>
    <p:extLst>
      <p:ext uri="{BB962C8B-B14F-4D97-AF65-F5344CB8AC3E}">
        <p14:creationId xmlns:p14="http://schemas.microsoft.com/office/powerpoint/2010/main" val="3528753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Memmi’s</a:t>
            </a:r>
            <a:r>
              <a:rPr lang="en-US" dirty="0" smtClean="0"/>
              <a:t> Ideology of Racism</a:t>
            </a:r>
            <a:endParaRPr lang="en-US" dirty="0"/>
          </a:p>
        </p:txBody>
      </p:sp>
      <p:sp>
        <p:nvSpPr>
          <p:cNvPr id="3" name="Content Placeholder 2"/>
          <p:cNvSpPr>
            <a:spLocks noGrp="1"/>
          </p:cNvSpPr>
          <p:nvPr>
            <p:ph idx="1"/>
          </p:nvPr>
        </p:nvSpPr>
        <p:spPr/>
        <p:txBody>
          <a:bodyPr>
            <a:normAutofit/>
          </a:bodyPr>
          <a:lstStyle/>
          <a:p>
            <a:r>
              <a:rPr lang="en-US" dirty="0" smtClean="0"/>
              <a:t>System Definition</a:t>
            </a:r>
          </a:p>
          <a:p>
            <a:pPr lvl="1"/>
            <a:r>
              <a:rPr lang="en-US" dirty="0" smtClean="0"/>
              <a:t>Racism is not the cause of conflict. Racism is the outcome of rationalizing “</a:t>
            </a:r>
            <a:r>
              <a:rPr lang="en-US" dirty="0" err="1" smtClean="0"/>
              <a:t>ethnophobia</a:t>
            </a:r>
            <a:r>
              <a:rPr lang="en-US" dirty="0" smtClean="0"/>
              <a:t>”</a:t>
            </a:r>
          </a:p>
          <a:p>
            <a:pPr lvl="1"/>
            <a:r>
              <a:rPr lang="en-US" dirty="0" smtClean="0"/>
              <a:t>Three Parts: 1) </a:t>
            </a:r>
            <a:r>
              <a:rPr lang="en-US" dirty="0" err="1" smtClean="0"/>
              <a:t>othering</a:t>
            </a:r>
            <a:r>
              <a:rPr lang="en-US" dirty="0" smtClean="0"/>
              <a:t>; 2) structured dependence of dominant identity; 3) stigmatization of the other</a:t>
            </a:r>
          </a:p>
        </p:txBody>
      </p:sp>
    </p:spTree>
    <p:extLst>
      <p:ext uri="{BB962C8B-B14F-4D97-AF65-F5344CB8AC3E}">
        <p14:creationId xmlns:p14="http://schemas.microsoft.com/office/powerpoint/2010/main" val="2551631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888</Words>
  <Application>Microsoft Office PowerPoint</Application>
  <PresentationFormat>On-screen Show (4:3)</PresentationFormat>
  <Paragraphs>108</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Concepts, Theory, and Policy in Research Methods on Race/Ethnicity</vt:lpstr>
      <vt:lpstr>Is Whiteness Universal?</vt:lpstr>
      <vt:lpstr>Concepts: Race and Ethnicity</vt:lpstr>
      <vt:lpstr>Concepts: Racism I</vt:lpstr>
      <vt:lpstr>Concepts: Racism II</vt:lpstr>
      <vt:lpstr>Concepts: Racism III</vt:lpstr>
      <vt:lpstr>Concepts: Ethnocentrism</vt:lpstr>
      <vt:lpstr>Memmi’s Ideology of Racism</vt:lpstr>
      <vt:lpstr>Memmi’s Ideology of Racism</vt:lpstr>
      <vt:lpstr>Theoretical Agendas</vt:lpstr>
      <vt:lpstr>The Cross-Cultural Challenge I</vt:lpstr>
      <vt:lpstr>Culture I: Triandis</vt:lpstr>
      <vt:lpstr>Culture II: Brislin</vt:lpstr>
      <vt:lpstr>Culture III: Johnson et al. </vt:lpstr>
      <vt:lpstr>The Cross-Cultural Challenge II</vt:lpstr>
      <vt:lpstr>Enculturation</vt:lpstr>
      <vt:lpstr>Acculturation: A Definition</vt:lpstr>
      <vt:lpstr>Acculturation: Challenge I</vt:lpstr>
      <vt:lpstr>Acculturation: Challenge II</vt:lpstr>
      <vt:lpstr>Acculturation: Challenge III</vt:lpstr>
      <vt:lpstr>The Cross-Cultural Challenge II</vt:lpstr>
      <vt:lpstr>Analytical &amp; Policy Challenges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and Ethnicity in the U.S. Census</dc:title>
  <dc:creator>Abigail A. Sewell</dc:creator>
  <cp:lastModifiedBy>Steve</cp:lastModifiedBy>
  <cp:revision>12</cp:revision>
  <dcterms:created xsi:type="dcterms:W3CDTF">2012-06-19T15:33:45Z</dcterms:created>
  <dcterms:modified xsi:type="dcterms:W3CDTF">2014-10-14T20:07:13Z</dcterms:modified>
</cp:coreProperties>
</file>