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51" r:id="rId4"/>
  </p:sldMasterIdLst>
  <p:notesMasterIdLst>
    <p:notesMasterId r:id="rId6"/>
  </p:notesMasterIdLst>
  <p:handoutMasterIdLst>
    <p:handoutMasterId r:id="rId7"/>
  </p:handoutMasterIdLst>
  <p:sldIdLst>
    <p:sldId id="35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orient="horz" pos="890" userDrawn="1">
          <p15:clr>
            <a:srgbClr val="A4A3A4"/>
          </p15:clr>
        </p15:guide>
        <p15:guide id="21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600"/>
    <a:srgbClr val="FFD42E"/>
    <a:srgbClr val="F7971D"/>
    <a:srgbClr val="7500C0"/>
    <a:srgbClr val="31BAA0"/>
    <a:srgbClr val="78CFBF"/>
    <a:srgbClr val="81459A"/>
    <a:srgbClr val="4DC6E3"/>
    <a:srgbClr val="8E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4CFB0-7F06-6441-84EB-3FF1938AC7C1}" v="4" dt="2020-09-14T11:57:32.220"/>
    <p1510:client id="{770A1B4D-A130-1E66-794F-D1A19D01E76F}" v="9" dt="2021-07-02T17:03:28.653"/>
    <p1510:client id="{D47F0FCA-5D1E-4778-B79C-559BF0B1DA63}" v="107" dt="2021-07-02T17:14:43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896" y="176"/>
      </p:cViewPr>
      <p:guideLst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986"/>
    </p:cViewPr>
  </p:sorterViewPr>
  <p:notesViewPr>
    <p:cSldViewPr showGuides="1">
      <p:cViewPr varScale="1">
        <p:scale>
          <a:sx n="81" d="100"/>
          <a:sy n="81" d="100"/>
        </p:scale>
        <p:origin x="3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/>
              <a:pPr/>
              <a:t>8/2/22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651E-BA7C-4E9C-8918-9342026E9CA9}" type="datetimeFigureOut">
              <a:rPr lang="en-AU" smtClean="0"/>
              <a:pPr/>
              <a:t>8/2/22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469E-A12A-44A9-9907-2A6DE19495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469E-A12A-44A9-9907-2A6DE1949567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04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40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532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548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109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35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84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16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713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A879A6-0FD0-4734-A311-86BFCA472E6E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935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V Templ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B70AAE6-4268-4DCB-B132-1E10BA070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01" r="6836" b="13897"/>
          <a:stretch/>
        </p:blipFill>
        <p:spPr>
          <a:xfrm flipH="1">
            <a:off x="1" y="1728000"/>
            <a:ext cx="12192000" cy="5130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80DC0DCC-F35D-49BF-8DFA-9D4114A4C01A}"/>
              </a:ext>
            </a:extLst>
          </p:cNvPr>
          <p:cNvSpPr/>
          <p:nvPr userDrawn="1"/>
        </p:nvSpPr>
        <p:spPr>
          <a:xfrm>
            <a:off x="1" y="1530542"/>
            <a:ext cx="12191999" cy="5327458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790947"/>
            <a:ext cx="2880000" cy="43200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lang="en-US" sz="1200" dirty="0" smtClean="0">
                <a:solidFill>
                  <a:schemeClr val="accent2"/>
                </a:solidFill>
                <a:latin typeface="Graphik Black" panose="020B0A03030202060203" pitchFamily="34" charset="0"/>
              </a:defRPr>
            </a:lvl1pPr>
            <a:lvl2pPr marL="1828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lang="en-US" sz="1100" dirty="0" smtClean="0"/>
            </a:lvl2pPr>
            <a:lvl3pPr marL="36575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200" dirty="0" smtClean="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200" dirty="0" smtClean="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200" dirty="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619999" y="324000"/>
            <a:ext cx="10263591" cy="360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FIRST LINE HEADER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672DE8-D926-41C6-ADDB-931E92E471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999" y="927369"/>
            <a:ext cx="10264025" cy="288000"/>
          </a:xfrm>
        </p:spPr>
        <p:txBody>
          <a:bodyPr anchor="b"/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de-DE" sz="2000" b="0" i="0" kern="1200" cap="all" spc="0" baseline="0" dirty="0" smtClean="0">
                <a:solidFill>
                  <a:schemeClr val="tx1"/>
                </a:solidFill>
                <a:latin typeface="+mj-lt"/>
                <a:ea typeface="Graphik Black" panose="020B0A03030202060203" pitchFamily="34" charset="0"/>
                <a:cs typeface="Graphik Black" panose="020B0A03030202060203" pitchFamily="34" charset="0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C8EFE0-0BBB-41FC-806F-7C6478D56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20000" y="1215158"/>
            <a:ext cx="10267750" cy="288000"/>
          </a:xfrm>
        </p:spPr>
        <p:txBody>
          <a:bodyPr/>
          <a:lstStyle>
            <a:lvl1pPr>
              <a:defRPr sz="1600" b="0"/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788EB4A-3C46-4BE6-96EF-D23373C917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4" y="1790947"/>
            <a:ext cx="3924300" cy="43200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lang="en-US" sz="1200" dirty="0" smtClean="0">
                <a:solidFill>
                  <a:schemeClr val="accent2"/>
                </a:solidFill>
                <a:latin typeface="Graphik Black" panose="020B0A0303020206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en-US" sz="1100" dirty="0" smtClean="0"/>
            </a:lvl2pPr>
            <a:lvl3pPr marL="182563" indent="-1825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000" dirty="0" smtClean="0"/>
            </a:lvl3pPr>
            <a:lvl4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200" dirty="0" smtClean="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200" dirty="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5061EAC-34E0-431C-8196-ADF8180BC8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32420" y="1790947"/>
            <a:ext cx="3960000" cy="432905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lang="en-US" sz="1200" dirty="0" smtClean="0">
                <a:solidFill>
                  <a:schemeClr val="accent2"/>
                </a:solidFill>
                <a:latin typeface="Graphik Black" panose="020B0A0303020206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en-US" sz="1100" dirty="0" smtClean="0"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en-US" sz="1000" dirty="0" smtClean="0"/>
            </a:lvl3pPr>
            <a:lvl4pPr marL="18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000" dirty="0" smtClean="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200" dirty="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  <a:endParaRPr lang="en-US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9A45C85-3908-407B-9317-FF43A86AA88A}"/>
              </a:ext>
            </a:extLst>
          </p:cNvPr>
          <p:cNvSpPr/>
          <p:nvPr userDrawn="1"/>
        </p:nvSpPr>
        <p:spPr>
          <a:xfrm>
            <a:off x="360000" y="337300"/>
            <a:ext cx="1080000" cy="108000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90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2041">
          <p15:clr>
            <a:srgbClr val="FBAE40"/>
          </p15:clr>
        </p15:guide>
        <p15:guide id="3" pos="4747">
          <p15:clr>
            <a:srgbClr val="FBAE40"/>
          </p15:clr>
        </p15:guide>
        <p15:guide id="4" pos="4994">
          <p15:clr>
            <a:srgbClr val="FBAE40"/>
          </p15:clr>
        </p15:guide>
        <p15:guide id="5" pos="22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510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464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457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0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94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690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70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494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E6DDE6F-7F10-2C4D-811F-B613AD7536BD}"/>
              </a:ext>
            </a:extLst>
          </p:cNvPr>
          <p:cNvSpPr txBox="1"/>
          <p:nvPr userDrawn="1"/>
        </p:nvSpPr>
        <p:spPr>
          <a:xfrm>
            <a:off x="360000" y="6507700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bg2"/>
                </a:solidFill>
                <a:latin typeface="Graphik Regular" panose="020B0503030202060203" pitchFamily="34" charset="0"/>
                <a:ea typeface="+mn-ea"/>
                <a:cs typeface="+mn-cs"/>
              </a:rPr>
              <a:t>Copyright © 2018 Accenture  All rights reserved.</a:t>
            </a:r>
            <a:endParaRPr lang="en-AU" sz="1000" b="0" i="0" kern="1200" dirty="0">
              <a:solidFill>
                <a:schemeClr val="bg2"/>
              </a:solidFill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63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2A7549F-29BC-4565-94EF-E6DFAD080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790948"/>
            <a:ext cx="2880000" cy="360000"/>
          </a:xfrm>
        </p:spPr>
        <p:txBody>
          <a:bodyPr/>
          <a:lstStyle/>
          <a:p>
            <a:r>
              <a:rPr lang="en-US" dirty="0"/>
              <a:t>AREAS OF EXPERTISE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F4E6EE5-2607-48E0-8BA6-995606D3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Georgy </a:t>
            </a:r>
            <a:r>
              <a:rPr lang="en-US" dirty="0" err="1"/>
              <a:t>Saukov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375F-7BAF-4384-9604-FCDCF40CAB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engineer</a:t>
            </a:r>
            <a:endParaRPr lang="x-non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54A5BA5-AA9F-4099-A8A4-2B2D3FDE3E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cs typeface="Arial"/>
              </a:rPr>
              <a:t>gsaukov@yahoo.com</a:t>
            </a:r>
            <a:r>
              <a:rPr lang="it-IT" dirty="0">
                <a:cs typeface="Arial"/>
              </a:rPr>
              <a:t>| Mobile: </a:t>
            </a:r>
            <a:r>
              <a:rPr lang="it-IT" dirty="0">
                <a:ea typeface="+mn-lt"/>
                <a:cs typeface="+mn-lt"/>
              </a:rPr>
              <a:t>+4915734032215</a:t>
            </a:r>
            <a:endParaRPr lang="en-US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2935D7AA-0DC1-4385-A65E-13DDD16753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1564" y="1790947"/>
            <a:ext cx="4212628" cy="257415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PROFESSIONAL BACKGROUND</a:t>
            </a:r>
          </a:p>
          <a:p>
            <a:pPr lvl="1"/>
            <a:r>
              <a:rPr lang="en-US" dirty="0">
                <a:cs typeface="Arial"/>
              </a:rPr>
              <a:t>Having more than 12 years of development and testing in financial domain Georgy gained unique experience in Backend and Frontend development of monolithic and microservice Cloud-based applications. During his career he was deeply involved in the implementation of highly concurrent, low latency, high frequency systems. Besides development and testing Georgy holds a good grip on System design, horizontal/vertical scalability and application security. You will always see him in vanguard of Digitalization. 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Certified AWS Developer Associate</a:t>
            </a:r>
            <a:endParaRPr lang="en-US" dirty="0"/>
          </a:p>
          <a:p>
            <a:r>
              <a:rPr lang="en-US" dirty="0"/>
              <a:t>INDUSTRIES</a:t>
            </a:r>
          </a:p>
          <a:p>
            <a:pPr lvl="1"/>
            <a:r>
              <a:rPr lang="en-US" dirty="0"/>
              <a:t>Fintech, investment, trading, accounting, payments, classic banking.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5B2EB76-45FC-46C2-8B74-206C631EFE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0216" y="1772816"/>
            <a:ext cx="3744416" cy="4806405"/>
          </a:xfrm>
        </p:spPr>
        <p:txBody>
          <a:bodyPr/>
          <a:lstStyle/>
          <a:p>
            <a:r>
              <a:rPr lang="en-US" sz="1100" dirty="0" err="1">
                <a:solidFill>
                  <a:schemeClr val="tx1"/>
                </a:solidFill>
                <a:latin typeface="+mn-lt"/>
              </a:rPr>
              <a:t>Wirecard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/ Fintech</a:t>
            </a:r>
            <a:br>
              <a:rPr lang="en-US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</a:rPr>
              <a:t>Achieving ultimate quality for </a:t>
            </a:r>
            <a:r>
              <a:rPr lang="en-US" sz="1100" b="0" dirty="0" err="1">
                <a:solidFill>
                  <a:schemeClr val="tx1"/>
                </a:solidFill>
                <a:latin typeface="+mn-lt"/>
              </a:rPr>
              <a:t>Wirecard’s</a:t>
            </a:r>
            <a:r>
              <a:rPr lang="en-US" sz="1100" b="0" dirty="0">
                <a:solidFill>
                  <a:schemeClr val="tx1"/>
                </a:solidFill>
                <a:latin typeface="+mn-lt"/>
              </a:rPr>
              <a:t> products, reducing to zero manual efforts.</a:t>
            </a:r>
            <a:br>
              <a:rPr lang="en-US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</a:rPr>
              <a:t>Project role: Software developer in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Custom test framework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Covering end points of any kind with the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Simulators, Mocks, Validators for complex systems.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100" b="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Deutsche Bank / Finance</a:t>
            </a:r>
            <a:br>
              <a:rPr lang="en-US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</a:rPr>
              <a:t>Software components for OTC trading development.</a:t>
            </a:r>
            <a:br>
              <a:rPr lang="en-US" sz="1100" b="0" dirty="0">
                <a:solidFill>
                  <a:schemeClr val="tx1"/>
                </a:solidFill>
                <a:latin typeface="+mn-lt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</a:rPr>
              <a:t>Project role: Senior Java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Parse, enrich, validate and transform OTC trades. Down streaming this trades to various Bank’s clients.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Wide communication with different parties involved into product creation.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latin typeface="+mn-lt"/>
              </a:rPr>
            </a:br>
            <a:r>
              <a:rPr lang="en-US" sz="1100" dirty="0">
                <a:solidFill>
                  <a:schemeClr val="tx1"/>
                </a:solidFill>
              </a:rPr>
              <a:t>Deutsche Bank / Finance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Trading platform </a:t>
            </a:r>
            <a:r>
              <a:rPr lang="en-US" sz="1100" b="0" dirty="0" err="1">
                <a:solidFill>
                  <a:schemeClr val="tx1"/>
                </a:solidFill>
                <a:latin typeface="+mn-lt"/>
              </a:rPr>
              <a:t>serverside</a:t>
            </a:r>
            <a:r>
              <a:rPr lang="en-US" sz="1100" b="0" dirty="0">
                <a:solidFill>
                  <a:schemeClr val="tx1"/>
                </a:solidFill>
                <a:latin typeface="+mn-lt"/>
              </a:rPr>
              <a:t> development and testing.</a:t>
            </a:r>
            <a:br>
              <a:rPr lang="en-US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</a:rPr>
              <a:t>Project role: Developer / Quality Engineer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Reaching maximal performance of the trading platform   using Java and it is concurrency capabilities.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Manual and automatic testing.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F4313-BF61-4ED2-84FD-DE10212BE097}"/>
              </a:ext>
            </a:extLst>
          </p:cNvPr>
          <p:cNvSpPr/>
          <p:nvPr/>
        </p:nvSpPr>
        <p:spPr>
          <a:xfrm>
            <a:off x="-240704" y="2009421"/>
            <a:ext cx="3630661" cy="36471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Spring: Core, Cloud, Security, MVC, </a:t>
            </a:r>
            <a:r>
              <a:rPr lang="en-US" sz="1100" dirty="0" err="1"/>
              <a:t>Thymleaf</a:t>
            </a:r>
            <a:r>
              <a:rPr lang="en-US" sz="1100" dirty="0"/>
              <a:t>, Boot, </a:t>
            </a:r>
            <a:r>
              <a:rPr lang="en-US" sz="1100" dirty="0" err="1"/>
              <a:t>Batchjobs</a:t>
            </a:r>
            <a:r>
              <a:rPr lang="en-US" sz="1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>
                <a:ea typeface="+mn-lt"/>
                <a:cs typeface="+mn-lt"/>
              </a:rPr>
              <a:t>Cloud: Docker, AWS, K8S, Helm.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JPA, Hibernate, Projections.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Mockito, TestNG, Selenium, </a:t>
            </a:r>
            <a:r>
              <a:rPr lang="en-US" sz="1100" dirty="0" err="1"/>
              <a:t>Wiremock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REST, JMS, WebSocket, 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Maven, Gradle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SVN, Git, GitHub.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RDBMS: </a:t>
            </a:r>
            <a:r>
              <a:rPr lang="x-none" sz="1100"/>
              <a:t>Oracle, </a:t>
            </a:r>
            <a:r>
              <a:rPr lang="en-US" sz="1100" dirty="0" err="1"/>
              <a:t>Postgress</a:t>
            </a:r>
            <a:r>
              <a:rPr lang="en-US" sz="1100" dirty="0"/>
              <a:t>,</a:t>
            </a:r>
            <a:r>
              <a:rPr lang="x-none" sz="1100"/>
              <a:t> H2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NOSQL: Cassandra, </a:t>
            </a:r>
            <a:r>
              <a:rPr lang="de-DE" sz="1100" dirty="0" err="1"/>
              <a:t>Reddis</a:t>
            </a:r>
            <a:r>
              <a:rPr lang="de-DE" sz="1100" dirty="0"/>
              <a:t>, MongoDB, </a:t>
            </a:r>
            <a:r>
              <a:rPr lang="de-DE" sz="1100" dirty="0" err="1"/>
              <a:t>DynamoDB</a:t>
            </a:r>
            <a:endParaRPr lang="en-US" sz="1100" dirty="0" err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JavaScript, TypeScript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HTML &amp; CSS, Bootstrap, Materialize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Angular, Node, </a:t>
            </a:r>
            <a:r>
              <a:rPr lang="en-US" sz="1100" dirty="0" err="1"/>
              <a:t>SocketIO</a:t>
            </a:r>
            <a:r>
              <a:rPr lang="en-US" sz="1100" dirty="0"/>
              <a:t>, </a:t>
            </a:r>
            <a:r>
              <a:rPr lang="en-US" sz="1100" dirty="0" err="1"/>
              <a:t>Jquery</a:t>
            </a:r>
            <a:r>
              <a:rPr lang="en-US" sz="1100" dirty="0"/>
              <a:t>, D3.V5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Python, Pandas, </a:t>
            </a:r>
            <a:r>
              <a:rPr lang="de-DE" sz="1100" dirty="0" err="1"/>
              <a:t>Mathplotlib</a:t>
            </a:r>
            <a:r>
              <a:rPr lang="de-DE" sz="1100" dirty="0"/>
              <a:t>, Folium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100"/>
              <a:t>Jenkins, </a:t>
            </a:r>
            <a:r>
              <a:rPr lang="en-US" sz="1100" dirty="0"/>
              <a:t>Nexus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100"/>
              <a:t>Tomcat, </a:t>
            </a:r>
            <a:r>
              <a:rPr lang="en-US" sz="1100" dirty="0"/>
              <a:t>Netty, Nginx.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100"/>
              <a:t>XML,</a:t>
            </a:r>
            <a:r>
              <a:rPr lang="en-US" sz="1100" dirty="0"/>
              <a:t> YML, JSON,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Swagger, Liquibase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100"/>
              <a:t>Scrum, </a:t>
            </a:r>
            <a:r>
              <a:rPr lang="en-US" sz="1100" dirty="0"/>
              <a:t>Kanban, </a:t>
            </a:r>
            <a:r>
              <a:rPr lang="x-none" sz="1100"/>
              <a:t>Wasserfall-Model</a:t>
            </a:r>
            <a:endParaRPr lang="en-US" sz="1100" dirty="0"/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0718A437-5CCE-4DDA-BEEE-3BCEAFC1FC78}"/>
              </a:ext>
            </a:extLst>
          </p:cNvPr>
          <p:cNvSpPr txBox="1">
            <a:spLocks/>
          </p:cNvSpPr>
          <p:nvPr/>
        </p:nvSpPr>
        <p:spPr>
          <a:xfrm>
            <a:off x="3575720" y="4365104"/>
            <a:ext cx="4068612" cy="22322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73463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None/>
              <a:defRPr lang="en-US" sz="1200" b="1" i="0" kern="1200" cap="none" baseline="0" dirty="0" smtClean="0">
                <a:solidFill>
                  <a:schemeClr val="accent2"/>
                </a:solidFill>
                <a:latin typeface="Graphik Black" panose="020B0A03030202060203" pitchFamily="34" charset="0"/>
                <a:ea typeface="Graphik Regular" panose="020B0503030202060203" pitchFamily="34" charset="0"/>
                <a:cs typeface="Arial" panose="020B0604020202020204" pitchFamily="34" charset="0"/>
              </a:defRPr>
            </a:lvl1pPr>
            <a:lvl2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en-US" sz="1100" b="0" i="0" kern="1200" cap="none" baseline="0" dirty="0" smtClean="0">
                <a:solidFill>
                  <a:schemeClr val="tx1"/>
                </a:solidFill>
                <a:latin typeface="+mj-lt"/>
                <a:ea typeface="Graphik Regular" panose="020B0503030202060203" pitchFamily="34" charset="0"/>
                <a:cs typeface="Arial" panose="020B0604020202020204" pitchFamily="34" charset="0"/>
              </a:defRPr>
            </a:lvl2pPr>
            <a:lvl3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en-US" sz="1000" b="0" i="0" kern="1200" cap="none" baseline="0" dirty="0" smtClean="0">
                <a:solidFill>
                  <a:schemeClr val="tx1"/>
                </a:solidFill>
                <a:latin typeface="+mn-lt"/>
                <a:ea typeface="Graphik Regular" panose="020B0503030202060203" pitchFamily="34" charset="0"/>
                <a:cs typeface="Arial" panose="020B0604020202020204" pitchFamily="34" charset="0"/>
              </a:defRPr>
            </a:lvl3pPr>
            <a:lvl4pPr marL="180000" indent="-180000" algn="l" defTabSz="173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000" b="0" i="0" kern="1200" cap="none" baseline="0" dirty="0" smtClean="0">
                <a:solidFill>
                  <a:schemeClr val="tx1"/>
                </a:solidFill>
                <a:latin typeface="+mn-lt"/>
                <a:ea typeface="Graphik Regular" panose="020B0503030202060203" pitchFamily="34" charset="0"/>
                <a:cs typeface="Arial" panose="020B0604020202020204" pitchFamily="34" charset="0"/>
              </a:defRPr>
            </a:lvl4pPr>
            <a:lvl5pPr marL="715963" indent="-182563" algn="l" defTabSz="173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200" b="0" i="0" kern="1200" cap="none" baseline="0" dirty="0">
                <a:solidFill>
                  <a:schemeClr val="tx1"/>
                </a:solidFill>
                <a:latin typeface="+mn-lt"/>
                <a:ea typeface="Graphik Regular" panose="020B0503030202060203" pitchFamily="34" charset="0"/>
                <a:cs typeface="Arial" panose="020B0604020202020204" pitchFamily="34" charset="0"/>
              </a:defRPr>
            </a:lvl5pPr>
            <a:lvl6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7pPr>
            <a:lvl8pPr marL="182875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8pPr>
            <a:lvl9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lack" charset="0"/>
                <a:cs typeface="Arial Black" charset="0"/>
              </a:defRPr>
            </a:lvl9pPr>
          </a:lstStyle>
          <a:p>
            <a:r>
              <a:rPr lang="en-US" dirty="0"/>
              <a:t>RELEVANT PROJECT EXPERIENCE</a:t>
            </a:r>
          </a:p>
          <a:p>
            <a:pPr lvl="2"/>
            <a:r>
              <a:rPr lang="en-US" sz="1100" b="1" dirty="0" err="1"/>
              <a:t>Wirecard</a:t>
            </a:r>
            <a:r>
              <a:rPr lang="en-US" sz="1100" b="1" dirty="0"/>
              <a:t> / Fintech</a:t>
            </a:r>
            <a:br>
              <a:rPr lang="en-US" sz="1100" b="1" dirty="0"/>
            </a:br>
            <a:r>
              <a:rPr lang="en-US" sz="1100" dirty="0" err="1"/>
              <a:t>Wirecard</a:t>
            </a:r>
            <a:r>
              <a:rPr lang="en-US" sz="1100" dirty="0"/>
              <a:t> core systems development and maintenance. Payments domain. Monoliths and Micro-services.</a:t>
            </a:r>
            <a:br>
              <a:rPr lang="en-US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</a:rPr>
              <a:t>Project role: Software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Adjusting and designing core system for payment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REST, JMS, KAFKA integrations with 3rd party and inhouse providers.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latin typeface="+mn-lt"/>
              </a:rPr>
              <a:t>Large scale of DB tasks, Data analysis, migrations, </a:t>
            </a:r>
            <a:r>
              <a:rPr lang="en-US" sz="1100" b="0" dirty="0" err="1">
                <a:solidFill>
                  <a:schemeClr val="tx1"/>
                </a:solidFill>
                <a:latin typeface="+mn-lt"/>
              </a:rPr>
              <a:t>Batchjobs</a:t>
            </a:r>
            <a:r>
              <a:rPr lang="en-US" sz="1100" b="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Performance optimization</a:t>
            </a:r>
            <a:r>
              <a:rPr lang="en-US" sz="1100" b="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E24809-B272-FF43-A503-459DAD7E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24000"/>
            <a:ext cx="1152000" cy="1152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516842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d05cbe4c-3c9d-41a7-b036-e8979ed62ce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62765225B7B4FB4C74013377068A0" ma:contentTypeVersion="13" ma:contentTypeDescription="Create a new document." ma:contentTypeScope="" ma:versionID="5c6ec492b9b3c18242273e8f00a45a2c">
  <xsd:schema xmlns:xsd="http://www.w3.org/2001/XMLSchema" xmlns:xs="http://www.w3.org/2001/XMLSchema" xmlns:p="http://schemas.microsoft.com/office/2006/metadata/properties" xmlns:ns2="d05cbe4c-3c9d-41a7-b036-e8979ed62ceb" xmlns:ns3="4bcf3459-796e-4361-9174-f22db82c4efc" targetNamespace="http://schemas.microsoft.com/office/2006/metadata/properties" ma:root="true" ma:fieldsID="f22308024c916706e257af5b0db618e4" ns2:_="" ns3:_="">
    <xsd:import namespace="d05cbe4c-3c9d-41a7-b036-e8979ed62ceb"/>
    <xsd:import namespace="4bcf3459-796e-4361-9174-f22db82c4e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cbe4c-3c9d-41a7-b036-e8979ed62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gs" ma:index="20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WS"/>
                        <xsd:enumeration value="Azure"/>
                        <xsd:enumeration value="GCP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f3459-796e-4361-9174-f22db82c4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C95B8-35CD-4DF5-B751-2B1D0666D7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D6D792-A234-4516-B817-357FC4CABF32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4bcf3459-796e-4361-9174-f22db82c4efc"/>
    <ds:schemaRef ds:uri="d05cbe4c-3c9d-41a7-b036-e8979ed62ce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2DC78C-4D5E-44DD-852F-FC14295EE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5cbe4c-3c9d-41a7-b036-e8979ed62ceb"/>
    <ds:schemaRef ds:uri="4bcf3459-796e-4361-9174-f22db82c4e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{8FC424E5-D3BD-B544-9FC0-A3976C3B7040}tf10001079</Template>
  <TotalTime>0</TotalTime>
  <Words>444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Graphik Black</vt:lpstr>
      <vt:lpstr>Graphik Regular</vt:lpstr>
      <vt:lpstr>Symbol</vt:lpstr>
      <vt:lpstr>Vapor Trail</vt:lpstr>
      <vt:lpstr>Georgy Saukov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Georgy Saukov</dc:title>
  <dc:subject/>
  <dc:creator/>
  <cp:lastModifiedBy/>
  <cp:revision>19</cp:revision>
  <dcterms:created xsi:type="dcterms:W3CDTF">2020-02-05T14:06:22Z</dcterms:created>
  <dcterms:modified xsi:type="dcterms:W3CDTF">2022-02-08T20:45:50Z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0x01010081562765225B7B4FB4C74013377068A0</vt:lpwstr>
  </property>
</Properties>
</file>