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8" r:id="rId4"/>
    <p:sldMasterId id="2147483648" r:id="rId5"/>
    <p:sldMasterId id="2147483708" r:id="rId6"/>
  </p:sldMasterIdLst>
  <p:notesMasterIdLst>
    <p:notesMasterId r:id="rId8"/>
  </p:notesMasterIdLst>
  <p:handoutMasterIdLst>
    <p:handoutMasterId r:id="rId9"/>
  </p:handoutMasterIdLst>
  <p:sldIdLst>
    <p:sldId id="2146848030" r:id="rId7"/>
  </p:sldIdLst>
  <p:sldSz cx="12192000" cy="6858000"/>
  <p:notesSz cx="6797675" cy="9928225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äsentation" id="{835A8893-C1EC-4A68-AD99-70C0778214A8}">
          <p14:sldIdLst/>
        </p14:section>
        <p14:section name="Agenda" id="{C8D064AA-B1F8-4BCC-B376-D066AE1D88CC}">
          <p14:sldIdLst/>
        </p14:section>
        <p14:section name="1_AusgangslageZielsetzung" id="{8998AC44-9F2A-4EF5-B758-B1378B828385}">
          <p14:sldIdLst/>
        </p14:section>
        <p14:section name="2_Unsere Lösungsskizze" id="{51150A96-3002-4F2B-BE9E-5320D30BD3C1}">
          <p14:sldIdLst/>
        </p14:section>
        <p14:section name="3 Lösungskizze Suchmaschine" id="{93908762-410A-4FCF-9C50-1791C8211223}">
          <p14:sldIdLst/>
        </p14:section>
        <p14:section name="4 Lösungsskizze Startseite" id="{D8DFDFEF-EFB2-4375-A57E-4CF9F811F5C9}">
          <p14:sldIdLst/>
        </p14:section>
        <p14:section name="5 Übergreifende Themen" id="{0D80BFB6-53CA-4FF6-A82D-2BC0CFD0B5B9}">
          <p14:sldIdLst/>
        </p14:section>
        <p14:section name="6_Liefer- und Zusammenarbeitsmodell" id="{6D85A208-B699-429B-9FF5-E252F1604EAC}">
          <p14:sldIdLst/>
        </p14:section>
        <p14:section name="7_Team &amp; Erfolgsfaktoren" id="{38856404-3127-418E-892A-279EC9C05632}">
          <p14:sldIdLst/>
        </p14:section>
        <p14:section name="8 Appendix - Credentials" id="{CB88B44E-364C-4E92-94CF-E022B670F9F9}">
          <p14:sldIdLst/>
        </p14:section>
        <p14:section name="CVs" id="{06A7813C-E7CC-478B-8E17-86598B12F4B1}">
          <p14:sldIdLst>
            <p14:sldId id="2146848030"/>
          </p14:sldIdLst>
        </p14:section>
        <p14:section name="Appendix:" id="{2F4B1E64-2F1D-41E1-9E93-00F50661784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  <p:cmAuthor id="2" name="Schubert, Kilian" initials="SK" lastIdx="1" clrIdx="1">
    <p:extLst>
      <p:ext uri="{19B8F6BF-5375-455C-9EA6-DF929625EA0E}">
        <p15:presenceInfo xmlns:p15="http://schemas.microsoft.com/office/powerpoint/2012/main" userId="S::kilian.schubert@accenture.com::23b00304-6a9f-4f6d-ab60-05b5ba553901" providerId="AD"/>
      </p:ext>
    </p:extLst>
  </p:cmAuthor>
  <p:cmAuthor id="3" name="Peters, André" initials="PA" lastIdx="16" clrIdx="2">
    <p:extLst>
      <p:ext uri="{19B8F6BF-5375-455C-9EA6-DF929625EA0E}">
        <p15:presenceInfo xmlns:p15="http://schemas.microsoft.com/office/powerpoint/2012/main" userId="S::andre.peters@accenture.com::1a84b6f0-c44c-44fb-82ee-34df9a5b6c03" providerId="AD"/>
      </p:ext>
    </p:extLst>
  </p:cmAuthor>
  <p:cmAuthor id="4" name="Fisselbrand, Frank" initials="FF" lastIdx="1" clrIdx="3">
    <p:extLst>
      <p:ext uri="{19B8F6BF-5375-455C-9EA6-DF929625EA0E}">
        <p15:presenceInfo xmlns:p15="http://schemas.microsoft.com/office/powerpoint/2012/main" userId="S::frank.fisselbrand@accenture.com::25809bca-9c9c-41db-b72d-f8ace3c11a4d" providerId="AD"/>
      </p:ext>
    </p:extLst>
  </p:cmAuthor>
  <p:cmAuthor id="5" name="Ebbing, Mike" initials="EM" lastIdx="4" clrIdx="4">
    <p:extLst>
      <p:ext uri="{19B8F6BF-5375-455C-9EA6-DF929625EA0E}">
        <p15:presenceInfo xmlns:p15="http://schemas.microsoft.com/office/powerpoint/2012/main" userId="S::mike.ebbing@accenture.com::468eef9e-231a-45a7-b9d8-ad4cf670b5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547"/>
    <a:srgbClr val="E9E9E9"/>
    <a:srgbClr val="BFBFBF"/>
    <a:srgbClr val="FFFFFF"/>
    <a:srgbClr val="2B7037"/>
    <a:srgbClr val="8829C4"/>
    <a:srgbClr val="9F37FF"/>
    <a:srgbClr val="D4C4F5"/>
    <a:srgbClr val="D9D9D9"/>
    <a:srgbClr val="B744F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1734" dt="2020-12-10T12:04:06"/>
    <p1510:client id="{118E23F6-5460-4381-B84A-16E3A1214D61}" v="22042" dt="2020-12-10T11:45:02.659"/>
    <p1510:client id="{472F09FF-E863-4F64-ADD4-7993A688B82A}" v="5476" dt="2020-12-09T14:24:06.603"/>
    <p1510:client id="{5B9FEB5B-C4A5-457A-A218-088BC187BC0B}" v="14812" vWet="19824" dt="2020-12-09T22:20:39.793"/>
    <p1510:client id="{882D8FD9-FFB5-40D1-A0C6-FF6C4F613386}" v="277" dt="2020-12-10T10:08:33.086"/>
    <p1510:client id="{8FFFD66B-002C-4592-9B22-0C462A024FB3}" v="17651" dt="2020-12-10T12:03:42.042"/>
    <p1510:client id="{B30C4AD4-B712-4CD0-91A7-9D8089E151F7}" v="996" dt="2020-12-10T08:14:03.083"/>
    <p1510:client id="{C2835D6F-AA2F-4CA5-9E43-84DD6352274C}" v="16714" vWet="16715" dt="2020-12-10T12:01:38.235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5" d="100"/>
          <a:sy n="65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fld id="{DFBD7333-DD87-4773-BED3-E2892A4094E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fld id="{D39D084F-DC83-4EB0-8CED-52E9AA3ECA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2469E-A12A-44A9-9907-2A6DE1949567}" type="slidenum">
              <a:rPr lang="en-AU" smtClean="0"/>
              <a:pPr/>
              <a:t>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24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ECFC5918-A288-4F16-A26A-D2CB5C0CF1C4}"/>
              </a:ext>
            </a:extLst>
          </p:cNvPr>
          <p:cNvSpPr txBox="1">
            <a:spLocks/>
          </p:cNvSpPr>
          <p:nvPr userDrawn="1"/>
        </p:nvSpPr>
        <p:spPr>
          <a:xfrm>
            <a:off x="345018" y="332078"/>
            <a:ext cx="11491383" cy="345257"/>
          </a:xfrm>
          <a:prstGeom prst="rect">
            <a:avLst/>
          </a:prstGeom>
        </p:spPr>
        <p:txBody>
          <a:bodyPr vert="horz" wrap="square" lIns="0" tIns="0" rIns="130086" bIns="0" rtlCol="0" anchor="t" anchorCtr="0">
            <a:noAutofit/>
          </a:bodyPr>
          <a:lstStyle>
            <a:lvl1pPr marL="0" indent="0" algn="l" defTabSz="1734431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600" b="0" i="0" kern="1200" cap="all" spc="-133" baseline="0">
                <a:solidFill>
                  <a:srgbClr val="000000"/>
                </a:solidFill>
                <a:latin typeface="Arial Black" panose="020B0A04020102020204" pitchFamily="34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1734431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all" spc="-133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</a:rPr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A87193A-2E7A-4795-820A-51E367CF26E7}"/>
              </a:ext>
            </a:extLst>
          </p:cNvPr>
          <p:cNvSpPr txBox="1">
            <a:spLocks/>
          </p:cNvSpPr>
          <p:nvPr userDrawn="1"/>
        </p:nvSpPr>
        <p:spPr>
          <a:xfrm>
            <a:off x="345018" y="731520"/>
            <a:ext cx="11491383" cy="3522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734431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  <a:defRPr sz="2400" b="0" i="0" kern="1200" cap="all" spc="-200" baseline="0">
                <a:solidFill>
                  <a:schemeClr val="bg2"/>
                </a:solidFill>
                <a:latin typeface="+mj-lt"/>
                <a:ea typeface="Arial Black" charset="0"/>
                <a:cs typeface="Arial Black" charset="0"/>
              </a:defRPr>
            </a:lvl1pPr>
            <a:lvl2pPr marL="182854" indent="-182854" algn="l" defTabSz="1734431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defRPr sz="2133" b="0" i="0" kern="1200" cap="none" baseline="0">
                <a:solidFill>
                  <a:schemeClr val="tx1"/>
                </a:solidFill>
                <a:latin typeface="+mn-lt"/>
                <a:ea typeface="Arial Black" charset="0"/>
                <a:cs typeface="Arial Black" charset="0"/>
              </a:defRPr>
            </a:lvl2pPr>
            <a:lvl3pPr marL="365708" indent="-182854" algn="l" defTabSz="1734431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defRPr sz="2133" b="0" i="0" kern="1200" cap="none" baseline="0">
                <a:solidFill>
                  <a:schemeClr val="tx1"/>
                </a:solidFill>
                <a:latin typeface="+mn-lt"/>
                <a:ea typeface="Arial Black" charset="0"/>
                <a:cs typeface="Arial Black" charset="0"/>
              </a:defRPr>
            </a:lvl3pPr>
            <a:lvl4pPr marL="0" indent="0" algn="l" defTabSz="1734431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  <a:defRPr sz="2133" b="1" i="0" kern="1200" cap="none" baseline="0">
                <a:solidFill>
                  <a:schemeClr val="tx2"/>
                </a:solidFill>
                <a:latin typeface="Arial Bold" charset="0"/>
                <a:ea typeface="Arial Black" charset="0"/>
                <a:cs typeface="Arial Black" charset="0"/>
              </a:defRPr>
            </a:lvl4pPr>
            <a:lvl5pPr marL="182854" indent="-182854" algn="l" defTabSz="1734431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defRPr sz="2133" b="1" i="0" kern="1200" cap="none" baseline="0">
                <a:solidFill>
                  <a:schemeClr val="tx2"/>
                </a:solidFill>
                <a:latin typeface="Arial Bold" charset="0"/>
                <a:ea typeface="Arial Black" charset="0"/>
                <a:cs typeface="Arial Black" charset="0"/>
              </a:defRPr>
            </a:lvl5pPr>
            <a:lvl6pPr marL="365708" indent="-182854" algn="l" defTabSz="1734431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defRPr sz="2133" b="1" i="0" kern="1200" cap="none" baseline="0">
                <a:solidFill>
                  <a:schemeClr val="tx2"/>
                </a:solidFill>
                <a:latin typeface="Arial Bold" charset="0"/>
                <a:ea typeface="Arial Bold" charset="0"/>
                <a:cs typeface="Arial Bold" charset="0"/>
              </a:defRPr>
            </a:lvl6pPr>
            <a:lvl7pPr marL="0" indent="0" algn="l" defTabSz="1734431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  <a:defRPr sz="1867" b="1" i="0" kern="1200" cap="none" baseline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7pPr>
            <a:lvl8pPr marL="182854" indent="-182854" algn="l" defTabSz="1734431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defRPr sz="1867" b="1" i="0" kern="1200" cap="none" baseline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8pPr>
            <a:lvl9pPr marL="365708" indent="-182854" algn="l" defTabSz="1734431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defRPr sz="1867" b="1" i="0" kern="1200" cap="none" baseline="0">
                <a:solidFill>
                  <a:schemeClr val="tx1"/>
                </a:solidFill>
                <a:latin typeface="Arial Bold" charset="0"/>
                <a:ea typeface="Arial Black" charset="0"/>
                <a:cs typeface="Arial Black" charset="0"/>
              </a:defRPr>
            </a:lvl9pPr>
          </a:lstStyle>
          <a:p>
            <a:pPr marL="0" marR="0" lvl="0" indent="0" algn="l" defTabSz="1734431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all" spc="-200" normalizeH="0" baseline="0" noProof="0">
                <a:ln>
                  <a:noFill/>
                </a:ln>
                <a:solidFill>
                  <a:srgbClr val="BC39FE"/>
                </a:solidFill>
                <a:effectLst/>
                <a:uLnTx/>
                <a:uFillTx/>
                <a:latin typeface="Arial Black" panose="020B0A04020102020204"/>
              </a:rPr>
              <a:t>CLICK TO EDIT SUBTITLES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D670A44A-EE67-4CB0-BC70-C9E959138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9" y="6272586"/>
            <a:ext cx="955463" cy="252916"/>
          </a:xfrm>
          <a:prstGeom prst="rect">
            <a:avLst/>
          </a:prstGeom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02884D88-63D7-4ACC-9138-961A4CEB8789}"/>
              </a:ext>
            </a:extLst>
          </p:cNvPr>
          <p:cNvSpPr/>
          <p:nvPr userDrawn="1"/>
        </p:nvSpPr>
        <p:spPr>
          <a:xfrm>
            <a:off x="241177" y="6541957"/>
            <a:ext cx="10389705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i="1">
                <a:solidFill>
                  <a:schemeClr val="bg1">
                    <a:lumMod val="65000"/>
                  </a:schemeClr>
                </a:solidFill>
              </a:rPr>
              <a:t>Copyright © 2020 Accenture.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8755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76030" y="6349670"/>
            <a:ext cx="770951" cy="192287"/>
          </a:xfrm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5018" y="731520"/>
            <a:ext cx="11491383" cy="352213"/>
          </a:xfrm>
        </p:spPr>
        <p:txBody>
          <a:bodyPr/>
          <a:lstStyle>
            <a:lvl1pPr>
              <a:defRPr sz="3200" b="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SUBTITLES</a:t>
            </a:r>
          </a:p>
        </p:txBody>
      </p:sp>
    </p:spTree>
    <p:extLst>
      <p:ext uri="{BB962C8B-B14F-4D97-AF65-F5344CB8AC3E}">
        <p14:creationId xmlns:p14="http://schemas.microsoft.com/office/powerpoint/2010/main" val="210856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5A7698-6BF2-4F36-9421-769DF380148D}"/>
              </a:ext>
            </a:extLst>
          </p:cNvPr>
          <p:cNvSpPr/>
          <p:nvPr userDrawn="1"/>
        </p:nvSpPr>
        <p:spPr>
          <a:xfrm>
            <a:off x="0" y="677335"/>
            <a:ext cx="9360816" cy="352213"/>
          </a:xfrm>
          <a:prstGeom prst="rect">
            <a:avLst/>
          </a:prstGeom>
          <a:solidFill>
            <a:srgbClr val="9F3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5018" y="731520"/>
            <a:ext cx="11491383" cy="352213"/>
          </a:xfrm>
        </p:spPr>
        <p:txBody>
          <a:bodyPr/>
          <a:lstStyle>
            <a:lvl1pPr>
              <a:defRPr sz="3200" b="0" cap="all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76030" y="6349670"/>
            <a:ext cx="770951" cy="1922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076030" y="6349670"/>
            <a:ext cx="770951" cy="1922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5018" y="731520"/>
            <a:ext cx="11491383" cy="352213"/>
          </a:xfrm>
        </p:spPr>
        <p:txBody>
          <a:bodyPr/>
          <a:lstStyle>
            <a:lvl1pPr>
              <a:defRPr sz="3200" b="0" cap="all" spc="-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9" y="6272586"/>
            <a:ext cx="955463" cy="2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6030" y="6349670"/>
            <a:ext cx="770951" cy="192287"/>
          </a:xfrm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55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3429" y="147171"/>
            <a:ext cx="7079265" cy="67056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89654" y="5864285"/>
            <a:ext cx="2352173" cy="7355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07" tIns="60953" rIns="121907" bIns="60953" rtlCol="0" anchor="ctr"/>
          <a:lstStyle/>
          <a:p>
            <a:pPr algn="ctr"/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909765" y="5451135"/>
            <a:ext cx="3670523" cy="390471"/>
          </a:xfrm>
        </p:spPr>
        <p:txBody>
          <a:bodyPr/>
          <a:lstStyle>
            <a:lvl1pPr>
              <a:lnSpc>
                <a:spcPct val="80000"/>
              </a:lnSpc>
              <a:defRPr sz="2400" cap="all" spc="-1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10366" y="5841606"/>
            <a:ext cx="3669924" cy="647700"/>
          </a:xfrm>
        </p:spPr>
        <p:txBody>
          <a:bodyPr/>
          <a:lstStyle>
            <a:lvl1pPr marL="0" indent="0">
              <a:buNone/>
              <a:defRPr sz="1733" b="1" i="0" cap="all" baseline="0">
                <a:solidFill>
                  <a:schemeClr val="tx1"/>
                </a:solidFill>
                <a:latin typeface="Arial Bold" charset="0"/>
              </a:defRPr>
            </a:lvl1pPr>
          </a:lstStyle>
          <a:p>
            <a:pPr lvl="0"/>
            <a:r>
              <a:rPr lang="en-US"/>
              <a:t>SUBTITLE LINE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767" y="541867"/>
            <a:ext cx="2052532" cy="543316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 userDrawn="1"/>
        </p:nvSpPr>
        <p:spPr>
          <a:xfrm>
            <a:off x="826284" y="2024761"/>
            <a:ext cx="7814288" cy="4140695"/>
          </a:xfrm>
          <a:prstGeom prst="rect">
            <a:avLst/>
          </a:prstGeom>
        </p:spPr>
        <p:txBody>
          <a:bodyPr vert="horz" lIns="0" tIns="0" rIns="173448" bIns="0" rtlCol="0" anchor="t" anchorCtr="0">
            <a:noAutofit/>
          </a:bodyPr>
          <a:lstStyle>
            <a:lvl1pPr algn="l" defTabSz="130100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1800" b="0" i="0" kern="1200" cap="all" spc="-100" baseline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8666" b="1" spc="-400" baseline="0">
                <a:solidFill>
                  <a:schemeClr val="tx1"/>
                </a:solidFill>
                <a:latin typeface="+mj-lt"/>
              </a:rPr>
              <a:t>HEALTH &amp;</a:t>
            </a:r>
          </a:p>
          <a:p>
            <a:pPr>
              <a:lnSpc>
                <a:spcPct val="70000"/>
              </a:lnSpc>
            </a:pPr>
            <a:r>
              <a:rPr lang="en-US" sz="8666" b="1" spc="-400" baseline="0">
                <a:solidFill>
                  <a:schemeClr val="tx1"/>
                </a:solidFill>
                <a:latin typeface="+mj-lt"/>
              </a:rPr>
              <a:t>  PUBLIC</a:t>
            </a:r>
          </a:p>
          <a:p>
            <a:pPr>
              <a:lnSpc>
                <a:spcPct val="70000"/>
              </a:lnSpc>
            </a:pPr>
            <a:r>
              <a:rPr lang="en-US" sz="8666" b="1" spc="-400" baseline="0">
                <a:solidFill>
                  <a:schemeClr val="tx1"/>
                </a:solidFill>
                <a:latin typeface="+mj-lt"/>
              </a:rPr>
              <a:t>   SERVICE</a:t>
            </a:r>
          </a:p>
        </p:txBody>
      </p:sp>
    </p:spTree>
    <p:extLst>
      <p:ext uri="{BB962C8B-B14F-4D97-AF65-F5344CB8AC3E}">
        <p14:creationId xmlns:p14="http://schemas.microsoft.com/office/powerpoint/2010/main" val="157793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3429" y="147171"/>
            <a:ext cx="7079265" cy="67056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89654" y="5864285"/>
            <a:ext cx="2352173" cy="7355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07" tIns="60953" rIns="121907" bIns="60953" rtlCol="0" anchor="ctr"/>
          <a:lstStyle/>
          <a:p>
            <a:pPr algn="ctr"/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82672" y="4164202"/>
            <a:ext cx="3670523" cy="390471"/>
          </a:xfrm>
        </p:spPr>
        <p:txBody>
          <a:bodyPr/>
          <a:lstStyle>
            <a:lvl1pPr>
              <a:lnSpc>
                <a:spcPct val="80000"/>
              </a:lnSpc>
              <a:defRPr sz="2400" cap="all" spc="-1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83273" y="4554671"/>
            <a:ext cx="3669924" cy="647700"/>
          </a:xfrm>
        </p:spPr>
        <p:txBody>
          <a:bodyPr/>
          <a:lstStyle>
            <a:lvl1pPr marL="0" indent="0">
              <a:buNone/>
              <a:defRPr sz="1733" b="1" i="0" cap="all" baseline="0">
                <a:solidFill>
                  <a:schemeClr val="tx1"/>
                </a:solidFill>
                <a:latin typeface="Arial Bold" charset="0"/>
              </a:defRPr>
            </a:lvl1pPr>
          </a:lstStyle>
          <a:p>
            <a:pPr lvl="0"/>
            <a:r>
              <a:rPr lang="en-US"/>
              <a:t>SUBTITLE LINE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767" y="5758527"/>
            <a:ext cx="2052532" cy="5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1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969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9588F68-3DAC-41F1-BB37-F2A007F013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7741" y="937439"/>
            <a:ext cx="4309200" cy="452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98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020" y="1803400"/>
            <a:ext cx="5465637" cy="4267200"/>
          </a:xfrm>
        </p:spPr>
        <p:txBody>
          <a:bodyPr/>
          <a:lstStyle>
            <a:lvl1pPr>
              <a:lnSpc>
                <a:spcPct val="80000"/>
              </a:lnSpc>
              <a:defRPr sz="5067" cap="all" baseline="0"/>
            </a:lvl1pPr>
          </a:lstStyle>
          <a:p>
            <a:r>
              <a:rPr lang="en-US"/>
              <a:t>SECTION INTRO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48402" y="1772304"/>
            <a:ext cx="5565529" cy="4306112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 marL="0" indent="0">
              <a:buNone/>
              <a:defRPr lang="en-US" dirty="0" smtClean="0"/>
            </a:lvl2pPr>
            <a:lvl3pPr marL="201056" indent="-201056">
              <a:tabLst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40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8"/>
            <a:ext cx="11491383" cy="345257"/>
          </a:xfrm>
        </p:spPr>
        <p:txBody>
          <a:bodyPr wrap="square" lIns="0" tIns="0" rIns="130086" bIns="0" anchor="t" anchorCtr="0">
            <a:noAutofit/>
          </a:bodyPr>
          <a:lstStyle>
            <a:lvl1pPr marL="0" indent="0" algn="l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600" b="0" i="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58764" y="1367135"/>
            <a:ext cx="11577638" cy="460351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 marL="0" indent="0">
              <a:buNone/>
              <a:defRPr lang="en-US" dirty="0" smtClean="0"/>
            </a:lvl2pPr>
            <a:lvl3pPr marL="201056" indent="-201056">
              <a:tabLst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5018" y="731520"/>
            <a:ext cx="11491383" cy="352213"/>
          </a:xfrm>
        </p:spPr>
        <p:txBody>
          <a:bodyPr/>
          <a:lstStyle>
            <a:lvl1pPr>
              <a:defRPr sz="2400" b="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SUBTITLES</a:t>
            </a:r>
          </a:p>
        </p:txBody>
      </p:sp>
    </p:spTree>
    <p:extLst>
      <p:ext uri="{BB962C8B-B14F-4D97-AF65-F5344CB8AC3E}">
        <p14:creationId xmlns:p14="http://schemas.microsoft.com/office/powerpoint/2010/main" val="1005498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5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6030" y="6349670"/>
            <a:ext cx="770951" cy="192287"/>
          </a:xfrm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9" y="1435948"/>
            <a:ext cx="5517517" cy="464246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 marL="0" indent="0">
              <a:buNone/>
              <a:defRPr lang="en-US" dirty="0" smtClean="0"/>
            </a:lvl2pPr>
            <a:lvl3pPr marL="201056" indent="-201056">
              <a:tabLst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248401" y="1428656"/>
            <a:ext cx="5588000" cy="465645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133" b="1" dirty="0" smtClean="0"/>
            </a:lvl1pPr>
            <a:lvl2pPr marL="0" indent="0">
              <a:buNone/>
              <a:defRPr lang="en-US" sz="2133" b="0" dirty="0" smtClean="0"/>
            </a:lvl2pPr>
            <a:lvl3pPr marL="201056" indent="-201056">
              <a:tabLst/>
              <a:defRPr lang="en-US" sz="2133" b="0" dirty="0" smtClean="0"/>
            </a:lvl3pPr>
            <a:lvl4pPr>
              <a:defRPr lang="en-US" sz="2133" b="1" dirty="0" smtClean="0"/>
            </a:lvl4pPr>
            <a:lvl5pPr>
              <a:defRPr lang="en-US" sz="2133" b="1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5018" y="731520"/>
            <a:ext cx="11491383" cy="352213"/>
          </a:xfrm>
        </p:spPr>
        <p:txBody>
          <a:bodyPr/>
          <a:lstStyle>
            <a:lvl1pPr>
              <a:defRPr sz="3200" b="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SUBTITLES</a:t>
            </a:r>
          </a:p>
        </p:txBody>
      </p:sp>
    </p:spTree>
    <p:extLst>
      <p:ext uri="{BB962C8B-B14F-4D97-AF65-F5344CB8AC3E}">
        <p14:creationId xmlns:p14="http://schemas.microsoft.com/office/powerpoint/2010/main" val="268742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08437" y="1435948"/>
            <a:ext cx="3535680" cy="4649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 marL="0" indent="0">
              <a:buNone/>
              <a:defRPr lang="en-US" sz="1867" b="0" dirty="0" smtClean="0"/>
            </a:lvl2pPr>
            <a:lvl3pPr marL="201056" indent="-201056">
              <a:tabLst/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26728" y="1435948"/>
            <a:ext cx="3535680" cy="4649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 marL="0" indent="0">
              <a:buNone/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45019" y="1435948"/>
            <a:ext cx="3535680" cy="4649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 marL="0" indent="0">
              <a:buNone/>
              <a:defRPr lang="en-US" sz="1867" b="0" dirty="0" smtClean="0"/>
            </a:lvl2pPr>
            <a:lvl3pPr marL="201056" indent="-201056">
              <a:tabLst/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45018" y="731520"/>
            <a:ext cx="11491383" cy="352213"/>
          </a:xfrm>
        </p:spPr>
        <p:txBody>
          <a:bodyPr/>
          <a:lstStyle>
            <a:lvl1pPr>
              <a:defRPr sz="3200" b="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SUBTITLES</a:t>
            </a:r>
          </a:p>
        </p:txBody>
      </p:sp>
    </p:spTree>
    <p:extLst>
      <p:ext uri="{BB962C8B-B14F-4D97-AF65-F5344CB8AC3E}">
        <p14:creationId xmlns:p14="http://schemas.microsoft.com/office/powerpoint/2010/main" val="360417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312809" y="1435948"/>
            <a:ext cx="2560320" cy="4649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 marL="0" indent="0">
              <a:buNone/>
              <a:defRPr lang="en-US" sz="1867" b="0" dirty="0" smtClean="0"/>
            </a:lvl2pPr>
            <a:lvl3pPr marL="201056" indent="-201056">
              <a:tabLst/>
              <a:defRPr lang="en-US" sz="1867" b="0" dirty="0" smtClean="0"/>
            </a:lvl3pPr>
            <a:lvl4pPr>
              <a:defRPr lang="en-US" sz="1867" b="0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6" y="1435948"/>
            <a:ext cx="2560320" cy="4649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 marL="0" indent="0">
              <a:buNone/>
              <a:defRPr lang="en-US" sz="1867" b="0" dirty="0" smtClean="0"/>
            </a:lvl2pPr>
            <a:lvl3pPr marL="201056" indent="-201056">
              <a:tabLst/>
              <a:defRPr lang="en-US" sz="1867" b="0" dirty="0" smtClean="0"/>
            </a:lvl3pPr>
            <a:lvl4pPr>
              <a:defRPr lang="en-US" sz="1867" b="0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9210653" y="1435948"/>
            <a:ext cx="2560320" cy="4649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 marL="0" indent="0">
              <a:buNone/>
              <a:defRPr lang="en-US" sz="1867" b="0" dirty="0" smtClean="0"/>
            </a:lvl2pPr>
            <a:lvl3pPr marL="201056" indent="-201056">
              <a:tabLst/>
              <a:defRPr lang="en-US" sz="1867" b="0" dirty="0" smtClean="0"/>
            </a:lvl3pPr>
            <a:lvl4pPr>
              <a:defRPr lang="en-US" sz="1867" b="0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61099" y="1435948"/>
            <a:ext cx="2560320" cy="4649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 marL="0" indent="0">
              <a:buNone/>
              <a:defRPr lang="en-US" sz="1867" b="0" dirty="0" smtClean="0"/>
            </a:lvl2pPr>
            <a:lvl3pPr marL="201056" indent="-201056">
              <a:tabLst/>
              <a:defRPr lang="en-US" sz="1867" b="0" dirty="0" smtClean="0"/>
            </a:lvl3pPr>
            <a:lvl4pPr>
              <a:defRPr lang="en-US" sz="1867" b="0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45018" y="731520"/>
            <a:ext cx="11491383" cy="352213"/>
          </a:xfrm>
        </p:spPr>
        <p:txBody>
          <a:bodyPr/>
          <a:lstStyle>
            <a:lvl1pPr>
              <a:defRPr sz="3200" b="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SUBTITLES</a:t>
            </a:r>
          </a:p>
        </p:txBody>
      </p:sp>
    </p:spTree>
    <p:extLst>
      <p:ext uri="{BB962C8B-B14F-4D97-AF65-F5344CB8AC3E}">
        <p14:creationId xmlns:p14="http://schemas.microsoft.com/office/powerpoint/2010/main" val="67048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3308578" y="1435948"/>
            <a:ext cx="8519356" cy="4642469"/>
          </a:xfrm>
        </p:spPr>
        <p:txBody>
          <a:bodyPr/>
          <a:lstStyle>
            <a:lvl1pPr>
              <a:defRPr sz="2133"/>
            </a:lvl1pPr>
            <a:lvl2pPr marL="0" indent="0">
              <a:buNone/>
              <a:defRPr sz="2133"/>
            </a:lvl2pPr>
            <a:lvl3pPr marL="201056" indent="-201056">
              <a:tabLst/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6030" y="6349670"/>
            <a:ext cx="770951" cy="192287"/>
          </a:xfrm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7" y="1435948"/>
            <a:ext cx="2560320" cy="4649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133" b="1" dirty="0" smtClean="0"/>
            </a:lvl1pPr>
            <a:lvl2pPr marL="0" indent="0">
              <a:buNone/>
              <a:defRPr lang="en-US" sz="2133" b="0" dirty="0" smtClean="0"/>
            </a:lvl2pPr>
            <a:lvl3pPr marL="201056" indent="-201056">
              <a:tabLst/>
              <a:defRPr lang="en-US" sz="2133" b="0" dirty="0" smtClean="0"/>
            </a:lvl3pPr>
            <a:lvl4pPr>
              <a:defRPr lang="en-US" sz="2133" b="1" dirty="0" smtClean="0"/>
            </a:lvl4pPr>
            <a:lvl5pPr>
              <a:defRPr lang="en-US" sz="2133" b="1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5018" y="731520"/>
            <a:ext cx="11491383" cy="352213"/>
          </a:xfrm>
        </p:spPr>
        <p:txBody>
          <a:bodyPr/>
          <a:lstStyle>
            <a:lvl1pPr>
              <a:defRPr sz="3200" b="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SUBTITLES</a:t>
            </a:r>
          </a:p>
        </p:txBody>
      </p:sp>
    </p:spTree>
    <p:extLst>
      <p:ext uri="{BB962C8B-B14F-4D97-AF65-F5344CB8AC3E}">
        <p14:creationId xmlns:p14="http://schemas.microsoft.com/office/powerpoint/2010/main" val="318688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2.vml"/><Relationship Id="rId7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.bin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7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ags" Target="../tags/tag6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vmlDrawing" Target="../drawings/vmlDrawing3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DDA16E8C-2F92-4D1D-8F94-2DE5444FFC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8255849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7" imgW="424" imgH="424" progId="TCLayout.ActiveDocument.1">
                  <p:embed/>
                </p:oleObj>
              </mc:Choice>
              <mc:Fallback>
                <p:oleObj name="think-cell Slide" r:id="rId7" imgW="424" imgH="42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DDA16E8C-2F92-4D1D-8F94-2DE5444FFC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>
            <a:extLst>
              <a:ext uri="{FF2B5EF4-FFF2-40B4-BE49-F238E27FC236}">
                <a16:creationId xmlns:a16="http://schemas.microsoft.com/office/drawing/2014/main" id="{CF4E77F2-A555-4F20-8CCE-8193EBCC9B8E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>
              <a:latin typeface="Graphik" panose="020B0503030202060203" pitchFamily="34" charset="0"/>
              <a:ea typeface="+mj-ea"/>
              <a:cs typeface="+mj-cs"/>
              <a:sym typeface="Graphik" panose="020B050303020206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76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DA6EA2F-E520-436F-9B6C-BA4B144A7E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598265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6" imgW="424" imgH="424" progId="TCLayout.ActiveDocument.1">
                  <p:embed/>
                </p:oleObj>
              </mc:Choice>
              <mc:Fallback>
                <p:oleObj name="think-cell Slide" r:id="rId6" imgW="424" imgH="424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7DA6EA2F-E520-436F-9B6C-BA4B144A7E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048F2B39-01E1-4139-8BD3-EA58DDE83FF2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>
              <a:latin typeface="Graphik" panose="020B0503030202060203" pitchFamily="34" charset="0"/>
              <a:ea typeface="+mj-ea"/>
              <a:cs typeface="+mj-cs"/>
              <a:sym typeface="Graphik" panose="020B050303020206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5" orient="horz" pos="2232" userDrawn="1">
          <p15:clr>
            <a:srgbClr val="F26B43"/>
          </p15:clr>
        </p15:guide>
        <p15:guide id="16" orient="horz" pos="32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471D55C4-C05E-4387-8BEB-F996B21E4B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40278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17" imgW="424" imgH="424" progId="TCLayout.ActiveDocument.1">
                  <p:embed/>
                </p:oleObj>
              </mc:Choice>
              <mc:Fallback>
                <p:oleObj name="think-cell Slide" r:id="rId17" imgW="424" imgH="424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471D55C4-C05E-4387-8BEB-F996B21E4B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20C398A1-EB5B-4E9A-9BE3-04FD97893C22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018" y="332078"/>
            <a:ext cx="11491383" cy="345257"/>
          </a:xfrm>
          <a:prstGeom prst="rect">
            <a:avLst/>
          </a:prstGeom>
        </p:spPr>
        <p:txBody>
          <a:bodyPr vert="horz" lIns="0" tIns="0" rIns="130086" bIns="0" rtlCol="0" anchor="t" anchorCtr="0">
            <a:noAutofit/>
          </a:bodyPr>
          <a:lstStyle/>
          <a:p>
            <a:r>
              <a:rPr lang="en-US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018" y="1435948"/>
            <a:ext cx="11491383" cy="4634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9" y="6272586"/>
            <a:ext cx="955463" cy="2529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89DF1F-1B54-437D-9152-47DE1F2E8A3A}"/>
              </a:ext>
            </a:extLst>
          </p:cNvPr>
          <p:cNvSpPr/>
          <p:nvPr userDrawn="1"/>
        </p:nvSpPr>
        <p:spPr>
          <a:xfrm>
            <a:off x="241177" y="6541957"/>
            <a:ext cx="10389705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i="1">
                <a:solidFill>
                  <a:schemeClr val="bg1">
                    <a:lumMod val="65000"/>
                  </a:schemeClr>
                </a:solidFill>
              </a:rPr>
              <a:t>Copyright © 2020 Accenture.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9713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44" r:id="rId8"/>
    <p:sldLayoutId id="2147483716" r:id="rId9"/>
    <p:sldLayoutId id="2147483717" r:id="rId10"/>
    <p:sldLayoutId id="2147483718" r:id="rId11"/>
    <p:sldLayoutId id="2147483719" r:id="rId12"/>
  </p:sldLayoutIdLst>
  <p:hf sldNum="0" hdr="0" dt="0"/>
  <p:txStyles>
    <p:titleStyle>
      <a:lvl1pPr algn="l" defTabSz="1734431" rtl="0" eaLnBrk="1" latinLnBrk="0" hangingPunct="1">
        <a:lnSpc>
          <a:spcPct val="80000"/>
        </a:lnSpc>
        <a:spcBef>
          <a:spcPct val="0"/>
        </a:spcBef>
        <a:buNone/>
        <a:defRPr sz="3200" b="0" i="0" kern="1200" cap="all" spc="-133" baseline="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734431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133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54" indent="-182854" algn="l" defTabSz="1734431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708" indent="-182854" algn="l" defTabSz="1734431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431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133" b="1" i="0" kern="1200" cap="none" baseline="0">
          <a:solidFill>
            <a:schemeClr val="tx2"/>
          </a:solidFill>
          <a:latin typeface="Arial Bold" charset="0"/>
          <a:ea typeface="Arial Black" charset="0"/>
          <a:cs typeface="Arial Black" charset="0"/>
        </a:defRPr>
      </a:lvl4pPr>
      <a:lvl5pPr marL="182854" indent="-182854" algn="l" defTabSz="1734431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lack" charset="0"/>
          <a:cs typeface="Arial Black" charset="0"/>
        </a:defRPr>
      </a:lvl5pPr>
      <a:lvl6pPr marL="365708" indent="-182854" algn="l" defTabSz="1734431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431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54" indent="-182854" algn="l" defTabSz="1734431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08" indent="-182854" algn="l" defTabSz="1734431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43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216" algn="l" defTabSz="173443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431" algn="l" defTabSz="173443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647" algn="l" defTabSz="173443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8865" algn="l" defTabSz="173443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080" algn="l" defTabSz="173443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295" algn="l" defTabSz="173443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0511" algn="l" defTabSz="173443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7728" algn="l" defTabSz="173443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96">
          <p15:clr>
            <a:srgbClr val="F26B43"/>
          </p15:clr>
        </p15:guide>
        <p15:guide id="2" pos="2880">
          <p15:clr>
            <a:srgbClr val="F26B43"/>
          </p15:clr>
        </p15:guide>
        <p15:guide id="3" pos="144" userDrawn="1">
          <p15:clr>
            <a:srgbClr val="F26B43"/>
          </p15:clr>
        </p15:guide>
        <p15:guide id="4" pos="5592">
          <p15:clr>
            <a:srgbClr val="F26B43"/>
          </p15:clr>
        </p15:guide>
        <p15:guide id="5" orient="horz" pos="852">
          <p15:clr>
            <a:srgbClr val="F26B43"/>
          </p15:clr>
        </p15:guide>
        <p15:guide id="7" orient="horz" pos="156">
          <p15:clr>
            <a:srgbClr val="F26B43"/>
          </p15:clr>
        </p15:guide>
        <p15:guide id="8" orient="horz" pos="2868">
          <p15:clr>
            <a:srgbClr val="F26B43"/>
          </p15:clr>
        </p15:guide>
        <p15:guide id="9" orient="horz" pos="1524">
          <p15:clr>
            <a:srgbClr val="F26B43"/>
          </p15:clr>
        </p15:guide>
        <p15:guide id="10" orient="horz" pos="3888" userDrawn="1">
          <p15:clr>
            <a:srgbClr val="F26B43"/>
          </p15:clr>
        </p15:guide>
        <p15:guide id="1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tags" Target="../tags/tag12.xml"/><Relationship Id="rId11" Type="http://schemas.openxmlformats.org/officeDocument/2006/relationships/image" Target="../media/image7.png"/><Relationship Id="rId5" Type="http://schemas.openxmlformats.org/officeDocument/2006/relationships/tags" Target="../tags/tag11.xml"/><Relationship Id="rId10" Type="http://schemas.openxmlformats.org/officeDocument/2006/relationships/image" Target="../media/image6.emf"/><Relationship Id="rId4" Type="http://schemas.openxmlformats.org/officeDocument/2006/relationships/tags" Target="../tags/tag10.xml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5">
            <a:extLst>
              <a:ext uri="{FF2B5EF4-FFF2-40B4-BE49-F238E27FC236}">
                <a16:creationId xmlns:a16="http://schemas.microsoft.com/office/drawing/2014/main" id="{D145E56A-3C9D-4048-A3D1-B05A065A054F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243953" y="1352550"/>
            <a:ext cx="8636898" cy="4774153"/>
          </a:xfrm>
          <a:prstGeom prst="rect">
            <a:avLst/>
          </a:prstGeom>
          <a:pattFill prst="ltUpDiag">
            <a:fgClr>
              <a:schemeClr val="bg1"/>
            </a:fgClr>
            <a:bgClr>
              <a:srgbClr val="E8ECEC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240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Rechteck 6">
            <a:extLst>
              <a:ext uri="{FF2B5EF4-FFF2-40B4-BE49-F238E27FC236}">
                <a16:creationId xmlns:a16="http://schemas.microsoft.com/office/drawing/2014/main" id="{49BC85AD-C65F-49B1-8A3D-D3E7ECD74CBF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319807" y="1689725"/>
            <a:ext cx="3426258" cy="43518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32000" rtlCol="0" anchor="t"/>
          <a:lstStyle/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defRPr/>
            </a:pPr>
            <a:endParaRPr lang="de-DE" sz="1467">
              <a:solidFill>
                <a:srgbClr val="000000"/>
              </a:solidFill>
            </a:endParaRPr>
          </a:p>
        </p:txBody>
      </p:sp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E4B98B58-6C98-4BBF-8856-940CAA37EB7B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think-cell Slide" r:id="rId9" imgW="592" imgH="595" progId="TCLayout.ActiveDocument.1">
                  <p:embed/>
                </p:oleObj>
              </mc:Choice>
              <mc:Fallback>
                <p:oleObj name="think-cell Slide" r:id="rId9" imgW="592" imgH="59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E4B98B58-6C98-4BBF-8856-940CAA37EB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Rechteck 3">
            <a:extLst>
              <a:ext uri="{FF2B5EF4-FFF2-40B4-BE49-F238E27FC236}">
                <a16:creationId xmlns:a16="http://schemas.microsoft.com/office/drawing/2014/main" id="{EB230981-B2FD-4D57-BEA1-B9DF2EF70ED4}"/>
              </a:ext>
            </a:extLst>
          </p:cNvPr>
          <p:cNvSpPr/>
          <p:nvPr/>
        </p:nvSpPr>
        <p:spPr>
          <a:xfrm>
            <a:off x="9183077" y="1"/>
            <a:ext cx="300484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2" name="Tabelle 7">
            <a:extLst>
              <a:ext uri="{FF2B5EF4-FFF2-40B4-BE49-F238E27FC236}">
                <a16:creationId xmlns:a16="http://schemas.microsoft.com/office/drawing/2014/main" id="{CA6872DA-7C5F-4AC1-8DB7-0B152219E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0096"/>
              </p:ext>
            </p:extLst>
          </p:nvPr>
        </p:nvGraphicFramePr>
        <p:xfrm>
          <a:off x="9277330" y="1359723"/>
          <a:ext cx="2559071" cy="4072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559071">
                  <a:extLst>
                    <a:ext uri="{9D8B030D-6E8A-4147-A177-3AD203B41FA5}">
                      <a16:colId xmlns:a16="http://schemas.microsoft.com/office/drawing/2014/main" val="3073929571"/>
                    </a:ext>
                  </a:extLst>
                </a:gridCol>
              </a:tblGrid>
              <a:tr h="176919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bg1"/>
                          </a:solidFill>
                        </a:rPr>
                        <a:t>Teamleitung Softwareentwiclung</a:t>
                      </a:r>
                    </a:p>
                  </a:txBody>
                  <a:tcPr marL="36000" marR="0" marT="18000" marB="1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1037443"/>
                  </a:ext>
                </a:extLst>
              </a:tr>
              <a:tr h="176919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bg1"/>
                          </a:solidFill>
                        </a:rPr>
                        <a:t>Software-Architektur</a:t>
                      </a:r>
                    </a:p>
                  </a:txBody>
                  <a:tcPr marL="36000" marR="0" marT="18000" marB="1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3957608"/>
                  </a:ext>
                </a:extLst>
              </a:tr>
            </a:tbl>
          </a:graphicData>
        </a:graphic>
      </p:graphicFrame>
      <p:sp>
        <p:nvSpPr>
          <p:cNvPr id="81" name="Pfeil: Fünfeck 4">
            <a:extLst>
              <a:ext uri="{FF2B5EF4-FFF2-40B4-BE49-F238E27FC236}">
                <a16:creationId xmlns:a16="http://schemas.microsoft.com/office/drawing/2014/main" id="{A397D3AB-5D65-4AF5-AC15-25BDF7354FD0}"/>
              </a:ext>
            </a:extLst>
          </p:cNvPr>
          <p:cNvSpPr/>
          <p:nvPr/>
        </p:nvSpPr>
        <p:spPr>
          <a:xfrm rot="10800000" flipH="1">
            <a:off x="9140062" y="704970"/>
            <a:ext cx="2396529" cy="228925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83" name="Textfeld 50">
            <a:extLst>
              <a:ext uri="{FF2B5EF4-FFF2-40B4-BE49-F238E27FC236}">
                <a16:creationId xmlns:a16="http://schemas.microsoft.com/office/drawing/2014/main" id="{4590E725-0DEA-4D82-A9DD-5F013E0800AD}"/>
              </a:ext>
            </a:extLst>
          </p:cNvPr>
          <p:cNvSpPr txBox="1"/>
          <p:nvPr/>
        </p:nvSpPr>
        <p:spPr>
          <a:xfrm>
            <a:off x="9363067" y="711710"/>
            <a:ext cx="1861086" cy="2154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400">
                <a:solidFill>
                  <a:schemeClr val="accent3"/>
                </a:solidFill>
              </a:rPr>
              <a:t>Fähigkeiten &amp; Erfahrung</a:t>
            </a:r>
          </a:p>
        </p:txBody>
      </p:sp>
      <p:sp>
        <p:nvSpPr>
          <p:cNvPr id="93" name="Pfeil: Fünfeck 48">
            <a:extLst>
              <a:ext uri="{FF2B5EF4-FFF2-40B4-BE49-F238E27FC236}">
                <a16:creationId xmlns:a16="http://schemas.microsoft.com/office/drawing/2014/main" id="{E6D16788-F29F-416C-8C4C-72FDB2D9600D}"/>
              </a:ext>
            </a:extLst>
          </p:cNvPr>
          <p:cNvSpPr/>
          <p:nvPr/>
        </p:nvSpPr>
        <p:spPr>
          <a:xfrm>
            <a:off x="9127591" y="256220"/>
            <a:ext cx="3049815" cy="292246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BAFF"/>
              </a:solidFill>
              <a:effectLst/>
              <a:uLnTx/>
              <a:uFillTx/>
              <a:latin typeface="Graphik Regular"/>
              <a:ea typeface="+mn-ea"/>
              <a:cs typeface="+mn-cs"/>
            </a:endParaRPr>
          </a:p>
        </p:txBody>
      </p:sp>
      <p:sp>
        <p:nvSpPr>
          <p:cNvPr id="94" name="Textfeld 37">
            <a:extLst>
              <a:ext uri="{FF2B5EF4-FFF2-40B4-BE49-F238E27FC236}">
                <a16:creationId xmlns:a16="http://schemas.microsoft.com/office/drawing/2014/main" id="{C0B69484-C332-4440-B7C5-044DB6BD8C9F}"/>
              </a:ext>
            </a:extLst>
          </p:cNvPr>
          <p:cNvSpPr txBox="1"/>
          <p:nvPr/>
        </p:nvSpPr>
        <p:spPr>
          <a:xfrm>
            <a:off x="9223213" y="294621"/>
            <a:ext cx="27755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>
                <a:solidFill>
                  <a:schemeClr val="accent2"/>
                </a:solidFill>
                <a:latin typeface="+mj-lt"/>
              </a:rPr>
              <a:t>FÄHIGKEITEN &amp; EXPERTISE</a:t>
            </a:r>
          </a:p>
        </p:txBody>
      </p:sp>
      <p:sp>
        <p:nvSpPr>
          <p:cNvPr id="41" name="Rechteck 6">
            <a:extLst>
              <a:ext uri="{FF2B5EF4-FFF2-40B4-BE49-F238E27FC236}">
                <a16:creationId xmlns:a16="http://schemas.microsoft.com/office/drawing/2014/main" id="{2A3C6767-7BAA-47B9-B633-B6AD7261BAB5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395017" y="3614736"/>
            <a:ext cx="3283408" cy="237757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  <a:buClr>
                <a:srgbClr val="006699"/>
              </a:buClr>
              <a:defRPr/>
            </a:pPr>
            <a:r>
              <a:rPr lang="de-DE" sz="1050">
                <a:solidFill>
                  <a:srgbClr val="000000"/>
                </a:solidFill>
              </a:rPr>
              <a:t>Georgy Saukov ist Software-Architekt bei Accenture Technology.</a:t>
            </a:r>
          </a:p>
          <a:p>
            <a:pPr>
              <a:spcAft>
                <a:spcPts val="300"/>
              </a:spcAft>
              <a:buClr>
                <a:srgbClr val="006699"/>
              </a:buClr>
              <a:defRPr/>
            </a:pPr>
            <a:r>
              <a:rPr lang="de-DE" sz="1050">
                <a:solidFill>
                  <a:srgbClr val="000000"/>
                </a:solidFill>
              </a:rPr>
              <a:t>Mit mehr als zwölf Jahren Entwicklungs- und Testarbeit im Finanzbereich sammelte Georgy umfassende Erfahrungen in der Backend- und Frontend-Entwicklung von monolithischer Microservices sowie Cloud-basierten Anwendungen. Neben der Entwicklung und dem Testen deckt Georgy Schwerpunkte wie Systemdesign, horizontale/vertikale Skalierbarkeit und Anwendungssicherheit ab.</a:t>
            </a:r>
          </a:p>
          <a:p>
            <a:pPr>
              <a:spcAft>
                <a:spcPts val="300"/>
              </a:spcAft>
              <a:buClr>
                <a:srgbClr val="006699"/>
              </a:buClr>
              <a:defRPr/>
            </a:pPr>
            <a:r>
              <a:rPr lang="de-DE" sz="1050">
                <a:solidFill>
                  <a:srgbClr val="000000"/>
                </a:solidFill>
              </a:rPr>
              <a:t>Vor seiner Zeit bei Accenture hat Georgy für verschiedene Unternehmen im Fintech Bereich als Software-Ingeneur und Entwickler gearbeitet.</a:t>
            </a:r>
          </a:p>
          <a:p>
            <a:pPr>
              <a:spcAft>
                <a:spcPts val="300"/>
              </a:spcAft>
              <a:buClr>
                <a:srgbClr val="006699"/>
              </a:buClr>
              <a:defRPr/>
            </a:pPr>
            <a:endParaRPr lang="de-DE" sz="1050"/>
          </a:p>
        </p:txBody>
      </p:sp>
      <p:sp>
        <p:nvSpPr>
          <p:cNvPr id="46" name="Rechteck 7">
            <a:extLst>
              <a:ext uri="{FF2B5EF4-FFF2-40B4-BE49-F238E27FC236}">
                <a16:creationId xmlns:a16="http://schemas.microsoft.com/office/drawing/2014/main" id="{C019CB9E-7EFA-4A10-8F0E-F18B45E7D399}"/>
              </a:ext>
            </a:extLst>
          </p:cNvPr>
          <p:cNvSpPr/>
          <p:nvPr/>
        </p:nvSpPr>
        <p:spPr>
          <a:xfrm>
            <a:off x="1831743" y="1773094"/>
            <a:ext cx="1832965" cy="15414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000" b="1">
                <a:solidFill>
                  <a:srgbClr val="000000"/>
                </a:solidFill>
              </a:rPr>
              <a:t>Georgy</a:t>
            </a:r>
            <a:endParaRPr lang="de-DE" sz="2400" b="1">
              <a:solidFill>
                <a:srgbClr val="000000"/>
              </a:solidFill>
            </a:endParaRPr>
          </a:p>
          <a:p>
            <a:r>
              <a:rPr lang="de-DE" sz="2400">
                <a:solidFill>
                  <a:schemeClr val="accent2"/>
                </a:solidFill>
                <a:latin typeface="+mj-lt"/>
              </a:rPr>
              <a:t>Saukov</a:t>
            </a:r>
          </a:p>
          <a:p>
            <a:endParaRPr lang="de-DE">
              <a:solidFill>
                <a:schemeClr val="accent2"/>
              </a:solidFill>
            </a:endParaRPr>
          </a:p>
          <a:p>
            <a:pPr>
              <a:spcAft>
                <a:spcPts val="400"/>
              </a:spcAft>
            </a:pPr>
            <a:endParaRPr lang="de-DE" sz="1100" b="1" kern="0">
              <a:solidFill>
                <a:schemeClr val="accent2"/>
              </a:solidFill>
            </a:endParaRPr>
          </a:p>
          <a:p>
            <a:pPr>
              <a:spcAft>
                <a:spcPts val="400"/>
              </a:spcAft>
            </a:pPr>
            <a:r>
              <a:rPr lang="de-DE" altLang="de-DE" sz="1000" kern="0"/>
              <a:t>georgy.saukov@accenture.com</a:t>
            </a:r>
          </a:p>
          <a:p>
            <a:endParaRPr lang="de-DE" sz="1050"/>
          </a:p>
        </p:txBody>
      </p:sp>
      <p:sp>
        <p:nvSpPr>
          <p:cNvPr id="48" name="Rechteck 6">
            <a:extLst>
              <a:ext uri="{FF2B5EF4-FFF2-40B4-BE49-F238E27FC236}">
                <a16:creationId xmlns:a16="http://schemas.microsoft.com/office/drawing/2014/main" id="{F5C1B407-8FE8-4854-86C0-5EFC2B149A81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3837930" y="1689725"/>
            <a:ext cx="4957577" cy="43518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32000" rtlCol="0" anchor="t"/>
          <a:lstStyle/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defRPr/>
            </a:pPr>
            <a:endParaRPr lang="de-DE" sz="1467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FFA45A-FB57-4372-AF8E-CE903091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Georgy saukov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529AFB-C648-4C42-ACE5-0109A18E74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018" y="731520"/>
            <a:ext cx="8535833" cy="352213"/>
          </a:xfrm>
        </p:spPr>
        <p:txBody>
          <a:bodyPr/>
          <a:lstStyle/>
          <a:p>
            <a:r>
              <a:rPr lang="de-DE"/>
              <a:t>Senior software developer (Backend)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93BAF5D9-DBEB-444A-9A3C-265DBA2D7168}"/>
              </a:ext>
            </a:extLst>
          </p:cNvPr>
          <p:cNvSpPr txBox="1">
            <a:spLocks/>
          </p:cNvSpPr>
          <p:nvPr/>
        </p:nvSpPr>
        <p:spPr>
          <a:xfrm>
            <a:off x="4085790" y="1782474"/>
            <a:ext cx="4700581" cy="124649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 typeface="Graphik Regular" panose="020B0604020202020204" pitchFamily="34" charset="0"/>
              <a:buNone/>
              <a:defRPr sz="2400" b="1" kern="1200" cap="all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180000" indent="-180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 Regular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80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 Regular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725" indent="-180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 Regular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Graphik Regular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Graphik Regular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Graphik Regular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 Regular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300"/>
              </a:spcAft>
              <a:buNone/>
              <a:defRPr/>
            </a:pPr>
            <a:r>
              <a:rPr lang="de-DE" sz="1050" b="1">
                <a:solidFill>
                  <a:schemeClr val="accent2"/>
                </a:solidFill>
                <a:cs typeface="Arial" panose="020B0604020202020204" pitchFamily="34" charset="0"/>
              </a:rPr>
              <a:t>Deutsches Fintech-Unternehmen:</a:t>
            </a:r>
          </a:p>
          <a:p>
            <a:pPr marL="0" lvl="1" indent="0">
              <a:spcAft>
                <a:spcPts val="300"/>
              </a:spcAft>
              <a:buNone/>
              <a:defRPr/>
            </a:pPr>
            <a:r>
              <a:rPr lang="de-DE" sz="1050" b="1">
                <a:solidFill>
                  <a:srgbClr val="000000"/>
                </a:solidFill>
                <a:cs typeface="Calibri" pitchFamily="34" charset="0"/>
              </a:rPr>
              <a:t>Softwareingenieur</a:t>
            </a: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de-DE" sz="1050">
                <a:solidFill>
                  <a:srgbClr val="000000"/>
                </a:solidFill>
                <a:cs typeface="Calibri" pitchFamily="34" charset="0"/>
              </a:rPr>
              <a:t>Entwicklung und Wartung des Kernsystems zur Zahlungsabwicklung</a:t>
            </a: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de-DE" sz="1050">
                <a:solidFill>
                  <a:srgbClr val="000000"/>
                </a:solidFill>
                <a:cs typeface="Calibri" pitchFamily="34" charset="0"/>
              </a:rPr>
              <a:t>Skalierung und Gestaltung des Kernsystems an das Zahlungsaufkommen sowie kontinuierliche Verbesserung der Performance</a:t>
            </a: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de-DE" sz="1050">
                <a:solidFill>
                  <a:srgbClr val="000000"/>
                </a:solidFill>
                <a:cs typeface="Calibri" pitchFamily="34" charset="0"/>
              </a:rPr>
              <a:t>Integration von REST, HMS, KAFKA mit externen/internen Schnittstellen</a:t>
            </a: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de-DE" sz="1050">
                <a:solidFill>
                  <a:srgbClr val="000000"/>
                </a:solidFill>
                <a:cs typeface="Calibri" pitchFamily="34" charset="0"/>
              </a:rPr>
              <a:t>Einbindung von Datenbanken, Datenanalyse, Migrationen und Batchjobs</a:t>
            </a:r>
            <a:endParaRPr lang="de-DE" sz="105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C5B605-F700-4E2C-A27D-A527D1604E45}"/>
              </a:ext>
            </a:extLst>
          </p:cNvPr>
          <p:cNvGrpSpPr/>
          <p:nvPr/>
        </p:nvGrpSpPr>
        <p:grpSpPr>
          <a:xfrm>
            <a:off x="3926585" y="1779347"/>
            <a:ext cx="91440" cy="1240094"/>
            <a:chOff x="3912517" y="1802262"/>
            <a:chExt cx="91440" cy="124009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8FA547-8B07-4202-91D2-8A9D3496757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44557" y="2433195"/>
              <a:ext cx="121832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FAE694-BCF3-4383-A2B5-3CA2DDA4D196}"/>
                </a:ext>
              </a:extLst>
            </p:cNvPr>
            <p:cNvSpPr/>
            <p:nvPr/>
          </p:nvSpPr>
          <p:spPr>
            <a:xfrm>
              <a:off x="3912517" y="1802262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A40FDDF-184C-42A2-B85C-54BFB9A51645}"/>
              </a:ext>
            </a:extLst>
          </p:cNvPr>
          <p:cNvGrpSpPr/>
          <p:nvPr/>
        </p:nvGrpSpPr>
        <p:grpSpPr>
          <a:xfrm>
            <a:off x="9140062" y="3767809"/>
            <a:ext cx="2396529" cy="228925"/>
            <a:chOff x="9140062" y="1782912"/>
            <a:chExt cx="2396529" cy="228925"/>
          </a:xfrm>
        </p:grpSpPr>
        <p:sp>
          <p:nvSpPr>
            <p:cNvPr id="57" name="Pfeil: Fünfeck 4">
              <a:extLst>
                <a:ext uri="{FF2B5EF4-FFF2-40B4-BE49-F238E27FC236}">
                  <a16:creationId xmlns:a16="http://schemas.microsoft.com/office/drawing/2014/main" id="{CD644CB5-1C1A-40A1-81D7-A6867B338BA9}"/>
                </a:ext>
              </a:extLst>
            </p:cNvPr>
            <p:cNvSpPr/>
            <p:nvPr/>
          </p:nvSpPr>
          <p:spPr>
            <a:xfrm rot="10800000" flipH="1">
              <a:off x="9140062" y="1782912"/>
              <a:ext cx="2396529" cy="228925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4"/>
                </a:solidFill>
              </a:endParaRPr>
            </a:p>
          </p:txBody>
        </p:sp>
        <p:sp>
          <p:nvSpPr>
            <p:cNvPr id="58" name="Textfeld 50">
              <a:extLst>
                <a:ext uri="{FF2B5EF4-FFF2-40B4-BE49-F238E27FC236}">
                  <a16:creationId xmlns:a16="http://schemas.microsoft.com/office/drawing/2014/main" id="{466AB591-6C65-4CD9-BAFA-EC2FEE126FA6}"/>
                </a:ext>
              </a:extLst>
            </p:cNvPr>
            <p:cNvSpPr txBox="1"/>
            <p:nvPr/>
          </p:nvSpPr>
          <p:spPr>
            <a:xfrm>
              <a:off x="9363067" y="1789653"/>
              <a:ext cx="175144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>
                  <a:solidFill>
                    <a:schemeClr val="accent3"/>
                  </a:solidFill>
                </a:rPr>
                <a:t>Technologie Expertise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3BAAC87-EF96-476F-9E5C-63514AE9B133}"/>
              </a:ext>
            </a:extLst>
          </p:cNvPr>
          <p:cNvCxnSpPr>
            <a:cxnSpLocks/>
          </p:cNvCxnSpPr>
          <p:nvPr/>
        </p:nvCxnSpPr>
        <p:spPr>
          <a:xfrm flipH="1">
            <a:off x="405133" y="3562350"/>
            <a:ext cx="32631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83BACE6-1517-47B0-86DD-47D3723FDFE9}"/>
              </a:ext>
            </a:extLst>
          </p:cNvPr>
          <p:cNvGrpSpPr/>
          <p:nvPr/>
        </p:nvGrpSpPr>
        <p:grpSpPr>
          <a:xfrm>
            <a:off x="3926585" y="3130672"/>
            <a:ext cx="91440" cy="1152441"/>
            <a:chOff x="3912517" y="1802262"/>
            <a:chExt cx="91440" cy="115244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777C5CE-6301-4621-A5B0-B8D15CFDFF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99936" y="2400921"/>
              <a:ext cx="110756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C15BC7-49FB-4C3C-98FB-27DED0CC63EE}"/>
                </a:ext>
              </a:extLst>
            </p:cNvPr>
            <p:cNvSpPr/>
            <p:nvPr/>
          </p:nvSpPr>
          <p:spPr>
            <a:xfrm>
              <a:off x="3912517" y="1802262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83D7AD7-DE91-49DB-B0C9-96E6865F899A}"/>
              </a:ext>
            </a:extLst>
          </p:cNvPr>
          <p:cNvGrpSpPr/>
          <p:nvPr/>
        </p:nvGrpSpPr>
        <p:grpSpPr>
          <a:xfrm>
            <a:off x="3926585" y="4424899"/>
            <a:ext cx="91440" cy="1497113"/>
            <a:chOff x="3912517" y="1802262"/>
            <a:chExt cx="91440" cy="149711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918A86-6334-48F4-85B1-410287A64E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16634" y="2562291"/>
              <a:ext cx="147416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513ABBE-DA46-412C-9B5A-DE53847A7C2B}"/>
                </a:ext>
              </a:extLst>
            </p:cNvPr>
            <p:cNvSpPr/>
            <p:nvPr/>
          </p:nvSpPr>
          <p:spPr>
            <a:xfrm>
              <a:off x="3912517" y="1802262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</p:grp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8C8A2258-58F3-421F-B9F7-518542C29A45}"/>
              </a:ext>
            </a:extLst>
          </p:cNvPr>
          <p:cNvSpPr txBox="1">
            <a:spLocks/>
          </p:cNvSpPr>
          <p:nvPr/>
        </p:nvSpPr>
        <p:spPr>
          <a:xfrm>
            <a:off x="4085790" y="3143383"/>
            <a:ext cx="4700581" cy="1123384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 typeface="Graphik Regular" panose="020B0604020202020204" pitchFamily="34" charset="0"/>
              <a:buNone/>
              <a:defRPr sz="2400" b="1" kern="1200" cap="all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180000" indent="-180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 Regular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80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 Regular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725" indent="-180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 Regular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Graphik Regular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Graphik Regular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Graphik Regular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 Regular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300"/>
              </a:spcAft>
              <a:buNone/>
              <a:defRPr/>
            </a:pPr>
            <a:r>
              <a:rPr lang="de-DE" sz="1050" b="1">
                <a:solidFill>
                  <a:schemeClr val="accent2"/>
                </a:solidFill>
                <a:cs typeface="Arial" panose="020B0604020202020204" pitchFamily="34" charset="0"/>
              </a:rPr>
              <a:t>Deutsches Fintech-Unternehmen</a:t>
            </a:r>
          </a:p>
          <a:p>
            <a:pPr marL="0" lvl="1" indent="0">
              <a:spcAft>
                <a:spcPts val="300"/>
              </a:spcAft>
              <a:buNone/>
              <a:defRPr/>
            </a:pPr>
            <a:r>
              <a:rPr lang="de-DE" sz="1050" b="1">
                <a:cs typeface="Arial" panose="020B0604020202020204" pitchFamily="34" charset="0"/>
              </a:rPr>
              <a:t>Software Entwickler</a:t>
            </a:r>
            <a:endParaRPr lang="de-DE" sz="1050" b="1">
              <a:cs typeface="Calibri" pitchFamily="34" charset="0"/>
            </a:endParaRP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de-DE" sz="1050">
                <a:solidFill>
                  <a:srgbClr val="000000"/>
                </a:solidFill>
                <a:cs typeface="Calibri" pitchFamily="34" charset="0"/>
              </a:rPr>
              <a:t>Qualitätssicherungs und Performance-Verbesserung der Produkte durch vollständige Test-Automatisierung</a:t>
            </a: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de-DE" sz="1050">
                <a:solidFill>
                  <a:srgbClr val="000000"/>
                </a:solidFill>
                <a:cs typeface="Calibri" pitchFamily="34" charset="0"/>
              </a:rPr>
              <a:t>Entwicklung kundenspezifischer Frameworks zum automatisierten Testen</a:t>
            </a: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de-DE" sz="1050">
                <a:solidFill>
                  <a:srgbClr val="000000"/>
                </a:solidFill>
                <a:cs typeface="Calibri" pitchFamily="34" charset="0"/>
              </a:rPr>
              <a:t>Erstellung von Simulatoren, Mocks, Validatoren für komplexe Systeme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A24EB196-A475-4FED-B30C-9CFD3441EBED}"/>
              </a:ext>
            </a:extLst>
          </p:cNvPr>
          <p:cNvSpPr txBox="1">
            <a:spLocks/>
          </p:cNvSpPr>
          <p:nvPr/>
        </p:nvSpPr>
        <p:spPr>
          <a:xfrm>
            <a:off x="4085790" y="4381180"/>
            <a:ext cx="4700581" cy="160813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 typeface="Graphik Regular" panose="020B0604020202020204" pitchFamily="34" charset="0"/>
              <a:buNone/>
              <a:defRPr sz="2400" b="1" kern="1200" cap="all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180000" indent="-180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 Regular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80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 Regular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725" indent="-180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 Regular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Graphik Regular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Graphik Regular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Graphik Regular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 Regular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300"/>
              </a:spcAft>
              <a:buNone/>
              <a:defRPr/>
            </a:pPr>
            <a:r>
              <a:rPr lang="de-DE" sz="1050" b="1">
                <a:solidFill>
                  <a:schemeClr val="accent2"/>
                </a:solidFill>
                <a:cs typeface="Arial" panose="020B0604020202020204" pitchFamily="34" charset="0"/>
              </a:rPr>
              <a:t>Große deutsche Bank / Finanzunternehmen:</a:t>
            </a:r>
          </a:p>
          <a:p>
            <a:pPr marL="0" lvl="1" indent="0">
              <a:spcAft>
                <a:spcPts val="300"/>
              </a:spcAft>
              <a:buNone/>
              <a:defRPr/>
            </a:pPr>
            <a:r>
              <a:rPr lang="de-DE" sz="1050" b="1">
                <a:solidFill>
                  <a:srgbClr val="000000"/>
                </a:solidFill>
                <a:cs typeface="Calibri" pitchFamily="34" charset="0"/>
              </a:rPr>
              <a:t>Senior Java Developer</a:t>
            </a: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de-DE" sz="1050">
                <a:solidFill>
                  <a:srgbClr val="000000"/>
                </a:solidFill>
                <a:cs typeface="Calibri" pitchFamily="34" charset="0"/>
              </a:rPr>
              <a:t>Entwicklung von Software-Komponenten für die Digitalisierung des OTC-Handels sowie Analyse, Anreicherung, Validierung und Transformation von OTC-Geschäften</a:t>
            </a: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de-DE" sz="1050">
                <a:solidFill>
                  <a:srgbClr val="000000"/>
                </a:solidFill>
                <a:cs typeface="Calibri" pitchFamily="34" charset="0"/>
              </a:rPr>
              <a:t>Bereitstellung der entwickelten Produkte im OTC-Bereich an verschiedene Kunden der Bank</a:t>
            </a: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de-DE" sz="1050">
                <a:solidFill>
                  <a:srgbClr val="000000"/>
                </a:solidFill>
                <a:cs typeface="Calibri" pitchFamily="34" charset="0"/>
              </a:rPr>
              <a:t>Umfassende Kommunikation mit und Stakeholdermanagement von an der Produkterstellung beteiligten Parteien</a:t>
            </a:r>
          </a:p>
        </p:txBody>
      </p:sp>
      <p:graphicFrame>
        <p:nvGraphicFramePr>
          <p:cNvPr id="74" name="Tabelle 7">
            <a:extLst>
              <a:ext uri="{FF2B5EF4-FFF2-40B4-BE49-F238E27FC236}">
                <a16:creationId xmlns:a16="http://schemas.microsoft.com/office/drawing/2014/main" id="{D30D8DE6-9C3E-4B05-A5DE-EEE305601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68537"/>
              </p:ext>
            </p:extLst>
          </p:nvPr>
        </p:nvGraphicFramePr>
        <p:xfrm>
          <a:off x="9277330" y="2116521"/>
          <a:ext cx="2559071" cy="6109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559071">
                  <a:extLst>
                    <a:ext uri="{9D8B030D-6E8A-4147-A177-3AD203B41FA5}">
                      <a16:colId xmlns:a16="http://schemas.microsoft.com/office/drawing/2014/main" val="3073929571"/>
                    </a:ext>
                  </a:extLst>
                </a:gridCol>
              </a:tblGrid>
              <a:tr h="176919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bg1"/>
                          </a:solidFill>
                        </a:rPr>
                        <a:t>Classic Banking//Finance/FinTech</a:t>
                      </a:r>
                    </a:p>
                  </a:txBody>
                  <a:tcPr marL="36000" marR="0" marT="18000" marB="1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8376900"/>
                  </a:ext>
                </a:extLst>
              </a:tr>
              <a:tr h="176919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bg1"/>
                          </a:solidFill>
                        </a:rPr>
                        <a:t>Handelsunternehmen</a:t>
                      </a:r>
                    </a:p>
                  </a:txBody>
                  <a:tcPr marL="36000" marR="0" marT="18000" marB="1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582596"/>
                  </a:ext>
                </a:extLst>
              </a:tr>
              <a:tr h="176919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bg1"/>
                          </a:solidFill>
                        </a:rPr>
                        <a:t>Spieleindustrie</a:t>
                      </a:r>
                    </a:p>
                  </a:txBody>
                  <a:tcPr marL="36000" marR="0" marT="18000" marB="1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3362448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4C173350-7164-4563-9DC7-BCCFF5908270}"/>
              </a:ext>
            </a:extLst>
          </p:cNvPr>
          <p:cNvGrpSpPr/>
          <p:nvPr/>
        </p:nvGrpSpPr>
        <p:grpSpPr>
          <a:xfrm>
            <a:off x="9140061" y="1091408"/>
            <a:ext cx="1448847" cy="172548"/>
            <a:chOff x="9140062" y="1244381"/>
            <a:chExt cx="1448847" cy="172548"/>
          </a:xfrm>
        </p:grpSpPr>
        <p:sp>
          <p:nvSpPr>
            <p:cNvPr id="75" name="Pfeil: Fünfeck 46">
              <a:extLst>
                <a:ext uri="{FF2B5EF4-FFF2-40B4-BE49-F238E27FC236}">
                  <a16:creationId xmlns:a16="http://schemas.microsoft.com/office/drawing/2014/main" id="{6CDF313B-99B0-43FF-9640-3291989FBAB5}"/>
                </a:ext>
              </a:extLst>
            </p:cNvPr>
            <p:cNvSpPr/>
            <p:nvPr/>
          </p:nvSpPr>
          <p:spPr>
            <a:xfrm rot="10800000" flipH="1">
              <a:off x="9140062" y="1257094"/>
              <a:ext cx="1448847" cy="159835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solidFill>
                  <a:schemeClr val="accent4"/>
                </a:solidFill>
              </a:endParaRPr>
            </a:p>
          </p:txBody>
        </p:sp>
        <p:sp>
          <p:nvSpPr>
            <p:cNvPr id="76" name="Textfeld 35">
              <a:extLst>
                <a:ext uri="{FF2B5EF4-FFF2-40B4-BE49-F238E27FC236}">
                  <a16:creationId xmlns:a16="http://schemas.microsoft.com/office/drawing/2014/main" id="{A8770963-D785-4BC0-B13E-67A5BE0BCCB5}"/>
                </a:ext>
              </a:extLst>
            </p:cNvPr>
            <p:cNvSpPr txBox="1"/>
            <p:nvPr/>
          </p:nvSpPr>
          <p:spPr>
            <a:xfrm>
              <a:off x="9277321" y="1244381"/>
              <a:ext cx="50975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DE" sz="1100">
                  <a:solidFill>
                    <a:schemeClr val="accent3"/>
                  </a:solidFill>
                </a:rPr>
                <a:t>Allgemein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0533CE-2FDE-4653-84D1-BE71DC4B2E39}"/>
              </a:ext>
            </a:extLst>
          </p:cNvPr>
          <p:cNvGrpSpPr/>
          <p:nvPr/>
        </p:nvGrpSpPr>
        <p:grpSpPr>
          <a:xfrm>
            <a:off x="9104321" y="2856786"/>
            <a:ext cx="1448847" cy="172548"/>
            <a:chOff x="9140062" y="2613799"/>
            <a:chExt cx="1448847" cy="172548"/>
          </a:xfrm>
        </p:grpSpPr>
        <p:sp>
          <p:nvSpPr>
            <p:cNvPr id="79" name="Pfeil: Fünfeck 46">
              <a:extLst>
                <a:ext uri="{FF2B5EF4-FFF2-40B4-BE49-F238E27FC236}">
                  <a16:creationId xmlns:a16="http://schemas.microsoft.com/office/drawing/2014/main" id="{0B3970F3-17F8-4552-A382-B0861EA93C86}"/>
                </a:ext>
              </a:extLst>
            </p:cNvPr>
            <p:cNvSpPr/>
            <p:nvPr/>
          </p:nvSpPr>
          <p:spPr>
            <a:xfrm rot="10800000" flipH="1">
              <a:off x="9140062" y="2626512"/>
              <a:ext cx="1448847" cy="159835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solidFill>
                  <a:schemeClr val="accent4"/>
                </a:solidFill>
              </a:endParaRPr>
            </a:p>
          </p:txBody>
        </p:sp>
        <p:sp>
          <p:nvSpPr>
            <p:cNvPr id="84" name="Textfeld 35">
              <a:extLst>
                <a:ext uri="{FF2B5EF4-FFF2-40B4-BE49-F238E27FC236}">
                  <a16:creationId xmlns:a16="http://schemas.microsoft.com/office/drawing/2014/main" id="{871343CD-9A0E-42E7-97D0-B5E78DA3A3C8}"/>
                </a:ext>
              </a:extLst>
            </p:cNvPr>
            <p:cNvSpPr txBox="1"/>
            <p:nvPr/>
          </p:nvSpPr>
          <p:spPr>
            <a:xfrm>
              <a:off x="9277321" y="2613799"/>
              <a:ext cx="50975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DE" sz="1100">
                  <a:solidFill>
                    <a:schemeClr val="accent3"/>
                  </a:solidFill>
                </a:rPr>
                <a:t>Sprachen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AFC9C7-3533-4A60-9768-D67B660ED8E8}"/>
              </a:ext>
            </a:extLst>
          </p:cNvPr>
          <p:cNvGrpSpPr/>
          <p:nvPr/>
        </p:nvGrpSpPr>
        <p:grpSpPr>
          <a:xfrm>
            <a:off x="9153652" y="1870640"/>
            <a:ext cx="1448847" cy="169277"/>
            <a:chOff x="9127591" y="2207745"/>
            <a:chExt cx="1448847" cy="169277"/>
          </a:xfrm>
        </p:grpSpPr>
        <p:sp>
          <p:nvSpPr>
            <p:cNvPr id="85" name="Pfeil: Fünfeck 46">
              <a:extLst>
                <a:ext uri="{FF2B5EF4-FFF2-40B4-BE49-F238E27FC236}">
                  <a16:creationId xmlns:a16="http://schemas.microsoft.com/office/drawing/2014/main" id="{4C38FD49-32C2-43AD-BD21-332453964A55}"/>
                </a:ext>
              </a:extLst>
            </p:cNvPr>
            <p:cNvSpPr/>
            <p:nvPr/>
          </p:nvSpPr>
          <p:spPr>
            <a:xfrm rot="10800000" flipH="1">
              <a:off x="9127591" y="2212466"/>
              <a:ext cx="1448847" cy="159835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solidFill>
                  <a:schemeClr val="accent4"/>
                </a:solidFill>
              </a:endParaRPr>
            </a:p>
          </p:txBody>
        </p:sp>
        <p:sp>
          <p:nvSpPr>
            <p:cNvPr id="86" name="Textfeld 35">
              <a:extLst>
                <a:ext uri="{FF2B5EF4-FFF2-40B4-BE49-F238E27FC236}">
                  <a16:creationId xmlns:a16="http://schemas.microsoft.com/office/drawing/2014/main" id="{1309E16A-8022-4057-889F-AF5B563BDF3C}"/>
                </a:ext>
              </a:extLst>
            </p:cNvPr>
            <p:cNvSpPr txBox="1"/>
            <p:nvPr/>
          </p:nvSpPr>
          <p:spPr>
            <a:xfrm>
              <a:off x="9264850" y="2207745"/>
              <a:ext cx="50975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DE" sz="1100">
                  <a:solidFill>
                    <a:schemeClr val="accent3"/>
                  </a:solidFill>
                </a:rPr>
                <a:t>Industrie Erfahrung</a:t>
              </a:r>
            </a:p>
          </p:txBody>
        </p:sp>
      </p:grpSp>
      <p:graphicFrame>
        <p:nvGraphicFramePr>
          <p:cNvPr id="90" name="Tabelle 7">
            <a:extLst>
              <a:ext uri="{FF2B5EF4-FFF2-40B4-BE49-F238E27FC236}">
                <a16:creationId xmlns:a16="http://schemas.microsoft.com/office/drawing/2014/main" id="{EB1FE556-1247-4B31-A120-7A359851C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435191"/>
              </p:ext>
            </p:extLst>
          </p:nvPr>
        </p:nvGraphicFramePr>
        <p:xfrm>
          <a:off x="9277330" y="3120472"/>
          <a:ext cx="2542909" cy="2036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542909">
                  <a:extLst>
                    <a:ext uri="{9D8B030D-6E8A-4147-A177-3AD203B41FA5}">
                      <a16:colId xmlns:a16="http://schemas.microsoft.com/office/drawing/2014/main" val="3073929571"/>
                    </a:ext>
                  </a:extLst>
                </a:gridCol>
              </a:tblGrid>
              <a:tr h="176919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bg1"/>
                          </a:solidFill>
                        </a:rPr>
                        <a:t>Deutsch/Englisch</a:t>
                      </a:r>
                    </a:p>
                  </a:txBody>
                  <a:tcPr marL="36000" marR="0" marT="18000" marB="1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8376900"/>
                  </a:ext>
                </a:extLst>
              </a:tr>
            </a:tbl>
          </a:graphicData>
        </a:graphic>
      </p:graphicFrame>
      <p:graphicFrame>
        <p:nvGraphicFramePr>
          <p:cNvPr id="98" name="Tabelle 7">
            <a:extLst>
              <a:ext uri="{FF2B5EF4-FFF2-40B4-BE49-F238E27FC236}">
                <a16:creationId xmlns:a16="http://schemas.microsoft.com/office/drawing/2014/main" id="{B1B7C05B-B735-491A-8FFC-416551294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00626"/>
              </p:ext>
            </p:extLst>
          </p:nvPr>
        </p:nvGraphicFramePr>
        <p:xfrm>
          <a:off x="9241580" y="5677360"/>
          <a:ext cx="2551676" cy="2036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551676">
                  <a:extLst>
                    <a:ext uri="{9D8B030D-6E8A-4147-A177-3AD203B41FA5}">
                      <a16:colId xmlns:a16="http://schemas.microsoft.com/office/drawing/2014/main" val="3073929571"/>
                    </a:ext>
                  </a:extLst>
                </a:gridCol>
              </a:tblGrid>
              <a:tr h="133006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bg1"/>
                          </a:solidFill>
                        </a:rPr>
                        <a:t>Java, JavaScript, TypeScriptAngular</a:t>
                      </a:r>
                    </a:p>
                  </a:txBody>
                  <a:tcPr marL="36000" marR="0" marT="18000" marB="1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8376900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F08A3CDD-64ED-47AC-8477-D5E9145A9CA9}"/>
              </a:ext>
            </a:extLst>
          </p:cNvPr>
          <p:cNvSpPr/>
          <p:nvPr/>
        </p:nvSpPr>
        <p:spPr>
          <a:xfrm>
            <a:off x="10819165" y="211109"/>
            <a:ext cx="1171884" cy="6109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QS ausstehend</a:t>
            </a:r>
          </a:p>
        </p:txBody>
      </p:sp>
      <p:pic>
        <p:nvPicPr>
          <p:cNvPr id="65" name="Picture 20">
            <a:extLst>
              <a:ext uri="{FF2B5EF4-FFF2-40B4-BE49-F238E27FC236}">
                <a16:creationId xmlns:a16="http://schemas.microsoft.com/office/drawing/2014/main" id="{B0F206E3-726B-4326-BE56-079271DB3E1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855" r="17795" b="14126"/>
          <a:stretch/>
        </p:blipFill>
        <p:spPr>
          <a:xfrm>
            <a:off x="401628" y="1768351"/>
            <a:ext cx="1338724" cy="1706902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74EC296-1CDF-43D1-9A67-15D85820BD58}"/>
              </a:ext>
            </a:extLst>
          </p:cNvPr>
          <p:cNvSpPr/>
          <p:nvPr/>
        </p:nvSpPr>
        <p:spPr>
          <a:xfrm>
            <a:off x="11165470" y="3978512"/>
            <a:ext cx="1171884" cy="3134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Prüfen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318FEE7-28B9-4267-8305-951568A07F86}"/>
              </a:ext>
            </a:extLst>
          </p:cNvPr>
          <p:cNvGrpSpPr/>
          <p:nvPr/>
        </p:nvGrpSpPr>
        <p:grpSpPr>
          <a:xfrm>
            <a:off x="9145415" y="6046369"/>
            <a:ext cx="1714843" cy="172548"/>
            <a:chOff x="12599780" y="4018469"/>
            <a:chExt cx="1448847" cy="172548"/>
          </a:xfrm>
        </p:grpSpPr>
        <p:sp>
          <p:nvSpPr>
            <p:cNvPr id="89" name="Pfeil: Fünfeck 46">
              <a:extLst>
                <a:ext uri="{FF2B5EF4-FFF2-40B4-BE49-F238E27FC236}">
                  <a16:creationId xmlns:a16="http://schemas.microsoft.com/office/drawing/2014/main" id="{640B9B21-C89D-4B06-91E4-6A129F6EC1FF}"/>
                </a:ext>
              </a:extLst>
            </p:cNvPr>
            <p:cNvSpPr/>
            <p:nvPr/>
          </p:nvSpPr>
          <p:spPr>
            <a:xfrm rot="10800000" flipH="1">
              <a:off x="12599780" y="4031182"/>
              <a:ext cx="1448847" cy="159835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solidFill>
                  <a:schemeClr val="accent4"/>
                </a:solidFill>
              </a:endParaRPr>
            </a:p>
          </p:txBody>
        </p:sp>
        <p:sp>
          <p:nvSpPr>
            <p:cNvPr id="91" name="Textfeld 35">
              <a:extLst>
                <a:ext uri="{FF2B5EF4-FFF2-40B4-BE49-F238E27FC236}">
                  <a16:creationId xmlns:a16="http://schemas.microsoft.com/office/drawing/2014/main" id="{9656B271-587F-431F-9933-182507A52EFC}"/>
                </a:ext>
              </a:extLst>
            </p:cNvPr>
            <p:cNvSpPr txBox="1"/>
            <p:nvPr/>
          </p:nvSpPr>
          <p:spPr>
            <a:xfrm>
              <a:off x="12737039" y="4018469"/>
              <a:ext cx="50975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DE" sz="1100">
                  <a:solidFill>
                    <a:schemeClr val="accent3"/>
                  </a:solidFill>
                </a:rPr>
                <a:t>Sonstige/Übergreifend</a:t>
              </a:r>
            </a:p>
          </p:txBody>
        </p:sp>
      </p:grpSp>
      <p:sp>
        <p:nvSpPr>
          <p:cNvPr id="92" name="Pfeil: Fünfeck 46">
            <a:extLst>
              <a:ext uri="{FF2B5EF4-FFF2-40B4-BE49-F238E27FC236}">
                <a16:creationId xmlns:a16="http://schemas.microsoft.com/office/drawing/2014/main" id="{756472E3-7DFB-4762-902C-510C69FBBFA5}"/>
              </a:ext>
            </a:extLst>
          </p:cNvPr>
          <p:cNvSpPr/>
          <p:nvPr/>
        </p:nvSpPr>
        <p:spPr>
          <a:xfrm rot="10800000" flipH="1">
            <a:off x="9127591" y="5426352"/>
            <a:ext cx="1714843" cy="159835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solidFill>
                <a:schemeClr val="accent4"/>
              </a:solidFill>
            </a:endParaRPr>
          </a:p>
        </p:txBody>
      </p:sp>
      <p:sp>
        <p:nvSpPr>
          <p:cNvPr id="97" name="Textfeld 35">
            <a:extLst>
              <a:ext uri="{FF2B5EF4-FFF2-40B4-BE49-F238E27FC236}">
                <a16:creationId xmlns:a16="http://schemas.microsoft.com/office/drawing/2014/main" id="{81A8EC9F-BDAC-4774-AF42-501D26F15466}"/>
              </a:ext>
            </a:extLst>
          </p:cNvPr>
          <p:cNvSpPr txBox="1"/>
          <p:nvPr/>
        </p:nvSpPr>
        <p:spPr>
          <a:xfrm>
            <a:off x="9264850" y="5414856"/>
            <a:ext cx="847381" cy="196023"/>
          </a:xfrm>
          <a:prstGeom prst="rect">
            <a:avLst/>
          </a:prstGeom>
          <a:noFill/>
        </p:spPr>
        <p:txBody>
          <a:bodyPr wrap="none" lIns="0" tIns="0" rIns="0" bIns="45720" rtlCol="0">
            <a:noAutofit/>
          </a:bodyPr>
          <a:lstStyle/>
          <a:p>
            <a:r>
              <a:rPr lang="de-DE" sz="1100">
                <a:solidFill>
                  <a:schemeClr val="accent3"/>
                </a:solidFill>
              </a:rPr>
              <a:t>Programmiersprachen</a:t>
            </a:r>
          </a:p>
        </p:txBody>
      </p:sp>
      <p:sp>
        <p:nvSpPr>
          <p:cNvPr id="99" name="Pfeil: Fünfeck 46">
            <a:extLst>
              <a:ext uri="{FF2B5EF4-FFF2-40B4-BE49-F238E27FC236}">
                <a16:creationId xmlns:a16="http://schemas.microsoft.com/office/drawing/2014/main" id="{9A1DF281-567E-47F4-ADAE-DA05FB4074D2}"/>
              </a:ext>
            </a:extLst>
          </p:cNvPr>
          <p:cNvSpPr/>
          <p:nvPr/>
        </p:nvSpPr>
        <p:spPr>
          <a:xfrm rot="10800000" flipH="1">
            <a:off x="9104321" y="4123784"/>
            <a:ext cx="1714843" cy="159835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solidFill>
                <a:schemeClr val="accent4"/>
              </a:solidFill>
            </a:endParaRPr>
          </a:p>
        </p:txBody>
      </p:sp>
      <p:sp>
        <p:nvSpPr>
          <p:cNvPr id="100" name="Textfeld 35">
            <a:extLst>
              <a:ext uri="{FF2B5EF4-FFF2-40B4-BE49-F238E27FC236}">
                <a16:creationId xmlns:a16="http://schemas.microsoft.com/office/drawing/2014/main" id="{205D0CAC-9F76-4312-85F6-A2A739B537A5}"/>
              </a:ext>
            </a:extLst>
          </p:cNvPr>
          <p:cNvSpPr txBox="1"/>
          <p:nvPr/>
        </p:nvSpPr>
        <p:spPr>
          <a:xfrm>
            <a:off x="9241580" y="4112288"/>
            <a:ext cx="847381" cy="196023"/>
          </a:xfrm>
          <a:prstGeom prst="rect">
            <a:avLst/>
          </a:prstGeom>
          <a:noFill/>
        </p:spPr>
        <p:txBody>
          <a:bodyPr wrap="none" lIns="0" tIns="0" rIns="0" bIns="45720" rtlCol="0">
            <a:noAutofit/>
          </a:bodyPr>
          <a:lstStyle/>
          <a:p>
            <a:r>
              <a:rPr lang="de-DE" sz="1100">
                <a:solidFill>
                  <a:schemeClr val="accent3"/>
                </a:solidFill>
              </a:rPr>
              <a:t>Middleware</a:t>
            </a:r>
          </a:p>
        </p:txBody>
      </p:sp>
      <p:sp>
        <p:nvSpPr>
          <p:cNvPr id="101" name="Pfeil: Fünfeck 46">
            <a:extLst>
              <a:ext uri="{FF2B5EF4-FFF2-40B4-BE49-F238E27FC236}">
                <a16:creationId xmlns:a16="http://schemas.microsoft.com/office/drawing/2014/main" id="{49499F45-A4EC-4013-B639-A277B5B3665D}"/>
              </a:ext>
            </a:extLst>
          </p:cNvPr>
          <p:cNvSpPr/>
          <p:nvPr/>
        </p:nvSpPr>
        <p:spPr>
          <a:xfrm rot="10800000" flipH="1">
            <a:off x="9107356" y="4839679"/>
            <a:ext cx="1714843" cy="159835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solidFill>
                <a:schemeClr val="accent4"/>
              </a:solidFill>
            </a:endParaRPr>
          </a:p>
        </p:txBody>
      </p:sp>
      <p:sp>
        <p:nvSpPr>
          <p:cNvPr id="102" name="Textfeld 35">
            <a:extLst>
              <a:ext uri="{FF2B5EF4-FFF2-40B4-BE49-F238E27FC236}">
                <a16:creationId xmlns:a16="http://schemas.microsoft.com/office/drawing/2014/main" id="{165D5112-6891-49ED-8B4E-489D9AED8FAF}"/>
              </a:ext>
            </a:extLst>
          </p:cNvPr>
          <p:cNvSpPr txBox="1"/>
          <p:nvPr/>
        </p:nvSpPr>
        <p:spPr>
          <a:xfrm>
            <a:off x="9244615" y="4828183"/>
            <a:ext cx="847381" cy="196023"/>
          </a:xfrm>
          <a:prstGeom prst="rect">
            <a:avLst/>
          </a:prstGeom>
          <a:noFill/>
        </p:spPr>
        <p:txBody>
          <a:bodyPr wrap="none" lIns="0" tIns="0" rIns="0" bIns="45720" rtlCol="0">
            <a:noAutofit/>
          </a:bodyPr>
          <a:lstStyle/>
          <a:p>
            <a:r>
              <a:rPr lang="de-DE" sz="1100">
                <a:solidFill>
                  <a:schemeClr val="accent3"/>
                </a:solidFill>
              </a:rPr>
              <a:t>DevOps</a:t>
            </a:r>
          </a:p>
        </p:txBody>
      </p:sp>
      <p:graphicFrame>
        <p:nvGraphicFramePr>
          <p:cNvPr id="103" name="Tabelle 7">
            <a:extLst>
              <a:ext uri="{FF2B5EF4-FFF2-40B4-BE49-F238E27FC236}">
                <a16:creationId xmlns:a16="http://schemas.microsoft.com/office/drawing/2014/main" id="{B2DACE53-DECC-4F9C-95EF-0DB2B5B99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85673"/>
              </p:ext>
            </p:extLst>
          </p:nvPr>
        </p:nvGraphicFramePr>
        <p:xfrm>
          <a:off x="9277320" y="4362780"/>
          <a:ext cx="2551676" cy="3712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551676">
                  <a:extLst>
                    <a:ext uri="{9D8B030D-6E8A-4147-A177-3AD203B41FA5}">
                      <a16:colId xmlns:a16="http://schemas.microsoft.com/office/drawing/2014/main" val="3073929571"/>
                    </a:ext>
                  </a:extLst>
                </a:gridCol>
              </a:tblGrid>
              <a:tr h="203640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bg1"/>
                          </a:solidFill>
                        </a:rPr>
                        <a:t>Spring: Core, Cloud, Security, MVC, Thymleaf, Boot, Batchjobs, REST; Kafka</a:t>
                      </a:r>
                    </a:p>
                  </a:txBody>
                  <a:tcPr marL="36000" marR="0" marT="18000" marB="1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8376900"/>
                  </a:ext>
                </a:extLst>
              </a:tr>
            </a:tbl>
          </a:graphicData>
        </a:graphic>
      </p:graphicFrame>
      <p:graphicFrame>
        <p:nvGraphicFramePr>
          <p:cNvPr id="104" name="Tabelle 7">
            <a:extLst>
              <a:ext uri="{FF2B5EF4-FFF2-40B4-BE49-F238E27FC236}">
                <a16:creationId xmlns:a16="http://schemas.microsoft.com/office/drawing/2014/main" id="{326E3EA8-3946-42D8-A89A-FA25D03DD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13406"/>
              </p:ext>
            </p:extLst>
          </p:nvPr>
        </p:nvGraphicFramePr>
        <p:xfrm>
          <a:off x="9268563" y="6259076"/>
          <a:ext cx="2551676" cy="2036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551676">
                  <a:extLst>
                    <a:ext uri="{9D8B030D-6E8A-4147-A177-3AD203B41FA5}">
                      <a16:colId xmlns:a16="http://schemas.microsoft.com/office/drawing/2014/main" val="3073929571"/>
                    </a:ext>
                  </a:extLst>
                </a:gridCol>
              </a:tblGrid>
              <a:tr h="203640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bg1"/>
                          </a:solidFill>
                        </a:rPr>
                        <a:t>Mockito, TestNG, Selenium, Wiremock</a:t>
                      </a:r>
                    </a:p>
                  </a:txBody>
                  <a:tcPr marL="36000" marR="0" marT="18000" marB="1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8376900"/>
                  </a:ext>
                </a:extLst>
              </a:tr>
            </a:tbl>
          </a:graphicData>
        </a:graphic>
      </p:graphicFrame>
      <p:graphicFrame>
        <p:nvGraphicFramePr>
          <p:cNvPr id="106" name="Tabelle 7">
            <a:extLst>
              <a:ext uri="{FF2B5EF4-FFF2-40B4-BE49-F238E27FC236}">
                <a16:creationId xmlns:a16="http://schemas.microsoft.com/office/drawing/2014/main" id="{15851F4D-3144-4EF8-82AD-0D9660BBB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702172"/>
              </p:ext>
            </p:extLst>
          </p:nvPr>
        </p:nvGraphicFramePr>
        <p:xfrm>
          <a:off x="9241580" y="5075777"/>
          <a:ext cx="2551676" cy="2036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551676">
                  <a:extLst>
                    <a:ext uri="{9D8B030D-6E8A-4147-A177-3AD203B41FA5}">
                      <a16:colId xmlns:a16="http://schemas.microsoft.com/office/drawing/2014/main" val="3073929571"/>
                    </a:ext>
                  </a:extLst>
                </a:gridCol>
              </a:tblGrid>
              <a:tr h="203640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bg1"/>
                          </a:solidFill>
                        </a:rPr>
                        <a:t>Jenkins, Nexus, CI/CD</a:t>
                      </a:r>
                    </a:p>
                  </a:txBody>
                  <a:tcPr marL="36000" marR="0" marT="18000" marB="1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8376900"/>
                  </a:ext>
                </a:extLst>
              </a:tr>
            </a:tbl>
          </a:graphicData>
        </a:graphic>
      </p:graphicFrame>
      <p:sp>
        <p:nvSpPr>
          <p:cNvPr id="62" name="Pfeil: Fünfeck 52">
            <a:extLst>
              <a:ext uri="{FF2B5EF4-FFF2-40B4-BE49-F238E27FC236}">
                <a16:creationId xmlns:a16="http://schemas.microsoft.com/office/drawing/2014/main" id="{C627926E-98C2-4852-A68C-1246F8329A00}"/>
              </a:ext>
            </a:extLst>
          </p:cNvPr>
          <p:cNvSpPr/>
          <p:nvPr/>
        </p:nvSpPr>
        <p:spPr>
          <a:xfrm>
            <a:off x="3735179" y="1359204"/>
            <a:ext cx="5160635" cy="268335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>
              <a:spcAft>
                <a:spcPts val="1100"/>
              </a:spcAft>
            </a:pPr>
            <a:r>
              <a:rPr lang="de-DE" sz="16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    Relevante Erfahrung &amp; Referenzen</a:t>
            </a:r>
          </a:p>
        </p:txBody>
      </p:sp>
      <p:sp>
        <p:nvSpPr>
          <p:cNvPr id="63" name="Pfeil: Fünfeck 52">
            <a:extLst>
              <a:ext uri="{FF2B5EF4-FFF2-40B4-BE49-F238E27FC236}">
                <a16:creationId xmlns:a16="http://schemas.microsoft.com/office/drawing/2014/main" id="{8718355C-4745-4585-915B-EAD258022FEC}"/>
              </a:ext>
            </a:extLst>
          </p:cNvPr>
          <p:cNvSpPr/>
          <p:nvPr/>
        </p:nvSpPr>
        <p:spPr>
          <a:xfrm>
            <a:off x="224339" y="1359204"/>
            <a:ext cx="3549463" cy="268335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1000">
              <a:spcBef>
                <a:spcPts val="0"/>
              </a:spcBef>
              <a:spcAft>
                <a:spcPts val="1100"/>
              </a:spcAft>
            </a:pPr>
            <a:r>
              <a:rPr lang="de-DE" sz="16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Kurzprofil</a:t>
            </a:r>
            <a:endParaRPr lang="de-DE" sz="110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64" name="Slide Number Placeholder 3">
            <a:extLst>
              <a:ext uri="{FF2B5EF4-FFF2-40B4-BE49-F238E27FC236}">
                <a16:creationId xmlns:a16="http://schemas.microsoft.com/office/drawing/2014/main" id="{3DCBFC3A-09DC-4326-A77D-87B40F689EA1}"/>
              </a:ext>
            </a:extLst>
          </p:cNvPr>
          <p:cNvSpPr txBox="1">
            <a:spLocks/>
          </p:cNvSpPr>
          <p:nvPr/>
        </p:nvSpPr>
        <p:spPr>
          <a:xfrm>
            <a:off x="11520000" y="6480000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0E7015-B1B1-4023-A3C7-A9062A11357C}" type="slidenum">
              <a:rPr lang="de-DE" smtClean="0">
                <a:solidFill>
                  <a:schemeClr val="bg1"/>
                </a:solidFill>
                <a:latin typeface="Arial "/>
              </a:rPr>
              <a:t>0</a:t>
            </a:fld>
            <a:endParaRPr lang="de-DE">
              <a:solidFill>
                <a:schemeClr val="bg1"/>
              </a:solidFill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504590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EXTBOX" val="Tex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o723e0CivrE8VaPw0WS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TSeves0ucnM5BrsskKv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ZpiAlJaKenfBz3BnkW5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67262C67-A1D3-2746-A93F-46E8E19A3C83}"/>
    </a:ext>
  </a:extLst>
</a:theme>
</file>

<file path=ppt/theme/theme2.xml><?xml version="1.0" encoding="utf-8"?>
<a:theme xmlns:a="http://schemas.openxmlformats.org/drawingml/2006/main" name="Titles">
  <a:themeElements>
    <a:clrScheme name="Custom 1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000FF"/>
      </a:accent1>
      <a:accent2>
        <a:srgbClr val="7400C0"/>
      </a:accent2>
      <a:accent3>
        <a:srgbClr val="450073"/>
      </a:accent3>
      <a:accent4>
        <a:srgbClr val="00BAFF"/>
      </a:accent4>
      <a:accent5>
        <a:srgbClr val="008EFF"/>
      </a:accent5>
      <a:accent6>
        <a:srgbClr val="004CFF"/>
      </a:accent6>
      <a:hlink>
        <a:srgbClr val="7400C0"/>
      </a:hlink>
      <a:folHlink>
        <a:srgbClr val="45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3.xml><?xml version="1.0" encoding="utf-8"?>
<a:theme xmlns:a="http://schemas.openxmlformats.org/drawingml/2006/main" name="3_Accenture aug2016">
  <a:themeElements>
    <a:clrScheme name="NAN_CONSULTING">
      <a:dk1>
        <a:srgbClr val="000000"/>
      </a:dk1>
      <a:lt1>
        <a:srgbClr val="FFFFFF"/>
      </a:lt1>
      <a:dk2>
        <a:srgbClr val="919191"/>
      </a:dk2>
      <a:lt2>
        <a:srgbClr val="BC39FE"/>
      </a:lt2>
      <a:accent1>
        <a:srgbClr val="9F37FF"/>
      </a:accent1>
      <a:accent2>
        <a:srgbClr val="8829C4"/>
      </a:accent2>
      <a:accent3>
        <a:srgbClr val="6E1E99"/>
      </a:accent3>
      <a:accent4>
        <a:srgbClr val="004AF6"/>
      </a:accent4>
      <a:accent5>
        <a:srgbClr val="3E188D"/>
      </a:accent5>
      <a:accent6>
        <a:srgbClr val="01FCFF"/>
      </a:accent6>
      <a:hlink>
        <a:srgbClr val="01FCFF"/>
      </a:hlink>
      <a:folHlink>
        <a:srgbClr val="A41D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6E9886FB3A3045A5C9BE0C7F60BBE3" ma:contentTypeVersion="4" ma:contentTypeDescription="Create a new document." ma:contentTypeScope="" ma:versionID="27d5e948fd105369c1edc70913eb38a6">
  <xsd:schema xmlns:xsd="http://www.w3.org/2001/XMLSchema" xmlns:xs="http://www.w3.org/2001/XMLSchema" xmlns:p="http://schemas.microsoft.com/office/2006/metadata/properties" xmlns:ns2="e1f1f52b-8155-4ff0-b2ef-6dbc063bed30" xmlns:ns3="6f0f018c-da49-44fb-aad3-b0aa44e2f274" targetNamespace="http://schemas.microsoft.com/office/2006/metadata/properties" ma:root="true" ma:fieldsID="20cf3f8fc495d2a0a4a0deb01de2d5ea" ns2:_="" ns3:_="">
    <xsd:import namespace="e1f1f52b-8155-4ff0-b2ef-6dbc063bed30"/>
    <xsd:import namespace="6f0f018c-da49-44fb-aad3-b0aa44e2f2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1f52b-8155-4ff0-b2ef-6dbc063bed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f018c-da49-44fb-aad3-b0aa44e2f27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D95524-A27C-482A-8CFD-2BC63566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5BCE35-26FE-4D21-9362-872ECE9D87CE}">
  <ds:schemaRefs>
    <ds:schemaRef ds:uri="6f0f018c-da49-44fb-aad3-b0aa44e2f274"/>
    <ds:schemaRef ds:uri="e1f1f52b-8155-4ff0-b2ef-6dbc063bed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D34DDAC-CAA0-4E87-980F-6BF5010B4710}">
  <ds:schemaRefs>
    <ds:schemaRef ds:uri="6f0f018c-da49-44fb-aad3-b0aa44e2f274"/>
    <ds:schemaRef ds:uri="e1f1f52b-8155-4ff0-b2ef-6dbc063bed3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Acc_Template_Graphik_03_19</Template>
  <TotalTime>0</TotalTime>
  <Words>293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Arial </vt:lpstr>
      <vt:lpstr>Arial Black</vt:lpstr>
      <vt:lpstr>Arial Bold</vt:lpstr>
      <vt:lpstr>Calibri</vt:lpstr>
      <vt:lpstr>Graphik</vt:lpstr>
      <vt:lpstr>Graphik Black</vt:lpstr>
      <vt:lpstr>Graphik Regular</vt:lpstr>
      <vt:lpstr>Wingdings</vt:lpstr>
      <vt:lpstr>Content Layouts</vt:lpstr>
      <vt:lpstr>Titles</vt:lpstr>
      <vt:lpstr>3_Accenture aug2016</vt:lpstr>
      <vt:lpstr>think-cell Slide</vt:lpstr>
      <vt:lpstr>Georgy saukov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RfP NExt</dc:title>
  <dc:creator>Alexander Michalew</dc:creator>
  <cp:lastModifiedBy>Hemmerlein, Moritz</cp:lastModifiedBy>
  <cp:revision>2</cp:revision>
  <cp:lastPrinted>2020-07-17T14:24:25Z</cp:lastPrinted>
  <dcterms:created xsi:type="dcterms:W3CDTF">2020-01-12T16:12:53Z</dcterms:created>
  <dcterms:modified xsi:type="dcterms:W3CDTF">2020-12-10T12:04:12Z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0x010100716E9886FB3A3045A5C9BE0C7F60BBE3</vt:lpwstr>
  </property>
</Properties>
</file>