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11"/>
    <p:restoredTop sz="94687"/>
  </p:normalViewPr>
  <p:slideViewPr>
    <p:cSldViewPr snapToGrid="0" snapToObjects="1">
      <p:cViewPr>
        <p:scale>
          <a:sx n="121" d="100"/>
          <a:sy n="121" d="100"/>
        </p:scale>
        <p:origin x="2360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592C-25C8-4774-1616-E65ADDDF0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D5FF-4CEE-84B8-1E54-7550D2BA8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875D-9D9C-F61B-3F66-7443FBD5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69EC-6939-7E3E-F489-08D972A8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BAE0-46D4-FAA9-80EF-64E76D5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CC55-1B1D-9424-11AD-4F7D09B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8F916-A6C2-3BDA-381A-71643F93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637C-7469-5A65-B8EA-21C3B8CB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E80C-F398-8E1C-3D58-880839E2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CB509-1AFD-617E-C881-A57AFE46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8D1B3-EDF2-FBD0-2087-F24BDD24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3E831-B626-E983-ECEE-0A1CA114F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C505-68FE-AF64-9123-AD57116E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1692-4A5F-2321-B8A4-DB43D9C8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F9A0-8746-0A0A-9620-0DDE55EA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1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5A78-FABC-7196-9D53-DADEBD08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A8BE-357B-BE95-9FB1-44769306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3090-C0DB-33BC-0401-1596992E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6797-E9EC-8E29-C156-2573075C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83A9-BB8F-12F6-1B9F-E452238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CCF7-74E9-B471-4D81-977C062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A892-E3A4-3053-F98A-110A0037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2F8C-E5EC-F0C3-4F75-BCE0E8E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25C7-5CDC-8A51-6B45-A4622A6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A09D-1D42-4CA2-C65F-43D06863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86D-0150-1A73-07FD-39DA1DD1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FB87-039D-F5D7-2CE1-9F43F5FE2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8462-962F-1083-CAA0-7C414D53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01DC-A597-50EE-9FB6-9D2DFFE6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A227-5AF0-9841-D8A0-3E148B13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B3BF-6C16-F375-5893-C5E2DD5C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73EE-087E-F323-5F56-D1D069E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0D1C-E4C3-DBC4-C695-60F56BC7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A068-0E21-684C-0982-A6FC10C7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0517-F1AD-63C0-F5A4-5FEFD8DD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493E2-12EB-1680-995A-F32617C5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E4A5-D749-9735-9BED-509142AA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9BDD-2231-2964-BA25-5D6F768B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5FCB-E6DF-204E-0A8A-E6052E67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DA2B-5874-3FA8-04F4-BB29B89D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86F73-CEC9-466A-0991-087C28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589DB-C988-84FE-6253-418D4237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3FACB-C927-6F1D-2B99-A6D74144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FA4ED-B232-92B9-EA6E-D279123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C49A0-F739-F37A-78E7-BCA6D82C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820AF-398D-9920-A755-7C305790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C2B9-FD47-631C-A81B-F886859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862D-4367-A315-4703-8E344BD1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5488B-F1CA-4AB4-780B-F305255B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2C369-BC9C-17C6-5D90-5980EDBD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5D6CE-44C6-AAB8-B46A-029533EA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1955-D08A-D58B-A17C-53B2931C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DB35-CA4F-4DA4-BF0F-1A861180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2A63F-D49A-6443-4322-8638CBF9D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F4CE-48F7-14F2-7C1C-DA9C2624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8166-C7A0-0FDB-E462-56CA834D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0F47-3568-B010-7079-A2EE10CB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6BEC-25C3-998C-5A05-AE26C654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C7B34-B111-72FB-D814-13D4E82E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5693-78B5-531E-A028-4C0B83A3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DE40-C935-5CAB-065B-A9220A37A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7FCE6-74D5-0940-82C1-FCBDB6274FE5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22A3-BBAA-0D0B-1721-200660741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220F-74F5-9989-30D0-E8D0DD79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0DBC-CFA3-2F43-BA6F-D371EFD5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04F4EE-06D6-2FC1-351F-8542FF106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6342"/>
              </p:ext>
            </p:extLst>
          </p:nvPr>
        </p:nvGraphicFramePr>
        <p:xfrm>
          <a:off x="3996341" y="326815"/>
          <a:ext cx="383830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436">
                  <a:extLst>
                    <a:ext uri="{9D8B030D-6E8A-4147-A177-3AD203B41FA5}">
                      <a16:colId xmlns:a16="http://schemas.microsoft.com/office/drawing/2014/main" val="2862571715"/>
                    </a:ext>
                  </a:extLst>
                </a:gridCol>
                <a:gridCol w="1279436">
                  <a:extLst>
                    <a:ext uri="{9D8B030D-6E8A-4147-A177-3AD203B41FA5}">
                      <a16:colId xmlns:a16="http://schemas.microsoft.com/office/drawing/2014/main" val="202135643"/>
                    </a:ext>
                  </a:extLst>
                </a:gridCol>
                <a:gridCol w="1279436">
                  <a:extLst>
                    <a:ext uri="{9D8B030D-6E8A-4147-A177-3AD203B41FA5}">
                      <a16:colId xmlns:a16="http://schemas.microsoft.com/office/drawing/2014/main" val="1921369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Monaco" pitchFamily="2" charset="77"/>
                          <a:ea typeface="+mn-ea"/>
                          <a:cs typeface="+mn-cs"/>
                        </a:rPr>
                        <a:t>user_index_column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B: Ben”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C: Carlo”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D: David”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857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5CB313-A5AF-BB99-4E9F-A35505682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26327"/>
              </p:ext>
            </p:extLst>
          </p:nvPr>
        </p:nvGraphicFramePr>
        <p:xfrm>
          <a:off x="669709" y="317156"/>
          <a:ext cx="3232195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2456">
                  <a:extLst>
                    <a:ext uri="{9D8B030D-6E8A-4147-A177-3AD203B41FA5}">
                      <a16:colId xmlns:a16="http://schemas.microsoft.com/office/drawing/2014/main" val="2862571715"/>
                    </a:ext>
                  </a:extLst>
                </a:gridCol>
                <a:gridCol w="565392">
                  <a:extLst>
                    <a:ext uri="{9D8B030D-6E8A-4147-A177-3AD203B41FA5}">
                      <a16:colId xmlns:a16="http://schemas.microsoft.com/office/drawing/2014/main" val="202135643"/>
                    </a:ext>
                  </a:extLst>
                </a:gridCol>
                <a:gridCol w="1284347">
                  <a:extLst>
                    <a:ext uri="{9D8B030D-6E8A-4147-A177-3AD203B41FA5}">
                      <a16:colId xmlns:a16="http://schemas.microsoft.com/office/drawing/2014/main" val="1921369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Monaco" pitchFamily="2" charset="77"/>
                        </a:rPr>
                        <a:t>item_index_column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fuel_efficiency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“American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“Japanese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“French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“Chinese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43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B5202D-0D1A-7676-B871-9A9408F8B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95070"/>
              </p:ext>
            </p:extLst>
          </p:nvPr>
        </p:nvGraphicFramePr>
        <p:xfrm>
          <a:off x="847120" y="2005282"/>
          <a:ext cx="2877371" cy="149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329">
                  <a:extLst>
                    <a:ext uri="{9D8B030D-6E8A-4147-A177-3AD203B41FA5}">
                      <a16:colId xmlns:a16="http://schemas.microsoft.com/office/drawing/2014/main" val="2862571715"/>
                    </a:ext>
                  </a:extLst>
                </a:gridCol>
                <a:gridCol w="1040042">
                  <a:extLst>
                    <a:ext uri="{9D8B030D-6E8A-4147-A177-3AD203B41FA5}">
                      <a16:colId xmlns:a16="http://schemas.microsoft.com/office/drawing/2014/main" val="20213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Monaco" pitchFamily="2" charset="77"/>
                        </a:rPr>
                        <a:t>session_index_column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“Session 2: Jul. 28”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“Session 3: Sep. 30”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“Session 4: Oct. 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“Session 5: Dec. 25”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857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586A99-4FD2-6569-2C9C-AC12EE20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40399"/>
              </p:ext>
            </p:extLst>
          </p:nvPr>
        </p:nvGraphicFramePr>
        <p:xfrm>
          <a:off x="8100412" y="310211"/>
          <a:ext cx="3545912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1470">
                  <a:extLst>
                    <a:ext uri="{9D8B030D-6E8A-4147-A177-3AD203B41FA5}">
                      <a16:colId xmlns:a16="http://schemas.microsoft.com/office/drawing/2014/main" val="2467809571"/>
                    </a:ext>
                  </a:extLst>
                </a:gridCol>
                <a:gridCol w="1312269">
                  <a:extLst>
                    <a:ext uri="{9D8B030D-6E8A-4147-A177-3AD203B41FA5}">
                      <a16:colId xmlns:a16="http://schemas.microsoft.com/office/drawing/2014/main" val="2862571715"/>
                    </a:ext>
                  </a:extLst>
                </a:gridCol>
                <a:gridCol w="642173">
                  <a:extLst>
                    <a:ext uri="{9D8B030D-6E8A-4147-A177-3AD203B41FA5}">
                      <a16:colId xmlns:a16="http://schemas.microsoft.com/office/drawing/2014/main" val="1921369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session_index_column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Monaco" pitchFamily="2" charset="77"/>
                        </a:rPr>
                        <a:t>item_index_column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“American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39,000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“Japanese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“French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1: Jul. 11”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“Chinese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8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4: Oct. 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2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“Session 4: Oct. 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37,000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73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8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006DD3-D3D3-9BBA-3D45-EAA5485DA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37494"/>
              </p:ext>
            </p:extLst>
          </p:nvPr>
        </p:nvGraphicFramePr>
        <p:xfrm>
          <a:off x="3996341" y="3429000"/>
          <a:ext cx="8052803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480">
                  <a:extLst>
                    <a:ext uri="{9D8B030D-6E8A-4147-A177-3AD203B41FA5}">
                      <a16:colId xmlns:a16="http://schemas.microsoft.com/office/drawing/2014/main" val="2862571715"/>
                    </a:ext>
                  </a:extLst>
                </a:gridCol>
                <a:gridCol w="1319799">
                  <a:extLst>
                    <a:ext uri="{9D8B030D-6E8A-4147-A177-3AD203B41FA5}">
                      <a16:colId xmlns:a16="http://schemas.microsoft.com/office/drawing/2014/main" val="202135643"/>
                    </a:ext>
                  </a:extLst>
                </a:gridCol>
                <a:gridCol w="1646658">
                  <a:extLst>
                    <a:ext uri="{9D8B030D-6E8A-4147-A177-3AD203B41FA5}">
                      <a16:colId xmlns:a16="http://schemas.microsoft.com/office/drawing/2014/main" val="1921369225"/>
                    </a:ext>
                  </a:extLst>
                </a:gridCol>
                <a:gridCol w="1782933">
                  <a:extLst>
                    <a:ext uri="{9D8B030D-6E8A-4147-A177-3AD203B41FA5}">
                      <a16:colId xmlns:a16="http://schemas.microsoft.com/office/drawing/2014/main" val="338147535"/>
                    </a:ext>
                  </a:extLst>
                </a:gridCol>
                <a:gridCol w="1782933">
                  <a:extLst>
                    <a:ext uri="{9D8B030D-6E8A-4147-A177-3AD203B41FA5}">
                      <a16:colId xmlns:a16="http://schemas.microsoft.com/office/drawing/2014/main" val="1812106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purchase_record_column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choice_column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item_name_column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user_index_column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Monaco" pitchFamily="2" charset="77"/>
                        </a:rPr>
                        <a:t>session_index_column</a:t>
                      </a:r>
                      <a:endParaRPr lang="en-US" sz="800" dirty="0">
                        <a:latin typeface="Monaco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3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“American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1: Jul. 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39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1: Jul. 11”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4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“Japanese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1: Jul. 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192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“French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1: Jul. 11”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35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“Chinese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“User A: Alice”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1: Jul. 11”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0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8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“American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“User C: Carlo”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4: Oct. 15”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9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“American Car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“User C: Carlo”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4: Oct. 15”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3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“Japanese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“User C: Carlo”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4: Oct. 15”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4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“French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“User C: Carlo”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4: Oct. 15”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aco" pitchFamily="2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4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“Chinese Car 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“User C: Carlo”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aco" pitchFamily="2" charset="77"/>
                          <a:ea typeface="+mn-ea"/>
                          <a:cs typeface="+mn-cs"/>
                        </a:rPr>
                        <a:t>“Session 4: Oct. 15”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35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aco" pitchFamily="2" charset="77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705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303C113-DEC4-306A-04B0-31C722DE1A1C}"/>
              </a:ext>
            </a:extLst>
          </p:cNvPr>
          <p:cNvSpPr txBox="1"/>
          <p:nvPr/>
        </p:nvSpPr>
        <p:spPr>
          <a:xfrm>
            <a:off x="564465" y="0"/>
            <a:ext cx="362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aco" pitchFamily="2" charset="77"/>
              </a:rPr>
              <a:t>Suppose there are five types of cars.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3C19D-C968-8643-23BB-A34B0149CBB8}"/>
              </a:ext>
            </a:extLst>
          </p:cNvPr>
          <p:cNvSpPr/>
          <p:nvPr/>
        </p:nvSpPr>
        <p:spPr>
          <a:xfrm>
            <a:off x="5517715" y="3663863"/>
            <a:ext cx="2909769" cy="18726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BBA1B5-3C7C-7034-5C1E-EF369D554DE9}"/>
              </a:ext>
            </a:extLst>
          </p:cNvPr>
          <p:cNvGrpSpPr/>
          <p:nvPr/>
        </p:nvGrpSpPr>
        <p:grpSpPr>
          <a:xfrm>
            <a:off x="1526960" y="2851244"/>
            <a:ext cx="10501946" cy="1833490"/>
            <a:chOff x="1526960" y="2851244"/>
            <a:chExt cx="10501946" cy="1833490"/>
          </a:xfrm>
        </p:grpSpPr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5165D6B7-2BE1-1D8B-7251-E690F6819DFD}"/>
                </a:ext>
              </a:extLst>
            </p:cNvPr>
            <p:cNvSpPr/>
            <p:nvPr/>
          </p:nvSpPr>
          <p:spPr>
            <a:xfrm>
              <a:off x="3724492" y="3663863"/>
              <a:ext cx="223132" cy="102087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240243-4E21-B6C7-1173-12FA6B9EC887}"/>
                </a:ext>
              </a:extLst>
            </p:cNvPr>
            <p:cNvSpPr txBox="1"/>
            <p:nvPr/>
          </p:nvSpPr>
          <p:spPr>
            <a:xfrm>
              <a:off x="1526960" y="3851132"/>
              <a:ext cx="211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70C0"/>
                  </a:solidFill>
                  <a:latin typeface="Monaco" pitchFamily="2" charset="77"/>
                </a:rPr>
                <a:t>All rows with the same `</a:t>
              </a:r>
              <a:r>
                <a:rPr lang="en-US" sz="800" dirty="0" err="1">
                  <a:solidFill>
                    <a:srgbClr val="0070C0"/>
                  </a:solidFill>
                  <a:latin typeface="Monaco" pitchFamily="2" charset="77"/>
                </a:rPr>
                <a:t>purchase_record_column</a:t>
              </a:r>
              <a:r>
                <a:rPr lang="en-US" sz="800" dirty="0">
                  <a:solidFill>
                    <a:srgbClr val="0070C0"/>
                  </a:solidFill>
                  <a:latin typeface="Monaco" pitchFamily="2" charset="77"/>
                </a:rPr>
                <a:t>` consists of an observation. 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A1544F76-77FA-7210-2A59-659810F9A84A}"/>
                </a:ext>
              </a:extLst>
            </p:cNvPr>
            <p:cNvCxnSpPr/>
            <p:nvPr/>
          </p:nvCxnSpPr>
          <p:spPr>
            <a:xfrm rot="5400000" flipH="1" flipV="1">
              <a:off x="6378879" y="3197269"/>
              <a:ext cx="594986" cy="338203"/>
            </a:xfrm>
            <a:prstGeom prst="curvedConnector3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24BF48-3560-5B3A-579B-F8888A877EEF}"/>
                </a:ext>
              </a:extLst>
            </p:cNvPr>
            <p:cNvSpPr txBox="1"/>
            <p:nvPr/>
          </p:nvSpPr>
          <p:spPr>
            <a:xfrm>
              <a:off x="5413030" y="2851244"/>
              <a:ext cx="2925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C000"/>
                  </a:solidFill>
                  <a:latin typeface="Monaco" pitchFamily="2" charset="77"/>
                </a:rPr>
                <a:t>American Car A was bought in the observation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3FFF292C-023F-1633-0239-21C16F4B3C1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437636" y="3367483"/>
              <a:ext cx="317987" cy="153689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2B04E-5137-96F6-7DAB-CF662CDD3C33}"/>
                </a:ext>
              </a:extLst>
            </p:cNvPr>
            <p:cNvSpPr/>
            <p:nvPr/>
          </p:nvSpPr>
          <p:spPr>
            <a:xfrm>
              <a:off x="8476201" y="3659485"/>
              <a:ext cx="1727636" cy="102524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095963-235E-5905-B422-9489B344275B}"/>
                </a:ext>
              </a:extLst>
            </p:cNvPr>
            <p:cNvSpPr txBox="1"/>
            <p:nvPr/>
          </p:nvSpPr>
          <p:spPr>
            <a:xfrm>
              <a:off x="8624472" y="2934901"/>
              <a:ext cx="1463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Monaco" pitchFamily="2" charset="77"/>
                </a:rPr>
                <a:t>Alice bought this car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Monaco" pitchFamily="2" charset="77"/>
                </a:rPr>
                <a:t>in this observation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0B23D-67F3-A708-3F3D-2CCDBC86F1BE}"/>
                </a:ext>
              </a:extLst>
            </p:cNvPr>
            <p:cNvSpPr/>
            <p:nvPr/>
          </p:nvSpPr>
          <p:spPr>
            <a:xfrm>
              <a:off x="10252553" y="3658606"/>
              <a:ext cx="1776353" cy="1025249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BC346329-EA62-0617-A741-DB3E8DE96B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564175" y="3413680"/>
              <a:ext cx="317987" cy="153689"/>
            </a:xfrm>
            <a:prstGeom prst="curvedConnector3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DAE7B8-C992-858C-ABA9-E3BA0A2CEFD4}"/>
                </a:ext>
              </a:extLst>
            </p:cNvPr>
            <p:cNvSpPr txBox="1"/>
            <p:nvPr/>
          </p:nvSpPr>
          <p:spPr>
            <a:xfrm>
              <a:off x="10294374" y="2972805"/>
              <a:ext cx="1544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92D050"/>
                  </a:solidFill>
                  <a:latin typeface="Monaco" pitchFamily="2" charset="77"/>
                </a:rPr>
                <a:t>This observed purchase was on Jul.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4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545</Words>
  <Application>Microsoft Macintosh PowerPoint</Application>
  <PresentationFormat>Widescreen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Du</dc:creator>
  <cp:lastModifiedBy>Tianyu Du</cp:lastModifiedBy>
  <cp:revision>18</cp:revision>
  <dcterms:created xsi:type="dcterms:W3CDTF">2022-07-11T23:44:09Z</dcterms:created>
  <dcterms:modified xsi:type="dcterms:W3CDTF">2022-07-12T01:18:39Z</dcterms:modified>
</cp:coreProperties>
</file>