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78" r:id="rId2"/>
    <p:sldId id="742" r:id="rId3"/>
    <p:sldId id="750" r:id="rId4"/>
    <p:sldId id="751" r:id="rId5"/>
    <p:sldId id="752" r:id="rId6"/>
    <p:sldId id="754" r:id="rId7"/>
    <p:sldId id="755" r:id="rId8"/>
    <p:sldId id="756" r:id="rId9"/>
    <p:sldId id="757" r:id="rId10"/>
    <p:sldId id="762" r:id="rId11"/>
    <p:sldId id="753" r:id="rId12"/>
    <p:sldId id="749" r:id="rId13"/>
    <p:sldId id="759" r:id="rId14"/>
    <p:sldId id="743" r:id="rId15"/>
    <p:sldId id="698" r:id="rId16"/>
    <p:sldId id="760" r:id="rId17"/>
    <p:sldId id="763" r:id="rId18"/>
    <p:sldId id="719" r:id="rId19"/>
    <p:sldId id="764" r:id="rId20"/>
    <p:sldId id="761" r:id="rId2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5" autoAdjust="0"/>
    <p:restoredTop sz="77748" autoAdjust="0"/>
  </p:normalViewPr>
  <p:slideViewPr>
    <p:cSldViewPr snapToGrid="0">
      <p:cViewPr varScale="1">
        <p:scale>
          <a:sx n="85" d="100"/>
          <a:sy n="85" d="100"/>
        </p:scale>
        <p:origin x="172" y="60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FF0607A2-90B5-4D94-9A2D-E7F06D4272F1}"/>
    <pc:docChg chg="modSld">
      <pc:chgData name="Gerth Stølting Brodal" userId="04ef4784-6591-4f86-a140-f5c3b108582a" providerId="ADAL" clId="{FF0607A2-90B5-4D94-9A2D-E7F06D4272F1}" dt="2021-03-24T12:51:53.168" v="12" actId="20577"/>
      <pc:docMkLst>
        <pc:docMk/>
      </pc:docMkLst>
      <pc:sldChg chg="modSp mod">
        <pc:chgData name="Gerth Stølting Brodal" userId="04ef4784-6591-4f86-a140-f5c3b108582a" providerId="ADAL" clId="{FF0607A2-90B5-4D94-9A2D-E7F06D4272F1}" dt="2021-03-24T12:51:53.168" v="12" actId="20577"/>
        <pc:sldMkLst>
          <pc:docMk/>
          <pc:sldMk cId="752883233" sldId="719"/>
        </pc:sldMkLst>
      </pc:sldChg>
      <pc:sldChg chg="modTransition">
        <pc:chgData name="Gerth Stølting Brodal" userId="04ef4784-6591-4f86-a140-f5c3b108582a" providerId="ADAL" clId="{FF0607A2-90B5-4D94-9A2D-E7F06D4272F1}" dt="2021-03-22T08:51:54.546" v="0"/>
        <pc:sldMkLst>
          <pc:docMk/>
          <pc:sldMk cId="1706666189" sldId="739"/>
        </pc:sldMkLst>
      </pc:sldChg>
      <pc:sldChg chg="modTransition">
        <pc:chgData name="Gerth Stølting Brodal" userId="04ef4784-6591-4f86-a140-f5c3b108582a" providerId="ADAL" clId="{FF0607A2-90B5-4D94-9A2D-E7F06D4272F1}" dt="2021-03-22T08:51:54.546" v="0"/>
        <pc:sldMkLst>
          <pc:docMk/>
          <pc:sldMk cId="523084957" sldId="740"/>
        </pc:sldMkLst>
      </pc:sldChg>
      <pc:sldChg chg="modTransition">
        <pc:chgData name="Gerth Stølting Brodal" userId="04ef4784-6591-4f86-a140-f5c3b108582a" providerId="ADAL" clId="{FF0607A2-90B5-4D94-9A2D-E7F06D4272F1}" dt="2021-03-22T08:51:54.546" v="0"/>
        <pc:sldMkLst>
          <pc:docMk/>
          <pc:sldMk cId="1665259652" sldId="741"/>
        </pc:sldMkLst>
      </pc:sldChg>
    </pc:docChg>
  </pc:docChgLst>
  <pc:docChgLst>
    <pc:chgData name="Gerth Stølting Brodal" userId="04ef4784-6591-4f86-a140-f5c3b108582a" providerId="ADAL" clId="{49DDEC1E-38A8-4C37-8499-4049F935AE5A}"/>
    <pc:docChg chg="undo redo custSel modSld">
      <pc:chgData name="Gerth Stølting Brodal" userId="04ef4784-6591-4f86-a140-f5c3b108582a" providerId="ADAL" clId="{49DDEC1E-38A8-4C37-8499-4049F935AE5A}" dt="2023-03-20T07:23:13.100" v="322" actId="1036"/>
      <pc:docMkLst>
        <pc:docMk/>
      </pc:docMkLst>
      <pc:sldChg chg="modSp mod modNotesTx">
        <pc:chgData name="Gerth Stølting Brodal" userId="04ef4784-6591-4f86-a140-f5c3b108582a" providerId="ADAL" clId="{49DDEC1E-38A8-4C37-8499-4049F935AE5A}" dt="2023-03-20T07:23:13.100" v="322" actId="1036"/>
        <pc:sldMkLst>
          <pc:docMk/>
          <pc:sldMk cId="1986006132" sldId="478"/>
        </pc:sldMkLst>
      </pc:sldChg>
      <pc:sldChg chg="modNotesTx">
        <pc:chgData name="Gerth Stølting Brodal" userId="04ef4784-6591-4f86-a140-f5c3b108582a" providerId="ADAL" clId="{49DDEC1E-38A8-4C37-8499-4049F935AE5A}" dt="2023-03-18T02:06:20.087" v="278" actId="20577"/>
        <pc:sldMkLst>
          <pc:docMk/>
          <pc:sldMk cId="27977411" sldId="742"/>
        </pc:sldMkLst>
      </pc:sldChg>
      <pc:sldChg chg="modSp mod">
        <pc:chgData name="Gerth Stølting Brodal" userId="04ef4784-6591-4f86-a140-f5c3b108582a" providerId="ADAL" clId="{49DDEC1E-38A8-4C37-8499-4049F935AE5A}" dt="2023-03-10T23:46:02.009" v="21" actId="6549"/>
        <pc:sldMkLst>
          <pc:docMk/>
          <pc:sldMk cId="4266574988" sldId="743"/>
        </pc:sldMkLst>
      </pc:sldChg>
      <pc:sldChg chg="modSp mod">
        <pc:chgData name="Gerth Stølting Brodal" userId="04ef4784-6591-4f86-a140-f5c3b108582a" providerId="ADAL" clId="{49DDEC1E-38A8-4C37-8499-4049F935AE5A}" dt="2023-03-10T23:48:00.193" v="41" actId="313"/>
        <pc:sldMkLst>
          <pc:docMk/>
          <pc:sldMk cId="2191884848" sldId="753"/>
        </pc:sldMkLst>
      </pc:sldChg>
      <pc:sldChg chg="modSp mod addAnim delAnim">
        <pc:chgData name="Gerth Stølting Brodal" userId="04ef4784-6591-4f86-a140-f5c3b108582a" providerId="ADAL" clId="{49DDEC1E-38A8-4C37-8499-4049F935AE5A}" dt="2023-03-10T23:46:58.878" v="37" actId="313"/>
        <pc:sldMkLst>
          <pc:docMk/>
          <pc:sldMk cId="276098007" sldId="757"/>
        </pc:sldMkLst>
      </pc:sldChg>
      <pc:sldChg chg="modSp mod">
        <pc:chgData name="Gerth Stølting Brodal" userId="04ef4784-6591-4f86-a140-f5c3b108582a" providerId="ADAL" clId="{49DDEC1E-38A8-4C37-8499-4049F935AE5A}" dt="2023-03-10T23:55:09.257" v="75" actId="20577"/>
        <pc:sldMkLst>
          <pc:docMk/>
          <pc:sldMk cId="886526213" sldId="759"/>
        </pc:sldMkLst>
      </pc:sldChg>
      <pc:sldChg chg="modNotesTx">
        <pc:chgData name="Gerth Stølting Brodal" userId="04ef4784-6591-4f86-a140-f5c3b108582a" providerId="ADAL" clId="{49DDEC1E-38A8-4C37-8499-4049F935AE5A}" dt="2023-03-19T18:01:10.702" v="320" actId="6549"/>
        <pc:sldMkLst>
          <pc:docMk/>
          <pc:sldMk cId="3101050196" sldId="761"/>
        </pc:sldMkLst>
      </pc:sldChg>
      <pc:sldChg chg="modNotesTx">
        <pc:chgData name="Gerth Stølting Brodal" userId="04ef4784-6591-4f86-a140-f5c3b108582a" providerId="ADAL" clId="{49DDEC1E-38A8-4C37-8499-4049F935AE5A}" dt="2023-03-18T02:42:23.457" v="313" actId="20577"/>
        <pc:sldMkLst>
          <pc:docMk/>
          <pc:sldMk cId="907462681" sldId="764"/>
        </pc:sldMkLst>
      </pc:sldChg>
    </pc:docChg>
  </pc:docChgLst>
  <pc:docChgLst>
    <pc:chgData name="Gerth Stølting Brodal" userId="04ef4784-6591-4f86-a140-f5c3b108582a" providerId="ADAL" clId="{C2B8204D-0016-411F-AD09-B5777711474B}"/>
    <pc:docChg chg="undo custSel modSld">
      <pc:chgData name="Gerth Stølting Brodal" userId="04ef4784-6591-4f86-a140-f5c3b108582a" providerId="ADAL" clId="{C2B8204D-0016-411F-AD09-B5777711474B}" dt="2025-03-12T19:06:07.315" v="88" actId="20577"/>
      <pc:docMkLst>
        <pc:docMk/>
      </pc:docMkLst>
      <pc:sldChg chg="modSp mod">
        <pc:chgData name="Gerth Stølting Brodal" userId="04ef4784-6591-4f86-a140-f5c3b108582a" providerId="ADAL" clId="{C2B8204D-0016-411F-AD09-B5777711474B}" dt="2025-03-12T19:06:07.315" v="88" actId="20577"/>
        <pc:sldMkLst>
          <pc:docMk/>
          <pc:sldMk cId="752883233" sldId="719"/>
        </pc:sldMkLst>
      </pc:sldChg>
      <pc:sldChg chg="modSp mod addAnim delAnim">
        <pc:chgData name="Gerth Stølting Brodal" userId="04ef4784-6591-4f86-a140-f5c3b108582a" providerId="ADAL" clId="{C2B8204D-0016-411F-AD09-B5777711474B}" dt="2025-03-12T16:16:06.796" v="87" actId="20577"/>
        <pc:sldMkLst>
          <pc:docMk/>
          <pc:sldMk cId="128484377" sldId="763"/>
        </pc:sldMkLst>
      </pc:sldChg>
    </pc:docChg>
  </pc:docChgLst>
  <pc:docChgLst>
    <pc:chgData name="Gerth Stølting Brodal" userId="04ef4784-6591-4f86-a140-f5c3b108582a" providerId="ADAL" clId="{27124F44-A0F7-408A-AA2B-2C5136C1DC06}"/>
    <pc:docChg chg="modSld">
      <pc:chgData name="Gerth Stølting Brodal" userId="04ef4784-6591-4f86-a140-f5c3b108582a" providerId="ADAL" clId="{27124F44-A0F7-408A-AA2B-2C5136C1DC06}" dt="2025-10-24T23:36:49.212" v="0" actId="6549"/>
      <pc:docMkLst>
        <pc:docMk/>
      </pc:docMkLst>
      <pc:sldChg chg="modSp mod">
        <pc:chgData name="Gerth Stølting Brodal" userId="04ef4784-6591-4f86-a140-f5c3b108582a" providerId="ADAL" clId="{27124F44-A0F7-408A-AA2B-2C5136C1DC06}" dt="2025-10-24T23:36:49.212" v="0" actId="6549"/>
        <pc:sldMkLst>
          <pc:docMk/>
          <pc:sldMk cId="1387994146" sldId="762"/>
        </pc:sldMkLst>
        <pc:graphicFrameChg chg="modGraphic">
          <ac:chgData name="Gerth Stølting Brodal" userId="04ef4784-6591-4f86-a140-f5c3b108582a" providerId="ADAL" clId="{27124F44-A0F7-408A-AA2B-2C5136C1DC06}" dt="2025-10-24T23:36:49.212" v="0" actId="6549"/>
          <ac:graphicFrameMkLst>
            <pc:docMk/>
            <pc:sldMk cId="1387994146" sldId="762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A92BEAE8-2EDA-457D-83DA-8465CF1F550C}"/>
    <pc:docChg chg="custSel modSld">
      <pc:chgData name="Gerth Stølting Brodal" userId="04ef4784-6591-4f86-a140-f5c3b108582a" providerId="ADAL" clId="{A92BEAE8-2EDA-457D-83DA-8465CF1F550C}" dt="2022-03-22T06:00:45.248" v="55" actId="20577"/>
      <pc:docMkLst>
        <pc:docMk/>
      </pc:docMkLst>
      <pc:sldChg chg="modSp mod modNotesTx">
        <pc:chgData name="Gerth Stølting Brodal" userId="04ef4784-6591-4f86-a140-f5c3b108582a" providerId="ADAL" clId="{A92BEAE8-2EDA-457D-83DA-8465CF1F550C}" dt="2022-03-22T06:00:45.248" v="55" actId="20577"/>
        <pc:sldMkLst>
          <pc:docMk/>
          <pc:sldMk cId="907462681" sldId="7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 is also an operator used for multiplying matrices in </a:t>
            </a:r>
            <a:r>
              <a:rPr lang="en-US" dirty="0" err="1"/>
              <a:t>Numpy</a:t>
            </a:r>
            <a:r>
              <a:rPr lang="en-US" dirty="0"/>
              <a:t>, class method __</a:t>
            </a:r>
            <a:r>
              <a:rPr lang="en-US" dirty="0" err="1"/>
              <a:t>matmult</a:t>
            </a:r>
            <a:r>
              <a:rPr lang="en-US" dirty="0"/>
              <a:t>__</a:t>
            </a:r>
          </a:p>
          <a:p>
            <a:endParaRPr lang="en-US" dirty="0"/>
          </a:p>
          <a:p>
            <a:r>
              <a:rPr lang="en-US" dirty="0"/>
              <a:t>&gt; 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&gt; x = </a:t>
            </a:r>
            <a:r>
              <a:rPr lang="en-US" dirty="0" err="1"/>
              <a:t>np.array</a:t>
            </a:r>
            <a:r>
              <a:rPr lang="en-US" dirty="0"/>
              <a:t>([[1, 2], [3, 4]])</a:t>
            </a:r>
          </a:p>
          <a:p>
            <a:r>
              <a:rPr lang="en-US" dirty="0"/>
              <a:t>&gt; x @ x</a:t>
            </a:r>
          </a:p>
          <a:p>
            <a:endParaRPr lang="en-US" dirty="0"/>
          </a:p>
          <a:p>
            <a:r>
              <a:rPr lang="en-US" dirty="0" err="1"/>
              <a:t>Gutag</a:t>
            </a:r>
            <a:r>
              <a:rPr lang="en-US" dirty="0"/>
              <a:t> 3</a:t>
            </a:r>
            <a:r>
              <a:rPr lang="en-US" baseline="30000" dirty="0"/>
              <a:t>rd</a:t>
            </a:r>
            <a:r>
              <a:rPr lang="en-US" dirty="0"/>
              <a:t> Edition does not mention decorators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77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21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30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void(*</a:t>
            </a:r>
            <a:r>
              <a:rPr lang="en-US" dirty="0" err="1"/>
              <a:t>args</a:t>
            </a:r>
            <a:r>
              <a:rPr lang="en-US" dirty="0"/>
              <a:t>):</a:t>
            </a:r>
          </a:p>
          <a:p>
            <a:r>
              <a:rPr lang="en-US" dirty="0"/>
              <a:t>    pass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void_decorator</a:t>
            </a:r>
            <a:r>
              <a:rPr lang="en-US" dirty="0"/>
              <a:t>(f):</a:t>
            </a:r>
          </a:p>
          <a:p>
            <a:r>
              <a:rPr lang="en-US" dirty="0"/>
              <a:t>    return void</a:t>
            </a:r>
          </a:p>
          <a:p>
            <a:endParaRPr lang="en-US" dirty="0"/>
          </a:p>
          <a:p>
            <a:r>
              <a:rPr lang="en-US" b="1" dirty="0"/>
              <a:t>@void_decorator</a:t>
            </a:r>
          </a:p>
          <a:p>
            <a:r>
              <a:rPr lang="en-US" dirty="0"/>
              <a:t>def f(x):</a:t>
            </a:r>
          </a:p>
          <a:p>
            <a:r>
              <a:rPr lang="en-US" dirty="0"/>
              <a:t>    print('x is', 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24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f(x):</a:t>
            </a:r>
          </a:p>
          <a:p>
            <a:r>
              <a:rPr lang="en-US" dirty="0"/>
              <a:t>	return 3 * x</a:t>
            </a:r>
          </a:p>
          <a:p>
            <a:r>
              <a:rPr lang="en-US" dirty="0"/>
              <a:t>&gt;&gt;&gt; f(7)</a:t>
            </a:r>
          </a:p>
          <a:p>
            <a:r>
              <a:rPr lang="en-US" dirty="0"/>
              <a:t>21</a:t>
            </a:r>
          </a:p>
          <a:p>
            <a:r>
              <a:rPr lang="en-US" dirty="0"/>
              <a:t>&gt;&gt;&gt; lambda x: x ** 2</a:t>
            </a:r>
          </a:p>
          <a:p>
            <a:r>
              <a:rPr lang="en-US" dirty="0"/>
              <a:t>&lt;function &lt;lambda&gt; at 0x03353148&gt;</a:t>
            </a:r>
          </a:p>
          <a:p>
            <a:r>
              <a:rPr lang="en-US" dirty="0"/>
              <a:t>&gt;&gt;&gt; l = lambda x: x ** 2</a:t>
            </a:r>
          </a:p>
          <a:p>
            <a:r>
              <a:rPr lang="en-US" dirty="0"/>
              <a:t>&gt;&gt;&gt; l(7)</a:t>
            </a:r>
          </a:p>
          <a:p>
            <a:r>
              <a:rPr lang="en-US" dirty="0"/>
              <a:t>49</a:t>
            </a:r>
          </a:p>
          <a:p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g(f, x):</a:t>
            </a:r>
          </a:p>
          <a:p>
            <a:r>
              <a:rPr lang="en-US" dirty="0"/>
              <a:t>	return f(x) + 1</a:t>
            </a:r>
          </a:p>
          <a:p>
            <a:r>
              <a:rPr lang="en-US" dirty="0"/>
              <a:t>&gt;&gt;&gt; g(f, 7)</a:t>
            </a:r>
          </a:p>
          <a:p>
            <a:r>
              <a:rPr lang="en-US" dirty="0"/>
              <a:t>22</a:t>
            </a:r>
          </a:p>
          <a:p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h(f):</a:t>
            </a:r>
          </a:p>
          <a:p>
            <a:r>
              <a:rPr lang="en-US" dirty="0"/>
              <a:t>	return lambda x: f(x) + 1</a:t>
            </a:r>
          </a:p>
          <a:p>
            <a:r>
              <a:rPr lang="en-US" dirty="0"/>
              <a:t>&gt;&gt;&gt; h(f)</a:t>
            </a:r>
          </a:p>
          <a:p>
            <a:r>
              <a:rPr lang="en-US" dirty="0"/>
              <a:t>&lt;function h.&lt;locals&gt;.&lt;lambda&gt; at 0x033530B8&gt;</a:t>
            </a:r>
          </a:p>
          <a:p>
            <a:r>
              <a:rPr lang="en-US" dirty="0"/>
              <a:t>&gt;&gt;&gt; k = h(f)</a:t>
            </a:r>
          </a:p>
          <a:p>
            <a:r>
              <a:rPr lang="en-US" dirty="0"/>
              <a:t>&gt;&gt;&gt; k(7)</a:t>
            </a:r>
          </a:p>
          <a:p>
            <a:r>
              <a:rPr lang="en-US" dirty="0"/>
              <a:t>22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89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Need</a:t>
            </a:r>
            <a:r>
              <a:rPr lang="da-DK" dirty="0"/>
              <a:t> the </a:t>
            </a:r>
            <a:r>
              <a:rPr lang="da-DK" dirty="0" err="1"/>
              <a:t>temporary</a:t>
            </a:r>
            <a:r>
              <a:rPr lang="da-DK" baseline="0" dirty="0"/>
              <a:t> _</a:t>
            </a:r>
            <a:r>
              <a:rPr lang="da-DK" baseline="0" dirty="0" err="1"/>
              <a:t>orginal</a:t>
            </a:r>
            <a:r>
              <a:rPr lang="da-DK" baseline="0" dirty="0"/>
              <a:t> variables in plus_one3 – </a:t>
            </a:r>
            <a:r>
              <a:rPr lang="da-DK" baseline="0" dirty="0" err="1"/>
              <a:t>otherwise</a:t>
            </a:r>
            <a:r>
              <a:rPr lang="da-DK" baseline="0" dirty="0"/>
              <a:t> </a:t>
            </a:r>
            <a:r>
              <a:rPr lang="da-DK" baseline="0" dirty="0" err="1"/>
              <a:t>we</a:t>
            </a:r>
            <a:r>
              <a:rPr lang="da-DK" baseline="0" dirty="0"/>
              <a:t> </a:t>
            </a:r>
            <a:r>
              <a:rPr lang="da-DK" baseline="0" dirty="0" err="1"/>
              <a:t>will</a:t>
            </a:r>
            <a:r>
              <a:rPr lang="da-DK" baseline="0" dirty="0"/>
              <a:t> generate </a:t>
            </a:r>
            <a:r>
              <a:rPr lang="da-DK" baseline="0" dirty="0" err="1"/>
              <a:t>infinite</a:t>
            </a:r>
            <a:r>
              <a:rPr lang="da-DK" baseline="0" dirty="0"/>
              <a:t> </a:t>
            </a:r>
            <a:r>
              <a:rPr lang="da-DK" baseline="0" dirty="0" err="1"/>
              <a:t>recursive</a:t>
            </a:r>
            <a:r>
              <a:rPr lang="da-DK" baseline="0" dirty="0"/>
              <a:t> </a:t>
            </a:r>
            <a:r>
              <a:rPr lang="da-DK" baseline="0" dirty="0" err="1"/>
              <a:t>calls</a:t>
            </a:r>
            <a:r>
              <a:rPr lang="da-DK" baseline="0" dirty="0"/>
              <a:t> (and </a:t>
            </a:r>
            <a:r>
              <a:rPr lang="da-DK" baseline="0" dirty="0" err="1"/>
              <a:t>get</a:t>
            </a:r>
            <a:r>
              <a:rPr lang="da-DK" baseline="0" dirty="0"/>
              <a:t> </a:t>
            </a:r>
            <a:r>
              <a:rPr lang="da-DK" baseline="0" dirty="0" err="1"/>
              <a:t>stack</a:t>
            </a:r>
            <a:r>
              <a:rPr lang="da-DK" baseline="0" dirty="0"/>
              <a:t> </a:t>
            </a:r>
            <a:r>
              <a:rPr lang="da-DK" baseline="0" dirty="0" err="1"/>
              <a:t>overflow</a:t>
            </a:r>
            <a:r>
              <a:rPr lang="da-DK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05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This</a:t>
            </a:r>
            <a:r>
              <a:rPr lang="da-DK" baseline="0" dirty="0"/>
              <a:t> is part of </a:t>
            </a:r>
            <a:r>
              <a:rPr lang="da-DK" dirty="0"/>
              <a:t>Defensive </a:t>
            </a:r>
            <a:r>
              <a:rPr lang="da-DK" dirty="0" err="1"/>
              <a:t>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69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If no default </a:t>
            </a:r>
            <a:r>
              <a:rPr lang="da-DK" dirty="0" err="1"/>
              <a:t>value</a:t>
            </a:r>
            <a:r>
              <a:rPr lang="da-DK" dirty="0"/>
              <a:t> =&gt;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required</a:t>
            </a:r>
            <a:r>
              <a:rPr lang="da-DK" dirty="0"/>
              <a:t> by the </a:t>
            </a:r>
            <a:r>
              <a:rPr lang="da-DK" dirty="0" err="1"/>
              <a:t>constructor</a:t>
            </a:r>
            <a:r>
              <a:rPr lang="da-DK" dirty="0"/>
              <a:t> (__</a:t>
            </a:r>
            <a:r>
              <a:rPr lang="da-DK" dirty="0" err="1"/>
              <a:t>init</a:t>
            </a:r>
            <a:r>
              <a:rPr lang="da-DK" dirty="0"/>
              <a:t>__)</a:t>
            </a:r>
          </a:p>
          <a:p>
            <a:r>
              <a:rPr lang="da-DK" dirty="0"/>
              <a:t>The type is not </a:t>
            </a:r>
            <a:r>
              <a:rPr lang="da-DK" dirty="0" err="1"/>
              <a:t>checked</a:t>
            </a:r>
            <a:r>
              <a:rPr lang="da-DK" dirty="0"/>
              <a:t>, so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1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the decorator does is:</a:t>
            </a:r>
          </a:p>
          <a:p>
            <a:endParaRPr lang="en-US" dirty="0"/>
          </a:p>
          <a:p>
            <a:r>
              <a:rPr lang="en-US" dirty="0"/>
              <a:t>Student.__</a:t>
            </a:r>
            <a:r>
              <a:rPr lang="en-US" dirty="0" err="1"/>
              <a:t>gt</a:t>
            </a:r>
            <a:r>
              <a:rPr lang="en-US" dirty="0"/>
              <a:t>__ = lambda self, other: other &lt; self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84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Vectors</a:t>
            </a:r>
            <a:r>
              <a:rPr lang="da-DK" dirty="0"/>
              <a:t> </a:t>
            </a:r>
            <a:r>
              <a:rPr lang="da-DK" dirty="0" err="1"/>
              <a:t>ordered</a:t>
            </a:r>
            <a:r>
              <a:rPr lang="da-DK" dirty="0"/>
              <a:t> by </a:t>
            </a:r>
            <a:r>
              <a:rPr lang="da-DK" dirty="0" err="1"/>
              <a:t>length</a:t>
            </a:r>
            <a:endParaRPr lang="da-DK" dirty="0"/>
          </a:p>
          <a:p>
            <a:endParaRPr lang="da-DK" dirty="0"/>
          </a:p>
          <a:p>
            <a:r>
              <a:rPr lang="da-DK" dirty="0"/>
              <a:t>If an operator is not </a:t>
            </a:r>
            <a:r>
              <a:rPr lang="da-DK" dirty="0" err="1"/>
              <a:t>defined</a:t>
            </a:r>
            <a:r>
              <a:rPr lang="da-DK" dirty="0"/>
              <a:t>, Python </a:t>
            </a:r>
            <a:r>
              <a:rPr lang="da-DK" dirty="0" err="1"/>
              <a:t>calls</a:t>
            </a:r>
            <a:r>
              <a:rPr lang="da-DK" dirty="0"/>
              <a:t> the </a:t>
            </a:r>
            <a:r>
              <a:rPr lang="da-DK" b="1" dirty="0" err="1"/>
              <a:t>reflected</a:t>
            </a:r>
            <a:r>
              <a:rPr lang="da-DK" dirty="0"/>
              <a:t> operator (&lt; </a:t>
            </a:r>
            <a:r>
              <a:rPr lang="da-DK" dirty="0" err="1"/>
              <a:t>vs</a:t>
            </a:r>
            <a:r>
              <a:rPr lang="da-DK" dirty="0"/>
              <a:t> &gt;, &lt;= </a:t>
            </a:r>
            <a:r>
              <a:rPr lang="da-DK" dirty="0" err="1"/>
              <a:t>vs</a:t>
            </a:r>
            <a:r>
              <a:rPr lang="da-DK" dirty="0"/>
              <a:t> =&gt;, == by default returns true </a:t>
            </a:r>
            <a:r>
              <a:rPr lang="da-DK" dirty="0" err="1"/>
              <a:t>if</a:t>
            </a:r>
            <a:r>
              <a:rPr lang="da-DK" dirty="0"/>
              <a:t> ”is” returns true, but </a:t>
            </a:r>
            <a:r>
              <a:rPr lang="da-DK" dirty="0" err="1"/>
              <a:t>otherwise</a:t>
            </a:r>
            <a:r>
              <a:rPr lang="da-DK" dirty="0"/>
              <a:t> </a:t>
            </a:r>
            <a:r>
              <a:rPr lang="da-DK" dirty="0" err="1"/>
              <a:t>NotImplemented</a:t>
            </a:r>
            <a:r>
              <a:rPr lang="da-DK" dirty="0"/>
              <a:t>)</a:t>
            </a:r>
          </a:p>
          <a:p>
            <a:r>
              <a:rPr lang="da-DK" dirty="0" err="1"/>
              <a:t>Discussion</a:t>
            </a:r>
            <a:r>
              <a:rPr lang="da-DK" dirty="0"/>
              <a:t> of </a:t>
            </a:r>
            <a:r>
              <a:rPr lang="da-DK" dirty="0" err="1"/>
              <a:t>reflected</a:t>
            </a:r>
            <a:r>
              <a:rPr lang="da-DK" dirty="0"/>
              <a:t> at https://docs.python.org/3/reference/datamodel.html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5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318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dataclasses.html#module-dataclass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T-TwcmT6Rcw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datamodel.html#basic-customiza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0076797" cy="1325563"/>
          </a:xfrm>
        </p:spPr>
        <p:txBody>
          <a:bodyPr/>
          <a:lstStyle/>
          <a:p>
            <a:pPr algn="r"/>
            <a:r>
              <a:rPr lang="da-DK" dirty="0" err="1"/>
              <a:t>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8"/>
            <a:ext cx="3995057" cy="998594"/>
          </a:xfrm>
        </p:spPr>
        <p:txBody>
          <a:bodyPr>
            <a:norm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5" name="Rectangle 4"/>
          <p:cNvSpPr/>
          <p:nvPr/>
        </p:nvSpPr>
        <p:spPr>
          <a:xfrm>
            <a:off x="8119728" y="6323199"/>
            <a:ext cx="381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www.python.org/dev/peps/pep-0318/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00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the </a:t>
            </a:r>
            <a:r>
              <a:rPr lang="da-DK" dirty="0" err="1"/>
              <a:t>decorated</a:t>
            </a:r>
            <a:r>
              <a:rPr lang="da-DK" dirty="0"/>
              <a:t> </a:t>
            </a:r>
            <a:r>
              <a:rPr lang="da-DK"/>
              <a:t>program print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478" y="2209083"/>
            <a:ext cx="2711245" cy="4351338"/>
          </a:xfrm>
        </p:spPr>
        <p:txBody>
          <a:bodyPr/>
          <a:lstStyle/>
          <a:p>
            <a:r>
              <a:rPr lang="da-DK" dirty="0"/>
              <a:t>7</a:t>
            </a:r>
          </a:p>
          <a:p>
            <a:r>
              <a:rPr lang="da-DK" dirty="0"/>
              <a:t>10</a:t>
            </a:r>
          </a:p>
          <a:p>
            <a:r>
              <a:rPr lang="da-DK" dirty="0"/>
              <a:t>14</a:t>
            </a:r>
          </a:p>
          <a:p>
            <a:r>
              <a:rPr lang="da-DK" dirty="0"/>
              <a:t>17</a:t>
            </a:r>
          </a:p>
          <a:p>
            <a:r>
              <a:rPr lang="da-DK" dirty="0"/>
              <a:t>20</a:t>
            </a:r>
          </a:p>
          <a:p>
            <a:r>
              <a:rPr lang="da-DK" dirty="0" err="1"/>
              <a:t>Don’t</a:t>
            </a:r>
            <a:r>
              <a:rPr lang="da-DK" dirty="0"/>
              <a:t> know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378043"/>
              </p:ext>
            </p:extLst>
          </p:nvPr>
        </p:nvGraphicFramePr>
        <p:xfrm>
          <a:off x="2183991" y="1675684"/>
          <a:ext cx="3912009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00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</a:t>
                      </a:r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_quiz.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double(f):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wrapper(*args):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2 * f(*args)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wrapper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add_three(f):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wrapper(*args):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3 + f(*args)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wrapper</a:t>
                      </a:r>
                    </a:p>
                    <a:p>
                      <a:endParaRPr lang="pt-BR" sz="18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@double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@add_three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seven():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7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print(seven())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Smiley Face 4"/>
          <p:cNvSpPr/>
          <p:nvPr/>
        </p:nvSpPr>
        <p:spPr>
          <a:xfrm>
            <a:off x="6962756" y="4288232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9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18416" cy="3726815"/>
          </a:xfrm>
        </p:spPr>
        <p:txBody>
          <a:bodyPr>
            <a:normAutofit/>
          </a:bodyPr>
          <a:lstStyle/>
          <a:p>
            <a:r>
              <a:rPr lang="da-DK" dirty="0" err="1"/>
              <a:t>Example</a:t>
            </a:r>
            <a:r>
              <a:rPr lang="da-DK" dirty="0"/>
              <a:t>: </a:t>
            </a:r>
            <a:r>
              <a:rPr lang="da-DK" dirty="0" err="1"/>
              <a:t>Enforcing</a:t>
            </a:r>
            <a:br>
              <a:rPr lang="da-DK" dirty="0"/>
            </a:br>
            <a:r>
              <a:rPr lang="da-DK" dirty="0"/>
              <a:t>argument </a:t>
            </a:r>
            <a:br>
              <a:rPr lang="da-DK" dirty="0"/>
            </a:br>
            <a:r>
              <a:rPr lang="da-DK" dirty="0"/>
              <a:t>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482082"/>
              </p:ext>
            </p:extLst>
          </p:nvPr>
        </p:nvGraphicFramePr>
        <p:xfrm>
          <a:off x="5413058" y="285115"/>
          <a:ext cx="6202045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204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all([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for x in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]),\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'all arguments most be int'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sum(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(1, 2, 3, 4)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(1, 2, 3.2, 4)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all arguments most be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086922"/>
              </p:ext>
            </p:extLst>
          </p:nvPr>
        </p:nvGraphicFramePr>
        <p:xfrm>
          <a:off x="5413058" y="2919412"/>
          <a:ext cx="6202045" cy="364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204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enforce_integer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decorator function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assert all([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for x in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]),\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'all arguments most be int'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enforce_integer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sum(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(1, 2, 3, 4)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(1, 2, 3.2, 4)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all arguments most be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4025526"/>
            <a:ext cx="4156710" cy="2315686"/>
          </a:xfrm>
        </p:spPr>
        <p:txBody>
          <a:bodyPr/>
          <a:lstStyle/>
          <a:p>
            <a:r>
              <a:rPr lang="da-DK" dirty="0" err="1"/>
              <a:t>Defining</a:t>
            </a:r>
            <a:r>
              <a:rPr lang="da-DK" dirty="0"/>
              <a:t> </a:t>
            </a:r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(</a:t>
            </a:r>
            <a:r>
              <a:rPr lang="da-DK" dirty="0" err="1"/>
              <a:t>slightly</a:t>
            </a:r>
            <a:r>
              <a:rPr lang="da-DK" dirty="0"/>
              <a:t>) </a:t>
            </a:r>
            <a:r>
              <a:rPr lang="da-DK" dirty="0" err="1"/>
              <a:t>complicated</a:t>
            </a:r>
            <a:endParaRPr lang="da-DK" dirty="0"/>
          </a:p>
          <a:p>
            <a:r>
              <a:rPr lang="da-DK" dirty="0"/>
              <a:t>Using </a:t>
            </a:r>
            <a:r>
              <a:rPr lang="da-DK" dirty="0" err="1"/>
              <a:t>decorators</a:t>
            </a:r>
            <a:r>
              <a:rPr lang="da-DK" dirty="0"/>
              <a:t> is </a:t>
            </a:r>
            <a:r>
              <a:rPr lang="da-DK" dirty="0" err="1"/>
              <a:t>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88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arguments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00800" y="1690688"/>
            <a:ext cx="4843072" cy="355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948272"/>
              </p:ext>
            </p:extLst>
          </p:nvPr>
        </p:nvGraphicFramePr>
        <p:xfrm>
          <a:off x="1023972" y="2631054"/>
          <a:ext cx="400558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9282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72678">
                <a:tc>
                  <a:txBody>
                    <a:bodyPr/>
                    <a:lstStyle/>
                    <a:p>
                      <a:r>
                        <a:rPr lang="nb-NO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@dec(argA, argB, ...)</a:t>
                      </a:r>
                    </a:p>
                    <a:p>
                      <a:r>
                        <a:rPr lang="nb-NO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r>
                        <a:rPr lang="nb-NO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  <a:endParaRPr lang="nb-NO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408158"/>
              </p:ext>
            </p:extLst>
          </p:nvPr>
        </p:nvGraphicFramePr>
        <p:xfrm>
          <a:off x="6303007" y="2631054"/>
          <a:ext cx="482473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906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72034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 = </a:t>
                      </a: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dec(argA, argB, ...)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(func)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89030" y="3023572"/>
            <a:ext cx="839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≡</a:t>
            </a:r>
          </a:p>
        </p:txBody>
      </p:sp>
      <p:sp>
        <p:nvSpPr>
          <p:cNvPr id="9" name="Arc 8"/>
          <p:cNvSpPr/>
          <p:nvPr/>
        </p:nvSpPr>
        <p:spPr>
          <a:xfrm>
            <a:off x="544999" y="3190130"/>
            <a:ext cx="805543" cy="2242457"/>
          </a:xfrm>
          <a:prstGeom prst="arc">
            <a:avLst>
              <a:gd name="adj1" fmla="val 5695524"/>
              <a:gd name="adj2" fmla="val 16251305"/>
            </a:avLst>
          </a:prstGeom>
          <a:ln w="1905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47770" y="4995157"/>
            <a:ext cx="1059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da-DK" sz="2400" dirty="0">
                <a:solidFill>
                  <a:srgbClr val="000000"/>
                </a:solidFill>
              </a:rPr>
              <a:t> is a </a:t>
            </a:r>
            <a:r>
              <a:rPr lang="da-DK" sz="2400" dirty="0" err="1">
                <a:solidFill>
                  <a:srgbClr val="000000"/>
                </a:solidFill>
              </a:rPr>
              <a:t>function</a:t>
            </a:r>
            <a:r>
              <a:rPr lang="da-DK" sz="2400" dirty="0">
                <a:solidFill>
                  <a:srgbClr val="000000"/>
                </a:solidFill>
              </a:rPr>
              <a:t> (</a:t>
            </a:r>
            <a:r>
              <a:rPr lang="da-DK" sz="2400" dirty="0" err="1">
                <a:solidFill>
                  <a:srgbClr val="000000"/>
                </a:solidFill>
              </a:rPr>
              <a:t>decorator</a:t>
            </a:r>
            <a:r>
              <a:rPr lang="da-DK" sz="2400" dirty="0">
                <a:solidFill>
                  <a:srgbClr val="000000"/>
                </a:solidFill>
              </a:rPr>
              <a:t>) </a:t>
            </a:r>
            <a:r>
              <a:rPr lang="da-DK" sz="2400" dirty="0" err="1">
                <a:solidFill>
                  <a:srgbClr val="000000"/>
                </a:solidFill>
              </a:rPr>
              <a:t>that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takes</a:t>
            </a:r>
            <a:r>
              <a:rPr lang="da-DK" sz="2400" dirty="0">
                <a:solidFill>
                  <a:srgbClr val="000000"/>
                </a:solidFill>
              </a:rPr>
              <a:t> a </a:t>
            </a:r>
            <a:r>
              <a:rPr lang="da-DK" sz="2400" i="1" dirty="0">
                <a:solidFill>
                  <a:srgbClr val="000000"/>
                </a:solidFill>
              </a:rPr>
              <a:t>list of arguments</a:t>
            </a:r>
            <a:r>
              <a:rPr lang="da-DK" sz="2400" dirty="0">
                <a:solidFill>
                  <a:srgbClr val="000000"/>
                </a:solidFill>
              </a:rPr>
              <a:t> and </a:t>
            </a:r>
            <a:r>
              <a:rPr lang="da-DK" sz="2400" i="1" dirty="0" err="1">
                <a:solidFill>
                  <a:srgbClr val="000000"/>
                </a:solidFill>
              </a:rPr>
              <a:t>returns</a:t>
            </a:r>
            <a:r>
              <a:rPr lang="da-DK" sz="2400" i="1" dirty="0">
                <a:solidFill>
                  <a:srgbClr val="000000"/>
                </a:solidFill>
              </a:rPr>
              <a:t> a </a:t>
            </a:r>
            <a:r>
              <a:rPr lang="da-DK" sz="2400" i="1" dirty="0" err="1">
                <a:solidFill>
                  <a:srgbClr val="000000"/>
                </a:solidFill>
              </a:rPr>
              <a:t>function</a:t>
            </a:r>
            <a:r>
              <a:rPr lang="da-DK" sz="2400" dirty="0">
                <a:solidFill>
                  <a:srgbClr val="000000"/>
                </a:solidFill>
              </a:rPr>
              <a:t> (to decorate </a:t>
            </a:r>
            <a:r>
              <a:rPr lang="da-DK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a-DK" sz="2400" dirty="0">
                <a:solidFill>
                  <a:srgbClr val="000000"/>
                </a:solidFill>
              </a:rPr>
              <a:t>) </a:t>
            </a:r>
            <a:r>
              <a:rPr lang="da-DK" sz="2400" dirty="0" err="1">
                <a:solidFill>
                  <a:srgbClr val="000000"/>
                </a:solidFill>
              </a:rPr>
              <a:t>that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takes</a:t>
            </a:r>
            <a:r>
              <a:rPr lang="da-DK" sz="2400" dirty="0">
                <a:solidFill>
                  <a:srgbClr val="000000"/>
                </a:solidFill>
              </a:rPr>
              <a:t> a </a:t>
            </a:r>
            <a:r>
              <a:rPr lang="da-DK" sz="2400" i="1" dirty="0" err="1">
                <a:solidFill>
                  <a:srgbClr val="000000"/>
                </a:solidFill>
              </a:rPr>
              <a:t>function</a:t>
            </a:r>
            <a:r>
              <a:rPr lang="da-DK" sz="2400" i="1" dirty="0">
                <a:solidFill>
                  <a:srgbClr val="000000"/>
                </a:solidFill>
              </a:rPr>
              <a:t> as an argument </a:t>
            </a:r>
            <a:r>
              <a:rPr lang="da-DK" sz="2400" dirty="0">
                <a:solidFill>
                  <a:srgbClr val="000000"/>
                </a:solidFill>
              </a:rPr>
              <a:t>and </a:t>
            </a:r>
            <a:r>
              <a:rPr lang="da-DK" sz="2400" i="1" dirty="0" err="1">
                <a:solidFill>
                  <a:srgbClr val="000000"/>
                </a:solidFill>
              </a:rPr>
              <a:t>returns</a:t>
            </a:r>
            <a:r>
              <a:rPr lang="da-DK" sz="2400" i="1" dirty="0">
                <a:solidFill>
                  <a:srgbClr val="000000"/>
                </a:solidFill>
              </a:rPr>
              <a:t> a new </a:t>
            </a:r>
            <a:r>
              <a:rPr lang="da-DK" sz="2400" i="1" dirty="0" err="1">
                <a:solidFill>
                  <a:srgbClr val="000000"/>
                </a:solidFill>
              </a:rPr>
              <a:t>function</a:t>
            </a:r>
            <a:endParaRPr lang="da-DK" sz="24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45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26" y="0"/>
            <a:ext cx="10515600" cy="1325563"/>
          </a:xfrm>
        </p:spPr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: </a:t>
            </a:r>
            <a:r>
              <a:rPr lang="da-DK" dirty="0" err="1"/>
              <a:t>Generic</a:t>
            </a:r>
            <a:r>
              <a:rPr lang="da-DK" dirty="0"/>
              <a:t> type </a:t>
            </a:r>
            <a:r>
              <a:rPr lang="da-DK" dirty="0" err="1"/>
              <a:t>enforcing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635257"/>
              </p:ext>
            </p:extLst>
          </p:nvPr>
        </p:nvGraphicFramePr>
        <p:xfrm>
          <a:off x="264826" y="1137673"/>
          <a:ext cx="11662347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234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print_repeated.py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enforce_types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decorator_args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assert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==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decorator_args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\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f'got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)} arguments, expected {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decorator_args</a:t>
                      </a:r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)}'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assert all([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t) for x, t in zip(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decorator_args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)]), \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'unexpected types'        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f(*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enforce_types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# decorator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with arguments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print_repeated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(txt, n):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print(txt * n)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print_repeated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('Hello ', 3)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print_repeated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('Hello ', 'world')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Hello Hello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AssertionError: unexpected types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86177"/>
              </p:ext>
            </p:extLst>
          </p:nvPr>
        </p:nvGraphicFramePr>
        <p:xfrm>
          <a:off x="7998455" y="3318509"/>
          <a:ext cx="379920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9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2561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34147">
                <a:tc>
                  <a:txBody>
                    <a:bodyPr/>
                    <a:lstStyle/>
                    <a:p>
                      <a:r>
                        <a:rPr lang="nb-NO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@dec(argA, argB, ...)</a:t>
                      </a:r>
                    </a:p>
                    <a:p>
                      <a:r>
                        <a:rPr lang="nb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r>
                        <a:rPr lang="nb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  <a:endParaRPr lang="nb-NO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33970"/>
              </p:ext>
            </p:extLst>
          </p:nvPr>
        </p:nvGraphicFramePr>
        <p:xfrm>
          <a:off x="7998457" y="4621823"/>
          <a:ext cx="379920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9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0149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80359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 = </a:t>
                      </a:r>
                      <a:r>
                        <a:rPr lang="nb-NO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dec(argA, argB, ...)</a:t>
                      </a:r>
                      <a:r>
                        <a:rPr lang="nb-NO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(func)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577637" y="4250460"/>
            <a:ext cx="64084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≡</a:t>
            </a:r>
          </a:p>
        </p:txBody>
      </p:sp>
    </p:spTree>
    <p:extLst>
      <p:ext uri="{BB962C8B-B14F-4D97-AF65-F5344CB8AC3E}">
        <p14:creationId xmlns:p14="http://schemas.microsoft.com/office/powerpoint/2010/main" val="886526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649" y="145203"/>
            <a:ext cx="6515434" cy="1325563"/>
          </a:xfrm>
        </p:spPr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: A timer </a:t>
            </a:r>
            <a:r>
              <a:rPr lang="da-DK" dirty="0" err="1"/>
              <a:t>decorator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779985"/>
              </p:ext>
            </p:extLst>
          </p:nvPr>
        </p:nvGraphicFramePr>
        <p:xfrm>
          <a:off x="661649" y="1470766"/>
          <a:ext cx="653923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3168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time_it.py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time_it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t_start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 =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f(*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t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t_start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print(f'{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f.__name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__} took {t:.2f} seconds')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result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time_it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sum_ = 0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x in range(n):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sum_ += 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print('The sum is:', sum_)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range(6):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(1_000_000 * 2 **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887736"/>
              </p:ext>
            </p:extLst>
          </p:nvPr>
        </p:nvGraphicFramePr>
        <p:xfrm>
          <a:off x="7690786" y="3238606"/>
          <a:ext cx="387223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499999500000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0.27 sec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1999999000000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0.23 sec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7999998000000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0.41 sec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31999996000000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0.81 sec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127999992000000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1.52 sec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511999984000000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3.12 sec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574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947"/>
            <a:ext cx="10515600" cy="1325563"/>
          </a:xfrm>
        </p:spPr>
        <p:txBody>
          <a:bodyPr/>
          <a:lstStyle/>
          <a:p>
            <a:r>
              <a:rPr lang="da-DK" dirty="0" err="1"/>
              <a:t>Built</a:t>
            </a:r>
            <a:r>
              <a:rPr lang="da-DK" dirty="0"/>
              <a:t>-in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04145"/>
            <a:ext cx="11168921" cy="1469036"/>
          </a:xfrm>
        </p:spPr>
        <p:txBody>
          <a:bodyPr>
            <a:normAutofit/>
          </a:bodyPr>
          <a:lstStyle/>
          <a:p>
            <a:r>
              <a:rPr lang="da-DK" dirty="0" err="1"/>
              <a:t>decorator</a:t>
            </a:r>
            <a:r>
              <a:rPr lang="da-DK" dirty="0"/>
              <a:t> </a:t>
            </a:r>
            <a:r>
              <a:rPr lang="da-DK" dirty="0" err="1"/>
              <a:t>specific</a:t>
            </a:r>
            <a:r>
              <a:rPr lang="da-DK" dirty="0"/>
              <a:t> for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methods</a:t>
            </a:r>
            <a:endParaRPr lang="da-DK" dirty="0"/>
          </a:p>
          <a:p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accessing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x.attribute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a-DK" dirty="0"/>
              <a:t> as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x.attribute</a:t>
            </a:r>
            <a:r>
              <a:rPr lang="da-DK" dirty="0"/>
              <a:t>, </a:t>
            </a:r>
            <a:br>
              <a:rPr lang="da-DK" dirty="0"/>
            </a:br>
            <a:r>
              <a:rPr lang="da-DK" dirty="0" err="1"/>
              <a:t>convenient</a:t>
            </a:r>
            <a:r>
              <a:rPr lang="da-DK" dirty="0"/>
              <a:t> if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take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arguments (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readonly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56001"/>
              </p:ext>
            </p:extLst>
          </p:nvPr>
        </p:nvGraphicFramePr>
        <p:xfrm>
          <a:off x="785207" y="2948623"/>
          <a:ext cx="507238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width, height):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self.width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width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self.height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height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@property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self.width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self.height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Rectangle(3, 4)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r.area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466503"/>
              </p:ext>
            </p:extLst>
          </p:nvPr>
        </p:nvGraphicFramePr>
        <p:xfrm>
          <a:off x="6281420" y="2948623"/>
          <a:ext cx="507238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3168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width, height):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self.width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width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self.height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height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@property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self.width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self.height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Rectangle(3, 4)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r.area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83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 </a:t>
            </a:r>
            <a:r>
              <a:rPr lang="da-DK" dirty="0" err="1"/>
              <a:t>decorators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4843072" cy="355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1825625"/>
            <a:ext cx="4843072" cy="355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759366"/>
              </p:ext>
            </p:extLst>
          </p:nvPr>
        </p:nvGraphicFramePr>
        <p:xfrm>
          <a:off x="1407827" y="2826307"/>
          <a:ext cx="41154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4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8932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3391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@dec2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pass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897988"/>
              </p:ext>
            </p:extLst>
          </p:nvPr>
        </p:nvGraphicFramePr>
        <p:xfrm>
          <a:off x="6686862" y="2826307"/>
          <a:ext cx="41154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4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315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082754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pass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800" b="1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dec2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dec1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  <a:endParaRPr lang="nb-NO" sz="1800" b="1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72885" y="3218826"/>
            <a:ext cx="839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≡</a:t>
            </a:r>
          </a:p>
        </p:txBody>
      </p:sp>
    </p:spTree>
    <p:extLst>
      <p:ext uri="{BB962C8B-B14F-4D97-AF65-F5344CB8AC3E}">
        <p14:creationId xmlns:p14="http://schemas.microsoft.com/office/powerpoint/2010/main" val="783900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dataclasses</a:t>
            </a:r>
            <a:r>
              <a:rPr lang="da-DK" dirty="0"/>
              <a:t> (</a:t>
            </a:r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3.7)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066"/>
            <a:ext cx="10515600" cy="524684"/>
          </a:xfrm>
        </p:spPr>
        <p:txBody>
          <a:bodyPr/>
          <a:lstStyle/>
          <a:p>
            <a:r>
              <a:rPr lang="da-DK" dirty="0"/>
              <a:t>New (and more </a:t>
            </a:r>
            <a:r>
              <a:rPr lang="da-DK" dirty="0" err="1"/>
              <a:t>configurable</a:t>
            </a:r>
            <a:r>
              <a:rPr lang="da-DK" dirty="0"/>
              <a:t>) alternative to </a:t>
            </a:r>
            <a:r>
              <a:rPr lang="da-DK" dirty="0" err="1">
                <a:latin typeface="Courier"/>
              </a:rPr>
              <a:t>namedtuple</a:t>
            </a:r>
            <a:endParaRPr lang="en-US" dirty="0">
              <a:latin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92584" y="6111845"/>
            <a:ext cx="83994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hlinkClick r:id="rId3"/>
              </a:rPr>
              <a:t>docs.python.org/3/library/</a:t>
            </a:r>
            <a:r>
              <a:rPr lang="en-US" sz="2000" dirty="0" err="1">
                <a:hlinkClick r:id="rId3"/>
              </a:rPr>
              <a:t>dataclasses.html#module-dataclasses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251423" y="6421782"/>
            <a:ext cx="9940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hlinkClick r:id="rId4"/>
              </a:rPr>
              <a:t>Raymond Hettinger - </a:t>
            </a:r>
            <a:r>
              <a:rPr lang="en-US" sz="2000" dirty="0" err="1">
                <a:hlinkClick r:id="rId4"/>
              </a:rPr>
              <a:t>Dataclasses</a:t>
            </a:r>
            <a:r>
              <a:rPr lang="en-US" sz="2000" dirty="0">
                <a:hlinkClick r:id="rId4"/>
              </a:rPr>
              <a:t>: The code generator to end all code generators - </a:t>
            </a:r>
            <a:r>
              <a:rPr lang="en-US" sz="2000" dirty="0" err="1">
                <a:hlinkClick r:id="rId4"/>
              </a:rPr>
              <a:t>PyCon</a:t>
            </a:r>
            <a:r>
              <a:rPr lang="en-US" sz="2000" dirty="0">
                <a:hlinkClick r:id="rId4"/>
              </a:rPr>
              <a:t> 2018</a:t>
            </a: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876532"/>
              </p:ext>
            </p:extLst>
          </p:nvPr>
        </p:nvGraphicFramePr>
        <p:xfrm>
          <a:off x="2254885" y="2462568"/>
          <a:ext cx="7682230" cy="354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2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4890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2146978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dataclasses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dataclass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dataclass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uses a decorator to add methods to the class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>
                          <a:tab pos="266700" algn="l"/>
                        </a:tabLst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class Person: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>
                          <a:tab pos="266700" algn="l"/>
                        </a:tabLst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 name: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uses type annotation to define fields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>
                          <a:tab pos="266700" algn="l"/>
                        </a:tabLst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 appeared: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>
                          <a:tab pos="266700" algn="l"/>
                        </a:tabLst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 height: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'unknown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height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field with default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value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= Person('Donald Duck', 1934, '3 feet')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Person(name='Donald Duck', appeared=1934, height='3 feet')</a:t>
                      </a:r>
                      <a:endParaRPr lang="da-DK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person.name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'Donald Duck'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person.height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'3.5 feet'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Person('Mickey Mouse', 1928)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Person(name='Mickey Mouse', appeared=1928, height='unknown height')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8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functools.total_ordering</a:t>
            </a:r>
            <a:r>
              <a:rPr lang="en-US" dirty="0"/>
              <a:t> (class decorator)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9285" y="1738888"/>
            <a:ext cx="3312827" cy="4351338"/>
          </a:xfrm>
        </p:spPr>
        <p:txBody>
          <a:bodyPr/>
          <a:lstStyle/>
          <a:p>
            <a:pPr marL="0" indent="0">
              <a:buNone/>
            </a:pPr>
            <a:r>
              <a:rPr lang="da-DK" dirty="0" err="1"/>
              <a:t>Automatically</a:t>
            </a:r>
            <a:r>
              <a:rPr lang="da-DK" dirty="0"/>
              <a:t> </a:t>
            </a:r>
            <a:r>
              <a:rPr lang="da-DK" dirty="0" err="1"/>
              <a:t>creates</a:t>
            </a:r>
            <a:r>
              <a:rPr lang="da-DK" dirty="0"/>
              <a:t> &lt;, &lt;=, &gt;, &gt;= if at </a:t>
            </a:r>
            <a:r>
              <a:rPr lang="da-DK" dirty="0" err="1"/>
              <a:t>least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of the </a:t>
            </a:r>
            <a:r>
              <a:rPr lang="da-DK" dirty="0" err="1"/>
              <a:t>functions</a:t>
            </a:r>
            <a:r>
              <a:rPr lang="da-DK" dirty="0"/>
              <a:t> is </a:t>
            </a:r>
            <a:r>
              <a:rPr lang="da-DK" dirty="0" err="1"/>
              <a:t>implemented</a:t>
            </a:r>
            <a:r>
              <a:rPr lang="da-DK" dirty="0"/>
              <a:t> and == is </a:t>
            </a:r>
            <a:r>
              <a:rPr lang="da-DK" dirty="0" err="1"/>
              <a:t>implemented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447744"/>
              </p:ext>
            </p:extLst>
          </p:nvPr>
        </p:nvGraphicFramePr>
        <p:xfrm>
          <a:off x="166974" y="1883873"/>
          <a:ext cx="8372793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7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31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functools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functools.total_ordering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 = name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(self.name == other.name and self.id == other.id)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', '.join(reversed(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self.name.split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', '.join(reversed(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other.name.split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other_name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or 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self.id &lt; other.id))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Student('Donald Duck', 7)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gladstone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Student('Gladstone Gander', 42)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grandma = Student('Grandma Duck',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03085"/>
              </p:ext>
            </p:extLst>
          </p:nvPr>
        </p:nvGraphicFramePr>
        <p:xfrm>
          <a:off x="8709285" y="3993023"/>
          <a:ext cx="3312827" cy="2691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82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 &lt; grandma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grandma &gt;= gladstone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grandma &lt;=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gladstone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gladstone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883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27DB98-8442-4110-88AF-C04EAD3DF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844535"/>
              </p:ext>
            </p:extLst>
          </p:nvPr>
        </p:nvGraphicFramePr>
        <p:xfrm>
          <a:off x="112110" y="81676"/>
          <a:ext cx="8060244" cy="641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024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31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class_decorator.py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add_lessequal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'''Class decorator to add __le__ given __eq__ and __</a:t>
                      </a:r>
                      <a:r>
                        <a:rPr lang="en-US" sz="14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__.'''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lambda self, other : self == other or self &lt; other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 original class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with attribute __le__ added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add_lessequal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</a:t>
                      </a:r>
                      <a:r>
                        <a:rPr 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alternative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sub_cls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__le__(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self, other):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self == other or self &lt; other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sub_cls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new subclass of class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add_lessequal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Vector =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add_lessequal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(Vector)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Vector: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x, y):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** 2 +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** 2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__eq__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Required, otherwise Vector(1, 2) == Vector(1, 2) is False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== other._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&lt; other._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def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__le__</a:t>
                      </a: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    return self._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&lt;= other._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def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__le__</a:t>
                      </a: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   return self == other or self &lt; other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4BA663-435A-4D48-AE4E-2D56112B9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381663"/>
              </p:ext>
            </p:extLst>
          </p:nvPr>
        </p:nvGraphicFramePr>
        <p:xfrm>
          <a:off x="8284464" y="81677"/>
          <a:ext cx="3795426" cy="6418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42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2442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6113598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s-E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= Vector(3, 4)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s-E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= Vector(2, 5)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__eq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not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u.__eq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__(v)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special value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added by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@add_lessequal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special value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v &lt; u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v &lt;= u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93A1EE1-C049-485D-A0A4-DB97D5353CF7}"/>
              </a:ext>
            </a:extLst>
          </p:cNvPr>
          <p:cNvSpPr txBox="1"/>
          <p:nvPr/>
        </p:nvSpPr>
        <p:spPr>
          <a:xfrm>
            <a:off x="4440174" y="6497716"/>
            <a:ext cx="7751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https://docs.python.org/3/reference/datamodel.html#basic-customization</a:t>
            </a:r>
            <a:endParaRPr lang="da-DK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46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94" y="365125"/>
            <a:ext cx="10889105" cy="1325563"/>
          </a:xfrm>
        </p:spPr>
        <p:txBody>
          <a:bodyPr/>
          <a:lstStyle/>
          <a:p>
            <a:r>
              <a:rPr lang="da-DK" dirty="0"/>
              <a:t>Course </a:t>
            </a:r>
            <a:r>
              <a:rPr lang="da-DK" dirty="0" err="1"/>
              <a:t>overview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520580"/>
              </p:ext>
            </p:extLst>
          </p:nvPr>
        </p:nvGraphicFramePr>
        <p:xfrm>
          <a:off x="209550" y="1996527"/>
          <a:ext cx="11773838" cy="38404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435892">
                  <a:extLst>
                    <a:ext uri="{9D8B030D-6E8A-4147-A177-3AD203B41FA5}">
                      <a16:colId xmlns:a16="http://schemas.microsoft.com/office/drawing/2014/main" val="2520064874"/>
                    </a:ext>
                  </a:extLst>
                </a:gridCol>
                <a:gridCol w="4174744">
                  <a:extLst>
                    <a:ext uri="{9D8B030D-6E8A-4147-A177-3AD203B41FA5}">
                      <a16:colId xmlns:a16="http://schemas.microsoft.com/office/drawing/2014/main" val="2773281204"/>
                    </a:ext>
                  </a:extLst>
                </a:gridCol>
                <a:gridCol w="4163202">
                  <a:extLst>
                    <a:ext uri="{9D8B030D-6E8A-4147-A177-3AD203B41FA5}">
                      <a16:colId xmlns:a16="http://schemas.microsoft.com/office/drawing/2014/main" val="2774251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1. Introduction to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10.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Functions as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19.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Linear 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20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2. Python basics / 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11.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Object oriented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C00000"/>
                          </a:solidFill>
                        </a:rPr>
                        <a:t>20.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Generators,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iterators,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with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64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3. Basic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12.</a:t>
                      </a:r>
                      <a:r>
                        <a:rPr lang="da-DK" sz="2200" b="1" baseline="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Class hierarchies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C00000"/>
                          </a:solidFill>
                        </a:rPr>
                        <a:t>21.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Modules and packages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803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4. Lists / while /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13.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Exceptions and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22.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Working with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39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5. Tuples</a:t>
                      </a:r>
                      <a:r>
                        <a:rPr lang="en-US" sz="2200" b="1" baseline="0" dirty="0">
                          <a:solidFill>
                            <a:srgbClr val="C00000"/>
                          </a:solidFill>
                        </a:rPr>
                        <a:t> / comprehensions</a:t>
                      </a:r>
                      <a:endParaRPr lang="en-US" sz="2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14.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Doc, testing,</a:t>
                      </a:r>
                      <a:r>
                        <a:rPr lang="en-US" sz="2200" b="1" baseline="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23.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Relational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375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6. Dictionaries and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C00000"/>
                          </a:solidFill>
                        </a:rPr>
                        <a:t>15.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Decorators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24.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Clustering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8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7.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16.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Dynamic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25.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Graphical user interfaces (GUI)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35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8. </a:t>
                      </a:r>
                      <a:r>
                        <a:rPr lang="da-DK" sz="2200" b="1" dirty="0" err="1">
                          <a:solidFill>
                            <a:srgbClr val="00B050"/>
                          </a:solidFill>
                        </a:rPr>
                        <a:t>Recursion</a:t>
                      </a:r>
                      <a:endParaRPr lang="en-US" sz="2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17.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Visualization and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C00000"/>
                          </a:solidFill>
                        </a:rPr>
                        <a:t>26.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Java vs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35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9.</a:t>
                      </a:r>
                      <a:r>
                        <a:rPr lang="da-DK" sz="2200" b="1" baseline="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a-DK" sz="2200" b="1" dirty="0" err="1">
                          <a:solidFill>
                            <a:srgbClr val="00B050"/>
                          </a:solidFill>
                        </a:rPr>
                        <a:t>Recursion</a:t>
                      </a:r>
                      <a:r>
                        <a:rPr lang="da-DK" sz="2200" b="1" baseline="0" dirty="0">
                          <a:solidFill>
                            <a:srgbClr val="00B050"/>
                          </a:solidFill>
                        </a:rPr>
                        <a:t> and </a:t>
                      </a:r>
                      <a:r>
                        <a:rPr lang="da-DK" sz="2200" b="1" baseline="0" dirty="0" err="1">
                          <a:solidFill>
                            <a:srgbClr val="00B050"/>
                          </a:solidFill>
                        </a:rPr>
                        <a:t>Iteration</a:t>
                      </a:r>
                      <a:endParaRPr lang="en-US" sz="2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18.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Multi-dimensional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/>
                        <a:t>27. Final </a:t>
                      </a:r>
                      <a:r>
                        <a:rPr lang="da-DK" sz="2200" b="1" dirty="0" err="1"/>
                        <a:t>lecture</a:t>
                      </a:r>
                      <a:endParaRPr lang="en-US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64544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16318" y="495720"/>
            <a:ext cx="4542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rgbClr val="00B050"/>
                </a:solidFill>
              </a:rPr>
              <a:t>Basic </a:t>
            </a:r>
            <a:r>
              <a:rPr lang="da-DK" sz="2400" b="1" dirty="0" err="1">
                <a:solidFill>
                  <a:srgbClr val="00B050"/>
                </a:solidFill>
              </a:rPr>
              <a:t>programming</a:t>
            </a:r>
            <a:endParaRPr lang="da-DK" sz="2400" b="1" dirty="0">
              <a:solidFill>
                <a:srgbClr val="00B050"/>
              </a:solidFill>
            </a:endParaRPr>
          </a:p>
          <a:p>
            <a:pPr algn="r"/>
            <a:r>
              <a:rPr lang="da-DK" sz="2400" b="1" dirty="0">
                <a:solidFill>
                  <a:srgbClr val="C00000"/>
                </a:solidFill>
              </a:rPr>
              <a:t>Advanced / </a:t>
            </a:r>
            <a:r>
              <a:rPr lang="da-DK" sz="2400" b="1" dirty="0" err="1">
                <a:solidFill>
                  <a:srgbClr val="C00000"/>
                </a:solidFill>
              </a:rPr>
              <a:t>specific</a:t>
            </a:r>
            <a:r>
              <a:rPr lang="da-DK" sz="2400" b="1" dirty="0">
                <a:solidFill>
                  <a:srgbClr val="C00000"/>
                </a:solidFill>
              </a:rPr>
              <a:t> </a:t>
            </a:r>
            <a:r>
              <a:rPr lang="da-DK" sz="2400" b="1" dirty="0" err="1">
                <a:solidFill>
                  <a:srgbClr val="C00000"/>
                </a:solidFill>
              </a:rPr>
              <a:t>python</a:t>
            </a:r>
            <a:endParaRPr lang="da-DK" sz="2400" b="1" dirty="0">
              <a:solidFill>
                <a:srgbClr val="C00000"/>
              </a:solidFill>
            </a:endParaRPr>
          </a:p>
          <a:p>
            <a:pPr algn="r"/>
            <a:r>
              <a:rPr lang="da-DK" sz="2400" b="1" dirty="0">
                <a:solidFill>
                  <a:schemeClr val="accent1">
                    <a:lumMod val="50000"/>
                  </a:schemeClr>
                </a:solidFill>
              </a:rPr>
              <a:t>Libraries &amp; </a:t>
            </a:r>
            <a:r>
              <a:rPr lang="da-DK" sz="2400" b="1" dirty="0" err="1">
                <a:solidFill>
                  <a:schemeClr val="accent1">
                    <a:lumMod val="50000"/>
                  </a:schemeClr>
                </a:solidFill>
              </a:rPr>
              <a:t>applications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5459" y="5908445"/>
            <a:ext cx="4542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>
                <a:solidFill>
                  <a:srgbClr val="000000"/>
                </a:solidFill>
              </a:rPr>
              <a:t>10 </a:t>
            </a:r>
            <a:r>
              <a:rPr lang="da-DK" sz="2400" b="1" dirty="0" err="1">
                <a:solidFill>
                  <a:srgbClr val="000000"/>
                </a:solidFill>
              </a:rPr>
              <a:t>handins</a:t>
            </a:r>
            <a:br>
              <a:rPr lang="da-DK" sz="2400" b="1" dirty="0">
                <a:solidFill>
                  <a:srgbClr val="000000"/>
                </a:solidFill>
              </a:rPr>
            </a:br>
            <a:r>
              <a:rPr lang="da-DK" sz="2400" b="1" dirty="0">
                <a:solidFill>
                  <a:srgbClr val="000000"/>
                </a:solidFill>
              </a:rPr>
              <a:t>1 final </a:t>
            </a:r>
            <a:r>
              <a:rPr lang="da-DK" sz="2400" b="1" dirty="0" err="1">
                <a:solidFill>
                  <a:srgbClr val="000000"/>
                </a:solidFill>
              </a:rPr>
              <a:t>project</a:t>
            </a:r>
            <a:r>
              <a:rPr lang="da-DK" sz="2400" b="1" dirty="0">
                <a:solidFill>
                  <a:srgbClr val="000000"/>
                </a:solidFill>
              </a:rPr>
              <a:t> (last 1 </a:t>
            </a:r>
            <a:r>
              <a:rPr lang="da-DK" sz="2400" b="1" dirty="0" err="1">
                <a:solidFill>
                  <a:srgbClr val="000000"/>
                </a:solidFill>
              </a:rPr>
              <a:t>month</a:t>
            </a:r>
            <a:r>
              <a:rPr lang="da-DK" sz="2400" b="1" dirty="0">
                <a:solidFill>
                  <a:srgbClr val="000000"/>
                </a:solidFill>
              </a:rPr>
              <a:t>)</a:t>
            </a:r>
            <a:endParaRPr 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@</a:t>
            </a:r>
            <a:r>
              <a:rPr lang="da-DK" i="1" dirty="0" err="1"/>
              <a:t>decorator_name</a:t>
            </a:r>
            <a:endParaRPr lang="da-DK" i="1" dirty="0"/>
          </a:p>
          <a:p>
            <a:r>
              <a:rPr lang="da-DK" dirty="0"/>
              <a:t>Pyton </a:t>
            </a:r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just </a:t>
            </a:r>
            <a:r>
              <a:rPr lang="da-DK" dirty="0" err="1"/>
              <a:t>syntatic</a:t>
            </a:r>
            <a:r>
              <a:rPr lang="da-DK" dirty="0"/>
              <a:t> </a:t>
            </a:r>
            <a:r>
              <a:rPr lang="da-DK" dirty="0" err="1"/>
              <a:t>sugar</a:t>
            </a:r>
            <a:endParaRPr lang="da-DK" dirty="0"/>
          </a:p>
          <a:p>
            <a:r>
              <a:rPr lang="da-DK" dirty="0" err="1"/>
              <a:t>Adds</a:t>
            </a:r>
            <a:r>
              <a:rPr lang="da-DK" dirty="0"/>
              <a:t> </a:t>
            </a:r>
            <a:r>
              <a:rPr lang="da-DK" dirty="0" err="1"/>
              <a:t>functionality</a:t>
            </a:r>
            <a:r>
              <a:rPr lang="da-DK" dirty="0"/>
              <a:t> to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without</a:t>
            </a:r>
            <a:r>
              <a:rPr lang="da-DK" dirty="0"/>
              <a:t> </a:t>
            </a:r>
            <a:r>
              <a:rPr lang="da-DK" dirty="0" err="1"/>
              <a:t>having</a:t>
            </a:r>
            <a:r>
              <a:rPr lang="da-DK" dirty="0"/>
              <a:t> to augment </a:t>
            </a:r>
            <a:r>
              <a:rPr lang="da-DK" dirty="0" err="1"/>
              <a:t>each</a:t>
            </a:r>
            <a:br>
              <a:rPr lang="da-DK" dirty="0"/>
            </a:br>
            <a:r>
              <a:rPr lang="da-DK" dirty="0" err="1"/>
              <a:t>call</a:t>
            </a:r>
            <a:r>
              <a:rPr lang="da-DK" dirty="0"/>
              <a:t> to the </a:t>
            </a:r>
            <a:r>
              <a:rPr lang="da-DK" dirty="0" err="1"/>
              <a:t>function</a:t>
            </a:r>
            <a:r>
              <a:rPr lang="da-DK" dirty="0"/>
              <a:t> or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statement in the </a:t>
            </a:r>
            <a:r>
              <a:rPr lang="da-DK" dirty="0" err="1"/>
              <a:t>function</a:t>
            </a:r>
            <a:endParaRPr lang="da-DK" dirty="0"/>
          </a:p>
          <a:p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decorators</a:t>
            </a:r>
            <a:r>
              <a:rPr lang="da-DK" dirty="0"/>
              <a:t> for </a:t>
            </a:r>
            <a:r>
              <a:rPr lang="da-DK" dirty="0" err="1"/>
              <a:t>functions</a:t>
            </a:r>
            <a:r>
              <a:rPr lang="da-DK" dirty="0"/>
              <a:t>,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, and </a:t>
            </a:r>
            <a:r>
              <a:rPr lang="da-DK" dirty="0" err="1"/>
              <a:t>classes</a:t>
            </a:r>
            <a:endParaRPr lang="da-DK" dirty="0"/>
          </a:p>
          <a:p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decorators</a:t>
            </a:r>
            <a:r>
              <a:rPr lang="da-DK" dirty="0"/>
              <a:t> in the </a:t>
            </a:r>
            <a:r>
              <a:rPr lang="da-DK" dirty="0" err="1"/>
              <a:t>Python</a:t>
            </a:r>
            <a:r>
              <a:rPr lang="da-DK" dirty="0"/>
              <a:t> Standard Library</a:t>
            </a:r>
          </a:p>
          <a:p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use</a:t>
            </a:r>
            <a:endParaRPr lang="da-DK" dirty="0"/>
          </a:p>
          <a:p>
            <a:r>
              <a:rPr lang="da-DK" dirty="0"/>
              <a:t>...and (</a:t>
            </a:r>
            <a:r>
              <a:rPr lang="da-DK" dirty="0" err="1"/>
              <a:t>slightly</a:t>
            </a:r>
            <a:r>
              <a:rPr lang="da-DK" dirty="0"/>
              <a:t>) </a:t>
            </a:r>
            <a:r>
              <a:rPr lang="da-DK" dirty="0" err="1"/>
              <a:t>harder</a:t>
            </a:r>
            <a:r>
              <a:rPr lang="da-DK" dirty="0"/>
              <a:t> to </a:t>
            </a:r>
            <a:r>
              <a:rPr lang="da-DK" dirty="0" err="1"/>
              <a:t>write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0105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just </a:t>
            </a:r>
            <a:r>
              <a:rPr lang="da-DK" dirty="0" err="1"/>
              <a:t>syntatic</a:t>
            </a:r>
            <a:r>
              <a:rPr lang="da-DK" dirty="0"/>
              <a:t> </a:t>
            </a:r>
            <a:r>
              <a:rPr lang="da-DK" dirty="0" err="1"/>
              <a:t>sugar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4843072" cy="355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1825625"/>
            <a:ext cx="4843072" cy="355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572998"/>
              </p:ext>
            </p:extLst>
          </p:nvPr>
        </p:nvGraphicFramePr>
        <p:xfrm>
          <a:off x="1407827" y="2826307"/>
          <a:ext cx="41154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4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8932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3391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@dec2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829259"/>
              </p:ext>
            </p:extLst>
          </p:nvPr>
        </p:nvGraphicFramePr>
        <p:xfrm>
          <a:off x="6686862" y="2826307"/>
          <a:ext cx="41154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4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8932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3391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nb-NO" sz="1800" b="1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dec2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dec1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nb-NO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72885" y="3218826"/>
            <a:ext cx="839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≡</a:t>
            </a:r>
          </a:p>
        </p:txBody>
      </p:sp>
      <p:sp>
        <p:nvSpPr>
          <p:cNvPr id="9" name="Arc 8"/>
          <p:cNvSpPr/>
          <p:nvPr/>
        </p:nvSpPr>
        <p:spPr>
          <a:xfrm>
            <a:off x="868270" y="3639353"/>
            <a:ext cx="805543" cy="2242457"/>
          </a:xfrm>
          <a:prstGeom prst="arc">
            <a:avLst>
              <a:gd name="adj1" fmla="val 5695524"/>
              <a:gd name="adj2" fmla="val 16251305"/>
            </a:avLst>
          </a:prstGeom>
          <a:ln w="1905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71041" y="5125196"/>
            <a:ext cx="9370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'pie-decorator' syntax </a:t>
            </a:r>
            <a:endParaRPr lang="da-DK" sz="2400" dirty="0">
              <a:solidFill>
                <a:srgbClr val="C00000"/>
              </a:solidFill>
            </a:endParaRPr>
          </a:p>
          <a:p>
            <a:r>
              <a:rPr lang="da-DK" sz="2400" dirty="0">
                <a:solidFill>
                  <a:srgbClr val="000000"/>
                </a:solidFill>
              </a:rPr>
              <a:t>dec1, dec2, ... </a:t>
            </a:r>
            <a:r>
              <a:rPr lang="da-DK" sz="2400" dirty="0" err="1">
                <a:solidFill>
                  <a:srgbClr val="000000"/>
                </a:solidFill>
              </a:rPr>
              <a:t>are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functions</a:t>
            </a:r>
            <a:r>
              <a:rPr lang="da-DK" sz="2400" dirty="0">
                <a:solidFill>
                  <a:srgbClr val="000000"/>
                </a:solidFill>
              </a:rPr>
              <a:t> (</a:t>
            </a:r>
            <a:r>
              <a:rPr lang="da-DK" sz="2400" dirty="0" err="1">
                <a:solidFill>
                  <a:srgbClr val="000000"/>
                </a:solidFill>
              </a:rPr>
              <a:t>decorators</a:t>
            </a:r>
            <a:r>
              <a:rPr lang="da-DK" sz="2400" dirty="0">
                <a:solidFill>
                  <a:srgbClr val="000000"/>
                </a:solidFill>
              </a:rPr>
              <a:t>) </a:t>
            </a:r>
            <a:r>
              <a:rPr lang="da-DK" sz="2400" dirty="0" err="1">
                <a:solidFill>
                  <a:srgbClr val="000000"/>
                </a:solidFill>
              </a:rPr>
              <a:t>taking</a:t>
            </a:r>
            <a:r>
              <a:rPr lang="da-DK" sz="2400" dirty="0">
                <a:solidFill>
                  <a:srgbClr val="000000"/>
                </a:solidFill>
              </a:rPr>
              <a:t> a </a:t>
            </a:r>
            <a:r>
              <a:rPr lang="da-DK" sz="2400" i="1" dirty="0" err="1">
                <a:solidFill>
                  <a:srgbClr val="000000"/>
                </a:solidFill>
              </a:rPr>
              <a:t>function</a:t>
            </a:r>
            <a:r>
              <a:rPr lang="da-DK" sz="2400" i="1" dirty="0">
                <a:solidFill>
                  <a:srgbClr val="000000"/>
                </a:solidFill>
              </a:rPr>
              <a:t> as an argument </a:t>
            </a:r>
            <a:r>
              <a:rPr lang="da-DK" sz="2400" dirty="0">
                <a:solidFill>
                  <a:srgbClr val="000000"/>
                </a:solidFill>
              </a:rPr>
              <a:t>and </a:t>
            </a:r>
            <a:r>
              <a:rPr lang="da-DK" sz="2400" i="1" dirty="0" err="1">
                <a:solidFill>
                  <a:srgbClr val="000000"/>
                </a:solidFill>
              </a:rPr>
              <a:t>returning</a:t>
            </a:r>
            <a:r>
              <a:rPr lang="da-DK" sz="2400" i="1" dirty="0">
                <a:solidFill>
                  <a:srgbClr val="000000"/>
                </a:solidFill>
              </a:rPr>
              <a:t> a new </a:t>
            </a:r>
            <a:r>
              <a:rPr lang="da-DK" sz="2400" i="1" dirty="0" err="1">
                <a:solidFill>
                  <a:srgbClr val="000000"/>
                </a:solidFill>
              </a:rPr>
              <a:t>function</a:t>
            </a:r>
            <a:endParaRPr lang="da-DK" sz="2400" i="1" dirty="0">
              <a:solidFill>
                <a:srgbClr val="000000"/>
              </a:solidFill>
            </a:endParaRPr>
          </a:p>
          <a:p>
            <a:r>
              <a:rPr lang="da-DK" sz="2400" dirty="0">
                <a:solidFill>
                  <a:srgbClr val="000000"/>
                </a:solidFill>
              </a:rPr>
              <a:t>Note: </a:t>
            </a:r>
            <a:r>
              <a:rPr lang="da-DK" sz="2400" dirty="0" err="1">
                <a:solidFill>
                  <a:srgbClr val="000000"/>
                </a:solidFill>
              </a:rPr>
              <a:t>decorators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are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listed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bottom</a:t>
            </a:r>
            <a:r>
              <a:rPr lang="da-DK" sz="2400" dirty="0">
                <a:solidFill>
                  <a:srgbClr val="000000"/>
                </a:solidFill>
              </a:rPr>
              <a:t> up in </a:t>
            </a:r>
            <a:r>
              <a:rPr lang="da-DK" sz="2400" dirty="0" err="1">
                <a:solidFill>
                  <a:srgbClr val="000000"/>
                </a:solidFill>
              </a:rPr>
              <a:t>order</a:t>
            </a:r>
            <a:r>
              <a:rPr lang="da-DK" sz="2400" dirty="0">
                <a:solidFill>
                  <a:srgbClr val="000000"/>
                </a:solidFill>
              </a:rPr>
              <a:t> of </a:t>
            </a:r>
            <a:r>
              <a:rPr lang="da-DK" sz="2400" dirty="0" err="1">
                <a:solidFill>
                  <a:srgbClr val="000000"/>
                </a:solidFill>
              </a:rPr>
              <a:t>execution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2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Recap</a:t>
            </a:r>
            <a:r>
              <a:rPr lang="da-DK" dirty="0"/>
              <a:t> </a:t>
            </a:r>
            <a:r>
              <a:rPr lang="da-DK" dirty="0" err="1"/>
              <a:t>functions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650808" y="1690688"/>
            <a:ext cx="6890384" cy="1315402"/>
            <a:chOff x="2650808" y="1690688"/>
            <a:chExt cx="6890384" cy="1315402"/>
          </a:xfrm>
        </p:grpSpPr>
        <p:sp>
          <p:nvSpPr>
            <p:cNvPr id="4" name="Rectangle 3"/>
            <p:cNvSpPr/>
            <p:nvPr/>
          </p:nvSpPr>
          <p:spPr>
            <a:xfrm>
              <a:off x="4672965" y="1690688"/>
              <a:ext cx="2846070" cy="13154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6600" dirty="0">
                  <a:solidFill>
                    <a:schemeClr val="tx1"/>
                  </a:solidFill>
                </a:rPr>
                <a:t>+</a:t>
              </a:r>
              <a:endParaRPr lang="en-US" sz="66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118485" y="2057400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8485" y="2632710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531870" y="1690688"/>
              <a:ext cx="582930" cy="366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>
                  <a:solidFill>
                    <a:srgbClr val="C00000"/>
                  </a:solidFill>
                </a:rPr>
                <a:t>x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31870" y="2254568"/>
              <a:ext cx="582930" cy="366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>
                  <a:solidFill>
                    <a:srgbClr val="C00000"/>
                  </a:solidFill>
                </a:rPr>
                <a:t>y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50808" y="1886427"/>
              <a:ext cx="58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61286" y="2470786"/>
              <a:ext cx="58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519035" y="2349045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869555" y="1926106"/>
              <a:ext cx="853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>
                  <a:solidFill>
                    <a:srgbClr val="C00000"/>
                  </a:solidFill>
                </a:rPr>
                <a:t>x</a:t>
              </a:r>
              <a:r>
                <a:rPr lang="da-DK" dirty="0">
                  <a:solidFill>
                    <a:srgbClr val="C00000"/>
                  </a:solidFill>
                </a:rPr>
                <a:t> + </a:t>
              </a:r>
              <a:r>
                <a:rPr lang="da-DK" i="1" dirty="0">
                  <a:solidFill>
                    <a:srgbClr val="C00000"/>
                  </a:solidFill>
                </a:rPr>
                <a:t>y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958262" y="2219891"/>
              <a:ext cx="58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150" y="3372030"/>
            <a:ext cx="12134850" cy="1315402"/>
            <a:chOff x="57150" y="3372030"/>
            <a:chExt cx="12134850" cy="1315402"/>
          </a:xfrm>
        </p:grpSpPr>
        <p:sp>
          <p:nvSpPr>
            <p:cNvPr id="16" name="Rectangle 15"/>
            <p:cNvSpPr/>
            <p:nvPr/>
          </p:nvSpPr>
          <p:spPr>
            <a:xfrm>
              <a:off x="4672965" y="3372030"/>
              <a:ext cx="2846070" cy="13154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200" dirty="0" err="1">
                  <a:solidFill>
                    <a:schemeClr val="tx1"/>
                  </a:solidFill>
                </a:rPr>
                <a:t>sorted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118485" y="3738742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118485" y="4314052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531870" y="3372030"/>
              <a:ext cx="582930" cy="366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>
                  <a:solidFill>
                    <a:srgbClr val="C00000"/>
                  </a:solidFill>
                </a:rPr>
                <a:t>list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14674" y="3904119"/>
              <a:ext cx="155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 err="1">
                  <a:solidFill>
                    <a:srgbClr val="C00000"/>
                  </a:solidFill>
                </a:rPr>
                <a:t>key</a:t>
              </a:r>
              <a:r>
                <a:rPr lang="da-DK" i="1" dirty="0">
                  <a:solidFill>
                    <a:srgbClr val="C00000"/>
                  </a:solidFill>
                </a:rPr>
                <a:t> </a:t>
              </a:r>
              <a:r>
                <a:rPr lang="da-DK" i="1" dirty="0" err="1">
                  <a:solidFill>
                    <a:srgbClr val="C00000"/>
                  </a:solidFill>
                </a:rPr>
                <a:t>function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150" y="3567769"/>
              <a:ext cx="3073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defg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ij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abc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']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87893" y="4117956"/>
              <a:ext cx="946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len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7519035" y="4030387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638097" y="3580092"/>
              <a:ext cx="1320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 err="1">
                  <a:solidFill>
                    <a:srgbClr val="C00000"/>
                  </a:solidFill>
                </a:rPr>
                <a:t>sorted</a:t>
              </a:r>
              <a:r>
                <a:rPr lang="da-DK" i="1" dirty="0">
                  <a:solidFill>
                    <a:srgbClr val="C00000"/>
                  </a:solidFill>
                </a:rPr>
                <a:t> list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073514" y="3819409"/>
              <a:ext cx="3118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ij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abc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defg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']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14674" y="5031703"/>
            <a:ext cx="5955030" cy="1315402"/>
            <a:chOff x="3114674" y="5031703"/>
            <a:chExt cx="5955030" cy="1315402"/>
          </a:xfrm>
        </p:grpSpPr>
        <p:sp>
          <p:nvSpPr>
            <p:cNvPr id="26" name="Rectangle 25"/>
            <p:cNvSpPr/>
            <p:nvPr/>
          </p:nvSpPr>
          <p:spPr>
            <a:xfrm>
              <a:off x="4669154" y="5031703"/>
              <a:ext cx="2846070" cy="13154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200" i="1" dirty="0" err="1">
                  <a:solidFill>
                    <a:schemeClr val="tx1"/>
                  </a:solidFill>
                </a:rPr>
                <a:t>decorator</a:t>
              </a:r>
              <a:endParaRPr lang="en-US" sz="32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114674" y="5641899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114674" y="5312155"/>
              <a:ext cx="15506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>
                  <a:solidFill>
                    <a:srgbClr val="C00000"/>
                  </a:solidFill>
                </a:rPr>
                <a:t>original </a:t>
              </a:r>
              <a:r>
                <a:rPr lang="da-DK" i="1" dirty="0" err="1">
                  <a:solidFill>
                    <a:srgbClr val="C00000"/>
                  </a:solidFill>
                </a:rPr>
                <a:t>function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7515224" y="5690060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632381" y="5366238"/>
              <a:ext cx="1320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 err="1">
                  <a:solidFill>
                    <a:srgbClr val="C00000"/>
                  </a:solidFill>
                </a:rPr>
                <a:t>decorated</a:t>
              </a:r>
              <a:r>
                <a:rPr lang="da-DK" i="1" dirty="0">
                  <a:solidFill>
                    <a:srgbClr val="C00000"/>
                  </a:solidFill>
                </a:rPr>
                <a:t> </a:t>
              </a:r>
              <a:r>
                <a:rPr lang="da-DK" i="1" dirty="0" err="1">
                  <a:solidFill>
                    <a:srgbClr val="C00000"/>
                  </a:solidFill>
                </a:rPr>
                <a:t>function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05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Contrived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: Plus </a:t>
            </a:r>
            <a:r>
              <a:rPr lang="da-DK" dirty="0" err="1"/>
              <a:t>one</a:t>
            </a:r>
            <a:r>
              <a:rPr lang="da-DK" dirty="0"/>
              <a:t> (I-II)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552608"/>
              </p:ext>
            </p:extLst>
          </p:nvPr>
        </p:nvGraphicFramePr>
        <p:xfrm>
          <a:off x="931578" y="1690688"/>
          <a:ext cx="4669589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+ 1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20082"/>
              </p:ext>
            </p:extLst>
          </p:nvPr>
        </p:nvGraphicFramePr>
        <p:xfrm>
          <a:off x="6536088" y="1690688"/>
          <a:ext cx="4669589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+ 1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** 2)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** 3)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6171248"/>
            <a:ext cx="490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Assume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i="1" dirty="0" err="1"/>
              <a:t>always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plus_one</a:t>
            </a:r>
            <a:r>
              <a:rPr lang="da-DK" dirty="0"/>
              <a:t> on the </a:t>
            </a:r>
            <a:r>
              <a:rPr lang="da-DK" dirty="0" err="1"/>
              <a:t>result</a:t>
            </a:r>
            <a:r>
              <a:rPr lang="da-DK" dirty="0"/>
              <a:t> of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da-DK" dirty="0"/>
              <a:t> and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  <a:r>
              <a:rPr lang="da-DK" dirty="0"/>
              <a:t> (</a:t>
            </a:r>
            <a:r>
              <a:rPr lang="da-DK" dirty="0" err="1"/>
              <a:t>don’t</a:t>
            </a:r>
            <a:r>
              <a:rPr lang="da-DK" dirty="0"/>
              <a:t> ask </a:t>
            </a:r>
            <a:r>
              <a:rPr lang="da-DK" dirty="0" err="1"/>
              <a:t>why</a:t>
            </a:r>
            <a:r>
              <a:rPr lang="da-DK" dirty="0"/>
              <a:t>!)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53396" y="6171248"/>
            <a:ext cx="523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plus_one</a:t>
            </a:r>
            <a:r>
              <a:rPr lang="da-DK" dirty="0"/>
              <a:t> </a:t>
            </a:r>
            <a:r>
              <a:rPr lang="da-DK" dirty="0" err="1"/>
              <a:t>inside</a:t>
            </a:r>
            <a:r>
              <a:rPr lang="da-DK" dirty="0"/>
              <a:t> </a:t>
            </a:r>
            <a:r>
              <a:rPr lang="da-DK" dirty="0" err="1"/>
              <a:t>functions</a:t>
            </a:r>
            <a:br>
              <a:rPr lang="da-DK" dirty="0"/>
            </a:br>
            <a:r>
              <a:rPr lang="da-DK" dirty="0"/>
              <a:t>(but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more </a:t>
            </a:r>
            <a:r>
              <a:rPr lang="da-DK" dirty="0" err="1">
                <a:latin typeface="Courier" pitchFamily="49" charset="0"/>
              </a:rPr>
              <a:t>return</a:t>
            </a:r>
            <a:r>
              <a:rPr lang="da-DK" dirty="0"/>
              <a:t> statements in </a:t>
            </a:r>
            <a:r>
              <a:rPr lang="da-DK" dirty="0" err="1"/>
              <a:t>functions</a:t>
            </a:r>
            <a:r>
              <a:rPr lang="da-DK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3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Contrived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: Plus </a:t>
            </a:r>
            <a:r>
              <a:rPr lang="da-DK" dirty="0" err="1"/>
              <a:t>one</a:t>
            </a:r>
            <a:r>
              <a:rPr lang="da-DK" dirty="0"/>
              <a:t> (III-IV)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854326"/>
              </p:ext>
            </p:extLst>
          </p:nvPr>
        </p:nvGraphicFramePr>
        <p:xfrm>
          <a:off x="485808" y="1690688"/>
          <a:ext cx="605028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0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plus_one3.py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cube(x):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square_original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square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cube_original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cube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 = lambda x: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square_original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 = lambda x: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cube_original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print(square(5))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print(cube(5))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130523"/>
              </p:ext>
            </p:extLst>
          </p:nvPr>
        </p:nvGraphicFramePr>
        <p:xfrm>
          <a:off x="7022949" y="1690688"/>
          <a:ext cx="4669589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plus_one4.py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lambda x: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(f(x))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cube(x):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 =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(square)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 =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(cube)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print(square(5))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print(cube(5))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5808" y="6338888"/>
            <a:ext cx="605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Overwrite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da-DK" dirty="0"/>
              <a:t> and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  <a:r>
              <a:rPr lang="da-DK" dirty="0"/>
              <a:t> with </a:t>
            </a:r>
            <a:r>
              <a:rPr lang="da-DK" dirty="0" err="1">
                <a:solidFill>
                  <a:srgbClr val="C00000"/>
                </a:solidFill>
              </a:rPr>
              <a:t>decorated</a:t>
            </a:r>
            <a:r>
              <a:rPr lang="da-DK" dirty="0"/>
              <a:t> versions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75120" y="6386781"/>
            <a:ext cx="542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>
                <a:solidFill>
                  <a:srgbClr val="C00000"/>
                </a:solidFill>
              </a:rPr>
              <a:t>decorator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plus_one_decorator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50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Contrived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: Plus </a:t>
            </a:r>
            <a:r>
              <a:rPr lang="da-DK" dirty="0" err="1"/>
              <a:t>one</a:t>
            </a:r>
            <a:r>
              <a:rPr lang="da-DK" dirty="0"/>
              <a:t> (V-VI)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878913"/>
              </p:ext>
            </p:extLst>
          </p:nvPr>
        </p:nvGraphicFramePr>
        <p:xfrm>
          <a:off x="931578" y="1690688"/>
          <a:ext cx="458343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plus_one5.py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lambda x: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(f(x))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86500"/>
              </p:ext>
            </p:extLst>
          </p:nvPr>
        </p:nvGraphicFramePr>
        <p:xfrm>
          <a:off x="6684211" y="1690688"/>
          <a:ext cx="4669589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plus_one6.py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f(x) + 1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31578" y="6338887"/>
            <a:ext cx="45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decorator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syntax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5120" y="6386781"/>
            <a:ext cx="467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Create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local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/>
              <a:t> </a:t>
            </a:r>
            <a:r>
              <a:rPr lang="da-DK" dirty="0" err="1"/>
              <a:t>instead</a:t>
            </a:r>
            <a:r>
              <a:rPr lang="da-DK" dirty="0"/>
              <a:t> of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59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Contrived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: Plus </a:t>
            </a:r>
            <a:r>
              <a:rPr lang="da-DK" dirty="0" err="1"/>
              <a:t>one</a:t>
            </a:r>
            <a:r>
              <a:rPr lang="da-DK" dirty="0"/>
              <a:t> (VII)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865086"/>
              </p:ext>
            </p:extLst>
          </p:nvPr>
        </p:nvGraphicFramePr>
        <p:xfrm>
          <a:off x="920148" y="1449706"/>
          <a:ext cx="6050280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0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plus_one7.py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f(x) + 1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06648" y="2816293"/>
            <a:ext cx="44710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a-DK" sz="2400" dirty="0"/>
              <a:t>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have an </a:t>
            </a:r>
            <a:r>
              <a:rPr lang="da-DK" sz="2400" dirty="0" err="1"/>
              <a:t>arbitrary</a:t>
            </a:r>
            <a:r>
              <a:rPr lang="da-DK" sz="2400" dirty="0"/>
              <a:t> </a:t>
            </a:r>
            <a:r>
              <a:rPr lang="da-DK" sz="2400" dirty="0" err="1"/>
              <a:t>number</a:t>
            </a:r>
            <a:r>
              <a:rPr lang="da-DK" sz="2400" dirty="0"/>
              <a:t> of </a:t>
            </a:r>
            <a:r>
              <a:rPr lang="da-DK" sz="2400" dirty="0" err="1"/>
              <a:t>decorators</a:t>
            </a:r>
            <a:r>
              <a:rPr lang="da-DK" sz="2400" dirty="0"/>
              <a:t> (</a:t>
            </a:r>
            <a:r>
              <a:rPr lang="da-DK" sz="2400" dirty="0" err="1"/>
              <a:t>also</a:t>
            </a:r>
            <a:r>
              <a:rPr lang="da-DK" sz="2400" dirty="0"/>
              <a:t> the same </a:t>
            </a:r>
            <a:r>
              <a:rPr lang="da-DK" sz="2400" dirty="0" err="1"/>
              <a:t>repeated</a:t>
            </a:r>
            <a:r>
              <a:rPr lang="da-DK" sz="2400" dirty="0"/>
              <a:t>)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da-DK" sz="2400" dirty="0"/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a-DK" sz="2400" dirty="0" err="1">
                <a:solidFill>
                  <a:srgbClr val="000000"/>
                </a:solidFill>
              </a:rPr>
              <a:t>Decorators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are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listed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bottom</a:t>
            </a:r>
            <a:r>
              <a:rPr lang="da-DK" sz="2400" dirty="0">
                <a:solidFill>
                  <a:srgbClr val="000000"/>
                </a:solidFill>
              </a:rPr>
              <a:t> up in </a:t>
            </a:r>
            <a:r>
              <a:rPr lang="da-DK" sz="2400" dirty="0" err="1">
                <a:solidFill>
                  <a:srgbClr val="000000"/>
                </a:solidFill>
              </a:rPr>
              <a:t>order</a:t>
            </a:r>
            <a:r>
              <a:rPr lang="da-DK" sz="2400" dirty="0">
                <a:solidFill>
                  <a:srgbClr val="000000"/>
                </a:solidFill>
              </a:rPr>
              <a:t> of </a:t>
            </a:r>
            <a:r>
              <a:rPr lang="da-DK" sz="2400" dirty="0" err="1">
                <a:solidFill>
                  <a:srgbClr val="000000"/>
                </a:solidFill>
              </a:rPr>
              <a:t>execution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52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Handling arguments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419117"/>
              </p:ext>
            </p:extLst>
          </p:nvPr>
        </p:nvGraphicFramePr>
        <p:xfrm>
          <a:off x="931578" y="1690688"/>
          <a:ext cx="4583430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f()     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hello_world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print('Hello world')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hello_world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world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world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738174"/>
              </p:ext>
            </p:extLst>
          </p:nvPr>
        </p:nvGraphicFramePr>
        <p:xfrm>
          <a:off x="7796316" y="786157"/>
          <a:ext cx="323881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8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wrapper(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f(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f(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wrapper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hello_world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print('Hello world')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hello(txt)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print('Hello', txt)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hello_world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('Mars')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world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world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Mars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Mars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54467" y="5659488"/>
            <a:ext cx="433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”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lang="da-DK" dirty="0"/>
              <a:t>” is a </a:t>
            </a:r>
            <a:r>
              <a:rPr lang="da-DK" dirty="0" err="1"/>
              <a:t>common</a:t>
            </a:r>
            <a:r>
              <a:rPr lang="da-DK" dirty="0"/>
              <a:t> </a:t>
            </a:r>
            <a:r>
              <a:rPr lang="da-DK" dirty="0" err="1"/>
              <a:t>name</a:t>
            </a:r>
            <a:r>
              <a:rPr lang="da-DK" dirty="0"/>
              <a:t> for the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returned</a:t>
            </a:r>
            <a:r>
              <a:rPr lang="da-DK" dirty="0"/>
              <a:t> by a </a:t>
            </a:r>
            <a:r>
              <a:rPr lang="da-DK" dirty="0" err="1"/>
              <a:t>decorator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64065" y="6089677"/>
            <a:ext cx="3703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a-DK" dirty="0"/>
              <a:t> holds the </a:t>
            </a:r>
            <a:r>
              <a:rPr lang="da-DK" dirty="0">
                <a:solidFill>
                  <a:srgbClr val="C00000"/>
                </a:solidFill>
              </a:rPr>
              <a:t>arguments</a:t>
            </a:r>
            <a:r>
              <a:rPr lang="da-DK" dirty="0"/>
              <a:t> </a:t>
            </a:r>
            <a:r>
              <a:rPr lang="da-DK" dirty="0">
                <a:solidFill>
                  <a:srgbClr val="C00000"/>
                </a:solidFill>
              </a:rPr>
              <a:t>in a </a:t>
            </a:r>
            <a:r>
              <a:rPr lang="da-DK" dirty="0" err="1">
                <a:solidFill>
                  <a:srgbClr val="C00000"/>
                </a:solidFill>
              </a:rPr>
              <a:t>tuple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given to the </a:t>
            </a:r>
            <a:r>
              <a:rPr lang="da-DK" dirty="0" err="1"/>
              <a:t>function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decorated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9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42859</TotalTime>
  <Words>3292</Words>
  <Application>Microsoft Office PowerPoint</Application>
  <PresentationFormat>Widescreen</PresentationFormat>
  <Paragraphs>563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</vt:lpstr>
      <vt:lpstr>Courier New</vt:lpstr>
      <vt:lpstr>Wingdings</vt:lpstr>
      <vt:lpstr>Office Theme</vt:lpstr>
      <vt:lpstr>Decorators</vt:lpstr>
      <vt:lpstr>Course overview</vt:lpstr>
      <vt:lpstr>Python decorators are just syntatic sugar</vt:lpstr>
      <vt:lpstr>Recap functions</vt:lpstr>
      <vt:lpstr>Contrived example : Plus one (I-II)</vt:lpstr>
      <vt:lpstr>Contrived example : Plus one (III-IV)</vt:lpstr>
      <vt:lpstr>Contrived example : Plus one (V-VI)</vt:lpstr>
      <vt:lpstr>Contrived example : Plus one (VII)</vt:lpstr>
      <vt:lpstr>Handling arguments</vt:lpstr>
      <vt:lpstr>Question – What does the decorated program print ?</vt:lpstr>
      <vt:lpstr>Example: Enforcing argument  types</vt:lpstr>
      <vt:lpstr>Decorators can take arguments</vt:lpstr>
      <vt:lpstr>Example: Generic type enforcing</vt:lpstr>
      <vt:lpstr>Example: A timer decorator</vt:lpstr>
      <vt:lpstr>Built-in @property</vt:lpstr>
      <vt:lpstr>Class decorators</vt:lpstr>
      <vt:lpstr>Module dataclasses (Since Python 3.7)</vt:lpstr>
      <vt:lpstr>@functools.total_ordering (class decorator)</vt:lpstr>
      <vt:lpstr>PowerPoint Presentation</vt:lpstr>
      <vt:lpstr>Summary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1496</cp:revision>
  <dcterms:created xsi:type="dcterms:W3CDTF">2017-10-19T06:54:16Z</dcterms:created>
  <dcterms:modified xsi:type="dcterms:W3CDTF">2025-10-24T23:36:49Z</dcterms:modified>
</cp:coreProperties>
</file>