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474" r:id="rId2"/>
    <p:sldId id="752" r:id="rId3"/>
    <p:sldId id="754" r:id="rId4"/>
    <p:sldId id="761" r:id="rId5"/>
    <p:sldId id="762" r:id="rId6"/>
    <p:sldId id="755" r:id="rId7"/>
    <p:sldId id="756" r:id="rId8"/>
    <p:sldId id="757" r:id="rId9"/>
    <p:sldId id="780" r:id="rId10"/>
    <p:sldId id="758" r:id="rId11"/>
    <p:sldId id="759" r:id="rId12"/>
    <p:sldId id="764" r:id="rId13"/>
    <p:sldId id="760" r:id="rId14"/>
    <p:sldId id="765" r:id="rId15"/>
    <p:sldId id="763" r:id="rId16"/>
    <p:sldId id="779" r:id="rId17"/>
    <p:sldId id="766" r:id="rId18"/>
    <p:sldId id="777" r:id="rId19"/>
    <p:sldId id="740" r:id="rId20"/>
    <p:sldId id="744" r:id="rId21"/>
    <p:sldId id="745" r:id="rId22"/>
    <p:sldId id="741" r:id="rId23"/>
    <p:sldId id="742" r:id="rId24"/>
    <p:sldId id="746" r:id="rId25"/>
    <p:sldId id="747" r:id="rId26"/>
    <p:sldId id="748" r:id="rId27"/>
    <p:sldId id="767" r:id="rId28"/>
    <p:sldId id="770" r:id="rId29"/>
    <p:sldId id="771" r:id="rId30"/>
    <p:sldId id="772" r:id="rId31"/>
    <p:sldId id="769" r:id="rId32"/>
    <p:sldId id="773" r:id="rId33"/>
    <p:sldId id="782" r:id="rId34"/>
    <p:sldId id="749" r:id="rId35"/>
    <p:sldId id="778" r:id="rId36"/>
    <p:sldId id="781" r:id="rId37"/>
    <p:sldId id="417" r:id="rId38"/>
    <p:sldId id="776" r:id="rId39"/>
    <p:sldId id="411" r:id="rId40"/>
    <p:sldId id="410" r:id="rId41"/>
    <p:sldId id="412" r:id="rId42"/>
    <p:sldId id="514" r:id="rId43"/>
    <p:sldId id="413" r:id="rId44"/>
    <p:sldId id="750" r:id="rId45"/>
    <p:sldId id="751" r:id="rId46"/>
    <p:sldId id="775" r:id="rId47"/>
    <p:sldId id="414" r:id="rId48"/>
    <p:sldId id="774" r:id="rId4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0C000"/>
    <a:srgbClr val="C000C0"/>
    <a:srgbClr val="00C0C0"/>
    <a:srgbClr val="FF0000"/>
    <a:srgbClr val="0000FF"/>
    <a:srgbClr val="FF00FF"/>
    <a:srgbClr val="000000"/>
    <a:srgbClr val="FFF2CC"/>
    <a:srgbClr val="FF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4FE308-F6CA-43F9-8EC3-6C511AACED34}" v="15" dt="2025-03-24T14:40:38.3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0028" autoAdjust="0"/>
  </p:normalViewPr>
  <p:slideViewPr>
    <p:cSldViewPr snapToGrid="0">
      <p:cViewPr varScale="1">
        <p:scale>
          <a:sx n="54" d="100"/>
          <a:sy n="54" d="100"/>
        </p:scale>
        <p:origin x="1116" y="20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426B01F6-71AB-46A6-A3A1-A188064B0BB4}"/>
    <pc:docChg chg="undo redo custSel addSld modSld">
      <pc:chgData name="Gerth Stølting Brodal" userId="04ef4784-6591-4f86-a140-f5c3b108582a" providerId="ADAL" clId="{426B01F6-71AB-46A6-A3A1-A188064B0BB4}" dt="2022-02-25T14:44:03.367" v="331" actId="478"/>
      <pc:docMkLst>
        <pc:docMk/>
      </pc:docMkLst>
      <pc:sldChg chg="addSp delSp modSp mod">
        <pc:chgData name="Gerth Stølting Brodal" userId="04ef4784-6591-4f86-a140-f5c3b108582a" providerId="ADAL" clId="{426B01F6-71AB-46A6-A3A1-A188064B0BB4}" dt="2022-02-25T14:44:03.367" v="331" actId="478"/>
        <pc:sldMkLst>
          <pc:docMk/>
          <pc:sldMk cId="395635410" sldId="766"/>
        </pc:sldMkLst>
      </pc:sldChg>
      <pc:sldChg chg="add">
        <pc:chgData name="Gerth Stølting Brodal" userId="04ef4784-6591-4f86-a140-f5c3b108582a" providerId="ADAL" clId="{426B01F6-71AB-46A6-A3A1-A188064B0BB4}" dt="2022-02-25T14:17:21.496" v="0" actId="2890"/>
        <pc:sldMkLst>
          <pc:docMk/>
          <pc:sldMk cId="2494763320" sldId="777"/>
        </pc:sldMkLst>
      </pc:sldChg>
    </pc:docChg>
  </pc:docChgLst>
  <pc:docChgLst>
    <pc:chgData name="Gerth Stølting Brodal" userId="04ef4784-6591-4f86-a140-f5c3b108582a" providerId="ADAL" clId="{A4956211-E9EC-4E2A-BCBA-D00295038125}"/>
    <pc:docChg chg="undo custSel modSld">
      <pc:chgData name="Gerth Stølting Brodal" userId="04ef4784-6591-4f86-a140-f5c3b108582a" providerId="ADAL" clId="{A4956211-E9EC-4E2A-BCBA-D00295038125}" dt="2022-03-30T10:45:27.731" v="366" actId="20577"/>
      <pc:docMkLst>
        <pc:docMk/>
      </pc:docMkLst>
      <pc:sldChg chg="modSp mod">
        <pc:chgData name="Gerth Stølting Brodal" userId="04ef4784-6591-4f86-a140-f5c3b108582a" providerId="ADAL" clId="{A4956211-E9EC-4E2A-BCBA-D00295038125}" dt="2022-03-30T10:44:09.244" v="364" actId="207"/>
        <pc:sldMkLst>
          <pc:docMk/>
          <pc:sldMk cId="722277334" sldId="413"/>
        </pc:sldMkLst>
      </pc:sldChg>
      <pc:sldChg chg="modSp mod">
        <pc:chgData name="Gerth Stølting Brodal" userId="04ef4784-6591-4f86-a140-f5c3b108582a" providerId="ADAL" clId="{A4956211-E9EC-4E2A-BCBA-D00295038125}" dt="2022-03-30T10:42:40.099" v="363" actId="20577"/>
        <pc:sldMkLst>
          <pc:docMk/>
          <pc:sldMk cId="3126415133" sldId="514"/>
        </pc:sldMkLst>
      </pc:sldChg>
      <pc:sldChg chg="modNotesTx">
        <pc:chgData name="Gerth Stølting Brodal" userId="04ef4784-6591-4f86-a140-f5c3b108582a" providerId="ADAL" clId="{A4956211-E9EC-4E2A-BCBA-D00295038125}" dt="2022-03-26T12:13:49.420" v="72" actId="313"/>
        <pc:sldMkLst>
          <pc:docMk/>
          <pc:sldMk cId="3063175087" sldId="741"/>
        </pc:sldMkLst>
      </pc:sldChg>
      <pc:sldChg chg="modSp mod">
        <pc:chgData name="Gerth Stølting Brodal" userId="04ef4784-6591-4f86-a140-f5c3b108582a" providerId="ADAL" clId="{A4956211-E9EC-4E2A-BCBA-D00295038125}" dt="2022-03-30T10:45:27.731" v="366" actId="20577"/>
        <pc:sldMkLst>
          <pc:docMk/>
          <pc:sldMk cId="1371475747" sldId="750"/>
        </pc:sldMkLst>
      </pc:sldChg>
      <pc:sldChg chg="modSp mod">
        <pc:chgData name="Gerth Stølting Brodal" userId="04ef4784-6591-4f86-a140-f5c3b108582a" providerId="ADAL" clId="{A4956211-E9EC-4E2A-BCBA-D00295038125}" dt="2022-03-26T11:18:40.849" v="22" actId="1038"/>
        <pc:sldMkLst>
          <pc:docMk/>
          <pc:sldMk cId="2271414992" sldId="756"/>
        </pc:sldMkLst>
      </pc:sldChg>
      <pc:sldChg chg="modSp mod modNotesTx">
        <pc:chgData name="Gerth Stølting Brodal" userId="04ef4784-6591-4f86-a140-f5c3b108582a" providerId="ADAL" clId="{A4956211-E9EC-4E2A-BCBA-D00295038125}" dt="2022-03-28T06:52:49.137" v="361" actId="20577"/>
        <pc:sldMkLst>
          <pc:docMk/>
          <pc:sldMk cId="395635410" sldId="766"/>
        </pc:sldMkLst>
      </pc:sldChg>
      <pc:sldChg chg="modSp mod">
        <pc:chgData name="Gerth Stølting Brodal" userId="04ef4784-6591-4f86-a140-f5c3b108582a" providerId="ADAL" clId="{A4956211-E9EC-4E2A-BCBA-D00295038125}" dt="2022-03-26T12:45:21.337" v="348" actId="1076"/>
        <pc:sldMkLst>
          <pc:docMk/>
          <pc:sldMk cId="190962132" sldId="775"/>
        </pc:sldMkLst>
      </pc:sldChg>
      <pc:sldChg chg="addSp delSp modSp mod">
        <pc:chgData name="Gerth Stølting Brodal" userId="04ef4784-6591-4f86-a140-f5c3b108582a" providerId="ADAL" clId="{A4956211-E9EC-4E2A-BCBA-D00295038125}" dt="2022-03-26T12:04:43.244" v="24" actId="27309"/>
        <pc:sldMkLst>
          <pc:docMk/>
          <pc:sldMk cId="2494763320" sldId="777"/>
        </pc:sldMkLst>
      </pc:sldChg>
    </pc:docChg>
  </pc:docChgLst>
  <pc:docChgLst>
    <pc:chgData name="Gerth Stølting Brodal" userId="04ef4784-6591-4f86-a140-f5c3b108582a" providerId="ADAL" clId="{9F6D6B65-5F67-46A4-9F67-B0D4BDEF754E}"/>
    <pc:docChg chg="undo redo custSel addSld modSld">
      <pc:chgData name="Gerth Stølting Brodal" userId="04ef4784-6591-4f86-a140-f5c3b108582a" providerId="ADAL" clId="{9F6D6B65-5F67-46A4-9F67-B0D4BDEF754E}" dt="2024-04-08T06:09:21.248" v="1056" actId="20577"/>
      <pc:docMkLst>
        <pc:docMk/>
      </pc:docMkLst>
      <pc:sldChg chg="modSp mod modAnim modNotesTx">
        <pc:chgData name="Gerth Stølting Brodal" userId="04ef4784-6591-4f86-a140-f5c3b108582a" providerId="ADAL" clId="{9F6D6B65-5F67-46A4-9F67-B0D4BDEF754E}" dt="2024-04-08T06:09:21.248" v="1056" actId="20577"/>
        <pc:sldMkLst>
          <pc:docMk/>
          <pc:sldMk cId="2934045432" sldId="411"/>
        </pc:sldMkLst>
      </pc:sldChg>
      <pc:sldChg chg="modNotesTx">
        <pc:chgData name="Gerth Stølting Brodal" userId="04ef4784-6591-4f86-a140-f5c3b108582a" providerId="ADAL" clId="{9F6D6B65-5F67-46A4-9F67-B0D4BDEF754E}" dt="2024-04-03T07:05:46.715" v="584" actId="20577"/>
        <pc:sldMkLst>
          <pc:docMk/>
          <pc:sldMk cId="3340473701" sldId="474"/>
        </pc:sldMkLst>
      </pc:sldChg>
      <pc:sldChg chg="modSp mod">
        <pc:chgData name="Gerth Stølting Brodal" userId="04ef4784-6591-4f86-a140-f5c3b108582a" providerId="ADAL" clId="{9F6D6B65-5F67-46A4-9F67-B0D4BDEF754E}" dt="2024-04-08T06:04:07.199" v="1054" actId="20577"/>
        <pc:sldMkLst>
          <pc:docMk/>
          <pc:sldMk cId="3126415133" sldId="514"/>
        </pc:sldMkLst>
      </pc:sldChg>
      <pc:sldChg chg="modSp mod">
        <pc:chgData name="Gerth Stølting Brodal" userId="04ef4784-6591-4f86-a140-f5c3b108582a" providerId="ADAL" clId="{9F6D6B65-5F67-46A4-9F67-B0D4BDEF754E}" dt="2024-04-03T07:40:48.247" v="596" actId="1036"/>
        <pc:sldMkLst>
          <pc:docMk/>
          <pc:sldMk cId="3222742964" sldId="749"/>
        </pc:sldMkLst>
      </pc:sldChg>
      <pc:sldChg chg="modSp mod">
        <pc:chgData name="Gerth Stølting Brodal" userId="04ef4784-6591-4f86-a140-f5c3b108582a" providerId="ADAL" clId="{9F6D6B65-5F67-46A4-9F67-B0D4BDEF754E}" dt="2024-04-03T07:19:36.103" v="586" actId="1076"/>
        <pc:sldMkLst>
          <pc:docMk/>
          <pc:sldMk cId="333618493" sldId="759"/>
        </pc:sldMkLst>
      </pc:sldChg>
      <pc:sldChg chg="modSp mod">
        <pc:chgData name="Gerth Stølting Brodal" userId="04ef4784-6591-4f86-a140-f5c3b108582a" providerId="ADAL" clId="{9F6D6B65-5F67-46A4-9F67-B0D4BDEF754E}" dt="2024-04-03T07:27:16.677" v="587" actId="207"/>
        <pc:sldMkLst>
          <pc:docMk/>
          <pc:sldMk cId="395635410" sldId="766"/>
        </pc:sldMkLst>
      </pc:sldChg>
      <pc:sldChg chg="modSp mod modShow modNotesTx">
        <pc:chgData name="Gerth Stølting Brodal" userId="04ef4784-6591-4f86-a140-f5c3b108582a" providerId="ADAL" clId="{9F6D6B65-5F67-46A4-9F67-B0D4BDEF754E}" dt="2024-04-05T21:59:17.757" v="918" actId="20577"/>
        <pc:sldMkLst>
          <pc:docMk/>
          <pc:sldMk cId="480717942" sldId="773"/>
        </pc:sldMkLst>
      </pc:sldChg>
      <pc:sldChg chg="modSp mod">
        <pc:chgData name="Gerth Stølting Brodal" userId="04ef4784-6591-4f86-a140-f5c3b108582a" providerId="ADAL" clId="{9F6D6B65-5F67-46A4-9F67-B0D4BDEF754E}" dt="2024-04-08T05:55:47.199" v="953" actId="20577"/>
        <pc:sldMkLst>
          <pc:docMk/>
          <pc:sldMk cId="3420663450" sldId="776"/>
        </pc:sldMkLst>
      </pc:sldChg>
      <pc:sldChg chg="addSp delSp modSp new mod modNotesTx">
        <pc:chgData name="Gerth Stølting Brodal" userId="04ef4784-6591-4f86-a140-f5c3b108582a" providerId="ADAL" clId="{9F6D6B65-5F67-46A4-9F67-B0D4BDEF754E}" dt="2024-04-03T07:41:49.551" v="624" actId="1035"/>
        <pc:sldMkLst>
          <pc:docMk/>
          <pc:sldMk cId="657033750" sldId="781"/>
        </pc:sldMkLst>
      </pc:sldChg>
      <pc:sldChg chg="addSp delSp modSp add mod">
        <pc:chgData name="Gerth Stølting Brodal" userId="04ef4784-6591-4f86-a140-f5c3b108582a" providerId="ADAL" clId="{9F6D6B65-5F67-46A4-9F67-B0D4BDEF754E}" dt="2024-04-05T22:01:37.265" v="938" actId="14100"/>
        <pc:sldMkLst>
          <pc:docMk/>
          <pc:sldMk cId="235706441" sldId="782"/>
        </pc:sldMkLst>
      </pc:sldChg>
    </pc:docChg>
  </pc:docChgLst>
  <pc:docChgLst>
    <pc:chgData name="Gerth Stølting Brodal" userId="04ef4784-6591-4f86-a140-f5c3b108582a" providerId="ADAL" clId="{1A5115E1-AF24-4CE8-BC23-21A91FACFEFB}"/>
    <pc:docChg chg="undo custSel addSld modSld">
      <pc:chgData name="Gerth Stølting Brodal" userId="04ef4784-6591-4f86-a140-f5c3b108582a" providerId="ADAL" clId="{1A5115E1-AF24-4CE8-BC23-21A91FACFEFB}" dt="2022-04-20T18:42:22.904" v="215" actId="20577"/>
      <pc:docMkLst>
        <pc:docMk/>
      </pc:docMkLst>
      <pc:sldChg chg="addSp delSp modSp new mod modNotesTx">
        <pc:chgData name="Gerth Stølting Brodal" userId="04ef4784-6591-4f86-a140-f5c3b108582a" providerId="ADAL" clId="{1A5115E1-AF24-4CE8-BC23-21A91FACFEFB}" dt="2022-04-20T18:42:22.904" v="215" actId="20577"/>
        <pc:sldMkLst>
          <pc:docMk/>
          <pc:sldMk cId="533343844" sldId="778"/>
        </pc:sldMkLst>
      </pc:sldChg>
    </pc:docChg>
  </pc:docChgLst>
  <pc:docChgLst>
    <pc:chgData name="Gerth Stølting Brodal" userId="04ef4784-6591-4f86-a140-f5c3b108582a" providerId="ADAL" clId="{E14FE308-F6CA-43F9-8EC3-6C511AACED34}"/>
    <pc:docChg chg="undo redo custSel modSld">
      <pc:chgData name="Gerth Stølting Brodal" userId="04ef4784-6591-4f86-a140-f5c3b108582a" providerId="ADAL" clId="{E14FE308-F6CA-43F9-8EC3-6C511AACED34}" dt="2025-03-24T14:44:22.767" v="769" actId="1038"/>
      <pc:docMkLst>
        <pc:docMk/>
      </pc:docMkLst>
      <pc:sldChg chg="addSp delSp modSp mod modNotesTx">
        <pc:chgData name="Gerth Stølting Brodal" userId="04ef4784-6591-4f86-a140-f5c3b108582a" providerId="ADAL" clId="{E14FE308-F6CA-43F9-8EC3-6C511AACED34}" dt="2025-03-24T14:44:22.767" v="769" actId="1038"/>
        <pc:sldMkLst>
          <pc:docMk/>
          <pc:sldMk cId="3019007741" sldId="762"/>
        </pc:sldMkLst>
        <pc:spChg chg="mod">
          <ac:chgData name="Gerth Stølting Brodal" userId="04ef4784-6591-4f86-a140-f5c3b108582a" providerId="ADAL" clId="{E14FE308-F6CA-43F9-8EC3-6C511AACED34}" dt="2025-03-24T14:44:22.767" v="769" actId="1038"/>
          <ac:spMkLst>
            <pc:docMk/>
            <pc:sldMk cId="3019007741" sldId="762"/>
            <ac:spMk id="8" creationId="{00000000-0000-0000-0000-000000000000}"/>
          </ac:spMkLst>
        </pc:spChg>
        <pc:spChg chg="mod">
          <ac:chgData name="Gerth Stølting Brodal" userId="04ef4784-6591-4f86-a140-f5c3b108582a" providerId="ADAL" clId="{E14FE308-F6CA-43F9-8EC3-6C511AACED34}" dt="2025-03-24T14:37:56.719" v="626" actId="1035"/>
          <ac:spMkLst>
            <pc:docMk/>
            <pc:sldMk cId="3019007741" sldId="762"/>
            <ac:spMk id="12" creationId="{00000000-0000-0000-0000-000000000000}"/>
          </ac:spMkLst>
        </pc:spChg>
        <pc:spChg chg="add del mod">
          <ac:chgData name="Gerth Stølting Brodal" userId="04ef4784-6591-4f86-a140-f5c3b108582a" providerId="ADAL" clId="{E14FE308-F6CA-43F9-8EC3-6C511AACED34}" dt="2025-03-24T14:38:50.616" v="655" actId="478"/>
          <ac:spMkLst>
            <pc:docMk/>
            <pc:sldMk cId="3019007741" sldId="762"/>
            <ac:spMk id="18" creationId="{B667A422-AA1B-97FB-FBD3-AD03F537404D}"/>
          </ac:spMkLst>
        </pc:spChg>
        <pc:spChg chg="add mod">
          <ac:chgData name="Gerth Stølting Brodal" userId="04ef4784-6591-4f86-a140-f5c3b108582a" providerId="ADAL" clId="{E14FE308-F6CA-43F9-8EC3-6C511AACED34}" dt="2025-03-24T14:42:02.737" v="737" actId="1037"/>
          <ac:spMkLst>
            <pc:docMk/>
            <pc:sldMk cId="3019007741" sldId="762"/>
            <ac:spMk id="19" creationId="{99E5BCA3-8FE8-9F55-4B52-3C1FF2D44901}"/>
          </ac:spMkLst>
        </pc:spChg>
        <pc:spChg chg="mod">
          <ac:chgData name="Gerth Stølting Brodal" userId="04ef4784-6591-4f86-a140-f5c3b108582a" providerId="ADAL" clId="{E14FE308-F6CA-43F9-8EC3-6C511AACED34}" dt="2025-03-24T14:24:57.377" v="337" actId="1036"/>
          <ac:spMkLst>
            <pc:docMk/>
            <pc:sldMk cId="3019007741" sldId="762"/>
            <ac:spMk id="23" creationId="{00000000-0000-0000-0000-000000000000}"/>
          </ac:spMkLst>
        </pc:spChg>
        <pc:spChg chg="mod">
          <ac:chgData name="Gerth Stølting Brodal" userId="04ef4784-6591-4f86-a140-f5c3b108582a" providerId="ADAL" clId="{E14FE308-F6CA-43F9-8EC3-6C511AACED34}" dt="2025-03-24T14:25:30.579" v="373" actId="1035"/>
          <ac:spMkLst>
            <pc:docMk/>
            <pc:sldMk cId="3019007741" sldId="762"/>
            <ac:spMk id="28" creationId="{00000000-0000-0000-0000-000000000000}"/>
          </ac:spMkLst>
        </pc:spChg>
        <pc:graphicFrameChg chg="mod modGraphic">
          <ac:chgData name="Gerth Stølting Brodal" userId="04ef4784-6591-4f86-a140-f5c3b108582a" providerId="ADAL" clId="{E14FE308-F6CA-43F9-8EC3-6C511AACED34}" dt="2025-03-24T14:43:18.082" v="755" actId="20577"/>
          <ac:graphicFrameMkLst>
            <pc:docMk/>
            <pc:sldMk cId="3019007741" sldId="762"/>
            <ac:graphicFrameMk id="4" creationId="{00000000-0000-0000-0000-000000000000}"/>
          </ac:graphicFrameMkLst>
        </pc:graphicFrameChg>
        <pc:picChg chg="add mod ord">
          <ac:chgData name="Gerth Stølting Brodal" userId="04ef4784-6591-4f86-a140-f5c3b108582a" providerId="ADAL" clId="{E14FE308-F6CA-43F9-8EC3-6C511AACED34}" dt="2025-03-24T14:31:51.287" v="453" actId="1036"/>
          <ac:picMkLst>
            <pc:docMk/>
            <pc:sldMk cId="3019007741" sldId="762"/>
            <ac:picMk id="7" creationId="{79EFA569-7FF4-6212-355A-A537F9079107}"/>
          </ac:picMkLst>
        </pc:picChg>
        <pc:picChg chg="add mod">
          <ac:chgData name="Gerth Stølting Brodal" userId="04ef4784-6591-4f86-a140-f5c3b108582a" providerId="ADAL" clId="{E14FE308-F6CA-43F9-8EC3-6C511AACED34}" dt="2025-03-24T14:42:02.737" v="737" actId="1037"/>
          <ac:picMkLst>
            <pc:docMk/>
            <pc:sldMk cId="3019007741" sldId="762"/>
            <ac:picMk id="15" creationId="{4E7D3509-2B87-44A8-9428-406F9C8E8796}"/>
          </ac:picMkLst>
        </pc:picChg>
        <pc:picChg chg="del">
          <ac:chgData name="Gerth Stølting Brodal" userId="04ef4784-6591-4f86-a140-f5c3b108582a" providerId="ADAL" clId="{E14FE308-F6CA-43F9-8EC3-6C511AACED34}" dt="2025-03-24T14:31:27.612" v="446" actId="478"/>
          <ac:picMkLst>
            <pc:docMk/>
            <pc:sldMk cId="3019007741" sldId="762"/>
            <ac:picMk id="71" creationId="{00000000-0000-0000-0000-000000000000}"/>
          </ac:picMkLst>
        </pc:picChg>
        <pc:cxnChg chg="mod">
          <ac:chgData name="Gerth Stølting Brodal" userId="04ef4784-6591-4f86-a140-f5c3b108582a" providerId="ADAL" clId="{E14FE308-F6CA-43F9-8EC3-6C511AACED34}" dt="2025-03-24T14:37:54.005" v="616" actId="14100"/>
          <ac:cxnSpMkLst>
            <pc:docMk/>
            <pc:sldMk cId="3019007741" sldId="762"/>
            <ac:cxnSpMk id="9" creationId="{00000000-0000-0000-0000-000000000000}"/>
          </ac:cxnSpMkLst>
        </pc:cxnChg>
        <pc:cxnChg chg="mod">
          <ac:chgData name="Gerth Stølting Brodal" userId="04ef4784-6591-4f86-a140-f5c3b108582a" providerId="ADAL" clId="{E14FE308-F6CA-43F9-8EC3-6C511AACED34}" dt="2025-03-24T14:32:02.053" v="454" actId="14100"/>
          <ac:cxnSpMkLst>
            <pc:docMk/>
            <pc:sldMk cId="3019007741" sldId="762"/>
            <ac:cxnSpMk id="13" creationId="{00000000-0000-0000-0000-000000000000}"/>
          </ac:cxnSpMkLst>
        </pc:cxnChg>
        <pc:cxnChg chg="add mod">
          <ac:chgData name="Gerth Stølting Brodal" userId="04ef4784-6591-4f86-a140-f5c3b108582a" providerId="ADAL" clId="{E14FE308-F6CA-43F9-8EC3-6C511AACED34}" dt="2025-03-24T14:42:37.734" v="739" actId="14100"/>
          <ac:cxnSpMkLst>
            <pc:docMk/>
            <pc:sldMk cId="3019007741" sldId="762"/>
            <ac:cxnSpMk id="20" creationId="{F2F527C2-7C9F-B61B-1821-3CDDE56B40BF}"/>
          </ac:cxnSpMkLst>
        </pc:cxnChg>
        <pc:cxnChg chg="mod">
          <ac:chgData name="Gerth Stølting Brodal" userId="04ef4784-6591-4f86-a140-f5c3b108582a" providerId="ADAL" clId="{E14FE308-F6CA-43F9-8EC3-6C511AACED34}" dt="2025-03-24T14:43:32.369" v="756" actId="14100"/>
          <ac:cxnSpMkLst>
            <pc:docMk/>
            <pc:sldMk cId="3019007741" sldId="762"/>
            <ac:cxnSpMk id="24" creationId="{00000000-0000-0000-0000-000000000000}"/>
          </ac:cxnSpMkLst>
        </pc:cxnChg>
        <pc:cxnChg chg="mod">
          <ac:chgData name="Gerth Stølting Brodal" userId="04ef4784-6591-4f86-a140-f5c3b108582a" providerId="ADAL" clId="{E14FE308-F6CA-43F9-8EC3-6C511AACED34}" dt="2025-03-24T14:25:30.579" v="373" actId="1035"/>
          <ac:cxnSpMkLst>
            <pc:docMk/>
            <pc:sldMk cId="3019007741" sldId="762"/>
            <ac:cxnSpMk id="30" creationId="{00000000-0000-0000-0000-000000000000}"/>
          </ac:cxnSpMkLst>
        </pc:cxnChg>
        <pc:cxnChg chg="mod">
          <ac:chgData name="Gerth Stølting Brodal" userId="04ef4784-6591-4f86-a140-f5c3b108582a" providerId="ADAL" clId="{E14FE308-F6CA-43F9-8EC3-6C511AACED34}" dt="2025-03-24T14:25:30.579" v="373" actId="1035"/>
          <ac:cxnSpMkLst>
            <pc:docMk/>
            <pc:sldMk cId="3019007741" sldId="762"/>
            <ac:cxnSpMk id="37" creationId="{00000000-0000-0000-0000-000000000000}"/>
          </ac:cxnSpMkLst>
        </pc:cxnChg>
        <pc:cxnChg chg="mod">
          <ac:chgData name="Gerth Stølting Brodal" userId="04ef4784-6591-4f86-a140-f5c3b108582a" providerId="ADAL" clId="{E14FE308-F6CA-43F9-8EC3-6C511AACED34}" dt="2025-03-24T14:25:30.579" v="373" actId="1035"/>
          <ac:cxnSpMkLst>
            <pc:docMk/>
            <pc:sldMk cId="3019007741" sldId="762"/>
            <ac:cxnSpMk id="40" creationId="{00000000-0000-0000-0000-000000000000}"/>
          </ac:cxnSpMkLst>
        </pc:cxnChg>
        <pc:cxnChg chg="mod">
          <ac:chgData name="Gerth Stølting Brodal" userId="04ef4784-6591-4f86-a140-f5c3b108582a" providerId="ADAL" clId="{E14FE308-F6CA-43F9-8EC3-6C511AACED34}" dt="2025-03-24T14:25:30.579" v="373" actId="1035"/>
          <ac:cxnSpMkLst>
            <pc:docMk/>
            <pc:sldMk cId="3019007741" sldId="762"/>
            <ac:cxnSpMk id="57" creationId="{00000000-0000-0000-0000-000000000000}"/>
          </ac:cxnSpMkLst>
        </pc:cxnChg>
        <pc:cxnChg chg="mod">
          <ac:chgData name="Gerth Stølting Brodal" userId="04ef4784-6591-4f86-a140-f5c3b108582a" providerId="ADAL" clId="{E14FE308-F6CA-43F9-8EC3-6C511AACED34}" dt="2025-03-24T14:25:30.579" v="373" actId="1035"/>
          <ac:cxnSpMkLst>
            <pc:docMk/>
            <pc:sldMk cId="3019007741" sldId="762"/>
            <ac:cxnSpMk id="58" creationId="{00000000-0000-0000-0000-000000000000}"/>
          </ac:cxnSpMkLst>
        </pc:cxnChg>
      </pc:sldChg>
      <pc:sldChg chg="modSp mod">
        <pc:chgData name="Gerth Stølting Brodal" userId="04ef4784-6591-4f86-a140-f5c3b108582a" providerId="ADAL" clId="{E14FE308-F6CA-43F9-8EC3-6C511AACED34}" dt="2025-03-24T13:38:29.007" v="271"/>
        <pc:sldMkLst>
          <pc:docMk/>
          <pc:sldMk cId="395635410" sldId="766"/>
        </pc:sldMkLst>
        <pc:graphicFrameChg chg="mod modGraphic">
          <ac:chgData name="Gerth Stølting Brodal" userId="04ef4784-6591-4f86-a140-f5c3b108582a" providerId="ADAL" clId="{E14FE308-F6CA-43F9-8EC3-6C511AACED34}" dt="2025-03-24T13:38:29.007" v="271"/>
          <ac:graphicFrameMkLst>
            <pc:docMk/>
            <pc:sldMk cId="395635410" sldId="766"/>
            <ac:graphicFrameMk id="5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E14FE308-F6CA-43F9-8EC3-6C511AACED34}" dt="2025-03-24T13:32:27.463" v="267" actId="20577"/>
        <pc:sldMkLst>
          <pc:docMk/>
          <pc:sldMk cId="2494763320" sldId="777"/>
        </pc:sldMkLst>
        <pc:spChg chg="mod">
          <ac:chgData name="Gerth Stølting Brodal" userId="04ef4784-6591-4f86-a140-f5c3b108582a" providerId="ADAL" clId="{E14FE308-F6CA-43F9-8EC3-6C511AACED34}" dt="2025-03-24T13:17:34.088" v="67" actId="1037"/>
          <ac:spMkLst>
            <pc:docMk/>
            <pc:sldMk cId="2494763320" sldId="777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E14FE308-F6CA-43F9-8EC3-6C511AACED34}" dt="2025-03-24T13:31:23.827" v="148" actId="20577"/>
          <ac:graphicFrameMkLst>
            <pc:docMk/>
            <pc:sldMk cId="2494763320" sldId="777"/>
            <ac:graphicFrameMk id="5" creationId="{00000000-0000-0000-0000-000000000000}"/>
          </ac:graphicFrameMkLst>
        </pc:graphicFrameChg>
        <pc:cxnChg chg="mod">
          <ac:chgData name="Gerth Stølting Brodal" userId="04ef4784-6591-4f86-a140-f5c3b108582a" providerId="ADAL" clId="{E14FE308-F6CA-43F9-8EC3-6C511AACED34}" dt="2025-03-24T13:17:34.088" v="67" actId="1037"/>
          <ac:cxnSpMkLst>
            <pc:docMk/>
            <pc:sldMk cId="2494763320" sldId="777"/>
            <ac:cxnSpMk id="16" creationId="{00000000-0000-0000-0000-000000000000}"/>
          </ac:cxnSpMkLst>
        </pc:cxnChg>
        <pc:cxnChg chg="mod">
          <ac:chgData name="Gerth Stølting Brodal" userId="04ef4784-6591-4f86-a140-f5c3b108582a" providerId="ADAL" clId="{E14FE308-F6CA-43F9-8EC3-6C511AACED34}" dt="2025-03-24T13:17:34.088" v="67" actId="1037"/>
          <ac:cxnSpMkLst>
            <pc:docMk/>
            <pc:sldMk cId="2494763320" sldId="777"/>
            <ac:cxnSpMk id="19" creationId="{00000000-0000-0000-0000-000000000000}"/>
          </ac:cxnSpMkLst>
        </pc:cxnChg>
        <pc:cxnChg chg="mod">
          <ac:chgData name="Gerth Stølting Brodal" userId="04ef4784-6591-4f86-a140-f5c3b108582a" providerId="ADAL" clId="{E14FE308-F6CA-43F9-8EC3-6C511AACED34}" dt="2025-03-24T13:17:42.869" v="68" actId="14100"/>
          <ac:cxnSpMkLst>
            <pc:docMk/>
            <pc:sldMk cId="2494763320" sldId="777"/>
            <ac:cxnSpMk id="21" creationId="{00000000-0000-0000-0000-000000000000}"/>
          </ac:cxnSpMkLst>
        </pc:cxnChg>
      </pc:sldChg>
    </pc:docChg>
  </pc:docChgLst>
  <pc:docChgLst>
    <pc:chgData name="Gerth Stølting Brodal" userId="04ef4784-6591-4f86-a140-f5c3b108582a" providerId="ADAL" clId="{3809ED79-EB5A-40DD-9E75-772DCC8FC85D}"/>
    <pc:docChg chg="undo redo custSel addSld delSld modSld sldOrd">
      <pc:chgData name="Gerth Stølting Brodal" userId="04ef4784-6591-4f86-a140-f5c3b108582a" providerId="ADAL" clId="{3809ED79-EB5A-40DD-9E75-772DCC8FC85D}" dt="2023-03-30T12:25:12.879" v="1864" actId="20577"/>
      <pc:docMkLst>
        <pc:docMk/>
      </pc:docMkLst>
      <pc:sldChg chg="modAnim">
        <pc:chgData name="Gerth Stølting Brodal" userId="04ef4784-6591-4f86-a140-f5c3b108582a" providerId="ADAL" clId="{3809ED79-EB5A-40DD-9E75-772DCC8FC85D}" dt="2023-03-29T11:36:53.838" v="387"/>
        <pc:sldMkLst>
          <pc:docMk/>
          <pc:sldMk cId="2934045432" sldId="411"/>
        </pc:sldMkLst>
      </pc:sldChg>
      <pc:sldChg chg="modSp mod">
        <pc:chgData name="Gerth Stølting Brodal" userId="04ef4784-6591-4f86-a140-f5c3b108582a" providerId="ADAL" clId="{3809ED79-EB5A-40DD-9E75-772DCC8FC85D}" dt="2023-03-29T14:40:29.829" v="511" actId="20577"/>
        <pc:sldMkLst>
          <pc:docMk/>
          <pc:sldMk cId="722277334" sldId="413"/>
        </pc:sldMkLst>
      </pc:sldChg>
      <pc:sldChg chg="modNotesTx">
        <pc:chgData name="Gerth Stølting Brodal" userId="04ef4784-6591-4f86-a140-f5c3b108582a" providerId="ADAL" clId="{3809ED79-EB5A-40DD-9E75-772DCC8FC85D}" dt="2023-03-29T11:43:13.940" v="451" actId="20577"/>
        <pc:sldMkLst>
          <pc:docMk/>
          <pc:sldMk cId="3126415133" sldId="514"/>
        </pc:sldMkLst>
      </pc:sldChg>
      <pc:sldChg chg="modNotesTx">
        <pc:chgData name="Gerth Stølting Brodal" userId="04ef4784-6591-4f86-a140-f5c3b108582a" providerId="ADAL" clId="{3809ED79-EB5A-40DD-9E75-772DCC8FC85D}" dt="2023-03-26T19:33:15.909" v="257" actId="113"/>
        <pc:sldMkLst>
          <pc:docMk/>
          <pc:sldMk cId="2837886639" sldId="740"/>
        </pc:sldMkLst>
      </pc:sldChg>
      <pc:sldChg chg="modSp mod">
        <pc:chgData name="Gerth Stølting Brodal" userId="04ef4784-6591-4f86-a140-f5c3b108582a" providerId="ADAL" clId="{3809ED79-EB5A-40DD-9E75-772DCC8FC85D}" dt="2023-03-29T11:45:59.001" v="507" actId="313"/>
        <pc:sldMkLst>
          <pc:docMk/>
          <pc:sldMk cId="1371475747" sldId="750"/>
        </pc:sldMkLst>
      </pc:sldChg>
      <pc:sldChg chg="modNotesTx">
        <pc:chgData name="Gerth Stølting Brodal" userId="04ef4784-6591-4f86-a140-f5c3b108582a" providerId="ADAL" clId="{3809ED79-EB5A-40DD-9E75-772DCC8FC85D}" dt="2023-03-27T06:11:48.184" v="344" actId="113"/>
        <pc:sldMkLst>
          <pc:docMk/>
          <pc:sldMk cId="3018407366" sldId="754"/>
        </pc:sldMkLst>
      </pc:sldChg>
      <pc:sldChg chg="addSp delSp modSp mod">
        <pc:chgData name="Gerth Stølting Brodal" userId="04ef4784-6591-4f86-a140-f5c3b108582a" providerId="ADAL" clId="{3809ED79-EB5A-40DD-9E75-772DCC8FC85D}" dt="2023-03-27T12:37:41.094" v="385" actId="1076"/>
        <pc:sldMkLst>
          <pc:docMk/>
          <pc:sldMk cId="2579510838" sldId="765"/>
        </pc:sldMkLst>
      </pc:sldChg>
      <pc:sldChg chg="modSp mod modNotesTx">
        <pc:chgData name="Gerth Stølting Brodal" userId="04ef4784-6591-4f86-a140-f5c3b108582a" providerId="ADAL" clId="{3809ED79-EB5A-40DD-9E75-772DCC8FC85D}" dt="2023-03-29T14:40:11.382" v="509" actId="20577"/>
        <pc:sldMkLst>
          <pc:docMk/>
          <pc:sldMk cId="190962132" sldId="775"/>
        </pc:sldMkLst>
      </pc:sldChg>
      <pc:sldChg chg="addSp delSp modSp mod modNotesTx">
        <pc:chgData name="Gerth Stølting Brodal" userId="04ef4784-6591-4f86-a140-f5c3b108582a" providerId="ADAL" clId="{3809ED79-EB5A-40DD-9E75-772DCC8FC85D}" dt="2023-03-30T08:27:47.507" v="532"/>
        <pc:sldMkLst>
          <pc:docMk/>
          <pc:sldMk cId="3420663450" sldId="776"/>
        </pc:sldMkLst>
      </pc:sldChg>
      <pc:sldChg chg="modNotesTx">
        <pc:chgData name="Gerth Stølting Brodal" userId="04ef4784-6591-4f86-a140-f5c3b108582a" providerId="ADAL" clId="{3809ED79-EB5A-40DD-9E75-772DCC8FC85D}" dt="2023-03-26T19:29:28.416" v="161" actId="20577"/>
        <pc:sldMkLst>
          <pc:docMk/>
          <pc:sldMk cId="2494763320" sldId="777"/>
        </pc:sldMkLst>
      </pc:sldChg>
      <pc:sldChg chg="addSp delSp modSp new mod ord modNotesTx">
        <pc:chgData name="Gerth Stølting Brodal" userId="04ef4784-6591-4f86-a140-f5c3b108582a" providerId="ADAL" clId="{3809ED79-EB5A-40DD-9E75-772DCC8FC85D}" dt="2023-03-30T10:39:22.308" v="1242" actId="20577"/>
        <pc:sldMkLst>
          <pc:docMk/>
          <pc:sldMk cId="3229704608" sldId="779"/>
        </pc:sldMkLst>
      </pc:sldChg>
      <pc:sldChg chg="new del">
        <pc:chgData name="Gerth Stølting Brodal" userId="04ef4784-6591-4f86-a140-f5c3b108582a" providerId="ADAL" clId="{3809ED79-EB5A-40DD-9E75-772DCC8FC85D}" dt="2023-03-26T19:23:33.055" v="44" actId="680"/>
        <pc:sldMkLst>
          <pc:docMk/>
          <pc:sldMk cId="4084061401" sldId="779"/>
        </pc:sldMkLst>
      </pc:sldChg>
      <pc:sldChg chg="addSp delSp modSp add mod modNotesTx">
        <pc:chgData name="Gerth Stølting Brodal" userId="04ef4784-6591-4f86-a140-f5c3b108582a" providerId="ADAL" clId="{3809ED79-EB5A-40DD-9E75-772DCC8FC85D}" dt="2023-03-30T12:25:12.879" v="1864" actId="20577"/>
        <pc:sldMkLst>
          <pc:docMk/>
          <pc:sldMk cId="1662618417" sldId="780"/>
        </pc:sldMkLst>
      </pc:sldChg>
      <pc:sldChg chg="addSp delSp modSp new del mod">
        <pc:chgData name="Gerth Stølting Brodal" userId="04ef4784-6591-4f86-a140-f5c3b108582a" providerId="ADAL" clId="{3809ED79-EB5A-40DD-9E75-772DCC8FC85D}" dt="2023-03-30T11:05:31.292" v="1301" actId="47"/>
        <pc:sldMkLst>
          <pc:docMk/>
          <pc:sldMk cId="1548554082" sldId="7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zo.org/python_vs_matlab.html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Matpllotlib</a:t>
            </a:r>
            <a:r>
              <a:rPr lang="da-DK" dirty="0"/>
              <a:t> and </a:t>
            </a:r>
            <a:r>
              <a:rPr lang="da-DK" dirty="0" err="1"/>
              <a:t>Jupyter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just to options – </a:t>
            </a:r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many</a:t>
            </a:r>
            <a:r>
              <a:rPr lang="da-DK" dirty="0"/>
              <a:t> more Python </a:t>
            </a:r>
            <a:r>
              <a:rPr lang="da-DK" dirty="0" err="1"/>
              <a:t>libraries</a:t>
            </a:r>
            <a:r>
              <a:rPr lang="da-DK" dirty="0"/>
              <a:t> </a:t>
            </a:r>
            <a:r>
              <a:rPr lang="da-DK" dirty="0" err="1"/>
              <a:t>available</a:t>
            </a:r>
            <a:r>
              <a:rPr lang="da-DK" dirty="0"/>
              <a:t>.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mentioned</a:t>
            </a:r>
            <a:r>
              <a:rPr lang="da-DK" dirty="0"/>
              <a:t> </a:t>
            </a:r>
            <a:r>
              <a:rPr lang="da-DK" dirty="0" err="1"/>
              <a:t>during</a:t>
            </a:r>
            <a:r>
              <a:rPr lang="da-DK" dirty="0"/>
              <a:t> </a:t>
            </a:r>
            <a:r>
              <a:rPr lang="da-DK" dirty="0" err="1"/>
              <a:t>these</a:t>
            </a:r>
            <a:r>
              <a:rPr lang="da-DK" dirty="0"/>
              <a:t>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38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(</a:t>
            </a:r>
            <a:r>
              <a:rPr lang="da-DK" dirty="0" err="1"/>
              <a:t>row</a:t>
            </a:r>
            <a:r>
              <a:rPr lang="da-DK" dirty="0"/>
              <a:t>, column) :</a:t>
            </a:r>
            <a:r>
              <a:rPr lang="da-DK" baseline="0" dirty="0"/>
              <a:t> </a:t>
            </a:r>
            <a:r>
              <a:rPr lang="da-DK" baseline="0" dirty="0" err="1"/>
              <a:t>row</a:t>
            </a:r>
            <a:r>
              <a:rPr lang="da-DK" baseline="0" dirty="0"/>
              <a:t> = 0..4, column = 0..4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93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can</a:t>
            </a:r>
            <a:r>
              <a:rPr lang="da-DK" dirty="0"/>
              <a:t> have multiple </a:t>
            </a:r>
            <a:r>
              <a:rPr lang="da-DK" dirty="0" err="1"/>
              <a:t>savefig</a:t>
            </a:r>
            <a:r>
              <a:rPr lang="da-DK" baseline="0" dirty="0"/>
              <a:t> </a:t>
            </a:r>
            <a:r>
              <a:rPr lang="da-DK" baseline="0" dirty="0" err="1"/>
              <a:t>commands</a:t>
            </a:r>
            <a:r>
              <a:rPr lang="da-DK" baseline="0" dirty="0"/>
              <a:t> for the same </a:t>
            </a:r>
            <a:r>
              <a:rPr lang="da-DK" baseline="0" dirty="0" err="1"/>
              <a:t>figure</a:t>
            </a:r>
            <a:endParaRPr lang="da-DK" baseline="0" dirty="0"/>
          </a:p>
          <a:p>
            <a:endParaRPr lang="da-DK" baseline="0" dirty="0"/>
          </a:p>
          <a:p>
            <a:r>
              <a:rPr lang="da-DK" baseline="0" dirty="0" err="1"/>
              <a:t>bbox_inches</a:t>
            </a:r>
            <a:r>
              <a:rPr lang="da-DK" baseline="0" dirty="0"/>
              <a:t> = </a:t>
            </a:r>
            <a:r>
              <a:rPr lang="da-DK" baseline="0" dirty="0" err="1"/>
              <a:t>crop</a:t>
            </a:r>
            <a:r>
              <a:rPr lang="da-DK" baseline="0" dirty="0"/>
              <a:t> to </a:t>
            </a:r>
            <a:r>
              <a:rPr lang="da-DK" baseline="0" dirty="0" err="1"/>
              <a:t>arbitrary</a:t>
            </a:r>
            <a:r>
              <a:rPr lang="da-DK" baseline="0" dirty="0"/>
              <a:t> </a:t>
            </a:r>
            <a:r>
              <a:rPr lang="da-DK" baseline="0" dirty="0" err="1"/>
              <a:t>bounding</a:t>
            </a:r>
            <a:r>
              <a:rPr lang="da-DK" baseline="0" dirty="0"/>
              <a:t> </a:t>
            </a:r>
            <a:r>
              <a:rPr lang="da-DK" baseline="0" dirty="0" err="1"/>
              <a:t>box</a:t>
            </a:r>
            <a:r>
              <a:rPr lang="da-DK" baseline="0" dirty="0"/>
              <a:t>, </a:t>
            </a:r>
            <a:r>
              <a:rPr lang="da-DK" baseline="0" dirty="0" err="1"/>
              <a:t>tight</a:t>
            </a:r>
            <a:r>
              <a:rPr lang="da-DK" baseline="0" dirty="0"/>
              <a:t> = minimal </a:t>
            </a:r>
            <a:r>
              <a:rPr lang="da-DK" baseline="0" dirty="0" err="1"/>
              <a:t>containing</a:t>
            </a:r>
            <a:r>
              <a:rPr lang="da-DK" baseline="0" dirty="0"/>
              <a:t> </a:t>
            </a:r>
            <a:r>
              <a:rPr lang="da-DK" baseline="0" dirty="0" err="1"/>
              <a:t>everything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53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also update and remove shown objects with </a:t>
            </a:r>
            <a:r>
              <a:rPr lang="en-US" b="1" dirty="0"/>
              <a:t>.</a:t>
            </a:r>
            <a:r>
              <a:rPr lang="en-US" b="1" dirty="0" err="1"/>
              <a:t>set_data</a:t>
            </a:r>
            <a:r>
              <a:rPr lang="en-US" dirty="0"/>
              <a:t> and </a:t>
            </a:r>
            <a:r>
              <a:rPr lang="en-US" b="1" dirty="0"/>
              <a:t>.remove</a:t>
            </a:r>
          </a:p>
          <a:p>
            <a:endParaRPr lang="da-DK" dirty="0"/>
          </a:p>
          <a:p>
            <a:r>
              <a:rPr lang="da-DK" dirty="0"/>
              <a:t>x = </a:t>
            </a:r>
            <a:r>
              <a:rPr lang="da-DK" dirty="0" err="1"/>
              <a:t>plt.plot</a:t>
            </a:r>
            <a:r>
              <a:rPr lang="da-DK" dirty="0"/>
              <a:t>([0,1],[0.5,0.5])</a:t>
            </a:r>
          </a:p>
          <a:p>
            <a:r>
              <a:rPr lang="da-DK" dirty="0"/>
              <a:t>x</a:t>
            </a:r>
          </a:p>
          <a:p>
            <a:r>
              <a:rPr lang="da-DK" dirty="0"/>
              <a:t>[&lt;matplotlib.lines.Line2D </a:t>
            </a:r>
            <a:r>
              <a:rPr lang="da-DK" dirty="0" err="1"/>
              <a:t>object</a:t>
            </a:r>
            <a:r>
              <a:rPr lang="da-DK" dirty="0"/>
              <a:t> at 0x000001CD9AF2BF50&gt;]</a:t>
            </a:r>
          </a:p>
          <a:p>
            <a:r>
              <a:rPr lang="da-DK" dirty="0"/>
              <a:t>x[0].</a:t>
            </a:r>
            <a:r>
              <a:rPr lang="da-DK" b="1" dirty="0" err="1"/>
              <a:t>set_data</a:t>
            </a:r>
            <a:r>
              <a:rPr lang="da-DK" dirty="0"/>
              <a:t>([0,1],[0.25,0.5])</a:t>
            </a:r>
          </a:p>
          <a:p>
            <a:r>
              <a:rPr lang="da-DK" dirty="0"/>
              <a:t>x[0].</a:t>
            </a:r>
            <a:r>
              <a:rPr lang="da-DK" b="1" dirty="0" err="1"/>
              <a:t>remove</a:t>
            </a:r>
            <a:r>
              <a:rPr lang="da-DK" dirty="0"/>
              <a:t>()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32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41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&lt; Python 3.11 - </a:t>
            </a:r>
            <a:r>
              <a:rPr lang="da-DK" dirty="0" err="1"/>
              <a:t>FuncAnimation</a:t>
            </a:r>
            <a:r>
              <a:rPr lang="da-DK" dirty="0"/>
              <a:t> returns an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needs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remembered</a:t>
            </a:r>
            <a:r>
              <a:rPr lang="da-DK" baseline="0" dirty="0"/>
              <a:t> – </a:t>
            </a:r>
            <a:r>
              <a:rPr lang="da-DK" baseline="0" dirty="0" err="1"/>
              <a:t>otherwise</a:t>
            </a:r>
            <a:r>
              <a:rPr lang="da-DK" baseline="0" dirty="0"/>
              <a:t> it </a:t>
            </a:r>
            <a:r>
              <a:rPr lang="da-DK" baseline="0" dirty="0" err="1"/>
              <a:t>will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garbage </a:t>
            </a:r>
            <a:r>
              <a:rPr lang="da-DK" baseline="0" dirty="0" err="1"/>
              <a:t>collected</a:t>
            </a:r>
            <a:r>
              <a:rPr lang="da-DK" baseline="0" dirty="0"/>
              <a:t> and the animation </a:t>
            </a:r>
            <a:r>
              <a:rPr lang="da-DK" baseline="0" dirty="0" err="1"/>
              <a:t>fails</a:t>
            </a:r>
            <a:r>
              <a:rPr lang="da-DK" baseline="0" dirty="0"/>
              <a:t>.</a:t>
            </a:r>
          </a:p>
          <a:p>
            <a:r>
              <a:rPr lang="da-DK" baseline="0" dirty="0"/>
              <a:t>See </a:t>
            </a:r>
            <a:r>
              <a:rPr lang="da-DK" baseline="0" dirty="0" err="1"/>
              <a:t>discussion</a:t>
            </a:r>
            <a:r>
              <a:rPr lang="da-DK" baseline="0" dirty="0"/>
              <a:t>: </a:t>
            </a:r>
            <a:r>
              <a:rPr lang="en-US" b="1" dirty="0"/>
              <a:t>https://github.com/matplotlib/matplotlib/issues/1656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/>
              <a:t>&gt;= Python 3.13 - </a:t>
            </a:r>
            <a:r>
              <a:rPr lang="da-DK" baseline="0" dirty="0" err="1"/>
              <a:t>set_data</a:t>
            </a:r>
            <a:r>
              <a:rPr lang="da-DK" baseline="0" dirty="0"/>
              <a:t> </a:t>
            </a:r>
            <a:r>
              <a:rPr lang="da-DK" baseline="0" dirty="0" err="1"/>
              <a:t>requires</a:t>
            </a:r>
            <a:r>
              <a:rPr lang="da-DK" baseline="0" dirty="0"/>
              <a:t> </a:t>
            </a:r>
            <a:r>
              <a:rPr lang="da-DK" baseline="0" dirty="0" err="1"/>
              <a:t>sequence</a:t>
            </a:r>
            <a:r>
              <a:rPr lang="da-DK" baseline="0" dirty="0"/>
              <a:t> as arguments (</a:t>
            </a:r>
            <a:r>
              <a:rPr lang="da-DK" baseline="0" dirty="0" err="1"/>
              <a:t>previously</a:t>
            </a:r>
            <a:r>
              <a:rPr lang="da-DK" baseline="0" dirty="0"/>
              <a:t> </a:t>
            </a:r>
            <a:r>
              <a:rPr lang="da-DK" baseline="0" dirty="0" err="1"/>
              <a:t>one</a:t>
            </a:r>
            <a:r>
              <a:rPr lang="da-DK" baseline="0" dirty="0"/>
              <a:t> </a:t>
            </a:r>
            <a:r>
              <a:rPr lang="da-DK" baseline="0" dirty="0" err="1"/>
              <a:t>could</a:t>
            </a:r>
            <a:r>
              <a:rPr lang="da-DK" baseline="0" dirty="0"/>
              <a:t> provide </a:t>
            </a:r>
            <a:r>
              <a:rPr lang="da-DK" baseline="0" dirty="0" err="1"/>
              <a:t>scalars</a:t>
            </a:r>
            <a:r>
              <a:rPr lang="da-DK" baseline="0" dirty="0"/>
              <a:t>)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19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 also integrated in e.g. </a:t>
            </a:r>
            <a:r>
              <a:rPr lang="en-US" b="1" dirty="0"/>
              <a:t>Visual Studio Code</a:t>
            </a:r>
          </a:p>
          <a:p>
            <a:endParaRPr lang="en-US" dirty="0"/>
          </a:p>
          <a:p>
            <a:r>
              <a:rPr lang="en-US" b="1" dirty="0" err="1"/>
              <a:t>JupyterLab</a:t>
            </a:r>
            <a:r>
              <a:rPr lang="en-US" b="1" dirty="0"/>
              <a:t>: A Next-Generation Notebook Interface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20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other</a:t>
            </a:r>
            <a:r>
              <a:rPr lang="da-DK" dirty="0"/>
              <a:t> kernels. 40+ </a:t>
            </a:r>
            <a:r>
              <a:rPr lang="da-DK" dirty="0" err="1"/>
              <a:t>languages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47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Or a ”</a:t>
            </a:r>
            <a:r>
              <a:rPr lang="da-DK" dirty="0" err="1"/>
              <a:t>mac</a:t>
            </a:r>
            <a:r>
              <a:rPr lang="da-DK" dirty="0"/>
              <a:t> terminal”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640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92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magic below stopped working in recent versions of </a:t>
            </a:r>
            <a:r>
              <a:rPr lang="en-US" dirty="0" err="1"/>
              <a:t>Jupyter</a:t>
            </a:r>
            <a:endParaRPr lang="en-US" dirty="0"/>
          </a:p>
          <a:p>
            <a:endParaRPr lang="en-US" dirty="0"/>
          </a:p>
          <a:p>
            <a:r>
              <a:rPr lang="en-US" dirty="0"/>
              <a:t>%matplotlib notebook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52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 err="1"/>
              <a:t>PyPlot</a:t>
            </a:r>
            <a:r>
              <a:rPr lang="da-DK" b="1" dirty="0"/>
              <a:t> = </a:t>
            </a:r>
            <a:r>
              <a:rPr lang="da-DK" b="1" dirty="0" err="1"/>
              <a:t>module</a:t>
            </a:r>
            <a:r>
              <a:rPr lang="da-DK" b="1" dirty="0"/>
              <a:t> </a:t>
            </a:r>
            <a:r>
              <a:rPr lang="da-DK" dirty="0"/>
              <a:t>in </a:t>
            </a:r>
            <a:r>
              <a:rPr lang="da-DK" dirty="0" err="1"/>
              <a:t>package</a:t>
            </a:r>
            <a:r>
              <a:rPr lang="da-DK" dirty="0"/>
              <a:t> </a:t>
            </a:r>
            <a:r>
              <a:rPr lang="da-DK" dirty="0" err="1"/>
              <a:t>matplotlib</a:t>
            </a:r>
            <a:endParaRPr lang="da-DK" dirty="0"/>
          </a:p>
          <a:p>
            <a:endParaRPr lang="da-DK" dirty="0"/>
          </a:p>
          <a:p>
            <a:r>
              <a:rPr lang="da-DK" dirty="0"/>
              <a:t>EN-&gt;DK</a:t>
            </a:r>
            <a:r>
              <a:rPr lang="da-DK" baseline="0" dirty="0"/>
              <a:t>: </a:t>
            </a:r>
            <a:r>
              <a:rPr lang="da-DK" dirty="0"/>
              <a:t>magenta = lilla,</a:t>
            </a:r>
            <a:r>
              <a:rPr lang="da-DK" baseline="0" dirty="0"/>
              <a:t> cyan = cyan</a:t>
            </a:r>
            <a:endParaRPr lang="en-US" dirty="0"/>
          </a:p>
          <a:p>
            <a:endParaRPr lang="en-US" dirty="0"/>
          </a:p>
          <a:p>
            <a:r>
              <a:rPr lang="en-US" dirty="0"/>
              <a:t># color RGBs</a:t>
            </a:r>
          </a:p>
          <a:p>
            <a:r>
              <a:rPr lang="en-US" dirty="0"/>
              <a:t>from </a:t>
            </a:r>
            <a:r>
              <a:rPr lang="en-US" dirty="0" err="1"/>
              <a:t>matplotlib</a:t>
            </a:r>
            <a:r>
              <a:rPr lang="en-US" dirty="0"/>
              <a:t> import colors</a:t>
            </a:r>
          </a:p>
          <a:p>
            <a:r>
              <a:rPr lang="en-US" dirty="0"/>
              <a:t>for i, color in enumerate('</a:t>
            </a:r>
            <a:r>
              <a:rPr lang="en-US" dirty="0" err="1"/>
              <a:t>bgrcmykw</a:t>
            </a:r>
            <a:r>
              <a:rPr lang="en-US" dirty="0"/>
              <a:t>'):  </a:t>
            </a:r>
            <a:r>
              <a:rPr lang="en-US" b="1" dirty="0"/>
              <a:t># BASE COLORS</a:t>
            </a:r>
          </a:p>
          <a:p>
            <a:r>
              <a:rPr lang="en-US" dirty="0"/>
              <a:t>	</a:t>
            </a:r>
            <a:r>
              <a:rPr lang="en-US" dirty="0" err="1"/>
              <a:t>plt.plot</a:t>
            </a:r>
            <a:r>
              <a:rPr lang="en-US" dirty="0"/>
              <a:t>([0, 1], [i, i], color + 'o-', label=color)</a:t>
            </a:r>
          </a:p>
          <a:p>
            <a:r>
              <a:rPr lang="en-US" dirty="0"/>
              <a:t>	print(color, </a:t>
            </a:r>
            <a:r>
              <a:rPr lang="en-US" dirty="0" err="1"/>
              <a:t>colors.to_rgba</a:t>
            </a:r>
            <a:r>
              <a:rPr lang="en-US" dirty="0"/>
              <a:t>(color))</a:t>
            </a:r>
          </a:p>
          <a:p>
            <a:r>
              <a:rPr lang="en-US" dirty="0"/>
              <a:t># line</a:t>
            </a:r>
            <a:r>
              <a:rPr lang="en-US" baseline="0" dirty="0"/>
              <a:t> styles</a:t>
            </a:r>
            <a:endParaRPr lang="en-US" dirty="0"/>
          </a:p>
          <a:p>
            <a:r>
              <a:rPr lang="en-US" dirty="0"/>
              <a:t>for i, style in enumerate('-|--|-.|:'.split('|')):</a:t>
            </a:r>
          </a:p>
          <a:p>
            <a:r>
              <a:rPr lang="en-US" dirty="0"/>
              <a:t>	</a:t>
            </a:r>
            <a:r>
              <a:rPr lang="en-US" dirty="0" err="1"/>
              <a:t>plt.plot</a:t>
            </a:r>
            <a:r>
              <a:rPr lang="en-US" dirty="0"/>
              <a:t>([0,1],[</a:t>
            </a:r>
            <a:r>
              <a:rPr lang="en-US" dirty="0" err="1"/>
              <a:t>i,i</a:t>
            </a:r>
            <a:r>
              <a:rPr lang="en-US" dirty="0"/>
              <a:t>],'k' + style)</a:t>
            </a:r>
          </a:p>
          <a:p>
            <a:r>
              <a:rPr lang="en-US" dirty="0"/>
              <a:t># marker styles</a:t>
            </a:r>
          </a:p>
          <a:p>
            <a:r>
              <a:rPr lang="en-US" dirty="0"/>
              <a:t>for i, style in enumerate('.,</a:t>
            </a:r>
            <a:r>
              <a:rPr lang="en-US" dirty="0" err="1"/>
              <a:t>ov</a:t>
            </a:r>
            <a:r>
              <a:rPr lang="en-US" dirty="0"/>
              <a:t>^&lt;&gt;1234sp*</a:t>
            </a:r>
            <a:r>
              <a:rPr lang="en-US" dirty="0" err="1"/>
              <a:t>hH+xDd</a:t>
            </a:r>
            <a:r>
              <a:rPr lang="en-US" dirty="0"/>
              <a:t>|_'):</a:t>
            </a:r>
          </a:p>
          <a:p>
            <a:r>
              <a:rPr lang="en-US" dirty="0"/>
              <a:t>	</a:t>
            </a:r>
            <a:r>
              <a:rPr lang="en-US" dirty="0" err="1"/>
              <a:t>plt.plot</a:t>
            </a:r>
            <a:r>
              <a:rPr lang="en-US" dirty="0"/>
              <a:t>(i // 11, -(i % 11), 'k' + style, </a:t>
            </a:r>
            <a:r>
              <a:rPr lang="en-US" dirty="0" err="1"/>
              <a:t>ms</a:t>
            </a:r>
            <a:r>
              <a:rPr lang="en-US" dirty="0"/>
              <a:t>=8)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02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matplotlib.pyplot.ion</a:t>
            </a:r>
            <a:r>
              <a:rPr lang="en-US" dirty="0"/>
              <a:t>()</a:t>
            </a:r>
            <a:r>
              <a:rPr lang="en-US" baseline="0" dirty="0"/>
              <a:t>  and </a:t>
            </a:r>
            <a:r>
              <a:rPr lang="en-US" dirty="0" err="1"/>
              <a:t>matplotlib.pyplot.ioff</a:t>
            </a:r>
            <a:r>
              <a:rPr lang="en-US" dirty="0"/>
              <a:t>()</a:t>
            </a:r>
            <a:r>
              <a:rPr lang="en-US" baseline="0" dirty="0"/>
              <a:t>   # interactive on/off does not seem to be needed when using </a:t>
            </a:r>
            <a:r>
              <a:rPr lang="en-US" baseline="0" dirty="0" err="1"/>
              <a:t>Jupyter</a:t>
            </a:r>
            <a:r>
              <a:rPr lang="en-US" baseline="0" dirty="0"/>
              <a:t> 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197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Supports: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 err="1"/>
              <a:t>Multi</a:t>
            </a:r>
            <a:r>
              <a:rPr lang="da-DK" dirty="0"/>
              <a:t> tab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OS </a:t>
            </a:r>
            <a:r>
              <a:rPr lang="da-DK" dirty="0" err="1"/>
              <a:t>shell</a:t>
            </a:r>
            <a:r>
              <a:rPr lang="da-DK" dirty="0"/>
              <a:t> and Python </a:t>
            </a:r>
            <a:r>
              <a:rPr lang="da-DK" dirty="0" err="1"/>
              <a:t>shell</a:t>
            </a:r>
            <a:endParaRPr lang="da-DK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Multiple views to same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File browser in </a:t>
            </a:r>
            <a:r>
              <a:rPr lang="da-DK" dirty="0" err="1"/>
              <a:t>left</a:t>
            </a:r>
            <a:r>
              <a:rPr lang="da-DK" dirty="0"/>
              <a:t> </a:t>
            </a:r>
            <a:r>
              <a:rPr lang="da-DK" dirty="0" err="1"/>
              <a:t>pane</a:t>
            </a:r>
            <a:endParaRPr lang="da-DK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323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For more information: https://kursuskatalog.au.dk/en/course/120246/Data-Visualization</a:t>
            </a:r>
          </a:p>
          <a:p>
            <a:endParaRPr lang="da-DK" dirty="0"/>
          </a:p>
          <a:p>
            <a:r>
              <a:rPr lang="da-DK" dirty="0"/>
              <a:t> Hans-Jörg </a:t>
            </a:r>
            <a:r>
              <a:rPr lang="da-DK" dirty="0" err="1"/>
              <a:t>recommends</a:t>
            </a:r>
            <a:r>
              <a:rPr lang="da-DK" dirty="0"/>
              <a:t>  BOKEH </a:t>
            </a:r>
            <a:r>
              <a:rPr lang="da-DK" dirty="0" err="1"/>
              <a:t>good</a:t>
            </a:r>
            <a:r>
              <a:rPr lang="da-DK" dirty="0"/>
              <a:t> for </a:t>
            </a:r>
            <a:r>
              <a:rPr lang="da-DK" dirty="0" err="1"/>
              <a:t>interactive</a:t>
            </a:r>
            <a:r>
              <a:rPr lang="da-DK" dirty="0"/>
              <a:t> </a:t>
            </a:r>
            <a:r>
              <a:rPr lang="da-DK" dirty="0" err="1"/>
              <a:t>visualizations</a:t>
            </a:r>
            <a:endParaRPr lang="da-DK" dirty="0"/>
          </a:p>
          <a:p>
            <a:r>
              <a:rPr lang="da-DK" dirty="0"/>
              <a:t>    Python </a:t>
            </a:r>
            <a:r>
              <a:rPr lang="da-DK" dirty="0" err="1"/>
              <a:t>backend</a:t>
            </a:r>
            <a:r>
              <a:rPr lang="da-DK" dirty="0"/>
              <a:t> =&gt; </a:t>
            </a:r>
            <a:r>
              <a:rPr lang="da-DK" dirty="0" err="1"/>
              <a:t>Javascript</a:t>
            </a:r>
            <a:r>
              <a:rPr lang="da-DK" dirty="0"/>
              <a:t> </a:t>
            </a:r>
            <a:r>
              <a:rPr lang="da-DK" dirty="0" err="1"/>
              <a:t>frontend</a:t>
            </a:r>
            <a:r>
              <a:rPr lang="da-DK" dirty="0"/>
              <a:t> (via </a:t>
            </a:r>
            <a:r>
              <a:rPr lang="da-DK" dirty="0" err="1"/>
              <a:t>Json</a:t>
            </a:r>
            <a:r>
              <a:rPr lang="da-DK" dirty="0"/>
              <a:t>),</a:t>
            </a:r>
          </a:p>
          <a:p>
            <a:r>
              <a:rPr lang="da-DK" dirty="0"/>
              <a:t>   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inject</a:t>
            </a:r>
            <a:r>
              <a:rPr lang="da-DK" dirty="0"/>
              <a:t> (</a:t>
            </a:r>
            <a:r>
              <a:rPr lang="da-DK" dirty="0" err="1"/>
              <a:t>Javascript</a:t>
            </a:r>
            <a:r>
              <a:rPr lang="da-DK" dirty="0"/>
              <a:t>)</a:t>
            </a:r>
          </a:p>
          <a:p>
            <a:r>
              <a:rPr lang="da-DK" dirty="0"/>
              <a:t>    </a:t>
            </a:r>
            <a:r>
              <a:rPr lang="da-DK" dirty="0" err="1"/>
              <a:t>uses</a:t>
            </a:r>
            <a:r>
              <a:rPr lang="da-DK" dirty="0"/>
              <a:t> "</a:t>
            </a:r>
            <a:r>
              <a:rPr lang="da-DK" dirty="0" err="1"/>
              <a:t>listeners</a:t>
            </a:r>
            <a:r>
              <a:rPr lang="da-DK" dirty="0"/>
              <a:t>" to </a:t>
            </a:r>
            <a:r>
              <a:rPr lang="da-DK" dirty="0" err="1"/>
              <a:t>update</a:t>
            </a:r>
            <a:r>
              <a:rPr lang="da-DK" dirty="0"/>
              <a:t> </a:t>
            </a:r>
            <a:r>
              <a:rPr lang="da-DK" dirty="0" err="1"/>
              <a:t>different</a:t>
            </a:r>
            <a:r>
              <a:rPr lang="da-DK" dirty="0"/>
              <a:t>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592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984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minimize(lambda x: (x[1] - 4) ** 2 + (x[0] - 3) ** 2, [(0, 0)])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328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two dimensional point</a:t>
            </a:r>
          </a:p>
          <a:p>
            <a:endParaRPr lang="en-US" dirty="0"/>
          </a:p>
          <a:p>
            <a:r>
              <a:rPr lang="en-US" dirty="0"/>
              <a:t>WARNING: the function r is not convex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299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 err="1"/>
              <a:t>Python</a:t>
            </a:r>
            <a:r>
              <a:rPr lang="da-DK" b="1" dirty="0"/>
              <a:t> vs </a:t>
            </a:r>
            <a:r>
              <a:rPr lang="da-DK" b="1" dirty="0" err="1"/>
              <a:t>Matlab</a:t>
            </a:r>
            <a:endParaRPr lang="da-DK" b="1" dirty="0"/>
          </a:p>
          <a:p>
            <a:pPr lvl="1"/>
            <a:r>
              <a:rPr lang="en-US" dirty="0">
                <a:hlinkClick r:id="rId3"/>
              </a:rPr>
              <a:t>http://www.pyzo.org/python_vs_matlab.html</a:t>
            </a:r>
            <a:endParaRPr lang="en-US" dirty="0"/>
          </a:p>
          <a:p>
            <a:pPr lvl="1"/>
            <a:r>
              <a:rPr lang="en-US" dirty="0" err="1"/>
              <a:t>Matlab</a:t>
            </a:r>
            <a:r>
              <a:rPr lang="en-US" dirty="0"/>
              <a:t>: Commercial and proprietary, uses “;”</a:t>
            </a:r>
          </a:p>
          <a:p>
            <a:pPr lvl="1"/>
            <a:r>
              <a:rPr lang="en-US" dirty="0"/>
              <a:t>Python: Free, open source, beautiful and powerful programming language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989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pdist</a:t>
            </a:r>
            <a:r>
              <a:rPr lang="en-US" baseline="0" dirty="0"/>
              <a:t> computes the </a:t>
            </a:r>
            <a:r>
              <a:rPr lang="en-US" baseline="0" dirty="0" err="1"/>
              <a:t>distane</a:t>
            </a:r>
            <a:r>
              <a:rPr lang="en-US" baseline="0" dirty="0"/>
              <a:t> between two vector </a:t>
            </a:r>
            <a:r>
              <a:rPr lang="en-US" baseline="0" dirty="0" err="1"/>
              <a:t>wrt</a:t>
            </a:r>
            <a:r>
              <a:rPr lang="en-US" baseline="0" dirty="0"/>
              <a:t> different norms</a:t>
            </a:r>
          </a:p>
          <a:p>
            <a:endParaRPr lang="en-US" baseline="0" dirty="0"/>
          </a:p>
          <a:p>
            <a:r>
              <a:rPr lang="en-US" baseline="0" dirty="0"/>
              <a:t>@ = lambda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0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“hold on” used to get all the plots into one plot</a:t>
            </a:r>
          </a:p>
          <a:p>
            <a:r>
              <a:rPr lang="en-US" dirty="0"/>
              <a:t>Note that function </a:t>
            </a:r>
            <a:r>
              <a:rPr lang="en-US" dirty="0" err="1"/>
              <a:t>max_distance</a:t>
            </a:r>
            <a:r>
              <a:rPr lang="en-US" dirty="0"/>
              <a:t> is called above its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741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plt.contour</a:t>
            </a:r>
            <a:r>
              <a:rPr lang="en-US" dirty="0"/>
              <a:t> returns “</a:t>
            </a:r>
            <a:r>
              <a:rPr lang="en-US" dirty="0" err="1"/>
              <a:t>contour.QuadContourSet</a:t>
            </a:r>
            <a:r>
              <a:rPr lang="en-US"/>
              <a:t>”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97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range = </a:t>
            </a:r>
            <a:r>
              <a:rPr lang="da-DK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</a:t>
            </a:r>
            <a:r>
              <a:rPr lang="da-DK" baseline="0" dirty="0" err="1"/>
              <a:t>used</a:t>
            </a:r>
            <a:r>
              <a:rPr lang="da-DK" baseline="0" dirty="0"/>
              <a:t> as </a:t>
            </a:r>
            <a:r>
              <a:rPr lang="da-DK" baseline="0" dirty="0" err="1"/>
              <a:t>coordinates</a:t>
            </a:r>
            <a:r>
              <a:rPr lang="da-DK" baseline="0" dirty="0"/>
              <a:t> (</a:t>
            </a:r>
            <a:r>
              <a:rPr lang="da-DK" baseline="0" dirty="0" err="1"/>
              <a:t>need</a:t>
            </a:r>
            <a:r>
              <a:rPr lang="da-DK" baseline="0" dirty="0"/>
              <a:t> to </a:t>
            </a:r>
            <a:r>
              <a:rPr lang="da-DK" baseline="0" dirty="0" err="1"/>
              <a:t>be</a:t>
            </a:r>
            <a:r>
              <a:rPr lang="da-DK" baseline="0" dirty="0"/>
              <a:t> </a:t>
            </a:r>
            <a:r>
              <a:rPr lang="da-DK" baseline="0" dirty="0" err="1"/>
              <a:t>indexable</a:t>
            </a:r>
            <a:r>
              <a:rPr lang="da-DK" baseline="0" dirty="0"/>
              <a:t>)</a:t>
            </a:r>
          </a:p>
          <a:p>
            <a:r>
              <a:rPr lang="da-DK" baseline="0" dirty="0"/>
              <a:t>2 plots in </a:t>
            </a:r>
            <a:r>
              <a:rPr lang="da-DK" baseline="0" dirty="0" err="1"/>
              <a:t>one</a:t>
            </a:r>
            <a:r>
              <a:rPr lang="da-DK" baseline="0" dirty="0"/>
              <a:t> </a:t>
            </a:r>
            <a:r>
              <a:rPr lang="da-DK" baseline="0" dirty="0" err="1"/>
              <a:t>figure</a:t>
            </a:r>
            <a:endParaRPr lang="da-DK" baseline="0" dirty="0"/>
          </a:p>
          <a:p>
            <a:r>
              <a:rPr lang="da-DK" baseline="0" dirty="0"/>
              <a:t>plot </a:t>
            </a:r>
            <a:r>
              <a:rPr lang="da-DK" baseline="0" dirty="0" err="1"/>
              <a:t>takes</a:t>
            </a:r>
            <a:r>
              <a:rPr lang="da-DK" baseline="0" dirty="0"/>
              <a:t> </a:t>
            </a:r>
            <a:r>
              <a:rPr lang="da-DK" baseline="0" dirty="0" err="1"/>
              <a:t>many</a:t>
            </a:r>
            <a:r>
              <a:rPr lang="da-DK" baseline="0" dirty="0"/>
              <a:t> </a:t>
            </a:r>
            <a:r>
              <a:rPr lang="da-DK" baseline="0" dirty="0" err="1"/>
              <a:t>keyword</a:t>
            </a:r>
            <a:r>
              <a:rPr lang="da-DK" baseline="0" dirty="0"/>
              <a:t> arguments</a:t>
            </a:r>
          </a:p>
          <a:p>
            <a:r>
              <a:rPr lang="da-DK" baseline="0" dirty="0" err="1"/>
              <a:t>dash</a:t>
            </a:r>
            <a:endParaRPr lang="da-DK" baseline="0" dirty="0"/>
          </a:p>
          <a:p>
            <a:endParaRPr lang="da-DK" baseline="0" dirty="0"/>
          </a:p>
          <a:p>
            <a:r>
              <a:rPr lang="da-DK" baseline="0" dirty="0"/>
              <a:t>2nd label: </a:t>
            </a:r>
            <a:r>
              <a:rPr lang="da-DK" baseline="0" dirty="0" err="1"/>
              <a:t>used</a:t>
            </a:r>
            <a:r>
              <a:rPr lang="da-DK" baseline="0" dirty="0"/>
              <a:t> </a:t>
            </a:r>
            <a:r>
              <a:rPr lang="da-DK" baseline="0" dirty="0" err="1"/>
              <a:t>raw</a:t>
            </a:r>
            <a:r>
              <a:rPr lang="da-DK" baseline="0" dirty="0"/>
              <a:t> </a:t>
            </a:r>
            <a:r>
              <a:rPr lang="da-DK" baseline="0" dirty="0" err="1"/>
              <a:t>string</a:t>
            </a:r>
            <a:r>
              <a:rPr lang="da-DK" baseline="0" dirty="0"/>
              <a:t> (</a:t>
            </a:r>
            <a:r>
              <a:rPr lang="da-DK" baseline="0" dirty="0" err="1"/>
              <a:t>sinc</a:t>
            </a:r>
            <a:r>
              <a:rPr lang="da-DK" baseline="0" dirty="0"/>
              <a:t> </a:t>
            </a:r>
            <a:r>
              <a:rPr lang="da-DK" baseline="0" dirty="0" err="1"/>
              <a:t>string</a:t>
            </a:r>
            <a:r>
              <a:rPr lang="da-DK" baseline="0" dirty="0"/>
              <a:t> </a:t>
            </a:r>
            <a:r>
              <a:rPr lang="da-DK" baseline="0" dirty="0" err="1"/>
              <a:t>contains</a:t>
            </a:r>
            <a:r>
              <a:rPr lang="da-DK" baseline="0" dirty="0"/>
              <a:t> \ )</a:t>
            </a:r>
          </a:p>
          <a:p>
            <a:r>
              <a:rPr lang="da-DK" baseline="0" dirty="0" err="1"/>
              <a:t>title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contain</a:t>
            </a:r>
            <a:r>
              <a:rPr lang="da-DK" baseline="0" dirty="0"/>
              <a:t> </a:t>
            </a:r>
            <a:r>
              <a:rPr lang="da-DK" baseline="0" dirty="0" err="1"/>
              <a:t>newlines</a:t>
            </a:r>
            <a:endParaRPr lang="da-DK" baseline="0" dirty="0"/>
          </a:p>
          <a:p>
            <a:r>
              <a:rPr lang="da-DK" baseline="0" dirty="0" err="1"/>
              <a:t>xlim</a:t>
            </a:r>
            <a:r>
              <a:rPr lang="da-DK" baseline="0" dirty="0"/>
              <a:t> / </a:t>
            </a:r>
            <a:r>
              <a:rPr lang="da-DK" baseline="0" dirty="0" err="1"/>
              <a:t>ylim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set </a:t>
            </a:r>
            <a:r>
              <a:rPr lang="da-DK" baseline="0" dirty="0" err="1"/>
              <a:t>manually</a:t>
            </a:r>
            <a:r>
              <a:rPr lang="da-DK" baseline="0" dirty="0"/>
              <a:t> – </a:t>
            </a:r>
            <a:r>
              <a:rPr lang="da-DK" baseline="0" dirty="0" err="1"/>
              <a:t>otherwise</a:t>
            </a:r>
            <a:r>
              <a:rPr lang="da-DK" baseline="0" dirty="0"/>
              <a:t> set </a:t>
            </a:r>
            <a:r>
              <a:rPr lang="da-DK" baseline="0" dirty="0" err="1"/>
              <a:t>automatically</a:t>
            </a:r>
            <a:r>
              <a:rPr lang="da-DK" baseline="0" dirty="0"/>
              <a:t> by </a:t>
            </a:r>
            <a:r>
              <a:rPr lang="da-DK" baseline="0" dirty="0" err="1"/>
              <a:t>pyplot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580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</a:t>
            </a:r>
            <a:r>
              <a:rPr lang="en-US" baseline="0" dirty="0"/>
              <a:t> the 8 optimization algorithms that can be run without any arguments further, the remaining algorithms require additional parameters to increase quality of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75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Without</a:t>
            </a:r>
            <a:r>
              <a:rPr lang="da-DK" dirty="0"/>
              <a:t> </a:t>
            </a:r>
            <a:r>
              <a:rPr lang="da-DK" dirty="0" err="1"/>
              <a:t>applying</a:t>
            </a:r>
            <a:r>
              <a:rPr lang="da-DK" dirty="0"/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handle.set_sizes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to the markers in the top legend box, they will have quite different sizes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66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note </a:t>
            </a:r>
            <a:r>
              <a:rPr lang="da-DK" dirty="0" err="1"/>
              <a:t>density</a:t>
            </a:r>
            <a:r>
              <a:rPr lang="da-DK" dirty="0"/>
              <a:t> : values1 is a </a:t>
            </a:r>
            <a:r>
              <a:rPr lang="da-DK" dirty="0" err="1"/>
              <a:t>much</a:t>
            </a:r>
            <a:r>
              <a:rPr lang="da-DK" dirty="0"/>
              <a:t> </a:t>
            </a:r>
            <a:r>
              <a:rPr lang="da-DK" dirty="0" err="1"/>
              <a:t>larger</a:t>
            </a:r>
            <a:r>
              <a:rPr lang="da-DK" dirty="0"/>
              <a:t> dataset </a:t>
            </a:r>
            <a:r>
              <a:rPr lang="da-DK" dirty="0" err="1"/>
              <a:t>than</a:t>
            </a:r>
            <a:r>
              <a:rPr lang="da-DK" dirty="0"/>
              <a:t> values2 – ”</a:t>
            </a:r>
            <a:r>
              <a:rPr lang="da-DK" dirty="0" err="1"/>
              <a:t>density</a:t>
            </a:r>
            <a:r>
              <a:rPr lang="da-DK" dirty="0"/>
              <a:t>” </a:t>
            </a:r>
            <a:r>
              <a:rPr lang="da-DK" dirty="0" err="1"/>
              <a:t>normalizes</a:t>
            </a:r>
            <a:r>
              <a:rPr lang="da-DK" dirty="0"/>
              <a:t> the </a:t>
            </a:r>
            <a:r>
              <a:rPr lang="da-DK" dirty="0" err="1"/>
              <a:t>two</a:t>
            </a:r>
            <a:r>
              <a:rPr lang="da-DK" dirty="0"/>
              <a:t> data sets to a </a:t>
            </a:r>
            <a:r>
              <a:rPr lang="da-DK" dirty="0" err="1"/>
              <a:t>probability</a:t>
            </a:r>
            <a:r>
              <a:rPr lang="da-DK" baseline="0" dirty="0"/>
              <a:t>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46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/>
              <a:t>%</a:t>
            </a:r>
            <a:r>
              <a:rPr lang="da-DK" b="1" i="1" dirty="0" err="1"/>
              <a:t>x</a:t>
            </a:r>
            <a:r>
              <a:rPr lang="da-DK" b="1" dirty="0" err="1"/>
              <a:t>.</a:t>
            </a:r>
            <a:r>
              <a:rPr lang="da-DK" b="1" i="1" dirty="0" err="1"/>
              <a:t>y</a:t>
            </a:r>
            <a:r>
              <a:rPr lang="da-DK" b="1" dirty="0" err="1"/>
              <a:t>f</a:t>
            </a:r>
            <a:r>
              <a:rPr lang="da-DK" dirty="0"/>
              <a:t> </a:t>
            </a:r>
            <a:r>
              <a:rPr lang="da-DK" baseline="0" dirty="0"/>
              <a:t> </a:t>
            </a:r>
            <a:r>
              <a:rPr lang="da-DK" baseline="0" dirty="0" err="1"/>
              <a:t>number</a:t>
            </a:r>
            <a:r>
              <a:rPr lang="da-DK" baseline="0" dirty="0"/>
              <a:t> </a:t>
            </a:r>
            <a:r>
              <a:rPr lang="da-DK" baseline="0" dirty="0" err="1"/>
              <a:t>formatted</a:t>
            </a:r>
            <a:r>
              <a:rPr lang="da-DK" baseline="0" dirty="0"/>
              <a:t> with at </a:t>
            </a:r>
            <a:r>
              <a:rPr lang="da-DK" baseline="0" dirty="0" err="1"/>
              <a:t>least</a:t>
            </a:r>
            <a:r>
              <a:rPr lang="da-DK" baseline="0" dirty="0"/>
              <a:t> </a:t>
            </a:r>
            <a:r>
              <a:rPr lang="da-DK" i="1" baseline="0" dirty="0"/>
              <a:t>x</a:t>
            </a:r>
            <a:r>
              <a:rPr lang="da-DK" baseline="0" dirty="0"/>
              <a:t> </a:t>
            </a:r>
            <a:r>
              <a:rPr lang="da-DK" baseline="0" dirty="0" err="1"/>
              <a:t>characters</a:t>
            </a:r>
            <a:r>
              <a:rPr lang="da-DK" baseline="0" dirty="0"/>
              <a:t> with </a:t>
            </a:r>
            <a:r>
              <a:rPr lang="da-DK" i="1" baseline="0" dirty="0"/>
              <a:t>y</a:t>
            </a:r>
            <a:r>
              <a:rPr lang="da-DK" baseline="0" dirty="0"/>
              <a:t> decimals</a:t>
            </a:r>
          </a:p>
          <a:p>
            <a:endParaRPr lang="da-DK" baseline="0" dirty="0"/>
          </a:p>
          <a:p>
            <a:r>
              <a:rPr lang="da-DK" b="1" dirty="0" err="1"/>
              <a:t>autopct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also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a </a:t>
            </a:r>
            <a:r>
              <a:rPr lang="da-DK" baseline="0" dirty="0" err="1"/>
              <a:t>lambda</a:t>
            </a:r>
            <a:r>
              <a:rPr lang="da-DK" baseline="0" dirty="0"/>
              <a:t> </a:t>
            </a:r>
            <a:r>
              <a:rPr lang="da-DK" baseline="0" dirty="0" err="1"/>
              <a:t>called</a:t>
            </a:r>
            <a:r>
              <a:rPr lang="da-DK" baseline="0" dirty="0"/>
              <a:t> for </a:t>
            </a:r>
            <a:r>
              <a:rPr lang="da-DK" baseline="0" dirty="0" err="1"/>
              <a:t>each</a:t>
            </a:r>
            <a:r>
              <a:rPr lang="da-DK" baseline="0" dirty="0"/>
              <a:t> </a:t>
            </a:r>
            <a:r>
              <a:rPr lang="da-DK" baseline="0" dirty="0" err="1"/>
              <a:t>number</a:t>
            </a:r>
            <a:endParaRPr lang="da-DK" baseline="0" dirty="0"/>
          </a:p>
          <a:p>
            <a:endParaRPr lang="da-DK" baseline="0" dirty="0"/>
          </a:p>
          <a:p>
            <a:r>
              <a:rPr lang="da-DK" baseline="0" dirty="0" err="1"/>
              <a:t>rotatelabes</a:t>
            </a:r>
            <a:r>
              <a:rPr lang="da-DK" baseline="0" dirty="0"/>
              <a:t> = labels on a line </a:t>
            </a:r>
            <a:r>
              <a:rPr lang="da-DK" baseline="0" dirty="0" err="1"/>
              <a:t>through</a:t>
            </a:r>
            <a:r>
              <a:rPr lang="da-DK" baseline="0" dirty="0"/>
              <a:t> center point and </a:t>
            </a:r>
            <a:r>
              <a:rPr lang="da-DK" baseline="0" dirty="0" err="1"/>
              <a:t>middle</a:t>
            </a:r>
            <a:r>
              <a:rPr lang="da-DK" baseline="0" dirty="0"/>
              <a:t> of pie</a:t>
            </a:r>
          </a:p>
          <a:p>
            <a:endParaRPr lang="da-DK" baseline="0" dirty="0"/>
          </a:p>
          <a:p>
            <a:r>
              <a:rPr lang="da-DK" baseline="0" dirty="0" err="1"/>
              <a:t>width</a:t>
            </a:r>
            <a:r>
              <a:rPr lang="da-DK" baseline="0" dirty="0"/>
              <a:t> = 1.0 =&gt; </a:t>
            </a:r>
            <a:r>
              <a:rPr lang="da-DK" baseline="0" dirty="0" err="1"/>
              <a:t>full</a:t>
            </a:r>
            <a:r>
              <a:rPr lang="da-DK" baseline="0" dirty="0"/>
              <a:t> pie </a:t>
            </a:r>
            <a:r>
              <a:rPr lang="da-DK" baseline="0" dirty="0" err="1"/>
              <a:t>peace</a:t>
            </a:r>
            <a:r>
              <a:rPr lang="da-DK" baseline="0" dirty="0"/>
              <a:t> from center and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29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</a:t>
            </a:r>
            <a:r>
              <a:rPr lang="en-US" dirty="0" err="1"/>
              <a:t>plt.pie</a:t>
            </a:r>
            <a:r>
              <a:rPr lang="en-US" dirty="0"/>
              <a:t> is called </a:t>
            </a:r>
            <a:r>
              <a:rPr lang="en-US" b="1" dirty="0"/>
              <a:t>without shadow=True</a:t>
            </a:r>
          </a:p>
          <a:p>
            <a:r>
              <a:rPr lang="en-US" b="0" dirty="0"/>
              <a:t>Note: if no </a:t>
            </a:r>
            <a:r>
              <a:rPr lang="en-US" b="0" dirty="0" err="1"/>
              <a:t>autpct</a:t>
            </a:r>
            <a:r>
              <a:rPr lang="en-US" b="0" dirty="0"/>
              <a:t> is given as argument, no </a:t>
            </a:r>
            <a:r>
              <a:rPr lang="en-US" b="0" dirty="0" err="1"/>
              <a:t>autotexts</a:t>
            </a:r>
            <a:r>
              <a:rPr lang="en-US" b="0" dirty="0"/>
              <a:t> is returned</a:t>
            </a:r>
          </a:p>
          <a:p>
            <a:r>
              <a:rPr lang="en-US" dirty="0"/>
              <a:t>Can color and place each shadow independently, e.g. </a:t>
            </a:r>
            <a:r>
              <a:rPr lang="en-US" dirty="0" err="1"/>
              <a:t>facecolor</a:t>
            </a:r>
            <a:r>
              <a:rPr lang="en-US" dirty="0"/>
              <a:t> = pie._</a:t>
            </a:r>
            <a:r>
              <a:rPr lang="en-US" dirty="0" err="1"/>
              <a:t>facecolor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84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projection</a:t>
            </a:r>
            <a:r>
              <a:rPr lang="da-DK" dirty="0"/>
              <a:t>: standard is </a:t>
            </a:r>
            <a:r>
              <a:rPr lang="da-DK" dirty="0" err="1"/>
              <a:t>rectiliniar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7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stackplot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eebyron.com/streamgraph/stackedgraphs_byron_wattenberg.pdf" TargetMode="Externa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api/_as_gen/matplotlib.pyplot.subplot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subplots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subplot2grid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tplotlib.org/api/_as_gen/matplotlib.pyplot.savefig.html" TargetMode="Externa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api/_as_gen/matplotlib.pyplot.isinteractive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api/_as_gen/matplotlib.pyplot.pause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api/_as_gen/matplotlib.animation.FuncAnimation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tutorials/introductory/sample_plots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hyperlink" Target="https://github.com/adam-p/markdown-here/wiki/Markdown-Cheatsheet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hyperlink" Target="https://colab.goog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results?search_query=jupyter+python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upyterlab.readthedocs.io/en/stable/" TargetMode="External"/><Relationship Id="rId4" Type="http://schemas.openxmlformats.org/officeDocument/2006/relationships/hyperlink" Target="https://jupyter.org/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hyperlink" Target="https://altair-viz.github.io/" TargetMode="External"/><Relationship Id="rId7" Type="http://schemas.openxmlformats.org/officeDocument/2006/relationships/hyperlink" Target="https://demo.bokeh.org/movie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aborn.pydata.org/" TargetMode="External"/><Relationship Id="rId5" Type="http://schemas.openxmlformats.org/officeDocument/2006/relationships/hyperlink" Target="https://plotly.com/python/" TargetMode="External"/><Relationship Id="rId4" Type="http://schemas.openxmlformats.org/officeDocument/2006/relationships/hyperlink" Target="http://bokeh.or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hyperlink" Target="https://docs.scipy.org/doc/scipy/reference/generated/scipy.optimize.minimize.html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plo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matplotlib.org/gallery/color/named_colors.html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hyperlink" Target="https://docs.scipy.org/doc/scipy/reference/generated/scipy.optimize.minimize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0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matplotlib.org/tutorials/colors/colormaps.html" TargetMode="External"/><Relationship Id="rId4" Type="http://schemas.openxmlformats.org/officeDocument/2006/relationships/hyperlink" Target="https://matplotlib.org/api/_as_gen/matplotlib.pyplot.scatter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matplotlib.org/api/_as_gen/matplotlib.pyplot.bar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his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pie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api/_as_gen/matplotlib.patches.Shadow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1589967" cy="1325563"/>
          </a:xfrm>
        </p:spPr>
        <p:txBody>
          <a:bodyPr/>
          <a:lstStyle/>
          <a:p>
            <a:pPr algn="r"/>
            <a:r>
              <a:rPr lang="da-DK" dirty="0" err="1"/>
              <a:t>Visualization</a:t>
            </a:r>
            <a:r>
              <a:rPr lang="da-DK" dirty="0"/>
              <a:t> and </a:t>
            </a:r>
            <a:r>
              <a:rPr lang="da-DK" dirty="0" err="1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0395" y="3920647"/>
            <a:ext cx="6691018" cy="2937353"/>
          </a:xfrm>
        </p:spPr>
        <p:txBody>
          <a:bodyPr>
            <a:normAutofit/>
          </a:bodyPr>
          <a:lstStyle/>
          <a:p>
            <a:r>
              <a:rPr lang="da-DK" dirty="0" err="1"/>
              <a:t>Matplotlib</a:t>
            </a:r>
            <a:endParaRPr lang="da-DK" dirty="0"/>
          </a:p>
          <a:p>
            <a:r>
              <a:rPr lang="da-DK" dirty="0" err="1"/>
              <a:t>Jupyter</a:t>
            </a:r>
            <a:endParaRPr lang="da-DK" dirty="0"/>
          </a:p>
          <a:p>
            <a:r>
              <a:rPr lang="da-DK" dirty="0" err="1"/>
              <a:t>scipy.optimize.minimize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473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143659"/>
              </p:ext>
            </p:extLst>
          </p:nvPr>
        </p:nvGraphicFramePr>
        <p:xfrm>
          <a:off x="757899" y="1060837"/>
          <a:ext cx="5713730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3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matplotlib-stackplot.py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3, 4]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y1 = [1, 2, 3, 4]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y2 = [2, 3, 1, 4]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y3 = [2, 4, 1, 3]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style.use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('dark_background')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enumerate(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'zero'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'sym'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'wiggle'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'weighted_wiggle'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start=1):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1, i)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stackplot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y1, y2, y3,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=['r', 'g', 'b'],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=['Red', 'Green', 'Blue'],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baseline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grid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axis='both',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'x', 'y',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or 'both'</a:t>
                      </a:r>
                      <a:endParaRPr 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linewidth=0.5,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='-', alpha=0.5)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legend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(title=base, loc='upper left')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xticks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a tick for each value in x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suptitle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('Stackplot')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009861" y="640562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/matplotlib.pyplot.stackplot.html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7899" y="0"/>
            <a:ext cx="5713730" cy="1061045"/>
          </a:xfrm>
        </p:spPr>
        <p:txBody>
          <a:bodyPr>
            <a:normAutofit/>
          </a:bodyPr>
          <a:lstStyle/>
          <a:p>
            <a:r>
              <a:rPr lang="da-DK"/>
              <a:t>Stackplot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1065681" y="3226905"/>
            <a:ext cx="1637763" cy="1298713"/>
          </a:xfrm>
          <a:custGeom>
            <a:avLst/>
            <a:gdLst>
              <a:gd name="connsiteX0" fmla="*/ 637407 w 1187372"/>
              <a:gd name="connsiteY0" fmla="*/ 0 h 1053548"/>
              <a:gd name="connsiteX1" fmla="*/ 14555 w 1187372"/>
              <a:gd name="connsiteY1" fmla="*/ 636105 h 1053548"/>
              <a:gd name="connsiteX2" fmla="*/ 1187372 w 1187372"/>
              <a:gd name="connsiteY2" fmla="*/ 1053548 h 1053548"/>
              <a:gd name="connsiteX0" fmla="*/ 623236 w 1173201"/>
              <a:gd name="connsiteY0" fmla="*/ 0 h 1053548"/>
              <a:gd name="connsiteX1" fmla="*/ 384 w 1173201"/>
              <a:gd name="connsiteY1" fmla="*/ 636105 h 1053548"/>
              <a:gd name="connsiteX2" fmla="*/ 1173201 w 1173201"/>
              <a:gd name="connsiteY2" fmla="*/ 1053548 h 105354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465509 w 1223871"/>
              <a:gd name="connsiteY0" fmla="*/ 4 h 1088207"/>
              <a:gd name="connsiteX1" fmla="*/ 51054 w 1223871"/>
              <a:gd name="connsiteY1" fmla="*/ 670764 h 1088207"/>
              <a:gd name="connsiteX2" fmla="*/ 1223871 w 1223871"/>
              <a:gd name="connsiteY2" fmla="*/ 1088207 h 1088207"/>
              <a:gd name="connsiteX0" fmla="*/ 447782 w 1206144"/>
              <a:gd name="connsiteY0" fmla="*/ 0 h 1088203"/>
              <a:gd name="connsiteX1" fmla="*/ 33327 w 1206144"/>
              <a:gd name="connsiteY1" fmla="*/ 670760 h 1088203"/>
              <a:gd name="connsiteX2" fmla="*/ 1206144 w 1206144"/>
              <a:gd name="connsiteY2" fmla="*/ 1088203 h 1088203"/>
              <a:gd name="connsiteX0" fmla="*/ 418270 w 1176632"/>
              <a:gd name="connsiteY0" fmla="*/ 0 h 1088203"/>
              <a:gd name="connsiteX1" fmla="*/ 3815 w 1176632"/>
              <a:gd name="connsiteY1" fmla="*/ 670760 h 1088203"/>
              <a:gd name="connsiteX2" fmla="*/ 1176632 w 1176632"/>
              <a:gd name="connsiteY2" fmla="*/ 1088203 h 1088203"/>
              <a:gd name="connsiteX0" fmla="*/ 405516 w 1163878"/>
              <a:gd name="connsiteY0" fmla="*/ 0 h 1088203"/>
              <a:gd name="connsiteX1" fmla="*/ 4085 w 1163878"/>
              <a:gd name="connsiteY1" fmla="*/ 545997 h 1088203"/>
              <a:gd name="connsiteX2" fmla="*/ 1163878 w 1163878"/>
              <a:gd name="connsiteY2" fmla="*/ 1088203 h 1088203"/>
              <a:gd name="connsiteX0" fmla="*/ 421333 w 1197061"/>
              <a:gd name="connsiteY0" fmla="*/ 0 h 1088203"/>
              <a:gd name="connsiteX1" fmla="*/ 37268 w 1197061"/>
              <a:gd name="connsiteY1" fmla="*/ 545997 h 1088203"/>
              <a:gd name="connsiteX2" fmla="*/ 1197061 w 1197061"/>
              <a:gd name="connsiteY2" fmla="*/ 1088203 h 1088203"/>
              <a:gd name="connsiteX0" fmla="*/ 420928 w 1196656"/>
              <a:gd name="connsiteY0" fmla="*/ 0 h 1088203"/>
              <a:gd name="connsiteX1" fmla="*/ 36863 w 1196656"/>
              <a:gd name="connsiteY1" fmla="*/ 545997 h 1088203"/>
              <a:gd name="connsiteX2" fmla="*/ 1196656 w 1196656"/>
              <a:gd name="connsiteY2" fmla="*/ 1088203 h 1088203"/>
              <a:gd name="connsiteX0" fmla="*/ 389153 w 1164881"/>
              <a:gd name="connsiteY0" fmla="*/ 0 h 1088203"/>
              <a:gd name="connsiteX1" fmla="*/ 5088 w 1164881"/>
              <a:gd name="connsiteY1" fmla="*/ 545997 h 1088203"/>
              <a:gd name="connsiteX2" fmla="*/ 1164881 w 1164881"/>
              <a:gd name="connsiteY2" fmla="*/ 1088203 h 1088203"/>
              <a:gd name="connsiteX0" fmla="*/ 384145 w 1159873"/>
              <a:gd name="connsiteY0" fmla="*/ 0 h 1088203"/>
              <a:gd name="connsiteX1" fmla="*/ 80 w 1159873"/>
              <a:gd name="connsiteY1" fmla="*/ 545997 h 1088203"/>
              <a:gd name="connsiteX2" fmla="*/ 1159873 w 1159873"/>
              <a:gd name="connsiteY2" fmla="*/ 1088203 h 1088203"/>
              <a:gd name="connsiteX0" fmla="*/ 515184 w 1182372"/>
              <a:gd name="connsiteY0" fmla="*/ 0 h 1104364"/>
              <a:gd name="connsiteX1" fmla="*/ 22579 w 1182372"/>
              <a:gd name="connsiteY1" fmla="*/ 562158 h 1104364"/>
              <a:gd name="connsiteX2" fmla="*/ 1182372 w 1182372"/>
              <a:gd name="connsiteY2" fmla="*/ 1104364 h 1104364"/>
              <a:gd name="connsiteX0" fmla="*/ 492770 w 1159958"/>
              <a:gd name="connsiteY0" fmla="*/ 0 h 1104364"/>
              <a:gd name="connsiteX1" fmla="*/ 165 w 1159958"/>
              <a:gd name="connsiteY1" fmla="*/ 562158 h 1104364"/>
              <a:gd name="connsiteX2" fmla="*/ 1159958 w 1159958"/>
              <a:gd name="connsiteY2" fmla="*/ 1104364 h 1104364"/>
              <a:gd name="connsiteX0" fmla="*/ 410374 w 1077562"/>
              <a:gd name="connsiteY0" fmla="*/ 0 h 1104364"/>
              <a:gd name="connsiteX1" fmla="*/ 260 w 1077562"/>
              <a:gd name="connsiteY1" fmla="*/ 556771 h 1104364"/>
              <a:gd name="connsiteX2" fmla="*/ 1077562 w 1077562"/>
              <a:gd name="connsiteY2" fmla="*/ 1104364 h 1104364"/>
              <a:gd name="connsiteX0" fmla="*/ 410374 w 1077562"/>
              <a:gd name="connsiteY0" fmla="*/ 0 h 1104364"/>
              <a:gd name="connsiteX1" fmla="*/ 260 w 1077562"/>
              <a:gd name="connsiteY1" fmla="*/ 459803 h 1104364"/>
              <a:gd name="connsiteX2" fmla="*/ 1077562 w 1077562"/>
              <a:gd name="connsiteY2" fmla="*/ 1104364 h 1104364"/>
              <a:gd name="connsiteX0" fmla="*/ 410154 w 1077342"/>
              <a:gd name="connsiteY0" fmla="*/ 0 h 1104364"/>
              <a:gd name="connsiteX1" fmla="*/ 40 w 1077342"/>
              <a:gd name="connsiteY1" fmla="*/ 459803 h 1104364"/>
              <a:gd name="connsiteX2" fmla="*/ 1077342 w 1077342"/>
              <a:gd name="connsiteY2" fmla="*/ 1104364 h 1104364"/>
              <a:gd name="connsiteX0" fmla="*/ 392794 w 1059982"/>
              <a:gd name="connsiteY0" fmla="*/ 0 h 1104364"/>
              <a:gd name="connsiteX1" fmla="*/ 46 w 1059982"/>
              <a:gd name="connsiteY1" fmla="*/ 508287 h 1104364"/>
              <a:gd name="connsiteX2" fmla="*/ 1059982 w 1059982"/>
              <a:gd name="connsiteY2" fmla="*/ 1104364 h 1104364"/>
              <a:gd name="connsiteX0" fmla="*/ 422858 w 1103071"/>
              <a:gd name="connsiteY0" fmla="*/ 0 h 1055880"/>
              <a:gd name="connsiteX1" fmla="*/ 30110 w 1103071"/>
              <a:gd name="connsiteY1" fmla="*/ 508287 h 1055880"/>
              <a:gd name="connsiteX2" fmla="*/ 1103071 w 1103071"/>
              <a:gd name="connsiteY2" fmla="*/ 1055880 h 1055880"/>
              <a:gd name="connsiteX0" fmla="*/ 392894 w 1073107"/>
              <a:gd name="connsiteY0" fmla="*/ 0 h 1055880"/>
              <a:gd name="connsiteX1" fmla="*/ 146 w 1073107"/>
              <a:gd name="connsiteY1" fmla="*/ 508287 h 1055880"/>
              <a:gd name="connsiteX2" fmla="*/ 1073107 w 1073107"/>
              <a:gd name="connsiteY2" fmla="*/ 1055880 h 1055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3107" h="1055880">
                <a:moveTo>
                  <a:pt x="392894" y="0"/>
                </a:moveTo>
                <a:cubicBezTo>
                  <a:pt x="110136" y="81520"/>
                  <a:pt x="-4683" y="246113"/>
                  <a:pt x="146" y="508287"/>
                </a:cubicBezTo>
                <a:cubicBezTo>
                  <a:pt x="4975" y="770461"/>
                  <a:pt x="287364" y="1034346"/>
                  <a:pt x="1073107" y="105588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13379" y="5995669"/>
            <a:ext cx="37689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list all available styles: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plt.style.available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Freeform 15"/>
          <p:cNvSpPr/>
          <p:nvPr/>
        </p:nvSpPr>
        <p:spPr>
          <a:xfrm flipV="1">
            <a:off x="360261" y="2896222"/>
            <a:ext cx="569551" cy="3281361"/>
          </a:xfrm>
          <a:custGeom>
            <a:avLst/>
            <a:gdLst>
              <a:gd name="connsiteX0" fmla="*/ 637407 w 1187372"/>
              <a:gd name="connsiteY0" fmla="*/ 0 h 1053548"/>
              <a:gd name="connsiteX1" fmla="*/ 14555 w 1187372"/>
              <a:gd name="connsiteY1" fmla="*/ 636105 h 1053548"/>
              <a:gd name="connsiteX2" fmla="*/ 1187372 w 1187372"/>
              <a:gd name="connsiteY2" fmla="*/ 1053548 h 1053548"/>
              <a:gd name="connsiteX0" fmla="*/ 623236 w 1173201"/>
              <a:gd name="connsiteY0" fmla="*/ 0 h 1053548"/>
              <a:gd name="connsiteX1" fmla="*/ 384 w 1173201"/>
              <a:gd name="connsiteY1" fmla="*/ 636105 h 1053548"/>
              <a:gd name="connsiteX2" fmla="*/ 1173201 w 1173201"/>
              <a:gd name="connsiteY2" fmla="*/ 1053548 h 105354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465509 w 1223871"/>
              <a:gd name="connsiteY0" fmla="*/ 4 h 1088207"/>
              <a:gd name="connsiteX1" fmla="*/ 51054 w 1223871"/>
              <a:gd name="connsiteY1" fmla="*/ 670764 h 1088207"/>
              <a:gd name="connsiteX2" fmla="*/ 1223871 w 1223871"/>
              <a:gd name="connsiteY2" fmla="*/ 1088207 h 1088207"/>
              <a:gd name="connsiteX0" fmla="*/ 447782 w 1206144"/>
              <a:gd name="connsiteY0" fmla="*/ 0 h 1088203"/>
              <a:gd name="connsiteX1" fmla="*/ 33327 w 1206144"/>
              <a:gd name="connsiteY1" fmla="*/ 670760 h 1088203"/>
              <a:gd name="connsiteX2" fmla="*/ 1206144 w 1206144"/>
              <a:gd name="connsiteY2" fmla="*/ 1088203 h 1088203"/>
              <a:gd name="connsiteX0" fmla="*/ 418270 w 1176632"/>
              <a:gd name="connsiteY0" fmla="*/ 0 h 1088203"/>
              <a:gd name="connsiteX1" fmla="*/ 3815 w 1176632"/>
              <a:gd name="connsiteY1" fmla="*/ 670760 h 1088203"/>
              <a:gd name="connsiteX2" fmla="*/ 1176632 w 1176632"/>
              <a:gd name="connsiteY2" fmla="*/ 1088203 h 1088203"/>
              <a:gd name="connsiteX0" fmla="*/ 405516 w 1163878"/>
              <a:gd name="connsiteY0" fmla="*/ 0 h 1088203"/>
              <a:gd name="connsiteX1" fmla="*/ 4085 w 1163878"/>
              <a:gd name="connsiteY1" fmla="*/ 545997 h 1088203"/>
              <a:gd name="connsiteX2" fmla="*/ 1163878 w 1163878"/>
              <a:gd name="connsiteY2" fmla="*/ 1088203 h 1088203"/>
              <a:gd name="connsiteX0" fmla="*/ 421333 w 1197061"/>
              <a:gd name="connsiteY0" fmla="*/ 0 h 1088203"/>
              <a:gd name="connsiteX1" fmla="*/ 37268 w 1197061"/>
              <a:gd name="connsiteY1" fmla="*/ 545997 h 1088203"/>
              <a:gd name="connsiteX2" fmla="*/ 1197061 w 1197061"/>
              <a:gd name="connsiteY2" fmla="*/ 1088203 h 1088203"/>
              <a:gd name="connsiteX0" fmla="*/ 420928 w 1196656"/>
              <a:gd name="connsiteY0" fmla="*/ 0 h 1088203"/>
              <a:gd name="connsiteX1" fmla="*/ 36863 w 1196656"/>
              <a:gd name="connsiteY1" fmla="*/ 545997 h 1088203"/>
              <a:gd name="connsiteX2" fmla="*/ 1196656 w 1196656"/>
              <a:gd name="connsiteY2" fmla="*/ 1088203 h 1088203"/>
              <a:gd name="connsiteX0" fmla="*/ 389153 w 1164881"/>
              <a:gd name="connsiteY0" fmla="*/ 0 h 1088203"/>
              <a:gd name="connsiteX1" fmla="*/ 5088 w 1164881"/>
              <a:gd name="connsiteY1" fmla="*/ 545997 h 1088203"/>
              <a:gd name="connsiteX2" fmla="*/ 1164881 w 1164881"/>
              <a:gd name="connsiteY2" fmla="*/ 1088203 h 1088203"/>
              <a:gd name="connsiteX0" fmla="*/ 384145 w 1159873"/>
              <a:gd name="connsiteY0" fmla="*/ 0 h 1088203"/>
              <a:gd name="connsiteX1" fmla="*/ 80 w 1159873"/>
              <a:gd name="connsiteY1" fmla="*/ 545997 h 1088203"/>
              <a:gd name="connsiteX2" fmla="*/ 1159873 w 1159873"/>
              <a:gd name="connsiteY2" fmla="*/ 1088203 h 1088203"/>
              <a:gd name="connsiteX0" fmla="*/ 623685 w 623685"/>
              <a:gd name="connsiteY0" fmla="*/ 0 h 2185329"/>
              <a:gd name="connsiteX1" fmla="*/ 239620 w 623685"/>
              <a:gd name="connsiteY1" fmla="*/ 545997 h 2185329"/>
              <a:gd name="connsiteX2" fmla="*/ 409530 w 623685"/>
              <a:gd name="connsiteY2" fmla="*/ 2185329 h 2185329"/>
              <a:gd name="connsiteX0" fmla="*/ 394682 w 394682"/>
              <a:gd name="connsiteY0" fmla="*/ 0 h 2185336"/>
              <a:gd name="connsiteX1" fmla="*/ 10617 w 394682"/>
              <a:gd name="connsiteY1" fmla="*/ 545997 h 2185336"/>
              <a:gd name="connsiteX2" fmla="*/ 180527 w 394682"/>
              <a:gd name="connsiteY2" fmla="*/ 2185329 h 2185336"/>
              <a:gd name="connsiteX0" fmla="*/ 341558 w 341558"/>
              <a:gd name="connsiteY0" fmla="*/ 0 h 2185346"/>
              <a:gd name="connsiteX1" fmla="*/ 22617 w 341558"/>
              <a:gd name="connsiteY1" fmla="*/ 1282425 h 2185346"/>
              <a:gd name="connsiteX2" fmla="*/ 127403 w 341558"/>
              <a:gd name="connsiteY2" fmla="*/ 2185329 h 2185346"/>
              <a:gd name="connsiteX0" fmla="*/ 326259 w 326259"/>
              <a:gd name="connsiteY0" fmla="*/ 0 h 2185346"/>
              <a:gd name="connsiteX1" fmla="*/ 7318 w 326259"/>
              <a:gd name="connsiteY1" fmla="*/ 1282425 h 2185346"/>
              <a:gd name="connsiteX2" fmla="*/ 112104 w 326259"/>
              <a:gd name="connsiteY2" fmla="*/ 2185329 h 2185346"/>
              <a:gd name="connsiteX0" fmla="*/ 366811 w 366811"/>
              <a:gd name="connsiteY0" fmla="*/ 0 h 2185346"/>
              <a:gd name="connsiteX1" fmla="*/ 113 w 366811"/>
              <a:gd name="connsiteY1" fmla="*/ 1302463 h 2185346"/>
              <a:gd name="connsiteX2" fmla="*/ 152656 w 366811"/>
              <a:gd name="connsiteY2" fmla="*/ 2185329 h 2185346"/>
              <a:gd name="connsiteX0" fmla="*/ 369346 w 369346"/>
              <a:gd name="connsiteY0" fmla="*/ 0 h 2160298"/>
              <a:gd name="connsiteX1" fmla="*/ 2648 w 369346"/>
              <a:gd name="connsiteY1" fmla="*/ 1302463 h 2160298"/>
              <a:gd name="connsiteX2" fmla="*/ 242022 w 369346"/>
              <a:gd name="connsiteY2" fmla="*/ 2160280 h 2160298"/>
              <a:gd name="connsiteX0" fmla="*/ 369346 w 369346"/>
              <a:gd name="connsiteY0" fmla="*/ 0 h 2160298"/>
              <a:gd name="connsiteX1" fmla="*/ 2648 w 369346"/>
              <a:gd name="connsiteY1" fmla="*/ 1302463 h 2160298"/>
              <a:gd name="connsiteX2" fmla="*/ 242022 w 369346"/>
              <a:gd name="connsiteY2" fmla="*/ 2160280 h 2160298"/>
              <a:gd name="connsiteX0" fmla="*/ 369346 w 369346"/>
              <a:gd name="connsiteY0" fmla="*/ 0 h 2160293"/>
              <a:gd name="connsiteX1" fmla="*/ 2648 w 369346"/>
              <a:gd name="connsiteY1" fmla="*/ 1122113 h 2160293"/>
              <a:gd name="connsiteX2" fmla="*/ 242022 w 369346"/>
              <a:gd name="connsiteY2" fmla="*/ 2160280 h 2160293"/>
              <a:gd name="connsiteX0" fmla="*/ 373184 w 373184"/>
              <a:gd name="connsiteY0" fmla="*/ 0 h 2160298"/>
              <a:gd name="connsiteX1" fmla="*/ 6486 w 373184"/>
              <a:gd name="connsiteY1" fmla="*/ 1122113 h 2160298"/>
              <a:gd name="connsiteX2" fmla="*/ 245860 w 373184"/>
              <a:gd name="connsiteY2" fmla="*/ 2160280 h 2160298"/>
              <a:gd name="connsiteX0" fmla="*/ 384340 w 384340"/>
              <a:gd name="connsiteY0" fmla="*/ 0 h 2160307"/>
              <a:gd name="connsiteX1" fmla="*/ 4617 w 384340"/>
              <a:gd name="connsiteY1" fmla="*/ 1277414 h 2160307"/>
              <a:gd name="connsiteX2" fmla="*/ 257016 w 384340"/>
              <a:gd name="connsiteY2" fmla="*/ 2160280 h 2160307"/>
              <a:gd name="connsiteX0" fmla="*/ 384340 w 384340"/>
              <a:gd name="connsiteY0" fmla="*/ 0 h 2160308"/>
              <a:gd name="connsiteX1" fmla="*/ 4617 w 384340"/>
              <a:gd name="connsiteY1" fmla="*/ 1277414 h 2160308"/>
              <a:gd name="connsiteX2" fmla="*/ 257016 w 384340"/>
              <a:gd name="connsiteY2" fmla="*/ 2160280 h 2160308"/>
              <a:gd name="connsiteX0" fmla="*/ 384340 w 384340"/>
              <a:gd name="connsiteY0" fmla="*/ 0 h 2160280"/>
              <a:gd name="connsiteX1" fmla="*/ 4617 w 384340"/>
              <a:gd name="connsiteY1" fmla="*/ 1277414 h 2160280"/>
              <a:gd name="connsiteX2" fmla="*/ 257016 w 384340"/>
              <a:gd name="connsiteY2" fmla="*/ 2160280 h 2160280"/>
              <a:gd name="connsiteX0" fmla="*/ 384340 w 384340"/>
              <a:gd name="connsiteY0" fmla="*/ 0 h 2160280"/>
              <a:gd name="connsiteX1" fmla="*/ 4617 w 384340"/>
              <a:gd name="connsiteY1" fmla="*/ 1277414 h 2160280"/>
              <a:gd name="connsiteX2" fmla="*/ 257016 w 384340"/>
              <a:gd name="connsiteY2" fmla="*/ 2160280 h 2160280"/>
              <a:gd name="connsiteX0" fmla="*/ 348895 w 348895"/>
              <a:gd name="connsiteY0" fmla="*/ 0 h 2160280"/>
              <a:gd name="connsiteX1" fmla="*/ 12588 w 348895"/>
              <a:gd name="connsiteY1" fmla="*/ 1067006 h 2160280"/>
              <a:gd name="connsiteX2" fmla="*/ 221571 w 348895"/>
              <a:gd name="connsiteY2" fmla="*/ 2160280 h 2160280"/>
              <a:gd name="connsiteX0" fmla="*/ 376854 w 376854"/>
              <a:gd name="connsiteY0" fmla="*/ 0 h 2160280"/>
              <a:gd name="connsiteX1" fmla="*/ 5814 w 376854"/>
              <a:gd name="connsiteY1" fmla="*/ 1092055 h 2160280"/>
              <a:gd name="connsiteX2" fmla="*/ 249530 w 376854"/>
              <a:gd name="connsiteY2" fmla="*/ 2160280 h 2160280"/>
              <a:gd name="connsiteX0" fmla="*/ 372303 w 372303"/>
              <a:gd name="connsiteY0" fmla="*/ 0 h 2160280"/>
              <a:gd name="connsiteX1" fmla="*/ 1263 w 372303"/>
              <a:gd name="connsiteY1" fmla="*/ 1092055 h 2160280"/>
              <a:gd name="connsiteX2" fmla="*/ 244979 w 372303"/>
              <a:gd name="connsiteY2" fmla="*/ 2160280 h 2160280"/>
              <a:gd name="connsiteX0" fmla="*/ 372265 w 372265"/>
              <a:gd name="connsiteY0" fmla="*/ 0 h 2480901"/>
              <a:gd name="connsiteX1" fmla="*/ 1225 w 372265"/>
              <a:gd name="connsiteY1" fmla="*/ 1092055 h 2480901"/>
              <a:gd name="connsiteX2" fmla="*/ 297040 w 372265"/>
              <a:gd name="connsiteY2" fmla="*/ 2480901 h 2480901"/>
              <a:gd name="connsiteX0" fmla="*/ 376854 w 376854"/>
              <a:gd name="connsiteY0" fmla="*/ 0 h 2480901"/>
              <a:gd name="connsiteX1" fmla="*/ 5814 w 376854"/>
              <a:gd name="connsiteY1" fmla="*/ 1092055 h 2480901"/>
              <a:gd name="connsiteX2" fmla="*/ 301629 w 376854"/>
              <a:gd name="connsiteY2" fmla="*/ 2480901 h 2480901"/>
              <a:gd name="connsiteX0" fmla="*/ 376854 w 376854"/>
              <a:gd name="connsiteY0" fmla="*/ 0 h 2480901"/>
              <a:gd name="connsiteX1" fmla="*/ 5814 w 376854"/>
              <a:gd name="connsiteY1" fmla="*/ 1352560 h 2480901"/>
              <a:gd name="connsiteX2" fmla="*/ 301629 w 376854"/>
              <a:gd name="connsiteY2" fmla="*/ 2480901 h 2480901"/>
              <a:gd name="connsiteX0" fmla="*/ 373185 w 373185"/>
              <a:gd name="connsiteY0" fmla="*/ 0 h 2480901"/>
              <a:gd name="connsiteX1" fmla="*/ 6486 w 373185"/>
              <a:gd name="connsiteY1" fmla="*/ 1593026 h 2480901"/>
              <a:gd name="connsiteX2" fmla="*/ 297960 w 373185"/>
              <a:gd name="connsiteY2" fmla="*/ 2480901 h 2480901"/>
              <a:gd name="connsiteX0" fmla="*/ 373185 w 373185"/>
              <a:gd name="connsiteY0" fmla="*/ 0 h 2480901"/>
              <a:gd name="connsiteX1" fmla="*/ 6486 w 373185"/>
              <a:gd name="connsiteY1" fmla="*/ 1593026 h 2480901"/>
              <a:gd name="connsiteX2" fmla="*/ 297960 w 373185"/>
              <a:gd name="connsiteY2" fmla="*/ 2480901 h 2480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185" h="2480901">
                <a:moveTo>
                  <a:pt x="373185" y="0"/>
                </a:moveTo>
                <a:cubicBezTo>
                  <a:pt x="-65870" y="51462"/>
                  <a:pt x="1657" y="803814"/>
                  <a:pt x="6486" y="1593026"/>
                </a:cubicBezTo>
                <a:cubicBezTo>
                  <a:pt x="11315" y="2382238"/>
                  <a:pt x="89648" y="2349154"/>
                  <a:pt x="297960" y="2480901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501" y="201675"/>
            <a:ext cx="4429413" cy="620395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75629" y="201545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200" dirty="0">
                <a:hlinkClick r:id="rId5"/>
              </a:rPr>
              <a:t>Stacked Graphs – Geometry &amp; Aesthetics</a:t>
            </a:r>
            <a:br>
              <a:rPr lang="en-US" sz="1200" dirty="0"/>
            </a:br>
            <a:r>
              <a:rPr lang="en-US" sz="1200" i="1" dirty="0"/>
              <a:t>Lee Byron &amp; Martin Wattenberg</a:t>
            </a:r>
            <a:r>
              <a:rPr lang="en-US" sz="1200" dirty="0"/>
              <a:t>, 2008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221357" y="2477115"/>
            <a:ext cx="1" cy="657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104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477" y="1530629"/>
            <a:ext cx="5819231" cy="405847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747330"/>
              </p:ext>
            </p:extLst>
          </p:nvPr>
        </p:nvGraphicFramePr>
        <p:xfrm>
          <a:off x="6009226" y="1781333"/>
          <a:ext cx="5748768" cy="3705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6256">
                  <a:extLst>
                    <a:ext uri="{9D8B030D-6E8A-4147-A177-3AD203B41FA5}">
                      <a16:colId xmlns:a16="http://schemas.microsoft.com/office/drawing/2014/main" val="505727613"/>
                    </a:ext>
                  </a:extLst>
                </a:gridCol>
                <a:gridCol w="1916256">
                  <a:extLst>
                    <a:ext uri="{9D8B030D-6E8A-4147-A177-3AD203B41FA5}">
                      <a16:colId xmlns:a16="http://schemas.microsoft.com/office/drawing/2014/main" val="2784746987"/>
                    </a:ext>
                  </a:extLst>
                </a:gridCol>
                <a:gridCol w="1916256">
                  <a:extLst>
                    <a:ext uri="{9D8B030D-6E8A-4147-A177-3AD203B41FA5}">
                      <a16:colId xmlns:a16="http://schemas.microsoft.com/office/drawing/2014/main" val="4217678369"/>
                    </a:ext>
                  </a:extLst>
                </a:gridCol>
              </a:tblGrid>
              <a:tr h="18106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989106"/>
                  </a:ext>
                </a:extLst>
              </a:tr>
              <a:tr h="18944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34481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9225" y="125001"/>
            <a:ext cx="5748769" cy="1325563"/>
          </a:xfrm>
        </p:spPr>
        <p:txBody>
          <a:bodyPr/>
          <a:lstStyle/>
          <a:p>
            <a:pPr algn="ctr"/>
            <a:r>
              <a:rPr lang="en-US" dirty="0"/>
              <a:t>Subplot</a:t>
            </a:r>
            <a:br>
              <a:rPr lang="en-US" dirty="0"/>
            </a:br>
            <a:r>
              <a:rPr lang="en-US" sz="2400" dirty="0"/>
              <a:t>(2 rows, 3 columns)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845114"/>
              </p:ext>
            </p:extLst>
          </p:nvPr>
        </p:nvGraphicFramePr>
        <p:xfrm>
          <a:off x="175327" y="165032"/>
          <a:ext cx="5421630" cy="656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1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matplotlib-subplot.py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pi, sin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x_min, x_max, n = 0, 2 * pi, 100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[x_min + (x_max - x_min) * i / n for i in range(n + 1)]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[sin(v) for v in x]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ax1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2 rows, 3 columns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ax1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label_outer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removes x-axis labels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xlim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(-pi, 3 * pi)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increase x-axis range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'r-')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A')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ax2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ax2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label_outer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removes x- and y-axis labels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xlim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(-2 * pi, 4 * pi)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increase x-axis range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'g,')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B')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ax3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frameon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=False)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remove frame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ax3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set_xticks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([])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 x-axis ticks &amp; labels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ax3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set_yticks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([])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 x-axis ticks &amp; labels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'b--')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plt.title('No frame')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ax4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sharex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=ax1)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share x-axis range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ylim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(-2, 2)   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increase y-axis range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'm:')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C')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ax5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sharex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=ax2,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sharey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=ax4)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share ranges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ax5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set_xticks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(range(-5, 15, 5))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specific x-ticks &amp;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x-labels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ax5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label_outer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removes y-axis labels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'k-.')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D')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ax6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projection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='polar')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polar projection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ax6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set_yticks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([-1, 0, 1])         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y-labels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ax6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tick_params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='y',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labelcolor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='red')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color of y-labels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'r')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plt.title('Polar projection\n')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\n to avoid overlap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with 90°</a:t>
                      </a:r>
                      <a:endParaRPr lang="pt-BR" sz="105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suptitle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('2 x 3 subplots',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fontsize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=16)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910469" y="5685184"/>
            <a:ext cx="6029739" cy="781879"/>
          </a:xfrm>
        </p:spPr>
        <p:txBody>
          <a:bodyPr>
            <a:normAutofit fontScale="62500" lnSpcReduction="20000"/>
          </a:bodyPr>
          <a:lstStyle/>
          <a:p>
            <a:r>
              <a:rPr lang="da-DK" dirty="0"/>
              <a:t>Subplots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numbered</a:t>
            </a:r>
            <a:r>
              <a:rPr lang="da-DK" dirty="0"/>
              <a:t> 1..6 </a:t>
            </a:r>
            <a:r>
              <a:rPr lang="da-DK" dirty="0" err="1"/>
              <a:t>row</a:t>
            </a:r>
            <a:r>
              <a:rPr lang="da-DK" dirty="0"/>
              <a:t>-by-</a:t>
            </a:r>
            <a:r>
              <a:rPr lang="da-DK" dirty="0" err="1"/>
              <a:t>row</a:t>
            </a:r>
            <a:r>
              <a:rPr lang="da-DK" dirty="0"/>
              <a:t>, </a:t>
            </a:r>
            <a:r>
              <a:rPr lang="da-DK" dirty="0" err="1"/>
              <a:t>starting</a:t>
            </a:r>
            <a:r>
              <a:rPr lang="da-DK" dirty="0"/>
              <a:t> top-</a:t>
            </a:r>
            <a:r>
              <a:rPr lang="da-DK" dirty="0" err="1"/>
              <a:t>left</a:t>
            </a:r>
            <a:endParaRPr lang="da-DK" dirty="0"/>
          </a:p>
          <a:p>
            <a:r>
              <a:rPr lang="da-DK" dirty="0"/>
              <a:t>subplot </a:t>
            </a:r>
            <a:r>
              <a:rPr lang="da-DK" dirty="0" err="1"/>
              <a:t>returns</a:t>
            </a:r>
            <a:r>
              <a:rPr lang="da-DK" dirty="0"/>
              <a:t> an </a:t>
            </a:r>
            <a:r>
              <a:rPr lang="da-DK" dirty="0" err="1">
                <a:solidFill>
                  <a:srgbClr val="008000"/>
                </a:solidFill>
              </a:rPr>
              <a:t>axes</a:t>
            </a:r>
            <a:r>
              <a:rPr lang="da-DK" dirty="0"/>
              <a:t> to </a:t>
            </a:r>
            <a:r>
              <a:rPr lang="da-DK" dirty="0" err="1"/>
              <a:t>access</a:t>
            </a:r>
            <a:r>
              <a:rPr lang="da-DK" dirty="0"/>
              <a:t> the plot in the </a:t>
            </a:r>
            <a:r>
              <a:rPr lang="da-DK" dirty="0" err="1"/>
              <a:t>figure</a:t>
            </a:r>
            <a:endParaRPr lang="en-US" dirty="0"/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96000" y="646706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>
                <a:hlinkClick r:id="rId4"/>
              </a:rPr>
              <a:t>matplotlib.org/</a:t>
            </a:r>
            <a:r>
              <a:rPr lang="en-US" dirty="0" err="1">
                <a:hlinkClick r:id="rId4"/>
              </a:rPr>
              <a:t>api</a:t>
            </a:r>
            <a:r>
              <a:rPr lang="en-US" dirty="0">
                <a:hlinkClick r:id="rId4"/>
              </a:rPr>
              <a:t>/_</a:t>
            </a:r>
            <a:r>
              <a:rPr lang="en-US" dirty="0" err="1">
                <a:hlinkClick r:id="rId4"/>
              </a:rPr>
              <a:t>as_gen</a:t>
            </a:r>
            <a:r>
              <a:rPr lang="en-US" dirty="0">
                <a:hlinkClick r:id="rId4"/>
              </a:rPr>
              <a:t>/matplotlib.pyplot.subplot.html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8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Subplots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036730"/>
              </p:ext>
            </p:extLst>
          </p:nvPr>
        </p:nvGraphicFramePr>
        <p:xfrm>
          <a:off x="671760" y="1674371"/>
          <a:ext cx="6139180" cy="382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91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matplotlib-subplots.py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pi, sin, cos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times = [2 * pi * t / 1000 for t in range(1001)]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((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ax1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ax2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ax3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ax4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ax5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ax6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= \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(3, 2,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sharex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sharey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=True)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enumerate([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ax1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ax2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ax3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ax4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ax5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ax6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start=1):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[i * sin(i * t) for t in times]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= [i * cos(3 * t) for t in times]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400" b="1" baseline="0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label=f'$i = {i}$')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plot to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axes</a:t>
                      </a:r>
                      <a:b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400" b="1" baseline="0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legend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(loc='upper right')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# axes legend</a:t>
                      </a:r>
                      <a:endParaRPr lang="pt-BR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suptitle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('subplots', fontsize=16)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figure title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53548" y="5562145"/>
            <a:ext cx="4856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create</a:t>
            </a:r>
            <a:r>
              <a:rPr lang="da-DK" dirty="0"/>
              <a:t> 6 </a:t>
            </a:r>
            <a:r>
              <a:rPr lang="da-DK" dirty="0" err="1"/>
              <a:t>axes</a:t>
            </a:r>
            <a:r>
              <a:rPr lang="da-DK" dirty="0"/>
              <a:t> in 3 </a:t>
            </a:r>
            <a:r>
              <a:rPr lang="da-DK" dirty="0" err="1"/>
              <a:t>rows</a:t>
            </a:r>
            <a:r>
              <a:rPr lang="da-DK" dirty="0"/>
              <a:t> with 2 </a:t>
            </a:r>
            <a:r>
              <a:rPr lang="da-DK" dirty="0" err="1"/>
              <a:t>colums</a:t>
            </a:r>
            <a:endParaRPr lang="da-DK" dirty="0"/>
          </a:p>
          <a:p>
            <a:r>
              <a:rPr lang="da-DK" dirty="0" err="1"/>
              <a:t>share</a:t>
            </a:r>
            <a:r>
              <a:rPr lang="da-DK" dirty="0"/>
              <a:t> the x- and y-axis ranges (</a:t>
            </a:r>
            <a:r>
              <a:rPr lang="da-DK" dirty="0" err="1"/>
              <a:t>automatically</a:t>
            </a:r>
            <a:r>
              <a:rPr lang="da-DK" dirty="0"/>
              <a:t> </a:t>
            </a:r>
            <a:r>
              <a:rPr lang="da-DK" dirty="0" err="1"/>
              <a:t>applies</a:t>
            </a:r>
            <a:r>
              <a:rPr lang="da-DK" dirty="0"/>
              <a:t> </a:t>
            </a:r>
            <a:r>
              <a:rPr lang="da-DK" dirty="0" err="1"/>
              <a:t>label_outer</a:t>
            </a:r>
            <a:r>
              <a:rPr lang="da-DK" dirty="0"/>
              <a:t> to </a:t>
            </a:r>
            <a:r>
              <a:rPr lang="da-DK" dirty="0" err="1"/>
              <a:t>created</a:t>
            </a:r>
            <a:r>
              <a:rPr lang="da-DK" dirty="0"/>
              <a:t> </a:t>
            </a:r>
            <a:r>
              <a:rPr lang="da-DK" dirty="0" err="1"/>
              <a:t>axes</a:t>
            </a:r>
            <a:r>
              <a:rPr lang="da-DK" dirty="0"/>
              <a:t>)</a:t>
            </a:r>
          </a:p>
          <a:p>
            <a:r>
              <a:rPr lang="da-DK" dirty="0" err="1"/>
              <a:t>returns</a:t>
            </a:r>
            <a:r>
              <a:rPr lang="da-DK" dirty="0"/>
              <a:t> a pair (</a:t>
            </a:r>
            <a:r>
              <a:rPr lang="da-DK" dirty="0" err="1"/>
              <a:t>figure</a:t>
            </a:r>
            <a:r>
              <a:rPr lang="da-DK" dirty="0"/>
              <a:t>, </a:t>
            </a:r>
            <a:r>
              <a:rPr lang="da-DK" dirty="0" err="1"/>
              <a:t>axes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 flipV="1">
            <a:off x="401023" y="3300411"/>
            <a:ext cx="705749" cy="2451031"/>
          </a:xfrm>
          <a:custGeom>
            <a:avLst/>
            <a:gdLst>
              <a:gd name="connsiteX0" fmla="*/ 637407 w 1187372"/>
              <a:gd name="connsiteY0" fmla="*/ 0 h 1053548"/>
              <a:gd name="connsiteX1" fmla="*/ 14555 w 1187372"/>
              <a:gd name="connsiteY1" fmla="*/ 636105 h 1053548"/>
              <a:gd name="connsiteX2" fmla="*/ 1187372 w 1187372"/>
              <a:gd name="connsiteY2" fmla="*/ 1053548 h 1053548"/>
              <a:gd name="connsiteX0" fmla="*/ 623236 w 1173201"/>
              <a:gd name="connsiteY0" fmla="*/ 0 h 1053548"/>
              <a:gd name="connsiteX1" fmla="*/ 384 w 1173201"/>
              <a:gd name="connsiteY1" fmla="*/ 636105 h 1053548"/>
              <a:gd name="connsiteX2" fmla="*/ 1173201 w 1173201"/>
              <a:gd name="connsiteY2" fmla="*/ 1053548 h 105354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465509 w 1223871"/>
              <a:gd name="connsiteY0" fmla="*/ 4 h 1088207"/>
              <a:gd name="connsiteX1" fmla="*/ 51054 w 1223871"/>
              <a:gd name="connsiteY1" fmla="*/ 670764 h 1088207"/>
              <a:gd name="connsiteX2" fmla="*/ 1223871 w 1223871"/>
              <a:gd name="connsiteY2" fmla="*/ 1088207 h 1088207"/>
              <a:gd name="connsiteX0" fmla="*/ 447782 w 1206144"/>
              <a:gd name="connsiteY0" fmla="*/ 0 h 1088203"/>
              <a:gd name="connsiteX1" fmla="*/ 33327 w 1206144"/>
              <a:gd name="connsiteY1" fmla="*/ 670760 h 1088203"/>
              <a:gd name="connsiteX2" fmla="*/ 1206144 w 1206144"/>
              <a:gd name="connsiteY2" fmla="*/ 1088203 h 1088203"/>
              <a:gd name="connsiteX0" fmla="*/ 418270 w 1176632"/>
              <a:gd name="connsiteY0" fmla="*/ 0 h 1088203"/>
              <a:gd name="connsiteX1" fmla="*/ 3815 w 1176632"/>
              <a:gd name="connsiteY1" fmla="*/ 670760 h 1088203"/>
              <a:gd name="connsiteX2" fmla="*/ 1176632 w 1176632"/>
              <a:gd name="connsiteY2" fmla="*/ 1088203 h 1088203"/>
              <a:gd name="connsiteX0" fmla="*/ 405516 w 1163878"/>
              <a:gd name="connsiteY0" fmla="*/ 0 h 1088203"/>
              <a:gd name="connsiteX1" fmla="*/ 4085 w 1163878"/>
              <a:gd name="connsiteY1" fmla="*/ 545997 h 1088203"/>
              <a:gd name="connsiteX2" fmla="*/ 1163878 w 1163878"/>
              <a:gd name="connsiteY2" fmla="*/ 1088203 h 1088203"/>
              <a:gd name="connsiteX0" fmla="*/ 421333 w 1197061"/>
              <a:gd name="connsiteY0" fmla="*/ 0 h 1088203"/>
              <a:gd name="connsiteX1" fmla="*/ 37268 w 1197061"/>
              <a:gd name="connsiteY1" fmla="*/ 545997 h 1088203"/>
              <a:gd name="connsiteX2" fmla="*/ 1197061 w 1197061"/>
              <a:gd name="connsiteY2" fmla="*/ 1088203 h 1088203"/>
              <a:gd name="connsiteX0" fmla="*/ 420928 w 1196656"/>
              <a:gd name="connsiteY0" fmla="*/ 0 h 1088203"/>
              <a:gd name="connsiteX1" fmla="*/ 36863 w 1196656"/>
              <a:gd name="connsiteY1" fmla="*/ 545997 h 1088203"/>
              <a:gd name="connsiteX2" fmla="*/ 1196656 w 1196656"/>
              <a:gd name="connsiteY2" fmla="*/ 1088203 h 1088203"/>
              <a:gd name="connsiteX0" fmla="*/ 389153 w 1164881"/>
              <a:gd name="connsiteY0" fmla="*/ 0 h 1088203"/>
              <a:gd name="connsiteX1" fmla="*/ 5088 w 1164881"/>
              <a:gd name="connsiteY1" fmla="*/ 545997 h 1088203"/>
              <a:gd name="connsiteX2" fmla="*/ 1164881 w 1164881"/>
              <a:gd name="connsiteY2" fmla="*/ 1088203 h 1088203"/>
              <a:gd name="connsiteX0" fmla="*/ 384145 w 1159873"/>
              <a:gd name="connsiteY0" fmla="*/ 0 h 1088203"/>
              <a:gd name="connsiteX1" fmla="*/ 80 w 1159873"/>
              <a:gd name="connsiteY1" fmla="*/ 545997 h 1088203"/>
              <a:gd name="connsiteX2" fmla="*/ 1159873 w 1159873"/>
              <a:gd name="connsiteY2" fmla="*/ 1088203 h 1088203"/>
              <a:gd name="connsiteX0" fmla="*/ 623685 w 623685"/>
              <a:gd name="connsiteY0" fmla="*/ 0 h 2185329"/>
              <a:gd name="connsiteX1" fmla="*/ 239620 w 623685"/>
              <a:gd name="connsiteY1" fmla="*/ 545997 h 2185329"/>
              <a:gd name="connsiteX2" fmla="*/ 409530 w 623685"/>
              <a:gd name="connsiteY2" fmla="*/ 2185329 h 2185329"/>
              <a:gd name="connsiteX0" fmla="*/ 394682 w 394682"/>
              <a:gd name="connsiteY0" fmla="*/ 0 h 2185336"/>
              <a:gd name="connsiteX1" fmla="*/ 10617 w 394682"/>
              <a:gd name="connsiteY1" fmla="*/ 545997 h 2185336"/>
              <a:gd name="connsiteX2" fmla="*/ 180527 w 394682"/>
              <a:gd name="connsiteY2" fmla="*/ 2185329 h 2185336"/>
              <a:gd name="connsiteX0" fmla="*/ 341558 w 341558"/>
              <a:gd name="connsiteY0" fmla="*/ 0 h 2185346"/>
              <a:gd name="connsiteX1" fmla="*/ 22617 w 341558"/>
              <a:gd name="connsiteY1" fmla="*/ 1282425 h 2185346"/>
              <a:gd name="connsiteX2" fmla="*/ 127403 w 341558"/>
              <a:gd name="connsiteY2" fmla="*/ 2185329 h 2185346"/>
              <a:gd name="connsiteX0" fmla="*/ 326259 w 326259"/>
              <a:gd name="connsiteY0" fmla="*/ 0 h 2185346"/>
              <a:gd name="connsiteX1" fmla="*/ 7318 w 326259"/>
              <a:gd name="connsiteY1" fmla="*/ 1282425 h 2185346"/>
              <a:gd name="connsiteX2" fmla="*/ 112104 w 326259"/>
              <a:gd name="connsiteY2" fmla="*/ 2185329 h 2185346"/>
              <a:gd name="connsiteX0" fmla="*/ 366811 w 366811"/>
              <a:gd name="connsiteY0" fmla="*/ 0 h 2185346"/>
              <a:gd name="connsiteX1" fmla="*/ 113 w 366811"/>
              <a:gd name="connsiteY1" fmla="*/ 1302463 h 2185346"/>
              <a:gd name="connsiteX2" fmla="*/ 152656 w 366811"/>
              <a:gd name="connsiteY2" fmla="*/ 2185329 h 2185346"/>
              <a:gd name="connsiteX0" fmla="*/ 369346 w 369346"/>
              <a:gd name="connsiteY0" fmla="*/ 0 h 2160298"/>
              <a:gd name="connsiteX1" fmla="*/ 2648 w 369346"/>
              <a:gd name="connsiteY1" fmla="*/ 1302463 h 2160298"/>
              <a:gd name="connsiteX2" fmla="*/ 242022 w 369346"/>
              <a:gd name="connsiteY2" fmla="*/ 2160280 h 2160298"/>
              <a:gd name="connsiteX0" fmla="*/ 369346 w 369346"/>
              <a:gd name="connsiteY0" fmla="*/ 0 h 2160298"/>
              <a:gd name="connsiteX1" fmla="*/ 2648 w 369346"/>
              <a:gd name="connsiteY1" fmla="*/ 1302463 h 2160298"/>
              <a:gd name="connsiteX2" fmla="*/ 242022 w 369346"/>
              <a:gd name="connsiteY2" fmla="*/ 2160280 h 2160298"/>
              <a:gd name="connsiteX0" fmla="*/ 369346 w 369346"/>
              <a:gd name="connsiteY0" fmla="*/ 0 h 2160293"/>
              <a:gd name="connsiteX1" fmla="*/ 2648 w 369346"/>
              <a:gd name="connsiteY1" fmla="*/ 1122113 h 2160293"/>
              <a:gd name="connsiteX2" fmla="*/ 242022 w 369346"/>
              <a:gd name="connsiteY2" fmla="*/ 2160280 h 2160293"/>
              <a:gd name="connsiteX0" fmla="*/ 373184 w 373184"/>
              <a:gd name="connsiteY0" fmla="*/ 0 h 2160298"/>
              <a:gd name="connsiteX1" fmla="*/ 6486 w 373184"/>
              <a:gd name="connsiteY1" fmla="*/ 1122113 h 2160298"/>
              <a:gd name="connsiteX2" fmla="*/ 245860 w 373184"/>
              <a:gd name="connsiteY2" fmla="*/ 2160280 h 2160298"/>
              <a:gd name="connsiteX0" fmla="*/ 384340 w 384340"/>
              <a:gd name="connsiteY0" fmla="*/ 0 h 2160307"/>
              <a:gd name="connsiteX1" fmla="*/ 4617 w 384340"/>
              <a:gd name="connsiteY1" fmla="*/ 1277414 h 2160307"/>
              <a:gd name="connsiteX2" fmla="*/ 257016 w 384340"/>
              <a:gd name="connsiteY2" fmla="*/ 2160280 h 2160307"/>
              <a:gd name="connsiteX0" fmla="*/ 384340 w 384340"/>
              <a:gd name="connsiteY0" fmla="*/ 0 h 2160308"/>
              <a:gd name="connsiteX1" fmla="*/ 4617 w 384340"/>
              <a:gd name="connsiteY1" fmla="*/ 1277414 h 2160308"/>
              <a:gd name="connsiteX2" fmla="*/ 257016 w 384340"/>
              <a:gd name="connsiteY2" fmla="*/ 2160280 h 2160308"/>
              <a:gd name="connsiteX0" fmla="*/ 384340 w 384340"/>
              <a:gd name="connsiteY0" fmla="*/ 0 h 2160280"/>
              <a:gd name="connsiteX1" fmla="*/ 4617 w 384340"/>
              <a:gd name="connsiteY1" fmla="*/ 1277414 h 2160280"/>
              <a:gd name="connsiteX2" fmla="*/ 257016 w 384340"/>
              <a:gd name="connsiteY2" fmla="*/ 2160280 h 2160280"/>
              <a:gd name="connsiteX0" fmla="*/ 384340 w 384340"/>
              <a:gd name="connsiteY0" fmla="*/ 0 h 2160280"/>
              <a:gd name="connsiteX1" fmla="*/ 4617 w 384340"/>
              <a:gd name="connsiteY1" fmla="*/ 1277414 h 2160280"/>
              <a:gd name="connsiteX2" fmla="*/ 257016 w 384340"/>
              <a:gd name="connsiteY2" fmla="*/ 2160280 h 2160280"/>
              <a:gd name="connsiteX0" fmla="*/ 348895 w 348895"/>
              <a:gd name="connsiteY0" fmla="*/ 0 h 2160280"/>
              <a:gd name="connsiteX1" fmla="*/ 12588 w 348895"/>
              <a:gd name="connsiteY1" fmla="*/ 1067006 h 2160280"/>
              <a:gd name="connsiteX2" fmla="*/ 221571 w 348895"/>
              <a:gd name="connsiteY2" fmla="*/ 2160280 h 2160280"/>
              <a:gd name="connsiteX0" fmla="*/ 376854 w 376854"/>
              <a:gd name="connsiteY0" fmla="*/ 0 h 2160280"/>
              <a:gd name="connsiteX1" fmla="*/ 5814 w 376854"/>
              <a:gd name="connsiteY1" fmla="*/ 1092055 h 2160280"/>
              <a:gd name="connsiteX2" fmla="*/ 249530 w 376854"/>
              <a:gd name="connsiteY2" fmla="*/ 2160280 h 2160280"/>
              <a:gd name="connsiteX0" fmla="*/ 372303 w 372303"/>
              <a:gd name="connsiteY0" fmla="*/ 0 h 2160280"/>
              <a:gd name="connsiteX1" fmla="*/ 1263 w 372303"/>
              <a:gd name="connsiteY1" fmla="*/ 1092055 h 2160280"/>
              <a:gd name="connsiteX2" fmla="*/ 244979 w 372303"/>
              <a:gd name="connsiteY2" fmla="*/ 2160280 h 2160280"/>
              <a:gd name="connsiteX0" fmla="*/ 372265 w 372265"/>
              <a:gd name="connsiteY0" fmla="*/ 0 h 2480901"/>
              <a:gd name="connsiteX1" fmla="*/ 1225 w 372265"/>
              <a:gd name="connsiteY1" fmla="*/ 1092055 h 2480901"/>
              <a:gd name="connsiteX2" fmla="*/ 297040 w 372265"/>
              <a:gd name="connsiteY2" fmla="*/ 2480901 h 2480901"/>
              <a:gd name="connsiteX0" fmla="*/ 376854 w 376854"/>
              <a:gd name="connsiteY0" fmla="*/ 0 h 2480901"/>
              <a:gd name="connsiteX1" fmla="*/ 5814 w 376854"/>
              <a:gd name="connsiteY1" fmla="*/ 1092055 h 2480901"/>
              <a:gd name="connsiteX2" fmla="*/ 301629 w 376854"/>
              <a:gd name="connsiteY2" fmla="*/ 2480901 h 2480901"/>
              <a:gd name="connsiteX0" fmla="*/ 376854 w 376854"/>
              <a:gd name="connsiteY0" fmla="*/ 0 h 2480901"/>
              <a:gd name="connsiteX1" fmla="*/ 5814 w 376854"/>
              <a:gd name="connsiteY1" fmla="*/ 1352560 h 2480901"/>
              <a:gd name="connsiteX2" fmla="*/ 301629 w 376854"/>
              <a:gd name="connsiteY2" fmla="*/ 2480901 h 2480901"/>
              <a:gd name="connsiteX0" fmla="*/ 373185 w 373185"/>
              <a:gd name="connsiteY0" fmla="*/ 0 h 2480901"/>
              <a:gd name="connsiteX1" fmla="*/ 6486 w 373185"/>
              <a:gd name="connsiteY1" fmla="*/ 1593026 h 2480901"/>
              <a:gd name="connsiteX2" fmla="*/ 297960 w 373185"/>
              <a:gd name="connsiteY2" fmla="*/ 2480901 h 2480901"/>
              <a:gd name="connsiteX0" fmla="*/ 373185 w 373185"/>
              <a:gd name="connsiteY0" fmla="*/ 0 h 2480901"/>
              <a:gd name="connsiteX1" fmla="*/ 6486 w 373185"/>
              <a:gd name="connsiteY1" fmla="*/ 1593026 h 2480901"/>
              <a:gd name="connsiteX2" fmla="*/ 297960 w 373185"/>
              <a:gd name="connsiteY2" fmla="*/ 2480901 h 2480901"/>
              <a:gd name="connsiteX0" fmla="*/ 378125 w 476564"/>
              <a:gd name="connsiteY0" fmla="*/ 0 h 2480901"/>
              <a:gd name="connsiteX1" fmla="*/ 11426 w 476564"/>
              <a:gd name="connsiteY1" fmla="*/ 1593026 h 2480901"/>
              <a:gd name="connsiteX2" fmla="*/ 476564 w 476564"/>
              <a:gd name="connsiteY2" fmla="*/ 2480901 h 2480901"/>
              <a:gd name="connsiteX0" fmla="*/ 368928 w 467367"/>
              <a:gd name="connsiteY0" fmla="*/ 0 h 2480901"/>
              <a:gd name="connsiteX1" fmla="*/ 2229 w 467367"/>
              <a:gd name="connsiteY1" fmla="*/ 1593026 h 2480901"/>
              <a:gd name="connsiteX2" fmla="*/ 467367 w 467367"/>
              <a:gd name="connsiteY2" fmla="*/ 2480901 h 2480901"/>
              <a:gd name="connsiteX0" fmla="*/ 428934 w 466591"/>
              <a:gd name="connsiteY0" fmla="*/ 0 h 2480901"/>
              <a:gd name="connsiteX1" fmla="*/ 1453 w 466591"/>
              <a:gd name="connsiteY1" fmla="*/ 1593026 h 2480901"/>
              <a:gd name="connsiteX2" fmla="*/ 466591 w 466591"/>
              <a:gd name="connsiteY2" fmla="*/ 2480901 h 2480901"/>
              <a:gd name="connsiteX0" fmla="*/ 424768 w 462425"/>
              <a:gd name="connsiteY0" fmla="*/ 0 h 2480901"/>
              <a:gd name="connsiteX1" fmla="*/ 1629 w 462425"/>
              <a:gd name="connsiteY1" fmla="*/ 1340453 h 2480901"/>
              <a:gd name="connsiteX2" fmla="*/ 462425 w 462425"/>
              <a:gd name="connsiteY2" fmla="*/ 2480901 h 2480901"/>
              <a:gd name="connsiteX0" fmla="*/ 424768 w 462425"/>
              <a:gd name="connsiteY0" fmla="*/ 0 h 2480901"/>
              <a:gd name="connsiteX1" fmla="*/ 1629 w 462425"/>
              <a:gd name="connsiteY1" fmla="*/ 1340453 h 2480901"/>
              <a:gd name="connsiteX2" fmla="*/ 462425 w 462425"/>
              <a:gd name="connsiteY2" fmla="*/ 2480901 h 2480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425" h="2480901">
                <a:moveTo>
                  <a:pt x="424768" y="0"/>
                </a:moveTo>
                <a:cubicBezTo>
                  <a:pt x="-14287" y="51462"/>
                  <a:pt x="-4647" y="794368"/>
                  <a:pt x="1629" y="1340453"/>
                </a:cubicBezTo>
                <a:cubicBezTo>
                  <a:pt x="7905" y="1886538"/>
                  <a:pt x="254113" y="2349154"/>
                  <a:pt x="462425" y="2480901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200" y="896178"/>
            <a:ext cx="4810125" cy="53816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96000" y="643952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/matplotlib.pyplot.subplots.html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90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3634" y="337033"/>
            <a:ext cx="7678366" cy="1325563"/>
          </a:xfrm>
        </p:spPr>
        <p:txBody>
          <a:bodyPr/>
          <a:lstStyle/>
          <a:p>
            <a:pPr algn="ctr"/>
            <a:r>
              <a:rPr lang="en-US" dirty="0"/>
              <a:t>subplot2grid (5 x 5)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752856"/>
              </p:ext>
            </p:extLst>
          </p:nvPr>
        </p:nvGraphicFramePr>
        <p:xfrm>
          <a:off x="347270" y="509253"/>
          <a:ext cx="3773805" cy="597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8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matplotlib-subplot2grid.py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math</a:t>
                      </a:r>
                    </a:p>
                    <a:p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x_min, x_max, n = 0, 2 * math.pi, 20</a:t>
                      </a:r>
                    </a:p>
                    <a:p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[x_min + (x_max - x_min) * i / n 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for i in range(n + 1)]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[math.sin(v) for v in x]</a:t>
                      </a:r>
                    </a:p>
                    <a:p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subplot2grid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((5, 5),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(0,0)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fill_between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0.0, y, 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alpha=0.25, color='r')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'r-')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A')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subplot2grid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((5, 5),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(0,3)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'g.')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B')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subplot2grid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((5, 5),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(2,3)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'b--')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C')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subplot2grid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((5, 5),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(3,0)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'mx:')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D')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tight_layout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adjust padding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09955" y="1344304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upper </a:t>
            </a:r>
            <a:r>
              <a:rPr lang="da-DK" dirty="0" err="1">
                <a:solidFill>
                  <a:srgbClr val="C00000"/>
                </a:solidFill>
              </a:rPr>
              <a:t>left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corner</a:t>
            </a:r>
            <a:r>
              <a:rPr lang="da-DK" dirty="0">
                <a:solidFill>
                  <a:srgbClr val="C00000"/>
                </a:solidFill>
              </a:rPr>
              <a:t> (</a:t>
            </a:r>
            <a:r>
              <a:rPr lang="da-DK" dirty="0" err="1">
                <a:solidFill>
                  <a:srgbClr val="C00000"/>
                </a:solidFill>
              </a:rPr>
              <a:t>row</a:t>
            </a:r>
            <a:r>
              <a:rPr lang="da-DK" dirty="0">
                <a:solidFill>
                  <a:srgbClr val="C00000"/>
                </a:solidFill>
              </a:rPr>
              <a:t>, column)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87148" y="1662596"/>
            <a:ext cx="1222807" cy="84206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208103" y="6418878"/>
            <a:ext cx="69308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/matplotlib.pyplot.subplot2grid.html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5779" t="8142" r="1661" b="8144"/>
          <a:stretch/>
        </p:blipFill>
        <p:spPr>
          <a:xfrm>
            <a:off x="4409955" y="1874763"/>
            <a:ext cx="7585763" cy="3789437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068302"/>
              </p:ext>
            </p:extLst>
          </p:nvPr>
        </p:nvGraphicFramePr>
        <p:xfrm>
          <a:off x="4353078" y="1780031"/>
          <a:ext cx="7673010" cy="3978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4602">
                  <a:extLst>
                    <a:ext uri="{9D8B030D-6E8A-4147-A177-3AD203B41FA5}">
                      <a16:colId xmlns:a16="http://schemas.microsoft.com/office/drawing/2014/main" val="505727613"/>
                    </a:ext>
                  </a:extLst>
                </a:gridCol>
                <a:gridCol w="1534602">
                  <a:extLst>
                    <a:ext uri="{9D8B030D-6E8A-4147-A177-3AD203B41FA5}">
                      <a16:colId xmlns:a16="http://schemas.microsoft.com/office/drawing/2014/main" val="2784746987"/>
                    </a:ext>
                  </a:extLst>
                </a:gridCol>
                <a:gridCol w="1534602">
                  <a:extLst>
                    <a:ext uri="{9D8B030D-6E8A-4147-A177-3AD203B41FA5}">
                      <a16:colId xmlns:a16="http://schemas.microsoft.com/office/drawing/2014/main" val="4217678369"/>
                    </a:ext>
                  </a:extLst>
                </a:gridCol>
                <a:gridCol w="1534602">
                  <a:extLst>
                    <a:ext uri="{9D8B030D-6E8A-4147-A177-3AD203B41FA5}">
                      <a16:colId xmlns:a16="http://schemas.microsoft.com/office/drawing/2014/main" val="1896292046"/>
                    </a:ext>
                  </a:extLst>
                </a:gridCol>
                <a:gridCol w="1534602">
                  <a:extLst>
                    <a:ext uri="{9D8B030D-6E8A-4147-A177-3AD203B41FA5}">
                      <a16:colId xmlns:a16="http://schemas.microsoft.com/office/drawing/2014/main" val="2639236196"/>
                    </a:ext>
                  </a:extLst>
                </a:gridCol>
              </a:tblGrid>
              <a:tr h="7957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492936"/>
                  </a:ext>
                </a:extLst>
              </a:tr>
              <a:tr h="7957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262299"/>
                  </a:ext>
                </a:extLst>
              </a:tr>
              <a:tr h="7957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209144"/>
                  </a:ext>
                </a:extLst>
              </a:tr>
              <a:tr h="7957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989106"/>
                  </a:ext>
                </a:extLst>
              </a:tr>
              <a:tr h="7957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344815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2984500" y="2724150"/>
            <a:ext cx="2349500" cy="22225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49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138" y="152547"/>
            <a:ext cx="5151783" cy="971798"/>
          </a:xfrm>
        </p:spPr>
        <p:txBody>
          <a:bodyPr/>
          <a:lstStyle/>
          <a:p>
            <a:pPr algn="ctr"/>
            <a:r>
              <a:rPr lang="da-DK" dirty="0"/>
              <a:t>log </a:t>
            </a:r>
            <a:r>
              <a:rPr lang="da-DK" dirty="0" err="1"/>
              <a:t>scales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7872" y="6412767"/>
            <a:ext cx="6480313" cy="402839"/>
          </a:xfrm>
        </p:spPr>
        <p:txBody>
          <a:bodyPr>
            <a:normAutofit fontScale="55000" lnSpcReduction="20000"/>
          </a:bodyPr>
          <a:lstStyle/>
          <a:p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ways</a:t>
            </a:r>
            <a:r>
              <a:rPr lang="da-DK" dirty="0"/>
              <a:t> to </a:t>
            </a:r>
            <a:r>
              <a:rPr lang="da-DK" dirty="0" err="1"/>
              <a:t>make</a:t>
            </a:r>
            <a:r>
              <a:rPr lang="da-DK" dirty="0"/>
              <a:t> the x- and/or y-axis </a:t>
            </a:r>
            <a:r>
              <a:rPr lang="da-DK" dirty="0" err="1"/>
              <a:t>logarithmic</a:t>
            </a:r>
            <a:r>
              <a:rPr lang="da-DK" dirty="0"/>
              <a:t> with </a:t>
            </a:r>
            <a:r>
              <a:rPr lang="da-DK" dirty="0" err="1"/>
              <a:t>pyplot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16866"/>
              </p:ext>
            </p:extLst>
          </p:nvPr>
        </p:nvGraphicFramePr>
        <p:xfrm>
          <a:off x="193815" y="167640"/>
          <a:ext cx="4473893" cy="652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8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matplotlib-log.py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[i / 10 for i in range(1, 101)]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y1 = [i ** 2 for i in x]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y2 = [i ** 3 for i in x]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y3 = [3 ** i for i in x]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range(1, 7):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2, i)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plt.plot(x, y3, label='$3^x$')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plt.plot(x, y2, label='$x^3$')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plt.plot(x, y1, label='$x^2$')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match i: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1: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plt.ylim(0, 2000)       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xscale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('linear')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yscale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('linear')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plt.legend()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plt.title('linear’)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2: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yscale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('log')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plt.title('plt.yscale')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3: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set_xscale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('log')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set_yscale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('log')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plt.title('ax.set_xscale &amp; ax.set_yscale')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4: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loglog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plt.title('plt.loglog')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5: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plt.ylim(0, 2000)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semilogx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plt.title('plt.semilogx')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6: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semilogy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plt.title('plt.semilogy')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B33B1D8-7361-ED22-BBAB-1E142E48C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210" y="1028700"/>
            <a:ext cx="5451711" cy="531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10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54025"/>
              </p:ext>
            </p:extLst>
          </p:nvPr>
        </p:nvGraphicFramePr>
        <p:xfrm>
          <a:off x="708926" y="1704824"/>
          <a:ext cx="6458268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82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matplotlib-savefig.py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pi, sin, cos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1000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points = [(cos(2 * pi * i / n), 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sin(4 * pi * i / n)) for i in range(n)]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zip(*points)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'k-', linewidth=5)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savefig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('butterfly.png')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save plot as PNG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savefig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('butterfly-grey.png',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dpi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=100,     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dots per inch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bbox_inches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='tight',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crop to bounding box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pad_inches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=0.1,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space around figure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='lightgrey',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background color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format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='png')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optional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if file extension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savefig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('butterfly.pdf')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save plot as PDF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       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interactive viewer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30178" y="430695"/>
            <a:ext cx="5713730" cy="1061045"/>
          </a:xfrm>
        </p:spPr>
        <p:txBody>
          <a:bodyPr>
            <a:normAutofit/>
          </a:bodyPr>
          <a:lstStyle/>
          <a:p>
            <a:r>
              <a:rPr lang="da-DK" dirty="0" err="1"/>
              <a:t>Saving</a:t>
            </a:r>
            <a:r>
              <a:rPr lang="da-DK" dirty="0"/>
              <a:t> </a:t>
            </a:r>
            <a:r>
              <a:rPr lang="da-DK" dirty="0" err="1"/>
              <a:t>figures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08" y="430695"/>
            <a:ext cx="3637722" cy="274001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8040814" y="3170709"/>
            <a:ext cx="3422317" cy="272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butterfly.png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817164" y="6168227"/>
            <a:ext cx="1869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a-DK" dirty="0"/>
              <a:t>butterfly-grey.png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08" y="3541839"/>
            <a:ext cx="3637722" cy="264503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21" name="Straight Arrow Connector 20"/>
          <p:cNvCxnSpPr/>
          <p:nvPr/>
        </p:nvCxnSpPr>
        <p:spPr>
          <a:xfrm flipV="1">
            <a:off x="7637735" y="6033704"/>
            <a:ext cx="346701" cy="4399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30888" y="6399957"/>
            <a:ext cx="1230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 err="1">
                <a:solidFill>
                  <a:srgbClr val="C00000"/>
                </a:solidFill>
              </a:rPr>
              <a:t>facecolor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11432797" y="5742867"/>
            <a:ext cx="199924" cy="6570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017570" y="6383670"/>
            <a:ext cx="1230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 err="1">
                <a:solidFill>
                  <a:srgbClr val="C00000"/>
                </a:solidFill>
              </a:rPr>
              <a:t>pad_inches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7407" y="643903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5"/>
              </a:rPr>
              <a:t>matplotlib.org/</a:t>
            </a:r>
            <a:r>
              <a:rPr lang="en-US" dirty="0" err="1">
                <a:hlinkClick r:id="rId5"/>
              </a:rPr>
              <a:t>api</a:t>
            </a:r>
            <a:r>
              <a:rPr lang="en-US" dirty="0">
                <a:hlinkClick r:id="rId5"/>
              </a:rPr>
              <a:t>/_as_gen/matplotlib.pyplot.savefig.html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17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C2ACF-D7E3-E6E2-2A48-D2A3F153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mode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22ABC-D95B-928D-6D26-DE7518A4E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84012"/>
            <a:ext cx="7890164" cy="1592950"/>
          </a:xfrm>
        </p:spPr>
        <p:txBody>
          <a:bodyPr/>
          <a:lstStyle/>
          <a:p>
            <a:r>
              <a:rPr lang="en-US" dirty="0"/>
              <a:t>Useful when developing plot from Python shell </a:t>
            </a:r>
          </a:p>
          <a:p>
            <a:r>
              <a:rPr lang="da-DK" dirty="0" err="1"/>
              <a:t>Automatically</a:t>
            </a:r>
            <a:r>
              <a:rPr lang="da-DK" dirty="0"/>
              <a:t> shows / </a:t>
            </a:r>
            <a:r>
              <a:rPr lang="da-DK" dirty="0" err="1"/>
              <a:t>updates</a:t>
            </a:r>
            <a:r>
              <a:rPr lang="da-DK" dirty="0"/>
              <a:t> plot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333161-8D78-76D3-73E8-AA5273116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77364"/>
              </p:ext>
            </p:extLst>
          </p:nvPr>
        </p:nvGraphicFramePr>
        <p:xfrm>
          <a:off x="838200" y="1825625"/>
          <a:ext cx="7490143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01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34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39215">
                <a:tc>
                  <a:txBody>
                    <a:bodyPr/>
                    <a:lstStyle/>
                    <a:p>
                      <a:pPr marL="180975" indent="-180975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l-PL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pl-PL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Enable interactive mode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plt.plot([0, 1], [0, 1], label='up')  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Shows plot immediately</a:t>
                      </a:r>
                    </a:p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plt.plot([0, 1], [1, 0], label='down')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Adds visible line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plt.legend(loc='upper right')         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Adds visible legend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ioff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                   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Disable interactive mode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4FA98CC-5D25-D10D-6A34-3EB83CEE00F5}"/>
              </a:ext>
            </a:extLst>
          </p:cNvPr>
          <p:cNvSpPr txBox="1"/>
          <p:nvPr/>
        </p:nvSpPr>
        <p:spPr>
          <a:xfrm>
            <a:off x="3835044" y="6441359"/>
            <a:ext cx="8305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3"/>
              </a:rPr>
              <a:t>https://matplotlib.org/stable/api/_as_gen/matplotlib.pyplot.isinteractive.html</a:t>
            </a:r>
            <a:endParaRPr lang="da-DK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3BD084-C701-66D6-61D4-653EA048F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7332" y="228055"/>
            <a:ext cx="2511020" cy="19865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EE0DCD-BDB2-E1F3-1925-D927A0139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7332" y="2272852"/>
            <a:ext cx="2511020" cy="19865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BD08C8-2DA9-1A0A-2128-62D1B4DC7D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7332" y="4317649"/>
            <a:ext cx="2511020" cy="198654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CB4D85-9A3A-5E54-2C17-FE596DC80C45}"/>
              </a:ext>
            </a:extLst>
          </p:cNvPr>
          <p:cNvCxnSpPr>
            <a:cxnSpLocks/>
          </p:cNvCxnSpPr>
          <p:nvPr/>
        </p:nvCxnSpPr>
        <p:spPr>
          <a:xfrm flipV="1">
            <a:off x="7987677" y="1221326"/>
            <a:ext cx="1373733" cy="14424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B3467D-2619-02A8-174B-19B3B930B32C}"/>
              </a:ext>
            </a:extLst>
          </p:cNvPr>
          <p:cNvCxnSpPr>
            <a:cxnSpLocks/>
          </p:cNvCxnSpPr>
          <p:nvPr/>
        </p:nvCxnSpPr>
        <p:spPr>
          <a:xfrm>
            <a:off x="7430299" y="2907612"/>
            <a:ext cx="1931111" cy="2512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81B97D-8915-54B0-B4BD-62DFECE93E74}"/>
              </a:ext>
            </a:extLst>
          </p:cNvPr>
          <p:cNvCxnSpPr>
            <a:cxnSpLocks/>
          </p:cNvCxnSpPr>
          <p:nvPr/>
        </p:nvCxnSpPr>
        <p:spPr>
          <a:xfrm>
            <a:off x="7666892" y="3147775"/>
            <a:ext cx="1694518" cy="20061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704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217540"/>
              </p:ext>
            </p:extLst>
          </p:nvPr>
        </p:nvGraphicFramePr>
        <p:xfrm>
          <a:off x="538970" y="1037718"/>
          <a:ext cx="7088505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8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00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clock.py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9188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 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 plt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pi, sin, cos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datetime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pt-BR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plot_clock(hour, minute, second):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('off')              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hide x and y axes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gca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set_aspect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('equal')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don’t squeeze circle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range(60):          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show second marks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angle = 2 * pi * i / 60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x, y = cos(angle), sin(angle)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start = 0.98 if i % 5 else .94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every 5'th mark should be longer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([start * x, x], [start * y, y], c='black')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mark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angle, length,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style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[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(second / 60, 0.9,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(c='red', lw=2)),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(minute / 60, 0.85,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(c='black', lw=3)),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((hour + minute / 60) / 12, 0.5,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(c='black',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lw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=8))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]: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angle = 2 * pi * (0.25 - angle)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x, y = length * cos(angle), length * sin(angle)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([0, x], [0, y], **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style, 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solid_capstyle='round')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arm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0, 'o', ms=10, c='black')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center dot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pt-BR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now = datetime.datetime.now()  </a:t>
                      </a:r>
                      <a:r>
                        <a:rPr lang="pt-BR" sz="1200" b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local time</a:t>
                      </a:r>
                      <a:endParaRPr lang="pt-BR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plot_clock(now.hour, now.minute, now.second)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pause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show figure and pause 1 second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clf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clear figure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620257" y="290775"/>
            <a:ext cx="7007218" cy="62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/>
              <a:t>A </a:t>
            </a:r>
            <a:r>
              <a:rPr lang="da-DK" dirty="0" err="1"/>
              <a:t>crude</a:t>
            </a:r>
            <a:r>
              <a:rPr lang="da-DK" dirty="0"/>
              <a:t> animation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28597" y="6458850"/>
            <a:ext cx="7328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matplotlib.org/stable/api/_as_gen/matplotlib.pyplot.pause.html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BFE1F5-BFF3-416C-A946-770F9BE595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22" t="9775" r="10992" b="5093"/>
          <a:stretch/>
        </p:blipFill>
        <p:spPr>
          <a:xfrm>
            <a:off x="8392823" y="2095719"/>
            <a:ext cx="3126511" cy="318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5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784" y="4944289"/>
            <a:ext cx="6347792" cy="1557131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a-DK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da-DK" dirty="0"/>
              <a:t> </a:t>
            </a:r>
            <a:r>
              <a:rPr lang="da-DK" dirty="0" err="1"/>
              <a:t>returns</a:t>
            </a:r>
            <a:r>
              <a:rPr lang="da-DK" dirty="0"/>
              <a:t> </a:t>
            </a:r>
            <a:r>
              <a:rPr lang="en-US" dirty="0"/>
              <a:t> “Line2D” objects representing the plotted data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a-DK" dirty="0"/>
              <a:t>”Line2D”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updated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set_data</a:t>
            </a:r>
            <a:endParaRPr lang="da-DK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a-DK" dirty="0"/>
              <a:t>To </a:t>
            </a:r>
            <a:r>
              <a:rPr lang="da-DK" dirty="0" err="1"/>
              <a:t>make</a:t>
            </a:r>
            <a:r>
              <a:rPr lang="da-DK" dirty="0"/>
              <a:t> an animation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repeatedly</a:t>
            </a:r>
            <a:r>
              <a:rPr lang="da-DK" dirty="0"/>
              <a:t> </a:t>
            </a:r>
            <a:r>
              <a:rPr lang="da-DK" dirty="0" err="1"/>
              <a:t>update</a:t>
            </a:r>
            <a:r>
              <a:rPr lang="da-DK" dirty="0"/>
              <a:t> the ”line2D” </a:t>
            </a:r>
            <a:r>
              <a:rPr lang="da-DK" dirty="0" err="1"/>
              <a:t>objects</a:t>
            </a:r>
            <a:endParaRPr lang="da-DK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a-DK" dirty="0">
                <a:solidFill>
                  <a:srgbClr val="008000"/>
                </a:solidFill>
              </a:rPr>
              <a:t> </a:t>
            </a:r>
            <a:r>
              <a:rPr lang="da-DK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FuncAnimation</a:t>
            </a:r>
            <a:r>
              <a:rPr lang="da-DK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/>
              <a:t>repeatedly</a:t>
            </a:r>
            <a:r>
              <a:rPr lang="da-DK" dirty="0"/>
              <a:t> </a:t>
            </a:r>
            <a:r>
              <a:rPr lang="da-DK" dirty="0" err="1"/>
              <a:t>calls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</a:rPr>
              <a:t>func</a:t>
            </a:r>
            <a:r>
              <a:rPr lang="da-DK" dirty="0"/>
              <a:t> in </a:t>
            </a:r>
            <a:r>
              <a:rPr lang="da-DK" dirty="0" err="1"/>
              <a:t>regular</a:t>
            </a:r>
            <a:r>
              <a:rPr lang="da-DK" dirty="0"/>
              <a:t> intervals </a:t>
            </a:r>
            <a:r>
              <a:rPr lang="da-DK" dirty="0">
                <a:solidFill>
                  <a:srgbClr val="C00000"/>
                </a:solidFill>
              </a:rPr>
              <a:t>interval</a:t>
            </a:r>
            <a:r>
              <a:rPr lang="da-DK" dirty="0"/>
              <a:t>, </a:t>
            </a:r>
            <a:r>
              <a:rPr lang="da-DK" dirty="0" err="1"/>
              <a:t>each</a:t>
            </a:r>
            <a:r>
              <a:rPr lang="da-DK" dirty="0"/>
              <a:t> time with the </a:t>
            </a:r>
            <a:r>
              <a:rPr lang="da-DK" dirty="0" err="1"/>
              <a:t>next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from </a:t>
            </a:r>
            <a:r>
              <a:rPr lang="da-DK" dirty="0">
                <a:solidFill>
                  <a:srgbClr val="C00000"/>
                </a:solidFill>
              </a:rPr>
              <a:t>frames</a:t>
            </a:r>
            <a:r>
              <a:rPr lang="da-DK" dirty="0"/>
              <a:t> (if frames is None, </a:t>
            </a:r>
            <a:r>
              <a:rPr lang="da-DK" dirty="0" err="1"/>
              <a:t>then</a:t>
            </a:r>
            <a:r>
              <a:rPr lang="da-DK" dirty="0"/>
              <a:t> the frame </a:t>
            </a:r>
            <a:r>
              <a:rPr lang="da-DK" dirty="0" err="1"/>
              <a:t>values</a:t>
            </a:r>
            <a:r>
              <a:rPr lang="da-DK" dirty="0"/>
              <a:t> </a:t>
            </a:r>
            <a:r>
              <a:rPr lang="da-DK" dirty="0" err="1"/>
              <a:t>provided</a:t>
            </a:r>
            <a:r>
              <a:rPr lang="da-DK" dirty="0"/>
              <a:t> to </a:t>
            </a:r>
            <a:r>
              <a:rPr lang="da-DK" dirty="0" err="1"/>
              <a:t>func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the </a:t>
            </a:r>
            <a:r>
              <a:rPr lang="da-DK" dirty="0" err="1"/>
              <a:t>infinite</a:t>
            </a:r>
            <a:r>
              <a:rPr lang="da-DK" dirty="0"/>
              <a:t> </a:t>
            </a:r>
            <a:r>
              <a:rPr lang="da-DK" dirty="0" err="1"/>
              <a:t>sequence</a:t>
            </a:r>
            <a:r>
              <a:rPr lang="da-DK" dirty="0"/>
              <a:t> 0,1,2,3,...)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333480"/>
              </p:ext>
            </p:extLst>
          </p:nvPr>
        </p:nvGraphicFramePr>
        <p:xfrm>
          <a:off x="69629" y="57399"/>
          <a:ext cx="4894580" cy="675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4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242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matplotlib-animation.py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6199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matplotlib.animation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FuncAnimation</a:t>
                      </a:r>
                      <a:b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pi, cos, sin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n, tail_length = 200, 75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points = []       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tail_length recent poins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point(i):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 = 2 * pi * i / n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(cos(3 * t), sin(2 * t))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figure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new figure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gca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get current axes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set_facecolor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('black')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set background color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plt.xlim(-1.1, 1.1)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set x-axis range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plt.ylim(-1.1, 1.1)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set y-axis range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plt.xticks([])    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 x-ticks &amp; labels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plt.yticks([])    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 y-ticks &amp; labels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plt.title('Moving point')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plot title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point(0)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</a:t>
                      </a:r>
                      <a:r>
                        <a:rPr lang="pt-BR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'w.')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start point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- 0.025, y, 'start', color='w',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text label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ha='right', va='center')      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alignment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tail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=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([], [], 'w-', alpha=0.5)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init. tail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=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([], [], 'ro')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init.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 point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(frame):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frame =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value from frames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x, y = point(frame)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points.append((x, y))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del points[:-tail_length]</a:t>
                      </a:r>
                      <a:r>
                        <a:rPr lang="pt-BR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limit tail</a:t>
                      </a:r>
                      <a:endParaRPr lang="pt-BR" sz="11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tail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set_data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(*zip(*points))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update tail points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set_data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([x], [y])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update head point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FuncAnimation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figure to animate</a:t>
                      </a:r>
                      <a:b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function called for each frame</a:t>
                      </a:r>
                      <a:br>
                        <a:rPr lang="pt-BR" sz="11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frames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=range(n),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array like to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iterate over</a:t>
                      </a:r>
                      <a:br>
                        <a:rPr lang="pt-BR" sz="11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interval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=25,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milliseconds between frames</a:t>
                      </a:r>
                      <a:b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repeat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=True,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repeat frames when done</a:t>
                      </a:r>
                      <a:b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pt-BR" sz="11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repeat_delay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=0)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wait milliseconds before repeat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5088835" y="436226"/>
            <a:ext cx="7103165" cy="62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dirty="0" err="1"/>
              <a:t>matplotlib.animation.FuncAnimation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12400" t="13234" r="9582" b="15217"/>
          <a:stretch/>
        </p:blipFill>
        <p:spPr>
          <a:xfrm>
            <a:off x="6327914" y="1068871"/>
            <a:ext cx="4770782" cy="382325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863548" y="6488668"/>
            <a:ext cx="7328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4"/>
              </a:rPr>
              <a:t>matplotlib.org/</a:t>
            </a:r>
            <a:r>
              <a:rPr lang="en-US" dirty="0" err="1">
                <a:hlinkClick r:id="rId4"/>
              </a:rPr>
              <a:t>api</a:t>
            </a:r>
            <a:r>
              <a:rPr lang="en-US" dirty="0">
                <a:hlinkClick r:id="rId4"/>
              </a:rPr>
              <a:t>/_</a:t>
            </a:r>
            <a:r>
              <a:rPr lang="en-US" dirty="0" err="1">
                <a:hlinkClick r:id="rId4"/>
              </a:rPr>
              <a:t>as_gen</a:t>
            </a:r>
            <a:r>
              <a:rPr lang="en-US" dirty="0">
                <a:hlinkClick r:id="rId4"/>
              </a:rPr>
              <a:t>/matplotlib.animation.FuncAnimation.html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894184" y="4246204"/>
            <a:ext cx="755375" cy="8481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794792" y="5160604"/>
            <a:ext cx="854767" cy="1579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 flipV="1">
            <a:off x="4794792" y="5593278"/>
            <a:ext cx="854768" cy="1744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763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9" t="9606" r="27205" b="13144"/>
          <a:stretch/>
        </p:blipFill>
        <p:spPr>
          <a:xfrm>
            <a:off x="4433104" y="451414"/>
            <a:ext cx="3402957" cy="37340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681424" y="6285984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jupyter.org</a:t>
            </a:r>
          </a:p>
        </p:txBody>
      </p:sp>
      <p:sp>
        <p:nvSpPr>
          <p:cNvPr id="8" name="Rectangle 7"/>
          <p:cNvSpPr/>
          <p:nvPr/>
        </p:nvSpPr>
        <p:spPr>
          <a:xfrm>
            <a:off x="733062" y="4346992"/>
            <a:ext cx="109741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/>
              <a:t>The </a:t>
            </a:r>
            <a:r>
              <a:rPr lang="en-US" sz="2400" b="1" i="1" dirty="0" err="1"/>
              <a:t>Jupyter</a:t>
            </a:r>
            <a:r>
              <a:rPr lang="en-US" sz="2400" b="1" i="1" dirty="0"/>
              <a:t> Notebook</a:t>
            </a:r>
          </a:p>
          <a:p>
            <a:r>
              <a:rPr lang="en-US" sz="2400" i="1" dirty="0"/>
              <a:t>The </a:t>
            </a:r>
            <a:r>
              <a:rPr lang="en-US" sz="2400" i="1" dirty="0" err="1"/>
              <a:t>Jupyter</a:t>
            </a:r>
            <a:r>
              <a:rPr lang="en-US" sz="2400" i="1" dirty="0"/>
              <a:t> Notebook is an open-source web application that allows you to create and share documents that contain live code, equations, visualizations and narrative text. Uses include: data cleaning and transformation, numerical simulation, statistical modeling, data visualization, machine learning, and much more.</a:t>
            </a:r>
          </a:p>
        </p:txBody>
      </p:sp>
    </p:spTree>
    <p:extLst>
      <p:ext uri="{BB962C8B-B14F-4D97-AF65-F5344CB8AC3E}">
        <p14:creationId xmlns:p14="http://schemas.microsoft.com/office/powerpoint/2010/main" val="283788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913" y="668896"/>
            <a:ext cx="8240170" cy="1976424"/>
          </a:xfrm>
        </p:spPr>
      </p:pic>
      <p:sp>
        <p:nvSpPr>
          <p:cNvPr id="5" name="Rectangle 4"/>
          <p:cNvSpPr/>
          <p:nvPr/>
        </p:nvSpPr>
        <p:spPr>
          <a:xfrm>
            <a:off x="10480887" y="6265326"/>
            <a:ext cx="152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matplotlib.org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1231" y="2828527"/>
            <a:ext cx="1122953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sz="2000" i="1" dirty="0" err="1"/>
              <a:t>Matplotlib</a:t>
            </a:r>
            <a:r>
              <a:rPr lang="en-US" sz="2000" i="1" dirty="0"/>
              <a:t> is a Python 2D plotting library which produces publication quality figures in a variety of hardcopy formats and interactive environments across platforms. </a:t>
            </a:r>
            <a:r>
              <a:rPr lang="en-US" sz="2000" i="1" dirty="0" err="1"/>
              <a:t>Matplotlib</a:t>
            </a:r>
            <a:r>
              <a:rPr lang="en-US" sz="2000" i="1" dirty="0"/>
              <a:t> can be used in Python scripts, the Python and </a:t>
            </a:r>
            <a:r>
              <a:rPr lang="en-US" sz="2000" i="1" dirty="0" err="1"/>
              <a:t>IPython</a:t>
            </a:r>
            <a:r>
              <a:rPr lang="en-US" sz="2000" i="1" dirty="0"/>
              <a:t> shells, the </a:t>
            </a:r>
            <a:r>
              <a:rPr lang="en-US" sz="2000" i="1" dirty="0" err="1"/>
              <a:t>Jupyter</a:t>
            </a:r>
            <a:r>
              <a:rPr lang="en-US" sz="2000" i="1" dirty="0"/>
              <a:t> notebook, web application servers, and four graphical user interface toolkits.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2000" i="1" dirty="0" err="1"/>
              <a:t>Matplotlib</a:t>
            </a:r>
            <a:r>
              <a:rPr lang="en-US" altLang="en-US" sz="2000" i="1" dirty="0"/>
              <a:t> tries to make easy things easy and hard things possible. You can generate plots, histograms, power spectra, bar charts, </a:t>
            </a:r>
            <a:r>
              <a:rPr lang="en-US" altLang="en-US" sz="2000" i="1" dirty="0" err="1"/>
              <a:t>errorcharts</a:t>
            </a:r>
            <a:r>
              <a:rPr lang="en-US" altLang="en-US" sz="2000" i="1" dirty="0"/>
              <a:t>, scatterplots, etc., with just a few lines of code. For simple plotting the </a:t>
            </a:r>
            <a:r>
              <a:rPr lang="en-US" altLang="en-US" sz="2000" i="1" dirty="0" err="1"/>
              <a:t>pyplot</a:t>
            </a:r>
            <a:r>
              <a:rPr lang="en-US" altLang="en-US" sz="2000" i="1" dirty="0"/>
              <a:t> module provides a MATLAB-like interface, particularly when combined with </a:t>
            </a:r>
            <a:r>
              <a:rPr lang="en-US" altLang="en-US" sz="2000" i="1" dirty="0" err="1"/>
              <a:t>IPython</a:t>
            </a:r>
            <a:r>
              <a:rPr lang="en-US" altLang="en-US" sz="2000" i="1" dirty="0"/>
              <a:t>. For the power user, you have full control of line styles, font properties, axes properties, </a:t>
            </a:r>
            <a:r>
              <a:rPr lang="en-US" altLang="en-US" sz="2000" i="1" dirty="0" err="1"/>
              <a:t>etc</a:t>
            </a:r>
            <a:r>
              <a:rPr lang="en-US" altLang="en-US" sz="2000" i="1" dirty="0"/>
              <a:t>, via an object oriented interface or via a set of functions familiar to MATLAB users.</a:t>
            </a:r>
          </a:p>
        </p:txBody>
      </p:sp>
      <p:sp>
        <p:nvSpPr>
          <p:cNvPr id="10" name="AutoShape 4" descr="screenshots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63500" y="1381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5900" y="6265326"/>
            <a:ext cx="2110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pip install </a:t>
            </a:r>
            <a:r>
              <a:rPr lang="en-US" dirty="0" err="1"/>
              <a:t>matplotlib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45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0" t="9556" r="26640" b="12828"/>
          <a:stretch/>
        </p:blipFill>
        <p:spPr>
          <a:xfrm>
            <a:off x="987163" y="3834391"/>
            <a:ext cx="1491849" cy="16783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92334" y="6407372"/>
            <a:ext cx="187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>
                <a:solidFill>
                  <a:srgbClr val="C00000"/>
                </a:solidFill>
              </a:rPr>
              <a:t>Web Browser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4265" y="5623512"/>
            <a:ext cx="3057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Jupyter</a:t>
            </a:r>
            <a:r>
              <a:rPr lang="da-DK" sz="2400" dirty="0">
                <a:solidFill>
                  <a:srgbClr val="C00000"/>
                </a:solidFill>
              </a:rPr>
              <a:t> Server</a:t>
            </a:r>
            <a:br>
              <a:rPr lang="da-DK" sz="2400" dirty="0">
                <a:solidFill>
                  <a:srgbClr val="C00000"/>
                </a:solidFill>
              </a:rPr>
            </a:br>
            <a:r>
              <a:rPr lang="da-DK" sz="2400" dirty="0">
                <a:solidFill>
                  <a:srgbClr val="C00000"/>
                </a:solidFill>
              </a:rPr>
              <a:t>(</a:t>
            </a:r>
            <a:r>
              <a:rPr lang="da-DK" sz="2400" dirty="0" err="1">
                <a:solidFill>
                  <a:srgbClr val="C00000"/>
                </a:solidFill>
              </a:rPr>
              <a:t>e.g</a:t>
            </a:r>
            <a:r>
              <a:rPr lang="da-DK" sz="2400" dirty="0">
                <a:solidFill>
                  <a:srgbClr val="C00000"/>
                </a:solidFill>
              </a:rPr>
              <a:t>. </a:t>
            </a:r>
            <a:r>
              <a:rPr lang="da-DK" sz="2400" dirty="0" err="1">
                <a:solidFill>
                  <a:srgbClr val="C00000"/>
                </a:solidFill>
              </a:rPr>
              <a:t>running</a:t>
            </a:r>
            <a:r>
              <a:rPr lang="da-DK" sz="2400" dirty="0">
                <a:solidFill>
                  <a:srgbClr val="C00000"/>
                </a:solidFill>
              </a:rPr>
              <a:t> on</a:t>
            </a:r>
            <a:br>
              <a:rPr lang="da-DK" sz="2400" dirty="0">
                <a:solidFill>
                  <a:srgbClr val="C00000"/>
                </a:solidFill>
              </a:rPr>
            </a:br>
            <a:r>
              <a:rPr lang="da-DK" sz="2400" dirty="0" err="1">
                <a:solidFill>
                  <a:srgbClr val="C00000"/>
                </a:solidFill>
              </a:rPr>
              <a:t>local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machine</a:t>
            </a:r>
            <a:r>
              <a:rPr lang="da-DK" sz="2400" dirty="0">
                <a:solidFill>
                  <a:srgbClr val="C00000"/>
                </a:solidFill>
              </a:rPr>
              <a:t>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5" name="Left-Right Arrow 14"/>
          <p:cNvSpPr/>
          <p:nvPr/>
        </p:nvSpPr>
        <p:spPr>
          <a:xfrm rot="5400000">
            <a:off x="1241734" y="2955879"/>
            <a:ext cx="982703" cy="511715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Image result for pyth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8977"/>
            <a:ext cx="3288294" cy="111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Left-Right Arrow 16"/>
          <p:cNvSpPr/>
          <p:nvPr/>
        </p:nvSpPr>
        <p:spPr>
          <a:xfrm rot="10800000">
            <a:off x="2805266" y="4432514"/>
            <a:ext cx="982703" cy="511715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925" y="3983378"/>
            <a:ext cx="1648120" cy="16481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069302" y="5632370"/>
            <a:ext cx="187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>
                <a:solidFill>
                  <a:srgbClr val="C00000"/>
                </a:solidFill>
              </a:rPr>
              <a:t>User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8" name="Left-Right Arrow 17"/>
          <p:cNvSpPr/>
          <p:nvPr/>
        </p:nvSpPr>
        <p:spPr>
          <a:xfrm rot="10800000">
            <a:off x="9173782" y="4432513"/>
            <a:ext cx="982703" cy="511715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0" t="16818" r="22256" b="17703"/>
          <a:stretch/>
        </p:blipFill>
        <p:spPr>
          <a:xfrm>
            <a:off x="1054375" y="1610097"/>
            <a:ext cx="1357420" cy="91317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2511" y="112188"/>
            <a:ext cx="4927998" cy="63700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3298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511" y="112188"/>
            <a:ext cx="4927998" cy="63700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9890648" y="5566083"/>
            <a:ext cx="1879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matplotlib</a:t>
            </a:r>
            <a:r>
              <a:rPr lang="da-DK" sz="2400" dirty="0">
                <a:solidFill>
                  <a:srgbClr val="C00000"/>
                </a:solidFill>
              </a:rPr>
              <a:t> / </a:t>
            </a:r>
            <a:r>
              <a:rPr lang="da-DK" sz="2400" dirty="0" err="1">
                <a:solidFill>
                  <a:srgbClr val="C00000"/>
                </a:solidFill>
              </a:rPr>
              <a:t>numpy</a:t>
            </a:r>
            <a:r>
              <a:rPr lang="da-DK" sz="2400" dirty="0">
                <a:solidFill>
                  <a:srgbClr val="C00000"/>
                </a:solidFill>
              </a:rPr>
              <a:t> / ... output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7876654" y="5774577"/>
            <a:ext cx="2013994" cy="313707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7162" y="2985096"/>
            <a:ext cx="187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dirty="0" err="1">
                <a:solidFill>
                  <a:srgbClr val="C00000"/>
                </a:solidFill>
              </a:rPr>
              <a:t>python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code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618610" y="2497394"/>
            <a:ext cx="1668189" cy="568984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7876654" y="3615066"/>
            <a:ext cx="1987925" cy="779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744420" y="927734"/>
            <a:ext cx="2268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formatted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text</a:t>
            </a:r>
            <a:r>
              <a:rPr lang="da-DK" sz="2400" dirty="0">
                <a:solidFill>
                  <a:srgbClr val="C00000"/>
                </a:solidFill>
              </a:rPr>
              <a:t>: </a:t>
            </a:r>
            <a:r>
              <a:rPr lang="da-DK" sz="2400" dirty="0" err="1">
                <a:solidFill>
                  <a:srgbClr val="C00000"/>
                </a:solidFill>
              </a:rPr>
              <a:t>Markdown</a:t>
            </a:r>
            <a:r>
              <a:rPr lang="da-DK" sz="2400" dirty="0">
                <a:solidFill>
                  <a:srgbClr val="C00000"/>
                </a:solidFill>
              </a:rPr>
              <a:t> / </a:t>
            </a:r>
            <a:r>
              <a:rPr lang="da-DK" sz="2400" dirty="0" err="1">
                <a:solidFill>
                  <a:srgbClr val="C00000"/>
                </a:solidFill>
              </a:rPr>
              <a:t>LaTeX</a:t>
            </a:r>
            <a:r>
              <a:rPr lang="da-DK" sz="2400" dirty="0">
                <a:solidFill>
                  <a:srgbClr val="C00000"/>
                </a:solidFill>
              </a:rPr>
              <a:t> / HTML / ...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613167" y="3143250"/>
            <a:ext cx="1622283" cy="80060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625524" y="3367020"/>
            <a:ext cx="1622626" cy="42930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671998" y="1601215"/>
            <a:ext cx="1218650" cy="236120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938773" y="3367020"/>
            <a:ext cx="1879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python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shell</a:t>
            </a:r>
            <a:r>
              <a:rPr lang="da-DK" sz="2400" dirty="0">
                <a:solidFill>
                  <a:srgbClr val="C00000"/>
                </a:solidFill>
              </a:rPr>
              <a:t> output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432983" y="316411"/>
            <a:ext cx="3143491" cy="1325563"/>
          </a:xfrm>
        </p:spPr>
        <p:txBody>
          <a:bodyPr/>
          <a:lstStyle/>
          <a:p>
            <a:pPr algn="ctr"/>
            <a:r>
              <a:rPr lang="da-DK" dirty="0" err="1"/>
              <a:t>cells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625524" y="3514071"/>
            <a:ext cx="1661275" cy="548115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118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Jupyter</a:t>
            </a:r>
            <a:r>
              <a:rPr lang="da-DK" dirty="0"/>
              <a:t>  - </a:t>
            </a:r>
            <a:r>
              <a:rPr lang="da-DK" dirty="0" err="1"/>
              <a:t>installing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Open a </a:t>
            </a:r>
            <a:r>
              <a:rPr lang="da-DK" dirty="0" err="1"/>
              <a:t>windows</a:t>
            </a:r>
            <a:r>
              <a:rPr lang="da-DK" dirty="0"/>
              <a:t> </a:t>
            </a:r>
            <a:r>
              <a:rPr lang="da-DK" dirty="0" err="1"/>
              <a:t>shell</a:t>
            </a:r>
            <a:r>
              <a:rPr lang="da-DK" dirty="0"/>
              <a:t> and run: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934" y="2529144"/>
            <a:ext cx="8641913" cy="40388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utoShape 2" descr="Image result for jupyter logo"/>
          <p:cNvSpPr>
            <a:spLocks noChangeAspect="1" noChangeArrowheads="1"/>
          </p:cNvSpPr>
          <p:nvPr/>
        </p:nvSpPr>
        <p:spPr bwMode="auto">
          <a:xfrm>
            <a:off x="155575" y="-1447800"/>
            <a:ext cx="69913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75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Jupyter</a:t>
            </a:r>
            <a:r>
              <a:rPr lang="da-DK" dirty="0"/>
              <a:t> – </a:t>
            </a:r>
            <a:r>
              <a:rPr lang="da-DK" dirty="0" err="1"/>
              <a:t>launching</a:t>
            </a:r>
            <a:r>
              <a:rPr lang="da-DK" dirty="0"/>
              <a:t> the </a:t>
            </a:r>
            <a:r>
              <a:rPr lang="da-DK" dirty="0" err="1"/>
              <a:t>jupyter</a:t>
            </a:r>
            <a:r>
              <a:rPr lang="da-DK" dirty="0"/>
              <a:t> server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36258"/>
            <a:ext cx="10515600" cy="5458308"/>
          </a:xfrm>
        </p:spPr>
        <p:txBody>
          <a:bodyPr>
            <a:normAutofit lnSpcReduction="10000"/>
          </a:bodyPr>
          <a:lstStyle/>
          <a:p>
            <a:r>
              <a:rPr lang="da-DK" dirty="0"/>
              <a:t>Open a </a:t>
            </a:r>
            <a:r>
              <a:rPr lang="da-DK" dirty="0" err="1"/>
              <a:t>windows</a:t>
            </a:r>
            <a:r>
              <a:rPr lang="da-DK" dirty="0"/>
              <a:t> </a:t>
            </a:r>
            <a:r>
              <a:rPr lang="da-DK" dirty="0" err="1"/>
              <a:t>shell</a:t>
            </a:r>
            <a:r>
              <a:rPr lang="da-DK" dirty="0"/>
              <a:t> and run: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If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</a:t>
            </a:r>
            <a:r>
              <a:rPr lang="da-DK" dirty="0" err="1"/>
              <a:t>work</a:t>
            </a:r>
            <a:r>
              <a:rPr lang="da-DK" dirty="0"/>
              <a:t>,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try</a:t>
            </a:r>
            <a:r>
              <a:rPr lang="da-DK" dirty="0"/>
              <a:t> 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-m notebook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341" y="1985109"/>
            <a:ext cx="7777317" cy="422459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1389888" y="2806960"/>
            <a:ext cx="716718" cy="1063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9593256" y="4889760"/>
            <a:ext cx="717614" cy="1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310870" y="4578350"/>
            <a:ext cx="57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</a:rPr>
              <a:t>url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03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21" y="172242"/>
            <a:ext cx="9960354" cy="65135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Oval 5"/>
          <p:cNvSpPr/>
          <p:nvPr/>
        </p:nvSpPr>
        <p:spPr>
          <a:xfrm>
            <a:off x="8311749" y="2744726"/>
            <a:ext cx="1551008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9886894">
            <a:off x="6656268" y="2412483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create</a:t>
            </a:r>
            <a:r>
              <a:rPr lang="da-DK" dirty="0">
                <a:solidFill>
                  <a:srgbClr val="C00000"/>
                </a:solidFill>
              </a:rPr>
              <a:t> new notebook</a:t>
            </a:r>
          </a:p>
        </p:txBody>
      </p:sp>
    </p:spTree>
    <p:extLst>
      <p:ext uri="{BB962C8B-B14F-4D97-AF65-F5344CB8AC3E}">
        <p14:creationId xmlns:p14="http://schemas.microsoft.com/office/powerpoint/2010/main" val="3825890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21" y="172242"/>
            <a:ext cx="9960354" cy="65135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Oval 4"/>
          <p:cNvSpPr/>
          <p:nvPr/>
        </p:nvSpPr>
        <p:spPr>
          <a:xfrm>
            <a:off x="2497078" y="955163"/>
            <a:ext cx="1551008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158503">
            <a:off x="2311581" y="666094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title</a:t>
            </a:r>
            <a:r>
              <a:rPr lang="da-DK" dirty="0">
                <a:solidFill>
                  <a:srgbClr val="C00000"/>
                </a:solidFill>
              </a:rPr>
              <a:t> – double </a:t>
            </a:r>
            <a:r>
              <a:rPr lang="da-DK" dirty="0" err="1">
                <a:solidFill>
                  <a:srgbClr val="C00000"/>
                </a:solidFill>
              </a:rPr>
              <a:t>click</a:t>
            </a:r>
            <a:r>
              <a:rPr lang="da-DK" dirty="0">
                <a:solidFill>
                  <a:srgbClr val="C00000"/>
                </a:solidFill>
              </a:rPr>
              <a:t> to </a:t>
            </a:r>
            <a:r>
              <a:rPr lang="da-DK" dirty="0" err="1">
                <a:solidFill>
                  <a:srgbClr val="C00000"/>
                </a:solidFill>
              </a:rPr>
              <a:t>change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99360" y="1904126"/>
            <a:ext cx="1551008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158503">
            <a:off x="5558431" y="1595694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type of </a:t>
            </a:r>
            <a:r>
              <a:rPr lang="da-DK" dirty="0" err="1">
                <a:solidFill>
                  <a:srgbClr val="C00000"/>
                </a:solidFill>
              </a:rPr>
              <a:t>active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cell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0892501">
            <a:off x="2675367" y="2818045"/>
            <a:ext cx="232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active cell</a:t>
            </a:r>
          </a:p>
        </p:txBody>
      </p:sp>
    </p:spTree>
    <p:extLst>
      <p:ext uri="{BB962C8B-B14F-4D97-AF65-F5344CB8AC3E}">
        <p14:creationId xmlns:p14="http://schemas.microsoft.com/office/powerpoint/2010/main" val="61104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88" y="348665"/>
            <a:ext cx="8278412" cy="39483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Arc 8"/>
          <p:cNvSpPr/>
          <p:nvPr/>
        </p:nvSpPr>
        <p:spPr>
          <a:xfrm>
            <a:off x="1743965" y="3159888"/>
            <a:ext cx="3761772" cy="2229997"/>
          </a:xfrm>
          <a:prstGeom prst="arc">
            <a:avLst>
              <a:gd name="adj1" fmla="val 6347699"/>
              <a:gd name="adj2" fmla="val 10629318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479139">
            <a:off x="2356905" y="3117934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HTML formatting</a:t>
            </a:r>
          </a:p>
        </p:txBody>
      </p:sp>
      <p:sp>
        <p:nvSpPr>
          <p:cNvPr id="11" name="Oval 10"/>
          <p:cNvSpPr/>
          <p:nvPr/>
        </p:nvSpPr>
        <p:spPr>
          <a:xfrm>
            <a:off x="2299107" y="3395272"/>
            <a:ext cx="2176028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856362" y="3399515"/>
            <a:ext cx="3528336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723414">
            <a:off x="291957" y="5035789"/>
            <a:ext cx="3310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after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pressing</a:t>
            </a:r>
            <a:br>
              <a:rPr lang="da-DK" dirty="0">
                <a:solidFill>
                  <a:srgbClr val="C00000"/>
                </a:solidFill>
              </a:rPr>
            </a:br>
            <a:r>
              <a:rPr lang="da-DK" dirty="0" err="1">
                <a:solidFill>
                  <a:srgbClr val="C00000"/>
                </a:solidFill>
              </a:rPr>
              <a:t>Ctrl</a:t>
            </a:r>
            <a:r>
              <a:rPr lang="da-DK" dirty="0">
                <a:solidFill>
                  <a:srgbClr val="C00000"/>
                </a:solidFill>
              </a:rPr>
              <a:t> + </a:t>
            </a:r>
            <a:r>
              <a:rPr lang="da-DK" dirty="0" err="1">
                <a:solidFill>
                  <a:srgbClr val="C00000"/>
                </a:solidFill>
              </a:rPr>
              <a:t>Enter</a:t>
            </a:r>
            <a:r>
              <a:rPr lang="da-DK" dirty="0">
                <a:solidFill>
                  <a:srgbClr val="C00000"/>
                </a:solidFill>
              </a:rPr>
              <a:t> (</a:t>
            </a:r>
            <a:r>
              <a:rPr lang="da-DK" dirty="0" err="1">
                <a:solidFill>
                  <a:srgbClr val="C00000"/>
                </a:solidFill>
              </a:rPr>
              <a:t>evaluates</a:t>
            </a:r>
            <a:r>
              <a:rPr lang="da-DK" dirty="0">
                <a:solidFill>
                  <a:srgbClr val="C00000"/>
                </a:solidFill>
              </a:rPr>
              <a:t>)</a:t>
            </a:r>
          </a:p>
          <a:p>
            <a:pPr algn="ctr"/>
            <a:r>
              <a:rPr lang="da-DK" dirty="0">
                <a:solidFill>
                  <a:srgbClr val="C00000"/>
                </a:solidFill>
              </a:rPr>
              <a:t>Alt + </a:t>
            </a:r>
            <a:r>
              <a:rPr lang="da-DK" dirty="0" err="1">
                <a:solidFill>
                  <a:srgbClr val="C00000"/>
                </a:solidFill>
              </a:rPr>
              <a:t>Enter</a:t>
            </a:r>
            <a:r>
              <a:rPr lang="da-DK" dirty="0">
                <a:solidFill>
                  <a:srgbClr val="C00000"/>
                </a:solidFill>
              </a:rPr>
              <a:t> (</a:t>
            </a:r>
            <a:r>
              <a:rPr lang="da-DK" dirty="0" err="1">
                <a:solidFill>
                  <a:srgbClr val="C00000"/>
                </a:solidFill>
              </a:rPr>
              <a:t>evaluates</a:t>
            </a:r>
            <a:r>
              <a:rPr lang="da-DK" dirty="0">
                <a:solidFill>
                  <a:srgbClr val="C00000"/>
                </a:solidFill>
              </a:rPr>
              <a:t> + new </a:t>
            </a:r>
            <a:r>
              <a:rPr lang="da-DK" dirty="0" err="1">
                <a:solidFill>
                  <a:srgbClr val="C00000"/>
                </a:solidFill>
              </a:rPr>
              <a:t>cell</a:t>
            </a:r>
            <a:r>
              <a:rPr lang="da-DK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 rot="368719">
            <a:off x="6684017" y="3140573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LaTeX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mathematics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895102" y="1404796"/>
            <a:ext cx="1332527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225025" y="234567"/>
            <a:ext cx="3684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dirty="0">
                <a:solidFill>
                  <a:srgbClr val="C00000"/>
                </a:solidFill>
              </a:rPr>
              <a:t>Try:</a:t>
            </a:r>
            <a:r>
              <a:rPr lang="da-DK" sz="2000" dirty="0">
                <a:solidFill>
                  <a:srgbClr val="C00000"/>
                </a:solidFill>
              </a:rPr>
              <a:t> </a:t>
            </a:r>
          </a:p>
          <a:p>
            <a:r>
              <a:rPr lang="da-DK" sz="2000" dirty="0">
                <a:solidFill>
                  <a:srgbClr val="C00000"/>
                </a:solidFill>
              </a:rPr>
              <a:t>Help &gt; User Interface Tour</a:t>
            </a:r>
            <a:br>
              <a:rPr lang="da-DK" sz="2000" dirty="0">
                <a:solidFill>
                  <a:srgbClr val="C00000"/>
                </a:solidFill>
              </a:rPr>
            </a:br>
            <a:r>
              <a:rPr lang="da-DK" sz="2000" dirty="0">
                <a:solidFill>
                  <a:srgbClr val="C00000"/>
                </a:solidFill>
              </a:rPr>
              <a:t>Help &gt; </a:t>
            </a:r>
            <a:r>
              <a:rPr lang="da-DK" sz="2000" dirty="0" err="1">
                <a:solidFill>
                  <a:srgbClr val="C00000"/>
                </a:solidFill>
              </a:rPr>
              <a:t>Markdown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299200" y="774204"/>
            <a:ext cx="2777893" cy="805397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055721" y="6513242"/>
            <a:ext cx="7066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4"/>
              </a:rPr>
              <a:t>github.com/</a:t>
            </a:r>
            <a:r>
              <a:rPr lang="en-US" dirty="0" err="1">
                <a:hlinkClick r:id="rId4"/>
              </a:rPr>
              <a:t>adam</a:t>
            </a:r>
            <a:r>
              <a:rPr lang="en-US" dirty="0">
                <a:hlinkClick r:id="rId4"/>
              </a:rPr>
              <a:t>-p/markdown-here/wiki/Markdown-</a:t>
            </a:r>
            <a:r>
              <a:rPr lang="en-US" dirty="0" err="1">
                <a:hlinkClick r:id="rId4"/>
              </a:rPr>
              <a:t>Cheatsheet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9966" y="4538742"/>
            <a:ext cx="8154138" cy="190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41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23" y="87312"/>
            <a:ext cx="6496050" cy="669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776" y="28663"/>
            <a:ext cx="4615070" cy="1325563"/>
          </a:xfrm>
        </p:spPr>
        <p:txBody>
          <a:bodyPr/>
          <a:lstStyle/>
          <a:p>
            <a:r>
              <a:rPr lang="da-DK" dirty="0"/>
              <a:t>Command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99" y="1167487"/>
            <a:ext cx="5108713" cy="1450354"/>
          </a:xfrm>
        </p:spPr>
        <p:txBody>
          <a:bodyPr>
            <a:normAutofit/>
          </a:bodyPr>
          <a:lstStyle/>
          <a:p>
            <a:r>
              <a:rPr lang="da-DK" sz="2400" dirty="0" err="1"/>
              <a:t>Used</a:t>
            </a:r>
            <a:r>
              <a:rPr lang="da-DK" sz="2400" dirty="0"/>
              <a:t> to </a:t>
            </a:r>
            <a:r>
              <a:rPr lang="da-DK" sz="2400" dirty="0" err="1"/>
              <a:t>naviagte</a:t>
            </a:r>
            <a:r>
              <a:rPr lang="da-DK" sz="2400" dirty="0"/>
              <a:t> </a:t>
            </a:r>
            <a:r>
              <a:rPr lang="da-DK" sz="2400" dirty="0" err="1"/>
              <a:t>between</a:t>
            </a:r>
            <a:r>
              <a:rPr lang="da-DK" sz="2400" dirty="0"/>
              <a:t> </a:t>
            </a:r>
            <a:r>
              <a:rPr lang="da-DK" sz="2400" dirty="0" err="1"/>
              <a:t>cells</a:t>
            </a:r>
            <a:endParaRPr lang="da-DK" sz="2400" dirty="0"/>
          </a:p>
          <a:p>
            <a:r>
              <a:rPr lang="da-DK" sz="2400" dirty="0" err="1"/>
              <a:t>Current</a:t>
            </a:r>
            <a:r>
              <a:rPr lang="da-DK" sz="2400" dirty="0"/>
              <a:t> </a:t>
            </a:r>
            <a:r>
              <a:rPr lang="da-DK" sz="2400" dirty="0" err="1"/>
              <a:t>cell</a:t>
            </a:r>
            <a:r>
              <a:rPr lang="da-DK" sz="2400" dirty="0"/>
              <a:t> is marked with </a:t>
            </a:r>
            <a:r>
              <a:rPr lang="da-DK" sz="2400" dirty="0" err="1">
                <a:solidFill>
                  <a:srgbClr val="00B0F0"/>
                </a:solidFill>
              </a:rPr>
              <a:t>blue</a:t>
            </a:r>
            <a:r>
              <a:rPr lang="da-DK" sz="2400" dirty="0"/>
              <a:t> bar</a:t>
            </a:r>
          </a:p>
          <a:p>
            <a:r>
              <a:rPr lang="da-DK" sz="2400" dirty="0"/>
              <a:t>Keyboard </a:t>
            </a:r>
            <a:r>
              <a:rPr lang="da-DK" sz="2400" dirty="0" err="1"/>
              <a:t>shortcuts</a:t>
            </a:r>
            <a:endParaRPr lang="da-DK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168230" y="1892664"/>
            <a:ext cx="571382" cy="53343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253621"/>
              </p:ext>
            </p:extLst>
          </p:nvPr>
        </p:nvGraphicFramePr>
        <p:xfrm>
          <a:off x="760512" y="2617841"/>
          <a:ext cx="4395598" cy="37209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35615">
                  <a:extLst>
                    <a:ext uri="{9D8B030D-6E8A-4147-A177-3AD203B41FA5}">
                      <a16:colId xmlns:a16="http://schemas.microsoft.com/office/drawing/2014/main" val="2435478086"/>
                    </a:ext>
                  </a:extLst>
                </a:gridCol>
                <a:gridCol w="3059983">
                  <a:extLst>
                    <a:ext uri="{9D8B030D-6E8A-4147-A177-3AD203B41FA5}">
                      <a16:colId xmlns:a16="http://schemas.microsoft.com/office/drawing/2014/main" val="1709649243"/>
                    </a:ext>
                  </a:extLst>
                </a:gridCol>
              </a:tblGrid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h</a:t>
                      </a:r>
                      <a:endParaRPr lang="en-US" sz="12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show keyboard </a:t>
                      </a:r>
                      <a:r>
                        <a:rPr lang="da-DK" sz="1200" b="0" dirty="0" err="1"/>
                        <a:t>shortcuts</a:t>
                      </a:r>
                      <a:endParaRPr lang="da-DK" sz="12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853697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enter</a:t>
                      </a:r>
                      <a:endParaRPr lang="en-US" sz="12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 err="1"/>
                        <a:t>enter</a:t>
                      </a:r>
                      <a:r>
                        <a:rPr lang="da-DK" sz="1200" b="0" dirty="0"/>
                        <a:t> Edit Mode on </a:t>
                      </a:r>
                      <a:r>
                        <a:rPr lang="da-DK" sz="1200" b="0" dirty="0" err="1"/>
                        <a:t>current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</a:t>
                      </a:r>
                      <a:endParaRPr lang="da-DK" sz="12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00156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shift-enter</a:t>
                      </a:r>
                      <a:endParaRPr lang="en-US" sz="1200" b="0" dirty="0"/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</a:t>
                      </a:r>
                      <a:r>
                        <a:rPr lang="da-DK" sz="1200" b="0" baseline="0" dirty="0"/>
                        <a:t> + </a:t>
                      </a:r>
                      <a:r>
                        <a:rPr lang="da-DK" sz="1200" b="0" baseline="0" dirty="0" err="1"/>
                        <a:t>select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below</a:t>
                      </a:r>
                      <a:endParaRPr lang="da-DK" sz="1200" b="0" dirty="0"/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60514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ctrl-enter</a:t>
                      </a:r>
                      <a:endParaRPr lang="en-US" sz="1200" b="0" dirty="0"/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 </a:t>
                      </a:r>
                      <a:r>
                        <a:rPr lang="da-DK" sz="1200" b="0" dirty="0" err="1"/>
                        <a:t>selected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cells</a:t>
                      </a:r>
                      <a:endParaRPr lang="da-DK" sz="1200" b="0" dirty="0"/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1163387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alt-</a:t>
                      </a:r>
                      <a:r>
                        <a:rPr lang="da-DK" sz="1200" b="0" dirty="0" err="1"/>
                        <a:t>enter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 </a:t>
                      </a:r>
                      <a:r>
                        <a:rPr lang="da-DK" sz="1200" b="0" dirty="0" err="1"/>
                        <a:t>cell</a:t>
                      </a:r>
                      <a:r>
                        <a:rPr lang="da-DK" sz="1200" b="0" baseline="0" dirty="0"/>
                        <a:t> and </a:t>
                      </a:r>
                      <a:r>
                        <a:rPr lang="da-DK" sz="1200" b="0" baseline="0" dirty="0" err="1"/>
                        <a:t>insert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below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35616999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Y</a:t>
                      </a:r>
                      <a:r>
                        <a:rPr lang="da-DK" sz="1200" b="0" baseline="0" dirty="0"/>
                        <a:t> M R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change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</a:t>
                      </a:r>
                      <a:r>
                        <a:rPr lang="da-DK" sz="1200" b="0" baseline="0" dirty="0"/>
                        <a:t> type (</a:t>
                      </a:r>
                      <a:r>
                        <a:rPr lang="da-DK" sz="1200" b="0" baseline="0" dirty="0" err="1"/>
                        <a:t>code</a:t>
                      </a:r>
                      <a:r>
                        <a:rPr lang="da-DK" sz="1200" b="0" baseline="0" dirty="0"/>
                        <a:t>, </a:t>
                      </a:r>
                      <a:r>
                        <a:rPr lang="da-DK" sz="1200" b="0" baseline="0" dirty="0" err="1"/>
                        <a:t>markdown</a:t>
                      </a:r>
                      <a:r>
                        <a:rPr lang="da-DK" sz="1200" b="0" baseline="0" dirty="0"/>
                        <a:t>, </a:t>
                      </a:r>
                      <a:r>
                        <a:rPr lang="da-DK" sz="1200" b="0" baseline="0" dirty="0" err="1"/>
                        <a:t>raw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text</a:t>
                      </a:r>
                      <a:r>
                        <a:rPr lang="da-DK" sz="1200" b="0" baseline="0" dirty="0"/>
                        <a:t>)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95818357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1 2 3 4 5</a:t>
                      </a:r>
                      <a:r>
                        <a:rPr lang="da-DK" sz="1200" b="0" baseline="0" dirty="0"/>
                        <a:t> 6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change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heading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level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4292310623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</a:t>
                      </a:r>
                      <a:r>
                        <a:rPr lang="da-DK" sz="1200" b="0" dirty="0"/>
                        <a:t>-A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select</a:t>
                      </a:r>
                      <a:r>
                        <a:rPr lang="da-DK" sz="1200" b="0" baseline="0" dirty="0"/>
                        <a:t> all </a:t>
                      </a:r>
                      <a:r>
                        <a:rPr lang="da-DK" sz="1200" b="0" baseline="0" dirty="0" err="1"/>
                        <a:t>cells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953808780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down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dirty="0"/>
                        <a:t>up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move</a:t>
                      </a:r>
                      <a:r>
                        <a:rPr lang="da-DK" sz="1200" b="0" dirty="0"/>
                        <a:t> to </a:t>
                      </a:r>
                      <a:r>
                        <a:rPr lang="da-DK" sz="1200" b="0" dirty="0" err="1"/>
                        <a:t>next</a:t>
                      </a:r>
                      <a:r>
                        <a:rPr lang="da-DK" sz="1200" b="0" dirty="0"/>
                        <a:t>/</a:t>
                      </a:r>
                      <a:r>
                        <a:rPr lang="da-DK" sz="1200" b="0" dirty="0" err="1"/>
                        <a:t>previous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123121940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space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shift-space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scroll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down</a:t>
                      </a:r>
                      <a:r>
                        <a:rPr lang="da-DK" sz="1200" b="0" dirty="0"/>
                        <a:t>/up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5937182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-up </a:t>
                      </a:r>
                      <a:r>
                        <a:rPr lang="da-DK" sz="1200" b="0" dirty="0" err="1"/>
                        <a:t>shift-down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extend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selected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cells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996876216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A</a:t>
                      </a:r>
                      <a:r>
                        <a:rPr lang="da-DK" sz="1200" b="0" baseline="0" dirty="0"/>
                        <a:t> B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insert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above</a:t>
                      </a:r>
                      <a:r>
                        <a:rPr lang="da-DK" sz="1200" b="0" dirty="0"/>
                        <a:t>/</a:t>
                      </a:r>
                      <a:r>
                        <a:rPr lang="da-DK" sz="1200" b="0" dirty="0" err="1"/>
                        <a:t>below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427011515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X C V </a:t>
                      </a:r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-V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dirty="0"/>
                        <a:t>Z DD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/>
                        <a:t>cut, </a:t>
                      </a:r>
                      <a:r>
                        <a:rPr lang="da-DK" sz="1200" b="0" dirty="0" err="1"/>
                        <a:t>copy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paste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below</a:t>
                      </a:r>
                      <a:r>
                        <a:rPr lang="da-DK" sz="1200" b="0" dirty="0"/>
                        <a:t>/</a:t>
                      </a:r>
                      <a:r>
                        <a:rPr lang="da-DK" sz="1200" b="0" dirty="0" err="1"/>
                        <a:t>above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undo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delete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cells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531195163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-L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toggle</a:t>
                      </a:r>
                      <a:r>
                        <a:rPr lang="da-DK" sz="1200" b="0" dirty="0"/>
                        <a:t> line </a:t>
                      </a:r>
                      <a:r>
                        <a:rPr lang="da-DK" sz="1200" b="0" dirty="0" err="1"/>
                        <a:t>numbers</a:t>
                      </a:r>
                      <a:r>
                        <a:rPr lang="da-DK" sz="1200" b="0" dirty="0"/>
                        <a:t> in </a:t>
                      </a:r>
                      <a:r>
                        <a:rPr lang="da-DK" sz="1200" b="0" dirty="0" err="1"/>
                        <a:t>cells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4268430403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-M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merge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selected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cells</a:t>
                      </a:r>
                      <a:r>
                        <a:rPr lang="da-DK" sz="1200" b="0" dirty="0"/>
                        <a:t> (or with </a:t>
                      </a:r>
                      <a:r>
                        <a:rPr lang="da-DK" sz="1200" b="0" dirty="0" err="1"/>
                        <a:t>cell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below</a:t>
                      </a:r>
                      <a:r>
                        <a:rPr lang="da-DK" sz="1200" b="0" dirty="0"/>
                        <a:t>)</a:t>
                      </a:r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751529557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200" b="0" dirty="0"/>
                        <a:t>O</a:t>
                      </a:r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toggle</a:t>
                      </a:r>
                      <a:r>
                        <a:rPr lang="da-DK" sz="1200" b="0" dirty="0"/>
                        <a:t> output of </a:t>
                      </a:r>
                      <a:r>
                        <a:rPr lang="da-DK" sz="1200" b="0" dirty="0" err="1"/>
                        <a:t>selected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cells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70850487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200" b="0" dirty="0"/>
                        <a:t>shift-O</a:t>
                      </a:r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toggle</a:t>
                      </a:r>
                      <a:r>
                        <a:rPr lang="da-DK" sz="1200" b="0" baseline="0" dirty="0"/>
                        <a:t> scrollbar on </a:t>
                      </a:r>
                      <a:r>
                        <a:rPr lang="da-DK" sz="1200" b="0" baseline="0" dirty="0" err="1"/>
                        <a:t>selected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cells</a:t>
                      </a:r>
                      <a:r>
                        <a:rPr lang="da-DK" sz="1200" b="0" baseline="0" dirty="0"/>
                        <a:t> (long output)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07232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682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23" y="87311"/>
            <a:ext cx="6496050" cy="669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15070" cy="1325563"/>
          </a:xfrm>
        </p:spPr>
        <p:txBody>
          <a:bodyPr/>
          <a:lstStyle/>
          <a:p>
            <a:r>
              <a:rPr lang="da-DK" dirty="0"/>
              <a:t>Edit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670" y="1825624"/>
            <a:ext cx="5181600" cy="4962525"/>
          </a:xfrm>
        </p:spPr>
        <p:txBody>
          <a:bodyPr>
            <a:normAutofit/>
          </a:bodyPr>
          <a:lstStyle/>
          <a:p>
            <a:r>
              <a:rPr lang="da-DK" sz="2400" dirty="0" err="1"/>
              <a:t>Used</a:t>
            </a:r>
            <a:r>
              <a:rPr lang="da-DK" sz="2400" dirty="0"/>
              <a:t> to </a:t>
            </a:r>
            <a:r>
              <a:rPr lang="da-DK" sz="2400" dirty="0" err="1"/>
              <a:t>edit</a:t>
            </a:r>
            <a:r>
              <a:rPr lang="da-DK" sz="2400" dirty="0"/>
              <a:t> </a:t>
            </a:r>
            <a:r>
              <a:rPr lang="da-DK" sz="2400" dirty="0" err="1"/>
              <a:t>current</a:t>
            </a:r>
            <a:r>
              <a:rPr lang="da-DK" sz="2400" dirty="0"/>
              <a:t> </a:t>
            </a:r>
            <a:r>
              <a:rPr lang="da-DK" sz="2400" dirty="0" err="1"/>
              <a:t>cell</a:t>
            </a:r>
            <a:endParaRPr lang="da-DK" sz="2400" dirty="0"/>
          </a:p>
          <a:p>
            <a:r>
              <a:rPr lang="da-DK" sz="2400" dirty="0" err="1"/>
              <a:t>Current</a:t>
            </a:r>
            <a:r>
              <a:rPr lang="da-DK" sz="2400" dirty="0"/>
              <a:t> </a:t>
            </a:r>
            <a:r>
              <a:rPr lang="da-DK" sz="2400" dirty="0" err="1"/>
              <a:t>cell</a:t>
            </a:r>
            <a:r>
              <a:rPr lang="da-DK" sz="2400" dirty="0"/>
              <a:t> is marked with </a:t>
            </a:r>
            <a:r>
              <a:rPr lang="da-DK" sz="2400" dirty="0">
                <a:solidFill>
                  <a:srgbClr val="00B050"/>
                </a:solidFill>
              </a:rPr>
              <a:t>green</a:t>
            </a:r>
            <a:r>
              <a:rPr lang="da-DK" sz="2400" dirty="0"/>
              <a:t> bar</a:t>
            </a:r>
          </a:p>
          <a:p>
            <a:r>
              <a:rPr lang="da-DK" sz="2400" dirty="0"/>
              <a:t>Keyboard </a:t>
            </a:r>
            <a:r>
              <a:rPr lang="da-DK" sz="2400" dirty="0" err="1"/>
              <a:t>shortcuts</a:t>
            </a:r>
            <a:endParaRPr lang="da-DK" sz="2400" dirty="0"/>
          </a:p>
          <a:p>
            <a:pPr marL="0" indent="0">
              <a:buNone/>
            </a:pPr>
            <a:endParaRPr lang="da-DK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813300" y="2698750"/>
            <a:ext cx="889000" cy="17716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38067"/>
              </p:ext>
            </p:extLst>
          </p:nvPr>
        </p:nvGraphicFramePr>
        <p:xfrm>
          <a:off x="628227" y="3332773"/>
          <a:ext cx="4395598" cy="2188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35615">
                  <a:extLst>
                    <a:ext uri="{9D8B030D-6E8A-4147-A177-3AD203B41FA5}">
                      <a16:colId xmlns:a16="http://schemas.microsoft.com/office/drawing/2014/main" val="2435478086"/>
                    </a:ext>
                  </a:extLst>
                </a:gridCol>
                <a:gridCol w="3059983">
                  <a:extLst>
                    <a:ext uri="{9D8B030D-6E8A-4147-A177-3AD203B41FA5}">
                      <a16:colId xmlns:a16="http://schemas.microsoft.com/office/drawing/2014/main" val="1709649243"/>
                    </a:ext>
                  </a:extLst>
                </a:gridCol>
              </a:tblGrid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esc</a:t>
                      </a:r>
                      <a:endParaRPr lang="en-US" sz="12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 err="1"/>
                        <a:t>enter</a:t>
                      </a:r>
                      <a:r>
                        <a:rPr lang="da-DK" sz="1200" b="0" baseline="0" dirty="0"/>
                        <a:t> Command Mode</a:t>
                      </a:r>
                      <a:endParaRPr lang="da-DK" sz="12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00156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shift-enter</a:t>
                      </a:r>
                      <a:endParaRPr lang="en-US" sz="1200" b="0" dirty="0"/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</a:t>
                      </a:r>
                      <a:r>
                        <a:rPr lang="da-DK" sz="1200" b="0" baseline="0" dirty="0"/>
                        <a:t> + </a:t>
                      </a:r>
                      <a:r>
                        <a:rPr lang="da-DK" sz="1200" b="0" baseline="0" dirty="0" err="1"/>
                        <a:t>select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below</a:t>
                      </a:r>
                      <a:endParaRPr lang="da-DK" sz="1200" b="0" dirty="0"/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60514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ctrl-enter</a:t>
                      </a:r>
                      <a:endParaRPr lang="en-US" sz="1200" b="0" dirty="0"/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 </a:t>
                      </a:r>
                      <a:r>
                        <a:rPr lang="da-DK" sz="1200" b="0" dirty="0" err="1"/>
                        <a:t>selected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cells</a:t>
                      </a:r>
                      <a:endParaRPr lang="da-DK" sz="1200" b="0" dirty="0"/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1163387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alt-</a:t>
                      </a:r>
                      <a:r>
                        <a:rPr lang="da-DK" sz="1200" b="0" dirty="0" err="1"/>
                        <a:t>enter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 </a:t>
                      </a:r>
                      <a:r>
                        <a:rPr lang="da-DK" sz="1200" b="0" dirty="0" err="1"/>
                        <a:t>cell</a:t>
                      </a:r>
                      <a:r>
                        <a:rPr lang="da-DK" sz="1200" b="0" baseline="0" dirty="0"/>
                        <a:t> and </a:t>
                      </a:r>
                      <a:r>
                        <a:rPr lang="da-DK" sz="1200" b="0" baseline="0" dirty="0" err="1"/>
                        <a:t>insert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below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35616999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ctrl-shift</a:t>
                      </a:r>
                      <a:r>
                        <a:rPr lang="da-DK" sz="1200" b="0" dirty="0"/>
                        <a:t>- -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/>
                        <a:t>split </a:t>
                      </a:r>
                      <a:r>
                        <a:rPr lang="da-DK" sz="1200" b="0" dirty="0" err="1"/>
                        <a:t>cell</a:t>
                      </a:r>
                      <a:r>
                        <a:rPr lang="da-DK" sz="1200" b="0" dirty="0"/>
                        <a:t> at cursor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95818357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</a:t>
                      </a:r>
                      <a:r>
                        <a:rPr lang="da-DK" sz="1200" b="0" dirty="0"/>
                        <a:t>-</a:t>
                      </a:r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-f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command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palette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4292310623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tab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indent</a:t>
                      </a:r>
                      <a:r>
                        <a:rPr lang="da-DK" sz="1200" b="0" dirty="0"/>
                        <a:t> or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code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completion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953808780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-tab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/>
                        <a:t>show </a:t>
                      </a:r>
                      <a:r>
                        <a:rPr lang="da-DK" sz="1200" b="0" dirty="0" err="1"/>
                        <a:t>docstring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123121940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</a:t>
                      </a:r>
                      <a:r>
                        <a:rPr lang="da-DK" sz="1200" b="0" dirty="0"/>
                        <a:t>-a -x -c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dirty="0"/>
                        <a:t>-v</a:t>
                      </a:r>
                      <a:r>
                        <a:rPr lang="da-DK" sz="1200" b="0" baseline="0" dirty="0"/>
                        <a:t> -z -y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select</a:t>
                      </a:r>
                      <a:r>
                        <a:rPr lang="da-DK" sz="1200" b="0" dirty="0"/>
                        <a:t> all, cut, </a:t>
                      </a:r>
                      <a:r>
                        <a:rPr lang="da-DK" sz="1200" b="0" dirty="0" err="1"/>
                        <a:t>copy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paste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undo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redo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5937182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</a:t>
                      </a:r>
                      <a:r>
                        <a:rPr lang="da-DK" sz="1200" b="0" dirty="0"/>
                        <a:t>-d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delete</a:t>
                      </a:r>
                      <a:r>
                        <a:rPr lang="da-DK" sz="1200" b="0" dirty="0"/>
                        <a:t> line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996876216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3308350" y="4972050"/>
            <a:ext cx="3333750" cy="1651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50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23" y="87311"/>
            <a:ext cx="6496050" cy="669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59300" cy="1325563"/>
          </a:xfrm>
        </p:spPr>
        <p:txBody>
          <a:bodyPr/>
          <a:lstStyle/>
          <a:p>
            <a:r>
              <a:rPr lang="da-DK" dirty="0" err="1"/>
              <a:t>Evaluating</a:t>
            </a:r>
            <a:r>
              <a:rPr lang="da-DK" dirty="0"/>
              <a:t> </a:t>
            </a:r>
            <a:r>
              <a:rPr lang="da-DK" dirty="0" err="1"/>
              <a:t>cells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706" y="1825625"/>
            <a:ext cx="5435994" cy="4351338"/>
          </a:xfrm>
        </p:spPr>
        <p:txBody>
          <a:bodyPr>
            <a:normAutofit/>
          </a:bodyPr>
          <a:lstStyle/>
          <a:p>
            <a:r>
              <a:rPr lang="da-DK" sz="2400" dirty="0"/>
              <a:t>To </a:t>
            </a:r>
            <a:r>
              <a:rPr lang="da-DK" sz="2400" dirty="0" err="1"/>
              <a:t>evaluate</a:t>
            </a:r>
            <a:r>
              <a:rPr lang="da-DK" sz="2400" dirty="0"/>
              <a:t> </a:t>
            </a:r>
            <a:r>
              <a:rPr lang="da-DK" sz="2400" dirty="0" err="1"/>
              <a:t>cell</a:t>
            </a:r>
            <a:endParaRPr lang="da-DK" sz="2400" dirty="0"/>
          </a:p>
          <a:p>
            <a:pPr marL="457200" lvl="1" indent="0">
              <a:buNone/>
            </a:pPr>
            <a:r>
              <a:rPr lang="da-DK" sz="2000" dirty="0" err="1"/>
              <a:t>ctrl-enter</a:t>
            </a:r>
            <a:r>
              <a:rPr lang="da-DK" sz="2000" dirty="0"/>
              <a:t>, alt-</a:t>
            </a:r>
            <a:r>
              <a:rPr lang="da-DK" sz="2000" dirty="0" err="1"/>
              <a:t>enter</a:t>
            </a:r>
            <a:r>
              <a:rPr lang="da-DK" sz="2000" dirty="0"/>
              <a:t>, </a:t>
            </a:r>
            <a:r>
              <a:rPr lang="da-DK" sz="2000" dirty="0" err="1"/>
              <a:t>shift-enter</a:t>
            </a:r>
            <a:endParaRPr lang="da-DK" sz="2000" dirty="0"/>
          </a:p>
          <a:p>
            <a:r>
              <a:rPr lang="da-DK" sz="2400" dirty="0"/>
              <a:t>Output from program </a:t>
            </a:r>
            <a:r>
              <a:rPr lang="da-DK" sz="2400" dirty="0" err="1"/>
              <a:t>shown</a:t>
            </a:r>
            <a:r>
              <a:rPr lang="da-DK" sz="2400" dirty="0"/>
              <a:t> </a:t>
            </a:r>
            <a:r>
              <a:rPr lang="da-DK" sz="2400" dirty="0" err="1"/>
              <a:t>below</a:t>
            </a:r>
            <a:r>
              <a:rPr lang="da-DK" sz="2400" dirty="0"/>
              <a:t> </a:t>
            </a:r>
            <a:r>
              <a:rPr lang="da-DK" sz="2400" dirty="0" err="1"/>
              <a:t>cell</a:t>
            </a:r>
            <a:endParaRPr lang="da-DK" sz="2400" dirty="0"/>
          </a:p>
          <a:p>
            <a:r>
              <a:rPr lang="da-DK" sz="2400" dirty="0" err="1"/>
              <a:t>Result</a:t>
            </a:r>
            <a:r>
              <a:rPr lang="da-DK" sz="2400" dirty="0"/>
              <a:t> of last </a:t>
            </a:r>
            <a:r>
              <a:rPr lang="da-DK" sz="2400" dirty="0" err="1"/>
              <a:t>evaluated</a:t>
            </a:r>
            <a:r>
              <a:rPr lang="da-DK" sz="2400" dirty="0"/>
              <a:t> line</a:t>
            </a:r>
          </a:p>
          <a:p>
            <a:r>
              <a:rPr lang="da-DK" sz="2400" dirty="0"/>
              <a:t>Order of </a:t>
            </a:r>
            <a:r>
              <a:rPr lang="da-DK" sz="2400" dirty="0" err="1"/>
              <a:t>code</a:t>
            </a:r>
            <a:r>
              <a:rPr lang="da-DK" sz="2400" dirty="0"/>
              <a:t> </a:t>
            </a:r>
            <a:r>
              <a:rPr lang="da-DK" sz="2400" dirty="0" err="1"/>
              <a:t>cells</a:t>
            </a:r>
            <a:r>
              <a:rPr lang="da-DK" sz="2400" dirty="0"/>
              <a:t> </a:t>
            </a:r>
            <a:r>
              <a:rPr lang="da-DK" sz="2400" dirty="0" err="1"/>
              <a:t>evaluated</a:t>
            </a:r>
            <a:endParaRPr lang="da-DK" sz="2400" dirty="0"/>
          </a:p>
          <a:p>
            <a:pPr marL="457200" lvl="1" indent="0">
              <a:buNone/>
            </a:pPr>
            <a:r>
              <a:rPr lang="da-DK" sz="2000" dirty="0"/>
              <a:t>Note ”x ** 2” </a:t>
            </a:r>
            <a:r>
              <a:rPr lang="da-DK" sz="2000" dirty="0" err="1"/>
              <a:t>computed</a:t>
            </a:r>
            <a:r>
              <a:rPr lang="da-DK" sz="2000" dirty="0"/>
              <a:t> </a:t>
            </a:r>
            <a:r>
              <a:rPr lang="da-DK" sz="2000" dirty="0" err="1"/>
              <a:t>after</a:t>
            </a:r>
            <a:r>
              <a:rPr lang="da-DK" sz="2000" dirty="0"/>
              <a:t> ”x = 4”</a:t>
            </a:r>
          </a:p>
          <a:p>
            <a:r>
              <a:rPr lang="da-DK" sz="2400" dirty="0"/>
              <a:t>[*]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 err="1"/>
              <a:t>cells</a:t>
            </a:r>
            <a:r>
              <a:rPr lang="da-DK" sz="2400" dirty="0"/>
              <a:t> </a:t>
            </a:r>
            <a:r>
              <a:rPr lang="da-DK" sz="2400" dirty="0" err="1"/>
              <a:t>being</a:t>
            </a:r>
            <a:r>
              <a:rPr lang="da-DK" sz="2400" dirty="0"/>
              <a:t> </a:t>
            </a:r>
            <a:r>
              <a:rPr lang="da-DK" sz="2400" dirty="0" err="1"/>
              <a:t>evaluated</a:t>
            </a:r>
            <a:r>
              <a:rPr lang="da-DK" sz="2400" dirty="0"/>
              <a:t> / waiting</a:t>
            </a:r>
          </a:p>
          <a:p>
            <a:r>
              <a:rPr lang="da-DK" sz="2400" dirty="0"/>
              <a:t>[  ] not </a:t>
            </a:r>
            <a:r>
              <a:rPr lang="da-DK" sz="2400" dirty="0" err="1"/>
              <a:t>yet</a:t>
            </a:r>
            <a:r>
              <a:rPr lang="da-DK" sz="2400" dirty="0"/>
              <a:t> </a:t>
            </a:r>
            <a:r>
              <a:rPr lang="da-DK" sz="2400" dirty="0" err="1"/>
              <a:t>evaluated</a:t>
            </a:r>
            <a:endParaRPr lang="da-DK" sz="2400" dirty="0"/>
          </a:p>
          <a:p>
            <a:r>
              <a:rPr lang="da-DK" sz="2400" dirty="0" err="1"/>
              <a:t>Recompute</a:t>
            </a:r>
            <a:r>
              <a:rPr lang="da-DK" sz="2400" dirty="0"/>
              <a:t> all </a:t>
            </a:r>
            <a:r>
              <a:rPr lang="da-DK" sz="2400" dirty="0" err="1"/>
              <a:t>cells</a:t>
            </a:r>
            <a:r>
              <a:rPr lang="da-DK" sz="2400" dirty="0"/>
              <a:t> top-</a:t>
            </a:r>
            <a:r>
              <a:rPr lang="da-DK" sz="2400" dirty="0" err="1"/>
              <a:t>down</a:t>
            </a:r>
            <a:endParaRPr lang="da-DK" sz="2400" dirty="0"/>
          </a:p>
          <a:p>
            <a:pPr marL="457200" lvl="1" indent="0">
              <a:buNone/>
            </a:pPr>
            <a:r>
              <a:rPr lang="da-DK" sz="2000" dirty="0"/>
              <a:t>        or  </a:t>
            </a:r>
            <a:r>
              <a:rPr lang="da-DK" sz="2000" dirty="0" err="1"/>
              <a:t>Kernel</a:t>
            </a:r>
            <a:r>
              <a:rPr lang="da-DK" sz="2000" dirty="0"/>
              <a:t> &gt; Restart &amp; Run all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548875" y="2584450"/>
            <a:ext cx="1112275" cy="2609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060845" y="3299791"/>
            <a:ext cx="1965305" cy="3387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89039" y="3746500"/>
            <a:ext cx="1767311" cy="3427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259220" y="4476750"/>
            <a:ext cx="785980" cy="1009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322944" y="5038341"/>
            <a:ext cx="2404756" cy="99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82" y="5646122"/>
            <a:ext cx="386236" cy="32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7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366" y="4864091"/>
            <a:ext cx="1664158" cy="1785270"/>
          </a:xfrm>
          <a:prstGeom prst="rect">
            <a:avLst/>
          </a:prstGeom>
        </p:spPr>
      </p:pic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961042"/>
              </p:ext>
            </p:extLst>
          </p:nvPr>
        </p:nvGraphicFramePr>
        <p:xfrm>
          <a:off x="4380134" y="4814402"/>
          <a:ext cx="2164017" cy="1965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339">
                  <a:extLst>
                    <a:ext uri="{9D8B030D-6E8A-4147-A177-3AD203B41FA5}">
                      <a16:colId xmlns:a16="http://schemas.microsoft.com/office/drawing/2014/main" val="3644092184"/>
                    </a:ext>
                  </a:extLst>
                </a:gridCol>
                <a:gridCol w="721339">
                  <a:extLst>
                    <a:ext uri="{9D8B030D-6E8A-4147-A177-3AD203B41FA5}">
                      <a16:colId xmlns:a16="http://schemas.microsoft.com/office/drawing/2014/main" val="875501313"/>
                    </a:ext>
                  </a:extLst>
                </a:gridCol>
                <a:gridCol w="721339">
                  <a:extLst>
                    <a:ext uri="{9D8B030D-6E8A-4147-A177-3AD203B41FA5}">
                      <a16:colId xmlns:a16="http://schemas.microsoft.com/office/drawing/2014/main" val="2912907789"/>
                    </a:ext>
                  </a:extLst>
                </a:gridCol>
              </a:tblGrid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+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23705154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,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x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83973962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4118199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dirty="0"/>
                        <a:t>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89968938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^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dirty="0"/>
                        <a:t>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|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635424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&lt;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dirty="0"/>
                        <a:t>*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_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43653893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&gt;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dirty="0"/>
                        <a:t>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4584280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10234106"/>
                  </a:ext>
                </a:extLst>
              </a:tr>
            </a:tbl>
          </a:graphicData>
        </a:graphic>
      </p:graphicFrame>
      <p:sp>
        <p:nvSpPr>
          <p:cNvPr id="71" name="Rectangle 70"/>
          <p:cNvSpPr/>
          <p:nvPr/>
        </p:nvSpPr>
        <p:spPr>
          <a:xfrm>
            <a:off x="2170729" y="4467310"/>
            <a:ext cx="4101795" cy="2323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389051"/>
              </p:ext>
            </p:extLst>
          </p:nvPr>
        </p:nvGraphicFramePr>
        <p:xfrm>
          <a:off x="1359056" y="1758950"/>
          <a:ext cx="4118293" cy="1479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2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417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matplotlib-simple.py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74783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3], [5, 2, 7], 'bo:')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83" name="Group 82"/>
          <p:cNvGrpSpPr/>
          <p:nvPr/>
        </p:nvGrpSpPr>
        <p:grpSpPr>
          <a:xfrm>
            <a:off x="6940550" y="4883150"/>
            <a:ext cx="5251450" cy="1932126"/>
            <a:chOff x="6940550" y="4883150"/>
            <a:chExt cx="5251450" cy="1932126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8491076" y="4883150"/>
              <a:ext cx="818024" cy="3556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309100" y="5060950"/>
              <a:ext cx="28829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save current view as picture</a:t>
              </a:r>
            </a:p>
            <a:p>
              <a:r>
                <a:rPr lang="en-US" dirty="0"/>
                <a:t>adjust margins</a:t>
              </a:r>
            </a:p>
            <a:p>
              <a:r>
                <a:rPr lang="en-US" dirty="0"/>
                <a:t>zoom rectangle</a:t>
              </a:r>
            </a:p>
            <a:p>
              <a:r>
                <a:rPr lang="en-US" dirty="0"/>
                <a:t>pan and zoom</a:t>
              </a:r>
            </a:p>
            <a:p>
              <a:r>
                <a:rPr lang="en-US" dirty="0"/>
                <a:t>navigate view history</a:t>
              </a:r>
            </a:p>
            <a:p>
              <a:r>
                <a:rPr lang="en-US" dirty="0"/>
                <a:t>reset view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8166100" y="4883150"/>
              <a:ext cx="1143000" cy="64135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7937500" y="4883150"/>
              <a:ext cx="1371600" cy="9271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7708900" y="4883150"/>
              <a:ext cx="1600200" cy="121285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7251700" y="4883150"/>
              <a:ext cx="2057400" cy="14986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6940550" y="4883150"/>
              <a:ext cx="2368550" cy="178435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857962" y="1331507"/>
            <a:ext cx="5016500" cy="848004"/>
            <a:chOff x="857962" y="1331507"/>
            <a:chExt cx="5016500" cy="848004"/>
          </a:xfrm>
        </p:grpSpPr>
        <p:cxnSp>
          <p:nvCxnSpPr>
            <p:cNvPr id="32" name="Straight Arrow Connector 31"/>
            <p:cNvCxnSpPr/>
            <p:nvPr/>
          </p:nvCxnSpPr>
          <p:spPr>
            <a:xfrm flipH="1">
              <a:off x="3982488" y="1758950"/>
              <a:ext cx="329162" cy="420561"/>
            </a:xfrm>
            <a:prstGeom prst="straightConnector1">
              <a:avLst/>
            </a:prstGeom>
            <a:ln w="28575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3993616" y="1647825"/>
              <a:ext cx="406934" cy="52071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857962" y="1331507"/>
              <a:ext cx="5016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pyplot</a:t>
              </a:r>
              <a:r>
                <a:rPr lang="en-US" dirty="0"/>
                <a:t> module ≈ MATLAB-like plotting framework 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64413" y="3189607"/>
            <a:ext cx="2121980" cy="1287143"/>
            <a:chOff x="464413" y="3189607"/>
            <a:chExt cx="2121980" cy="1287143"/>
          </a:xfrm>
        </p:grpSpPr>
        <p:cxnSp>
          <p:nvCxnSpPr>
            <p:cNvPr id="56" name="Straight Arrow Connector 55"/>
            <p:cNvCxnSpPr/>
            <p:nvPr/>
          </p:nvCxnSpPr>
          <p:spPr>
            <a:xfrm flipV="1">
              <a:off x="1426145" y="3189607"/>
              <a:ext cx="573748" cy="69513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64413" y="3830419"/>
              <a:ext cx="21219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figure is first shown when show is called</a:t>
              </a:r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241" y="466887"/>
            <a:ext cx="5024838" cy="439086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0" name="Group 69"/>
          <p:cNvGrpSpPr/>
          <p:nvPr/>
        </p:nvGrpSpPr>
        <p:grpSpPr>
          <a:xfrm>
            <a:off x="2516126" y="4844226"/>
            <a:ext cx="209200" cy="1875790"/>
            <a:chOff x="5236827" y="4768396"/>
            <a:chExt cx="209200" cy="1875790"/>
          </a:xfrm>
        </p:grpSpPr>
        <p:sp>
          <p:nvSpPr>
            <p:cNvPr id="61" name="Rectangle 60"/>
            <p:cNvSpPr/>
            <p:nvPr/>
          </p:nvSpPr>
          <p:spPr>
            <a:xfrm>
              <a:off x="5236834" y="4768396"/>
              <a:ext cx="209193" cy="177800"/>
            </a:xfrm>
            <a:prstGeom prst="rect">
              <a:avLst/>
            </a:prstGeom>
            <a:solidFill>
              <a:srgbClr val="0000FF"/>
            </a:solidFill>
            <a:ln w="63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236833" y="5010966"/>
              <a:ext cx="209193" cy="177800"/>
            </a:xfrm>
            <a:prstGeom prst="rect">
              <a:avLst/>
            </a:prstGeom>
            <a:solidFill>
              <a:srgbClr val="008000"/>
            </a:solidFill>
            <a:ln w="63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236832" y="5253536"/>
              <a:ext cx="209193" cy="1778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236831" y="5496106"/>
              <a:ext cx="209193" cy="177800"/>
            </a:xfrm>
            <a:prstGeom prst="rect">
              <a:avLst/>
            </a:prstGeom>
            <a:solidFill>
              <a:srgbClr val="00C0C0"/>
            </a:solidFill>
            <a:ln w="6350">
              <a:solidFill>
                <a:srgbClr val="0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236830" y="5738676"/>
              <a:ext cx="209193" cy="177800"/>
            </a:xfrm>
            <a:prstGeom prst="rect">
              <a:avLst/>
            </a:prstGeom>
            <a:solidFill>
              <a:srgbClr val="C000C0"/>
            </a:solidFill>
            <a:ln w="6350">
              <a:solidFill>
                <a:srgbClr val="C00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236829" y="5981246"/>
              <a:ext cx="209193" cy="177800"/>
            </a:xfrm>
            <a:prstGeom prst="rect">
              <a:avLst/>
            </a:prstGeom>
            <a:solidFill>
              <a:srgbClr val="C0C000"/>
            </a:solidFill>
            <a:ln w="6350">
              <a:solidFill>
                <a:srgbClr val="C0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236828" y="6223816"/>
              <a:ext cx="209193" cy="177800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236827" y="6466386"/>
              <a:ext cx="209193" cy="177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634456"/>
              </p:ext>
            </p:extLst>
          </p:nvPr>
        </p:nvGraphicFramePr>
        <p:xfrm>
          <a:off x="2278096" y="4849306"/>
          <a:ext cx="279213" cy="193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213">
                  <a:extLst>
                    <a:ext uri="{9D8B030D-6E8A-4147-A177-3AD203B41FA5}">
                      <a16:colId xmlns:a16="http://schemas.microsoft.com/office/drawing/2014/main" val="364409218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b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2370515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g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397396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r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64118199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8996893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m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8563542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y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365389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k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4458428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w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10234106"/>
                  </a:ext>
                </a:extLst>
              </a:tr>
            </a:tbl>
          </a:graphicData>
        </a:graphic>
      </p:graphicFrame>
      <p:pic>
        <p:nvPicPr>
          <p:cNvPr id="72" name="Picture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3319018" y="4752647"/>
            <a:ext cx="542925" cy="956903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2170729" y="4463919"/>
            <a:ext cx="397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Colors     Line styles          Marker styles</a:t>
            </a:r>
          </a:p>
        </p:txBody>
      </p: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23037"/>
              </p:ext>
            </p:extLst>
          </p:nvPr>
        </p:nvGraphicFramePr>
        <p:xfrm>
          <a:off x="3115948" y="4844226"/>
          <a:ext cx="279213" cy="96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213">
                  <a:extLst>
                    <a:ext uri="{9D8B030D-6E8A-4147-A177-3AD203B41FA5}">
                      <a16:colId xmlns:a16="http://schemas.microsoft.com/office/drawing/2014/main" val="364409218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-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2370515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--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397396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-.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64118199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: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89968938"/>
                  </a:ext>
                </a:extLst>
              </a:tr>
            </a:tbl>
          </a:graphicData>
        </a:graphic>
      </p:graphicFrame>
      <p:grpSp>
        <p:nvGrpSpPr>
          <p:cNvPr id="82" name="Group 81"/>
          <p:cNvGrpSpPr/>
          <p:nvPr/>
        </p:nvGrpSpPr>
        <p:grpSpPr>
          <a:xfrm>
            <a:off x="135523" y="2731771"/>
            <a:ext cx="5653877" cy="1651673"/>
            <a:chOff x="135523" y="2731771"/>
            <a:chExt cx="5653877" cy="1651673"/>
          </a:xfrm>
        </p:grpSpPr>
        <p:cxnSp>
          <p:nvCxnSpPr>
            <p:cNvPr id="27" name="Straight Arrow Connector 26"/>
            <p:cNvCxnSpPr>
              <a:stCxn id="37" idx="0"/>
            </p:cNvCxnSpPr>
            <p:nvPr/>
          </p:nvCxnSpPr>
          <p:spPr>
            <a:xfrm flipV="1">
              <a:off x="2872895" y="2731772"/>
              <a:ext cx="36532" cy="61535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051294" y="2731771"/>
              <a:ext cx="32434" cy="66017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4974336" y="2735885"/>
              <a:ext cx="1364" cy="164755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066982" y="3347131"/>
              <a:ext cx="1611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 coordinates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491627" y="3329997"/>
              <a:ext cx="1474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 coordinates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857962" y="2731771"/>
              <a:ext cx="983966" cy="52584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35523" y="3187607"/>
              <a:ext cx="10711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 plot to figure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43697" y="3510772"/>
              <a:ext cx="8457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format</a:t>
              </a:r>
            </a:p>
            <a:p>
              <a:r>
                <a:rPr lang="en-US" dirty="0"/>
                <a:t>string</a:t>
              </a:r>
            </a:p>
          </p:txBody>
        </p:sp>
      </p:grpSp>
      <p:sp>
        <p:nvSpPr>
          <p:cNvPr id="90" name="Title 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0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23" y="84135"/>
            <a:ext cx="6505575" cy="6715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950" y="87311"/>
            <a:ext cx="4273550" cy="1325563"/>
          </a:xfrm>
        </p:spPr>
        <p:txBody>
          <a:bodyPr/>
          <a:lstStyle/>
          <a:p>
            <a:r>
              <a:rPr lang="en-US" dirty="0"/>
              <a:t>Magic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361" y="1295793"/>
            <a:ext cx="4988936" cy="1644779"/>
          </a:xfrm>
        </p:spPr>
        <p:txBody>
          <a:bodyPr>
            <a:normAutofit lnSpcReduction="10000"/>
          </a:bodyPr>
          <a:lstStyle/>
          <a:p>
            <a:r>
              <a:rPr lang="en-US" sz="2400" dirty="0" err="1"/>
              <a:t>Jupyter</a:t>
            </a:r>
            <a:r>
              <a:rPr lang="en-US" sz="2400" dirty="0"/>
              <a:t> code cells support </a:t>
            </a:r>
            <a:r>
              <a:rPr lang="en-US" sz="2400" i="1" dirty="0"/>
              <a:t>magic commands </a:t>
            </a:r>
            <a:r>
              <a:rPr lang="en-US" sz="2400" dirty="0"/>
              <a:t>(actually it is </a:t>
            </a:r>
            <a:r>
              <a:rPr lang="en-US" sz="2400" dirty="0" err="1"/>
              <a:t>IPython</a:t>
            </a:r>
            <a:r>
              <a:rPr lang="en-US" sz="2400" dirty="0"/>
              <a:t>)</a:t>
            </a:r>
          </a:p>
          <a:p>
            <a:r>
              <a:rPr lang="en-US" sz="2400" dirty="0"/>
              <a:t>% is a </a:t>
            </a:r>
            <a:r>
              <a:rPr lang="en-US" sz="2400" i="1" dirty="0"/>
              <a:t>line magic</a:t>
            </a:r>
            <a:endParaRPr lang="en-US" sz="2400" dirty="0"/>
          </a:p>
          <a:p>
            <a:r>
              <a:rPr lang="en-US" sz="2400" dirty="0"/>
              <a:t>%% is a </a:t>
            </a:r>
            <a:r>
              <a:rPr lang="en-US" sz="2400" i="1" dirty="0"/>
              <a:t>cell magic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42949"/>
              </p:ext>
            </p:extLst>
          </p:nvPr>
        </p:nvGraphicFramePr>
        <p:xfrm>
          <a:off x="428482" y="2940572"/>
          <a:ext cx="4687888" cy="3491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45234">
                  <a:extLst>
                    <a:ext uri="{9D8B030D-6E8A-4147-A177-3AD203B41FA5}">
                      <a16:colId xmlns:a16="http://schemas.microsoft.com/office/drawing/2014/main" val="2435478086"/>
                    </a:ext>
                  </a:extLst>
                </a:gridCol>
                <a:gridCol w="2942654">
                  <a:extLst>
                    <a:ext uri="{9D8B030D-6E8A-4147-A177-3AD203B41FA5}">
                      <a16:colId xmlns:a16="http://schemas.microsoft.com/office/drawing/2014/main" val="1709649243"/>
                    </a:ext>
                  </a:extLst>
                </a:gridCol>
              </a:tblGrid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lsmagic</a:t>
                      </a:r>
                      <a:endParaRPr lang="en-US" sz="14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/>
                        <a:t>list </a:t>
                      </a:r>
                      <a:r>
                        <a:rPr lang="da-DK" sz="1400" b="0" dirty="0" err="1"/>
                        <a:t>magic</a:t>
                      </a:r>
                      <a:r>
                        <a:rPr lang="da-DK" sz="1400" b="0" dirty="0"/>
                        <a:t> </a:t>
                      </a:r>
                      <a:r>
                        <a:rPr lang="da-DK" sz="1400" b="0" dirty="0" err="1"/>
                        <a:t>commands</a:t>
                      </a:r>
                      <a:endParaRPr lang="da-DK" sz="14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27265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quickref</a:t>
                      </a:r>
                      <a:endParaRPr lang="en-US" sz="14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 err="1"/>
                        <a:t>quick</a:t>
                      </a:r>
                      <a:r>
                        <a:rPr lang="da-DK" sz="1400" b="0" dirty="0"/>
                        <a:t> reference </a:t>
                      </a:r>
                      <a:r>
                        <a:rPr lang="da-DK" sz="1400" b="0" dirty="0" err="1"/>
                        <a:t>sheet</a:t>
                      </a:r>
                      <a:r>
                        <a:rPr lang="da-DK" sz="1400" b="0" dirty="0"/>
                        <a:t> to </a:t>
                      </a:r>
                      <a:r>
                        <a:rPr lang="da-DK" sz="1400" b="0" dirty="0" err="1"/>
                        <a:t>IPython</a:t>
                      </a:r>
                      <a:endParaRPr lang="da-DK" sz="14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987524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pwd</a:t>
                      </a:r>
                      <a:endParaRPr lang="en-US" sz="14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/>
                        <a:t>print</a:t>
                      </a:r>
                      <a:r>
                        <a:rPr lang="da-DK" sz="1400" b="0" baseline="0" dirty="0"/>
                        <a:t> </a:t>
                      </a:r>
                      <a:r>
                        <a:rPr lang="da-DK" sz="1400" b="0" baseline="0" dirty="0" err="1"/>
                        <a:t>working</a:t>
                      </a:r>
                      <a:r>
                        <a:rPr lang="da-DK" sz="1400" b="0" baseline="0" dirty="0"/>
                        <a:t> </a:t>
                      </a:r>
                      <a:r>
                        <a:rPr lang="da-DK" sz="1400" b="0" baseline="0" dirty="0" err="1"/>
                        <a:t>directory</a:t>
                      </a:r>
                      <a:r>
                        <a:rPr lang="da-DK" sz="1400" b="0" baseline="0" dirty="0"/>
                        <a:t> (</a:t>
                      </a:r>
                      <a:r>
                        <a:rPr lang="da-DK" sz="1400" b="0" baseline="0" dirty="0" err="1"/>
                        <a:t>current</a:t>
                      </a:r>
                      <a:r>
                        <a:rPr lang="da-DK" sz="1400" b="0" baseline="0" dirty="0"/>
                        <a:t> folder)</a:t>
                      </a:r>
                      <a:endParaRPr lang="da-DK" sz="14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00156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%cd </a:t>
                      </a:r>
                      <a:r>
                        <a:rPr lang="en-US" sz="1400" b="0" i="1" dirty="0"/>
                        <a:t>directory</a:t>
                      </a:r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 err="1"/>
                        <a:t>change</a:t>
                      </a:r>
                      <a:r>
                        <a:rPr lang="da-DK" sz="1400" b="0" baseline="0" dirty="0"/>
                        <a:t> </a:t>
                      </a:r>
                      <a:r>
                        <a:rPr lang="da-DK" sz="1400" b="0" baseline="0" dirty="0" err="1"/>
                        <a:t>directory</a:t>
                      </a:r>
                      <a:r>
                        <a:rPr lang="da-DK" sz="1400" b="0" baseline="0" dirty="0"/>
                        <a:t> (absolut or relative)</a:t>
                      </a:r>
                      <a:endParaRPr lang="da-DK" sz="1400" b="0" dirty="0"/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60514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%ls</a:t>
                      </a:r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/>
                        <a:t>list </a:t>
                      </a:r>
                      <a:r>
                        <a:rPr lang="da-DK" sz="1400" b="0" dirty="0" err="1"/>
                        <a:t>content</a:t>
                      </a:r>
                      <a:r>
                        <a:rPr lang="da-DK" sz="1400" b="0" dirty="0"/>
                        <a:t> of </a:t>
                      </a:r>
                      <a:r>
                        <a:rPr lang="da-DK" sz="1400" b="0" dirty="0" err="1"/>
                        <a:t>current</a:t>
                      </a:r>
                      <a:r>
                        <a:rPr lang="da-DK" sz="1400" b="0" dirty="0"/>
                        <a:t> </a:t>
                      </a:r>
                      <a:r>
                        <a:rPr lang="da-DK" sz="1400" b="0" dirty="0" err="1"/>
                        <a:t>directory</a:t>
                      </a:r>
                      <a:endParaRPr lang="da-DK" sz="1400" b="0" dirty="0"/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1163387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%pip </a:t>
                      </a:r>
                      <a:r>
                        <a:rPr lang="en-US" sz="1400" b="0" i="1" dirty="0"/>
                        <a:t>or </a:t>
                      </a:r>
                      <a:r>
                        <a:rPr lang="en-US" sz="1400" b="0" i="0" dirty="0"/>
                        <a:t> %</a:t>
                      </a:r>
                      <a:r>
                        <a:rPr lang="en-US" sz="1400" b="0" i="0" dirty="0" err="1"/>
                        <a:t>conda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/>
                        <a:t>run pip or </a:t>
                      </a:r>
                      <a:r>
                        <a:rPr lang="da-DK" sz="1400" b="0" dirty="0" err="1"/>
                        <a:t>conda</a:t>
                      </a:r>
                      <a:r>
                        <a:rPr lang="da-DK" sz="1400" b="0" dirty="0"/>
                        <a:t> from </a:t>
                      </a:r>
                      <a:r>
                        <a:rPr lang="da-DK" sz="1400" b="0" dirty="0" err="1"/>
                        <a:t>jupyter</a:t>
                      </a:r>
                      <a:endParaRPr lang="da-DK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35616999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%load </a:t>
                      </a:r>
                      <a:r>
                        <a:rPr lang="en-US" sz="1400" b="0" i="1" dirty="0"/>
                        <a:t>script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insert</a:t>
                      </a:r>
                      <a:r>
                        <a:rPr lang="en-US" sz="1400" b="0" baseline="0" dirty="0"/>
                        <a:t> external script into cell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95818357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%run </a:t>
                      </a:r>
                      <a:r>
                        <a:rPr lang="en-US" sz="1400" b="0" i="1" dirty="0"/>
                        <a:t>program</a:t>
                      </a:r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run external program and show output</a:t>
                      </a:r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4292310623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automagic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toggle if %-prefix</a:t>
                      </a:r>
                      <a:r>
                        <a:rPr lang="en-US" sz="1400" b="0" baseline="0" dirty="0"/>
                        <a:t> is required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123121940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matplotlib</a:t>
                      </a:r>
                      <a:r>
                        <a:rPr lang="en-US" sz="1400" b="0" baseline="0" dirty="0"/>
                        <a:t> inline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no zoom &amp; resize,</a:t>
                      </a:r>
                      <a:r>
                        <a:rPr lang="en-US" sz="1400" b="0" baseline="0" dirty="0"/>
                        <a:t> allows </a:t>
                      </a:r>
                      <a:r>
                        <a:rPr lang="en-US" sz="1400" b="0" dirty="0"/>
                        <a:t>multiple plots</a:t>
                      </a:r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5937182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matplotlib</a:t>
                      </a:r>
                      <a:r>
                        <a:rPr lang="en-US" sz="1400" b="0" baseline="0" dirty="0"/>
                        <a:t> notebook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/>
                        <a:t>a single plot can be zoomed &amp; resized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535797957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%%</a:t>
                      </a:r>
                      <a:r>
                        <a:rPr lang="en-US" sz="1400" b="0" dirty="0" err="1"/>
                        <a:t>writefile</a:t>
                      </a:r>
                      <a:r>
                        <a:rPr lang="en-US" sz="1400" b="0" baseline="0" dirty="0"/>
                        <a:t> </a:t>
                      </a:r>
                      <a:r>
                        <a:rPr lang="en-US" sz="1400" b="0" i="1" baseline="0" dirty="0"/>
                        <a:t>file</a:t>
                      </a:r>
                      <a:endParaRPr lang="en-US" sz="1400" b="0" i="1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write content of cell to</a:t>
                      </a:r>
                      <a:r>
                        <a:rPr lang="en-US" sz="1400" b="0" baseline="0" dirty="0"/>
                        <a:t> a file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871687194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%%time</a:t>
                      </a:r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measure time</a:t>
                      </a:r>
                      <a:r>
                        <a:rPr lang="en-US" sz="1400" b="0" baseline="0" dirty="0"/>
                        <a:t> for cell execution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996876216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timeit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i="1" dirty="0"/>
                        <a:t>expression</a:t>
                      </a:r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time for simple expression</a:t>
                      </a:r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751824822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116370" y="1412874"/>
            <a:ext cx="1563830" cy="21627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116370" y="2762250"/>
            <a:ext cx="1563830" cy="12765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116370" y="2063750"/>
            <a:ext cx="1563830" cy="17399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116370" y="5600700"/>
            <a:ext cx="1563830" cy="4762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957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23" y="87311"/>
            <a:ext cx="6515100" cy="669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79950" cy="1325563"/>
          </a:xfrm>
        </p:spPr>
        <p:txBody>
          <a:bodyPr/>
          <a:lstStyle/>
          <a:p>
            <a:r>
              <a:rPr lang="da-DK" dirty="0" err="1"/>
              <a:t>Jupyter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    and </a:t>
            </a:r>
            <a:r>
              <a:rPr lang="da-DK" dirty="0" err="1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2012949"/>
            <a:ext cx="5149850" cy="416401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inline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/>
              <a:t>pyplot</a:t>
            </a:r>
            <a:r>
              <a:rPr lang="en-US" sz="2400" dirty="0"/>
              <a:t> figures are shown </a:t>
            </a:r>
            <a:r>
              <a:rPr lang="en-US" sz="2400" i="1" dirty="0"/>
              <a:t>without</a:t>
            </a:r>
            <a:r>
              <a:rPr lang="en-US" sz="2400" dirty="0"/>
              <a:t> interactive zoom and pan (default)</a:t>
            </a:r>
          </a:p>
          <a:p>
            <a:r>
              <a:rPr lang="en-US" sz="2400" dirty="0"/>
              <a:t>Consider changing default figure size 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plt.rcParams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figure.figsize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sz="2400" dirty="0"/>
              <a:t>Start each figure with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endParaRPr lang="en-US" sz="2400" dirty="0"/>
          </a:p>
          <a:p>
            <a:r>
              <a:rPr lang="en-US" sz="2400" dirty="0"/>
              <a:t>Final call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sz="2400" dirty="0"/>
              <a:t> can be omitted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659170" y="1543050"/>
            <a:ext cx="2014680" cy="20956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356100" y="1371600"/>
            <a:ext cx="2317750" cy="8128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022850" y="1866900"/>
            <a:ext cx="1651000" cy="21336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022850" y="2184402"/>
            <a:ext cx="1651000" cy="18161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005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0" y="87311"/>
            <a:ext cx="6515100" cy="669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79950" cy="1325563"/>
          </a:xfrm>
        </p:spPr>
        <p:txBody>
          <a:bodyPr/>
          <a:lstStyle/>
          <a:p>
            <a:r>
              <a:rPr lang="da-DK" dirty="0" err="1"/>
              <a:t>Jupyter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    and </a:t>
            </a:r>
            <a:r>
              <a:rPr lang="da-DK" dirty="0" err="1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099" y="2012949"/>
            <a:ext cx="5201123" cy="246380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/>
              <a:t>pyplot</a:t>
            </a:r>
            <a:r>
              <a:rPr lang="en-US" sz="2400" dirty="0"/>
              <a:t> figures are shown </a:t>
            </a:r>
            <a:r>
              <a:rPr lang="en-US" sz="2400" i="1" dirty="0"/>
              <a:t>with</a:t>
            </a:r>
            <a:r>
              <a:rPr lang="en-US" sz="2400" dirty="0"/>
              <a:t> interactive zoom and pan</a:t>
            </a:r>
          </a:p>
          <a:p>
            <a:r>
              <a:rPr lang="en-US" sz="2400" dirty="0"/>
              <a:t>Start each figure with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en-US" sz="2400" dirty="0"/>
              <a:t>  (also allows setting figure size)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226050" y="1690688"/>
            <a:ext cx="1447800" cy="16176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565650" y="1330324"/>
            <a:ext cx="2108200" cy="8540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26050" y="1911350"/>
            <a:ext cx="1447800" cy="1397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0212610" y="6018926"/>
            <a:ext cx="544290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150056" y="4342526"/>
            <a:ext cx="544290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679832" y="5963424"/>
            <a:ext cx="94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resize</a:t>
            </a:r>
            <a:br>
              <a:rPr lang="da-DK" dirty="0">
                <a:solidFill>
                  <a:srgbClr val="C00000"/>
                </a:solidFill>
              </a:rPr>
            </a:br>
            <a:r>
              <a:rPr lang="da-DK" dirty="0" err="1">
                <a:solidFill>
                  <a:srgbClr val="C00000"/>
                </a:solidFill>
              </a:rPr>
              <a:t>button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978" y="4554689"/>
            <a:ext cx="1213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end</a:t>
            </a:r>
            <a:br>
              <a:rPr lang="da-DK" dirty="0">
                <a:solidFill>
                  <a:srgbClr val="C00000"/>
                </a:solidFill>
              </a:rPr>
            </a:br>
            <a:r>
              <a:rPr lang="da-DK" dirty="0" err="1">
                <a:solidFill>
                  <a:srgbClr val="C00000"/>
                </a:solidFill>
              </a:rPr>
              <a:t>interaction</a:t>
            </a:r>
            <a:endParaRPr lang="da-DK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717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3120A0E5-3878-9499-976D-A1B3EA386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405" y="177983"/>
            <a:ext cx="5969337" cy="654031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764" y="2012948"/>
            <a:ext cx="5201123" cy="318807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%matplotlib widget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/>
              <a:t>pyplot</a:t>
            </a:r>
            <a:r>
              <a:rPr lang="en-US" sz="2400" dirty="0"/>
              <a:t> figures are shown </a:t>
            </a:r>
            <a:r>
              <a:rPr lang="en-US" sz="2400" i="1" dirty="0"/>
              <a:t>with</a:t>
            </a:r>
            <a:r>
              <a:rPr lang="en-US" sz="2400" dirty="0"/>
              <a:t> interactive zoom and pan</a:t>
            </a:r>
          </a:p>
          <a:p>
            <a:pPr marL="0" indent="0" algn="ctr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pip install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ipympl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Start each figure with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en-US" sz="2400" dirty="0"/>
              <a:t>  (also allows setting figure size)</a:t>
            </a:r>
          </a:p>
          <a:p>
            <a:r>
              <a:rPr lang="en-US" sz="2400" dirty="0"/>
              <a:t>Final call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sz="2400" dirty="0"/>
              <a:t> can be omitted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5654090" y="2120900"/>
            <a:ext cx="1112895" cy="15114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4538135" y="1690688"/>
            <a:ext cx="2228850" cy="5529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5654090" y="2565926"/>
            <a:ext cx="1112895" cy="10664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1021512" y="4429061"/>
            <a:ext cx="544290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822416" y="4964390"/>
            <a:ext cx="94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resize</a:t>
            </a:r>
            <a:br>
              <a:rPr lang="da-DK" dirty="0">
                <a:solidFill>
                  <a:srgbClr val="C00000"/>
                </a:solidFill>
              </a:rPr>
            </a:br>
            <a:r>
              <a:rPr lang="da-DK" dirty="0" err="1">
                <a:solidFill>
                  <a:srgbClr val="C00000"/>
                </a:solidFill>
              </a:rPr>
              <a:t>button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E9AC4E5-94A6-BDA6-B68D-17D1E64D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79950" cy="1325563"/>
          </a:xfrm>
        </p:spPr>
        <p:txBody>
          <a:bodyPr/>
          <a:lstStyle/>
          <a:p>
            <a:r>
              <a:rPr lang="da-DK" dirty="0" err="1"/>
              <a:t>Jupyter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    and </a:t>
            </a:r>
            <a:r>
              <a:rPr lang="da-DK" dirty="0" err="1"/>
              <a:t>matplotlib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06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8150" y="886900"/>
            <a:ext cx="9213850" cy="5777371"/>
          </a:xfrm>
        </p:spPr>
        <p:txBody>
          <a:bodyPr>
            <a:normAutofit/>
          </a:bodyPr>
          <a:lstStyle/>
          <a:p>
            <a:r>
              <a:rPr lang="en-US" dirty="0"/>
              <a:t>Widespread tool used for data science applications</a:t>
            </a:r>
          </a:p>
          <a:p>
            <a:r>
              <a:rPr lang="en-US" dirty="0"/>
              <a:t>Documentation, code for data analysis, and resulting visualizations are stored in one common format</a:t>
            </a:r>
          </a:p>
          <a:p>
            <a:r>
              <a:rPr lang="en-US" dirty="0"/>
              <a:t>Easy to update visualizations</a:t>
            </a:r>
          </a:p>
          <a:p>
            <a:r>
              <a:rPr lang="en-US" dirty="0"/>
              <a:t>Works with about 100 different programming languages </a:t>
            </a:r>
            <a:br>
              <a:rPr lang="en-US" dirty="0"/>
            </a:br>
            <a:r>
              <a:rPr lang="en-US" dirty="0"/>
              <a:t>(not only Python 3), many special features, ....</a:t>
            </a:r>
          </a:p>
          <a:p>
            <a:r>
              <a:rPr lang="en-US" dirty="0"/>
              <a:t>Easy to share data analysis</a:t>
            </a:r>
          </a:p>
          <a:p>
            <a:r>
              <a:rPr lang="en-US" dirty="0"/>
              <a:t>IDEs with Notebook support: VS Code, Spyder, PyCharm</a:t>
            </a:r>
          </a:p>
          <a:p>
            <a:r>
              <a:rPr lang="en-US" dirty="0"/>
              <a:t>Online </a:t>
            </a:r>
            <a:r>
              <a:rPr lang="en-US" dirty="0" err="1"/>
              <a:t>Jupyter</a:t>
            </a:r>
            <a:r>
              <a:rPr lang="en-US" dirty="0"/>
              <a:t> Notebook with no setup: </a:t>
            </a:r>
            <a:r>
              <a:rPr lang="en-US" dirty="0" err="1">
                <a:hlinkClick r:id="rId2"/>
              </a:rPr>
              <a:t>colab.google</a:t>
            </a:r>
            <a:endParaRPr lang="en-US" dirty="0"/>
          </a:p>
          <a:p>
            <a:endParaRPr lang="en-US" dirty="0"/>
          </a:p>
          <a:p>
            <a:r>
              <a:rPr lang="en-US" i="1" dirty="0"/>
              <a:t>Many online tutorials and examples are available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9" t="9606" r="27205" b="13144"/>
          <a:stretch/>
        </p:blipFill>
        <p:spPr>
          <a:xfrm>
            <a:off x="647700" y="669925"/>
            <a:ext cx="1727200" cy="18952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99855" y="6166721"/>
            <a:ext cx="6344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https://www.youtube.com/results?search_query=jupyter+python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742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02A2-C39E-4B16-9A68-DD521D7E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7"/>
            <a:ext cx="12192000" cy="1136776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JupyterLab</a:t>
            </a:r>
            <a:r>
              <a:rPr lang="en-US" b="1" dirty="0"/>
              <a:t>: A Next-Generation Notebook Interface</a:t>
            </a:r>
            <a:endParaRPr lang="da-DK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E676CE3-0CAC-4959-BCDD-4CC0687FB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29" y="1051970"/>
            <a:ext cx="9609741" cy="5405480"/>
          </a:xfr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982743-1534-41B3-888B-ACD0C571F318}"/>
              </a:ext>
            </a:extLst>
          </p:cNvPr>
          <p:cNvSpPr txBox="1"/>
          <p:nvPr/>
        </p:nvSpPr>
        <p:spPr>
          <a:xfrm>
            <a:off x="5994733" y="6457450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4"/>
              </a:rPr>
              <a:t>jupyter.org</a:t>
            </a:r>
            <a:r>
              <a:rPr lang="da-DK" dirty="0"/>
              <a:t>     </a:t>
            </a:r>
            <a:r>
              <a:rPr lang="da-DK" dirty="0">
                <a:hlinkClick r:id="rId5"/>
              </a:rPr>
              <a:t>jupyterlab.readthedocs.io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333438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E3A2-11C2-7A3D-2786-C3DDDFC1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Visualization</a:t>
            </a:r>
            <a:r>
              <a:rPr lang="da-DK" dirty="0"/>
              <a:t> </a:t>
            </a:r>
            <a:r>
              <a:rPr lang="da-DK" dirty="0" err="1"/>
              <a:t>libraries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DD978-B1D1-BFD9-1F9E-8F3513BB9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39956"/>
            <a:ext cx="5035658" cy="2420911"/>
          </a:xfrm>
        </p:spPr>
        <p:txBody>
          <a:bodyPr>
            <a:normAutofit/>
          </a:bodyPr>
          <a:lstStyle/>
          <a:p>
            <a:r>
              <a:rPr lang="da-DK" dirty="0"/>
              <a:t>Altair - </a:t>
            </a:r>
            <a:r>
              <a:rPr lang="da-DK" dirty="0">
                <a:hlinkClick r:id="rId3"/>
              </a:rPr>
              <a:t>altair-viz.github.io</a:t>
            </a:r>
            <a:endParaRPr lang="da-DK" dirty="0"/>
          </a:p>
          <a:p>
            <a:r>
              <a:rPr lang="da-DK" dirty="0" err="1"/>
              <a:t>Bokeh</a:t>
            </a:r>
            <a:r>
              <a:rPr lang="da-DK" dirty="0"/>
              <a:t> - </a:t>
            </a:r>
            <a:r>
              <a:rPr lang="da-DK" dirty="0">
                <a:hlinkClick r:id="rId4"/>
              </a:rPr>
              <a:t>bokeh.org</a:t>
            </a:r>
            <a:endParaRPr lang="da-DK" dirty="0"/>
          </a:p>
          <a:p>
            <a:r>
              <a:rPr lang="da-DK" dirty="0" err="1"/>
              <a:t>Plotly</a:t>
            </a:r>
            <a:r>
              <a:rPr lang="da-DK" dirty="0"/>
              <a:t> - </a:t>
            </a:r>
            <a:r>
              <a:rPr lang="da-DK" dirty="0">
                <a:hlinkClick r:id="rId5"/>
              </a:rPr>
              <a:t>plotly.com/</a:t>
            </a:r>
            <a:r>
              <a:rPr lang="da-DK" dirty="0" err="1">
                <a:hlinkClick r:id="rId5"/>
              </a:rPr>
              <a:t>python</a:t>
            </a:r>
            <a:endParaRPr lang="da-DK" dirty="0"/>
          </a:p>
          <a:p>
            <a:r>
              <a:rPr lang="da-DK" dirty="0" err="1"/>
              <a:t>Seaborn</a:t>
            </a:r>
            <a:r>
              <a:rPr lang="da-DK" dirty="0"/>
              <a:t> - </a:t>
            </a:r>
            <a:r>
              <a:rPr lang="da-DK" dirty="0">
                <a:hlinkClick r:id="rId6"/>
              </a:rPr>
              <a:t>seaborn.pydata.org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BB97FD-DF81-2EDA-0B66-64453332E454}"/>
              </a:ext>
            </a:extLst>
          </p:cNvPr>
          <p:cNvSpPr txBox="1"/>
          <p:nvPr/>
        </p:nvSpPr>
        <p:spPr>
          <a:xfrm>
            <a:off x="6357612" y="6366815"/>
            <a:ext cx="5247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a-DK" dirty="0">
                <a:hlinkClick r:id="rId7"/>
              </a:rPr>
              <a:t>demo.bokeh.org/</a:t>
            </a:r>
            <a:r>
              <a:rPr lang="da-DK" dirty="0" err="1">
                <a:hlinkClick r:id="rId7"/>
              </a:rPr>
              <a:t>movies</a:t>
            </a:r>
            <a:endParaRPr lang="da-D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496751-D7C5-E765-0F21-691D52828F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7612" y="1443176"/>
            <a:ext cx="5247563" cy="49236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7033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6140" t="12345" r="53702" b="10470"/>
          <a:stretch/>
        </p:blipFill>
        <p:spPr>
          <a:xfrm>
            <a:off x="7091440" y="928517"/>
            <a:ext cx="5100560" cy="5361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scipy.optimize.minimize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438" y="1690688"/>
            <a:ext cx="6465126" cy="4351338"/>
          </a:xfrm>
        </p:spPr>
        <p:txBody>
          <a:bodyPr>
            <a:normAutofit/>
          </a:bodyPr>
          <a:lstStyle/>
          <a:p>
            <a:r>
              <a:rPr lang="en-US" dirty="0"/>
              <a:t>Find point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minimizing function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</a:t>
            </a:r>
          </a:p>
          <a:p>
            <a:r>
              <a:rPr lang="en-US" dirty="0"/>
              <a:t>Supports 13 algorithms – but no guarantee that result is correct</a:t>
            </a:r>
          </a:p>
          <a:p>
            <a:r>
              <a:rPr lang="en-US" dirty="0"/>
              <a:t>Knowledge about optimization will help you know what optimization algorithm to select and what parameters to provide for better results</a:t>
            </a:r>
          </a:p>
          <a:p>
            <a:r>
              <a:rPr lang="en-US" dirty="0">
                <a:solidFill>
                  <a:srgbClr val="C00000"/>
                </a:solidFill>
              </a:rPr>
              <a:t>       WARNING</a:t>
            </a:r>
            <a:br>
              <a:rPr lang="en-US" dirty="0"/>
            </a:br>
            <a:r>
              <a:rPr lang="en-US" dirty="0"/>
              <a:t>Many solvers return the wrong value when used as a black box</a:t>
            </a:r>
          </a:p>
        </p:txBody>
      </p:sp>
      <p:sp>
        <p:nvSpPr>
          <p:cNvPr id="5" name="Rectangle 4"/>
          <p:cNvSpPr/>
          <p:nvPr/>
        </p:nvSpPr>
        <p:spPr>
          <a:xfrm>
            <a:off x="3112369" y="6402613"/>
            <a:ext cx="89954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4"/>
              </a:rPr>
              <a:t>docs.scipy.org/doc/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hlinkClick r:id="rId4"/>
              </a:rPr>
              <a:t>scipy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4"/>
              </a:rPr>
              <a:t>/reference/generated/scipy.optimize.minimize.html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91" y="4721582"/>
            <a:ext cx="487666" cy="405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66" y="4721582"/>
            <a:ext cx="487666" cy="40590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5521" y="6402613"/>
            <a:ext cx="1604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pip install </a:t>
            </a:r>
            <a:r>
              <a:rPr lang="en-US" dirty="0" err="1"/>
              <a:t>scipy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567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62415"/>
              </p:ext>
            </p:extLst>
          </p:nvPr>
        </p:nvGraphicFramePr>
        <p:xfrm>
          <a:off x="209456" y="365125"/>
          <a:ext cx="8389686" cy="618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968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9266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708491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sin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scipy.optimize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remember calls to f</a:t>
                      </a:r>
                    </a:p>
                    <a:p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value = x[0]**2 + 10*sin(x[0])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.append((x[0], value))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value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[-8 + 18 * i /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9999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for i in range(1000)]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[f([x]) for x in X]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plt.style.use('dark_background')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'w-')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start, color in [(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'red'), 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-6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'yellow')]: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trace = []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solution =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method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'nelder-mead')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x, y = solution.x[0], solution.fun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plt.plot(*zip(*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'.-', c=color, label=f'start {start:.1f}')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trace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plt.plot(*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trace[0],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'o', c=color)      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first trace point</a:t>
                      </a:r>
                    </a:p>
                    <a:p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plt.text(x, -23, f'{x:.3f}', c=color, ha='center')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show minimum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plt.plot([x, x], [-18, y], '--', c=color)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dash to minimum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plt.xticks(range(-5, 15, 5))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plt.yticks(range(-25, 100, 25))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plt.minorticks_on()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plt.legend()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127851"/>
              </p:ext>
            </p:extLst>
          </p:nvPr>
        </p:nvGraphicFramePr>
        <p:xfrm>
          <a:off x="4144160" y="237210"/>
          <a:ext cx="4657813" cy="194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781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34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39215">
                <a:tc>
                  <a:txBody>
                    <a:bodyPr/>
                    <a:lstStyle/>
                    <a:p>
                      <a:pPr marL="180975" indent="-180975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print(solution)</a:t>
                      </a:r>
                      <a:endParaRPr lang="pt-BR" sz="105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final_simplex</a:t>
                      </a: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(array([[-1.3064209 ],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[-1.30649414]]), array([-7.94582337, -7.94582336]))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05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</a:t>
                      </a: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05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-7.94582337348758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message: 'Optimization terminated successfully.'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</a:t>
                      </a:r>
                      <a:r>
                        <a:rPr lang="en-US" sz="105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nfev</a:t>
                      </a: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38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nit: 19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status: 0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success: True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05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array([</a:t>
                      </a:r>
                      <a:r>
                        <a:rPr lang="en-US" sz="105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-1.3064209</a:t>
                      </a: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174" t="5219" r="620" b="6892"/>
          <a:stretch/>
        </p:blipFill>
        <p:spPr>
          <a:xfrm>
            <a:off x="8917484" y="-690126"/>
            <a:ext cx="3435060" cy="774357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2345331" y="5933131"/>
            <a:ext cx="6896391" cy="383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59893" y="3781698"/>
            <a:ext cx="620070" cy="2850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689998" y="3781698"/>
            <a:ext cx="333585" cy="285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47331" y="1915070"/>
            <a:ext cx="1959969" cy="21898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86549" y="6124038"/>
            <a:ext cx="474235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minimize</a:t>
            </a:r>
            <a:r>
              <a:rPr lang="en-US" dirty="0"/>
              <a:t> tries to find a local minimum for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/>
              <a:t> by repeatedly evaluating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/>
              <a:t> for different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34206634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Minimum enclosing circle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61663" y="1706875"/>
                <a:ext cx="7121753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Find </a:t>
                </a:r>
                <a:r>
                  <a:rPr lang="en-US" i="1" dirty="0">
                    <a:solidFill>
                      <a:srgbClr val="C00000"/>
                    </a:solidFill>
                  </a:rPr>
                  <a:t>c</a:t>
                </a:r>
                <a:r>
                  <a:rPr lang="en-US" dirty="0"/>
                  <a:t> such that </a:t>
                </a:r>
                <a:r>
                  <a:rPr lang="en-US" i="1" dirty="0">
                    <a:solidFill>
                      <a:srgbClr val="C00000"/>
                    </a:solidFill>
                  </a:rPr>
                  <a:t>r</a:t>
                </a:r>
                <a:r>
                  <a:rPr lang="en-US" dirty="0"/>
                  <a:t> = </a:t>
                </a:r>
                <a:r>
                  <a:rPr lang="en-US" dirty="0" err="1"/>
                  <a:t>max</a:t>
                </a:r>
                <a:r>
                  <a:rPr lang="en-US" i="1" baseline="-25000" dirty="0" err="1"/>
                  <a:t>p</a:t>
                </a:r>
                <a:r>
                  <a:rPr lang="en-US" dirty="0"/>
                  <a:t> |</a:t>
                </a:r>
                <a:r>
                  <a:rPr lang="en-US" i="1" dirty="0"/>
                  <a:t>p </a:t>
                </a:r>
                <a:r>
                  <a:rPr lang="en-US" dirty="0"/>
                  <a:t>- </a:t>
                </a:r>
                <a:r>
                  <a:rPr lang="en-US" i="1" dirty="0"/>
                  <a:t>c</a:t>
                </a:r>
                <a:r>
                  <a:rPr lang="en-US" dirty="0"/>
                  <a:t>| is </a:t>
                </a:r>
                <a:r>
                  <a:rPr lang="en-US" dirty="0">
                    <a:solidFill>
                      <a:srgbClr val="C00000"/>
                    </a:solidFill>
                  </a:rPr>
                  <a:t>minimized</a:t>
                </a:r>
              </a:p>
              <a:p>
                <a:endParaRPr lang="en-US" dirty="0">
                  <a:solidFill>
                    <a:srgbClr val="C00000"/>
                  </a:solidFill>
                </a:endParaRPr>
              </a:p>
              <a:p>
                <a:r>
                  <a:rPr lang="en-US" dirty="0"/>
                  <a:t>A solution is characterized by either </a:t>
                </a: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/>
                  <a:t>three points on circle, where the triangle contains the circle center </a:t>
                </a: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/>
                  <a:t>two opposite points on diagonal</a:t>
                </a:r>
              </a:p>
              <a:p>
                <a:endParaRPr lang="en-US" dirty="0"/>
              </a:p>
              <a:p>
                <a:r>
                  <a:rPr lang="en-US" dirty="0"/>
                  <a:t>Try a standard numeric minimization solver</a:t>
                </a:r>
              </a:p>
              <a:p>
                <a:endParaRPr lang="en-US" dirty="0"/>
              </a:p>
              <a:p>
                <a:r>
                  <a:rPr lang="en-US" dirty="0"/>
                  <a:t>       Computation involves </a:t>
                </a:r>
                <a:r>
                  <a:rPr lang="en-US" dirty="0">
                    <a:solidFill>
                      <a:srgbClr val="C00000"/>
                    </a:solidFill>
                  </a:rPr>
                  <a:t>max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a-DK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/>
                  <a:t>, which can be hard for numeric </a:t>
                </a:r>
                <a:r>
                  <a:rPr lang="en-US"/>
                  <a:t>optimization solvers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1663" y="1706875"/>
                <a:ext cx="7121753" cy="5032375"/>
              </a:xfrm>
              <a:blipFill>
                <a:blip r:embed="rId3"/>
                <a:stretch>
                  <a:fillRect l="-1455" t="-2663" r="-2568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8679" t="18820" r="12869" b="21169"/>
          <a:stretch/>
        </p:blipFill>
        <p:spPr>
          <a:xfrm>
            <a:off x="491490" y="1825625"/>
            <a:ext cx="3863339" cy="386333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2437002" y="2790825"/>
            <a:ext cx="1538098" cy="980026"/>
          </a:xfrm>
          <a:prstGeom prst="line">
            <a:avLst/>
          </a:prstGeom>
          <a:ln w="190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66433" y="3676458"/>
            <a:ext cx="107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c</a:t>
            </a:r>
            <a:r>
              <a:rPr lang="en-US" dirty="0">
                <a:solidFill>
                  <a:srgbClr val="C00000"/>
                </a:solidFill>
              </a:rPr>
              <a:t> = (</a:t>
            </a:r>
            <a:r>
              <a:rPr lang="en-US" i="1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i="1" dirty="0">
                <a:solidFill>
                  <a:srgbClr val="C00000"/>
                </a:solidFill>
              </a:rPr>
              <a:t>y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4239" y="2962346"/>
            <a:ext cx="36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rgbClr val="C00000"/>
                </a:solidFill>
              </a:rPr>
              <a:t>r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438400" y="3783013"/>
            <a:ext cx="430634" cy="1115759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432050" y="2235667"/>
            <a:ext cx="973880" cy="1540996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21454" y="3776663"/>
            <a:ext cx="1715359" cy="610779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438400" y="2248251"/>
            <a:ext cx="434829" cy="152682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2332140" y="2768368"/>
            <a:ext cx="101498" cy="1006707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795244" y="3779838"/>
            <a:ext cx="641569" cy="1668812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543574" y="3776663"/>
            <a:ext cx="893239" cy="598196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399255" y="3737307"/>
            <a:ext cx="75501" cy="7130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573" y="5499452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4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386530"/>
              </p:ext>
            </p:extLst>
          </p:nvPr>
        </p:nvGraphicFramePr>
        <p:xfrm>
          <a:off x="552394" y="1690688"/>
          <a:ext cx="5257103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10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6641">
                <a:tc>
                  <a:txBody>
                    <a:bodyPr/>
                    <a:lstStyle/>
                    <a:p>
                      <a:r>
                        <a:rPr lang="da-DK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matplotlib-plot.py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08369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range(-10, 11)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Y1 = [x ** 2 for x in X]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Y2 = [x ** 3 / 10 + x ** 2 / 2 for x in X]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Y1,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='red',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='$x^2$',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='-',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linewidth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='o',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markersize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=4,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markeredgewidth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markeredgecolor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='black',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markerfacecolor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='yellow')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Y2, '*',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dashes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=(2, 0.5, 2, 1.5),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=r'$\frac{1}{10}x^3+\frac{1}{2}x^2$')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xlim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(-15, 15)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ylim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(-75, 125)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('Some polynomials\n(degree 2 and 3)')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xlabel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('The x-axis')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ylabel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('The y-axis')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legend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(title='Curves')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finally show figure</a:t>
                      </a:r>
                      <a:endParaRPr lang="da-DK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23754" y="6211669"/>
            <a:ext cx="5968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/matplotlib.pyplot.plot.html</a:t>
            </a:r>
            <a:endParaRPr lang="en-US" dirty="0"/>
          </a:p>
          <a:p>
            <a:pPr algn="r"/>
            <a:r>
              <a:rPr lang="da-DK" dirty="0" err="1">
                <a:solidFill>
                  <a:srgbClr val="FF0000"/>
                </a:solidFill>
              </a:rPr>
              <a:t>C</a:t>
            </a:r>
            <a:r>
              <a:rPr lang="da-DK" dirty="0" err="1">
                <a:solidFill>
                  <a:schemeClr val="accent5"/>
                </a:solidFill>
              </a:rPr>
              <a:t>o</a:t>
            </a:r>
            <a:r>
              <a:rPr lang="da-DK" dirty="0" err="1">
                <a:solidFill>
                  <a:schemeClr val="accent6"/>
                </a:solidFill>
              </a:rPr>
              <a:t>l</a:t>
            </a:r>
            <a:r>
              <a:rPr lang="da-DK" dirty="0" err="1">
                <a:solidFill>
                  <a:srgbClr val="FFC000"/>
                </a:solidFill>
              </a:rPr>
              <a:t>o</a:t>
            </a:r>
            <a:r>
              <a:rPr lang="da-DK" dirty="0" err="1">
                <a:solidFill>
                  <a:srgbClr val="008000"/>
                </a:solidFill>
              </a:rPr>
              <a:t>r</a:t>
            </a:r>
            <a:r>
              <a:rPr lang="da-DK" dirty="0" err="1">
                <a:solidFill>
                  <a:srgbClr val="7030A0"/>
                </a:solidFill>
              </a:rPr>
              <a:t>s</a:t>
            </a:r>
            <a:r>
              <a:rPr lang="da-DK" dirty="0"/>
              <a:t>: </a:t>
            </a:r>
            <a:r>
              <a:rPr lang="en-US" dirty="0">
                <a:hlinkClick r:id="rId4"/>
              </a:rPr>
              <a:t>matplotlib.org/gallery/color/named_colors.html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1509" t="10846" r="6857" b="7288"/>
          <a:stretch/>
        </p:blipFill>
        <p:spPr>
          <a:xfrm>
            <a:off x="6223754" y="1690688"/>
            <a:ext cx="5603444" cy="437448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4355193" y="4839258"/>
            <a:ext cx="473398" cy="1350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6" cstate="print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591" y="4891998"/>
            <a:ext cx="566649" cy="23595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Plot –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keyword</a:t>
            </a:r>
            <a:r>
              <a:rPr lang="da-DK" dirty="0"/>
              <a:t>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15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473" y="461511"/>
            <a:ext cx="4020766" cy="1325563"/>
          </a:xfrm>
        </p:spPr>
        <p:txBody>
          <a:bodyPr>
            <a:normAutofit/>
          </a:bodyPr>
          <a:lstStyle/>
          <a:p>
            <a:r>
              <a:rPr lang="en-US" dirty="0"/>
              <a:t>Python/</a:t>
            </a:r>
            <a:r>
              <a:rPr lang="en-US" dirty="0" err="1"/>
              <a:t>scipy</a:t>
            </a:r>
            <a:br>
              <a:rPr lang="en-US" dirty="0"/>
            </a:br>
            <a:r>
              <a:rPr lang="en-US" dirty="0"/>
              <a:t>	vs MATLAB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513" y="2506662"/>
            <a:ext cx="499180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basic differences</a:t>
            </a:r>
          </a:p>
          <a:p>
            <a:r>
              <a:rPr lang="en-US" dirty="0"/>
              <a:t>“</a:t>
            </a:r>
            <a:r>
              <a:rPr lang="en-US" b="1" dirty="0"/>
              <a:t>end</a:t>
            </a:r>
            <a:r>
              <a:rPr lang="en-US" dirty="0"/>
              <a:t>” closes a MATLAB block</a:t>
            </a:r>
          </a:p>
          <a:p>
            <a:r>
              <a:rPr lang="en-US" dirty="0"/>
              <a:t>“</a:t>
            </a:r>
            <a:r>
              <a:rPr lang="en-US" b="1" dirty="0"/>
              <a:t>;</a:t>
            </a:r>
            <a:r>
              <a:rPr lang="en-US" dirty="0"/>
              <a:t>” at end of command avoids command output</a:t>
            </a:r>
          </a:p>
          <a:p>
            <a:r>
              <a:rPr lang="en-US" dirty="0"/>
              <a:t>a(i) instead a[i]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element of a list a(1)</a:t>
            </a:r>
          </a:p>
          <a:p>
            <a:r>
              <a:rPr lang="en-US" dirty="0"/>
              <a:t>a(</a:t>
            </a:r>
            <a:r>
              <a:rPr lang="en-US" dirty="0" err="1"/>
              <a:t>i:j</a:t>
            </a:r>
            <a:r>
              <a:rPr lang="en-US" dirty="0"/>
              <a:t>) includes both a(i) and a(j)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154" y="461511"/>
            <a:ext cx="6513465" cy="72624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653" y="6355334"/>
            <a:ext cx="466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like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R,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Mathematica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, Julia, AWK, Smalltalk, ...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Arc 5"/>
          <p:cNvSpPr/>
          <p:nvPr/>
        </p:nvSpPr>
        <p:spPr>
          <a:xfrm>
            <a:off x="101512" y="5243332"/>
            <a:ext cx="1009657" cy="1347999"/>
          </a:xfrm>
          <a:prstGeom prst="arc">
            <a:avLst>
              <a:gd name="adj1" fmla="val 6463071"/>
              <a:gd name="adj2" fmla="val 15587595"/>
            </a:avLst>
          </a:prstGeom>
          <a:ln>
            <a:solidFill>
              <a:schemeClr val="bg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845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enclosing circle in MATLAB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991420"/>
              </p:ext>
            </p:extLst>
          </p:nvPr>
        </p:nvGraphicFramePr>
        <p:xfrm>
          <a:off x="811342" y="1690688"/>
          <a:ext cx="6135437" cy="4860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543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enclosing_circle.m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 Minimum enclosing circle of a point set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 fminsearch uses the Nelder-Mead algorithm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 x y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[1.0, 3.0, 2.5, 4.0, 5.0, 6.0, 5.0];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[3.0, 1.0, 3.0, 6.0, 7.0, 7.0, 2.0];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fminsearch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(@(x) max_distance(x), [0,0]);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plot(x, y, "o");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viscircles(c, max_distance(c));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 dist = max_distance(p)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global x y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dist = 0.0;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i=1:length(x)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dist = max(dist, pdist([p; x(i), y(i)], 			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'euclidean'));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110" y="1690688"/>
            <a:ext cx="4233219" cy="48603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84564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enclosing circle in MATLAB (</a:t>
            </a:r>
            <a:r>
              <a:rPr lang="en-US" dirty="0">
                <a:solidFill>
                  <a:srgbClr val="00B050"/>
                </a:solidFill>
              </a:rPr>
              <a:t>trace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637" y="1513274"/>
            <a:ext cx="4770303" cy="504596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043795"/>
              </p:ext>
            </p:extLst>
          </p:nvPr>
        </p:nvGraphicFramePr>
        <p:xfrm>
          <a:off x="514162" y="1513274"/>
          <a:ext cx="6135437" cy="504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543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enclosing_circle_trace.m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 x y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[1.0, 3.0, 2.5, 4.0, 5.0, 6.0, 5.0];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[3.0, 1.0, 3.0, 6.0, 7.0, 7.0, 2.0];</a:t>
                      </a:r>
                    </a:p>
                    <a:p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[];</a:t>
                      </a:r>
                    </a:p>
                    <a:p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[];</a:t>
                      </a:r>
                    </a:p>
                    <a:p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fminsearch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(@(x)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max_distance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(x), [0, 0]);</a:t>
                      </a:r>
                    </a:p>
                    <a:p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hold on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plot(x, y, "o", 'color', 'b', '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MarkerFaceColor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'b'); </a:t>
                      </a:r>
                    </a:p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plot(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"*-", "color", "g");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plot(c(1), c(2), "o", 'color', 'r', '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MarkerFaceColor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'r'); 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viscircles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(c,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max_distance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(c), "color", "red");</a:t>
                      </a:r>
                    </a:p>
                    <a:p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max_distance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 x y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p(1)];</a:t>
                      </a:r>
                    </a:p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p(2)];</a:t>
                      </a:r>
                    </a:p>
                    <a:p>
                      <a:endParaRPr lang="en-US" sz="12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0.0;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i=1:length(x)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max(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pdist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([p; x(i), y(i)], '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euclidean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));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4151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enclosing circle in Python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919729"/>
              </p:ext>
            </p:extLst>
          </p:nvPr>
        </p:nvGraphicFramePr>
        <p:xfrm>
          <a:off x="502869" y="1527102"/>
          <a:ext cx="6777355" cy="4738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7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enclosing_circle.py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scipy.optimize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[1.0, 3.0, 2.5, 4.0, 5.0, 6.0, 5.0]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[3.0, 1.0, 3.0, 6.0, 7.0, 7.0, 2.0]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dist(p, q):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((p[0] - q[0]) ** 2 + (p[1] - q[1]) ** 2)) ** 0.5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max_distance(c):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max([dist(p, c)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p in zip(x, y)])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(max_distance, [0.0, 0.0],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method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='nelder-mead').x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 = plt.gca()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ax.set_xlim((0, 8))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ax.set_ylim((0, 8))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ax.set_aspect('equal')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'g.')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ax.add_artist(plt.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(c, max_distance(c),</a:t>
                      </a:r>
                    </a:p>
                    <a:p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color='r', fill=False))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752" y="2143946"/>
            <a:ext cx="3590051" cy="40950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ight Brace 7"/>
          <p:cNvSpPr/>
          <p:nvPr/>
        </p:nvSpPr>
        <p:spPr>
          <a:xfrm>
            <a:off x="2968817" y="4765113"/>
            <a:ext cx="83890" cy="608202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52707" y="4890951"/>
            <a:ext cx="317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manually set axis (force circle inside plot)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409574" y="1968617"/>
            <a:ext cx="88324" cy="383557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33278" y="1992495"/>
            <a:ext cx="1385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import modules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58540" y="4644554"/>
            <a:ext cx="2221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optimization method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100020" y="4518512"/>
            <a:ext cx="125835" cy="17197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27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053" y="0"/>
            <a:ext cx="10515600" cy="1094069"/>
          </a:xfrm>
        </p:spPr>
        <p:txBody>
          <a:bodyPr/>
          <a:lstStyle/>
          <a:p>
            <a:r>
              <a:rPr lang="en-US" dirty="0"/>
              <a:t>Minimum enclosing circle in Python (</a:t>
            </a:r>
            <a:r>
              <a:rPr lang="en-US" dirty="0">
                <a:solidFill>
                  <a:srgbClr val="00B050"/>
                </a:solidFill>
              </a:rPr>
              <a:t>trace</a:t>
            </a:r>
            <a:r>
              <a:rPr lang="en-US" dirty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403119"/>
              </p:ext>
            </p:extLst>
          </p:nvPr>
        </p:nvGraphicFramePr>
        <p:xfrm>
          <a:off x="537594" y="1038036"/>
          <a:ext cx="6564630" cy="5591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4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enclosing_circle_trace.py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scipy.optimize import minimize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[1.0, 3.0, 2.5, 4.0, 5.0, 6.0, 5.0]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[3.0, 1.0, 3.0, 6.0, 7.0, 7.0, 2.0]</a:t>
                      </a:r>
                    </a:p>
                    <a:p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 = []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dist(p, q):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((p[0] - q[0]) ** 2 + (p[1] - q[1]) ** 2) ** 0.5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max_distance(c):</a:t>
                      </a:r>
                    </a:p>
                    <a:p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trace.append(c)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max([dist(p, c) for p in zip(x, y)])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minimize(max_distance, [0.0, 0.0], 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method='nelder-mead').x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 = plt.gca()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ax.set_xlim((0, 8))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ax.set_ylim((0, 8))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ax.set_aspect("equal")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"g.")</a:t>
                      </a:r>
                    </a:p>
                    <a:p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plt.plot(*zip(*trace), 'b.-')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ax.add_artist(plt.Circle(c, max_distance(c), 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</a:t>
                      </a:r>
                      <a:r>
                        <a:rPr lang="pt-BR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color='r',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fill=False))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123" y="1882997"/>
            <a:ext cx="3670052" cy="40950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14757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enclosing circle – search space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387" t="7224" r="1505" b="8320"/>
          <a:stretch/>
        </p:blipFill>
        <p:spPr>
          <a:xfrm>
            <a:off x="1471612" y="1389856"/>
            <a:ext cx="9615488" cy="519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263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996615"/>
              </p:ext>
            </p:extLst>
          </p:nvPr>
        </p:nvGraphicFramePr>
        <p:xfrm>
          <a:off x="986498" y="252059"/>
          <a:ext cx="10033635" cy="6353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6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247005">
                  <a:extLst>
                    <a:ext uri="{9D8B030D-6E8A-4147-A177-3AD203B41FA5}">
                      <a16:colId xmlns:a16="http://schemas.microsoft.com/office/drawing/2014/main" val="1149406444"/>
                    </a:ext>
                  </a:extLst>
                </a:gridCol>
              </a:tblGrid>
              <a:tr h="379801">
                <a:tc gridSpan="2"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enclosing_circle_search_space.py 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previous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slide)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scipy.optimize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mpl_toolkits.mplot3d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Axes3D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points = [(1.0, 3.0), (3.0, 1.0), (2.5, 3.0), </a:t>
                      </a:r>
                      <a:b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(4.0, 6.0), (5.0, 7.0), (6.0, 7.0), (5.0, 2.0)]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Minimum enclosing circle solver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 = []</a:t>
                      </a:r>
                    </a:p>
                    <a:p>
                      <a:r>
                        <a:rPr lang="pt-BR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distance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(p, q):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((p[0]-q[0])**2 + (p[1]-q[1])**2)**0.5</a:t>
                      </a:r>
                    </a:p>
                    <a:p>
                      <a:r>
                        <a:rPr lang="pt-BR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distance_max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(q):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dist = max([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distance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(p, q) for p in points])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trace.append((*q, dist))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dist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 =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distance_max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[0.0, 0.0],</a:t>
                      </a:r>
                    </a:p>
                    <a:p>
                      <a:r>
                        <a:rPr lang="pt-BR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method='nelder-mead')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center = solution.x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radius = solution.fun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unzip point coordinates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points_x, points_y = zip(*points)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trace_x, trace_y, trace_z = zip(*trace)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Bounding box [x_min, x_max] x [y_min,</a:t>
                      </a:r>
                      <a:r>
                        <a:rPr lang="pt-BR" sz="12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y_max]</a:t>
                      </a:r>
                      <a:endParaRPr lang="pt-BR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xs, ys = points_x + trace_x, points_y + trace_y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x_min, x_max = min(xs), max(xs)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y_min, y_max = min(ys), max(ys)</a:t>
                      </a:r>
                    </a:p>
                    <a:p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enforce apsect ratio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x_max = max(x_max, x_min + y_max - y_min)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y_max = max(y_max, y_min + x_max - x_min)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Minimum enclosing circle - 3D surface plot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(plot_surface requires X, Y, Z are 2D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numpy.array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.meshgrid(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.linspace(x_min, x_max, 100),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.linspace(y_min, y_max, 100))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.zeros(X.shape)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px, py in points: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Z =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.maximum(Z, (X - px)**2 + (Y - py)**2)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.sqrt(Z)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 = plt.subplot(1, 2, 1,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projection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'3d'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.plot_surface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Z, cmap='plasma', alpha=0.7)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(trace_x, trace_y, trace_z, '.-', c='darkblue')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(*center, radius, 'o', c='red')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set_xlabel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('x')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set_ylabel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('y')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set_zlabel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('max distance')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set_title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('plot_surface')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Minimum enclosing circle - contour plot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plt.subplot(1, 2, 2)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plt.title('pyplot.contour')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plt.plot(trace_x, trace_y, '.-', color='darkblue')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plt.plot(points_x, points_y, 'o', color='darkgreen')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plt.plot(*center, 'o', c='red')</a:t>
                      </a:r>
                    </a:p>
                    <a:p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qcs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contour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Z, levels=30, cmap='plasma')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clabel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qcs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inline=1, fontsize=8, fmt='%.1f')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plt.suptitle('Maximum distance to an input point')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plt.tight_layout()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>
            <a:off x="7966411" y="1016113"/>
            <a:ext cx="835818" cy="14930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197" y="1137552"/>
            <a:ext cx="373349" cy="3107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924546" y="969762"/>
            <a:ext cx="1082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numpy</a:t>
            </a:r>
            <a:r>
              <a:rPr lang="en-US" dirty="0">
                <a:solidFill>
                  <a:srgbClr val="C00000"/>
                </a:solidFill>
              </a:rPr>
              <a:t> arrays</a:t>
            </a:r>
          </a:p>
        </p:txBody>
      </p:sp>
    </p:spTree>
    <p:extLst>
      <p:ext uri="{BB962C8B-B14F-4D97-AF65-F5344CB8AC3E}">
        <p14:creationId xmlns:p14="http://schemas.microsoft.com/office/powerpoint/2010/main" val="1909621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0723" t="12187" r="8887" b="12292"/>
          <a:stretch/>
        </p:blipFill>
        <p:spPr>
          <a:xfrm>
            <a:off x="814599" y="967674"/>
            <a:ext cx="10597062" cy="55997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64731"/>
                <a:ext cx="12192000" cy="1089708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 err="1"/>
                  <a:t>scipy.minimize</a:t>
                </a:r>
                <a:r>
                  <a:rPr lang="en-US" dirty="0"/>
                  <a:t>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da-DK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da-DK" i="1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a-DK" b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lim>
                        </m:limLow>
                      </m:fName>
                      <m:e>
                        <m:r>
                          <a:rPr lang="da-DK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64731"/>
                <a:ext cx="12192000" cy="1089708"/>
              </a:xfrm>
              <a:blipFill>
                <a:blip r:embed="rId4"/>
                <a:stretch>
                  <a:fillRect t="-11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47" y="1059303"/>
            <a:ext cx="990941" cy="9723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47" y="3633890"/>
            <a:ext cx="990941" cy="972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181" y="3633890"/>
            <a:ext cx="990941" cy="9723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27" y="3633890"/>
            <a:ext cx="990941" cy="9723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88" y="1078405"/>
            <a:ext cx="783320" cy="8952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1097871"/>
            <a:ext cx="783320" cy="8952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27" y="1154438"/>
            <a:ext cx="783320" cy="8952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415" y="3711028"/>
            <a:ext cx="783320" cy="8952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20399638">
            <a:off x="8736040" y="2737000"/>
            <a:ext cx="3281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</a:rPr>
              <a:t>scipy</a:t>
            </a:r>
            <a:r>
              <a:rPr lang="en-US" sz="2800" dirty="0">
                <a:solidFill>
                  <a:srgbClr val="C00000"/>
                </a:solidFill>
              </a:rPr>
              <a:t> default method</a:t>
            </a:r>
          </a:p>
        </p:txBody>
      </p:sp>
      <p:sp>
        <p:nvSpPr>
          <p:cNvPr id="3" name="Rectangle 2"/>
          <p:cNvSpPr/>
          <p:nvPr/>
        </p:nvSpPr>
        <p:spPr>
          <a:xfrm>
            <a:off x="3196590" y="6535592"/>
            <a:ext cx="89954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7"/>
              </a:rPr>
              <a:t>docs.scipy.org/doc/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hlinkClick r:id="rId7"/>
              </a:rPr>
              <a:t>scipy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7"/>
              </a:rPr>
              <a:t>/reference/generated/scipy.optimize.minimize.html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68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9961" t="13125" r="9297" b="10209"/>
          <a:stretch/>
        </p:blipFill>
        <p:spPr>
          <a:xfrm>
            <a:off x="708959" y="1035541"/>
            <a:ext cx="10631590" cy="56783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/>
              <p:cNvSpPr txBox="1">
                <a:spLocks/>
              </p:cNvSpPr>
              <p:nvPr/>
            </p:nvSpPr>
            <p:spPr>
              <a:xfrm>
                <a:off x="0" y="64731"/>
                <a:ext cx="12192000" cy="10897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1" kern="1200">
                    <a:solidFill>
                      <a:srgbClr val="C00000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/>
                  <a:t>scipy.minimize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da-DK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da-DK" i="1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a-DK" b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da-DK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4731"/>
                <a:ext cx="12192000" cy="1089708"/>
              </a:xfrm>
              <a:prstGeom prst="rect">
                <a:avLst/>
              </a:prstGeom>
              <a:blipFill>
                <a:blip r:embed="rId3"/>
                <a:stretch>
                  <a:fillRect t="-10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47" y="1059303"/>
            <a:ext cx="990941" cy="9723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47" y="3633890"/>
            <a:ext cx="990941" cy="97236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27" y="3633890"/>
            <a:ext cx="990941" cy="9723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88" y="1078405"/>
            <a:ext cx="783320" cy="8952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1097871"/>
            <a:ext cx="783320" cy="8952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415" y="3711028"/>
            <a:ext cx="783320" cy="89522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20399638">
            <a:off x="8736040" y="2737000"/>
            <a:ext cx="3281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</a:rPr>
              <a:t>scipy</a:t>
            </a:r>
            <a:r>
              <a:rPr lang="en-US" sz="2800" dirty="0">
                <a:solidFill>
                  <a:srgbClr val="C00000"/>
                </a:solidFill>
              </a:rPr>
              <a:t> default method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27" y="1059303"/>
            <a:ext cx="990941" cy="9723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88" y="3711027"/>
            <a:ext cx="783320" cy="89522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679531" y="1882564"/>
            <a:ext cx="123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(improved)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44703" y="4508967"/>
            <a:ext cx="123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(improved)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954608" y="54739"/>
                <a:ext cx="1535906" cy="408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avoids</a:t>
                </a:r>
                <a14:m>
                  <m:oMath xmlns:m="http://schemas.openxmlformats.org/officeDocument/2006/math">
                    <m:r>
                      <a:rPr lang="da-D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/>
                    </m:ra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4608" y="54739"/>
                <a:ext cx="1535906" cy="408253"/>
              </a:xfrm>
              <a:prstGeom prst="rect">
                <a:avLst/>
              </a:prstGeom>
              <a:blipFill>
                <a:blip r:embed="rId6"/>
                <a:stretch>
                  <a:fillRect l="-3175" b="-2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27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9EFA569-7FF4-6212-355A-A537F9079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616" y="1757416"/>
            <a:ext cx="4931613" cy="2921571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858299"/>
              </p:ext>
            </p:extLst>
          </p:nvPr>
        </p:nvGraphicFramePr>
        <p:xfrm>
          <a:off x="217645" y="1221422"/>
          <a:ext cx="6302426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242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matplotlib-scatter.py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13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range(n)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[x ** 2 for x in X]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 = [2 ** x for x in X]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[4] * n,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=E, label='s = $2^x$',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alpha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=.2)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[3] * n,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=S, label='s = $x^2$')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[2] * n,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=X, label='s = $x$')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[1] * n,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=X,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cmap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='plasma',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label='s = $x^2$, c = $x$',</a:t>
                      </a:r>
                      <a:b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='gray',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linewidth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colorbar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plt.ylim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(0.5, 5.5)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plt.xlim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(0.5, 13.5)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 scatter plot')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legend =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legend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='upper center',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frameon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=False,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ncol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=4,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handletextpad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handle in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legend.legend_handles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handle.set_sizes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([100])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fix marker size in legend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506216" y="6157370"/>
            <a:ext cx="56462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4"/>
              </a:rPr>
              <a:t>matplotlib.org/</a:t>
            </a:r>
            <a:r>
              <a:rPr lang="en-US" dirty="0" err="1">
                <a:hlinkClick r:id="rId4"/>
              </a:rPr>
              <a:t>api</a:t>
            </a:r>
            <a:r>
              <a:rPr lang="en-US" dirty="0">
                <a:hlinkClick r:id="rId4"/>
              </a:rPr>
              <a:t>/_</a:t>
            </a:r>
            <a:r>
              <a:rPr lang="en-US" dirty="0" err="1">
                <a:hlinkClick r:id="rId4"/>
              </a:rPr>
              <a:t>as_gen</a:t>
            </a:r>
            <a:r>
              <a:rPr lang="en-US" dirty="0">
                <a:hlinkClick r:id="rId4"/>
              </a:rPr>
              <a:t>/matplotlib.pyplot.scatter.html</a:t>
            </a:r>
            <a:endParaRPr lang="en-US" dirty="0"/>
          </a:p>
          <a:p>
            <a:pPr algn="r"/>
            <a:r>
              <a:rPr lang="da-DK" dirty="0">
                <a:hlinkClick r:id="rId5"/>
              </a:rPr>
              <a:t>matplotlib.org/</a:t>
            </a:r>
            <a:r>
              <a:rPr lang="da-DK" dirty="0" err="1">
                <a:hlinkClick r:id="rId5"/>
              </a:rPr>
              <a:t>tutorials</a:t>
            </a:r>
            <a:r>
              <a:rPr lang="da-DK" dirty="0">
                <a:hlinkClick r:id="rId5"/>
              </a:rPr>
              <a:t>/</a:t>
            </a:r>
            <a:r>
              <a:rPr lang="da-DK" dirty="0" err="1">
                <a:hlinkClick r:id="rId5"/>
              </a:rPr>
              <a:t>colors</a:t>
            </a:r>
            <a:r>
              <a:rPr lang="da-DK" dirty="0">
                <a:hlinkClick r:id="rId5"/>
              </a:rPr>
              <a:t>/colormaps.html</a:t>
            </a:r>
            <a:endParaRPr lang="da-DK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46313" y="28626"/>
            <a:ext cx="10588143" cy="1325563"/>
          </a:xfrm>
        </p:spPr>
        <p:txBody>
          <a:bodyPr>
            <a:normAutofit/>
          </a:bodyPr>
          <a:lstStyle/>
          <a:p>
            <a:r>
              <a:rPr lang="da-DK" dirty="0" err="1"/>
              <a:t>Scatter</a:t>
            </a:r>
            <a:r>
              <a:rPr lang="da-DK" dirty="0"/>
              <a:t> (points with </a:t>
            </a:r>
            <a:r>
              <a:rPr lang="da-DK" dirty="0" err="1"/>
              <a:t>individual</a:t>
            </a:r>
            <a:r>
              <a:rPr lang="da-DK" dirty="0"/>
              <a:t> </a:t>
            </a:r>
            <a:r>
              <a:rPr lang="da-DK" dirty="0" err="1"/>
              <a:t>size</a:t>
            </a:r>
            <a:r>
              <a:rPr lang="da-DK" dirty="0"/>
              <a:t> and </a:t>
            </a:r>
            <a:r>
              <a:rPr lang="da-DK" dirty="0" err="1"/>
              <a:t>color</a:t>
            </a:r>
            <a:r>
              <a:rPr lang="da-DK" dirty="0"/>
              <a:t>)</a:t>
            </a:r>
            <a:endParaRPr lang="en-US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11665148" y="1424264"/>
            <a:ext cx="0" cy="3743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619574" y="507253"/>
            <a:ext cx="161353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colorbar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cs typeface="Courier New" panose="02070309020205020404" pitchFamily="49" charset="0"/>
              </a:rPr>
              <a:t>(of most recently used </a:t>
            </a:r>
            <a:r>
              <a:rPr lang="en-US" sz="1600" dirty="0" err="1">
                <a:cs typeface="Courier New" panose="02070309020205020404" pitchFamily="49" charset="0"/>
              </a:rPr>
              <a:t>colormap</a:t>
            </a:r>
            <a:r>
              <a:rPr lang="en-US" sz="1600" dirty="0"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 flipH="1">
            <a:off x="5878286" y="1659657"/>
            <a:ext cx="990687" cy="11389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07565" y="1366380"/>
            <a:ext cx="1474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transparency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362683" y="1659657"/>
            <a:ext cx="1165091" cy="9841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0" y="6282844"/>
            <a:ext cx="6605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manual placement of legend box (default automatic); remove frame; place legends in 4 columns (default 1); reduce space between marks and label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2882066" y="5177642"/>
            <a:ext cx="654609" cy="116038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50104" y="3662038"/>
            <a:ext cx="221973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sz="1600" dirty="0" err="1"/>
              <a:t>colormap</a:t>
            </a:r>
            <a:r>
              <a:rPr lang="da-DK" sz="1600" dirty="0"/>
              <a:t> (</a:t>
            </a:r>
            <a:r>
              <a:rPr lang="da-DK" sz="1600" dirty="0" err="1"/>
              <a:t>predefined</a:t>
            </a:r>
            <a:r>
              <a:rPr lang="da-DK" sz="1600" dirty="0"/>
              <a:t>)</a:t>
            </a:r>
          </a:p>
          <a:p>
            <a:r>
              <a:rPr lang="da-DK" sz="1600" dirty="0" err="1"/>
              <a:t>color</a:t>
            </a:r>
            <a:r>
              <a:rPr lang="da-DK" sz="1600" dirty="0"/>
              <a:t> of </a:t>
            </a:r>
            <a:r>
              <a:rPr lang="da-DK" sz="1600" dirty="0" err="1"/>
              <a:t>each</a:t>
            </a:r>
            <a:r>
              <a:rPr lang="da-DK" sz="1600" dirty="0"/>
              <a:t> point</a:t>
            </a:r>
          </a:p>
          <a:p>
            <a:r>
              <a:rPr lang="da-DK" sz="1600" dirty="0" err="1"/>
              <a:t>size</a:t>
            </a:r>
            <a:r>
              <a:rPr lang="da-DK" sz="1600" dirty="0"/>
              <a:t> ≈ area of </a:t>
            </a:r>
            <a:r>
              <a:rPr lang="da-DK" sz="1600" dirty="0" err="1"/>
              <a:t>each</a:t>
            </a:r>
            <a:r>
              <a:rPr lang="da-DK" sz="1600" dirty="0"/>
              <a:t> point</a:t>
            </a:r>
          </a:p>
          <a:p>
            <a:r>
              <a:rPr lang="da-DK" sz="1600" dirty="0"/>
              <a:t>point </a:t>
            </a:r>
            <a:r>
              <a:rPr lang="da-DK" sz="1600" dirty="0" err="1"/>
              <a:t>boundary</a:t>
            </a:r>
            <a:r>
              <a:rPr lang="da-DK" sz="1600" dirty="0"/>
              <a:t> </a:t>
            </a:r>
            <a:r>
              <a:rPr lang="da-DK" sz="1600" dirty="0" err="1"/>
              <a:t>width</a:t>
            </a:r>
            <a:endParaRPr lang="da-DK" sz="1600" dirty="0"/>
          </a:p>
          <a:p>
            <a:r>
              <a:rPr lang="da-DK" sz="1600" dirty="0"/>
              <a:t>point </a:t>
            </a:r>
            <a:r>
              <a:rPr lang="da-DK" sz="1600" dirty="0" err="1"/>
              <a:t>boundary</a:t>
            </a:r>
            <a:r>
              <a:rPr lang="da-DK" sz="1600" dirty="0"/>
              <a:t> </a:t>
            </a:r>
            <a:r>
              <a:rPr lang="da-DK" sz="1600" dirty="0" err="1"/>
              <a:t>color</a:t>
            </a:r>
            <a:endParaRPr lang="en-US" sz="1600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4227445" y="3636252"/>
            <a:ext cx="386615" cy="2066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3536675" y="3616609"/>
            <a:ext cx="1077385" cy="459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3000032" y="3616610"/>
            <a:ext cx="1618351" cy="6875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3337513" y="4075611"/>
            <a:ext cx="1274244" cy="4869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1851523" y="4054966"/>
            <a:ext cx="2760234" cy="7129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E7D3509-2B87-44A8-9428-406F9C8E87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0451" y="5342078"/>
            <a:ext cx="3310813" cy="55180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9E5BCA3-8FE8-9F55-4B52-3C1FF2D44901}"/>
              </a:ext>
            </a:extLst>
          </p:cNvPr>
          <p:cNvSpPr/>
          <p:nvPr/>
        </p:nvSpPr>
        <p:spPr>
          <a:xfrm>
            <a:off x="7593271" y="5085502"/>
            <a:ext cx="3447994" cy="867754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dirty="0" err="1">
                <a:solidFill>
                  <a:schemeClr val="tx1"/>
                </a:solidFill>
              </a:rPr>
              <a:t>Legend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without</a:t>
            </a:r>
            <a:r>
              <a:rPr lang="da-DK" dirty="0">
                <a:solidFill>
                  <a:schemeClr val="tx1"/>
                </a:solidFill>
              </a:rPr>
              <a:t> fix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2F527C2-7C9F-B61B-1821-3CDDE56B40BF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6303578" y="5519379"/>
            <a:ext cx="1289693" cy="2108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007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009990"/>
              </p:ext>
            </p:extLst>
          </p:nvPr>
        </p:nvGraphicFramePr>
        <p:xfrm>
          <a:off x="249880" y="1281687"/>
          <a:ext cx="6416993" cy="528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69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matplotlib-bars.py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6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3]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[7, 5, 10]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6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='lightblue',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bar background color</a:t>
                      </a:r>
                    </a:p>
                    <a:p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linewidth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=1,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bar boundary width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='gray',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bar boundary color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tick_label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=x,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ticks on x-axis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=0.7,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width,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 0.8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yerr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=0.25,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Error bar: y length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xerr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=0.5, 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x length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capsize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=3,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capsize in points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ecolor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='darkblue',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error bar color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=True) 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y-axis log scale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6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[v**2 for v in x],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color='pink',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linewidth=1,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edgecolor='gray')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804570" y="6385099"/>
            <a:ext cx="5500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matplotlib.org/</a:t>
            </a:r>
            <a:r>
              <a:rPr lang="en-US" dirty="0" err="1">
                <a:hlinkClick r:id="rId2"/>
              </a:rPr>
              <a:t>api</a:t>
            </a:r>
            <a:r>
              <a:rPr lang="en-US" dirty="0">
                <a:hlinkClick r:id="rId2"/>
              </a:rPr>
              <a:t>/_as_gen/matplotlib.pyplot.bar.html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8079" y="0"/>
            <a:ext cx="10515600" cy="1325563"/>
          </a:xfrm>
        </p:spPr>
        <p:txBody>
          <a:bodyPr/>
          <a:lstStyle/>
          <a:p>
            <a:r>
              <a:rPr lang="da-DK" dirty="0"/>
              <a:t>Bars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368" t="16999" r="6825" b="10129"/>
          <a:stretch/>
        </p:blipFill>
        <p:spPr>
          <a:xfrm>
            <a:off x="7275072" y="1205948"/>
            <a:ext cx="4594385" cy="506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00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161226"/>
              </p:ext>
            </p:extLst>
          </p:nvPr>
        </p:nvGraphicFramePr>
        <p:xfrm>
          <a:off x="376356" y="1436737"/>
          <a:ext cx="5731716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171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matplotlib-histogram.py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random import random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values1 = [random()**2 for _ in range(1000)]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values2 = [random()**3 for _ in range(100)]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bins = [0.0, 0.25, 0.5, 0.75, 1.0]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enumerate(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'bar'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'barstacked'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'step'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'stepfilled'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start=1):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2, i)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start new plot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hist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([values1, values2],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data sets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bins,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bucket boundaries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histtype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ht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='bar'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rwidth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=0.7,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fraction of bucket width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=['$x^2$', '$x^3$'],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labels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density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norm.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prob. density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plot title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xticks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(bins)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# ticks on x-axis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plt.legend()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suptitle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('Histogram')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figure title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587662" y="6404977"/>
            <a:ext cx="5550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/matplotlib.pyplot.hist.html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18322" y="187459"/>
            <a:ext cx="5289750" cy="1325563"/>
          </a:xfrm>
        </p:spPr>
        <p:txBody>
          <a:bodyPr/>
          <a:lstStyle/>
          <a:p>
            <a:r>
              <a:rPr lang="da-DK" dirty="0"/>
              <a:t>Histogram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6825" t="7082" r="6384" b="10464"/>
          <a:stretch/>
        </p:blipFill>
        <p:spPr>
          <a:xfrm>
            <a:off x="6587662" y="311426"/>
            <a:ext cx="5208104" cy="5976731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627146" y="3403616"/>
            <a:ext cx="1173358" cy="1053558"/>
          </a:xfrm>
          <a:custGeom>
            <a:avLst/>
            <a:gdLst>
              <a:gd name="connsiteX0" fmla="*/ 637407 w 1187372"/>
              <a:gd name="connsiteY0" fmla="*/ 0 h 1053548"/>
              <a:gd name="connsiteX1" fmla="*/ 14555 w 1187372"/>
              <a:gd name="connsiteY1" fmla="*/ 636105 h 1053548"/>
              <a:gd name="connsiteX2" fmla="*/ 1187372 w 1187372"/>
              <a:gd name="connsiteY2" fmla="*/ 1053548 h 1053548"/>
              <a:gd name="connsiteX0" fmla="*/ 623236 w 1173201"/>
              <a:gd name="connsiteY0" fmla="*/ 0 h 1053548"/>
              <a:gd name="connsiteX1" fmla="*/ 384 w 1173201"/>
              <a:gd name="connsiteY1" fmla="*/ 636105 h 1053548"/>
              <a:gd name="connsiteX2" fmla="*/ 1173201 w 1173201"/>
              <a:gd name="connsiteY2" fmla="*/ 1053548 h 105354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3358" h="1053558">
                <a:moveTo>
                  <a:pt x="623393" y="10"/>
                </a:moveTo>
                <a:cubicBezTo>
                  <a:pt x="179996" y="-1646"/>
                  <a:pt x="-11607" y="202107"/>
                  <a:pt x="541" y="636115"/>
                </a:cubicBezTo>
                <a:cubicBezTo>
                  <a:pt x="12689" y="1070123"/>
                  <a:pt x="387615" y="1032024"/>
                  <a:pt x="1173358" y="1053558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41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597724"/>
              </p:ext>
            </p:extLst>
          </p:nvPr>
        </p:nvGraphicFramePr>
        <p:xfrm>
          <a:off x="798443" y="1331182"/>
          <a:ext cx="5856268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62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matplotlib-pie.py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plt.title('My Pie')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([2, 3, 2, 7],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relative wedge sizes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=['A','B','C','D'], 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=['r', 'b', 'y', 'm'],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explode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=(0, 0.1, 0.3, 0),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radius fraction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startangle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=5,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angle above horizontal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counterclock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=True,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True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rotatelabels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=False,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False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shadow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=True,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False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textprops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=dict(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text properties, dict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='black',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text color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style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='italic'),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text style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wedgeprops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=dict(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wedge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properties, dict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=0.8,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width (missing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center)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linewidth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=1,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wedge boundary width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='black'),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boundary color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autopct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='%1.1f %%')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percent formatting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 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582312" y="6378473"/>
            <a:ext cx="55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/matplotlib.pyplot.pie.html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98443" y="0"/>
            <a:ext cx="10515600" cy="1311965"/>
          </a:xfrm>
        </p:spPr>
        <p:txBody>
          <a:bodyPr/>
          <a:lstStyle/>
          <a:p>
            <a:r>
              <a:rPr lang="da-DK" dirty="0"/>
              <a:t>Pie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0991" t="13744" r="26248" b="17399"/>
          <a:stretch/>
        </p:blipFill>
        <p:spPr>
          <a:xfrm>
            <a:off x="7076786" y="1249818"/>
            <a:ext cx="4512366" cy="468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2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73724"/>
              </p:ext>
            </p:extLst>
          </p:nvPr>
        </p:nvGraphicFramePr>
        <p:xfrm>
          <a:off x="798443" y="2233193"/>
          <a:ext cx="5996495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649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matplotlib-pie-shadow.py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matplotlib.patches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Shadow</a:t>
                      </a:r>
                    </a:p>
                    <a:p>
                      <a:r>
                        <a:rPr lang="pt-BR" sz="1400" b="1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patches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texts, autotexts =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[1, 2, 2],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explode=(0.1, 0.1, 0.1),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autopct='%1.0f %%'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pt-BR" sz="1400" b="1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pt-BR" sz="1400" b="1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patches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pie_shadow =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Shadow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0.03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-0.03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patch, x-offset, y-offset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alpha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=0.3,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shadow transparency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=None,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shadow edge color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400" b="1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._facecolor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shadow fill color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plt.gca().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add_patch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(pie_shadow)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819523" y="6378473"/>
            <a:ext cx="7264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https://matplotlib.org/stable/api/_as_gen/matplotlib.patches.Shadow.html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98443" y="0"/>
            <a:ext cx="10515600" cy="1311965"/>
          </a:xfrm>
        </p:spPr>
        <p:txBody>
          <a:bodyPr/>
          <a:lstStyle/>
          <a:p>
            <a:r>
              <a:rPr lang="da-DK" dirty="0" err="1"/>
              <a:t>Customizing</a:t>
            </a:r>
            <a:r>
              <a:rPr lang="da-DK" dirty="0"/>
              <a:t> Pie </a:t>
            </a:r>
            <a:r>
              <a:rPr lang="da-DK" dirty="0" err="1"/>
              <a:t>shadows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11CF0A8-B6A0-2B98-4A57-F31266A84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443" y="1191086"/>
            <a:ext cx="7008247" cy="935427"/>
          </a:xfrm>
        </p:spPr>
        <p:txBody>
          <a:bodyPr>
            <a:normAutofit/>
          </a:bodyPr>
          <a:lstStyle/>
          <a:p>
            <a:r>
              <a:rPr lang="en-US" dirty="0"/>
              <a:t>Need to do do it manually on each pie using </a:t>
            </a:r>
            <a:r>
              <a:rPr lang="en-US" dirty="0" err="1"/>
              <a:t>matplotlib.patches.Shadow</a:t>
            </a:r>
            <a:endParaRPr lang="da-DK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998940-115A-4192-11B8-C321EBE35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6069" y="1550106"/>
            <a:ext cx="4129580" cy="409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18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51637</TotalTime>
  <Words>8315</Words>
  <Application>Microsoft Office PowerPoint</Application>
  <PresentationFormat>Widescreen</PresentationFormat>
  <Paragraphs>935</Paragraphs>
  <Slides>48</Slides>
  <Notes>30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Visualization and optimization</vt:lpstr>
      <vt:lpstr>PowerPoint Presentation</vt:lpstr>
      <vt:lpstr>Plot</vt:lpstr>
      <vt:lpstr>Plot – some keyword arguments</vt:lpstr>
      <vt:lpstr>Scatter (points with individual size and color)</vt:lpstr>
      <vt:lpstr>Bars</vt:lpstr>
      <vt:lpstr>Histogram</vt:lpstr>
      <vt:lpstr>Pie</vt:lpstr>
      <vt:lpstr>Customizing Pie shadows</vt:lpstr>
      <vt:lpstr>Stackplot</vt:lpstr>
      <vt:lpstr>Subplot (2 rows, 3 columns)</vt:lpstr>
      <vt:lpstr>Subplots</vt:lpstr>
      <vt:lpstr>subplot2grid (5 x 5)</vt:lpstr>
      <vt:lpstr>log scales</vt:lpstr>
      <vt:lpstr>Saving figures</vt:lpstr>
      <vt:lpstr>Interactive mode</vt:lpstr>
      <vt:lpstr>PowerPoint Presentation</vt:lpstr>
      <vt:lpstr>PowerPoint Presentation</vt:lpstr>
      <vt:lpstr>PowerPoint Presentation</vt:lpstr>
      <vt:lpstr>PowerPoint Presentation</vt:lpstr>
      <vt:lpstr>cells</vt:lpstr>
      <vt:lpstr>Jupyter  - installing</vt:lpstr>
      <vt:lpstr>Jupyter – launching the jupyter server</vt:lpstr>
      <vt:lpstr>PowerPoint Presentation</vt:lpstr>
      <vt:lpstr>PowerPoint Presentation</vt:lpstr>
      <vt:lpstr>PowerPoint Presentation</vt:lpstr>
      <vt:lpstr>Command Mode</vt:lpstr>
      <vt:lpstr>Edit Mode</vt:lpstr>
      <vt:lpstr>Evaluating cells</vt:lpstr>
      <vt:lpstr>Magic lines</vt:lpstr>
      <vt:lpstr>Jupyter      and matplotlib</vt:lpstr>
      <vt:lpstr>Jupyter      and matplotlib</vt:lpstr>
      <vt:lpstr>Jupyter      and matplotlib</vt:lpstr>
      <vt:lpstr>PowerPoint Presentation</vt:lpstr>
      <vt:lpstr>JupyterLab: A Next-Generation Notebook Interface</vt:lpstr>
      <vt:lpstr>Visualization libraries</vt:lpstr>
      <vt:lpstr>scipy.optimize.minimize</vt:lpstr>
      <vt:lpstr>PowerPoint Presentation</vt:lpstr>
      <vt:lpstr>Example: Minimum enclosing circle</vt:lpstr>
      <vt:lpstr>Python/scipy  vs MATLAB</vt:lpstr>
      <vt:lpstr>Minimum enclosing circle in MATLAB</vt:lpstr>
      <vt:lpstr>Minimum enclosing circle in MATLAB (trace)</vt:lpstr>
      <vt:lpstr>Minimum enclosing circle in Python</vt:lpstr>
      <vt:lpstr>Minimum enclosing circle in Python (trace)</vt:lpstr>
      <vt:lpstr>Minimum enclosing circle – search space</vt:lpstr>
      <vt:lpstr>PowerPoint Presentation</vt:lpstr>
      <vt:lpstr>scipy.minimize   〖f(c)=max┬p〗⁡〖|p-c|〗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1841</cp:revision>
  <dcterms:created xsi:type="dcterms:W3CDTF">2017-10-19T06:54:16Z</dcterms:created>
  <dcterms:modified xsi:type="dcterms:W3CDTF">2025-03-24T14:44:31Z</dcterms:modified>
</cp:coreProperties>
</file>