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3" r:id="rId2"/>
    <p:sldId id="676" r:id="rId3"/>
    <p:sldId id="686" r:id="rId4"/>
    <p:sldId id="687" r:id="rId5"/>
    <p:sldId id="688" r:id="rId6"/>
    <p:sldId id="689" r:id="rId7"/>
    <p:sldId id="690" r:id="rId8"/>
    <p:sldId id="691" r:id="rId9"/>
    <p:sldId id="694" r:id="rId10"/>
    <p:sldId id="677" r:id="rId11"/>
    <p:sldId id="692" r:id="rId12"/>
    <p:sldId id="700" r:id="rId13"/>
    <p:sldId id="693" r:id="rId14"/>
    <p:sldId id="695" r:id="rId15"/>
    <p:sldId id="697" r:id="rId16"/>
    <p:sldId id="696" r:id="rId17"/>
    <p:sldId id="684" r:id="rId18"/>
    <p:sldId id="698" r:id="rId19"/>
    <p:sldId id="621" r:id="rId20"/>
    <p:sldId id="701" r:id="rId21"/>
    <p:sldId id="699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3418AB-9059-4C6E-90D8-80D2535879EB}" v="54" dt="2023-03-10T16:26:09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2494" autoAdjust="0"/>
  </p:normalViewPr>
  <p:slideViewPr>
    <p:cSldViewPr snapToGrid="0">
      <p:cViewPr varScale="1">
        <p:scale>
          <a:sx n="76" d="100"/>
          <a:sy n="76" d="100"/>
        </p:scale>
        <p:origin x="1578" y="9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E3418AB-9059-4C6E-90D8-80D2535879EB}"/>
    <pc:docChg chg="undo custSel addSld modSld sldOrd">
      <pc:chgData name="Gerth Stølting Brodal" userId="04ef4784-6591-4f86-a140-f5c3b108582a" providerId="ADAL" clId="{DE3418AB-9059-4C6E-90D8-80D2535879EB}" dt="2023-03-10T16:26:13.367" v="738" actId="14100"/>
      <pc:docMkLst>
        <pc:docMk/>
      </pc:docMkLst>
      <pc:sldChg chg="modSp mod">
        <pc:chgData name="Gerth Stølting Brodal" userId="04ef4784-6591-4f86-a140-f5c3b108582a" providerId="ADAL" clId="{DE3418AB-9059-4C6E-90D8-80D2535879EB}" dt="2023-03-10T14:58:42.699" v="718" actId="20577"/>
        <pc:sldMkLst>
          <pc:docMk/>
          <pc:sldMk cId="3312054074" sldId="621"/>
        </pc:sldMkLst>
        <pc:spChg chg="mod">
          <ac:chgData name="Gerth Stølting Brodal" userId="04ef4784-6591-4f86-a140-f5c3b108582a" providerId="ADAL" clId="{DE3418AB-9059-4C6E-90D8-80D2535879EB}" dt="2023-03-10T14:58:42.699" v="718" actId="20577"/>
          <ac:spMkLst>
            <pc:docMk/>
            <pc:sldMk cId="3312054074" sldId="62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E3418AB-9059-4C6E-90D8-80D2535879EB}" dt="2023-03-08T11:58:26.248" v="85" actId="20577"/>
        <pc:sldMkLst>
          <pc:docMk/>
          <pc:sldMk cId="3232688819" sldId="692"/>
        </pc:sldMkLst>
      </pc:sldChg>
      <pc:sldChg chg="addSp delSp modSp new mod ord modAnim modNotesTx">
        <pc:chgData name="Gerth Stølting Brodal" userId="04ef4784-6591-4f86-a140-f5c3b108582a" providerId="ADAL" clId="{DE3418AB-9059-4C6E-90D8-80D2535879EB}" dt="2023-03-10T16:26:13.367" v="738" actId="14100"/>
        <pc:sldMkLst>
          <pc:docMk/>
          <pc:sldMk cId="923762653" sldId="701"/>
        </pc:sldMkLst>
        <pc:spChg chg="mod">
          <ac:chgData name="Gerth Stølting Brodal" userId="04ef4784-6591-4f86-a140-f5c3b108582a" providerId="ADAL" clId="{DE3418AB-9059-4C6E-90D8-80D2535879EB}" dt="2023-03-10T14:48:13.596" v="598" actId="20577"/>
          <ac:spMkLst>
            <pc:docMk/>
            <pc:sldMk cId="923762653" sldId="701"/>
            <ac:spMk id="2" creationId="{4A5645FE-B263-6B12-9647-79B1518D104E}"/>
          </ac:spMkLst>
        </pc:spChg>
        <pc:spChg chg="del">
          <ac:chgData name="Gerth Stølting Brodal" userId="04ef4784-6591-4f86-a140-f5c3b108582a" providerId="ADAL" clId="{DE3418AB-9059-4C6E-90D8-80D2535879EB}" dt="2023-03-10T14:23:55.900" v="210" actId="478"/>
          <ac:spMkLst>
            <pc:docMk/>
            <pc:sldMk cId="923762653" sldId="701"/>
            <ac:spMk id="3" creationId="{1C357E78-EBAA-301D-C9DC-604A8AF04614}"/>
          </ac:spMkLst>
        </pc:spChg>
        <pc:spChg chg="add del">
          <ac:chgData name="Gerth Stølting Brodal" userId="04ef4784-6591-4f86-a140-f5c3b108582a" providerId="ADAL" clId="{DE3418AB-9059-4C6E-90D8-80D2535879EB}" dt="2023-03-10T14:46:54.256" v="576" actId="478"/>
          <ac:spMkLst>
            <pc:docMk/>
            <pc:sldMk cId="923762653" sldId="701"/>
            <ac:spMk id="5" creationId="{268595DB-3C0B-FC35-B6B7-37563741E712}"/>
          </ac:spMkLst>
        </pc:spChg>
        <pc:spChg chg="add mod">
          <ac:chgData name="Gerth Stølting Brodal" userId="04ef4784-6591-4f86-a140-f5c3b108582a" providerId="ADAL" clId="{DE3418AB-9059-4C6E-90D8-80D2535879EB}" dt="2023-03-10T16:26:13.367" v="738" actId="14100"/>
          <ac:spMkLst>
            <pc:docMk/>
            <pc:sldMk cId="923762653" sldId="701"/>
            <ac:spMk id="9" creationId="{31B27B3B-62B7-98FC-F209-5EBE9B81FAF6}"/>
          </ac:spMkLst>
        </pc:spChg>
        <pc:graphicFrameChg chg="add mod ord modGraphic">
          <ac:chgData name="Gerth Stølting Brodal" userId="04ef4784-6591-4f86-a140-f5c3b108582a" providerId="ADAL" clId="{DE3418AB-9059-4C6E-90D8-80D2535879EB}" dt="2023-03-10T14:48:33.456" v="614" actId="1035"/>
          <ac:graphicFrameMkLst>
            <pc:docMk/>
            <pc:sldMk cId="923762653" sldId="701"/>
            <ac:graphicFrameMk id="6" creationId="{4B2DEBA8-48BF-76BA-9C6B-7F6C2D260592}"/>
          </ac:graphicFrameMkLst>
        </pc:graphicFrameChg>
        <pc:picChg chg="add mod">
          <ac:chgData name="Gerth Stølting Brodal" userId="04ef4784-6591-4f86-a140-f5c3b108582a" providerId="ADAL" clId="{DE3418AB-9059-4C6E-90D8-80D2535879EB}" dt="2023-03-10T14:48:33.456" v="614" actId="1035"/>
          <ac:picMkLst>
            <pc:docMk/>
            <pc:sldMk cId="923762653" sldId="701"/>
            <ac:picMk id="7" creationId="{29D07E36-6B6C-6001-70A2-41F4505A4C3D}"/>
          </ac:picMkLst>
        </pc:picChg>
        <pc:cxnChg chg="add mod">
          <ac:chgData name="Gerth Stølting Brodal" userId="04ef4784-6591-4f86-a140-f5c3b108582a" providerId="ADAL" clId="{DE3418AB-9059-4C6E-90D8-80D2535879EB}" dt="2023-03-10T14:48:33.456" v="614" actId="1035"/>
          <ac:cxnSpMkLst>
            <pc:docMk/>
            <pc:sldMk cId="923762653" sldId="701"/>
            <ac:cxnSpMk id="8" creationId="{D2A93F9E-AED5-ACA8-C8B2-7566EE841E45}"/>
          </ac:cxnSpMkLst>
        </pc:cxnChg>
      </pc:sldChg>
    </pc:docChg>
  </pc:docChgLst>
  <pc:docChgLst>
    <pc:chgData name="Gerth Stølting Brodal" userId="04ef4784-6591-4f86-a140-f5c3b108582a" providerId="ADAL" clId="{F848DA92-1780-41FB-BBF3-EA4DE6E90679}"/>
    <pc:docChg chg="modSld">
      <pc:chgData name="Gerth Stølting Brodal" userId="04ef4784-6591-4f86-a140-f5c3b108582a" providerId="ADAL" clId="{F848DA92-1780-41FB-BBF3-EA4DE6E90679}" dt="2022-03-09T12:47:04.374" v="23" actId="6549"/>
      <pc:docMkLst>
        <pc:docMk/>
      </pc:docMkLst>
      <pc:sldChg chg="modSp mod">
        <pc:chgData name="Gerth Stølting Brodal" userId="04ef4784-6591-4f86-a140-f5c3b108582a" providerId="ADAL" clId="{F848DA92-1780-41FB-BBF3-EA4DE6E90679}" dt="2022-03-09T12:47:04.374" v="23" actId="6549"/>
        <pc:sldMkLst>
          <pc:docMk/>
          <pc:sldMk cId="3312054074" sldId="621"/>
        </pc:sldMkLst>
        <pc:spChg chg="mod">
          <ac:chgData name="Gerth Stølting Brodal" userId="04ef4784-6591-4f86-a140-f5c3b108582a" providerId="ADAL" clId="{F848DA92-1780-41FB-BBF3-EA4DE6E90679}" dt="2022-03-09T12:47:04.374" v="23" actId="6549"/>
          <ac:spMkLst>
            <pc:docMk/>
            <pc:sldMk cId="3312054074" sldId="621"/>
            <ac:spMk id="3" creationId="{00000000-0000-0000-0000-000000000000}"/>
          </ac:spMkLst>
        </pc:spChg>
      </pc:sldChg>
      <pc:sldChg chg="modAnim">
        <pc:chgData name="Gerth Stølting Brodal" userId="04ef4784-6591-4f86-a140-f5c3b108582a" providerId="ADAL" clId="{F848DA92-1780-41FB-BBF3-EA4DE6E90679}" dt="2022-03-09T12:26:33.036" v="0"/>
        <pc:sldMkLst>
          <pc:docMk/>
          <pc:sldMk cId="472647731" sldId="686"/>
        </pc:sldMkLst>
      </pc:sldChg>
      <pc:sldChg chg="modSp mod">
        <pc:chgData name="Gerth Stølting Brodal" userId="04ef4784-6591-4f86-a140-f5c3b108582a" providerId="ADAL" clId="{F848DA92-1780-41FB-BBF3-EA4DE6E90679}" dt="2022-03-09T12:29:19.041" v="6" actId="1038"/>
        <pc:sldMkLst>
          <pc:docMk/>
          <pc:sldMk cId="3318931638" sldId="688"/>
        </pc:sldMkLst>
        <pc:grpChg chg="mod">
          <ac:chgData name="Gerth Stølting Brodal" userId="04ef4784-6591-4f86-a140-f5c3b108582a" providerId="ADAL" clId="{F848DA92-1780-41FB-BBF3-EA4DE6E90679}" dt="2022-03-09T12:29:19.041" v="6" actId="1038"/>
          <ac:grpSpMkLst>
            <pc:docMk/>
            <pc:sldMk cId="3318931638" sldId="688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29:19.041" v="6" actId="1038"/>
          <ac:graphicFrameMkLst>
            <pc:docMk/>
            <pc:sldMk cId="3318931638" sldId="688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29:10.829" v="5" actId="1038"/>
          <ac:graphicFrameMkLst>
            <pc:docMk/>
            <pc:sldMk cId="3318931638" sldId="688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0:20.974" v="12" actId="1037"/>
        <pc:sldMkLst>
          <pc:docMk/>
          <pc:sldMk cId="1327406697" sldId="689"/>
        </pc:sldMkLst>
        <pc:grpChg chg="mod">
          <ac:chgData name="Gerth Stølting Brodal" userId="04ef4784-6591-4f86-a140-f5c3b108582a" providerId="ADAL" clId="{F848DA92-1780-41FB-BBF3-EA4DE6E90679}" dt="2022-03-09T12:30:20.974" v="12" actId="1037"/>
          <ac:grpSpMkLst>
            <pc:docMk/>
            <pc:sldMk cId="1327406697" sldId="689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2:01.935" v="22" actId="1038"/>
        <pc:sldMkLst>
          <pc:docMk/>
          <pc:sldMk cId="4066017642" sldId="690"/>
        </pc:sldMkLst>
        <pc:grpChg chg="mod">
          <ac:chgData name="Gerth Stølting Brodal" userId="04ef4784-6591-4f86-a140-f5c3b108582a" providerId="ADAL" clId="{F848DA92-1780-41FB-BBF3-EA4DE6E90679}" dt="2022-03-09T12:32:01.935" v="22" actId="1038"/>
          <ac:grpSpMkLst>
            <pc:docMk/>
            <pc:sldMk cId="4066017642" sldId="690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13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5F9096D5-8448-4E22-A927-53B533FA3B01}"/>
    <pc:docChg chg="undo custSel modSld">
      <pc:chgData name="Gerth Stølting Brodal" userId="04ef4784-6591-4f86-a140-f5c3b108582a" providerId="ADAL" clId="{5F9096D5-8448-4E22-A927-53B533FA3B01}" dt="2021-03-09T11:02:27.407" v="68"/>
      <pc:docMkLst>
        <pc:docMk/>
      </pc:docMkLst>
      <pc:sldChg chg="modNotesTx">
        <pc:chgData name="Gerth Stølting Brodal" userId="04ef4784-6591-4f86-a140-f5c3b108582a" providerId="ADAL" clId="{5F9096D5-8448-4E22-A927-53B533FA3B01}" dt="2021-03-09T10:34:47.348" v="0" actId="20577"/>
        <pc:sldMkLst>
          <pc:docMk/>
          <pc:sldMk cId="472647731" sldId="686"/>
        </pc:sldMkLst>
      </pc:sldChg>
      <pc:sldChg chg="modNotesTx">
        <pc:chgData name="Gerth Stølting Brodal" userId="04ef4784-6591-4f86-a140-f5c3b108582a" providerId="ADAL" clId="{5F9096D5-8448-4E22-A927-53B533FA3B01}" dt="2021-03-09T10:34:54.157" v="1" actId="20577"/>
        <pc:sldMkLst>
          <pc:docMk/>
          <pc:sldMk cId="4198244594" sldId="687"/>
        </pc:sldMkLst>
      </pc:sldChg>
      <pc:sldChg chg="modNotesTx">
        <pc:chgData name="Gerth Stølting Brodal" userId="04ef4784-6591-4f86-a140-f5c3b108582a" providerId="ADAL" clId="{5F9096D5-8448-4E22-A927-53B533FA3B01}" dt="2021-03-09T10:34:57.156" v="2" actId="20577"/>
        <pc:sldMkLst>
          <pc:docMk/>
          <pc:sldMk cId="3318931638" sldId="688"/>
        </pc:sldMkLst>
      </pc:sldChg>
      <pc:sldChg chg="modNotesTx">
        <pc:chgData name="Gerth Stølting Brodal" userId="04ef4784-6591-4f86-a140-f5c3b108582a" providerId="ADAL" clId="{5F9096D5-8448-4E22-A927-53B533FA3B01}" dt="2021-03-09T10:34:59.814" v="3" actId="20577"/>
        <pc:sldMkLst>
          <pc:docMk/>
          <pc:sldMk cId="1327406697" sldId="689"/>
        </pc:sldMkLst>
      </pc:sldChg>
      <pc:sldChg chg="modNotesTx">
        <pc:chgData name="Gerth Stølting Brodal" userId="04ef4784-6591-4f86-a140-f5c3b108582a" providerId="ADAL" clId="{5F9096D5-8448-4E22-A927-53B533FA3B01}" dt="2021-03-09T10:35:13.342" v="7" actId="6549"/>
        <pc:sldMkLst>
          <pc:docMk/>
          <pc:sldMk cId="4066017642" sldId="690"/>
        </pc:sldMkLst>
      </pc:sldChg>
      <pc:sldChg chg="modNotesTx">
        <pc:chgData name="Gerth Stølting Brodal" userId="04ef4784-6591-4f86-a140-f5c3b108582a" providerId="ADAL" clId="{5F9096D5-8448-4E22-A927-53B533FA3B01}" dt="2021-03-09T10:35:17.855" v="8" actId="20577"/>
        <pc:sldMkLst>
          <pc:docMk/>
          <pc:sldMk cId="1968748728" sldId="691"/>
        </pc:sldMkLst>
      </pc:sldChg>
      <pc:sldChg chg="modNotesTx">
        <pc:chgData name="Gerth Stølting Brodal" userId="04ef4784-6591-4f86-a140-f5c3b108582a" providerId="ADAL" clId="{5F9096D5-8448-4E22-A927-53B533FA3B01}" dt="2021-03-09T10:35:20.138" v="9" actId="20577"/>
        <pc:sldMkLst>
          <pc:docMk/>
          <pc:sldMk cId="3207864458" sldId="694"/>
        </pc:sldMkLst>
      </pc:sldChg>
      <pc:sldChg chg="addSp modSp mod modAnim modNotesTx">
        <pc:chgData name="Gerth Stølting Brodal" userId="04ef4784-6591-4f86-a140-f5c3b108582a" providerId="ADAL" clId="{5F9096D5-8448-4E22-A927-53B533FA3B01}" dt="2021-03-09T11:02:27.407" v="68"/>
        <pc:sldMkLst>
          <pc:docMk/>
          <pc:sldMk cId="1983749371" sldId="696"/>
        </pc:sldMkLst>
        <pc:spChg chg="add mod">
          <ac:chgData name="Gerth Stølting Brodal" userId="04ef4784-6591-4f86-a140-f5c3b108582a" providerId="ADAL" clId="{5F9096D5-8448-4E22-A927-53B533FA3B01}" dt="2021-03-09T11:02:21.005" v="67" actId="20577"/>
          <ac:spMkLst>
            <pc:docMk/>
            <pc:sldMk cId="1983749371" sldId="696"/>
            <ac:spMk id="6" creationId="{FEE6BC6B-68CC-437E-BFBA-9B24D826FAF6}"/>
          </ac:spMkLst>
        </pc:spChg>
      </pc:sldChg>
      <pc:sldChg chg="modNotesTx">
        <pc:chgData name="Gerth Stølting Brodal" userId="04ef4784-6591-4f86-a140-f5c3b108582a" providerId="ADAL" clId="{5F9096D5-8448-4E22-A927-53B533FA3B01}" dt="2021-03-09T10:54:40.756" v="50" actId="20577"/>
        <pc:sldMkLst>
          <pc:docMk/>
          <pc:sldMk cId="4082157600" sldId="7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overriding in a subclass can be used to inject functionality into a subclass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 example from previous slide)</a:t>
            </a:r>
          </a:p>
          <a:p>
            <a:r>
              <a:rPr lang="en-US" dirty="0"/>
              <a:t>Alternative:</a:t>
            </a:r>
            <a:r>
              <a:rPr lang="en-US" baseline="0" dirty="0"/>
              <a:t> In class A make an implementation of g that throws an exception 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()”</a:t>
            </a:r>
            <a:r>
              <a:rPr lang="en-US" baseline="0" dirty="0"/>
              <a:t>, or just “pass” – then one could also create instances of A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  <a:r>
              <a:rPr lang="en-US" baseline="0" dirty="0"/>
              <a:t> code as previous slide, except g -&gt; __g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code injection</a:t>
            </a:r>
            <a:r>
              <a:rPr lang="en-US" baseline="0" dirty="0"/>
              <a:t> using multiple inheritance, and where body of new class is empty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of the </a:t>
            </a:r>
            <a:r>
              <a:rPr lang="da-DK" dirty="0" err="1"/>
              <a:t>object</a:t>
            </a:r>
            <a:r>
              <a:rPr lang="da-DK" dirty="0"/>
              <a:t> class</a:t>
            </a:r>
          </a:p>
          <a:p>
            <a:r>
              <a:rPr lang="da-DK" dirty="0"/>
              <a:t>The class </a:t>
            </a:r>
            <a:r>
              <a:rPr lang="da-DK" dirty="0" err="1"/>
              <a:t>decorator</a:t>
            </a:r>
            <a:r>
              <a:rPr lang="da-DK" dirty="0"/>
              <a:t> @functools.total_ordering  </a:t>
            </a:r>
            <a:r>
              <a:rPr lang="da-DK" dirty="0" err="1"/>
              <a:t>exploits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__le__ </a:t>
            </a:r>
            <a:r>
              <a:rPr lang="da-DK" dirty="0" err="1"/>
              <a:t>etc</a:t>
            </a:r>
            <a:r>
              <a:rPr lang="da-DK" dirty="0"/>
              <a:t> to a class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__lt__ is </a:t>
            </a:r>
            <a:r>
              <a:rPr lang="da-DK" dirty="0" err="1"/>
              <a:t>defined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super() alone returns a temporary object of the superclass that then allows you to call that superclass’s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trol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991197" cy="1325563"/>
          </a:xfrm>
        </p:spPr>
        <p:txBody>
          <a:bodyPr/>
          <a:lstStyle/>
          <a:p>
            <a:pPr algn="r"/>
            <a:r>
              <a:rPr lang="da-DK" dirty="0"/>
              <a:t>Class </a:t>
            </a:r>
            <a:r>
              <a:rPr lang="da-DK" dirty="0" err="1"/>
              <a:t>hierarcies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065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9300" y="5761464"/>
            <a:ext cx="627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/>
              <a:t>In Java </a:t>
            </a:r>
            <a:r>
              <a:rPr lang="da-DK" sz="2400" dirty="0" err="1"/>
              <a:t>one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”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dirty="0"/>
              <a:t>” to </a:t>
            </a:r>
            <a:r>
              <a:rPr lang="da-DK" sz="2400" dirty="0" err="1"/>
              <a:t>prevent</a:t>
            </a:r>
            <a:r>
              <a:rPr lang="da-DK" sz="2400" dirty="0"/>
              <a:t> </a:t>
            </a:r>
            <a:r>
              <a:rPr lang="da-DK" sz="2400" dirty="0" err="1"/>
              <a:t>any</a:t>
            </a:r>
            <a:r>
              <a:rPr lang="da-DK" sz="2400" dirty="0"/>
              <a:t> </a:t>
            </a:r>
            <a:r>
              <a:rPr lang="da-DK" sz="2400" dirty="0" err="1"/>
              <a:t>subclass</a:t>
            </a:r>
            <a:r>
              <a:rPr lang="da-DK" sz="2400" dirty="0"/>
              <a:t> to override a </a:t>
            </a:r>
            <a:r>
              <a:rPr lang="da-DK" sz="2400" dirty="0" err="1"/>
              <a:t>method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0869"/>
              </p:ext>
            </p:extLst>
          </p:nvPr>
        </p:nvGraphicFramePr>
        <p:xfrm>
          <a:off x="3547110" y="1690688"/>
          <a:ext cx="50977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 says hello")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is a subclass of 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super().say()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B().say()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says hello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print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49" y="3111500"/>
            <a:ext cx="4429125" cy="2432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Ag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Bg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6323715" y="41782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0641"/>
              </p:ext>
            </p:extLst>
          </p:nvPr>
        </p:nvGraphicFramePr>
        <p:xfrm>
          <a:off x="1969921" y="2131478"/>
          <a:ext cx="3186430" cy="40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97"/>
            <a:ext cx="10515600" cy="1325563"/>
          </a:xfrm>
        </p:spPr>
        <p:txBody>
          <a:bodyPr/>
          <a:lstStyle/>
          <a:p>
            <a:r>
              <a:rPr lang="da-DK" dirty="0" err="1"/>
              <a:t>Undefind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superclass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62015"/>
              </p:ext>
            </p:extLst>
          </p:nvPr>
        </p:nvGraphicFramePr>
        <p:xfrm>
          <a:off x="932766" y="1160023"/>
          <a:ext cx="318643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92715"/>
              </p:ext>
            </p:extLst>
          </p:nvPr>
        </p:nvGraphicFramePr>
        <p:xfrm>
          <a:off x="4329248" y="1160023"/>
          <a:ext cx="700278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6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3030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 object has no attribute 'g'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5345" y="4422486"/>
            <a:ext cx="3615559" cy="550059"/>
            <a:chOff x="5685345" y="4422486"/>
            <a:chExt cx="3615559" cy="55005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685345" y="4664098"/>
              <a:ext cx="1100427" cy="30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5772" y="4422486"/>
              <a:ext cx="25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create instance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01543" y="1839255"/>
            <a:ext cx="4355378" cy="1831271"/>
            <a:chOff x="6901543" y="1839255"/>
            <a:chExt cx="4355378" cy="1831271"/>
          </a:xfrm>
        </p:grpSpPr>
        <p:sp>
          <p:nvSpPr>
            <p:cNvPr id="16" name="TextBox 15"/>
            <p:cNvSpPr txBox="1"/>
            <p:nvPr/>
          </p:nvSpPr>
          <p:spPr>
            <a:xfrm>
              <a:off x="8100064" y="1839255"/>
              <a:ext cx="315685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method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undefined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;  subclasses must implement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to be able to call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 Java,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 would have been required to be declared an </a:t>
              </a:r>
              <a:r>
                <a:rPr lang="en-US" i="1" dirty="0">
                  <a:solidFill>
                    <a:srgbClr val="C00000"/>
                  </a:solidFill>
                </a:rPr>
                <a:t>abstract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901543" y="2634343"/>
              <a:ext cx="1198522" cy="65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36909" y="4805070"/>
            <a:ext cx="5251360" cy="646331"/>
            <a:chOff x="5436909" y="4805070"/>
            <a:chExt cx="5251360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436909" y="5112226"/>
              <a:ext cx="1348864" cy="133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5772" y="4805070"/>
              <a:ext cx="3902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fails since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is not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and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19291"/>
              </p:ext>
            </p:extLst>
          </p:nvPr>
        </p:nvGraphicFramePr>
        <p:xfrm>
          <a:off x="1833244" y="1825625"/>
          <a:ext cx="3186430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0" y="2825750"/>
            <a:ext cx="5772150" cy="287972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call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A.__g</a:t>
            </a:r>
            <a:r>
              <a:rPr lang="da-DK" dirty="0"/>
              <a:t> in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da-DK" dirty="0"/>
              <a:t> forces a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cs typeface="Courier New" panose="02070309020205020404" pitchFamily="49" charset="0"/>
              </a:rPr>
              <a:t>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/>
              <a:t> to </a:t>
            </a:r>
            <a:r>
              <a:rPr lang="da-DK" dirty="0" err="1"/>
              <a:t>stay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a-DK" dirty="0"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Recall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due to 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mangling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accessible</a:t>
            </a:r>
            <a:r>
              <a:rPr lang="da-DK" dirty="0">
                <a:cs typeface="Courier New" panose="02070309020205020404" pitchFamily="49" charset="0"/>
              </a:rPr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A._A__g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45" y="82495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433661"/>
            <a:ext cx="5114925" cy="1325563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4" y="1759224"/>
            <a:ext cx="5318791" cy="4351338"/>
          </a:xfrm>
        </p:spPr>
        <p:txBody>
          <a:bodyPr>
            <a:normAutofit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from multiple </a:t>
            </a:r>
            <a:r>
              <a:rPr lang="da-DK" sz="2400" dirty="0" err="1"/>
              <a:t>classes</a:t>
            </a:r>
            <a:r>
              <a:rPr lang="da-DK" sz="2400" dirty="0"/>
              <a:t> (in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/>
              <a:t>two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in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ancestor</a:t>
            </a:r>
            <a:r>
              <a:rPr lang="da-DK" sz="2400" dirty="0"/>
              <a:t> </a:t>
            </a:r>
            <a:r>
              <a:rPr lang="da-DK" sz="2400" dirty="0" err="1"/>
              <a:t>classes</a:t>
            </a:r>
            <a:r>
              <a:rPr lang="da-DK" sz="2400" dirty="0"/>
              <a:t>,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of the </a:t>
            </a:r>
            <a:r>
              <a:rPr lang="en-US" sz="2400" dirty="0"/>
              <a:t>these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(in the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is </a:t>
            </a:r>
            <a:r>
              <a:rPr lang="da-DK" sz="2400" dirty="0" err="1"/>
              <a:t>determined</a:t>
            </a:r>
            <a:r>
              <a:rPr lang="da-DK" sz="2400" dirty="0"/>
              <a:t> by the so </a:t>
            </a:r>
            <a:r>
              <a:rPr lang="da-DK" sz="2400" dirty="0" err="1"/>
              <a:t>called</a:t>
            </a:r>
            <a:r>
              <a:rPr lang="da-DK" sz="2400" dirty="0"/>
              <a:t> ”C3 Method Resolution Order” (</a:t>
            </a:r>
            <a:r>
              <a:rPr lang="da-DK" sz="2400" dirty="0" err="1"/>
              <a:t>originating</a:t>
            </a:r>
            <a:r>
              <a:rPr lang="da-DK" sz="2400" dirty="0"/>
              <a:t> from the Dylan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1040"/>
              </p:ext>
            </p:extLst>
          </p:nvPr>
        </p:nvGraphicFramePr>
        <p:xfrm>
          <a:off x="6297471" y="167213"/>
          <a:ext cx="5928043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multiple_inheritance.py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good night")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C3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resolution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Alice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X().say()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good morning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good night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134" y="6068110"/>
            <a:ext cx="43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Raymond Hettinger, </a:t>
            </a:r>
            <a:r>
              <a:rPr lang="en-US" i="1" dirty="0">
                <a:hlinkClick r:id="rId2" action="ppaction://hlinkpres?slideindex=1&amp;slidetitle="/>
              </a:rPr>
              <a:t>Super considered super!</a:t>
            </a:r>
            <a:r>
              <a:rPr lang="en-US" dirty="0">
                <a:hlinkClick r:id="rId2" action="ppaction://hlinkpres?slideindex=1&amp;slidetitle="/>
              </a:rPr>
              <a:t> </a:t>
            </a:r>
          </a:p>
          <a:p>
            <a:r>
              <a:rPr lang="en-US" dirty="0">
                <a:hlinkClick r:id="rId2" action="ppaction://hlinkpres?slideindex=1&amp;slidetitle="/>
              </a:rPr>
              <a:t>Conference talk at </a:t>
            </a:r>
            <a:r>
              <a:rPr lang="en-US" dirty="0" err="1">
                <a:hlinkClick r:id="rId2" action="ppaction://hlinkpres?slideindex=1&amp;slidetitle="/>
              </a:rPr>
              <a:t>PyCon</a:t>
            </a:r>
            <a:r>
              <a:rPr lang="en-US" dirty="0">
                <a:hlinkClick r:id="rId2" action="ppaction://hlinkpres?slideindex=1&amp;slidetitle="/>
              </a:rPr>
              <a:t> 2015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44345" y="5746616"/>
            <a:ext cx="591802" cy="170250"/>
          </a:xfrm>
          <a:prstGeom prst="straightConnector1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345" y="5746616"/>
            <a:ext cx="1011502" cy="115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5847" y="5600239"/>
            <a:ext cx="20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/>
              <a:t>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1400" dirty="0"/>
              <a:t> in list of super classes</a:t>
            </a:r>
          </a:p>
        </p:txBody>
      </p:sp>
    </p:spTree>
    <p:extLst>
      <p:ext uri="{BB962C8B-B14F-4D97-AF65-F5344CB8AC3E}">
        <p14:creationId xmlns:p14="http://schemas.microsoft.com/office/powerpoint/2010/main" val="28810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82" y="442060"/>
            <a:ext cx="10515600" cy="1550241"/>
          </a:xfrm>
        </p:spPr>
        <p:txBody>
          <a:bodyPr>
            <a:normAutofit/>
          </a:bodyPr>
          <a:lstStyle/>
          <a:p>
            <a:r>
              <a:rPr lang="da-DK" dirty="0"/>
              <a:t>C3 Method </a:t>
            </a:r>
            <a:br>
              <a:rPr lang="da-DK" dirty="0"/>
            </a:br>
            <a:r>
              <a:rPr lang="da-DK" dirty="0"/>
              <a:t>resolution </a:t>
            </a:r>
            <a:r>
              <a:rPr lang="da-DK" dirty="0" err="1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19" y="2225942"/>
            <a:ext cx="4514850" cy="34300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the resolution </a:t>
            </a:r>
            <a:r>
              <a:rPr lang="da-DK" dirty="0" err="1"/>
              <a:t>order</a:t>
            </a:r>
            <a:r>
              <a:rPr lang="da-DK" dirty="0"/>
              <a:t> for the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access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1602"/>
              </p:ext>
            </p:extLst>
          </p:nvPr>
        </p:nvGraphicFramePr>
        <p:xfrm>
          <a:off x="5262213" y="589527"/>
          <a:ext cx="6558373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7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X.__mro__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main__.Alice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main__.Bob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'object'&gt;)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class X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X(Alice, Bob)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resolution order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builtins.object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Methods defined here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Alice: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say_good_night(self)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say_hello(self)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Bob: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say_good_morning(self)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1" y="354614"/>
            <a:ext cx="11763374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? Bob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974" y="3429000"/>
            <a:ext cx="2790825" cy="166687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Alice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Bob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Dont’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603"/>
              </p:ext>
            </p:extLst>
          </p:nvPr>
        </p:nvGraphicFramePr>
        <p:xfrm>
          <a:off x="1413543" y="2121853"/>
          <a:ext cx="632650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066790" y="34671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BC6B-68CC-437E-BFBA-9B24D826FAF6}"/>
              </a:ext>
            </a:extLst>
          </p:cNvPr>
          <p:cNvSpPr/>
          <p:nvPr/>
        </p:nvSpPr>
        <p:spPr>
          <a:xfrm>
            <a:off x="227615" y="6356056"/>
            <a:ext cx="1196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…example of code injection using multiple inheritance and where body of new class is empty</a:t>
            </a:r>
          </a:p>
        </p:txBody>
      </p:sp>
    </p:spTree>
    <p:extLst>
      <p:ext uri="{BB962C8B-B14F-4D97-AF65-F5344CB8AC3E}">
        <p14:creationId xmlns:p14="http://schemas.microsoft.com/office/powerpoint/2010/main" val="1983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and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1122571" cy="3546476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 </a:t>
            </a:r>
            <a:r>
              <a:rPr lang="da-DK" sz="2400" dirty="0" err="1"/>
              <a:t>unique</a:t>
            </a:r>
            <a:r>
              <a:rPr lang="da-DK" sz="2400" dirty="0"/>
              <a:t> </a:t>
            </a:r>
            <a:r>
              <a:rPr lang="da-DK" sz="2400" dirty="0" err="1"/>
              <a:t>identifyer</a:t>
            </a:r>
            <a:r>
              <a:rPr lang="da-DK" sz="2400" dirty="0"/>
              <a:t> for an </a:t>
            </a:r>
            <a:r>
              <a:rPr lang="da-DK" sz="2400" dirty="0" err="1"/>
              <a:t>object</a:t>
            </a:r>
            <a:r>
              <a:rPr lang="da-DK" sz="2400" dirty="0"/>
              <a:t> (in </a:t>
            </a:r>
            <a:r>
              <a:rPr lang="da-DK" sz="2400" dirty="0" err="1"/>
              <a:t>CPython</a:t>
            </a:r>
            <a:r>
              <a:rPr lang="da-DK" sz="2400" dirty="0"/>
              <a:t> the </a:t>
            </a:r>
            <a:r>
              <a:rPr lang="da-DK" sz="2400" dirty="0" err="1"/>
              <a:t>memory</a:t>
            </a:r>
            <a:r>
              <a:rPr lang="da-DK" sz="2400" dirty="0"/>
              <a:t> </a:t>
            </a:r>
            <a:r>
              <a:rPr lang="da-DK" sz="2400" dirty="0" err="1"/>
              <a:t>address</a:t>
            </a:r>
            <a:r>
              <a:rPr lang="da-DK" sz="2400" dirty="0"/>
              <a:t>)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 </a:t>
            </a:r>
            <a:r>
              <a:rPr lang="da-DK" sz="2400" dirty="0"/>
              <a:t>tests 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id(obj1)==id(obj2)</a:t>
            </a:r>
          </a:p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sz="2400" dirty="0" err="1"/>
              <a:t>return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 of an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object, 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checks if an object is of a particular class, </a:t>
            </a:r>
            <a:r>
              <a:rPr lang="en-US" sz="2400" i="1" dirty="0"/>
              <a:t>or a derived subclass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/>
              <a:t> is a subclass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</p:txBody>
      </p:sp>
    </p:spTree>
    <p:extLst>
      <p:ext uri="{BB962C8B-B14F-4D97-AF65-F5344CB8AC3E}">
        <p14:creationId xmlns:p14="http://schemas.microsoft.com/office/powerpoint/2010/main" val="1203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9869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for integers, strings, ...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689" y="5323378"/>
            <a:ext cx="5767311" cy="1496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Only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objects !</a:t>
            </a:r>
          </a:p>
          <a:p>
            <a:r>
              <a:rPr lang="en-US" dirty="0"/>
              <a:t>Even 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(42, object)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object)</a:t>
            </a:r>
            <a:r>
              <a:rPr lang="en-US" dirty="0"/>
              <a:t> are true, do not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integers and strings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92261"/>
              </p:ext>
            </p:extLst>
          </p:nvPr>
        </p:nvGraphicFramePr>
        <p:xfrm>
          <a:off x="1049912" y="1503281"/>
          <a:ext cx="5001660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+ 500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== 1000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- 1 + 1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257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-1000, -1):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+ 1 - 1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7281"/>
              </p:ext>
            </p:extLst>
          </p:nvPr>
        </p:nvGraphicFramePr>
        <p:xfrm>
          <a:off x="7019682" y="1503281"/>
          <a:ext cx="454533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'abc')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__(y)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2959762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4859802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6207955"/>
            <a:ext cx="487666" cy="405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2666389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99488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OO in </a:t>
            </a:r>
            <a:r>
              <a:rPr lang="da-DK" dirty="0" err="1"/>
              <a:t>Python</a:t>
            </a:r>
            <a:r>
              <a:rPr lang="da-DK" dirty="0"/>
              <a:t>,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private, public, .... – in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in an </a:t>
            </a:r>
            <a:r>
              <a:rPr lang="da-DK" dirty="0" err="1"/>
              <a:t>object</a:t>
            </a:r>
            <a:r>
              <a:rPr lang="da-DK" dirty="0"/>
              <a:t> is public</a:t>
            </a:r>
          </a:p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– </a:t>
            </a:r>
            <a:r>
              <a:rPr lang="da-DK" dirty="0" err="1"/>
              <a:t>core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in OO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 err="1"/>
              <a:t>Python</a:t>
            </a:r>
            <a:r>
              <a:rPr lang="da-DK" dirty="0"/>
              <a:t> and C++ support multiple </a:t>
            </a:r>
            <a:r>
              <a:rPr lang="da-DK" dirty="0" err="1"/>
              <a:t>inheritance</a:t>
            </a:r>
            <a:endParaRPr lang="da-DK" dirty="0"/>
          </a:p>
          <a:p>
            <a:pPr lvl="1"/>
            <a:r>
              <a:rPr lang="da-DK" dirty="0"/>
              <a:t>Java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single </a:t>
            </a:r>
            <a:r>
              <a:rPr lang="da-DK" dirty="0" err="1"/>
              <a:t>inheritance</a:t>
            </a:r>
            <a:r>
              <a:rPr lang="da-DK" dirty="0"/>
              <a:t>, but Java ”interfaces”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/>
              <a:t>Python and C++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overloading</a:t>
            </a:r>
            <a:r>
              <a:rPr lang="da-DK" dirty="0"/>
              <a:t> standard operators (+, *, ...). </a:t>
            </a:r>
            <a:br>
              <a:rPr lang="da-DK" dirty="0"/>
            </a:br>
            <a:r>
              <a:rPr lang="da-DK" dirty="0"/>
              <a:t>In Java it is not </a:t>
            </a:r>
            <a:r>
              <a:rPr lang="da-DK" dirty="0" err="1"/>
              <a:t>possible</a:t>
            </a:r>
            <a:endParaRPr lang="da-DK" dirty="0"/>
          </a:p>
          <a:p>
            <a:r>
              <a:rPr lang="da-DK" dirty="0" err="1"/>
              <a:t>Overloading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(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behaviour</a:t>
            </a:r>
            <a:r>
              <a:rPr lang="da-DK" dirty="0"/>
              <a:t> of a program in general)</a:t>
            </a:r>
          </a:p>
          <a:p>
            <a:pPr lvl="1"/>
            <a:r>
              <a:rPr lang="da-DK" dirty="0"/>
              <a:t>Java and C++’s type systems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with same </a:t>
            </a:r>
            <a:r>
              <a:rPr lang="da-DK" dirty="0" err="1"/>
              <a:t>name</a:t>
            </a:r>
            <a:r>
              <a:rPr lang="da-DK" dirty="0"/>
              <a:t> in a </a:t>
            </a:r>
            <a:r>
              <a:rPr lang="da-DK" dirty="0" err="1"/>
              <a:t>class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distinguished</a:t>
            </a:r>
            <a:r>
              <a:rPr lang="da-DK" dirty="0"/>
              <a:t> by the type of the arguments, </a:t>
            </a:r>
            <a:r>
              <a:rPr lang="da-DK" dirty="0" err="1"/>
              <a:t>whereas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* and ** arguments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20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3" y="145919"/>
            <a:ext cx="6621049" cy="1325563"/>
          </a:xfrm>
        </p:spPr>
        <p:txBody>
          <a:bodyPr/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of a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4304" cy="4600227"/>
          </a:xfrm>
        </p:spPr>
        <p:txBody>
          <a:bodyPr>
            <a:normAutofit/>
          </a:bodyPr>
          <a:lstStyle/>
          <a:p>
            <a:r>
              <a:rPr lang="da-DK" dirty="0"/>
              <a:t>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has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 in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the </a:t>
            </a:r>
            <a:r>
              <a:rPr lang="da-DK" dirty="0" err="1"/>
              <a:t>first</a:t>
            </a:r>
            <a:r>
              <a:rPr lang="da-DK" dirty="0"/>
              <a:t> argument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09742"/>
              </p:ext>
            </p:extLst>
          </p:nvPr>
        </p:nvGraphicFramePr>
        <p:xfrm>
          <a:off x="6555451" y="1116098"/>
          <a:ext cx="53708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X()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obj.set_x(42)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print("obj.get_x() =", obj.get_x())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print("obj.x =", obj.x)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print("X.get_x(obj) =",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obj.get_x()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obj.x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DEBA8-48BF-76BA-9C6B-7F6C2D260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01541"/>
              </p:ext>
            </p:extLst>
          </p:nvPr>
        </p:nvGraphicFramePr>
        <p:xfrm>
          <a:off x="1056554" y="2211790"/>
          <a:ext cx="10078892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89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Pair: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Pair(3,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Pair has no __str__ method, uses object.__str__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main__.Pair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0x0000027571904B50&gt;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Pair.__str__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self: f'Pair({self._x}, {self._y})'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Pair(3, 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5645FE-B263-6B12-9647-79B1518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really dynamic…</a:t>
            </a:r>
            <a:br>
              <a:rPr lang="en-US" dirty="0"/>
            </a:br>
            <a:r>
              <a:rPr lang="en-US" dirty="0"/>
              <a:t>(this is ugly – </a:t>
            </a:r>
            <a:r>
              <a:rPr lang="en-US"/>
              <a:t>likely don’t </a:t>
            </a:r>
            <a:r>
              <a:rPr lang="en-US" dirty="0"/>
              <a:t>do this at home)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07E36-6B6C-6001-70A2-41F4505A4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" y="478991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93F9E-AED5-ACA8-C8B2-7566EE841E45}"/>
              </a:ext>
            </a:extLst>
          </p:cNvPr>
          <p:cNvCxnSpPr>
            <a:cxnSpLocks/>
          </p:cNvCxnSpPr>
          <p:nvPr/>
        </p:nvCxnSpPr>
        <p:spPr>
          <a:xfrm flipH="1" flipV="1">
            <a:off x="3119718" y="5195821"/>
            <a:ext cx="853489" cy="1081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B27B3B-62B7-98FC-F209-5EBE9B81FAF6}"/>
              </a:ext>
            </a:extLst>
          </p:cNvPr>
          <p:cNvSpPr txBox="1"/>
          <p:nvPr/>
        </p:nvSpPr>
        <p:spPr>
          <a:xfrm>
            <a:off x="4050048" y="6123834"/>
            <a:ext cx="81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 add a method to an existing class (and all existing instances),</a:t>
            </a:r>
          </a:p>
          <a:p>
            <a:r>
              <a:rPr lang="en-US" dirty="0"/>
              <a:t>e.g. technique used by the </a:t>
            </a:r>
            <a:r>
              <a:rPr lang="da-DK" dirty="0"/>
              <a:t>class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@functools.total_ordering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83" y="654380"/>
            <a:ext cx="5114925" cy="738242"/>
          </a:xfrm>
        </p:spPr>
        <p:txBody>
          <a:bodyPr>
            <a:normAutofit/>
          </a:bodyPr>
          <a:lstStyle/>
          <a:p>
            <a:r>
              <a:rPr lang="da-DK" dirty="0"/>
              <a:t>C++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447"/>
              </p:ext>
            </p:extLst>
          </p:nvPr>
        </p:nvGraphicFramePr>
        <p:xfrm>
          <a:off x="6194108" y="381109"/>
          <a:ext cx="564388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"An integer " &lt;&lt; x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 string " &lt;&lt; s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string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7128" y="1650122"/>
            <a:ext cx="4937234" cy="4575613"/>
          </a:xfrm>
        </p:spPr>
        <p:txBody>
          <a:bodyPr>
            <a:normAutofit/>
          </a:bodyPr>
          <a:lstStyle/>
          <a:p>
            <a:r>
              <a:rPr lang="da-DK" dirty="0"/>
              <a:t>Multiple </a:t>
            </a:r>
            <a:r>
              <a:rPr lang="da-DK" dirty="0" err="1"/>
              <a:t>methods</a:t>
            </a:r>
            <a:r>
              <a:rPr lang="da-DK" dirty="0"/>
              <a:t> with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dirty="0"/>
              <a:t>)</a:t>
            </a:r>
          </a:p>
          <a:p>
            <a:r>
              <a:rPr lang="da-DK" dirty="0"/>
              <a:t>The types </a:t>
            </a:r>
            <a:r>
              <a:rPr lang="da-DK" dirty="0" err="1"/>
              <a:t>distinguish</a:t>
            </a:r>
            <a:r>
              <a:rPr lang="da-DK" dirty="0"/>
              <a:t>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60731"/>
              </p:ext>
            </p:extLst>
          </p:nvPr>
        </p:nvGraphicFramePr>
        <p:xfrm>
          <a:off x="140149" y="3731172"/>
          <a:ext cx="550735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5486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036" y="2480153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740" y="1965895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9945"/>
              </p:ext>
            </p:extLst>
          </p:nvPr>
        </p:nvGraphicFramePr>
        <p:xfrm>
          <a:off x="6275540" y="1965895"/>
          <a:ext cx="53708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'Mouse Street 42,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0139"/>
              </p:ext>
            </p:extLst>
          </p:nvPr>
        </p:nvGraphicFramePr>
        <p:xfrm>
          <a:off x="6275540" y="329145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8841"/>
              </p:ext>
            </p:extLst>
          </p:nvPr>
        </p:nvGraphicFramePr>
        <p:xfrm>
          <a:off x="6275540" y="5178748"/>
          <a:ext cx="5370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Clumsy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Road 7,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Yarvard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University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4481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11036" y="4392460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740" y="3878202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540" y="968493"/>
            <a:ext cx="51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Observation:</a:t>
            </a:r>
            <a:r>
              <a:rPr lang="da-DK" sz="2400" dirty="0">
                <a:solidFill>
                  <a:srgbClr val="C00000"/>
                </a:solidFill>
              </a:rPr>
              <a:t> students</a:t>
            </a:r>
            <a:r>
              <a:rPr lang="da-DK" sz="2400" dirty="0"/>
              <a:t> and </a:t>
            </a:r>
            <a:r>
              <a:rPr lang="da-DK" sz="2400" dirty="0" err="1">
                <a:solidFill>
                  <a:srgbClr val="C00000"/>
                </a:solidFill>
              </a:rPr>
              <a:t>employees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</a:rPr>
              <a:t>persons</a:t>
            </a:r>
            <a:r>
              <a:rPr lang="da-DK" sz="2400" dirty="0"/>
              <a:t> with </a:t>
            </a:r>
            <a:r>
              <a:rPr lang="da-DK" sz="2400" dirty="0" err="1"/>
              <a:t>additional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053892" y="3138140"/>
            <a:ext cx="5757314" cy="3528748"/>
          </a:xfrm>
          <a:prstGeom prst="roundRect">
            <a:avLst>
              <a:gd name="adj" fmla="val 753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8623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4204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42867" y="1636857"/>
            <a:ext cx="6446464" cy="8104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400" b="1" dirty="0" err="1"/>
              <a:t>Goal</a:t>
            </a:r>
            <a:r>
              <a:rPr lang="da-DK" sz="2400" dirty="0"/>
              <a:t> – </a:t>
            </a:r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redefining</a:t>
            </a:r>
            <a:r>
              <a:rPr lang="da-DK" sz="2400" dirty="0"/>
              <a:t> the 4 </a:t>
            </a:r>
            <a:r>
              <a:rPr lang="da-DK" sz="2400" dirty="0" err="1"/>
              <a:t>methods</a:t>
            </a:r>
            <a:r>
              <a:rPr lang="da-DK" sz="2400" dirty="0"/>
              <a:t>  </a:t>
            </a:r>
            <a:r>
              <a:rPr lang="da-DK" sz="2400" dirty="0" err="1"/>
              <a:t>below</a:t>
            </a:r>
            <a:r>
              <a:rPr lang="da-DK" sz="2400" dirty="0"/>
              <a:t> from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again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8291"/>
              </p:ext>
            </p:extLst>
          </p:nvPr>
        </p:nvGraphicFramePr>
        <p:xfrm>
          <a:off x="5680684" y="3114357"/>
          <a:ext cx="537083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address):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address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537"/>
              </p:ext>
            </p:extLst>
          </p:nvPr>
        </p:nvGraphicFramePr>
        <p:xfrm>
          <a:off x="5530665" y="3100387"/>
          <a:ext cx="564388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course, grade):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[course] = grade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1305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3566"/>
              </p:ext>
            </p:extLst>
          </p:nvPr>
        </p:nvGraphicFramePr>
        <p:xfrm>
          <a:off x="671070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5879" y="1319162"/>
            <a:ext cx="611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2400" dirty="0"/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inherits</a:t>
            </a:r>
            <a:r>
              <a:rPr lang="da-DK" sz="2400" dirty="0"/>
              <a:t> from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is the </a:t>
            </a:r>
            <a:r>
              <a:rPr lang="da-DK" sz="2400" dirty="0">
                <a:solidFill>
                  <a:srgbClr val="C00000"/>
                </a:solidFill>
              </a:rPr>
              <a:t>base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915722" y="2519491"/>
            <a:ext cx="379118" cy="1083001"/>
            <a:chOff x="7915722" y="2112298"/>
            <a:chExt cx="379118" cy="108300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7915722" y="2688682"/>
              <a:ext cx="181768" cy="506617"/>
            </a:xfrm>
            <a:prstGeom prst="straightConnector1">
              <a:avLst/>
            </a:prstGeom>
            <a:ln w="762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943850" y="2112298"/>
              <a:ext cx="350990" cy="9988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6002"/>
              </p:ext>
            </p:extLst>
          </p:nvPr>
        </p:nvGraphicFramePr>
        <p:xfrm>
          <a:off x="5307316" y="1497005"/>
          <a:ext cx="41425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constructors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51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885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8632" y="2230326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9581997" y="226484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581997" y="3829989"/>
            <a:ext cx="136635" cy="112439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8632" y="4038242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308" y="5280559"/>
            <a:ext cx="602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not </a:t>
            </a:r>
            <a:r>
              <a:rPr lang="da-DK" dirty="0" err="1"/>
              <a:t>defined</a:t>
            </a:r>
            <a:r>
              <a:rPr lang="da-DK" dirty="0"/>
              <a:t>,  </a:t>
            </a:r>
            <a:r>
              <a:rPr lang="da-DK" dirty="0" err="1"/>
              <a:t>then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initialize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400"/>
              </p:ext>
            </p:extLst>
          </p:nvPr>
        </p:nvGraphicFramePr>
        <p:xfrm>
          <a:off x="5307313" y="1497005"/>
          <a:ext cx="4411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3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self.address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Student(Person):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self.grades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strike="no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strike="sngStrike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</a:t>
                      </a:r>
                      <a:endParaRPr lang="en-US" sz="1800" b="1" strike="noStrike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super()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066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750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43514" y="5586035"/>
            <a:ext cx="694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attributes</a:t>
            </a:r>
            <a:r>
              <a:rPr lang="da-DK" dirty="0"/>
              <a:t> in base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often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other</a:t>
            </a:r>
            <a:r>
              <a:rPr lang="da-DK" dirty="0">
                <a:cs typeface="Courier New" panose="02070309020205020404" pitchFamily="49" charset="0"/>
              </a:rPr>
              <a:t> OO </a:t>
            </a:r>
            <a:r>
              <a:rPr lang="da-DK" dirty="0" err="1">
                <a:cs typeface="Courier New" panose="02070309020205020404" pitchFamily="49" charset="0"/>
              </a:rPr>
              <a:t>languages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like</a:t>
            </a:r>
            <a:r>
              <a:rPr lang="da-DK" dirty="0">
                <a:cs typeface="Courier New" panose="02070309020205020404" pitchFamily="49" charset="0"/>
              </a:rPr>
              <a:t> Java and C++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cs typeface="Courier New" panose="02070309020205020404" pitchFamily="49" charset="0"/>
              </a:rPr>
              <a:t>Note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does</a:t>
            </a:r>
            <a:r>
              <a:rPr lang="da-DK" dirty="0">
                <a:cs typeface="Courier New" panose="02070309020205020404" pitchFamily="49" charset="0"/>
              </a:rPr>
              <a:t> not </a:t>
            </a:r>
            <a:r>
              <a:rPr lang="da-DK" dirty="0" err="1">
                <a:cs typeface="Courier New" panose="02070309020205020404" pitchFamily="49" charset="0"/>
              </a:rPr>
              <a:t>need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as argument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1526" y="4644913"/>
            <a:ext cx="181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C00000"/>
                </a:solidFill>
              </a:rPr>
              <a:t>alternative </a:t>
            </a:r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874891" y="4679427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2968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71074"/>
              </p:ext>
            </p:extLst>
          </p:nvPr>
        </p:nvGraphicFramePr>
        <p:xfrm>
          <a:off x="6129885" y="462410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{'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9691"/>
              </p:ext>
            </p:extLst>
          </p:nvPr>
        </p:nvGraphicFramePr>
        <p:xfrm>
          <a:off x="682086" y="4547908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4446739" y="5564035"/>
            <a:ext cx="151449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262" y="4939683"/>
            <a:ext cx="162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r>
              <a:rPr lang="da-DK" sz="2400" b="1" dirty="0">
                <a:solidFill>
                  <a:srgbClr val="C00000"/>
                </a:solidFill>
              </a:rPr>
              <a:t> of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27452" y="3380429"/>
            <a:ext cx="1436" cy="798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601" y="3645064"/>
            <a:ext cx="16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parent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6922"/>
              </p:ext>
            </p:extLst>
          </p:nvPr>
        </p:nvGraphicFramePr>
        <p:xfrm>
          <a:off x="5507672" y="2234741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8820"/>
              </p:ext>
            </p:extLst>
          </p:nvPr>
        </p:nvGraphicFramePr>
        <p:xfrm>
          <a:off x="3358611" y="4747933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315200" y="159035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41739"/>
              </p:ext>
            </p:extLst>
          </p:nvPr>
        </p:nvGraphicFramePr>
        <p:xfrm>
          <a:off x="5517197" y="640742"/>
          <a:ext cx="3596006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3672"/>
              </p:ext>
            </p:extLst>
          </p:nvPr>
        </p:nvGraphicFramePr>
        <p:xfrm>
          <a:off x="7757795" y="4742891"/>
          <a:ext cx="35960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8037736" y="4008590"/>
            <a:ext cx="1287239" cy="6300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9725" y="4002964"/>
            <a:ext cx="1274898" cy="6357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41148</TotalTime>
  <Words>3021</Words>
  <Application>Microsoft Office PowerPoint</Application>
  <PresentationFormat>Widescreen</PresentationFormat>
  <Paragraphs>477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Class hierarcies</vt:lpstr>
      <vt:lpstr>Calling methods of a class</vt:lpstr>
      <vt:lpstr>Classes and Objects</vt:lpstr>
      <vt:lpstr>Classes and Objects</vt:lpstr>
      <vt:lpstr>Classes inheritance</vt:lpstr>
      <vt:lpstr>Classes constructors</vt:lpstr>
      <vt:lpstr>super()</vt:lpstr>
      <vt:lpstr>Method search order</vt:lpstr>
      <vt:lpstr>Class hierarchy</vt:lpstr>
      <vt:lpstr>Method overriding</vt:lpstr>
      <vt:lpstr>Question – What does b.f() print ? </vt:lpstr>
      <vt:lpstr>Undefind methods in superclass ?</vt:lpstr>
      <vt:lpstr>Name mangling and inheritance</vt:lpstr>
      <vt:lpstr>Multiple inheritance</vt:lpstr>
      <vt:lpstr>C3 Method  resolution order</vt:lpstr>
      <vt:lpstr>Question – Who says hello ? Bob says good morning</vt:lpstr>
      <vt:lpstr>Comparing objects and classes</vt:lpstr>
      <vt:lpstr>is is not for integers, strings, ... and is is not ==</vt:lpstr>
      <vt:lpstr>Comparison of OO in Python, Java and C++</vt:lpstr>
      <vt:lpstr>Python is really dynamic… (this is ugly – likely don’t do this at home)</vt:lpstr>
      <vt:lpstr>C++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1252</cp:revision>
  <dcterms:created xsi:type="dcterms:W3CDTF">2017-10-19T06:54:16Z</dcterms:created>
  <dcterms:modified xsi:type="dcterms:W3CDTF">2023-03-10T16:26:15Z</dcterms:modified>
</cp:coreProperties>
</file>