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484" r:id="rId2"/>
    <p:sldId id="739" r:id="rId3"/>
    <p:sldId id="740" r:id="rId4"/>
    <p:sldId id="741" r:id="rId5"/>
    <p:sldId id="745" r:id="rId6"/>
    <p:sldId id="761" r:id="rId7"/>
    <p:sldId id="752" r:id="rId8"/>
    <p:sldId id="753" r:id="rId9"/>
    <p:sldId id="755" r:id="rId10"/>
    <p:sldId id="757" r:id="rId11"/>
    <p:sldId id="743" r:id="rId12"/>
    <p:sldId id="744" r:id="rId13"/>
    <p:sldId id="746" r:id="rId14"/>
    <p:sldId id="747" r:id="rId15"/>
    <p:sldId id="748" r:id="rId16"/>
    <p:sldId id="742" r:id="rId17"/>
    <p:sldId id="749" r:id="rId18"/>
    <p:sldId id="763" r:id="rId19"/>
    <p:sldId id="750" r:id="rId20"/>
    <p:sldId id="751" r:id="rId21"/>
    <p:sldId id="553" r:id="rId22"/>
    <p:sldId id="762" r:id="rId23"/>
    <p:sldId id="754" r:id="rId24"/>
    <p:sldId id="758" r:id="rId25"/>
    <p:sldId id="759" r:id="rId26"/>
    <p:sldId id="760" r:id="rId27"/>
  </p:sldIdLst>
  <p:sldSz cx="12192000" cy="6858000"/>
  <p:notesSz cx="6858000" cy="9144000"/>
  <p:defaultTextStyle>
    <a:defPPr>
      <a:defRPr lang="da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0000FF"/>
    <a:srgbClr val="FFF2CC"/>
    <a:srgbClr val="FFA7A7"/>
    <a:srgbClr val="DEEBF7"/>
    <a:srgbClr val="E2F0D9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029F8B-5CCF-492C-9B1F-3CA4A769668C}" v="6" dt="2023-04-22T07:10:10.82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688" autoAdjust="0"/>
    <p:restoredTop sz="78278" autoAdjust="0"/>
  </p:normalViewPr>
  <p:slideViewPr>
    <p:cSldViewPr snapToGrid="0">
      <p:cViewPr varScale="1">
        <p:scale>
          <a:sx n="53" d="100"/>
          <a:sy n="53" d="100"/>
        </p:scale>
        <p:origin x="1112" y="44"/>
      </p:cViewPr>
      <p:guideLst/>
    </p:cSldViewPr>
  </p:slideViewPr>
  <p:outlineViewPr>
    <p:cViewPr>
      <p:scale>
        <a:sx n="33" d="100"/>
        <a:sy n="33" d="100"/>
      </p:scale>
      <p:origin x="0" y="-6808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50" d="100"/>
        <a:sy n="5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microsoft.com/office/2016/11/relationships/changesInfo" Target="changesInfos/changesInfo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erth Stølting Brodal" userId="04ef4784-6591-4f86-a140-f5c3b108582a" providerId="ADAL" clId="{8257FF27-F937-4C14-A34B-E1C6B944E2DB}"/>
    <pc:docChg chg="undo custSel addSld delSld modSld">
      <pc:chgData name="Gerth Stølting Brodal" userId="04ef4784-6591-4f86-a140-f5c3b108582a" providerId="ADAL" clId="{8257FF27-F937-4C14-A34B-E1C6B944E2DB}" dt="2022-10-28T19:00:11.907" v="1368" actId="27636"/>
      <pc:docMkLst>
        <pc:docMk/>
      </pc:docMkLst>
      <pc:sldChg chg="addSp delSp modSp new mod delAnim modAnim modNotesTx">
        <pc:chgData name="Gerth Stølting Brodal" userId="04ef4784-6591-4f86-a140-f5c3b108582a" providerId="ADAL" clId="{8257FF27-F937-4C14-A34B-E1C6B944E2DB}" dt="2022-10-28T19:00:11.907" v="1368" actId="27636"/>
        <pc:sldMkLst>
          <pc:docMk/>
          <pc:sldMk cId="1398081635" sldId="763"/>
        </pc:sldMkLst>
        <pc:spChg chg="mod">
          <ac:chgData name="Gerth Stølting Brodal" userId="04ef4784-6591-4f86-a140-f5c3b108582a" providerId="ADAL" clId="{8257FF27-F937-4C14-A34B-E1C6B944E2DB}" dt="2022-10-28T18:37:17.599" v="1165" actId="14100"/>
          <ac:spMkLst>
            <pc:docMk/>
            <pc:sldMk cId="1398081635" sldId="763"/>
            <ac:spMk id="2" creationId="{5D5692E9-C863-4B34-BF4E-DC6FACE6D270}"/>
          </ac:spMkLst>
        </pc:spChg>
        <pc:spChg chg="del">
          <ac:chgData name="Gerth Stølting Brodal" userId="04ef4784-6591-4f86-a140-f5c3b108582a" providerId="ADAL" clId="{8257FF27-F937-4C14-A34B-E1C6B944E2DB}" dt="2022-10-26T22:03:59.324" v="25" actId="22"/>
          <ac:spMkLst>
            <pc:docMk/>
            <pc:sldMk cId="1398081635" sldId="763"/>
            <ac:spMk id="3" creationId="{509EE0EE-4D1B-42DE-8C83-1EC3AB2D8867}"/>
          </ac:spMkLst>
        </pc:spChg>
        <pc:spChg chg="add mod">
          <ac:chgData name="Gerth Stølting Brodal" userId="04ef4784-6591-4f86-a140-f5c3b108582a" providerId="ADAL" clId="{8257FF27-F937-4C14-A34B-E1C6B944E2DB}" dt="2022-10-28T19:00:11.907" v="1368" actId="27636"/>
          <ac:spMkLst>
            <pc:docMk/>
            <pc:sldMk cId="1398081635" sldId="763"/>
            <ac:spMk id="6" creationId="{37C283FB-615B-498A-B261-FD0628F2FFCC}"/>
          </ac:spMkLst>
        </pc:spChg>
        <pc:spChg chg="add del mod">
          <ac:chgData name="Gerth Stølting Brodal" userId="04ef4784-6591-4f86-a140-f5c3b108582a" providerId="ADAL" clId="{8257FF27-F937-4C14-A34B-E1C6B944E2DB}" dt="2022-10-26T22:06:27.440" v="137" actId="478"/>
          <ac:spMkLst>
            <pc:docMk/>
            <pc:sldMk cId="1398081635" sldId="763"/>
            <ac:spMk id="8" creationId="{DDB96646-608B-4B9F-8E6E-9C4C271C1356}"/>
          </ac:spMkLst>
        </pc:spChg>
        <pc:spChg chg="add del">
          <ac:chgData name="Gerth Stølting Brodal" userId="04ef4784-6591-4f86-a140-f5c3b108582a" providerId="ADAL" clId="{8257FF27-F937-4C14-A34B-E1C6B944E2DB}" dt="2022-10-28T18:34:07.807" v="1112"/>
          <ac:spMkLst>
            <pc:docMk/>
            <pc:sldMk cId="1398081635" sldId="763"/>
            <ac:spMk id="10" creationId="{FABDFDCA-752F-49C2-84A4-69A590E0EC40}"/>
          </ac:spMkLst>
        </pc:spChg>
        <pc:spChg chg="add del">
          <ac:chgData name="Gerth Stølting Brodal" userId="04ef4784-6591-4f86-a140-f5c3b108582a" providerId="ADAL" clId="{8257FF27-F937-4C14-A34B-E1C6B944E2DB}" dt="2022-10-28T18:34:12.594" v="1114"/>
          <ac:spMkLst>
            <pc:docMk/>
            <pc:sldMk cId="1398081635" sldId="763"/>
            <ac:spMk id="11" creationId="{C27EFA33-6623-4910-94A0-528A9DB82155}"/>
          </ac:spMkLst>
        </pc:spChg>
        <pc:spChg chg="add del mod">
          <ac:chgData name="Gerth Stølting Brodal" userId="04ef4784-6591-4f86-a140-f5c3b108582a" providerId="ADAL" clId="{8257FF27-F937-4C14-A34B-E1C6B944E2DB}" dt="2022-10-26T22:49:43.115" v="485" actId="478"/>
          <ac:spMkLst>
            <pc:docMk/>
            <pc:sldMk cId="1398081635" sldId="763"/>
            <ac:spMk id="15" creationId="{DE14629F-DD85-410F-AB21-F904DA9D7B1A}"/>
          </ac:spMkLst>
        </pc:spChg>
        <pc:picChg chg="add del mod modCrop">
          <ac:chgData name="Gerth Stølting Brodal" userId="04ef4784-6591-4f86-a140-f5c3b108582a" providerId="ADAL" clId="{8257FF27-F937-4C14-A34B-E1C6B944E2DB}" dt="2022-10-28T11:41:23.371" v="911" actId="478"/>
          <ac:picMkLst>
            <pc:docMk/>
            <pc:sldMk cId="1398081635" sldId="763"/>
            <ac:picMk id="4" creationId="{1CD519C6-B112-4E79-AE03-BB26DA1F79CF}"/>
          </ac:picMkLst>
        </pc:picChg>
        <pc:picChg chg="add del mod ord">
          <ac:chgData name="Gerth Stølting Brodal" userId="04ef4784-6591-4f86-a140-f5c3b108582a" providerId="ADAL" clId="{8257FF27-F937-4C14-A34B-E1C6B944E2DB}" dt="2022-10-26T22:06:23.355" v="136" actId="478"/>
          <ac:picMkLst>
            <pc:docMk/>
            <pc:sldMk cId="1398081635" sldId="763"/>
            <ac:picMk id="5" creationId="{3F441378-94D1-46CD-9180-ADDFFFDE2310}"/>
          </ac:picMkLst>
        </pc:picChg>
        <pc:picChg chg="add del mod modCrop">
          <ac:chgData name="Gerth Stølting Brodal" userId="04ef4784-6591-4f86-a140-f5c3b108582a" providerId="ADAL" clId="{8257FF27-F937-4C14-A34B-E1C6B944E2DB}" dt="2022-10-28T18:24:06.170" v="919" actId="478"/>
          <ac:picMkLst>
            <pc:docMk/>
            <pc:sldMk cId="1398081635" sldId="763"/>
            <ac:picMk id="7" creationId="{7CE8DAB4-55A2-435D-8DA7-5640C2A35DC6}"/>
          </ac:picMkLst>
        </pc:picChg>
        <pc:picChg chg="add mod modCrop">
          <ac:chgData name="Gerth Stølting Brodal" userId="04ef4784-6591-4f86-a140-f5c3b108582a" providerId="ADAL" clId="{8257FF27-F937-4C14-A34B-E1C6B944E2DB}" dt="2022-10-28T18:54:12.331" v="1295" actId="1076"/>
          <ac:picMkLst>
            <pc:docMk/>
            <pc:sldMk cId="1398081635" sldId="763"/>
            <ac:picMk id="9" creationId="{3F4C2F6D-BEFF-4FB7-BE56-98004B4CCD7F}"/>
          </ac:picMkLst>
        </pc:picChg>
        <pc:picChg chg="add del mod modCrop">
          <ac:chgData name="Gerth Stølting Brodal" userId="04ef4784-6591-4f86-a140-f5c3b108582a" providerId="ADAL" clId="{8257FF27-F937-4C14-A34B-E1C6B944E2DB}" dt="2022-10-26T22:09:23.233" v="149" actId="478"/>
          <ac:picMkLst>
            <pc:docMk/>
            <pc:sldMk cId="1398081635" sldId="763"/>
            <ac:picMk id="10" creationId="{B30D795E-C1CC-40B4-BC97-E8CD8F8A2BCF}"/>
          </ac:picMkLst>
        </pc:picChg>
        <pc:picChg chg="add del mod">
          <ac:chgData name="Gerth Stølting Brodal" userId="04ef4784-6591-4f86-a140-f5c3b108582a" providerId="ADAL" clId="{8257FF27-F937-4C14-A34B-E1C6B944E2DB}" dt="2022-10-26T22:13:52.297" v="253" actId="478"/>
          <ac:picMkLst>
            <pc:docMk/>
            <pc:sldMk cId="1398081635" sldId="763"/>
            <ac:picMk id="12" creationId="{F05E431B-BA0D-4D8C-A49E-052EC9D996FD}"/>
          </ac:picMkLst>
        </pc:picChg>
        <pc:picChg chg="add del mod">
          <ac:chgData name="Gerth Stølting Brodal" userId="04ef4784-6591-4f86-a140-f5c3b108582a" providerId="ADAL" clId="{8257FF27-F937-4C14-A34B-E1C6B944E2DB}" dt="2022-10-28T18:57:48.500" v="1302" actId="478"/>
          <ac:picMkLst>
            <pc:docMk/>
            <pc:sldMk cId="1398081635" sldId="763"/>
            <ac:picMk id="13" creationId="{0A74E589-0532-45C4-A3E0-1568B3653412}"/>
          </ac:picMkLst>
        </pc:picChg>
        <pc:picChg chg="add del mod">
          <ac:chgData name="Gerth Stølting Brodal" userId="04ef4784-6591-4f86-a140-f5c3b108582a" providerId="ADAL" clId="{8257FF27-F937-4C14-A34B-E1C6B944E2DB}" dt="2022-10-26T22:19:26.169" v="299" actId="478"/>
          <ac:picMkLst>
            <pc:docMk/>
            <pc:sldMk cId="1398081635" sldId="763"/>
            <ac:picMk id="14" creationId="{C45F5F90-B33D-4F57-8D88-F1FE11600458}"/>
          </ac:picMkLst>
        </pc:picChg>
        <pc:picChg chg="add del mod ord">
          <ac:chgData name="Gerth Stølting Brodal" userId="04ef4784-6591-4f86-a140-f5c3b108582a" providerId="ADAL" clId="{8257FF27-F937-4C14-A34B-E1C6B944E2DB}" dt="2022-10-28T11:40:59.780" v="908" actId="478"/>
          <ac:picMkLst>
            <pc:docMk/>
            <pc:sldMk cId="1398081635" sldId="763"/>
            <ac:picMk id="17" creationId="{B9452371-F2FA-49BF-B293-B4E445D4B54D}"/>
          </ac:picMkLst>
        </pc:picChg>
      </pc:sldChg>
      <pc:sldChg chg="addSp delSp modSp new del mod">
        <pc:chgData name="Gerth Stølting Brodal" userId="04ef4784-6591-4f86-a140-f5c3b108582a" providerId="ADAL" clId="{8257FF27-F937-4C14-A34B-E1C6B944E2DB}" dt="2022-10-26T22:04:57.294" v="37" actId="2696"/>
        <pc:sldMkLst>
          <pc:docMk/>
          <pc:sldMk cId="72593353" sldId="764"/>
        </pc:sldMkLst>
        <pc:spChg chg="del mod">
          <ac:chgData name="Gerth Stølting Brodal" userId="04ef4784-6591-4f86-a140-f5c3b108582a" providerId="ADAL" clId="{8257FF27-F937-4C14-A34B-E1C6B944E2DB}" dt="2022-10-26T22:04:53.418" v="35" actId="21"/>
          <ac:spMkLst>
            <pc:docMk/>
            <pc:sldMk cId="72593353" sldId="764"/>
            <ac:spMk id="3" creationId="{444AEBDD-134B-4539-8AB3-95435570054D}"/>
          </ac:spMkLst>
        </pc:spChg>
        <pc:spChg chg="add mod">
          <ac:chgData name="Gerth Stølting Brodal" userId="04ef4784-6591-4f86-a140-f5c3b108582a" providerId="ADAL" clId="{8257FF27-F937-4C14-A34B-E1C6B944E2DB}" dt="2022-10-26T22:04:53.418" v="35" actId="21"/>
          <ac:spMkLst>
            <pc:docMk/>
            <pc:sldMk cId="72593353" sldId="764"/>
            <ac:spMk id="5" creationId="{DCAFC07A-22B5-4501-BCA6-6FB37EEF7672}"/>
          </ac:spMkLst>
        </pc:spChg>
      </pc:sldChg>
    </pc:docChg>
  </pc:docChgLst>
  <pc:docChgLst>
    <pc:chgData name="Gerth Stølting Brodal" userId="04ef4784-6591-4f86-a140-f5c3b108582a" providerId="ADAL" clId="{15029F8B-5CCF-492C-9B1F-3CA4A769668C}"/>
    <pc:docChg chg="undo custSel modSld">
      <pc:chgData name="Gerth Stølting Brodal" userId="04ef4784-6591-4f86-a140-f5c3b108582a" providerId="ADAL" clId="{15029F8B-5CCF-492C-9B1F-3CA4A769668C}" dt="2023-04-24T06:33:28.548" v="866" actId="6549"/>
      <pc:docMkLst>
        <pc:docMk/>
      </pc:docMkLst>
      <pc:sldChg chg="modSp mod modNotesTx">
        <pc:chgData name="Gerth Stølting Brodal" userId="04ef4784-6591-4f86-a140-f5c3b108582a" providerId="ADAL" clId="{15029F8B-5CCF-492C-9B1F-3CA4A769668C}" dt="2023-04-22T07:11:07.922" v="849" actId="14100"/>
        <pc:sldMkLst>
          <pc:docMk/>
          <pc:sldMk cId="3173404384" sldId="553"/>
        </pc:sldMkLst>
        <pc:spChg chg="mod">
          <ac:chgData name="Gerth Stølting Brodal" userId="04ef4784-6591-4f86-a140-f5c3b108582a" providerId="ADAL" clId="{15029F8B-5CCF-492C-9B1F-3CA4A769668C}" dt="2023-04-22T07:11:07.922" v="849" actId="14100"/>
          <ac:spMkLst>
            <pc:docMk/>
            <pc:sldMk cId="3173404384" sldId="553"/>
            <ac:spMk id="3" creationId="{00000000-0000-0000-0000-000000000000}"/>
          </ac:spMkLst>
        </pc:spChg>
        <pc:graphicFrameChg chg="mod modGraphic">
          <ac:chgData name="Gerth Stølting Brodal" userId="04ef4784-6591-4f86-a140-f5c3b108582a" providerId="ADAL" clId="{15029F8B-5CCF-492C-9B1F-3CA4A769668C}" dt="2023-04-22T07:02:28.637" v="665" actId="207"/>
          <ac:graphicFrameMkLst>
            <pc:docMk/>
            <pc:sldMk cId="3173404384" sldId="553"/>
            <ac:graphicFrameMk id="6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15029F8B-5CCF-492C-9B1F-3CA4A769668C}" dt="2023-04-24T06:30:01.815" v="865" actId="20577"/>
        <pc:sldMkLst>
          <pc:docMk/>
          <pc:sldMk cId="3608733085" sldId="740"/>
        </pc:sldMkLst>
      </pc:sldChg>
      <pc:sldChg chg="modSp mod">
        <pc:chgData name="Gerth Stølting Brodal" userId="04ef4784-6591-4f86-a140-f5c3b108582a" providerId="ADAL" clId="{15029F8B-5CCF-492C-9B1F-3CA4A769668C}" dt="2023-04-22T05:55:23.322" v="14"/>
        <pc:sldMkLst>
          <pc:docMk/>
          <pc:sldMk cId="304124644" sldId="741"/>
        </pc:sldMkLst>
        <pc:graphicFrameChg chg="mod modGraphic">
          <ac:chgData name="Gerth Stølting Brodal" userId="04ef4784-6591-4f86-a140-f5c3b108582a" providerId="ADAL" clId="{15029F8B-5CCF-492C-9B1F-3CA4A769668C}" dt="2023-04-22T05:55:23.322" v="14"/>
          <ac:graphicFrameMkLst>
            <pc:docMk/>
            <pc:sldMk cId="304124644" sldId="741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15029F8B-5CCF-492C-9B1F-3CA4A769668C}" dt="2023-04-22T07:23:37.133" v="857" actId="6549"/>
        <pc:sldMkLst>
          <pc:docMk/>
          <pc:sldMk cId="3625384155" sldId="742"/>
        </pc:sldMkLst>
        <pc:graphicFrameChg chg="modGraphic">
          <ac:chgData name="Gerth Stølting Brodal" userId="04ef4784-6591-4f86-a140-f5c3b108582a" providerId="ADAL" clId="{15029F8B-5CCF-492C-9B1F-3CA4A769668C}" dt="2023-04-22T07:23:37.133" v="857" actId="6549"/>
          <ac:graphicFrameMkLst>
            <pc:docMk/>
            <pc:sldMk cId="3625384155" sldId="742"/>
            <ac:graphicFrameMk id="6" creationId="{00000000-0000-0000-0000-000000000000}"/>
          </ac:graphicFrameMkLst>
        </pc:graphicFrameChg>
      </pc:sldChg>
      <pc:sldChg chg="modNotesTx">
        <pc:chgData name="Gerth Stølting Brodal" userId="04ef4784-6591-4f86-a140-f5c3b108582a" providerId="ADAL" clId="{15029F8B-5CCF-492C-9B1F-3CA4A769668C}" dt="2023-04-24T06:33:28.548" v="866" actId="6549"/>
        <pc:sldMkLst>
          <pc:docMk/>
          <pc:sldMk cId="4265023066" sldId="745"/>
        </pc:sldMkLst>
      </pc:sldChg>
      <pc:sldChg chg="modNotesTx">
        <pc:chgData name="Gerth Stølting Brodal" userId="04ef4784-6591-4f86-a140-f5c3b108582a" providerId="ADAL" clId="{15029F8B-5CCF-492C-9B1F-3CA4A769668C}" dt="2023-04-22T06:33:08.210" v="562" actId="20577"/>
        <pc:sldMkLst>
          <pc:docMk/>
          <pc:sldMk cId="2568885646" sldId="746"/>
        </pc:sldMkLst>
      </pc:sldChg>
      <pc:sldChg chg="modSp mod">
        <pc:chgData name="Gerth Stølting Brodal" userId="04ef4784-6591-4f86-a140-f5c3b108582a" providerId="ADAL" clId="{15029F8B-5CCF-492C-9B1F-3CA4A769668C}" dt="2023-04-22T07:03:13.370" v="689" actId="20577"/>
        <pc:sldMkLst>
          <pc:docMk/>
          <pc:sldMk cId="2552353221" sldId="751"/>
        </pc:sldMkLst>
        <pc:graphicFrameChg chg="mod modGraphic">
          <ac:chgData name="Gerth Stølting Brodal" userId="04ef4784-6591-4f86-a140-f5c3b108582a" providerId="ADAL" clId="{15029F8B-5CCF-492C-9B1F-3CA4A769668C}" dt="2023-04-22T07:03:13.370" v="689" actId="20577"/>
          <ac:graphicFrameMkLst>
            <pc:docMk/>
            <pc:sldMk cId="2552353221" sldId="751"/>
            <ac:graphicFrameMk id="6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029F8B-5CCF-492C-9B1F-3CA4A769668C}" dt="2023-04-22T06:22:51.503" v="433" actId="6549"/>
        <pc:sldMkLst>
          <pc:docMk/>
          <pc:sldMk cId="996186609" sldId="752"/>
        </pc:sldMkLst>
        <pc:graphicFrameChg chg="modGraphic">
          <ac:chgData name="Gerth Stølting Brodal" userId="04ef4784-6591-4f86-a140-f5c3b108582a" providerId="ADAL" clId="{15029F8B-5CCF-492C-9B1F-3CA4A769668C}" dt="2023-04-22T06:22:51.503" v="433" actId="6549"/>
          <ac:graphicFrameMkLst>
            <pc:docMk/>
            <pc:sldMk cId="996186609" sldId="752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029F8B-5CCF-492C-9B1F-3CA4A769668C}" dt="2023-04-22T06:27:53.224" v="445" actId="20577"/>
        <pc:sldMkLst>
          <pc:docMk/>
          <pc:sldMk cId="1845448441" sldId="757"/>
        </pc:sldMkLst>
        <pc:graphicFrameChg chg="modGraphic">
          <ac:chgData name="Gerth Stølting Brodal" userId="04ef4784-6591-4f86-a140-f5c3b108582a" providerId="ADAL" clId="{15029F8B-5CCF-492C-9B1F-3CA4A769668C}" dt="2023-04-22T06:27:53.224" v="445" actId="20577"/>
          <ac:graphicFrameMkLst>
            <pc:docMk/>
            <pc:sldMk cId="1845448441" sldId="757"/>
            <ac:graphicFrameMk id="4" creationId="{00000000-0000-0000-0000-000000000000}"/>
          </ac:graphicFrameMkLst>
        </pc:graphicFrameChg>
      </pc:sldChg>
      <pc:sldChg chg="modSp mod">
        <pc:chgData name="Gerth Stølting Brodal" userId="04ef4784-6591-4f86-a140-f5c3b108582a" providerId="ADAL" clId="{15029F8B-5CCF-492C-9B1F-3CA4A769668C}" dt="2023-04-22T07:20:05.221" v="853" actId="207"/>
        <pc:sldMkLst>
          <pc:docMk/>
          <pc:sldMk cId="1254553076" sldId="760"/>
        </pc:sldMkLst>
        <pc:graphicFrameChg chg="modGraphic">
          <ac:chgData name="Gerth Stølting Brodal" userId="04ef4784-6591-4f86-a140-f5c3b108582a" providerId="ADAL" clId="{15029F8B-5CCF-492C-9B1F-3CA4A769668C}" dt="2023-04-22T07:20:05.221" v="853" actId="207"/>
          <ac:graphicFrameMkLst>
            <pc:docMk/>
            <pc:sldMk cId="1254553076" sldId="760"/>
            <ac:graphicFrameMk id="4" creationId="{00000000-0000-0000-0000-000000000000}"/>
          </ac:graphicFrameMkLst>
        </pc:graphicFrameChg>
      </pc:sldChg>
      <pc:sldChg chg="modSp mod modNotesTx">
        <pc:chgData name="Gerth Stølting Brodal" userId="04ef4784-6591-4f86-a140-f5c3b108582a" providerId="ADAL" clId="{15029F8B-5CCF-492C-9B1F-3CA4A769668C}" dt="2023-04-22T06:19:50.086" v="409" actId="1076"/>
        <pc:sldMkLst>
          <pc:docMk/>
          <pc:sldMk cId="1862523078" sldId="761"/>
        </pc:sldMkLst>
        <pc:spChg chg="mod">
          <ac:chgData name="Gerth Stølting Brodal" userId="04ef4784-6591-4f86-a140-f5c3b108582a" providerId="ADAL" clId="{15029F8B-5CCF-492C-9B1F-3CA4A769668C}" dt="2023-04-22T06:19:50.086" v="409" actId="1076"/>
          <ac:spMkLst>
            <pc:docMk/>
            <pc:sldMk cId="1862523078" sldId="761"/>
            <ac:spMk id="12" creationId="{00000000-0000-0000-0000-000000000000}"/>
          </ac:spMkLst>
        </pc:spChg>
        <pc:picChg chg="mod">
          <ac:chgData name="Gerth Stølting Brodal" userId="04ef4784-6591-4f86-a140-f5c3b108582a" providerId="ADAL" clId="{15029F8B-5CCF-492C-9B1F-3CA4A769668C}" dt="2023-04-22T06:13:34.311" v="330" actId="1076"/>
          <ac:picMkLst>
            <pc:docMk/>
            <pc:sldMk cId="1862523078" sldId="761"/>
            <ac:picMk id="4" creationId="{00000000-0000-0000-0000-000000000000}"/>
          </ac:picMkLst>
        </pc:picChg>
        <pc:picChg chg="mod">
          <ac:chgData name="Gerth Stølting Brodal" userId="04ef4784-6591-4f86-a140-f5c3b108582a" providerId="ADAL" clId="{15029F8B-5CCF-492C-9B1F-3CA4A769668C}" dt="2023-04-22T06:19:41.939" v="408" actId="1076"/>
          <ac:picMkLst>
            <pc:docMk/>
            <pc:sldMk cId="1862523078" sldId="761"/>
            <ac:picMk id="7" creationId="{00000000-0000-0000-0000-000000000000}"/>
          </ac:picMkLst>
        </pc:picChg>
      </pc:sldChg>
    </pc:docChg>
  </pc:docChgLst>
  <pc:docChgLst>
    <pc:chgData name="Gerth Stølting Brodal" userId="04ef4784-6591-4f86-a140-f5c3b108582a" providerId="ADAL" clId="{3FF3C5A4-054A-44D7-951F-066B145BE7E8}"/>
    <pc:docChg chg="undo custSel modSld">
      <pc:chgData name="Gerth Stølting Brodal" userId="04ef4784-6591-4f86-a140-f5c3b108582a" providerId="ADAL" clId="{3FF3C5A4-054A-44D7-951F-066B145BE7E8}" dt="2022-04-25T06:51:53.057" v="263" actId="20577"/>
      <pc:docMkLst>
        <pc:docMk/>
      </pc:docMkLst>
      <pc:sldChg chg="modNotesTx">
        <pc:chgData name="Gerth Stølting Brodal" userId="04ef4784-6591-4f86-a140-f5c3b108582a" providerId="ADAL" clId="{3FF3C5A4-054A-44D7-951F-066B145BE7E8}" dt="2022-04-25T06:51:53.057" v="263" actId="20577"/>
        <pc:sldMkLst>
          <pc:docMk/>
          <pc:sldMk cId="3625384155" sldId="742"/>
        </pc:sldMkLst>
      </pc:sldChg>
      <pc:sldChg chg="modSp mod">
        <pc:chgData name="Gerth Stølting Brodal" userId="04ef4784-6591-4f86-a140-f5c3b108582a" providerId="ADAL" clId="{3FF3C5A4-054A-44D7-951F-066B145BE7E8}" dt="2022-04-25T06:38:32.998" v="136" actId="114"/>
        <pc:sldMkLst>
          <pc:docMk/>
          <pc:sldMk cId="3034808351" sldId="743"/>
        </pc:sldMkLst>
        <pc:spChg chg="mod">
          <ac:chgData name="Gerth Stølting Brodal" userId="04ef4784-6591-4f86-a140-f5c3b108582a" providerId="ADAL" clId="{3FF3C5A4-054A-44D7-951F-066B145BE7E8}" dt="2022-04-25T06:38:32.998" v="136" actId="114"/>
          <ac:spMkLst>
            <pc:docMk/>
            <pc:sldMk cId="3034808351" sldId="743"/>
            <ac:spMk id="5" creationId="{00000000-0000-0000-0000-000000000000}"/>
          </ac:spMkLst>
        </pc:spChg>
      </pc:sldChg>
      <pc:sldChg chg="modNotesTx">
        <pc:chgData name="Gerth Stølting Brodal" userId="04ef4784-6591-4f86-a140-f5c3b108582a" providerId="ADAL" clId="{3FF3C5A4-054A-44D7-951F-066B145BE7E8}" dt="2022-04-25T06:39:17.267" v="163" actId="20577"/>
        <pc:sldMkLst>
          <pc:docMk/>
          <pc:sldMk cId="101745355" sldId="744"/>
        </pc:sldMkLst>
      </pc:sldChg>
      <pc:sldChg chg="modNotesTx">
        <pc:chgData name="Gerth Stølting Brodal" userId="04ef4784-6591-4f86-a140-f5c3b108582a" providerId="ADAL" clId="{3FF3C5A4-054A-44D7-951F-066B145BE7E8}" dt="2022-04-25T06:28:50.317" v="135" actId="20577"/>
        <pc:sldMkLst>
          <pc:docMk/>
          <pc:sldMk cId="996186609" sldId="752"/>
        </pc:sldMkLst>
      </pc:sldChg>
      <pc:sldChg chg="modSp mod">
        <pc:chgData name="Gerth Stølting Brodal" userId="04ef4784-6591-4f86-a140-f5c3b108582a" providerId="ADAL" clId="{3FF3C5A4-054A-44D7-951F-066B145BE7E8}" dt="2022-04-25T06:24:34.050" v="104" actId="6549"/>
        <pc:sldMkLst>
          <pc:docMk/>
          <pc:sldMk cId="1862523078" sldId="761"/>
        </pc:sldMkLst>
        <pc:graphicFrameChg chg="modGraphic">
          <ac:chgData name="Gerth Stølting Brodal" userId="04ef4784-6591-4f86-a140-f5c3b108582a" providerId="ADAL" clId="{3FF3C5A4-054A-44D7-951F-066B145BE7E8}" dt="2022-04-25T06:24:34.050" v="104" actId="6549"/>
          <ac:graphicFrameMkLst>
            <pc:docMk/>
            <pc:sldMk cId="1862523078" sldId="761"/>
            <ac:graphicFrameMk id="9" creationId="{00000000-0000-0000-0000-000000000000}"/>
          </ac:graphicFrameMkLst>
        </pc:graphicFrameChg>
      </pc:sldChg>
    </pc:docChg>
  </pc:docChgLst>
  <pc:docChgLst>
    <pc:chgData name="Gerth Stølting Brodal" userId="04ef4784-6591-4f86-a140-f5c3b108582a" providerId="ADAL" clId="{29D62F12-5400-448F-8DC2-433E20D51C6B}"/>
    <pc:docChg chg="custSel modSld">
      <pc:chgData name="Gerth Stølting Brodal" userId="04ef4784-6591-4f86-a140-f5c3b108582a" providerId="ADAL" clId="{29D62F12-5400-448F-8DC2-433E20D51C6B}" dt="2022-10-09T16:58:41.605" v="214" actId="20577"/>
      <pc:docMkLst>
        <pc:docMk/>
      </pc:docMkLst>
      <pc:sldChg chg="modNotesTx">
        <pc:chgData name="Gerth Stølting Brodal" userId="04ef4784-6591-4f86-a140-f5c3b108582a" providerId="ADAL" clId="{29D62F12-5400-448F-8DC2-433E20D51C6B}" dt="2022-10-09T16:58:41.605" v="214" actId="20577"/>
        <pc:sldMkLst>
          <pc:docMk/>
          <pc:sldMk cId="2552353221" sldId="751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1A172F-81D4-4DC4-9113-1DBD56EC3646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D563DD8-32AB-41BE-B1C6-8EAC45222AC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50554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Pillow is a new branch</a:t>
            </a:r>
            <a:r>
              <a:rPr lang="en-US" baseline="0" dirty="0"/>
              <a:t> of the old “PIL” module</a:t>
            </a:r>
          </a:p>
          <a:p>
            <a:endParaRPr lang="en-US" baseline="0" dirty="0"/>
          </a:p>
          <a:p>
            <a:r>
              <a:rPr lang="en-US" baseline="0" dirty="0"/>
              <a:t>The original Python Image Library was called PIL, but stopped being developed in 2009. https://www.pythonware.com/products/pil/</a:t>
            </a:r>
          </a:p>
          <a:p>
            <a:r>
              <a:rPr lang="en-US" baseline="0" dirty="0"/>
              <a:t>Pillow is a fork of PIL that is updated regularly ("</a:t>
            </a:r>
            <a:r>
              <a:rPr lang="en-US" dirty="0"/>
              <a:t>Pillow is released quarterly on January 2nd, April 1st, July 1st and October 15th.")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2359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Example: street maps exported from https://www.openstreetmap.org are XML files (have extension ".</a:t>
            </a:r>
            <a:r>
              <a:rPr lang="en-US" dirty="0" err="1"/>
              <a:t>osm</a:t>
            </a:r>
            <a:r>
              <a:rPr lang="en-US" dirty="0"/>
              <a:t>")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44212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above</a:t>
            </a:r>
            <a:r>
              <a:rPr lang="da-DK" baseline="0" dirty="0"/>
              <a:t> ”.</a:t>
            </a:r>
            <a:r>
              <a:rPr lang="da-DK" baseline="0" dirty="0" err="1"/>
              <a:t>get</a:t>
            </a:r>
            <a:r>
              <a:rPr lang="da-DK" baseline="0" dirty="0"/>
              <a:t>()” is </a:t>
            </a:r>
            <a:r>
              <a:rPr lang="da-DK" baseline="0" dirty="0" err="1"/>
              <a:t>used</a:t>
            </a:r>
            <a:r>
              <a:rPr lang="da-DK" baseline="0" dirty="0"/>
              <a:t> </a:t>
            </a:r>
            <a:r>
              <a:rPr lang="da-DK" baseline="0" dirty="0" err="1"/>
              <a:t>instead</a:t>
            </a:r>
            <a:r>
              <a:rPr lang="da-DK" baseline="0" dirty="0"/>
              <a:t> of ”</a:t>
            </a:r>
            <a:r>
              <a:rPr lang="da-DK" baseline="0" dirty="0" err="1"/>
              <a:t>attrib</a:t>
            </a:r>
            <a:r>
              <a:rPr lang="da-DK" baseline="0" dirty="0"/>
              <a:t>[]”.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39601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An .</a:t>
            </a:r>
            <a:r>
              <a:rPr lang="da-DK" dirty="0" err="1"/>
              <a:t>xlsx</a:t>
            </a:r>
            <a:r>
              <a:rPr lang="da-DK" dirty="0"/>
              <a:t> file is </a:t>
            </a:r>
            <a:r>
              <a:rPr lang="da-DK" dirty="0" err="1"/>
              <a:t>really</a:t>
            </a:r>
            <a:r>
              <a:rPr lang="da-DK" dirty="0"/>
              <a:t> a zip file </a:t>
            </a:r>
            <a:r>
              <a:rPr lang="da-DK" dirty="0" err="1"/>
              <a:t>containing</a:t>
            </a:r>
            <a:r>
              <a:rPr lang="da-DK" dirty="0"/>
              <a:t> a folder with a </a:t>
            </a:r>
            <a:r>
              <a:rPr lang="da-DK" dirty="0" err="1"/>
              <a:t>lot</a:t>
            </a:r>
            <a:r>
              <a:rPr lang="da-DK" dirty="0"/>
              <a:t> of xml files</a:t>
            </a:r>
          </a:p>
          <a:p>
            <a:endParaRPr lang="da-DK" dirty="0"/>
          </a:p>
          <a:p>
            <a:r>
              <a:rPr lang="en-US" dirty="0"/>
              <a:t>Example: </a:t>
            </a:r>
            <a:r>
              <a:rPr lang="en-US" dirty="0" err="1"/>
              <a:t>openpyxl</a:t>
            </a:r>
            <a:r>
              <a:rPr lang="en-US" dirty="0"/>
              <a:t>-example/xl/worksheets/sheet1.xml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4200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Python 3.10.8 </a:t>
            </a:r>
            <a:r>
              <a:rPr lang="da-DK" dirty="0" err="1"/>
              <a:t>vs</a:t>
            </a:r>
            <a:r>
              <a:rPr lang="da-DK" dirty="0"/>
              <a:t> 3.9.7 timings: 3.9 had </a:t>
            </a:r>
            <a:r>
              <a:rPr lang="da-DK" dirty="0" err="1"/>
              <a:t>quadratic</a:t>
            </a:r>
            <a:r>
              <a:rPr lang="da-DK" dirty="0"/>
              <a:t> time on ”bad </a:t>
            </a:r>
            <a:r>
              <a:rPr lang="da-DK" dirty="0" err="1"/>
              <a:t>example</a:t>
            </a:r>
            <a:r>
              <a:rPr lang="da-DK" dirty="0"/>
              <a:t>”</a:t>
            </a:r>
          </a:p>
          <a:p>
            <a:r>
              <a:rPr lang="da-DK" dirty="0"/>
              <a:t>Python 3.9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released</a:t>
            </a:r>
            <a:r>
              <a:rPr lang="da-DK" dirty="0"/>
              <a:t> in 2020, but </a:t>
            </a:r>
            <a:r>
              <a:rPr lang="da-DK" dirty="0" err="1"/>
              <a:t>already</a:t>
            </a:r>
            <a:r>
              <a:rPr lang="da-DK" dirty="0"/>
              <a:t> back in 1977 (Knuth-Morris-Pratt) it </a:t>
            </a:r>
            <a:r>
              <a:rPr lang="da-DK" dirty="0" err="1"/>
              <a:t>was</a:t>
            </a:r>
            <a:r>
              <a:rPr lang="da-DK" dirty="0"/>
              <a:t> </a:t>
            </a:r>
            <a:r>
              <a:rPr lang="da-DK" dirty="0" err="1"/>
              <a:t>known</a:t>
            </a:r>
            <a:r>
              <a:rPr lang="da-DK" dirty="0"/>
              <a:t> </a:t>
            </a:r>
            <a:r>
              <a:rPr lang="da-DK" dirty="0" err="1"/>
              <a:t>how</a:t>
            </a:r>
            <a:r>
              <a:rPr lang="da-DK" dirty="0"/>
              <a:t> to support find in </a:t>
            </a:r>
            <a:r>
              <a:rPr lang="da-DK" dirty="0" err="1"/>
              <a:t>worst</a:t>
            </a:r>
            <a:r>
              <a:rPr lang="da-DK" dirty="0"/>
              <a:t>-case </a:t>
            </a:r>
            <a:r>
              <a:rPr lang="da-DK" dirty="0" err="1"/>
              <a:t>linear</a:t>
            </a:r>
            <a:r>
              <a:rPr lang="da-DK" dirty="0"/>
              <a:t> time – but the Python developers had </a:t>
            </a:r>
            <a:r>
              <a:rPr lang="da-DK" dirty="0" err="1"/>
              <a:t>prioritized</a:t>
            </a:r>
            <a:r>
              <a:rPr lang="da-DK" dirty="0"/>
              <a:t> </a:t>
            </a:r>
            <a:r>
              <a:rPr lang="da-DK" dirty="0" err="1"/>
              <a:t>typical</a:t>
            </a:r>
            <a:r>
              <a:rPr lang="da-DK" dirty="0"/>
              <a:t> performance over </a:t>
            </a:r>
            <a:r>
              <a:rPr lang="da-DK" dirty="0" err="1"/>
              <a:t>worst</a:t>
            </a:r>
            <a:r>
              <a:rPr lang="da-DK" dirty="0"/>
              <a:t>-case performance. </a:t>
            </a:r>
          </a:p>
          <a:p>
            <a:r>
              <a:rPr lang="da-DK" dirty="0"/>
              <a:t>Timings </a:t>
            </a:r>
            <a:r>
              <a:rPr lang="da-DK" dirty="0" err="1"/>
              <a:t>below</a:t>
            </a:r>
            <a:r>
              <a:rPr lang="da-DK" dirty="0"/>
              <a:t> 10</a:t>
            </a:r>
            <a:r>
              <a:rPr lang="da-DK" baseline="30000" dirty="0"/>
              <a:t>-1</a:t>
            </a:r>
            <a:r>
              <a:rPr lang="da-DK" dirty="0"/>
              <a:t> </a:t>
            </a:r>
            <a:r>
              <a:rPr lang="da-DK" dirty="0" err="1"/>
              <a:t>seconds</a:t>
            </a:r>
            <a:r>
              <a:rPr lang="da-DK" dirty="0"/>
              <a:t> </a:t>
            </a:r>
            <a:r>
              <a:rPr lang="da-DK" dirty="0" err="1"/>
              <a:t>noisy</a:t>
            </a:r>
            <a:endParaRPr lang="da-DK" dirty="0"/>
          </a:p>
          <a:p>
            <a:endParaRPr lang="da-DK" dirty="0"/>
          </a:p>
          <a:p>
            <a:r>
              <a:rPr lang="da-DK" dirty="0"/>
              <a:t>https://docs.python.org/3/whatsnew/3.10.html</a:t>
            </a:r>
          </a:p>
          <a:p>
            <a:r>
              <a:rPr lang="en-US" i="1" dirty="0"/>
              <a:t>Substring search functions such as str1 in str2 and str2.find(str1) now sometimes use </a:t>
            </a:r>
            <a:r>
              <a:rPr lang="en-US" i="1" dirty="0" err="1"/>
              <a:t>Crochemore</a:t>
            </a:r>
            <a:r>
              <a:rPr lang="en-US" i="1" dirty="0"/>
              <a:t> &amp; Perrin’s “Two-Way” string searching algorithm to avoid quadratic behavior on long strings. </a:t>
            </a:r>
            <a:endParaRPr lang="da-DK" i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9764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raw</a:t>
            </a:r>
            <a:r>
              <a:rPr lang="da-DK" dirty="0"/>
              <a:t> </a:t>
            </a:r>
            <a:r>
              <a:rPr lang="da-DK" dirty="0" err="1"/>
              <a:t>string</a:t>
            </a:r>
            <a:r>
              <a:rPr lang="da-DK" baseline="0" dirty="0"/>
              <a:t> </a:t>
            </a:r>
            <a:r>
              <a:rPr lang="da-DK" baseline="0" dirty="0" err="1"/>
              <a:t>literals</a:t>
            </a:r>
            <a:r>
              <a:rPr lang="da-DK" baseline="0" dirty="0"/>
              <a:t> do not </a:t>
            </a:r>
            <a:r>
              <a:rPr lang="da-DK" baseline="0" dirty="0" err="1"/>
              <a:t>need</a:t>
            </a:r>
            <a:r>
              <a:rPr lang="da-DK" baseline="0" dirty="0"/>
              <a:t> to </a:t>
            </a:r>
            <a:r>
              <a:rPr lang="da-DK" baseline="0" dirty="0" err="1"/>
              <a:t>escape</a:t>
            </a:r>
            <a:r>
              <a:rPr lang="da-DK" baseline="0" dirty="0"/>
              <a:t> \ to </a:t>
            </a:r>
            <a:r>
              <a:rPr lang="da-DK" baseline="0" dirty="0" err="1"/>
              <a:t>get</a:t>
            </a:r>
            <a:r>
              <a:rPr lang="da-DK" baseline="0" dirty="0"/>
              <a:t> a \</a:t>
            </a:r>
          </a:p>
          <a:p>
            <a:endParaRPr lang="da-DK" baseline="0" dirty="0"/>
          </a:p>
          <a:p>
            <a:r>
              <a:rPr lang="en-US" dirty="0"/>
              <a:t>&gt; '\s\n', r'\s\n'</a:t>
            </a:r>
          </a:p>
          <a:p>
            <a:r>
              <a:rPr lang="en-US" dirty="0"/>
              <a:t>('\\s\n', '\\s\\n’)</a:t>
            </a:r>
          </a:p>
          <a:p>
            <a:endParaRPr lang="en-US" dirty="0"/>
          </a:p>
          <a:p>
            <a:r>
              <a:rPr lang="en-US" b="1" dirty="0" err="1"/>
              <a:t>re.search</a:t>
            </a:r>
            <a:r>
              <a:rPr lang="en-US" b="1" dirty="0"/>
              <a:t>(substring, text) can be faster than </a:t>
            </a:r>
            <a:r>
              <a:rPr lang="en-US" b="1" dirty="0" err="1"/>
              <a:t>text.find</a:t>
            </a:r>
            <a:r>
              <a:rPr lang="en-US" b="1" dirty="0"/>
              <a:t>(substring) on very </a:t>
            </a:r>
            <a:r>
              <a:rPr lang="en-US" b="1"/>
              <a:t>long strings since </a:t>
            </a:r>
            <a:r>
              <a:rPr lang="en-US" b="1" dirty="0"/>
              <a:t>.find has worst-case time O( |string| * |substring|), whereas re is automata based.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97178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Regular expression substitution is useful when </a:t>
            </a:r>
            <a:r>
              <a:rPr lang="en-US" dirty="0" err="1"/>
              <a:t>str.replace</a:t>
            </a:r>
            <a:r>
              <a:rPr lang="en-US" dirty="0"/>
              <a:t> is to restricted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'</a:t>
            </a:r>
            <a:r>
              <a:rPr lang="en-US" dirty="0" err="1"/>
              <a:t>abcd</a:t>
            </a:r>
            <a:r>
              <a:rPr lang="en-US" dirty="0"/>
              <a:t>'.replace('</a:t>
            </a:r>
            <a:r>
              <a:rPr lang="en-US" dirty="0" err="1"/>
              <a:t>bc</a:t>
            </a:r>
            <a:r>
              <a:rPr lang="en-US" dirty="0"/>
              <a:t>', 'BC')</a:t>
            </a:r>
          </a:p>
          <a:p>
            <a:endParaRPr lang="en-US" dirty="0"/>
          </a:p>
          <a:p>
            <a:r>
              <a:rPr lang="en-US" dirty="0" err="1"/>
              <a:t>re.sub</a:t>
            </a:r>
            <a:r>
              <a:rPr lang="en-US" dirty="0"/>
              <a:t> can take a </a:t>
            </a:r>
            <a:r>
              <a:rPr lang="en-US" i="1" dirty="0"/>
              <a:t>callable</a:t>
            </a:r>
            <a:r>
              <a:rPr lang="en-US" dirty="0"/>
              <a:t> as the replace argument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986023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Many</a:t>
            </a:r>
            <a:r>
              <a:rPr lang="da-DK" dirty="0"/>
              <a:t> </a:t>
            </a:r>
            <a:r>
              <a:rPr lang="da-DK" dirty="0" err="1"/>
              <a:t>text</a:t>
            </a:r>
            <a:r>
              <a:rPr lang="da-DK" dirty="0"/>
              <a:t> </a:t>
            </a:r>
            <a:r>
              <a:rPr lang="da-DK" dirty="0" err="1"/>
              <a:t>editing</a:t>
            </a:r>
            <a:r>
              <a:rPr lang="da-DK" dirty="0"/>
              <a:t> systems </a:t>
            </a:r>
            <a:r>
              <a:rPr lang="da-DK" dirty="0" err="1"/>
              <a:t>allow</a:t>
            </a:r>
            <a:r>
              <a:rPr lang="da-DK" dirty="0"/>
              <a:t> the </a:t>
            </a:r>
            <a:r>
              <a:rPr lang="da-DK" dirty="0" err="1"/>
              <a:t>usage</a:t>
            </a:r>
            <a:r>
              <a:rPr lang="da-DK" dirty="0"/>
              <a:t> of </a:t>
            </a:r>
            <a:r>
              <a:rPr lang="da-DK" dirty="0" err="1"/>
              <a:t>regular</a:t>
            </a:r>
            <a:r>
              <a:rPr lang="da-DK" dirty="0"/>
              <a:t> </a:t>
            </a:r>
            <a:r>
              <a:rPr lang="da-DK" dirty="0" err="1"/>
              <a:t>expressions</a:t>
            </a:r>
            <a:r>
              <a:rPr lang="da-DK" dirty="0"/>
              <a:t> to </a:t>
            </a:r>
            <a:r>
              <a:rPr lang="da-DK" dirty="0" err="1"/>
              <a:t>some</a:t>
            </a:r>
            <a:r>
              <a:rPr lang="da-DK" dirty="0"/>
              <a:t> </a:t>
            </a:r>
            <a:r>
              <a:rPr lang="da-DK" dirty="0" err="1"/>
              <a:t>extend</a:t>
            </a:r>
            <a:r>
              <a:rPr lang="da-DK" dirty="0"/>
              <a:t>: </a:t>
            </a:r>
            <a:r>
              <a:rPr lang="da-DK" b="1" dirty="0" err="1"/>
              <a:t>overleaf</a:t>
            </a:r>
            <a:r>
              <a:rPr lang="da-DK" dirty="0"/>
              <a:t>, </a:t>
            </a:r>
            <a:r>
              <a:rPr lang="da-DK" b="1" dirty="0"/>
              <a:t>emacs</a:t>
            </a:r>
            <a:r>
              <a:rPr lang="da-DK" dirty="0"/>
              <a:t>, </a:t>
            </a:r>
            <a:r>
              <a:rPr lang="da-DK" b="1" dirty="0" err="1"/>
              <a:t>microsoft</a:t>
            </a:r>
            <a:r>
              <a:rPr lang="da-DK" b="1" baseline="0" dirty="0"/>
              <a:t> </a:t>
            </a:r>
            <a:r>
              <a:rPr lang="da-DK" b="1" baseline="0" dirty="0" err="1"/>
              <a:t>word</a:t>
            </a:r>
            <a:r>
              <a:rPr lang="da-DK" b="1" baseline="0" dirty="0"/>
              <a:t> </a:t>
            </a:r>
            <a:r>
              <a:rPr lang="da-DK" baseline="0" dirty="0"/>
              <a:t>(</a:t>
            </a:r>
            <a:r>
              <a:rPr lang="da-DK" baseline="0" dirty="0" err="1"/>
              <a:t>although</a:t>
            </a:r>
            <a:r>
              <a:rPr lang="da-DK" baseline="0" dirty="0"/>
              <a:t> with </a:t>
            </a:r>
            <a:r>
              <a:rPr lang="da-DK" baseline="0" dirty="0" err="1"/>
              <a:t>own</a:t>
            </a:r>
            <a:r>
              <a:rPr lang="da-DK" baseline="0" dirty="0"/>
              <a:t> nonstandard </a:t>
            </a:r>
            <a:r>
              <a:rPr lang="da-DK" baseline="0" dirty="0" err="1"/>
              <a:t>syntax</a:t>
            </a:r>
            <a:r>
              <a:rPr lang="da-DK" baseline="0" dirty="0"/>
              <a:t>), </a:t>
            </a:r>
            <a:r>
              <a:rPr lang="da-DK" b="1" baseline="0" dirty="0"/>
              <a:t>google </a:t>
            </a:r>
            <a:r>
              <a:rPr lang="da-DK" b="1" baseline="0" dirty="0" err="1"/>
              <a:t>docs</a:t>
            </a:r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424925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39224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0612532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For</a:t>
            </a:r>
            <a:r>
              <a:rPr lang="en-US" baseline="0" dirty="0"/>
              <a:t> “Tree” each “[“ starts a new path with a new color...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224069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CSV files </a:t>
            </a:r>
            <a:r>
              <a:rPr lang="da-DK" dirty="0" err="1"/>
              <a:t>can</a:t>
            </a:r>
            <a:r>
              <a:rPr lang="da-DK" dirty="0"/>
              <a:t> have a nonuniform</a:t>
            </a:r>
            <a:r>
              <a:rPr lang="da-DK" baseline="0" dirty="0"/>
              <a:t> </a:t>
            </a:r>
            <a:r>
              <a:rPr lang="da-DK" baseline="0" dirty="0" err="1"/>
              <a:t>number</a:t>
            </a:r>
            <a:r>
              <a:rPr lang="da-DK" baseline="0" dirty="0"/>
              <a:t> of columns in the </a:t>
            </a:r>
            <a:r>
              <a:rPr lang="da-DK" baseline="0" dirty="0" err="1"/>
              <a:t>rows</a:t>
            </a:r>
            <a:endParaRPr lang="da-DK" baseline="0" dirty="0"/>
          </a:p>
          <a:p>
            <a:r>
              <a:rPr lang="da-DK" baseline="0" dirty="0" err="1"/>
              <a:t>Recall</a:t>
            </a:r>
            <a:r>
              <a:rPr lang="da-DK" baseline="0" dirty="0"/>
              <a:t> with-as </a:t>
            </a:r>
            <a:r>
              <a:rPr lang="da-DK" baseline="0" dirty="0" err="1"/>
              <a:t>closes</a:t>
            </a:r>
            <a:r>
              <a:rPr lang="da-DK" baseline="0" dirty="0"/>
              <a:t> the file </a:t>
            </a:r>
            <a:r>
              <a:rPr lang="da-DK" baseline="0" dirty="0" err="1"/>
              <a:t>automatically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04258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“.csv” files that are tab-separated are called “.</a:t>
            </a:r>
            <a:r>
              <a:rPr lang="en-US" dirty="0" err="1"/>
              <a:t>tsv</a:t>
            </a:r>
            <a:r>
              <a:rPr lang="en-US" dirty="0"/>
              <a:t>” files</a:t>
            </a:r>
          </a:p>
          <a:p>
            <a:r>
              <a:rPr lang="en-US" dirty="0"/>
              <a:t>It is common that </a:t>
            </a:r>
            <a:r>
              <a:rPr lang="en-US" dirty="0" err="1"/>
              <a:t>fiels</a:t>
            </a:r>
            <a:r>
              <a:rPr lang="en-US" dirty="0"/>
              <a:t> using “;” as separator are also called “.csv” </a:t>
            </a:r>
            <a:r>
              <a:rPr lang="en-US"/>
              <a:t>files (confusing</a:t>
            </a:r>
            <a:r>
              <a:rPr lang="en-US" dirty="0"/>
              <a:t>!)</a:t>
            </a:r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39418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Fun fact: Saving “comma” separated in</a:t>
            </a:r>
            <a:r>
              <a:rPr lang="en-US" baseline="0" dirty="0"/>
              <a:t> Excel uses semi-colon </a:t>
            </a:r>
            <a:r>
              <a:rPr lang="en-US" baseline="0" dirty="0">
                <a:sym typeface="Wingdings" panose="05000000000000000000" pitchFamily="2" charset="2"/>
              </a:rPr>
              <a:t></a:t>
            </a:r>
          </a:p>
          <a:p>
            <a:r>
              <a:rPr lang="da-DK" baseline="0" dirty="0">
                <a:sym typeface="Wingdings" panose="05000000000000000000" pitchFamily="2" charset="2"/>
              </a:rPr>
              <a:t>grade : </a:t>
            </a:r>
            <a:r>
              <a:rPr lang="da-DK" baseline="0" dirty="0" err="1">
                <a:sym typeface="Wingdings" panose="05000000000000000000" pitchFamily="2" charset="2"/>
              </a:rPr>
              <a:t>remember</a:t>
            </a:r>
            <a:r>
              <a:rPr lang="da-DK" baseline="0" dirty="0">
                <a:sym typeface="Wingdings" panose="05000000000000000000" pitchFamily="2" charset="2"/>
              </a:rPr>
              <a:t> to </a:t>
            </a:r>
            <a:r>
              <a:rPr lang="da-DK" baseline="0" dirty="0" err="1">
                <a:sym typeface="Wingdings" panose="05000000000000000000" pitchFamily="2" charset="2"/>
              </a:rPr>
              <a:t>convert</a:t>
            </a:r>
            <a:r>
              <a:rPr lang="da-DK" baseline="0" dirty="0">
                <a:sym typeface="Wingdings" panose="05000000000000000000" pitchFamily="2" charset="2"/>
              </a:rPr>
              <a:t> to </a:t>
            </a:r>
            <a:r>
              <a:rPr lang="da-DK" baseline="0" dirty="0" err="1">
                <a:sym typeface="Wingdings" panose="05000000000000000000" pitchFamily="2" charset="2"/>
              </a:rPr>
              <a:t>int</a:t>
            </a:r>
            <a:endParaRPr lang="da-DK" baseline="0" dirty="0">
              <a:sym typeface="Wingdings" panose="05000000000000000000" pitchFamily="2" charset="2"/>
            </a:endParaRPr>
          </a:p>
          <a:p>
            <a:r>
              <a:rPr lang="da-DK" baseline="0" dirty="0" err="1">
                <a:sym typeface="Wingdings" panose="05000000000000000000" pitchFamily="2" charset="2"/>
              </a:rPr>
              <a:t>Use</a:t>
            </a:r>
            <a:r>
              <a:rPr lang="da-DK" baseline="0" dirty="0">
                <a:sym typeface="Wingdings" panose="05000000000000000000" pitchFamily="2" charset="2"/>
              </a:rPr>
              <a:t> ”.</a:t>
            </a:r>
            <a:r>
              <a:rPr lang="da-DK" baseline="0" dirty="0" err="1">
                <a:sym typeface="Wingdings" panose="05000000000000000000" pitchFamily="2" charset="2"/>
              </a:rPr>
              <a:t>get</a:t>
            </a:r>
            <a:r>
              <a:rPr lang="da-DK" baseline="0" dirty="0">
                <a:sym typeface="Wingdings" panose="05000000000000000000" pitchFamily="2" charset="2"/>
              </a:rPr>
              <a:t>” to </a:t>
            </a:r>
            <a:r>
              <a:rPr lang="da-DK" baseline="0" dirty="0" err="1">
                <a:sym typeface="Wingdings" panose="05000000000000000000" pitchFamily="2" charset="2"/>
              </a:rPr>
              <a:t>allow</a:t>
            </a:r>
            <a:r>
              <a:rPr lang="da-DK" baseline="0" dirty="0">
                <a:sym typeface="Wingdings" panose="05000000000000000000" pitchFamily="2" charset="2"/>
              </a:rPr>
              <a:t> </a:t>
            </a:r>
            <a:r>
              <a:rPr lang="da-DK" baseline="0" dirty="0" err="1">
                <a:sym typeface="Wingdings" panose="05000000000000000000" pitchFamily="2" charset="2"/>
              </a:rPr>
              <a:t>undefined</a:t>
            </a:r>
            <a:r>
              <a:rPr lang="da-DK" baseline="0" dirty="0">
                <a:sym typeface="Wingdings" panose="05000000000000000000" pitchFamily="2" charset="2"/>
              </a:rPr>
              <a:t> </a:t>
            </a:r>
            <a:r>
              <a:rPr lang="da-DK" baseline="0" dirty="0" err="1">
                <a:sym typeface="Wingdings" panose="05000000000000000000" pitchFamily="2" charset="2"/>
              </a:rPr>
              <a:t>entries</a:t>
            </a:r>
            <a:r>
              <a:rPr lang="da-DK" baseline="0" dirty="0">
                <a:sym typeface="Wingdings" panose="05000000000000000000" pitchFamily="2" charset="2"/>
              </a:rPr>
              <a:t> and </a:t>
            </a:r>
            <a:r>
              <a:rPr lang="da-DK" baseline="0" dirty="0" err="1">
                <a:sym typeface="Wingdings" panose="05000000000000000000" pitchFamily="2" charset="2"/>
              </a:rPr>
              <a:t>get</a:t>
            </a:r>
            <a:r>
              <a:rPr lang="da-DK" baseline="0" dirty="0">
                <a:sym typeface="Wingdings" panose="05000000000000000000" pitchFamily="2" charset="2"/>
              </a:rPr>
              <a:t> a default </a:t>
            </a:r>
            <a:r>
              <a:rPr lang="da-DK" baseline="0" dirty="0" err="1">
                <a:sym typeface="Wingdings" panose="05000000000000000000" pitchFamily="2" charset="2"/>
              </a:rPr>
              <a:t>value</a:t>
            </a:r>
            <a:endParaRPr lang="da-DK" baseline="0" dirty="0">
              <a:sym typeface="Wingdings" panose="05000000000000000000" pitchFamily="2" charset="2"/>
            </a:endParaRPr>
          </a:p>
          <a:p>
            <a:endParaRPr lang="da-DK" baseline="0" dirty="0">
              <a:sym typeface="Wingdings" panose="05000000000000000000" pitchFamily="2" charset="2"/>
            </a:endParaRPr>
          </a:p>
          <a:p>
            <a:r>
              <a:rPr lang="da-DK" baseline="0" dirty="0">
                <a:sym typeface="Wingdings" panose="05000000000000000000" pitchFamily="2" charset="2"/>
              </a:rPr>
              <a:t>Excel &gt; File &gt; Options &gt; Advanced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6293634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 err="1"/>
              <a:t>Since</a:t>
            </a:r>
            <a:r>
              <a:rPr lang="da-DK" baseline="0" dirty="0"/>
              <a:t> the columns in </a:t>
            </a:r>
            <a:r>
              <a:rPr lang="da-DK" baseline="0" dirty="0" err="1"/>
              <a:t>csv</a:t>
            </a:r>
            <a:r>
              <a:rPr lang="da-DK" baseline="0" dirty="0"/>
              <a:t> files have a given type by the </a:t>
            </a:r>
            <a:r>
              <a:rPr lang="da-DK" baseline="0" dirty="0" err="1"/>
              <a:t>application</a:t>
            </a:r>
            <a:r>
              <a:rPr lang="da-DK" baseline="0" dirty="0"/>
              <a:t> </a:t>
            </a:r>
            <a:r>
              <a:rPr lang="da-DK" baseline="0" dirty="0" err="1"/>
              <a:t>using</a:t>
            </a:r>
            <a:r>
              <a:rPr lang="da-DK" baseline="0" dirty="0"/>
              <a:t> the </a:t>
            </a:r>
            <a:r>
              <a:rPr lang="da-DK" baseline="0" dirty="0" err="1"/>
              <a:t>csv</a:t>
            </a:r>
            <a:r>
              <a:rPr lang="da-DK" baseline="0" dirty="0"/>
              <a:t> file, it </a:t>
            </a:r>
            <a:r>
              <a:rPr lang="da-DK" baseline="0" dirty="0" err="1"/>
              <a:t>might</a:t>
            </a:r>
            <a:r>
              <a:rPr lang="da-DK" baseline="0" dirty="0"/>
              <a:t> not </a:t>
            </a:r>
            <a:r>
              <a:rPr lang="da-DK" baseline="0" dirty="0" err="1"/>
              <a:t>be</a:t>
            </a:r>
            <a:r>
              <a:rPr lang="da-DK" baseline="0" dirty="0"/>
              <a:t> a problem not to </a:t>
            </a:r>
            <a:r>
              <a:rPr lang="da-DK" baseline="0" dirty="0" err="1"/>
              <a:t>be</a:t>
            </a:r>
            <a:r>
              <a:rPr lang="da-DK" baseline="0" dirty="0"/>
              <a:t> </a:t>
            </a:r>
            <a:r>
              <a:rPr lang="da-DK" baseline="0" dirty="0" err="1"/>
              <a:t>able</a:t>
            </a:r>
            <a:r>
              <a:rPr lang="da-DK" baseline="0" dirty="0"/>
              <a:t> to </a:t>
            </a:r>
            <a:r>
              <a:rPr lang="da-DK" baseline="0" dirty="0" err="1"/>
              <a:t>differentiate</a:t>
            </a:r>
            <a:r>
              <a:rPr lang="da-DK" baseline="0" dirty="0"/>
              <a:t> </a:t>
            </a:r>
            <a:r>
              <a:rPr lang="da-DK" baseline="0" dirty="0" err="1"/>
              <a:t>between</a:t>
            </a:r>
            <a:r>
              <a:rPr lang="da-DK" baseline="0" dirty="0"/>
              <a:t> </a:t>
            </a:r>
            <a:r>
              <a:rPr lang="da-DK" baseline="0" dirty="0" err="1"/>
              <a:t>numbers</a:t>
            </a:r>
            <a:r>
              <a:rPr lang="da-DK" baseline="0" dirty="0"/>
              <a:t> and </a:t>
            </a:r>
            <a:r>
              <a:rPr lang="da-DK" baseline="0" dirty="0" err="1"/>
              <a:t>strings</a:t>
            </a:r>
            <a:r>
              <a:rPr lang="da-DK" baseline="0" dirty="0"/>
              <a:t> </a:t>
            </a:r>
            <a:r>
              <a:rPr lang="da-DK" baseline="0" dirty="0" err="1"/>
              <a:t>containing</a:t>
            </a:r>
            <a:r>
              <a:rPr lang="da-DK" baseline="0" dirty="0"/>
              <a:t> </a:t>
            </a:r>
            <a:r>
              <a:rPr lang="da-DK" baseline="0" dirty="0" err="1"/>
              <a:t>numbers</a:t>
            </a:r>
            <a:endParaRPr lang="da-DK" baseline="0" dirty="0"/>
          </a:p>
          <a:p>
            <a:endParaRPr lang="da-DK" baseline="0" dirty="0"/>
          </a:p>
          <a:p>
            <a:r>
              <a:rPr lang="da-DK" baseline="0" dirty="0" err="1"/>
              <a:t>csv.QUOTE</a:t>
            </a:r>
            <a:r>
              <a:rPr lang="da-DK" baseline="0" dirty="0"/>
              <a:t>_... </a:t>
            </a:r>
            <a:r>
              <a:rPr lang="da-DK" baseline="0" dirty="0" err="1"/>
              <a:t>are</a:t>
            </a:r>
            <a:r>
              <a:rPr lang="da-DK" baseline="0" dirty="0"/>
              <a:t> just </a:t>
            </a:r>
            <a:r>
              <a:rPr lang="da-DK" baseline="0" dirty="0" err="1"/>
              <a:t>integers</a:t>
            </a:r>
            <a:endParaRPr lang="da-DK" baseline="0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513746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Notepad on Windows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e.g</a:t>
            </a:r>
            <a:r>
              <a:rPr lang="da-DK" dirty="0"/>
              <a:t>. </a:t>
            </a:r>
            <a:r>
              <a:rPr lang="da-DK" dirty="0" err="1"/>
              <a:t>tell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a file </a:t>
            </a:r>
            <a:r>
              <a:rPr lang="da-DK" dirty="0" err="1"/>
              <a:t>encoding</a:t>
            </a:r>
            <a:r>
              <a:rPr lang="da-DK" dirty="0"/>
              <a:t> </a:t>
            </a:r>
            <a:r>
              <a:rPr lang="da-DK" dirty="0" err="1"/>
              <a:t>when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select</a:t>
            </a:r>
            <a:r>
              <a:rPr lang="da-DK" dirty="0"/>
              <a:t> ”Save as”</a:t>
            </a:r>
          </a:p>
          <a:p>
            <a:r>
              <a:rPr lang="da-DK" dirty="0"/>
              <a:t>Online </a:t>
            </a:r>
            <a:r>
              <a:rPr lang="da-DK" dirty="0" err="1"/>
              <a:t>tools</a:t>
            </a:r>
            <a:r>
              <a:rPr lang="da-DK" dirty="0"/>
              <a:t> </a:t>
            </a:r>
            <a:r>
              <a:rPr lang="da-DK" dirty="0" err="1"/>
              <a:t>can</a:t>
            </a:r>
            <a:r>
              <a:rPr lang="da-DK" dirty="0"/>
              <a:t> </a:t>
            </a:r>
            <a:r>
              <a:rPr lang="da-DK" dirty="0" err="1"/>
              <a:t>also</a:t>
            </a:r>
            <a:r>
              <a:rPr lang="da-DK" dirty="0"/>
              <a:t> do it</a:t>
            </a:r>
          </a:p>
          <a:p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baseline="0" dirty="0"/>
              <a:t> </a:t>
            </a:r>
            <a:r>
              <a:rPr lang="da-DK" baseline="0" dirty="0" err="1"/>
              <a:t>also</a:t>
            </a:r>
            <a:r>
              <a:rPr lang="da-DK" baseline="0" dirty="0"/>
              <a:t> </a:t>
            </a:r>
            <a:r>
              <a:rPr lang="da-DK" baseline="0" dirty="0" err="1"/>
              <a:t>exist</a:t>
            </a:r>
            <a:endParaRPr lang="da-DK" dirty="0"/>
          </a:p>
          <a:p>
            <a:endParaRPr lang="da-DK" dirty="0"/>
          </a:p>
          <a:p>
            <a:r>
              <a:rPr lang="da-DK" dirty="0"/>
              <a:t>Longer </a:t>
            </a:r>
            <a:r>
              <a:rPr lang="da-DK" dirty="0" err="1"/>
              <a:t>string</a:t>
            </a:r>
            <a:r>
              <a:rPr lang="da-DK" dirty="0"/>
              <a:t> ”Æ </a:t>
            </a:r>
            <a:r>
              <a:rPr lang="da-DK" dirty="0" err="1"/>
              <a:t>Æ</a:t>
            </a:r>
            <a:r>
              <a:rPr lang="da-DK" dirty="0"/>
              <a:t> U Å Æ Ø I Æ Å, Æ</a:t>
            </a:r>
            <a:r>
              <a:rPr lang="da-DK" baseline="0" dirty="0"/>
              <a:t> </a:t>
            </a:r>
            <a:r>
              <a:rPr lang="da-DK" baseline="0" dirty="0" err="1"/>
              <a:t>Æ</a:t>
            </a:r>
            <a:r>
              <a:rPr lang="da-DK" baseline="0" dirty="0"/>
              <a:t>!”</a:t>
            </a:r>
          </a:p>
          <a:p>
            <a:endParaRPr lang="da-DK" baseline="0" dirty="0"/>
          </a:p>
          <a:p>
            <a:r>
              <a:rPr lang="da-DK" baseline="0" dirty="0"/>
              <a:t>EMACS:</a:t>
            </a:r>
          </a:p>
          <a:p>
            <a:r>
              <a:rPr lang="da-DK" baseline="0" dirty="0" err="1"/>
              <a:t>Ctrl</a:t>
            </a:r>
            <a:r>
              <a:rPr lang="da-DK" baseline="0" dirty="0"/>
              <a:t>-h v </a:t>
            </a:r>
            <a:r>
              <a:rPr lang="en-US" dirty="0"/>
              <a:t>buffer-file-coding-system </a:t>
            </a:r>
            <a:r>
              <a:rPr lang="en-US" baseline="0" dirty="0"/>
              <a:t> (describe current buffers encoding)</a:t>
            </a:r>
            <a:endParaRPr lang="en-US" dirty="0"/>
          </a:p>
          <a:p>
            <a:pPr algn="l"/>
            <a:r>
              <a:rPr lang="en-US" dirty="0"/>
              <a:t>M-x set-buffer-file-coding-system  (before saving)</a:t>
            </a:r>
            <a:r>
              <a:rPr lang="en-US" baseline="0" dirty="0"/>
              <a:t> </a:t>
            </a:r>
            <a:endParaRPr lang="en-US" dirty="0"/>
          </a:p>
          <a:p>
            <a:pPr algn="l"/>
            <a:r>
              <a:rPr lang="da-DK" dirty="0"/>
              <a:t>M-x </a:t>
            </a:r>
            <a:r>
              <a:rPr lang="da-DK" dirty="0" err="1"/>
              <a:t>revert</a:t>
            </a:r>
            <a:r>
              <a:rPr lang="da-DK" dirty="0"/>
              <a:t>-buffer-with-</a:t>
            </a:r>
            <a:r>
              <a:rPr lang="da-DK" dirty="0" err="1"/>
              <a:t>coding</a:t>
            </a:r>
            <a:r>
              <a:rPr lang="da-DK" dirty="0"/>
              <a:t>-system  (on </a:t>
            </a:r>
            <a:r>
              <a:rPr lang="da-DK" dirty="0" err="1"/>
              <a:t>already</a:t>
            </a:r>
            <a:r>
              <a:rPr lang="da-DK" dirty="0"/>
              <a:t> open buffer,</a:t>
            </a:r>
            <a:r>
              <a:rPr lang="da-DK" baseline="0" dirty="0"/>
              <a:t> but with </a:t>
            </a:r>
            <a:r>
              <a:rPr lang="da-DK" baseline="0" dirty="0" err="1"/>
              <a:t>wrong</a:t>
            </a:r>
            <a:r>
              <a:rPr lang="da-DK" baseline="0" dirty="0"/>
              <a:t> </a:t>
            </a:r>
            <a:r>
              <a:rPr lang="da-DK" baseline="0" dirty="0" err="1"/>
              <a:t>encoding</a:t>
            </a:r>
            <a:r>
              <a:rPr lang="da-DK" baseline="0" dirty="0"/>
              <a:t>)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698994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list('</a:t>
            </a:r>
            <a:r>
              <a:rPr lang="en-US" dirty="0" err="1"/>
              <a:t>abc</a:t>
            </a:r>
            <a:r>
              <a:rPr lang="en-US" dirty="0"/>
              <a:t>') vs</a:t>
            </a:r>
            <a:r>
              <a:rPr lang="en-US" baseline="0" dirty="0"/>
              <a:t> list(</a:t>
            </a:r>
            <a:r>
              <a:rPr lang="en-US" b="1" baseline="0" dirty="0" err="1"/>
              <a:t>b</a:t>
            </a:r>
            <a:r>
              <a:rPr lang="en-US" baseline="0" dirty="0" err="1"/>
              <a:t>'abc</a:t>
            </a:r>
            <a:r>
              <a:rPr lang="en-US" baseline="0" dirty="0"/>
              <a:t>')</a:t>
            </a:r>
          </a:p>
          <a:p>
            <a:r>
              <a:rPr lang="da-DK" baseline="0" dirty="0"/>
              <a:t>”Æ” </a:t>
            </a:r>
            <a:r>
              <a:rPr lang="da-DK" baseline="0" dirty="0" err="1"/>
              <a:t>requires</a:t>
            </a:r>
            <a:r>
              <a:rPr lang="da-DK" baseline="0" dirty="0"/>
              <a:t> </a:t>
            </a:r>
            <a:r>
              <a:rPr lang="da-DK" baseline="0" dirty="0" err="1"/>
              <a:t>two</a:t>
            </a:r>
            <a:r>
              <a:rPr lang="da-DK" baseline="0" dirty="0"/>
              <a:t> bytes in utf-8 but </a:t>
            </a:r>
            <a:r>
              <a:rPr lang="da-DK" baseline="0" dirty="0" err="1"/>
              <a:t>only</a:t>
            </a:r>
            <a:r>
              <a:rPr lang="da-DK" baseline="0" dirty="0"/>
              <a:t> </a:t>
            </a:r>
            <a:r>
              <a:rPr lang="da-DK" baseline="0" dirty="0" err="1"/>
              <a:t>one</a:t>
            </a:r>
            <a:r>
              <a:rPr lang="da-DK" baseline="0" dirty="0"/>
              <a:t> in windows1252</a:t>
            </a:r>
          </a:p>
          <a:p>
            <a:endParaRPr lang="da-DK" baseline="0" dirty="0"/>
          </a:p>
          <a:p>
            <a:r>
              <a:rPr lang="da-DK" dirty="0"/>
              <a:t>&gt;&gt;&gt; 'Æ' &lt; 'Å'</a:t>
            </a:r>
          </a:p>
          <a:p>
            <a:r>
              <a:rPr lang="da-DK" dirty="0"/>
              <a:t>False</a:t>
            </a:r>
          </a:p>
          <a:p>
            <a:r>
              <a:rPr lang="da-DK" dirty="0"/>
              <a:t>&gt;&gt;&gt; 'Æ' &gt; 'Å'</a:t>
            </a:r>
          </a:p>
          <a:p>
            <a:r>
              <a:rPr lang="da-DK" dirty="0"/>
              <a:t>True</a:t>
            </a:r>
          </a:p>
          <a:p>
            <a:r>
              <a:rPr lang="da-DK" dirty="0"/>
              <a:t>&gt;&gt;&gt;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826219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da-DK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25574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a-DK" dirty="0"/>
              <a:t>import sys</a:t>
            </a:r>
          </a:p>
          <a:p>
            <a:r>
              <a:rPr lang="da-DK" dirty="0"/>
              <a:t>import </a:t>
            </a:r>
            <a:r>
              <a:rPr lang="da-DK" dirty="0" err="1"/>
              <a:t>json</a:t>
            </a:r>
            <a:endParaRPr lang="da-DK" dirty="0"/>
          </a:p>
          <a:p>
            <a:r>
              <a:rPr lang="en-US" dirty="0" err="1"/>
              <a:t>json.dump</a:t>
            </a:r>
            <a:r>
              <a:rPr lang="en-US" dirty="0"/>
              <a:t>({'a':42, 42:'a'}, </a:t>
            </a:r>
            <a:r>
              <a:rPr lang="en-US" dirty="0" err="1"/>
              <a:t>sys.stdout</a:t>
            </a:r>
            <a:r>
              <a:rPr lang="en-US" dirty="0"/>
              <a:t>, indent=1, </a:t>
            </a:r>
            <a:r>
              <a:rPr lang="en-US" dirty="0" err="1"/>
              <a:t>sort_keys</a:t>
            </a:r>
            <a:r>
              <a:rPr lang="en-US" dirty="0"/>
              <a:t>=True)</a:t>
            </a:r>
          </a:p>
          <a:p>
            <a:endParaRPr lang="en-US" dirty="0"/>
          </a:p>
          <a:p>
            <a:r>
              <a:rPr lang="en-US" dirty="0"/>
              <a:t>(In </a:t>
            </a:r>
            <a:r>
              <a:rPr lang="en-US" dirty="0" err="1"/>
              <a:t>Javascript</a:t>
            </a:r>
            <a:r>
              <a:rPr lang="en-US" dirty="0"/>
              <a:t> None is called “null”, and “true” and “false” are not capitalized, no line breaks in strings)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D563DD8-32AB-41BE-B1C6-8EAC45222ACE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6320728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682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60551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06419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 marL="357188" indent="-357188">
              <a:buClr>
                <a:srgbClr val="C00000"/>
              </a:buClr>
              <a:buFont typeface="Wingdings" panose="05000000000000000000" pitchFamily="2" charset="2"/>
              <a:buChar char="§"/>
              <a:defRPr/>
            </a:lvl1pPr>
            <a:lvl2pPr>
              <a:buClr>
                <a:srgbClr val="C00000"/>
              </a:buClr>
              <a:defRPr/>
            </a:lvl2pPr>
          </a:lstStyle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14733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06451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60520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780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9377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94792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67897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6811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560A9CD-0304-4E0B-9E82-E7E0115DE05B}" type="datetimeFigureOut">
              <a:rPr lang="en-US" smtClean="0"/>
              <a:t>4/24/2023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F963A6A-E3D0-469A-8682-26234C6E37F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607961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1" kern="1200">
          <a:solidFill>
            <a:srgbClr val="C00000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a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hyperlink" Target="http://www.json.org/" TargetMode="Externa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xml.html" TargetMode="External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openpyxl.readthedocs.io/en/stable/tutorial.html" TargetMode="Externa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stdtypes.html#textseq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whatsnew/3.10.html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python.org/3/library/re.html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.6/library/re.html" TargetMode="Externa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docs.python.org/3/library/re.html" TargetMode="Externa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re.html" TargetMode="External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L-system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python-pillow.org/" TargetMode="External"/><Relationship Id="rId5" Type="http://schemas.openxmlformats.org/officeDocument/2006/relationships/hyperlink" Target="https://pypi.org/project/opencv-python/" TargetMode="Externa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docs.python.org/3/library/csv.html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haracter_encoding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8632" y="2920558"/>
            <a:ext cx="11522780" cy="1325563"/>
          </a:xfrm>
        </p:spPr>
        <p:txBody>
          <a:bodyPr/>
          <a:lstStyle/>
          <a:p>
            <a:pPr algn="r"/>
            <a:r>
              <a:rPr lang="da-DK" dirty="0" err="1"/>
              <a:t>Working</a:t>
            </a:r>
            <a:r>
              <a:rPr lang="da-DK" dirty="0"/>
              <a:t> with </a:t>
            </a:r>
            <a:r>
              <a:rPr lang="da-DK" dirty="0" err="1"/>
              <a:t>text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936355" y="3920647"/>
            <a:ext cx="3995057" cy="2937353"/>
          </a:xfrm>
        </p:spPr>
        <p:txBody>
          <a:bodyPr>
            <a:normAutofit/>
          </a:bodyPr>
          <a:lstStyle/>
          <a:p>
            <a:r>
              <a:rPr lang="da-DK" dirty="0"/>
              <a:t>file formats</a:t>
            </a:r>
          </a:p>
          <a:p>
            <a:r>
              <a:rPr lang="da-DK" dirty="0"/>
              <a:t>CSV, JSON, XML, Excel</a:t>
            </a:r>
          </a:p>
          <a:p>
            <a:r>
              <a:rPr lang="da-DK" dirty="0" err="1"/>
              <a:t>regular</a:t>
            </a:r>
            <a:r>
              <a:rPr lang="da-DK" dirty="0"/>
              <a:t> </a:t>
            </a:r>
            <a:r>
              <a:rPr lang="da-DK" dirty="0" err="1"/>
              <a:t>expressions</a:t>
            </a:r>
            <a:endParaRPr lang="da-DK" dirty="0"/>
          </a:p>
          <a:p>
            <a:r>
              <a:rPr lang="da-DK" dirty="0" err="1"/>
              <a:t>module</a:t>
            </a:r>
            <a:r>
              <a:rPr lang="da-DK" dirty="0"/>
              <a:t> re, </a:t>
            </a:r>
            <a:r>
              <a:rPr lang="da-DK" dirty="0" err="1"/>
              <a:t>finditer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671728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Reading CSV files with </a:t>
            </a:r>
            <a:r>
              <a:rPr lang="da-DK" dirty="0" err="1"/>
              <a:t>specific</a:t>
            </a:r>
            <a:r>
              <a:rPr lang="da-DK" dirty="0"/>
              <a:t> </a:t>
            </a:r>
            <a:r>
              <a:rPr lang="da-DK" dirty="0" err="1"/>
              <a:t>encoding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5992948"/>
              </p:ext>
            </p:extLst>
          </p:nvPr>
        </p:nvGraphicFramePr>
        <p:xfrm>
          <a:off x="722895" y="2172494"/>
          <a:ext cx="8374380" cy="3185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3743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read_shopping.py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open('shopping.csv', </a:t>
                      </a:r>
                      <a:r>
                        <a:rPr lang="en-US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encoding='Windows-1252'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as file: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article, amount in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print('Buy', amount, article)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2 æbler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4 pærer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3 jordbær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Buy 10 gulerøder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96810598"/>
              </p:ext>
            </p:extLst>
          </p:nvPr>
        </p:nvGraphicFramePr>
        <p:xfrm>
          <a:off x="9764957" y="2935504"/>
          <a:ext cx="1957705" cy="155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577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shopping.csv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æbler,2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pærer,4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jordbær,3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gulerøder,10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TextBox 6"/>
          <p:cNvSpPr txBox="1"/>
          <p:nvPr/>
        </p:nvSpPr>
        <p:spPr>
          <a:xfrm>
            <a:off x="9408543" y="4489984"/>
            <a:ext cx="267053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>
                <a:solidFill>
                  <a:srgbClr val="C00000"/>
                </a:solidFill>
              </a:rPr>
              <a:t>CSV file </a:t>
            </a:r>
            <a:r>
              <a:rPr lang="da-DK" dirty="0" err="1">
                <a:solidFill>
                  <a:srgbClr val="C00000"/>
                </a:solidFill>
              </a:rPr>
              <a:t>saved</a:t>
            </a:r>
            <a:r>
              <a:rPr lang="da-DK" dirty="0">
                <a:solidFill>
                  <a:srgbClr val="C00000"/>
                </a:solidFill>
              </a:rPr>
              <a:t> with</a:t>
            </a:r>
            <a:br>
              <a:rPr lang="da-DK" dirty="0">
                <a:solidFill>
                  <a:srgbClr val="C00000"/>
                </a:solidFill>
              </a:rPr>
            </a:br>
            <a:r>
              <a:rPr lang="da-DK" dirty="0">
                <a:solidFill>
                  <a:srgbClr val="C00000"/>
                </a:solidFill>
              </a:rPr>
              <a:t>Windows-1252 </a:t>
            </a:r>
            <a:r>
              <a:rPr lang="da-DK" dirty="0" err="1">
                <a:solidFill>
                  <a:srgbClr val="C00000"/>
                </a:solidFill>
              </a:rPr>
              <a:t>encoding</a:t>
            </a:r>
            <a:endParaRPr lang="en-US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544844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JSON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lang="en-US" i="1" dirty="0"/>
              <a:t>“</a:t>
            </a:r>
            <a:r>
              <a:rPr lang="en-US" b="1" i="1" dirty="0"/>
              <a:t>JSON</a:t>
            </a:r>
            <a:r>
              <a:rPr lang="en-US" i="1" dirty="0"/>
              <a:t> (</a:t>
            </a:r>
            <a:r>
              <a:rPr lang="en-US" b="1" i="1" dirty="0"/>
              <a:t>J</a:t>
            </a:r>
            <a:r>
              <a:rPr lang="en-US" i="1" dirty="0"/>
              <a:t>ava</a:t>
            </a:r>
            <a:r>
              <a:rPr lang="en-US" b="1" i="1" dirty="0"/>
              <a:t>S</a:t>
            </a:r>
            <a:r>
              <a:rPr lang="en-US" i="1" dirty="0"/>
              <a:t>cript </a:t>
            </a:r>
            <a:r>
              <a:rPr lang="en-US" b="1" i="1" dirty="0"/>
              <a:t>O</a:t>
            </a:r>
            <a:r>
              <a:rPr lang="en-US" i="1" dirty="0"/>
              <a:t>bject </a:t>
            </a:r>
            <a:r>
              <a:rPr lang="en-US" b="1" i="1" dirty="0"/>
              <a:t>N</a:t>
            </a:r>
            <a:r>
              <a:rPr lang="en-US" i="1" dirty="0"/>
              <a:t>otation) is a lightweight data-interchange format. It is easy for humans to read and write. It is easy for machines to parse and generate. It is based on a subset of the </a:t>
            </a:r>
            <a:r>
              <a:rPr lang="en-US" i="1" dirty="0">
                <a:solidFill>
                  <a:srgbClr val="C00000"/>
                </a:solidFill>
              </a:rPr>
              <a:t>JavaScript</a:t>
            </a:r>
            <a:r>
              <a:rPr lang="en-US" i="1" dirty="0"/>
              <a:t> Programming Language, Standard ECMA-262 3rd Edition - December 1999. JSON is an ideal data-interchange language.”</a:t>
            </a:r>
            <a:endParaRPr lang="da-DK" i="1" dirty="0"/>
          </a:p>
          <a:p>
            <a:pPr marL="0" indent="0" algn="r">
              <a:spcBef>
                <a:spcPts val="0"/>
              </a:spcBef>
              <a:buNone/>
            </a:pPr>
            <a:r>
              <a:rPr lang="en-US" dirty="0">
                <a:hlinkClick r:id="rId2"/>
              </a:rPr>
              <a:t>www.json.org</a:t>
            </a:r>
            <a:endParaRPr lang="en-US" dirty="0"/>
          </a:p>
        </p:txBody>
      </p:sp>
      <p:sp>
        <p:nvSpPr>
          <p:cNvPr id="5" name="Content Placeholder 2"/>
          <p:cNvSpPr txBox="1">
            <a:spLocks/>
          </p:cNvSpPr>
          <p:nvPr/>
        </p:nvSpPr>
        <p:spPr>
          <a:xfrm>
            <a:off x="838200" y="4784941"/>
            <a:ext cx="10668000" cy="1832519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Human </a:t>
            </a:r>
            <a:r>
              <a:rPr lang="da-DK" dirty="0" err="1"/>
              <a:t>readable</a:t>
            </a:r>
            <a:r>
              <a:rPr lang="da-DK" dirty="0"/>
              <a:t> file format</a:t>
            </a:r>
          </a:p>
          <a:p>
            <a:r>
              <a:rPr lang="da-DK" dirty="0" err="1"/>
              <a:t>Easy</a:t>
            </a:r>
            <a:r>
              <a:rPr lang="da-DK" dirty="0"/>
              <a:t> </a:t>
            </a:r>
            <a:r>
              <a:rPr lang="da-DK" dirty="0" err="1"/>
              <a:t>way</a:t>
            </a:r>
            <a:r>
              <a:rPr lang="da-DK" dirty="0"/>
              <a:t> to save a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expression</a:t>
            </a:r>
            <a:r>
              <a:rPr lang="da-DK" dirty="0"/>
              <a:t> to a file</a:t>
            </a:r>
          </a:p>
          <a:p>
            <a:r>
              <a:rPr lang="da-DK" dirty="0" err="1"/>
              <a:t>Does</a:t>
            </a:r>
            <a:r>
              <a:rPr lang="da-DK" dirty="0"/>
              <a:t> </a:t>
            </a:r>
            <a:r>
              <a:rPr lang="da-DK" i="1" dirty="0"/>
              <a:t>not</a:t>
            </a:r>
            <a:r>
              <a:rPr lang="da-DK" dirty="0"/>
              <a:t> support all </a:t>
            </a:r>
            <a:r>
              <a:rPr lang="da-DK" dirty="0" err="1"/>
              <a:t>Python</a:t>
            </a:r>
            <a:r>
              <a:rPr lang="da-DK" dirty="0"/>
              <a:t> types, </a:t>
            </a:r>
            <a:r>
              <a:rPr lang="da-DK" dirty="0" err="1"/>
              <a:t>e.g</a:t>
            </a:r>
            <a:r>
              <a:rPr lang="da-DK" dirty="0"/>
              <a:t>. sets </a:t>
            </a:r>
            <a:r>
              <a:rPr lang="da-DK" dirty="0" err="1"/>
              <a:t>are</a:t>
            </a:r>
            <a:r>
              <a:rPr lang="da-DK" dirty="0"/>
              <a:t> not </a:t>
            </a:r>
            <a:r>
              <a:rPr lang="da-DK" dirty="0" err="1"/>
              <a:t>supported</a:t>
            </a:r>
            <a:r>
              <a:rPr lang="da-DK" dirty="0"/>
              <a:t>, and </a:t>
            </a:r>
            <a:r>
              <a:rPr lang="da-DK" dirty="0" err="1"/>
              <a:t>tuples</a:t>
            </a:r>
            <a:r>
              <a:rPr lang="da-DK" dirty="0"/>
              <a:t> </a:t>
            </a:r>
            <a:r>
              <a:rPr lang="da-DK" dirty="0" err="1"/>
              <a:t>are</a:t>
            </a:r>
            <a:r>
              <a:rPr lang="da-DK" dirty="0"/>
              <a:t> </a:t>
            </a:r>
            <a:r>
              <a:rPr lang="da-DK" dirty="0" err="1"/>
              <a:t>saved</a:t>
            </a:r>
            <a:r>
              <a:rPr lang="da-DK" dirty="0"/>
              <a:t> (and </a:t>
            </a:r>
            <a:r>
              <a:rPr lang="da-DK" dirty="0" err="1"/>
              <a:t>later</a:t>
            </a:r>
            <a:r>
              <a:rPr lang="da-DK" dirty="0"/>
              <a:t> </a:t>
            </a:r>
            <a:r>
              <a:rPr lang="da-DK" dirty="0" err="1"/>
              <a:t>loaded</a:t>
            </a:r>
            <a:r>
              <a:rPr lang="da-DK" dirty="0"/>
              <a:t>) as lists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3480835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7061" y="562928"/>
            <a:ext cx="10515600" cy="1325563"/>
          </a:xfrm>
        </p:spPr>
        <p:txBody>
          <a:bodyPr/>
          <a:lstStyle/>
          <a:p>
            <a:r>
              <a:rPr lang="da-DK" dirty="0"/>
              <a:t>JSON </a:t>
            </a:r>
            <a:r>
              <a:rPr lang="da-DK" dirty="0" err="1"/>
              <a:t>example</a:t>
            </a:r>
            <a:endParaRPr lang="en-US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17860513"/>
              </p:ext>
            </p:extLst>
          </p:nvPr>
        </p:nvGraphicFramePr>
        <p:xfrm>
          <a:off x="447061" y="2330768"/>
          <a:ext cx="8521575" cy="4389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52157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</a:t>
                      </a:r>
                      <a:b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'json-data.json'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= ((None, True), (42.7, (42,)), [3,2,4], (5,6,7),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{'b':'banana', 'a':'apple', 'c': 'coconut'})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open(FILE, 'w') as outfile: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json.dump</a:t>
                      </a:r>
                      <a:r>
                        <a:rPr lang="pt-BR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(data, outfile, indent=2, sort_keys=True)</a:t>
                      </a:r>
                      <a:endParaRPr lang="en-US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open(FILE) as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</a:t>
                      </a:r>
                    </a:p>
                    <a:p>
                      <a:pPr>
                        <a:spcAft>
                          <a:spcPts val="12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indata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8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json.load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dirty="0" err="1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infile</a:t>
                      </a:r>
                      <a:r>
                        <a:rPr lang="en-US" sz="18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print(indata)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[[None, True], [42.7, [42]], [3, 2, 4], [5, 6, 7], {'a': 'apple', 'b': 'banana', 'c': 'coconut'}]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6803744"/>
              </p:ext>
            </p:extLst>
          </p:nvPr>
        </p:nvGraphicFramePr>
        <p:xfrm>
          <a:off x="9131474" y="562928"/>
          <a:ext cx="2613465" cy="6156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61346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json-data.json</a:t>
                      </a:r>
                      <a:endParaRPr lang="da-DK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null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true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42.7,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42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3,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2,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4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],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5,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6,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7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{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"a": "apple",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"b": "banana",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"c": "coconut"</a:t>
                      </a:r>
                    </a:p>
                    <a:p>
                      <a:r>
                        <a:rPr lang="it-IT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}</a:t>
                      </a:r>
                    </a:p>
                    <a:p>
                      <a:r>
                        <a:rPr lang="it-IT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  <a:endParaRPr lang="pt-BR" sz="14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17453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/>
              <a:t>XML - </a:t>
            </a:r>
            <a:r>
              <a:rPr lang="en-US" dirty="0" err="1"/>
              <a:t>eXtensible</a:t>
            </a:r>
            <a:r>
              <a:rPr lang="en-US" dirty="0"/>
              <a:t> Markup Language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160601"/>
            <a:ext cx="5677237" cy="1635011"/>
          </a:xfrm>
        </p:spPr>
        <p:txBody>
          <a:bodyPr/>
          <a:lstStyle/>
          <a:p>
            <a:r>
              <a:rPr lang="da-DK" dirty="0"/>
              <a:t>XML is a </a:t>
            </a:r>
            <a:r>
              <a:rPr lang="da-DK" dirty="0" err="1"/>
              <a:t>widespread</a:t>
            </a:r>
            <a:r>
              <a:rPr lang="da-DK" dirty="0"/>
              <a:t> </a:t>
            </a:r>
            <a:r>
              <a:rPr lang="da-DK" dirty="0" err="1"/>
              <a:t>used</a:t>
            </a:r>
            <a:r>
              <a:rPr lang="da-DK" dirty="0"/>
              <a:t> data format to store </a:t>
            </a:r>
            <a:r>
              <a:rPr lang="da-DK" dirty="0" err="1"/>
              <a:t>hierarchical</a:t>
            </a:r>
            <a:r>
              <a:rPr lang="da-DK" dirty="0"/>
              <a:t> data with </a:t>
            </a:r>
            <a:r>
              <a:rPr lang="da-DK" dirty="0">
                <a:solidFill>
                  <a:srgbClr val="C00000"/>
                </a:solidFill>
              </a:rPr>
              <a:t>tags</a:t>
            </a:r>
            <a:r>
              <a:rPr lang="da-DK" dirty="0"/>
              <a:t> and </a:t>
            </a:r>
            <a:r>
              <a:rPr lang="da-DK" dirty="0" err="1">
                <a:solidFill>
                  <a:schemeClr val="accent1">
                    <a:lumMod val="50000"/>
                  </a:schemeClr>
                </a:solidFill>
              </a:rPr>
              <a:t>attributes</a:t>
            </a:r>
            <a:endParaRPr 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4" name="Rectangle 3">
            <a:hlinkClick r:id="rId3"/>
          </p:cNvPr>
          <p:cNvSpPr/>
          <p:nvPr/>
        </p:nvSpPr>
        <p:spPr>
          <a:xfrm>
            <a:off x="8447558" y="4253438"/>
            <a:ext cx="352949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docs.python.org/3/library/xml.html</a:t>
            </a:r>
          </a:p>
        </p:txBody>
      </p:sp>
      <p:grpSp>
        <p:nvGrpSpPr>
          <p:cNvPr id="36" name="Group 35"/>
          <p:cNvGrpSpPr/>
          <p:nvPr/>
        </p:nvGrpSpPr>
        <p:grpSpPr>
          <a:xfrm>
            <a:off x="1302907" y="4095770"/>
            <a:ext cx="9300288" cy="2627453"/>
            <a:chOff x="1753534" y="1470770"/>
            <a:chExt cx="9300288" cy="2627453"/>
          </a:xfrm>
        </p:grpSpPr>
        <p:grpSp>
          <p:nvGrpSpPr>
            <p:cNvPr id="33" name="Group 32"/>
            <p:cNvGrpSpPr/>
            <p:nvPr/>
          </p:nvGrpSpPr>
          <p:grpSpPr>
            <a:xfrm>
              <a:off x="2743905" y="1690688"/>
              <a:ext cx="6990404" cy="2060294"/>
              <a:chOff x="2755480" y="3495554"/>
              <a:chExt cx="6990404" cy="2060294"/>
            </a:xfrm>
          </p:grpSpPr>
          <p:cxnSp>
            <p:nvCxnSpPr>
              <p:cNvPr id="17" name="Straight Connector 16"/>
              <p:cNvCxnSpPr/>
              <p:nvPr/>
            </p:nvCxnSpPr>
            <p:spPr>
              <a:xfrm flipV="1">
                <a:off x="3779103" y="3495554"/>
                <a:ext cx="2338086" cy="1006998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/>
              <p:cNvCxnSpPr/>
              <p:nvPr/>
            </p:nvCxnSpPr>
            <p:spPr>
              <a:xfrm>
                <a:off x="6117189" y="3495554"/>
                <a:ext cx="2219231" cy="1006998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/>
              <p:cNvCxnSpPr/>
              <p:nvPr/>
            </p:nvCxnSpPr>
            <p:spPr>
              <a:xfrm>
                <a:off x="8336420" y="4502552"/>
                <a:ext cx="1409464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/>
              <p:cNvCxnSpPr/>
              <p:nvPr/>
            </p:nvCxnSpPr>
            <p:spPr>
              <a:xfrm flipV="1">
                <a:off x="7245752" y="4502552"/>
                <a:ext cx="1090668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/>
              <p:cNvCxnSpPr/>
              <p:nvPr/>
            </p:nvCxnSpPr>
            <p:spPr>
              <a:xfrm flipH="1" flipV="1">
                <a:off x="3779104" y="4502552"/>
                <a:ext cx="1163286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0" name="Straight Connector 29"/>
              <p:cNvCxnSpPr/>
              <p:nvPr/>
            </p:nvCxnSpPr>
            <p:spPr>
              <a:xfrm flipV="1">
                <a:off x="2755480" y="4502552"/>
                <a:ext cx="1023623" cy="1053296"/>
              </a:xfrm>
              <a:prstGeom prst="line">
                <a:avLst/>
              </a:prstGeom>
              <a:ln w="57150">
                <a:solidFill>
                  <a:srgbClr val="C00000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5" name="Rectangle 4"/>
            <p:cNvSpPr/>
            <p:nvPr/>
          </p:nvSpPr>
          <p:spPr>
            <a:xfrm>
              <a:off x="5539543" y="1470770"/>
              <a:ext cx="1089764" cy="451484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 err="1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world</a:t>
              </a:r>
              <a:endParaRPr lang="en-US" sz="1400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6" name="Rectangle 5"/>
            <p:cNvSpPr/>
            <p:nvPr/>
          </p:nvSpPr>
          <p:spPr>
            <a:xfrm>
              <a:off x="1753534" y="3433326"/>
              <a:ext cx="1932972" cy="6648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'Aarhus',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'264716'}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7" name="Rectangle 6"/>
            <p:cNvSpPr/>
            <p:nvPr/>
          </p:nvSpPr>
          <p:spPr>
            <a:xfrm>
              <a:off x="2743905" y="2434544"/>
              <a:ext cx="2047245" cy="5412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country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'Denmark'}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1" name="Rectangle 10"/>
            <p:cNvSpPr/>
            <p:nvPr/>
          </p:nvSpPr>
          <p:spPr>
            <a:xfrm>
              <a:off x="7366363" y="2434544"/>
              <a:ext cx="1916963" cy="54122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country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'USA'}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2" name="Rectangle 11"/>
            <p:cNvSpPr/>
            <p:nvPr/>
          </p:nvSpPr>
          <p:spPr>
            <a:xfrm>
              <a:off x="3767528" y="3433326"/>
              <a:ext cx="2338086" cy="664897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'Copenhagen',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'1295686'}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3" name="Rectangle 12"/>
            <p:cNvSpPr/>
            <p:nvPr/>
          </p:nvSpPr>
          <p:spPr>
            <a:xfrm>
              <a:off x="6186636" y="3431006"/>
              <a:ext cx="2138209" cy="6610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'New York',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'8622698'}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  <p:sp>
          <p:nvSpPr>
            <p:cNvPr id="14" name="Rectangle 13"/>
            <p:cNvSpPr/>
            <p:nvPr/>
          </p:nvSpPr>
          <p:spPr>
            <a:xfrm>
              <a:off x="8405867" y="3431007"/>
              <a:ext cx="2647955" cy="66108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28575">
              <a:solidFill>
                <a:srgbClr val="C0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da-DK" sz="1400" dirty="0">
                  <a:solidFill>
                    <a:srgbClr val="C00000"/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city</a:t>
              </a:r>
            </a:p>
            <a:p>
              <a:pPr algn="ctr"/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{</a:t>
              </a:r>
              <a:r>
                <a:rPr lang="da-DK" sz="1400" dirty="0" err="1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name</a:t>
              </a: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: 'San Francisco', </a:t>
              </a:r>
              <a:b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</a:br>
              <a:r>
                <a:rPr lang="da-DK" sz="1400" dirty="0">
                  <a:solidFill>
                    <a:schemeClr val="accent1">
                      <a:lumMod val="50000"/>
                    </a:schemeClr>
                  </a:solidFill>
                  <a:latin typeface="Courier New" panose="02070309020205020404" pitchFamily="49" charset="0"/>
                  <a:cs typeface="Courier New" panose="02070309020205020404" pitchFamily="49" charset="0"/>
                </a:rPr>
                <a:t>pop: '884363'}</a:t>
              </a:r>
              <a:endParaRPr lang="en-US" sz="1400" dirty="0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endParaRPr>
            </a:p>
          </p:txBody>
        </p:sp>
      </p:grpSp>
      <p:graphicFrame>
        <p:nvGraphicFramePr>
          <p:cNvPr id="35" name="Table 3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24078028"/>
              </p:ext>
            </p:extLst>
          </p:nvPr>
        </p:nvGraphicFramePr>
        <p:xfrm>
          <a:off x="6897399" y="1442796"/>
          <a:ext cx="5075555" cy="27432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55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cities.xml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&lt;?xml version="1.0"?&gt;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name="Denmark"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name="Aarhus" pop="264716"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name="Copenhagen" pop="1295686"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name="USA"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name="New York" pop="8622698"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name="San Francisco" pop="884363"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/&gt;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country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  <a:p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</a:t>
                      </a:r>
                      <a:r>
                        <a:rPr lang="en-US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</a:t>
                      </a:r>
                      <a:r>
                        <a:rPr lang="en-US" sz="14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5688856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8363121"/>
              </p:ext>
            </p:extLst>
          </p:nvPr>
        </p:nvGraphicFramePr>
        <p:xfrm>
          <a:off x="307355" y="371434"/>
          <a:ext cx="11568270" cy="6126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56827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xml.etree.ElementTree as ET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'cities.xml'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ET.parse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parse XML file to internal representation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 = tree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.getroot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root element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country in root: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city in country: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print(city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['name'],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get value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attribute for an element</a:t>
                      </a:r>
                      <a:endParaRPr lang="pt-BR" sz="18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'in',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country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['name'],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'has a population of',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city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['pop'])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print(root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.tag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root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[0][1].attrib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the tag &amp; indexing the children of an element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print([city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.attrib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['name'] for city in root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.iter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('city')])  </a:t>
                      </a:r>
                      <a:r>
                        <a:rPr lang="pt-BR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.iter finds elements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Aarhus in Denmark has a population of 264716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Copenhagen in Denmark has a population of 1295686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York in USA has a population of 8622698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San Francisco in USA has a population of 884363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world {'name': 'Copenhagen', 'pop': '1295686'}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['Aarhus', 'Copenhagen', 'New York', 'San Francisco']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pic>
        <p:nvPicPr>
          <p:cNvPr id="2" name="Picture 1"/>
          <p:cNvPicPr>
            <a:picLocks noChangeAspect="1"/>
          </p:cNvPicPr>
          <p:nvPr/>
        </p:nvPicPr>
        <p:blipFill rotWithShape="1">
          <a:blip r:embed="rId2"/>
          <a:srcRect l="222" t="700" b="1"/>
          <a:stretch/>
        </p:blipFill>
        <p:spPr>
          <a:xfrm>
            <a:off x="8505825" y="4831531"/>
            <a:ext cx="3568188" cy="19478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60245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1668" y="156781"/>
            <a:ext cx="10515600" cy="1325563"/>
          </a:xfrm>
        </p:spPr>
        <p:txBody>
          <a:bodyPr/>
          <a:lstStyle/>
          <a:p>
            <a:r>
              <a:rPr lang="da-DK" dirty="0"/>
              <a:t>XML tags with </a:t>
            </a:r>
            <a:r>
              <a:rPr lang="da-DK" dirty="0" err="1"/>
              <a:t>text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2561435"/>
              </p:ext>
            </p:extLst>
          </p:nvPr>
        </p:nvGraphicFramePr>
        <p:xfrm>
          <a:off x="992822" y="1482344"/>
          <a:ext cx="10206355" cy="3108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96588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city-descriptions.xml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&lt;?xml version="1.0"?&gt;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&lt;world&gt;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&lt;country name="Denmark"&gt;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name="Aarhus" pop="264716"&gt;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capital of Jutland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name="Copenhagen" pop="1295686"&gt;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The capital of Denmark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&lt;/country&gt;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&lt;country name="USA"&gt;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name="New York" pop="8622698"&gt;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Known as Big Apple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&lt;city name="San Francisco" pop="884363"&gt;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Home of the Golden Gate Bridge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&lt;/city&gt;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&lt;/country&gt;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&lt;/world&gt;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8498030"/>
              </p:ext>
            </p:extLst>
          </p:nvPr>
        </p:nvGraphicFramePr>
        <p:xfrm>
          <a:off x="133734" y="4758338"/>
          <a:ext cx="5607308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0730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xml-descriptions.py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xml.etree.ElementTree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as ET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'city-descriptions.xml'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tree = 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ET.parse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root = tree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.getroot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city in root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.iter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('city'):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print(city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.get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('name'), "-", city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.text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923259592"/>
              </p:ext>
            </p:extLst>
          </p:nvPr>
        </p:nvGraphicFramePr>
        <p:xfrm>
          <a:off x="5892141" y="4758338"/>
          <a:ext cx="6137814" cy="19690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3781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32205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1633754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Aarhus - The capital of Jutland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Copenhagen - The capital of Denmark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New York - Known as Big Apple</a:t>
                      </a:r>
                      <a:b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San Francisco - Home of the Golden Gate Bridge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4251660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Openpyxl</a:t>
            </a:r>
            <a:r>
              <a:rPr lang="en-US" dirty="0"/>
              <a:t> - Microsoft Excel 2010 manipulation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75556532"/>
              </p:ext>
            </p:extLst>
          </p:nvPr>
        </p:nvGraphicFramePr>
        <p:xfrm>
          <a:off x="564558" y="1679898"/>
          <a:ext cx="10206355" cy="4572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02063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319140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openpyxl-example.py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3800663">
                <a:tc>
                  <a:txBody>
                    <a:bodyPr/>
                    <a:lstStyle/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openpyxl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Workbook</a:t>
                      </a:r>
                    </a:p>
                    <a:p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openpyxl.styles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en-US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Font, 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PatternFill</a:t>
                      </a:r>
                      <a:endParaRPr lang="en-US" sz="1600" b="1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Workbook()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# create workbook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wb.active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</a:t>
                      </a:r>
                      <a:r>
                        <a:rPr lang="en-US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active worksheet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['A1'] = 42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['B3'] = 7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['C2']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['A1'].value +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['B3'].value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['D3'] = '=A1+B3+C2'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ws.title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'My test sheet'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['A1'].fill =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PatternFill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('solid', </a:t>
                      </a:r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fgColor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='ffff00')</a:t>
                      </a: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ws</a:t>
                      </a:r>
                      <a:r>
                        <a:rPr lang="en-US" sz="16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['C2'].font = Font(bold=True)</a:t>
                      </a:r>
                    </a:p>
                    <a:p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en-US" sz="1600" b="1" dirty="0" err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wb.save</a:t>
                      </a:r>
                      <a:r>
                        <a:rPr lang="en-US" sz="1600" b="1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('openpyxl-example.xlsx')</a:t>
                      </a:r>
                      <a:endParaRPr lang="en-US" sz="1600" b="1" dirty="0">
                        <a:solidFill>
                          <a:schemeClr val="tx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pic>
        <p:nvPicPr>
          <p:cNvPr id="7" name="Picture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9525" y="3201328"/>
            <a:ext cx="7448550" cy="3400425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>
          <a:xfrm>
            <a:off x="108352" y="6399486"/>
            <a:ext cx="474674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openpyxl.readthedocs.io/</a:t>
            </a:r>
            <a:r>
              <a:rPr lang="en-US" dirty="0" err="1">
                <a:hlinkClick r:id="rId4"/>
              </a:rPr>
              <a:t>en</a:t>
            </a:r>
            <a:r>
              <a:rPr lang="en-US" dirty="0">
                <a:hlinkClick r:id="rId4"/>
              </a:rPr>
              <a:t>/stable/tutorial.html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538415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searching</a:t>
            </a:r>
            <a:r>
              <a:rPr lang="da-DK" dirty="0"/>
              <a:t> </a:t>
            </a:r>
            <a:r>
              <a:rPr lang="da-DK" dirty="0" err="1"/>
              <a:t>using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find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49300" y="1690688"/>
            <a:ext cx="11442700" cy="2110227"/>
          </a:xfrm>
        </p:spPr>
        <p:txBody>
          <a:bodyPr>
            <a:normAutofit/>
          </a:bodyPr>
          <a:lstStyle/>
          <a:p>
            <a:r>
              <a:rPr lang="da-DK" sz="2400" dirty="0"/>
              <a:t>Search for </a:t>
            </a:r>
            <a:r>
              <a:rPr lang="da-DK" sz="2400" dirty="0" err="1"/>
              <a:t>first</a:t>
            </a:r>
            <a:r>
              <a:rPr lang="da-DK" sz="2400" dirty="0"/>
              <a:t> </a:t>
            </a:r>
            <a:r>
              <a:rPr lang="da-DK" sz="2400" dirty="0" err="1"/>
              <a:t>occurence</a:t>
            </a:r>
            <a:r>
              <a:rPr lang="da-DK" sz="2400" dirty="0"/>
              <a:t> of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da-DK" sz="2400" dirty="0"/>
              <a:t> in </a:t>
            </a:r>
            <a:r>
              <a:rPr lang="da-DK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da-DK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endParaRPr lang="en-US" sz="2400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 algn="ctr">
              <a:buNone/>
            </a:pPr>
            <a:r>
              <a:rPr lang="en-US" sz="2400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.find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substring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start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[, </a:t>
            </a:r>
            <a:r>
              <a:rPr lang="en-US" sz="2400" i="1" dirty="0">
                <a:latin typeface="Courier New" panose="02070309020205020404" pitchFamily="49" charset="0"/>
                <a:cs typeface="Courier New" panose="02070309020205020404" pitchFamily="49" charset="0"/>
              </a:rPr>
              <a:t>end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]])</a:t>
            </a:r>
          </a:p>
          <a:p>
            <a:r>
              <a:rPr lang="da-DK" sz="2400" dirty="0"/>
              <a:t>Returns -1 if </a:t>
            </a:r>
            <a:r>
              <a:rPr lang="da-DK" sz="2400" dirty="0" err="1"/>
              <a:t>no</a:t>
            </a:r>
            <a:r>
              <a:rPr lang="da-DK" sz="2400" dirty="0"/>
              <a:t> </a:t>
            </a:r>
            <a:r>
              <a:rPr lang="da-DK" sz="2400" dirty="0" err="1"/>
              <a:t>occurence</a:t>
            </a:r>
            <a:r>
              <a:rPr lang="da-DK" sz="2400" dirty="0"/>
              <a:t> </a:t>
            </a:r>
            <a:r>
              <a:rPr lang="da-DK" sz="2400" dirty="0" err="1"/>
              <a:t>found</a:t>
            </a:r>
            <a:r>
              <a:rPr lang="da-DK" sz="2400" dirty="0"/>
              <a:t>.</a:t>
            </a:r>
          </a:p>
          <a:p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index</a:t>
            </a:r>
            <a:r>
              <a:rPr lang="da-DK" sz="2400" dirty="0"/>
              <a:t> </a:t>
            </a:r>
            <a:r>
              <a:rPr lang="da-DK" sz="2400" dirty="0" err="1"/>
              <a:t>similar</a:t>
            </a:r>
            <a:r>
              <a:rPr lang="da-DK" sz="2400" dirty="0"/>
              <a:t> as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.find</a:t>
            </a:r>
            <a:r>
              <a:rPr lang="da-DK" sz="2400" dirty="0"/>
              <a:t>, </a:t>
            </a:r>
            <a:r>
              <a:rPr lang="da-DK" sz="2400" dirty="0" err="1"/>
              <a:t>except</a:t>
            </a:r>
            <a:r>
              <a:rPr lang="da-DK" sz="2400" dirty="0"/>
              <a:t> </a:t>
            </a:r>
            <a:r>
              <a:rPr lang="da-DK" sz="2400" dirty="0" err="1"/>
              <a:t>raises</a:t>
            </a:r>
            <a:r>
              <a:rPr lang="da-DK" sz="2400" dirty="0"/>
              <a:t> </a:t>
            </a:r>
            <a:r>
              <a:rPr lang="da-DK" sz="2400" dirty="0" err="1"/>
              <a:t>ValueError</a:t>
            </a:r>
            <a:r>
              <a:rPr lang="da-DK" sz="2400" dirty="0"/>
              <a:t> </a:t>
            </a:r>
            <a:r>
              <a:rPr lang="da-DK" sz="2400" dirty="0" err="1"/>
              <a:t>exception</a:t>
            </a:r>
            <a:r>
              <a:rPr lang="da-DK" sz="2400" dirty="0"/>
              <a:t> if </a:t>
            </a:r>
            <a:r>
              <a:rPr lang="da-DK" sz="2400" dirty="0" err="1"/>
              <a:t>substring</a:t>
            </a:r>
            <a:r>
              <a:rPr lang="da-DK" sz="2400" dirty="0"/>
              <a:t> not </a:t>
            </a:r>
            <a:r>
              <a:rPr lang="da-DK" sz="2400" dirty="0" err="1"/>
              <a:t>found</a:t>
            </a:r>
            <a:endParaRPr lang="da-DK" sz="2400" dirty="0"/>
          </a:p>
          <a:p>
            <a:endParaRPr lang="da-DK" sz="24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35719597"/>
              </p:ext>
            </p:extLst>
          </p:nvPr>
        </p:nvGraphicFramePr>
        <p:xfrm>
          <a:off x="2926464" y="3800915"/>
          <a:ext cx="6872605" cy="26877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87260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293484">
                <a:tc>
                  <a:txBody>
                    <a:bodyPr/>
                    <a:lstStyle/>
                    <a:p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string-search.py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1574140">
                <a:tc>
                  <a:txBody>
                    <a:bodyPr/>
                    <a:lstStyle/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= 'th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string - a l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 of characters'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pattern = '</a:t>
                      </a:r>
                      <a:r>
                        <a:rPr lang="en-US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</a:p>
                    <a:p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.find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(pattern)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while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&gt;= 0: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end=" ")</a:t>
                      </a:r>
                    </a:p>
                    <a:p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en-US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.find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(pattern, </a:t>
                      </a:r>
                      <a:r>
                        <a:rPr lang="en-US" sz="16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idx</a:t>
                      </a:r>
                      <a:r>
                        <a:rPr lang="en-US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+ 1)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293484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386513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2 5 22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Rectangle 5">
            <a:hlinkClick r:id="rId2"/>
          </p:cNvPr>
          <p:cNvSpPr/>
          <p:nvPr/>
        </p:nvSpPr>
        <p:spPr>
          <a:xfrm>
            <a:off x="7406138" y="6488668"/>
            <a:ext cx="4785862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/>
              <a:t>docs.python.org/3/library/</a:t>
            </a:r>
            <a:r>
              <a:rPr lang="en-US" dirty="0" err="1"/>
              <a:t>stdtypes.html#textseq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769125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5692E9-C863-4B34-BF4E-DC6FACE6D2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53128" y="215900"/>
            <a:ext cx="5742871" cy="1325563"/>
          </a:xfrm>
        </p:spPr>
        <p:txBody>
          <a:bodyPr/>
          <a:lstStyle/>
          <a:p>
            <a:r>
              <a:rPr lang="da-DK" dirty="0"/>
              <a:t>Is </a:t>
            </a:r>
            <a:r>
              <a:rPr lang="da-DK" i="1" dirty="0" err="1"/>
              <a:t>str</a:t>
            </a:r>
            <a:r>
              <a:rPr lang="da-DK" dirty="0" err="1"/>
              <a:t>.find</a:t>
            </a:r>
            <a:r>
              <a:rPr lang="da-DK" dirty="0"/>
              <a:t> fast?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37C283FB-615B-498A-B261-FD0628F2FFCC}"/>
              </a:ext>
            </a:extLst>
          </p:cNvPr>
          <p:cNvSpPr txBox="1">
            <a:spLocks/>
          </p:cNvSpPr>
          <p:nvPr/>
        </p:nvSpPr>
        <p:spPr>
          <a:xfrm>
            <a:off x="353129" y="1485900"/>
            <a:ext cx="6149271" cy="4965700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 err="1"/>
              <a:t>Typically</a:t>
            </a:r>
            <a:r>
              <a:rPr lang="da-DK" dirty="0"/>
              <a:t> </a:t>
            </a:r>
            <a:r>
              <a:rPr lang="da-DK" dirty="0" err="1"/>
              <a:t>linear</a:t>
            </a:r>
            <a:endParaRPr lang="da-DK" dirty="0"/>
          </a:p>
          <a:p>
            <a:pPr marL="0" indent="0">
              <a:buNone/>
            </a:pPr>
            <a:endParaRPr lang="da-DK" dirty="0"/>
          </a:p>
          <a:p>
            <a:r>
              <a:rPr lang="da-DK" dirty="0" err="1"/>
              <a:t>Until</a:t>
            </a:r>
            <a:r>
              <a:rPr lang="da-DK" dirty="0"/>
              <a:t> Python 3.9 in </a:t>
            </a:r>
            <a:r>
              <a:rPr lang="da-DK" dirty="0" err="1"/>
              <a:t>some</a:t>
            </a:r>
            <a:r>
              <a:rPr lang="da-DK" dirty="0"/>
              <a:t> cases </a:t>
            </a:r>
            <a:r>
              <a:rPr lang="da-DK" dirty="0" err="1"/>
              <a:t>quadractic</a:t>
            </a:r>
            <a:br>
              <a:rPr lang="da-DK" dirty="0"/>
            </a:br>
            <a:endParaRPr lang="da-DK" dirty="0"/>
          </a:p>
          <a:p>
            <a:pPr marL="0" indent="0" algn="ctr">
              <a:buNone/>
            </a:pP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"A</a:t>
            </a:r>
            <a:r>
              <a:rPr lang="da-DK" baseline="30000" dirty="0"/>
              <a:t>2</a:t>
            </a:r>
            <a:r>
              <a:rPr lang="da-DK" i="1" baseline="30000" dirty="0"/>
              <a:t>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da-DK" i="1" baseline="30000" dirty="0"/>
              <a:t>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".find("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i="1" baseline="30000" dirty="0" err="1"/>
              <a:t>n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BA</a:t>
            </a:r>
            <a:r>
              <a:rPr lang="da-DK" i="1" baseline="30000" dirty="0" err="1"/>
              <a:t>n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")</a:t>
            </a:r>
          </a:p>
          <a:p>
            <a:pPr marL="0" indent="0" algn="ctr">
              <a:buNone/>
            </a:pPr>
            <a:endParaRPr lang="da-DK" i="1" baseline="30000" dirty="0"/>
          </a:p>
          <a:p>
            <a:r>
              <a:rPr lang="da-DK" dirty="0">
                <a:hlinkClick r:id="rId3"/>
              </a:rPr>
              <a:t>docs.python.org/3/</a:t>
            </a:r>
            <a:r>
              <a:rPr lang="da-DK" dirty="0" err="1">
                <a:hlinkClick r:id="rId3"/>
              </a:rPr>
              <a:t>whatsnew</a:t>
            </a:r>
            <a:r>
              <a:rPr lang="da-DK" dirty="0">
                <a:hlinkClick r:id="rId3"/>
              </a:rPr>
              <a:t>/3.10.html</a:t>
            </a:r>
            <a:br>
              <a:rPr lang="da-DK" dirty="0"/>
            </a:br>
            <a:br>
              <a:rPr lang="da-DK" dirty="0"/>
            </a:br>
            <a:r>
              <a:rPr lang="da-DK" dirty="0"/>
              <a:t>”</a:t>
            </a:r>
            <a:r>
              <a:rPr lang="en-US" i="1" dirty="0"/>
              <a:t>Substring search functions such as str1 in str2 and str2.find(str1) now sometimes use </a:t>
            </a:r>
            <a:r>
              <a:rPr lang="en-US" i="1" dirty="0" err="1"/>
              <a:t>Crochemore</a:t>
            </a:r>
            <a:r>
              <a:rPr lang="en-US" i="1" dirty="0"/>
              <a:t> &amp; Perrin’s “Two-Way” string searching algorithm to avoid quadratic behavior on long strings.”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3F4C2F6D-BEFF-4FB7-BE56-98004B4CCD7F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986" t="7221" r="1725" b="10926"/>
          <a:stretch/>
        </p:blipFill>
        <p:spPr>
          <a:xfrm>
            <a:off x="6663477" y="660400"/>
            <a:ext cx="5175394" cy="5791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808163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58140" y="99476"/>
            <a:ext cx="11353800" cy="1325563"/>
          </a:xfrm>
        </p:spPr>
        <p:txBody>
          <a:bodyPr>
            <a:normAutofit fontScale="90000"/>
          </a:bodyPr>
          <a:lstStyle/>
          <a:p>
            <a:r>
              <a:rPr lang="en-US" dirty="0"/>
              <a:t>Regular expression </a:t>
            </a:r>
            <a:br>
              <a:rPr lang="en-US" dirty="0"/>
            </a:br>
            <a:r>
              <a:rPr lang="en-US" dirty="0"/>
              <a:t>	– A powerful language to describe sets of strings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8140" y="1520041"/>
            <a:ext cx="11435938" cy="5527963"/>
          </a:xfrm>
        </p:spPr>
        <p:txBody>
          <a:bodyPr>
            <a:normAutofit lnSpcReduction="10000"/>
          </a:bodyPr>
          <a:lstStyle/>
          <a:p>
            <a:r>
              <a:rPr lang="da-DK" b="1" dirty="0" err="1"/>
              <a:t>Examples</a:t>
            </a:r>
            <a:endParaRPr lang="da-DK" dirty="0"/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da-DK" dirty="0"/>
              <a:t>   </a:t>
            </a:r>
            <a:r>
              <a:rPr lang="da-DK" dirty="0" err="1"/>
              <a:t>denotes</a:t>
            </a:r>
            <a:r>
              <a:rPr lang="da-DK" dirty="0"/>
              <a:t> a </a:t>
            </a:r>
            <a:r>
              <a:rPr lang="da-DK" dirty="0" err="1"/>
              <a:t>string</a:t>
            </a:r>
            <a:r>
              <a:rPr lang="da-DK" dirty="0"/>
              <a:t> of letters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string</a:t>
            </a:r>
            <a:r>
              <a:rPr lang="da-DK" dirty="0"/>
              <a:t>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, </a:t>
            </a:r>
            <a:r>
              <a:rPr lang="da-DK" dirty="0" err="1"/>
              <a:t>followed</a:t>
            </a:r>
            <a:r>
              <a:rPr lang="da-DK" dirty="0"/>
              <a:t> by an </a:t>
            </a:r>
            <a:r>
              <a:rPr lang="da-DK" dirty="0" err="1"/>
              <a:t>arbitrary</a:t>
            </a:r>
            <a:r>
              <a:rPr lang="da-DK" dirty="0"/>
              <a:t> </a:t>
            </a:r>
            <a:r>
              <a:rPr lang="da-DK" dirty="0" err="1"/>
              <a:t>number</a:t>
            </a:r>
            <a:r>
              <a:rPr lang="da-DK" dirty="0"/>
              <a:t> of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  <a:r>
              <a:rPr lang="da-DK" dirty="0"/>
              <a:t>s and </a:t>
            </a:r>
            <a:r>
              <a:rPr lang="da-DK" dirty="0" err="1"/>
              <a:t>terminated</a:t>
            </a:r>
            <a:r>
              <a:rPr lang="da-DK" dirty="0"/>
              <a:t> by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>
                <a:cs typeface="Courier New" panose="02070309020205020404" pitchFamily="49" charset="0"/>
              </a:rPr>
              <a:t>, i.e. {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abc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abbbc</a:t>
            </a:r>
            <a:r>
              <a:rPr lang="da-DK" dirty="0">
                <a:cs typeface="Courier New" panose="02070309020205020404" pitchFamily="49" charset="0"/>
              </a:rPr>
              <a:t>,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abbbbc</a:t>
            </a:r>
            <a:r>
              <a:rPr lang="da-DK" dirty="0">
                <a:cs typeface="Courier New" panose="02070309020205020404" pitchFamily="49" charset="0"/>
              </a:rPr>
              <a:t>, ...}</a:t>
            </a:r>
          </a:p>
          <a:p>
            <a:pPr lvl="1"/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+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equivalent</a:t>
            </a:r>
            <a:r>
              <a:rPr lang="da-DK" dirty="0"/>
              <a:t> to  </a:t>
            </a:r>
            <a:r>
              <a:rPr lang="da-DK" dirty="0" err="1">
                <a:latin typeface="Courier New" panose="02070309020205020404" pitchFamily="49" charset="0"/>
                <a:cs typeface="Courier New" panose="02070309020205020404" pitchFamily="49" charset="0"/>
              </a:rPr>
              <a:t>abb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*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, i.e. </a:t>
            </a:r>
            <a:r>
              <a:rPr lang="da-DK" dirty="0" err="1"/>
              <a:t>there</a:t>
            </a:r>
            <a:r>
              <a:rPr lang="da-DK" dirty="0"/>
              <a:t> must </a:t>
            </a:r>
            <a:r>
              <a:rPr lang="da-DK" dirty="0" err="1"/>
              <a:t>be</a:t>
            </a:r>
            <a:r>
              <a:rPr lang="da-DK" dirty="0"/>
              <a:t> at </a:t>
            </a:r>
            <a:r>
              <a:rPr lang="da-DK" dirty="0" err="1"/>
              <a:t>least</a:t>
            </a:r>
            <a:r>
              <a:rPr lang="da-DK" dirty="0"/>
              <a:t> </a:t>
            </a:r>
            <a:r>
              <a:rPr lang="da-DK" dirty="0" err="1"/>
              <a:t>one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b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\w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three</a:t>
            </a:r>
            <a:r>
              <a:rPr lang="da-DK" dirty="0"/>
              <a:t> letter </a:t>
            </a:r>
            <a:r>
              <a:rPr lang="da-DK" dirty="0" err="1"/>
              <a:t>string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 and </a:t>
            </a:r>
            <a:r>
              <a:rPr lang="da-DK" dirty="0" err="1"/>
              <a:t>ending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,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second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is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in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[a-zA-Z0-9_]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da-DK" dirty="0"/>
              <a:t>  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three</a:t>
            </a:r>
            <a:r>
              <a:rPr lang="da-DK" dirty="0"/>
              <a:t> letter </a:t>
            </a:r>
            <a:r>
              <a:rPr lang="da-DK" dirty="0" err="1"/>
              <a:t>string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 and </a:t>
            </a:r>
            <a:r>
              <a:rPr lang="da-DK" dirty="0" err="1"/>
              <a:t>ending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c,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second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is </a:t>
            </a:r>
            <a:r>
              <a:rPr lang="da-DK" dirty="0" err="1"/>
              <a:t>either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dirty="0"/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</a:p>
          <a:p>
            <a:pPr lvl="1"/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[^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]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  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three</a:t>
            </a:r>
            <a:r>
              <a:rPr lang="da-DK" dirty="0"/>
              <a:t> letter </a:t>
            </a:r>
            <a:r>
              <a:rPr lang="da-DK" dirty="0" err="1"/>
              <a:t>string</a:t>
            </a:r>
            <a:r>
              <a:rPr lang="da-DK" dirty="0"/>
              <a:t>, </a:t>
            </a:r>
            <a:r>
              <a:rPr lang="da-DK" dirty="0" err="1"/>
              <a:t>starting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da-DK" dirty="0"/>
              <a:t> and </a:t>
            </a:r>
            <a:r>
              <a:rPr lang="da-DK" dirty="0" err="1"/>
              <a:t>ending</a:t>
            </a:r>
            <a:r>
              <a:rPr lang="da-DK" dirty="0"/>
              <a:t> with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c, </a:t>
            </a:r>
            <a:r>
              <a:rPr lang="da-DK" dirty="0"/>
              <a:t> </a:t>
            </a:r>
            <a:r>
              <a:rPr lang="da-DK" dirty="0" err="1"/>
              <a:t>where</a:t>
            </a:r>
            <a:r>
              <a:rPr lang="da-DK" dirty="0"/>
              <a:t> </a:t>
            </a:r>
            <a:r>
              <a:rPr lang="da-DK" dirty="0" err="1"/>
              <a:t>second</a:t>
            </a:r>
            <a:r>
              <a:rPr lang="da-DK" dirty="0"/>
              <a:t> </a:t>
            </a:r>
            <a:r>
              <a:rPr lang="da-DK" dirty="0" err="1"/>
              <a:t>character</a:t>
            </a:r>
            <a:r>
              <a:rPr lang="da-DK" dirty="0"/>
              <a:t> is </a:t>
            </a:r>
            <a:r>
              <a:rPr lang="da-DK" i="1" dirty="0"/>
              <a:t>none</a:t>
            </a:r>
            <a:r>
              <a:rPr lang="da-DK" dirty="0"/>
              <a:t> of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x</a:t>
            </a:r>
            <a:r>
              <a:rPr lang="da-DK" dirty="0"/>
              <a:t>,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y</a:t>
            </a:r>
            <a:r>
              <a:rPr lang="da-DK" dirty="0"/>
              <a:t> or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z</a:t>
            </a:r>
            <a:endParaRPr lang="da-DK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^</a:t>
            </a:r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</a:t>
            </a:r>
            <a:r>
              <a:rPr lang="da-DK" dirty="0">
                <a:cs typeface="Courier New" panose="02070309020205020404" pitchFamily="49" charset="0"/>
              </a:rPr>
              <a:t>match at start of </a:t>
            </a:r>
            <a:r>
              <a:rPr lang="da-DK" dirty="0" err="1">
                <a:cs typeface="Courier New" panose="02070309020205020404" pitchFamily="49" charset="0"/>
              </a:rPr>
              <a:t>string</a:t>
            </a:r>
            <a:r>
              <a:rPr lang="da-DK" dirty="0">
                <a:cs typeface="Courier New" panose="02070309020205020404" pitchFamily="49" charset="0"/>
              </a:rPr>
              <a:t> (</a:t>
            </a:r>
            <a:r>
              <a:rPr lang="da-DK" dirty="0" err="1">
                <a:cs typeface="Courier New" panose="02070309020205020404" pitchFamily="49" charset="0"/>
              </a:rPr>
              <a:t>prefix</a:t>
            </a:r>
            <a:r>
              <a:rPr lang="da-DK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xyz</a:t>
            </a:r>
            <a:r>
              <a:rPr lang="da-DK" dirty="0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$   </a:t>
            </a:r>
            <a:r>
              <a:rPr lang="da-DK" dirty="0">
                <a:cs typeface="Courier New" panose="02070309020205020404" pitchFamily="49" charset="0"/>
              </a:rPr>
              <a:t>match at end of </a:t>
            </a:r>
            <a:r>
              <a:rPr lang="da-DK" dirty="0" err="1">
                <a:cs typeface="Courier New" panose="02070309020205020404" pitchFamily="49" charset="0"/>
              </a:rPr>
              <a:t>string</a:t>
            </a:r>
            <a:r>
              <a:rPr lang="da-DK" dirty="0">
                <a:cs typeface="Courier New" panose="02070309020205020404" pitchFamily="49" charset="0"/>
              </a:rPr>
              <a:t> (</a:t>
            </a:r>
            <a:r>
              <a:rPr lang="da-DK" dirty="0" err="1">
                <a:cs typeface="Courier New" panose="02070309020205020404" pitchFamily="49" charset="0"/>
              </a:rPr>
              <a:t>suffix</a:t>
            </a:r>
            <a:r>
              <a:rPr lang="da-DK" dirty="0"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>
                <a:cs typeface="Courier New" panose="02070309020205020404" pitchFamily="49" charset="0"/>
              </a:rPr>
              <a:t>...</a:t>
            </a:r>
            <a:endParaRPr lang="da-DK" dirty="0">
              <a:solidFill>
                <a:srgbClr val="C00000"/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da-DK" dirty="0">
                <a:cs typeface="Courier New" panose="02070309020205020404" pitchFamily="49" charset="0"/>
              </a:rPr>
              <a:t>See </a:t>
            </a:r>
            <a:r>
              <a:rPr lang="da-DK" dirty="0">
                <a:cs typeface="Courier New" panose="02070309020205020404" pitchFamily="49" charset="0"/>
                <a:hlinkClick r:id="rId2"/>
              </a:rPr>
              <a:t>docs.python.org/3/</a:t>
            </a:r>
            <a:r>
              <a:rPr lang="da-DK" dirty="0" err="1">
                <a:cs typeface="Courier New" panose="02070309020205020404" pitchFamily="49" charset="0"/>
                <a:hlinkClick r:id="rId2"/>
              </a:rPr>
              <a:t>library</a:t>
            </a:r>
            <a:r>
              <a:rPr lang="da-DK" dirty="0">
                <a:cs typeface="Courier New" panose="02070309020205020404" pitchFamily="49" charset="0"/>
                <a:hlinkClick r:id="rId2"/>
              </a:rPr>
              <a:t>/re.html</a:t>
            </a:r>
            <a:r>
              <a:rPr lang="da-DK" dirty="0">
                <a:cs typeface="Courier New" panose="02070309020205020404" pitchFamily="49" charset="0"/>
              </a:rPr>
              <a:t> for more</a:t>
            </a:r>
          </a:p>
        </p:txBody>
      </p:sp>
    </p:spTree>
    <p:extLst>
      <p:ext uri="{BB962C8B-B14F-4D97-AF65-F5344CB8AC3E}">
        <p14:creationId xmlns:p14="http://schemas.microsoft.com/office/powerpoint/2010/main" val="116237196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a-DK" dirty="0" err="1"/>
              <a:t>Some</a:t>
            </a:r>
            <a:r>
              <a:rPr lang="da-DK" dirty="0"/>
              <a:t> file formats</a:t>
            </a:r>
            <a:endParaRPr lang="en-US" dirty="0"/>
          </a:p>
        </p:txBody>
      </p:sp>
      <p:graphicFrame>
        <p:nvGraphicFramePr>
          <p:cNvPr id="4" name="Content Placeholder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77685833"/>
              </p:ext>
            </p:extLst>
          </p:nvPr>
        </p:nvGraphicFramePr>
        <p:xfrm>
          <a:off x="271077" y="2202639"/>
          <a:ext cx="5687137" cy="3566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46060">
                  <a:extLst>
                    <a:ext uri="{9D8B030D-6E8A-4147-A177-3AD203B41FA5}">
                      <a16:colId xmlns:a16="http://schemas.microsoft.com/office/drawing/2014/main" val="1594685662"/>
                    </a:ext>
                  </a:extLst>
                </a:gridCol>
                <a:gridCol w="4041077">
                  <a:extLst>
                    <a:ext uri="{9D8B030D-6E8A-4147-A177-3AD203B41FA5}">
                      <a16:colId xmlns:a16="http://schemas.microsoft.com/office/drawing/2014/main" val="783888469"/>
                    </a:ext>
                  </a:extLst>
                </a:gridCol>
              </a:tblGrid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File </a:t>
                      </a:r>
                      <a:r>
                        <a:rPr lang="da-DK" sz="2000" dirty="0" err="1"/>
                        <a:t>extension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Content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28081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.html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HyperText</a:t>
                      </a:r>
                      <a:r>
                        <a:rPr lang="en-US" sz="2000" dirty="0"/>
                        <a:t> Markup Language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398801518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.mp3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Audio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188149196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png</a:t>
                      </a:r>
                      <a:r>
                        <a:rPr lang="da-DK" sz="2000" baseline="0" dirty="0"/>
                        <a:t> .</a:t>
                      </a:r>
                      <a:r>
                        <a:rPr lang="da-DK" sz="2000" baseline="0" dirty="0" err="1"/>
                        <a:t>jpeg</a:t>
                      </a:r>
                      <a:r>
                        <a:rPr lang="da-DK" sz="2000" baseline="0" dirty="0"/>
                        <a:t> .jpg 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Image files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513733105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svg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fr-FR" sz="2000" dirty="0" err="1"/>
                        <a:t>Scalable</a:t>
                      </a:r>
                      <a:r>
                        <a:rPr lang="fr-FR" sz="2000" dirty="0"/>
                        <a:t> </a:t>
                      </a:r>
                      <a:r>
                        <a:rPr lang="fr-FR" sz="2000" dirty="0" err="1"/>
                        <a:t>Vector</a:t>
                      </a:r>
                      <a:r>
                        <a:rPr lang="fr-FR" sz="2000" dirty="0"/>
                        <a:t> Graphics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457269453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json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JavaScript Object Notation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482812551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csv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/>
                        <a:t>Comma separated values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532193700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.xml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err="1"/>
                        <a:t>eXtensible</a:t>
                      </a:r>
                      <a:r>
                        <a:rPr lang="en-US" sz="2000" dirty="0"/>
                        <a:t> Markup Language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965692815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xlmx</a:t>
                      </a:r>
                      <a:endParaRPr lang="da-DK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Micosoft</a:t>
                      </a:r>
                      <a:r>
                        <a:rPr lang="da-DK" sz="2000" baseline="0" dirty="0"/>
                        <a:t> </a:t>
                      </a:r>
                      <a:r>
                        <a:rPr lang="en-US" sz="2000" dirty="0"/>
                        <a:t>Excel 2010/2007 Workbook</a:t>
                      </a:r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123301905"/>
                  </a:ext>
                </a:extLst>
              </a:tr>
            </a:tbl>
          </a:graphicData>
        </a:graphic>
      </p:graphicFrame>
      <p:graphicFrame>
        <p:nvGraphicFramePr>
          <p:cNvPr id="5" name="Content Placeholder 3"/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756162881"/>
              </p:ext>
            </p:extLst>
          </p:nvPr>
        </p:nvGraphicFramePr>
        <p:xfrm>
          <a:off x="6220940" y="2202639"/>
          <a:ext cx="5696390" cy="3566160"/>
        </p:xfrm>
        <a:graphic>
          <a:graphicData uri="http://schemas.openxmlformats.org/drawingml/2006/table">
            <a:tbl>
              <a:tblPr firstRow="1" bandRow="1">
                <a:tableStyleId>{793D81CF-94F2-401A-BA57-92F5A7B2D0C5}</a:tableStyleId>
              </a:tblPr>
              <a:tblGrid>
                <a:gridCol w="1693418">
                  <a:extLst>
                    <a:ext uri="{9D8B030D-6E8A-4147-A177-3AD203B41FA5}">
                      <a16:colId xmlns:a16="http://schemas.microsoft.com/office/drawing/2014/main" val="1594685662"/>
                    </a:ext>
                  </a:extLst>
                </a:gridCol>
                <a:gridCol w="4002972">
                  <a:extLst>
                    <a:ext uri="{9D8B030D-6E8A-4147-A177-3AD203B41FA5}">
                      <a16:colId xmlns:a16="http://schemas.microsoft.com/office/drawing/2014/main" val="783888469"/>
                    </a:ext>
                  </a:extLst>
                </a:gridCol>
              </a:tblGrid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File </a:t>
                      </a:r>
                      <a:r>
                        <a:rPr lang="da-DK" sz="2000" dirty="0" err="1"/>
                        <a:t>extension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Description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17628081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/>
                        <a:t>.exe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Windows</a:t>
                      </a:r>
                      <a:r>
                        <a:rPr lang="da-DK" sz="2000" baseline="0" dirty="0"/>
                        <a:t> </a:t>
                      </a:r>
                      <a:r>
                        <a:rPr lang="da-DK" sz="2000" dirty="0" err="1"/>
                        <a:t>executable</a:t>
                      </a:r>
                      <a:r>
                        <a:rPr lang="da-DK" sz="2000" baseline="0" dirty="0"/>
                        <a:t>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51636709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app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Max OS X Application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2844239850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.py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Python</a:t>
                      </a:r>
                      <a:r>
                        <a:rPr lang="da-DK" sz="2000" baseline="0" dirty="0"/>
                        <a:t> program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350561087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pyc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Python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compiled</a:t>
                      </a:r>
                      <a:r>
                        <a:rPr lang="da-DK" sz="2000" baseline="0" dirty="0"/>
                        <a:t>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91437624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java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Java program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827655297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cpp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C++</a:t>
                      </a:r>
                      <a:r>
                        <a:rPr lang="da-DK" sz="2000" baseline="0" dirty="0"/>
                        <a:t> program 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3621285574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.c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/>
                        <a:t>C program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207004966"/>
                  </a:ext>
                </a:extLst>
              </a:tr>
              <a:tr h="280222">
                <a:tc>
                  <a:txBody>
                    <a:bodyPr/>
                    <a:lstStyle/>
                    <a:p>
                      <a:r>
                        <a:rPr lang="da-DK" sz="2000" dirty="0"/>
                        <a:t>.</a:t>
                      </a:r>
                      <a:r>
                        <a:rPr lang="da-DK" sz="2000" dirty="0" err="1"/>
                        <a:t>txt</a:t>
                      </a:r>
                      <a:endParaRPr lang="en-US" sz="2000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>
                      <a:noFill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tc>
                  <a:txBody>
                    <a:bodyPr/>
                    <a:lstStyle/>
                    <a:p>
                      <a:r>
                        <a:rPr lang="da-DK" sz="2000" dirty="0" err="1"/>
                        <a:t>Raw</a:t>
                      </a:r>
                      <a:r>
                        <a:rPr lang="da-DK" sz="2000" dirty="0"/>
                        <a:t> </a:t>
                      </a:r>
                      <a:r>
                        <a:rPr lang="da-DK" sz="2000" dirty="0" err="1"/>
                        <a:t>text</a:t>
                      </a:r>
                      <a:r>
                        <a:rPr lang="da-DK" sz="2000" dirty="0"/>
                        <a:t> file</a:t>
                      </a:r>
                      <a:endParaRPr lang="en-US" sz="2000" dirty="0"/>
                    </a:p>
                  </a:txBody>
                  <a:tcPr>
                    <a:lnL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mpd="sng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</a:tcPr>
                </a:tc>
                <a:extLst>
                  <a:ext uri="{0D108BD9-81ED-4DB2-BD59-A6C34878D82A}">
                    <a16:rowId xmlns:a16="http://schemas.microsoft.com/office/drawing/2014/main" val="113812500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921426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34028" y="-150471"/>
            <a:ext cx="11705863" cy="1325563"/>
          </a:xfrm>
        </p:spPr>
        <p:txBody>
          <a:bodyPr/>
          <a:lstStyle/>
          <a:p>
            <a:r>
              <a:rPr lang="en-US" dirty="0"/>
              <a:t>String searching using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8362" y="842070"/>
            <a:ext cx="11488838" cy="2724284"/>
          </a:xfrm>
        </p:spPr>
        <p:txBody>
          <a:bodyPr>
            <a:normAutofit fontScale="92500"/>
          </a:bodyPr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re.search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/>
              <a:t>find the </a:t>
            </a:r>
            <a:r>
              <a:rPr lang="da-DK" dirty="0" err="1"/>
              <a:t>first</a:t>
            </a:r>
            <a:r>
              <a:rPr lang="da-DK" dirty="0"/>
              <a:t> </a:t>
            </a:r>
            <a:r>
              <a:rPr lang="da-DK" dirty="0" err="1"/>
              <a:t>occurence</a:t>
            </a:r>
            <a:r>
              <a:rPr lang="da-DK" dirty="0"/>
              <a:t> of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a-DK" dirty="0"/>
              <a:t> – </a:t>
            </a:r>
            <a:r>
              <a:rPr lang="da-DK" dirty="0" err="1"/>
              <a:t>returns</a:t>
            </a:r>
            <a:r>
              <a:rPr lang="da-DK" dirty="0"/>
              <a:t> </a:t>
            </a:r>
            <a:r>
              <a:rPr lang="da-DK" dirty="0">
                <a:latin typeface="Courier New" panose="02070309020205020404" pitchFamily="49" charset="0"/>
                <a:cs typeface="Courier New" panose="02070309020205020404" pitchFamily="49" charset="0"/>
              </a:rPr>
              <a:t>None</a:t>
            </a:r>
            <a:r>
              <a:rPr lang="da-DK" dirty="0"/>
              <a:t> or a </a:t>
            </a:r>
            <a:r>
              <a:rPr lang="da-DK" i="1" dirty="0"/>
              <a:t>match </a:t>
            </a:r>
            <a:r>
              <a:rPr lang="da-DK" i="1" dirty="0" err="1"/>
              <a:t>object</a:t>
            </a:r>
            <a:endParaRPr lang="da-DK" i="1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re.findall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/>
              <a:t>returns</a:t>
            </a:r>
            <a:r>
              <a:rPr lang="da-DK" dirty="0"/>
              <a:t> a list of non-overlapping </a:t>
            </a:r>
            <a:r>
              <a:rPr lang="da-DK" dirty="0" err="1"/>
              <a:t>occurence</a:t>
            </a:r>
            <a:r>
              <a:rPr lang="da-DK" dirty="0"/>
              <a:t> of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a-DK" dirty="0"/>
              <a:t> – </a:t>
            </a:r>
            <a:r>
              <a:rPr lang="da-DK" dirty="0" err="1"/>
              <a:t>returns</a:t>
            </a:r>
            <a:r>
              <a:rPr lang="da-DK" dirty="0"/>
              <a:t> a list of </a:t>
            </a:r>
            <a:r>
              <a:rPr lang="da-DK" dirty="0" err="1"/>
              <a:t>substrings</a:t>
            </a:r>
            <a:endParaRPr lang="da-DK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re.finditer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/>
              <a:t>iterator</a:t>
            </a:r>
            <a:r>
              <a:rPr lang="da-DK" dirty="0"/>
              <a:t> </a:t>
            </a:r>
            <a:r>
              <a:rPr lang="da-DK" dirty="0" err="1"/>
              <a:t>returning</a:t>
            </a:r>
            <a:r>
              <a:rPr lang="da-DK" dirty="0"/>
              <a:t> a match </a:t>
            </a:r>
            <a:r>
              <a:rPr lang="da-DK" dirty="0" err="1"/>
              <a:t>object</a:t>
            </a:r>
            <a:r>
              <a:rPr lang="da-DK" dirty="0"/>
              <a:t> for </a:t>
            </a:r>
            <a:r>
              <a:rPr lang="da-DK" dirty="0" err="1"/>
              <a:t>each</a:t>
            </a:r>
            <a:r>
              <a:rPr lang="da-DK" dirty="0"/>
              <a:t> non-overlapping </a:t>
            </a:r>
            <a:r>
              <a:rPr lang="da-DK" dirty="0" err="1"/>
              <a:t>occurence</a:t>
            </a:r>
            <a:r>
              <a:rPr lang="da-DK" dirty="0"/>
              <a:t> of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endParaRPr lang="en-US" i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20202000"/>
              </p:ext>
            </p:extLst>
          </p:nvPr>
        </p:nvGraphicFramePr>
        <p:xfrm>
          <a:off x="1276141" y="3528254"/>
          <a:ext cx="9733280" cy="2926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97332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4605">
                <a:tc>
                  <a:txBody>
                    <a:bodyPr/>
                    <a:lstStyle/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da-DK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da-DK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</a:t>
                      </a:r>
                      <a:endParaRPr lang="en-US" sz="1800" b="1" baseline="0" dirty="0">
                        <a:solidFill>
                          <a:srgbClr val="C00000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= 'this is a string - a list of characters'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re.findall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r'i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\w*', text)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prefix with 'r' for raw string literal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['is', 'is',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ing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ist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m in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re.finditer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r'a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[^at]*t', text):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 is a match object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f'text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m.start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}, 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m.end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}] = {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m.group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}')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text[8, 12] = a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st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text[19, 25] = a list</a:t>
                      </a:r>
                      <a:b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text[33, 36] = act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Rectangle 9">
            <a:hlinkClick r:id="rId3"/>
          </p:cNvPr>
          <p:cNvSpPr/>
          <p:nvPr/>
        </p:nvSpPr>
        <p:spPr>
          <a:xfrm>
            <a:off x="8695358" y="6424477"/>
            <a:ext cx="3385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4"/>
              </a:rPr>
              <a:t>docs.python.org/3/library/re.html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23532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86137" y="365125"/>
            <a:ext cx="11705863" cy="1325563"/>
          </a:xfrm>
        </p:spPr>
        <p:txBody>
          <a:bodyPr/>
          <a:lstStyle/>
          <a:p>
            <a:r>
              <a:rPr lang="en-US" dirty="0"/>
              <a:t>Substitution and splitting using regular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59700"/>
          </a:xfrm>
        </p:spPr>
        <p:txBody>
          <a:bodyPr/>
          <a:lstStyle/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re.sub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da-DK" dirty="0" err="1"/>
              <a:t>replace</a:t>
            </a:r>
            <a:r>
              <a:rPr lang="da-DK" dirty="0"/>
              <a:t> </a:t>
            </a:r>
            <a:r>
              <a:rPr lang="da-DK" dirty="0" err="1"/>
              <a:t>any</a:t>
            </a:r>
            <a:r>
              <a:rPr lang="da-DK" dirty="0"/>
              <a:t> </a:t>
            </a:r>
            <a:r>
              <a:rPr lang="da-DK" dirty="0" err="1"/>
              <a:t>occurence</a:t>
            </a:r>
            <a:r>
              <a:rPr lang="da-DK" dirty="0"/>
              <a:t> of the </a:t>
            </a:r>
            <a:r>
              <a:rPr lang="da-DK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da-DK" dirty="0"/>
              <a:t> in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da-DK" dirty="0"/>
              <a:t> by </a:t>
            </a:r>
            <a:r>
              <a:rPr lang="da-DK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replacement</a:t>
            </a:r>
            <a:r>
              <a:rPr lang="da-DK" dirty="0"/>
              <a:t> </a:t>
            </a:r>
            <a:endParaRPr lang="en-US" dirty="0"/>
          </a:p>
          <a:p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re.split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pattern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dirty="0"/>
              <a:t>split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text</a:t>
            </a:r>
            <a:r>
              <a:rPr lang="en-US" dirty="0"/>
              <a:t> at all </a:t>
            </a:r>
            <a:r>
              <a:rPr lang="en-US" dirty="0" err="1"/>
              <a:t>occurences</a:t>
            </a:r>
            <a:r>
              <a:rPr lang="en-US" dirty="0"/>
              <a:t> of </a:t>
            </a:r>
            <a:r>
              <a:rPr lang="en-US" i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patern</a:t>
            </a:r>
            <a:r>
              <a:rPr lang="en-US" dirty="0"/>
              <a:t> </a:t>
            </a:r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70502"/>
              </p:ext>
            </p:extLst>
          </p:nvPr>
        </p:nvGraphicFramePr>
        <p:xfrm>
          <a:off x="281785" y="3866181"/>
          <a:ext cx="11628430" cy="23774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62843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460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 = 'this is a string - a list of characters'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(r'\w*i\w*', 'X', text)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replace all words containing i by 'X'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'X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X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X - a X of characters'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</a:t>
                      </a: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sub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(r'\w*i\w*', </a:t>
                      </a: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lambda m: m.group()[::-1], 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reverse words containing i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siht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gnirts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- a 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tsil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of characters'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</a:t>
                      </a:r>
                      <a:r>
                        <a:rPr lang="pl-PL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split</a:t>
                      </a:r>
                      <a:r>
                        <a:rPr lang="pl-PL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(r'[^\w]+a[^\w]+', text)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split around word 'a'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['this is', 'string', 'list of characters']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10" name="Rectangle 9">
            <a:hlinkClick r:id="rId3"/>
          </p:cNvPr>
          <p:cNvSpPr/>
          <p:nvPr/>
        </p:nvSpPr>
        <p:spPr>
          <a:xfrm>
            <a:off x="8643066" y="6424477"/>
            <a:ext cx="3385414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docs.python.org/3/library/re.html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340438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Regular expression substitution: \b \w \1 \2 ...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857861"/>
          </a:xfrm>
        </p:spPr>
        <p:txBody>
          <a:bodyPr>
            <a:normAutofit lnSpcReduction="10000"/>
          </a:bodyPr>
          <a:lstStyle/>
          <a:p>
            <a:r>
              <a:rPr lang="da-DK" dirty="0" err="1"/>
              <a:t>Assume</a:t>
            </a:r>
            <a:r>
              <a:rPr lang="da-DK" dirty="0"/>
              <a:t> </a:t>
            </a:r>
            <a:r>
              <a:rPr lang="da-DK" dirty="0" err="1"/>
              <a:t>we</a:t>
            </a:r>
            <a:r>
              <a:rPr lang="da-DK" dirty="0"/>
              <a:t> </a:t>
            </a:r>
            <a:r>
              <a:rPr lang="da-DK" dirty="0" err="1"/>
              <a:t>want</a:t>
            </a:r>
            <a:r>
              <a:rPr lang="da-DK" dirty="0"/>
              <a:t> to </a:t>
            </a:r>
            <a:r>
              <a:rPr lang="da-DK" dirty="0" err="1"/>
              <a:t>replace</a:t>
            </a:r>
            <a:r>
              <a:rPr lang="da-DK" dirty="0"/>
              <a:t> ”a” with ”an” in front of </a:t>
            </a:r>
            <a:r>
              <a:rPr lang="da-DK" dirty="0" err="1"/>
              <a:t>words</a:t>
            </a:r>
            <a:r>
              <a:rPr lang="da-DK" dirty="0"/>
              <a:t> </a:t>
            </a:r>
            <a:r>
              <a:rPr lang="da-DK" dirty="0" err="1"/>
              <a:t>starting</a:t>
            </a:r>
            <a:r>
              <a:rPr lang="da-DK" dirty="0"/>
              <a:t> with the </a:t>
            </a:r>
            <a:r>
              <a:rPr lang="da-DK" dirty="0" err="1"/>
              <a:t>vowels</a:t>
            </a:r>
            <a:r>
              <a:rPr lang="da-DK" dirty="0"/>
              <a:t> a, e, i, o and u.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68693997"/>
              </p:ext>
            </p:extLst>
          </p:nvPr>
        </p:nvGraphicFramePr>
        <p:xfrm>
          <a:off x="478472" y="2671763"/>
          <a:ext cx="11235055" cy="4023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2350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624605">
                <a:tc>
                  <a:txBody>
                    <a:bodyPr/>
                    <a:lstStyle/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txt = 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elephant, a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two places to correct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re.sub('a', 'an', txt)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 eleph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nt,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nd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pe'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replaces all letters 'a' with 'an'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'an', txt)      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raw string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+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boundary of word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 elephant,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all lower 'a' replaced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'\b[aA]\b', 'an', txt)        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elephant,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both 'a' and 'A' replaced by 'an'</a:t>
                      </a: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[aA]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\b',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</a:t>
                      </a:r>
                      <a:r>
                        <a:rPr lang="pt-BR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txt)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use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()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and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to reinsert match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elephant,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ape'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kept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'a' and 'A'</a:t>
                      </a:r>
                      <a:endParaRPr lang="pt-BR" sz="18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'\b([aA])\s+[aeiou]',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'\1</a:t>
                      </a:r>
                      <a:r>
                        <a:rPr lang="pt-BR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txt)    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\s+ = one or more whitespace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lephant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a zebra and </a:t>
                      </a:r>
                      <a:r>
                        <a:rPr lang="en-US" sz="1800" b="1" baseline="0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 err="1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          </a:t>
                      </a:r>
                      <a:r>
                        <a:rPr lang="en-US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missing original whitespace + vowel</a:t>
                      </a:r>
                      <a:endParaRPr lang="pt-BR" sz="18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re.sub(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'\b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[aA]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)(</a:t>
                      </a:r>
                      <a:r>
                        <a:rPr lang="pt-BR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\s+[aeiou]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</a:t>
                      </a:r>
                      <a:r>
                        <a:rPr lang="pt-BR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\2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txt)  </a:t>
                      </a:r>
                      <a:r>
                        <a:rPr lang="pt-BR" sz="18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reinsert both () using </a:t>
                      </a:r>
                      <a:r>
                        <a:rPr lang="pt-BR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\1 \2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e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lephant, a zebra and </a:t>
                      </a:r>
                      <a:r>
                        <a:rPr lang="en-US" sz="18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</a:t>
                      </a:r>
                      <a:r>
                        <a:rPr lang="en-US" sz="1800" b="1" baseline="0" dirty="0">
                          <a:solidFill>
                            <a:schemeClr val="accent2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</a:t>
                      </a:r>
                      <a:r>
                        <a:rPr lang="en-US" sz="18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a</a:t>
                      </a:r>
                      <a:r>
                        <a:rPr lang="en-US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pe'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02719553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3472" y="189512"/>
            <a:ext cx="11539506" cy="1325563"/>
          </a:xfrm>
        </p:spPr>
        <p:txBody>
          <a:bodyPr>
            <a:normAutofit/>
          </a:bodyPr>
          <a:lstStyle/>
          <a:p>
            <a:r>
              <a:rPr lang="en-US" dirty="0"/>
              <a:t>Fun with strings: </a:t>
            </a:r>
            <a:r>
              <a:rPr lang="en-US" dirty="0" err="1"/>
              <a:t>Lindenmayer</a:t>
            </a:r>
            <a:r>
              <a:rPr lang="en-US" dirty="0"/>
              <a:t> systems (L-systems)</a:t>
            </a:r>
          </a:p>
        </p:txBody>
      </p:sp>
      <p:sp>
        <p:nvSpPr>
          <p:cNvPr id="7" name="Rectangle 6"/>
          <p:cNvSpPr/>
          <p:nvPr/>
        </p:nvSpPr>
        <p:spPr>
          <a:xfrm>
            <a:off x="8991231" y="6431302"/>
            <a:ext cx="31154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algn="r"/>
            <a:r>
              <a:rPr lang="en-US" dirty="0">
                <a:hlinkClick r:id="rId3"/>
              </a:rPr>
              <a:t>en.wikipedia.org/wiki/L-system</a:t>
            </a:r>
            <a:endParaRPr lang="en-US" dirty="0"/>
          </a:p>
        </p:txBody>
      </p:sp>
      <p:grpSp>
        <p:nvGrpSpPr>
          <p:cNvPr id="14" name="Group 13"/>
          <p:cNvGrpSpPr/>
          <p:nvPr/>
        </p:nvGrpSpPr>
        <p:grpSpPr>
          <a:xfrm>
            <a:off x="692927" y="1811385"/>
            <a:ext cx="3862724" cy="2359783"/>
            <a:chOff x="8056571" y="1634566"/>
            <a:chExt cx="3862724" cy="2359783"/>
          </a:xfrm>
        </p:grpSpPr>
        <p:grpSp>
          <p:nvGrpSpPr>
            <p:cNvPr id="12" name="Group 11"/>
            <p:cNvGrpSpPr/>
            <p:nvPr/>
          </p:nvGrpSpPr>
          <p:grpSpPr>
            <a:xfrm>
              <a:off x="8274190" y="1634566"/>
              <a:ext cx="3427486" cy="1938992"/>
              <a:chOff x="8623216" y="1496908"/>
              <a:chExt cx="3427486" cy="1938992"/>
            </a:xfrm>
          </p:grpSpPr>
          <p:sp>
            <p:nvSpPr>
              <p:cNvPr id="10" name="TextBox 9"/>
              <p:cNvSpPr txBox="1"/>
              <p:nvPr/>
            </p:nvSpPr>
            <p:spPr>
              <a:xfrm>
                <a:off x="8623216" y="1496908"/>
                <a:ext cx="3427486" cy="1938992"/>
              </a:xfrm>
              <a:prstGeom prst="rect">
                <a:avLst/>
              </a:prstGeom>
              <a:solidFill>
                <a:schemeClr val="accent5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>
                  <a:tabLst>
                    <a:tab pos="987425" algn="l"/>
                  </a:tabLst>
                </a:pPr>
                <a:r>
                  <a:rPr lang="da-DK" sz="2400" b="1" dirty="0" err="1">
                    <a:solidFill>
                      <a:srgbClr val="C00000"/>
                    </a:solidFill>
                  </a:rPr>
                  <a:t>Axiom</a:t>
                </a:r>
                <a:r>
                  <a:rPr lang="da-DK" sz="2400" dirty="0">
                    <a:solidFill>
                      <a:srgbClr val="C00000"/>
                    </a:solidFill>
                  </a:rPr>
                  <a:t> 	A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(1) 	AB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(2) 	ABA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(3)	ABAAB</a:t>
                </a:r>
              </a:p>
              <a:p>
                <a:pPr>
                  <a:tabLst>
                    <a:tab pos="266700" algn="l"/>
                    <a:tab pos="987425" algn="l"/>
                  </a:tabLst>
                </a:pPr>
                <a:r>
                  <a:rPr lang="da-DK" sz="2400" dirty="0"/>
                  <a:t>	(4)	ABAABABA</a:t>
                </a:r>
              </a:p>
            </p:txBody>
          </p:sp>
          <p:sp>
            <p:nvSpPr>
              <p:cNvPr id="5" name="TextBox 4"/>
              <p:cNvSpPr txBox="1"/>
              <p:nvPr/>
            </p:nvSpPr>
            <p:spPr>
              <a:xfrm>
                <a:off x="10736632" y="1618021"/>
                <a:ext cx="1180847" cy="1200329"/>
              </a:xfrm>
              <a:prstGeom prst="rect">
                <a:avLst/>
              </a:prstGeom>
              <a:solidFill>
                <a:schemeClr val="accent3">
                  <a:lumMod val="20000"/>
                  <a:lumOff val="80000"/>
                </a:schemeClr>
              </a:solidFill>
              <a:ln>
                <a:solidFill>
                  <a:srgbClr val="00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2400" b="1" dirty="0" err="1">
                    <a:solidFill>
                      <a:srgbClr val="C00000"/>
                    </a:solidFill>
                  </a:rPr>
                  <a:t>Rules</a:t>
                </a:r>
                <a:endParaRPr lang="da-DK" sz="2400" b="1" dirty="0">
                  <a:solidFill>
                    <a:srgbClr val="C00000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A → AB</a:t>
                </a:r>
              </a:p>
              <a:p>
                <a:pPr algn="ctr"/>
                <a:r>
                  <a:rPr lang="en-US" sz="2400" dirty="0">
                    <a:solidFill>
                      <a:srgbClr val="C00000"/>
                    </a:solidFill>
                  </a:rPr>
                  <a:t>B → A</a:t>
                </a:r>
              </a:p>
            </p:txBody>
          </p:sp>
        </p:grpSp>
        <p:sp>
          <p:nvSpPr>
            <p:cNvPr id="11" name="Rectangle 10"/>
            <p:cNvSpPr/>
            <p:nvPr/>
          </p:nvSpPr>
          <p:spPr>
            <a:xfrm>
              <a:off x="8056571" y="3625017"/>
              <a:ext cx="3862724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>
                <a:tabLst>
                  <a:tab pos="714375" algn="l"/>
                </a:tabLst>
              </a:pPr>
              <a:r>
                <a:rPr lang="da-DK" dirty="0">
                  <a:solidFill>
                    <a:srgbClr val="C00000"/>
                  </a:solidFill>
                </a:rPr>
                <a:t>First </a:t>
              </a:r>
              <a:r>
                <a:rPr lang="da-DK" dirty="0" err="1">
                  <a:solidFill>
                    <a:srgbClr val="C00000"/>
                  </a:solidFill>
                </a:rPr>
                <a:t>four</a:t>
              </a:r>
              <a:r>
                <a:rPr lang="da-DK" dirty="0">
                  <a:solidFill>
                    <a:srgbClr val="C00000"/>
                  </a:solidFill>
                </a:rPr>
                <a:t> </a:t>
              </a:r>
              <a:r>
                <a:rPr lang="da-DK" dirty="0" err="1">
                  <a:solidFill>
                    <a:srgbClr val="C00000"/>
                  </a:solidFill>
                </a:rPr>
                <a:t>iterations</a:t>
              </a:r>
              <a:r>
                <a:rPr lang="da-DK" dirty="0">
                  <a:solidFill>
                    <a:srgbClr val="C00000"/>
                  </a:solidFill>
                </a:rPr>
                <a:t> of parallel </a:t>
              </a:r>
              <a:r>
                <a:rPr lang="da-DK" dirty="0" err="1">
                  <a:solidFill>
                    <a:srgbClr val="C00000"/>
                  </a:solidFill>
                </a:rPr>
                <a:t>rewriting</a:t>
              </a:r>
              <a:endParaRPr lang="en-US" dirty="0">
                <a:solidFill>
                  <a:srgbClr val="C00000"/>
                </a:solidFill>
              </a:endParaRPr>
            </a:p>
          </p:txBody>
        </p:sp>
      </p:grpSp>
      <p:graphicFrame>
        <p:nvGraphicFramePr>
          <p:cNvPr id="13" name="Table 1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98236374"/>
              </p:ext>
            </p:extLst>
          </p:nvPr>
        </p:nvGraphicFramePr>
        <p:xfrm>
          <a:off x="5491329" y="1666699"/>
          <a:ext cx="6189980" cy="4358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189980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L_system.py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 = 'A'  </a:t>
                      </a:r>
                      <a:r>
                        <a:rPr lang="en-US" sz="18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axiom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 = {'A': 'AB', 'B': 'A'}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 in range(8):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S = ''.join(</a:t>
                      </a:r>
                      <a:r>
                        <a:rPr lang="en-US" sz="18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rules.get</a:t>
                      </a:r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(c, c) for c in S)</a:t>
                      </a:r>
                    </a:p>
                    <a:p>
                      <a:r>
                        <a:rPr lang="en-US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print(S)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ABAABABAABAAB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ABAABABAABAABABAABABA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ABAABABAABAABABAABABAABAABABAABAAB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6" name="Rectangle 15"/>
          <p:cNvSpPr/>
          <p:nvPr/>
        </p:nvSpPr>
        <p:spPr>
          <a:xfrm>
            <a:off x="72004" y="4791969"/>
            <a:ext cx="4951486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i="1" dirty="0"/>
              <a:t>“L-systems were introduced and developed in 1968 by </a:t>
            </a:r>
            <a:r>
              <a:rPr lang="en-US" i="1" dirty="0" err="1"/>
              <a:t>Aristid</a:t>
            </a:r>
            <a:r>
              <a:rPr lang="en-US" i="1" dirty="0"/>
              <a:t> </a:t>
            </a:r>
            <a:r>
              <a:rPr lang="en-US" i="1" dirty="0" err="1"/>
              <a:t>Lindenmayer</a:t>
            </a:r>
            <a:r>
              <a:rPr lang="en-US" i="1" dirty="0"/>
              <a:t>, a Hungarian theoretical biologist and botanist at the University of Utrecht. </a:t>
            </a:r>
            <a:r>
              <a:rPr lang="en-US" i="1" dirty="0" err="1"/>
              <a:t>Lindenmayer</a:t>
            </a:r>
            <a:r>
              <a:rPr lang="en-US" i="1" dirty="0"/>
              <a:t> used L-systems to describe the </a:t>
            </a:r>
            <a:r>
              <a:rPr lang="en-US" i="1" dirty="0" err="1"/>
              <a:t>behaviour</a:t>
            </a:r>
            <a:r>
              <a:rPr lang="en-US" i="1" dirty="0"/>
              <a:t> of plant cells and to model the growth processes of plant development.”</a:t>
            </a:r>
          </a:p>
          <a:p>
            <a:pPr algn="r"/>
            <a:r>
              <a:rPr lang="da-DK" dirty="0"/>
              <a:t>- Wikipedia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53444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858" y="104733"/>
            <a:ext cx="3497631" cy="1627177"/>
          </a:xfrm>
        </p:spPr>
        <p:txBody>
          <a:bodyPr>
            <a:normAutofit/>
          </a:bodyPr>
          <a:lstStyle/>
          <a:p>
            <a:pPr algn="ctr"/>
            <a:r>
              <a:rPr lang="da-DK" dirty="0" err="1"/>
              <a:t>Heighway</a:t>
            </a:r>
            <a:br>
              <a:rPr lang="da-DK" dirty="0"/>
            </a:br>
            <a:r>
              <a:rPr lang="da-DK" dirty="0"/>
              <a:t>Dragon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157" y="1696952"/>
            <a:ext cx="3364991" cy="4632325"/>
          </a:xfrm>
          <a:prstGeom prst="rect">
            <a:avLst/>
          </a:prstGeom>
        </p:spPr>
      </p:pic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1667126"/>
              </p:ext>
            </p:extLst>
          </p:nvPr>
        </p:nvGraphicFramePr>
        <p:xfrm>
          <a:off x="4234886" y="88857"/>
          <a:ext cx="7734618" cy="5943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6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dragon.py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sin, cos, radians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axiom = 'FX'</a:t>
                      </a:r>
                    </a:p>
                    <a:p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 = {'X': 'X+YF+', 'Y': '-FX-Y'}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apply_rules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(axiom, rules, repeat):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range(repeat):</a:t>
                      </a:r>
                    </a:p>
                    <a:p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axiom = ''.join(rules.get(symbol, symbol) for symbol in axiom)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axiom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walk(commands, position=(0, 0), angle=0, turn=90):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path = [position]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move in commands: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if move == 'F':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position = (position[0] + cos(radians(angle)),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position[1] + sin(radians(angle)))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path.append(position)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elif move == '-': angle -= turn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elif move == '+': angle += turn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path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path = walk(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apply_rules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axiom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rules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13))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plt.plot(*zip(*path), '-')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plt.title('Heighway dragon')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292195" y="6006112"/>
            <a:ext cx="76200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Interprete</a:t>
            </a:r>
            <a:r>
              <a:rPr lang="da-DK" dirty="0">
                <a:solidFill>
                  <a:srgbClr val="C00000"/>
                </a:solidFill>
              </a:rPr>
              <a:t> the symbols of the resulting </a:t>
            </a:r>
            <a:r>
              <a:rPr lang="da-DK" dirty="0" err="1">
                <a:solidFill>
                  <a:srgbClr val="C00000"/>
                </a:solidFill>
              </a:rPr>
              <a:t>string</a:t>
            </a:r>
            <a:r>
              <a:rPr lang="da-DK" dirty="0">
                <a:solidFill>
                  <a:srgbClr val="C00000"/>
                </a:solidFill>
              </a:rPr>
              <a:t> as a </a:t>
            </a:r>
            <a:r>
              <a:rPr lang="da-DK" dirty="0" err="1">
                <a:solidFill>
                  <a:srgbClr val="C00000"/>
                </a:solidFill>
              </a:rPr>
              <a:t>walk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where</a:t>
            </a:r>
            <a:r>
              <a:rPr lang="da-DK" dirty="0">
                <a:solidFill>
                  <a:srgbClr val="C00000"/>
                </a:solidFill>
              </a:rPr>
              <a:t> 'F' = </a:t>
            </a:r>
            <a:r>
              <a:rPr lang="da-DK" dirty="0" err="1">
                <a:solidFill>
                  <a:srgbClr val="C00000"/>
                </a:solidFill>
              </a:rPr>
              <a:t>draw</a:t>
            </a:r>
            <a:r>
              <a:rPr lang="da-DK" dirty="0">
                <a:solidFill>
                  <a:srgbClr val="C00000"/>
                </a:solidFill>
              </a:rPr>
              <a:t> line forward, and '+' and '-'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turn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left</a:t>
            </a:r>
            <a:r>
              <a:rPr lang="da-DK" dirty="0">
                <a:solidFill>
                  <a:srgbClr val="C00000"/>
                </a:solidFill>
              </a:rPr>
              <a:t> and right 90° (X and Y </a:t>
            </a:r>
            <a:r>
              <a:rPr lang="da-DK" dirty="0" err="1">
                <a:solidFill>
                  <a:srgbClr val="C00000"/>
                </a:solidFill>
              </a:rPr>
              <a:t>are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skipped</a:t>
            </a:r>
            <a:r>
              <a:rPr lang="da-DK" dirty="0">
                <a:solidFill>
                  <a:srgbClr val="C00000"/>
                </a:solidFill>
              </a:rPr>
              <a:t>)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-54890" y="6626097"/>
            <a:ext cx="141859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FX+YF++-FX-YF++-FX+YF+--FX-YF++-FX+YF++-FX-YF+--FX+YF+--FX-YF++-FX+YF++-FX-YF++-FX+YF+--FX-YF+--FX+YF++-FX-YF+--FX+YF+--FX-YF++-FX+YF++-FX-YF++-FX+YF+--FX-YF++-FX+YF++-FX-YF+--FX+YF+--FX-YF+--FX+YF++-FX-YF++-FX+YF+--FX-YF+--FX+YF++-FX-YF+--FX+YF+--FX-YF++-FX+YF++-FX-YF++-FX+YF+--FX-YF++-FX+YF++-FX-Y</a:t>
            </a:r>
          </a:p>
        </p:txBody>
      </p:sp>
    </p:spTree>
    <p:extLst>
      <p:ext uri="{BB962C8B-B14F-4D97-AF65-F5344CB8AC3E}">
        <p14:creationId xmlns:p14="http://schemas.microsoft.com/office/powerpoint/2010/main" val="228810461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/>
          <a:srcRect l="6875" r="66676"/>
          <a:stretch/>
        </p:blipFill>
        <p:spPr>
          <a:xfrm>
            <a:off x="0" y="1362816"/>
            <a:ext cx="2234527" cy="54102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3847" y="135013"/>
            <a:ext cx="10515600" cy="1325563"/>
          </a:xfrm>
        </p:spPr>
        <p:txBody>
          <a:bodyPr/>
          <a:lstStyle/>
          <a:p>
            <a:r>
              <a:rPr lang="da-DK" dirty="0"/>
              <a:t>More </a:t>
            </a:r>
            <a:r>
              <a:rPr lang="da-DK" dirty="0" err="1"/>
              <a:t>space</a:t>
            </a:r>
            <a:r>
              <a:rPr lang="da-DK" dirty="0"/>
              <a:t> </a:t>
            </a:r>
            <a:r>
              <a:rPr lang="da-DK" dirty="0" err="1"/>
              <a:t>filling</a:t>
            </a:r>
            <a:r>
              <a:rPr lang="da-DK" dirty="0"/>
              <a:t> </a:t>
            </a:r>
            <a:r>
              <a:rPr lang="da-DK" dirty="0" err="1"/>
              <a:t>curves</a:t>
            </a:r>
            <a:r>
              <a:rPr lang="da-DK" dirty="0"/>
              <a:t>...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3"/>
          <a:srcRect l="65852"/>
          <a:stretch/>
        </p:blipFill>
        <p:spPr>
          <a:xfrm>
            <a:off x="7579430" y="1362816"/>
            <a:ext cx="2885034" cy="54102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3"/>
          <a:srcRect l="34733" r="35163"/>
          <a:stretch/>
        </p:blipFill>
        <p:spPr>
          <a:xfrm>
            <a:off x="3450670" y="1362816"/>
            <a:ext cx="2543364" cy="5410200"/>
          </a:xfrm>
          <a:prstGeom prst="rect">
            <a:avLst/>
          </a:prstGeom>
        </p:spPr>
      </p:pic>
      <p:graphicFrame>
        <p:nvGraphicFramePr>
          <p:cNvPr id="5" name="Content Placeholder 4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665550947"/>
              </p:ext>
            </p:extLst>
          </p:nvPr>
        </p:nvGraphicFramePr>
        <p:xfrm>
          <a:off x="2021000" y="1854200"/>
          <a:ext cx="10171000" cy="481353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753267">
                  <a:extLst>
                    <a:ext uri="{9D8B030D-6E8A-4147-A177-3AD203B41FA5}">
                      <a16:colId xmlns:a16="http://schemas.microsoft.com/office/drawing/2014/main" val="15686440"/>
                    </a:ext>
                  </a:extLst>
                </a:gridCol>
                <a:gridCol w="4047066">
                  <a:extLst>
                    <a:ext uri="{9D8B030D-6E8A-4147-A177-3AD203B41FA5}">
                      <a16:colId xmlns:a16="http://schemas.microsoft.com/office/drawing/2014/main" val="457520223"/>
                    </a:ext>
                  </a:extLst>
                </a:gridCol>
                <a:gridCol w="2370667">
                  <a:extLst>
                    <a:ext uri="{9D8B030D-6E8A-4147-A177-3AD203B41FA5}">
                      <a16:colId xmlns:a16="http://schemas.microsoft.com/office/drawing/2014/main" val="1380051681"/>
                    </a:ext>
                  </a:extLst>
                </a:gridCol>
              </a:tblGrid>
              <a:tr h="155786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F-G-G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F-G+F+G-F 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G→ GG</a:t>
                      </a:r>
                    </a:p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Forward F and G</a:t>
                      </a:r>
                    </a:p>
                    <a:p>
                      <a:r>
                        <a:rPr lang="da-DK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120°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A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 → B-A-B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B → A+B+A</a:t>
                      </a:r>
                    </a:p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Forward A and B</a:t>
                      </a:r>
                    </a:p>
                    <a:p>
                      <a:r>
                        <a:rPr lang="da-DK" sz="140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60°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 → LFRFL-F-RFLFR+F+LFRFL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R→ RFLFR+F+LFRFL-F-RFLFR</a:t>
                      </a:r>
                    </a:p>
                    <a:p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19514205"/>
                  </a:ext>
                </a:extLst>
              </a:tr>
              <a:tr h="1570427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FX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X → X+YF+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Y → -FX-Y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F+F-F-F+F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L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L → +RF-LFL-FR+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 → -LF+RFR+FL-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16857935"/>
                  </a:ext>
                </a:extLst>
              </a:tr>
              <a:tr h="1685244"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F-F-F-F-F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F-F-F++F+F-F</a:t>
                      </a:r>
                    </a:p>
                    <a:p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 72°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 → F[+FF][-FF]F[-F][+F]F</a:t>
                      </a:r>
                    </a:p>
                    <a:p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36°</a:t>
                      </a:r>
                    </a:p>
                    <a:p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[ and ] </a:t>
                      </a:r>
                      <a:r>
                        <a:rPr lang="da-DK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return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to start </a:t>
                      </a:r>
                      <a:b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point </a:t>
                      </a:r>
                      <a:r>
                        <a:rPr lang="da-DK" sz="1400" baseline="0" dirty="0" err="1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when</a:t>
                      </a:r>
                      <a:r>
                        <a:rPr lang="da-DK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done</a:t>
                      </a:r>
                      <a:endParaRPr lang="en-US" sz="1400" dirty="0">
                        <a:solidFill>
                          <a:schemeClr val="bg1">
                            <a:lumMod val="5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Axiom F</a:t>
                      </a:r>
                    </a:p>
                    <a:p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F</a:t>
                      </a:r>
                      <a:r>
                        <a:rPr lang="en-US" sz="1400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 </a:t>
                      </a: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→ F+F--F+F</a:t>
                      </a:r>
                    </a:p>
                    <a:p>
                      <a:b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</a:br>
                      <a:r>
                        <a:rPr lang="en-US" sz="1400" dirty="0">
                          <a:solidFill>
                            <a:schemeClr val="bg1">
                              <a:lumMod val="50000"/>
                            </a:schemeClr>
                          </a:solidFill>
                        </a:rPr>
                        <a:t>Turns 80°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452574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2585750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3598355"/>
              </p:ext>
            </p:extLst>
          </p:nvPr>
        </p:nvGraphicFramePr>
        <p:xfrm>
          <a:off x="19665" y="1542156"/>
          <a:ext cx="12137195" cy="4343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4372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  <a:gridCol w="8699940">
                  <a:extLst>
                    <a:ext uri="{9D8B030D-6E8A-4147-A177-3AD203B41FA5}">
                      <a16:colId xmlns:a16="http://schemas.microsoft.com/office/drawing/2014/main" val="3120727572"/>
                    </a:ext>
                  </a:extLst>
                </a:gridCol>
              </a:tblGrid>
              <a:tr h="141613">
                <a:tc gridSpan="2"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da-DK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space-filling-L_systems.py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da-DK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737051"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matplotlib.pyplot as plt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math import sin, cos, radians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walk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(commands, 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pos=(0, 0),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forward=frozenset('F'), 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angle=0, 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turn=90):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paths = [[pos]]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stack = []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for move in commands: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if move in forward: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pos = (pos[0]+cos(radians(angle)),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pos[1]+sin(radians(angle)))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paths[-1].append(pos)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'-': angle -= turn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'+': angle += turn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'[':</a:t>
                      </a:r>
                      <a:b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stack.append((pos, angle))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elif move == ']':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pos, angle = stack.pop()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paths.append([pos])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return paths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apply_rules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(axiom, rules, repeat=1):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_ in range(repeat):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axiom = ''.join(rules.get(symbol, symbol) for symbol in axiom)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return axiom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curves = [  # Lindenmayer systems (L-systems)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('Sierpinski triangle', 'F-G-G', {'F': 'F-G+F+G-F', 'G': 'GG'}, 5, {'turn': 120, 'forward': {'F','G'}}),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('Sierpinski arrowhead curve', 'A', {'A': 'B-A-B', 'B': 'A+B+A'}, 5, {'turn': 60, 'forward': {'A','B'}}),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('Peano curve', 'L', {'L': 'LFRFL-F-RFLFR+F+LFRFL', 'R': 'RFLFR+F+LFRFL-F-RFLFR'}, 3,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('Heighway dragon','FX', {'X': 'X+YF+', 'Y': '-FX-Y'}, 10,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('Koch curve', 'F', {'F': 'F+F-F-F+F'}, 3,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('Hilbert curve', 'L', {'L': '+RF-LFL-FR+', 'R': '-LF+RFR+FL-'}, 4, {}),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('McWorter Pentigree curve', 'F-F-F-F-F', {'F': 'F-F-F++F+F-F'}, 3, {'turn': 72}),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('Tree', 'F', {'F': 'F[+FF][-FF]F[-F][+F]F'}, 3, {'turn': 36}),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('Cesero fractal', 'F', {'F': 'F+F--F+F'}, 5, {'turn': 80})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endParaRPr lang="pt-BR" sz="105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idx, (title, axiom, rules, repeat, walk_arg) in enumerate(curves, start=1):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paths = 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walk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</a:t>
                      </a:r>
                      <a:r>
                        <a:rPr lang="pt-BR" sz="105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apply_rules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(axiom, rules, repeat), **walk_arg)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ax = plt.subplot(3, 3, idx, aspect='equal')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ax.set_title(title)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path in paths: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</a:t>
                      </a:r>
                      <a:r>
                        <a:rPr lang="en-US" sz="105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plt.plot</a:t>
                      </a:r>
                      <a:r>
                        <a:rPr lang="en-US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(*zip(*path), '-')</a:t>
                      </a: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plt.axis('off')</a:t>
                      </a:r>
                    </a:p>
                    <a:p>
                      <a:pPr>
                        <a:lnSpc>
                          <a:spcPct val="100000"/>
                        </a:lnSpc>
                        <a:spcAft>
                          <a:spcPts val="0"/>
                        </a:spcAft>
                      </a:pPr>
                      <a:r>
                        <a:rPr lang="pt-BR" sz="105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plt.show()</a:t>
                      </a:r>
                    </a:p>
                  </a:txBody>
                  <a:tcPr marR="36000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73847" y="135013"/>
            <a:ext cx="10515600" cy="1325563"/>
          </a:xfrm>
        </p:spPr>
        <p:txBody>
          <a:bodyPr/>
          <a:lstStyle/>
          <a:p>
            <a:r>
              <a:rPr lang="da-DK" dirty="0"/>
              <a:t>More </a:t>
            </a:r>
            <a:r>
              <a:rPr lang="da-DK" dirty="0" err="1"/>
              <a:t>space</a:t>
            </a:r>
            <a:r>
              <a:rPr lang="da-DK" dirty="0"/>
              <a:t> </a:t>
            </a:r>
            <a:r>
              <a:rPr lang="da-DK" dirty="0" err="1"/>
              <a:t>filling</a:t>
            </a:r>
            <a:r>
              <a:rPr lang="da-DK" dirty="0"/>
              <a:t> </a:t>
            </a:r>
            <a:r>
              <a:rPr lang="da-DK" dirty="0" err="1"/>
              <a:t>curves</a:t>
            </a:r>
            <a:r>
              <a:rPr lang="da-DK" dirty="0"/>
              <a:t>... (source </a:t>
            </a:r>
            <a:r>
              <a:rPr lang="da-DK" dirty="0" err="1"/>
              <a:t>code</a:t>
            </a:r>
            <a:r>
              <a:rPr lang="da-DK" dirty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545530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PIL – the Python Imaging Library </a:t>
            </a:r>
          </a:p>
        </p:txBody>
      </p:sp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09917" y="1186809"/>
            <a:ext cx="1714500" cy="1714500"/>
          </a:xfr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47967" y="3609540"/>
            <a:ext cx="2438400" cy="2438400"/>
          </a:xfrm>
          <a:prstGeom prst="rect">
            <a:avLst/>
          </a:prstGeom>
          <a:ln>
            <a:solidFill>
              <a:schemeClr val="tx1">
                <a:lumMod val="50000"/>
                <a:lumOff val="50000"/>
              </a:schemeClr>
            </a:solidFill>
          </a:ln>
        </p:spPr>
      </p:pic>
      <p:sp>
        <p:nvSpPr>
          <p:cNvPr id="6" name="Content Placeholder 2"/>
          <p:cNvSpPr txBox="1">
            <a:spLocks/>
          </p:cNvSpPr>
          <p:nvPr/>
        </p:nvSpPr>
        <p:spPr>
          <a:xfrm>
            <a:off x="848508" y="1606686"/>
            <a:ext cx="7278666" cy="50597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57188" indent="-357188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rgbClr val="C00000"/>
              </a:buClr>
              <a:buFont typeface="Wingdings" panose="05000000000000000000" pitchFamily="2" charset="2"/>
              <a:buChar char="§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Clr>
                <a:srgbClr val="C00000"/>
              </a:buClr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da-DK" dirty="0"/>
              <a:t>pip </a:t>
            </a:r>
            <a:r>
              <a:rPr lang="da-DK" dirty="0" err="1"/>
              <a:t>install</a:t>
            </a:r>
            <a:r>
              <a:rPr lang="da-DK" dirty="0"/>
              <a:t> </a:t>
            </a:r>
            <a:r>
              <a:rPr lang="da-DK" dirty="0" err="1"/>
              <a:t>Pillow</a:t>
            </a:r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endParaRPr lang="da-DK" dirty="0"/>
          </a:p>
          <a:p>
            <a:r>
              <a:rPr lang="da-DK" dirty="0"/>
              <a:t>For </a:t>
            </a:r>
            <a:r>
              <a:rPr lang="da-DK" dirty="0" err="1"/>
              <a:t>many</a:t>
            </a:r>
            <a:r>
              <a:rPr lang="da-DK" dirty="0"/>
              <a:t> file types </a:t>
            </a:r>
            <a:r>
              <a:rPr lang="da-DK" dirty="0" err="1"/>
              <a:t>there</a:t>
            </a:r>
            <a:r>
              <a:rPr lang="da-DK" dirty="0"/>
              <a:t> </a:t>
            </a:r>
            <a:r>
              <a:rPr lang="da-DK" dirty="0" err="1"/>
              <a:t>exist</a:t>
            </a:r>
            <a:r>
              <a:rPr lang="da-DK" dirty="0"/>
              <a:t> </a:t>
            </a:r>
            <a:r>
              <a:rPr lang="da-DK" dirty="0" err="1"/>
              <a:t>Python</a:t>
            </a:r>
            <a:r>
              <a:rPr lang="da-DK" dirty="0"/>
              <a:t> </a:t>
            </a:r>
            <a:r>
              <a:rPr lang="da-DK" dirty="0" err="1"/>
              <a:t>packages</a:t>
            </a:r>
            <a:r>
              <a:rPr lang="da-DK" dirty="0"/>
              <a:t> handling </a:t>
            </a:r>
            <a:r>
              <a:rPr lang="da-DK" dirty="0" err="1"/>
              <a:t>such</a:t>
            </a:r>
            <a:r>
              <a:rPr lang="da-DK" dirty="0"/>
              <a:t> files, </a:t>
            </a:r>
            <a:r>
              <a:rPr lang="da-DK" dirty="0" err="1"/>
              <a:t>e.g</a:t>
            </a:r>
            <a:r>
              <a:rPr lang="da-DK" dirty="0"/>
              <a:t>. for images </a:t>
            </a:r>
            <a:r>
              <a:rPr lang="da-DK" dirty="0" err="1"/>
              <a:t>Pillow</a:t>
            </a:r>
            <a:r>
              <a:rPr lang="da-DK" dirty="0"/>
              <a:t> supports 40+ </a:t>
            </a:r>
            <a:r>
              <a:rPr lang="da-DK" dirty="0" err="1"/>
              <a:t>different</a:t>
            </a:r>
            <a:r>
              <a:rPr lang="da-DK" dirty="0"/>
              <a:t> file formats</a:t>
            </a:r>
          </a:p>
          <a:p>
            <a:r>
              <a:rPr lang="da-DK" dirty="0"/>
              <a:t>For more </a:t>
            </a:r>
            <a:r>
              <a:rPr lang="da-DK" dirty="0" err="1"/>
              <a:t>advanced</a:t>
            </a:r>
            <a:r>
              <a:rPr lang="da-DK" dirty="0"/>
              <a:t> computer vision </a:t>
            </a:r>
            <a:r>
              <a:rPr lang="da-DK" dirty="0" err="1"/>
              <a:t>tasks</a:t>
            </a:r>
            <a:r>
              <a:rPr lang="da-DK" dirty="0"/>
              <a:t> </a:t>
            </a:r>
            <a:r>
              <a:rPr lang="da-DK" dirty="0" err="1"/>
              <a:t>you</a:t>
            </a:r>
            <a:r>
              <a:rPr lang="da-DK" dirty="0"/>
              <a:t> </a:t>
            </a:r>
            <a:r>
              <a:rPr lang="da-DK" dirty="0" err="1"/>
              <a:t>should</a:t>
            </a:r>
            <a:r>
              <a:rPr lang="da-DK" dirty="0"/>
              <a:t> </a:t>
            </a:r>
            <a:r>
              <a:rPr lang="da-DK" dirty="0" err="1"/>
              <a:t>consider</a:t>
            </a:r>
            <a:r>
              <a:rPr lang="da-DK" dirty="0"/>
              <a:t> </a:t>
            </a:r>
            <a:r>
              <a:rPr lang="da-DK" dirty="0" err="1">
                <a:hlinkClick r:id="rId5"/>
              </a:rPr>
              <a:t>OpenCV</a:t>
            </a:r>
            <a:endParaRPr lang="da-DK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5925707"/>
              </p:ext>
            </p:extLst>
          </p:nvPr>
        </p:nvGraphicFramePr>
        <p:xfrm>
          <a:off x="1542372" y="2267375"/>
          <a:ext cx="5890937" cy="1783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890937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rotate_image.py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from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PIL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Image.open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("Python-Logo.png")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img_out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img.rotate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(45, expand=True)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img_out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.save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("Python-rotated.png")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8" name="Rectangle 7"/>
          <p:cNvSpPr/>
          <p:nvPr/>
        </p:nvSpPr>
        <p:spPr>
          <a:xfrm>
            <a:off x="120218" y="6410222"/>
            <a:ext cx="189391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6"/>
              </a:rPr>
              <a:t>python-pillow.org</a:t>
            </a:r>
            <a:r>
              <a:rPr lang="en-US" dirty="0"/>
              <a:t>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9308273" y="2976248"/>
            <a:ext cx="191778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Python-Logo.png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9047968" y="6127234"/>
            <a:ext cx="2438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/>
              <a:t>Python-rotated.png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87330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CSV files - Comma Separated Values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3096" y="1523228"/>
            <a:ext cx="4358833" cy="5181599"/>
          </a:xfrm>
        </p:spPr>
        <p:txBody>
          <a:bodyPr>
            <a:normAutofit/>
          </a:bodyPr>
          <a:lstStyle/>
          <a:p>
            <a:r>
              <a:rPr lang="da-DK" sz="2400" dirty="0"/>
              <a:t>Simple 2D </a:t>
            </a:r>
            <a:r>
              <a:rPr lang="da-DK" sz="2400" dirty="0" err="1"/>
              <a:t>tables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stored</a:t>
            </a:r>
            <a:r>
              <a:rPr lang="da-DK" sz="2400" dirty="0"/>
              <a:t> as </a:t>
            </a:r>
            <a:r>
              <a:rPr lang="da-DK" sz="2400" dirty="0" err="1"/>
              <a:t>rows</a:t>
            </a:r>
            <a:r>
              <a:rPr lang="da-DK" sz="2400" dirty="0"/>
              <a:t> in a file, with </a:t>
            </a:r>
            <a:r>
              <a:rPr lang="da-DK" sz="2400" dirty="0" err="1"/>
              <a:t>values</a:t>
            </a:r>
            <a:r>
              <a:rPr lang="da-DK" sz="2400" dirty="0"/>
              <a:t> </a:t>
            </a:r>
            <a:r>
              <a:rPr lang="da-DK" sz="2400" dirty="0" err="1"/>
              <a:t>separated</a:t>
            </a:r>
            <a:r>
              <a:rPr lang="da-DK" sz="2400" dirty="0"/>
              <a:t> by </a:t>
            </a:r>
            <a:r>
              <a:rPr lang="da-DK" sz="2400" dirty="0" err="1"/>
              <a:t>comma</a:t>
            </a:r>
            <a:endParaRPr lang="da-DK" sz="2400" dirty="0"/>
          </a:p>
          <a:p>
            <a:r>
              <a:rPr lang="da-DK" sz="2400" dirty="0" err="1"/>
              <a:t>Strings</a:t>
            </a:r>
            <a:r>
              <a:rPr lang="da-DK" sz="2400" dirty="0"/>
              <a:t> </a:t>
            </a:r>
            <a:r>
              <a:rPr lang="da-DK" sz="2400" dirty="0" err="1"/>
              <a:t>stored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quoted</a:t>
            </a:r>
            <a:r>
              <a:rPr lang="da-DK" sz="2400" dirty="0"/>
              <a:t> if </a:t>
            </a:r>
            <a:r>
              <a:rPr lang="da-DK" sz="2400" dirty="0" err="1"/>
              <a:t>necessary</a:t>
            </a:r>
            <a:endParaRPr lang="da-DK" sz="2400" dirty="0"/>
          </a:p>
          <a:p>
            <a:r>
              <a:rPr lang="da-DK" sz="2400" dirty="0"/>
              <a:t>Values </a:t>
            </a:r>
            <a:r>
              <a:rPr lang="da-DK" sz="2400" dirty="0" err="1"/>
              <a:t>read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</a:t>
            </a:r>
            <a:r>
              <a:rPr lang="da-DK" sz="2400" dirty="0" err="1"/>
              <a:t>strings</a:t>
            </a:r>
            <a:endParaRPr lang="da-DK" sz="2400" dirty="0"/>
          </a:p>
          <a:p>
            <a:r>
              <a:rPr lang="da-DK" sz="2400" dirty="0"/>
              <a:t>The </a:t>
            </a:r>
            <a:r>
              <a:rPr lang="da-DK" sz="2400" dirty="0" err="1"/>
              <a:t>deliminator</a:t>
            </a:r>
            <a:r>
              <a:rPr lang="da-DK" sz="2400" dirty="0"/>
              <a:t> (default </a:t>
            </a:r>
            <a:r>
              <a:rPr lang="da-DK" sz="2400" dirty="0" err="1"/>
              <a:t>comma</a:t>
            </a:r>
            <a:r>
              <a:rPr lang="da-DK" sz="2400" dirty="0"/>
              <a:t>)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changed by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delimiter</a:t>
            </a:r>
            <a:r>
              <a:rPr lang="da-DK" sz="2400" dirty="0"/>
              <a:t>.</a:t>
            </a:r>
            <a:br>
              <a:rPr lang="da-DK" sz="2400" dirty="0"/>
            </a:br>
            <a:r>
              <a:rPr lang="da-DK" sz="2400" dirty="0" err="1"/>
              <a:t>Other</a:t>
            </a:r>
            <a:r>
              <a:rPr lang="da-DK" sz="2400" dirty="0"/>
              <a:t> </a:t>
            </a:r>
            <a:r>
              <a:rPr lang="da-DK" sz="2400" dirty="0" err="1"/>
              <a:t>typical</a:t>
            </a:r>
            <a:r>
              <a:rPr lang="da-DK" sz="2400" dirty="0"/>
              <a:t> </a:t>
            </a:r>
            <a:r>
              <a:rPr lang="da-DK" sz="2400" dirty="0" err="1"/>
              <a:t>deliminators</a:t>
            </a:r>
            <a:r>
              <a:rPr lang="da-DK" sz="2400" dirty="0"/>
              <a:t> </a:t>
            </a:r>
            <a:r>
              <a:rPr lang="da-DK" sz="2400" dirty="0" err="1"/>
              <a:t>are</a:t>
            </a:r>
            <a:r>
              <a:rPr lang="da-DK" sz="2400" dirty="0"/>
              <a:t> tabs '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\t</a:t>
            </a:r>
            <a:r>
              <a:rPr lang="da-DK" sz="2400" dirty="0"/>
              <a:t>', and </a:t>
            </a:r>
            <a:r>
              <a:rPr lang="da-DK" sz="2400" dirty="0" err="1"/>
              <a:t>semicolon</a:t>
            </a:r>
            <a:r>
              <a:rPr lang="da-DK" sz="2400" dirty="0"/>
              <a:t> '</a:t>
            </a:r>
            <a:r>
              <a:rPr lang="da-DK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;</a:t>
            </a:r>
            <a:r>
              <a:rPr lang="da-DK" sz="2400" dirty="0"/>
              <a:t>'</a:t>
            </a:r>
            <a:endParaRPr lang="da-DK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28964833"/>
              </p:ext>
            </p:extLst>
          </p:nvPr>
        </p:nvGraphicFramePr>
        <p:xfrm>
          <a:off x="4997885" y="1523228"/>
          <a:ext cx="7027102" cy="5181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1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csv-example.py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'csv-data.csv'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= [[1, 2, 3],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['a', '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'],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[1.0, ['x',"y"], 'd']]</a:t>
                      </a:r>
                    </a:p>
                    <a:p>
                      <a:pPr>
                        <a:spcBef>
                          <a:spcPts val="600"/>
                        </a:spcBef>
                        <a:spcAft>
                          <a:spcPts val="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open(FILE, 'w', newline='') as outfile: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csv_out =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csv.writer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(outfile)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data: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csv_out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.writerow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(row)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open(FILE, 'r', newline='') as infile: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(infile):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print(row)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['1', '2', '3']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['a', '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['1.0', "['x', 'y']", 'd']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8532898"/>
              </p:ext>
            </p:extLst>
          </p:nvPr>
        </p:nvGraphicFramePr>
        <p:xfrm>
          <a:off x="9104806" y="5286882"/>
          <a:ext cx="277685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csv-data.csv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1,2,3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a,"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8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1.0,"['x', 'y']",d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7" name="Rectangle 6"/>
          <p:cNvSpPr/>
          <p:nvPr/>
        </p:nvSpPr>
        <p:spPr>
          <a:xfrm>
            <a:off x="247747" y="6335495"/>
            <a:ext cx="3458063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docs.python.org/3/library/csv.html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41246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CSV files - Tab Separated Values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6491351"/>
              </p:ext>
            </p:extLst>
          </p:nvPr>
        </p:nvGraphicFramePr>
        <p:xfrm>
          <a:off x="2842365" y="2099426"/>
          <a:ext cx="7027102" cy="3657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027102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csv-tab-separated.py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FILE = 'tab-separated.csv'</a:t>
                      </a:r>
                    </a:p>
                    <a:p>
                      <a:endParaRPr lang="pt-BR" sz="18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open(FILE) as infile: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(infile, </a:t>
                      </a:r>
                      <a:r>
                        <a:rPr lang="pt-BR" sz="18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delimiter='\t'</a:t>
                      </a:r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):</a:t>
                      </a:r>
                    </a:p>
                    <a:p>
                      <a:r>
                        <a:rPr lang="pt-BR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print(row)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8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8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8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['1', '2', '3']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['4', '5', '6']</a:t>
                      </a:r>
                      <a:b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</a:br>
                      <a:r>
                        <a:rPr lang="pt-BR" sz="18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['7', '8', '9']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56590674"/>
              </p:ext>
            </p:extLst>
          </p:nvPr>
        </p:nvGraphicFramePr>
        <p:xfrm>
          <a:off x="6950330" y="4297326"/>
          <a:ext cx="2776855" cy="1280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7768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8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tab-separated.csv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	2	3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4	5	6</a:t>
                      </a:r>
                    </a:p>
                    <a:p>
                      <a:r>
                        <a:rPr lang="pt-BR" sz="1800" b="1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7	8	9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50230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8973779" y="163366"/>
            <a:ext cx="2857500" cy="31337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973779" y="4147100"/>
            <a:ext cx="2857500" cy="2547534"/>
          </a:xfrm>
          <a:prstGeom prst="rect">
            <a:avLst/>
          </a:prstGeom>
        </p:spPr>
      </p:pic>
      <p:graphicFrame>
        <p:nvGraphicFramePr>
          <p:cNvPr id="9" name="Table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22064156"/>
              </p:ext>
            </p:extLst>
          </p:nvPr>
        </p:nvGraphicFramePr>
        <p:xfrm>
          <a:off x="403964" y="1634954"/>
          <a:ext cx="8160068" cy="5059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006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</a:t>
                      </a:r>
                    </a:p>
                    <a:p>
                      <a:endParaRPr lang="pt-BR" sz="1400" b="1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with open('grades.csv') as file: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csv.reader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(file,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delimiter=';'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data = iterator over the rows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header =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next(data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['Name', 'Course', 'Grade']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count = {}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total = {}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                     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iterate over data rows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course = row[header.index('Course')]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grade  = int(row[header.index('Grade')])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count[course] = count.get(course, 0) + 1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total[course] = total.get(course, 0) + grade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print('Average grades:')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width = max(map(len, count))  </a:t>
                      </a:r>
                      <a:r>
                        <a:rPr lang="pt-BR" sz="14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maximum course name length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course in count: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print(f'{course:&gt;{width}s} : {total[course] / count[course]:.2f}')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Average grades: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Analysis : 1.67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Programming : 1.50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Statistics : 2.50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403964" y="255946"/>
            <a:ext cx="8160068" cy="1325563"/>
          </a:xfrm>
        </p:spPr>
        <p:txBody>
          <a:bodyPr>
            <a:normAutofit/>
          </a:bodyPr>
          <a:lstStyle/>
          <a:p>
            <a:r>
              <a:rPr lang="en-US" dirty="0"/>
              <a:t>Reading an Excel generated CSV file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8973779" y="3333797"/>
            <a:ext cx="278560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200" dirty="0"/>
              <a:t>Saving a file in Excel as </a:t>
            </a:r>
            <a:br>
              <a:rPr lang="en-US" sz="1200" dirty="0"/>
            </a:br>
            <a:r>
              <a:rPr lang="en-US" sz="1200" b="1" dirty="0"/>
              <a:t>CSV (Comma delimited) (*.csv)</a:t>
            </a:r>
          </a:p>
          <a:p>
            <a:pPr algn="ctr"/>
            <a:r>
              <a:rPr lang="en-US" sz="1200" dirty="0"/>
              <a:t>Sometimes use ‘;’ as default separator, </a:t>
            </a:r>
            <a:br>
              <a:rPr lang="en-US" sz="1200" dirty="0"/>
            </a:br>
            <a:r>
              <a:rPr lang="en-US" sz="1200" dirty="0"/>
              <a:t>determined by Windows Regional settings</a:t>
            </a:r>
          </a:p>
        </p:txBody>
      </p:sp>
    </p:spTree>
    <p:extLst>
      <p:ext uri="{BB962C8B-B14F-4D97-AF65-F5344CB8AC3E}">
        <p14:creationId xmlns:p14="http://schemas.microsoft.com/office/powerpoint/2010/main" val="18625230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108767" cy="1325563"/>
          </a:xfrm>
        </p:spPr>
        <p:txBody>
          <a:bodyPr>
            <a:normAutofit/>
          </a:bodyPr>
          <a:lstStyle/>
          <a:p>
            <a:r>
              <a:rPr lang="en-US" dirty="0"/>
              <a:t>CSV files </a:t>
            </a:r>
            <a:br>
              <a:rPr lang="en-US" dirty="0"/>
            </a:br>
            <a:r>
              <a:rPr lang="en-US" dirty="0"/>
              <a:t>- Quoting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822432"/>
              </p:ext>
            </p:extLst>
          </p:nvPr>
        </p:nvGraphicFramePr>
        <p:xfrm>
          <a:off x="4197695" y="365125"/>
          <a:ext cx="7734618" cy="61417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34618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csv-quoting.py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csv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import 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data = [[1, 1.0, '1.0'], ['abc', '"', '\t"', ',']]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quoting_options = [(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csv.QUOTE_MINIMAL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'QUOTE_MINIMAL'),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csv.QUOTE_ALL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    'QUOTE_ALL'),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csv.QUOTE_NONNUMERIC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'QUOTE_NONNUMERIC'),</a:t>
                      </a:r>
                    </a:p>
                    <a:p>
                      <a:pPr>
                        <a:spcAft>
                          <a:spcPts val="600"/>
                        </a:spcAft>
                      </a:pP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(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csv.QUOTE_NONE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      'QUOTE_NONE')]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name in quoting_options: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print(name)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csv_out = csv.writer(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sys.stdout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pt-BR" sz="14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=</a:t>
                      </a:r>
                      <a:r>
                        <a:rPr lang="pt-BR" sz="14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quoting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escapechar='</a:t>
                      </a:r>
                      <a:r>
                        <a:rPr lang="pt-BR" sz="14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\\</a:t>
                      </a:r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')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for row in data:</a:t>
                      </a:r>
                    </a:p>
                    <a:p>
                      <a:r>
                        <a:rPr lang="pt-BR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csv_out.writerow(row)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148143">
                <a:tc>
                  <a:txBody>
                    <a:bodyPr/>
                    <a:lstStyle/>
                    <a:p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4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4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4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QUOTE_MINIMAL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cannot distinguish 1.0 and "1.0"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1,1.0,1.0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  <a:tabLst/>
                        <a:defRPr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QUOTE_ALL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cannot distinguish 1.0 and "1.0"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QUOTE_NONNUMERIC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1,1.0,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1.0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	""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  <a:r>
                        <a:rPr lang="pt-BR" sz="14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pt-BR" sz="14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QUOTE_NONE  </a:t>
                      </a:r>
                      <a:r>
                        <a:rPr lang="pt-BR" sz="14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cannot distinguish 1.0 and "1.0"</a:t>
                      </a:r>
                      <a:endParaRPr lang="pt-BR" sz="14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1,1.0,1.0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abc,</a:t>
                      </a:r>
                      <a:r>
                        <a:rPr lang="pt-BR" sz="14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	</a:t>
                      </a:r>
                      <a:r>
                        <a:rPr lang="pt-BR" sz="14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",</a:t>
                      </a:r>
                      <a:r>
                        <a:rPr lang="pt-BR" sz="14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\</a:t>
                      </a:r>
                      <a:r>
                        <a:rPr lang="pt-BR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8530" y="1916768"/>
            <a:ext cx="3733801" cy="4692376"/>
          </a:xfrm>
        </p:spPr>
        <p:txBody>
          <a:bodyPr>
            <a:normAutofit/>
          </a:bodyPr>
          <a:lstStyle/>
          <a:p>
            <a:r>
              <a:rPr lang="da-DK" sz="2400" dirty="0"/>
              <a:t>The </a:t>
            </a:r>
            <a:r>
              <a:rPr lang="da-DK" sz="2400" dirty="0" err="1"/>
              <a:t>amount</a:t>
            </a:r>
            <a:r>
              <a:rPr lang="da-DK" sz="2400" dirty="0"/>
              <a:t> of </a:t>
            </a:r>
            <a:r>
              <a:rPr lang="da-DK" sz="2400" dirty="0" err="1"/>
              <a:t>quoting</a:t>
            </a:r>
            <a:r>
              <a:rPr lang="da-DK" sz="2400" dirty="0"/>
              <a:t> is </a:t>
            </a:r>
            <a:r>
              <a:rPr lang="da-DK" sz="2400" dirty="0" err="1"/>
              <a:t>controlled</a:t>
            </a:r>
            <a:r>
              <a:rPr lang="da-DK" sz="2400" dirty="0"/>
              <a:t> with </a:t>
            </a:r>
            <a:r>
              <a:rPr lang="da-DK" sz="2400" dirty="0" err="1"/>
              <a:t>keyword</a:t>
            </a:r>
            <a:r>
              <a:rPr lang="da-DK" sz="2400" dirty="0"/>
              <a:t> argument </a:t>
            </a:r>
            <a:r>
              <a:rPr lang="da-DK" sz="2400" b="1" dirty="0" err="1">
                <a:solidFill>
                  <a:schemeClr val="accent1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quoting</a:t>
            </a:r>
            <a:r>
              <a:rPr lang="da-DK" sz="2400" dirty="0"/>
              <a:t> </a:t>
            </a:r>
          </a:p>
          <a:p>
            <a:r>
              <a:rPr lang="da-DK" sz="2400" dirty="0" err="1">
                <a:solidFill>
                  <a:srgbClr val="C0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csv.QUOTE_MINIMAL</a:t>
            </a:r>
            <a:r>
              <a:rPr lang="da-DK" sz="2400" dirty="0" err="1"/>
              <a:t>etc</a:t>
            </a:r>
            <a:r>
              <a:rPr lang="da-DK" sz="2400" dirty="0"/>
              <a:t>.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used</a:t>
            </a:r>
            <a:r>
              <a:rPr lang="da-DK" sz="2400" dirty="0"/>
              <a:t> to </a:t>
            </a:r>
            <a:r>
              <a:rPr lang="da-DK" sz="2400" dirty="0" err="1"/>
              <a:t>select</a:t>
            </a:r>
            <a:r>
              <a:rPr lang="da-DK" sz="2400" dirty="0"/>
              <a:t> the </a:t>
            </a:r>
            <a:r>
              <a:rPr lang="da-DK" sz="2400" dirty="0" err="1"/>
              <a:t>quoting</a:t>
            </a:r>
            <a:r>
              <a:rPr lang="da-DK" sz="2400" dirty="0"/>
              <a:t> </a:t>
            </a:r>
            <a:r>
              <a:rPr lang="da-DK" sz="2400" dirty="0" err="1"/>
              <a:t>level</a:t>
            </a:r>
            <a:endParaRPr lang="da-DK" sz="2400" dirty="0"/>
          </a:p>
          <a:p>
            <a:r>
              <a:rPr lang="da-DK" sz="2400" dirty="0" err="1"/>
              <a:t>Depending</a:t>
            </a:r>
            <a:r>
              <a:rPr lang="da-DK" sz="2400" dirty="0"/>
              <a:t> on </a:t>
            </a:r>
            <a:r>
              <a:rPr lang="da-DK" sz="2400" dirty="0" err="1"/>
              <a:t>choice</a:t>
            </a:r>
            <a:r>
              <a:rPr lang="da-DK" sz="2400" dirty="0"/>
              <a:t> of </a:t>
            </a:r>
            <a:r>
              <a:rPr lang="da-DK" sz="2400" dirty="0" err="1"/>
              <a:t>quoting</a:t>
            </a:r>
            <a:r>
              <a:rPr lang="da-DK" sz="2400" dirty="0"/>
              <a:t>, </a:t>
            </a:r>
            <a:r>
              <a:rPr lang="da-DK" sz="2400" dirty="0" err="1"/>
              <a:t>numeric</a:t>
            </a:r>
            <a:r>
              <a:rPr lang="da-DK" sz="2400" dirty="0"/>
              <a:t> </a:t>
            </a:r>
            <a:r>
              <a:rPr lang="da-DK" sz="2400" dirty="0" err="1"/>
              <a:t>values</a:t>
            </a:r>
            <a:r>
              <a:rPr lang="da-DK" sz="2400" dirty="0"/>
              <a:t> and </a:t>
            </a:r>
            <a:r>
              <a:rPr lang="da-DK" sz="2400" dirty="0" err="1"/>
              <a:t>strings</a:t>
            </a:r>
            <a:r>
              <a:rPr lang="da-DK" sz="2400" dirty="0"/>
              <a:t> </a:t>
            </a:r>
            <a:r>
              <a:rPr lang="da-DK" sz="2400" dirty="0" err="1"/>
              <a:t>cannot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dirty="0" err="1"/>
              <a:t>distinguished</a:t>
            </a:r>
            <a:r>
              <a:rPr lang="da-DK" sz="2400" dirty="0"/>
              <a:t> in CSV file (</a:t>
            </a:r>
            <a:r>
              <a:rPr lang="da-DK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csv.reader</a:t>
            </a:r>
            <a:r>
              <a:rPr lang="da-DK" sz="2400" dirty="0"/>
              <a:t> </a:t>
            </a:r>
            <a:r>
              <a:rPr lang="da-DK" sz="2400" dirty="0" err="1"/>
              <a:t>will</a:t>
            </a:r>
            <a:r>
              <a:rPr lang="da-DK" sz="2400" dirty="0"/>
              <a:t> </a:t>
            </a:r>
            <a:r>
              <a:rPr lang="da-DK" sz="2400" dirty="0" err="1"/>
              <a:t>read</a:t>
            </a:r>
            <a:r>
              <a:rPr lang="da-DK" sz="2400" dirty="0"/>
              <a:t> all as </a:t>
            </a:r>
            <a:r>
              <a:rPr lang="da-DK" sz="2400" dirty="0" err="1"/>
              <a:t>strings</a:t>
            </a:r>
            <a:r>
              <a:rPr lang="da-DK" sz="2400" dirty="0"/>
              <a:t> </a:t>
            </a:r>
            <a:r>
              <a:rPr lang="da-DK" sz="2400" dirty="0" err="1"/>
              <a:t>anyway</a:t>
            </a:r>
            <a:r>
              <a:rPr lang="da-DK" sz="2400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99618660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79384" y="355935"/>
            <a:ext cx="4416706" cy="1325563"/>
          </a:xfrm>
        </p:spPr>
        <p:txBody>
          <a:bodyPr>
            <a:normAutofit/>
          </a:bodyPr>
          <a:lstStyle/>
          <a:p>
            <a:r>
              <a:rPr lang="en-US" dirty="0"/>
              <a:t>File encodings...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"/>
          </p:nvPr>
        </p:nvSpPr>
        <p:spPr>
          <a:xfrm>
            <a:off x="338530" y="1916768"/>
            <a:ext cx="11801538" cy="4692376"/>
          </a:xfrm>
        </p:spPr>
        <p:txBody>
          <a:bodyPr>
            <a:normAutofit/>
          </a:bodyPr>
          <a:lstStyle/>
          <a:p>
            <a:r>
              <a:rPr lang="da-DK" sz="2400" dirty="0" err="1"/>
              <a:t>Text</a:t>
            </a:r>
            <a:r>
              <a:rPr lang="da-DK" sz="2400" dirty="0"/>
              <a:t> files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be</a:t>
            </a:r>
            <a:r>
              <a:rPr lang="da-DK" sz="2400" dirty="0"/>
              <a:t> </a:t>
            </a:r>
            <a:r>
              <a:rPr lang="da-DK" sz="2400" i="1" dirty="0" err="1"/>
              <a:t>encoded</a:t>
            </a:r>
            <a:r>
              <a:rPr lang="da-DK" sz="2400" dirty="0"/>
              <a:t> </a:t>
            </a:r>
            <a:r>
              <a:rPr lang="da-DK" sz="2400" dirty="0" err="1"/>
              <a:t>using</a:t>
            </a:r>
            <a:r>
              <a:rPr lang="da-DK" sz="2400" dirty="0"/>
              <a:t> </a:t>
            </a:r>
            <a:r>
              <a:rPr lang="da-DK" sz="2400" dirty="0" err="1"/>
              <a:t>many</a:t>
            </a:r>
            <a:r>
              <a:rPr lang="da-DK" sz="2400" dirty="0"/>
              <a:t> </a:t>
            </a:r>
            <a:r>
              <a:rPr lang="da-DK" sz="2400" dirty="0" err="1"/>
              <a:t>different</a:t>
            </a:r>
            <a:r>
              <a:rPr lang="da-DK" sz="2400" dirty="0"/>
              <a:t> </a:t>
            </a:r>
            <a:r>
              <a:rPr lang="da-DK" sz="2400" dirty="0" err="1"/>
              <a:t>encodings</a:t>
            </a:r>
            <a:r>
              <a:rPr lang="da-DK" sz="2400" dirty="0"/>
              <a:t> (UTF-8, UTF-16, UTF-32, Windows-1252, ANSI, ASCII, </a:t>
            </a:r>
            <a:r>
              <a:rPr lang="en-US" sz="2400" dirty="0"/>
              <a:t>ISO-8859-1, ...)</a:t>
            </a:r>
          </a:p>
          <a:p>
            <a:r>
              <a:rPr lang="da-DK" sz="2400" dirty="0" err="1"/>
              <a:t>Different</a:t>
            </a:r>
            <a:r>
              <a:rPr lang="da-DK" sz="2400" dirty="0"/>
              <a:t> </a:t>
            </a:r>
            <a:r>
              <a:rPr lang="da-DK" sz="2400" dirty="0" err="1"/>
              <a:t>encodings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</a:t>
            </a:r>
            <a:r>
              <a:rPr lang="da-DK" sz="2400" dirty="0" err="1"/>
              <a:t>result</a:t>
            </a:r>
            <a:r>
              <a:rPr lang="da-DK" sz="2400" dirty="0"/>
              <a:t> in </a:t>
            </a:r>
            <a:r>
              <a:rPr lang="da-DK" sz="2400" dirty="0" err="1"/>
              <a:t>different</a:t>
            </a:r>
            <a:r>
              <a:rPr lang="da-DK" sz="2400" dirty="0"/>
              <a:t> file </a:t>
            </a:r>
            <a:r>
              <a:rPr lang="da-DK" sz="2400" dirty="0" err="1"/>
              <a:t>sizes</a:t>
            </a:r>
            <a:r>
              <a:rPr lang="da-DK" sz="2400" dirty="0"/>
              <a:t>, in </a:t>
            </a:r>
            <a:r>
              <a:rPr lang="da-DK" sz="2400" dirty="0" err="1"/>
              <a:t>particular</a:t>
            </a:r>
            <a:r>
              <a:rPr lang="da-DK" sz="2400" dirty="0"/>
              <a:t> </a:t>
            </a:r>
            <a:r>
              <a:rPr lang="da-DK" sz="2400" dirty="0" err="1"/>
              <a:t>when</a:t>
            </a:r>
            <a:r>
              <a:rPr lang="da-DK" sz="2400" dirty="0"/>
              <a:t> </a:t>
            </a:r>
            <a:r>
              <a:rPr lang="da-DK" sz="2400" dirty="0" err="1"/>
              <a:t>containing</a:t>
            </a:r>
            <a:br>
              <a:rPr lang="da-DK" sz="2400" dirty="0"/>
            </a:br>
            <a:r>
              <a:rPr lang="da-DK" sz="2400" dirty="0"/>
              <a:t>non-ASCII symbols</a:t>
            </a:r>
          </a:p>
          <a:p>
            <a:r>
              <a:rPr lang="da-DK" sz="2400" dirty="0"/>
              <a:t>Programs </a:t>
            </a:r>
            <a:r>
              <a:rPr lang="da-DK" sz="2400" dirty="0" err="1"/>
              <a:t>often</a:t>
            </a:r>
            <a:r>
              <a:rPr lang="da-DK" sz="2400" dirty="0"/>
              <a:t> </a:t>
            </a:r>
            <a:r>
              <a:rPr lang="da-DK" sz="2400" dirty="0" err="1"/>
              <a:t>try</a:t>
            </a:r>
            <a:r>
              <a:rPr lang="da-DK" sz="2400" dirty="0"/>
              <a:t> to </a:t>
            </a:r>
            <a:r>
              <a:rPr lang="da-DK" sz="2400" dirty="0" err="1"/>
              <a:t>predict</a:t>
            </a:r>
            <a:r>
              <a:rPr lang="da-DK" sz="2400" dirty="0"/>
              <a:t> the </a:t>
            </a:r>
            <a:r>
              <a:rPr lang="da-DK" sz="2400" dirty="0" err="1"/>
              <a:t>encoding</a:t>
            </a:r>
            <a:r>
              <a:rPr lang="da-DK" sz="2400" dirty="0"/>
              <a:t> of </a:t>
            </a:r>
            <a:r>
              <a:rPr lang="da-DK" sz="2400" dirty="0" err="1"/>
              <a:t>text</a:t>
            </a:r>
            <a:r>
              <a:rPr lang="da-DK" sz="2400" dirty="0"/>
              <a:t> files (</a:t>
            </a:r>
            <a:r>
              <a:rPr lang="da-DK" sz="2400" dirty="0" err="1"/>
              <a:t>often</a:t>
            </a:r>
            <a:r>
              <a:rPr lang="da-DK" sz="2400" dirty="0"/>
              <a:t> with </a:t>
            </a:r>
            <a:r>
              <a:rPr lang="da-DK" sz="2400" dirty="0" err="1"/>
              <a:t>success</a:t>
            </a:r>
            <a:r>
              <a:rPr lang="da-DK" sz="2400" dirty="0"/>
              <a:t>, but not </a:t>
            </a:r>
            <a:r>
              <a:rPr lang="da-DK" sz="2400" dirty="0" err="1"/>
              <a:t>always</a:t>
            </a:r>
            <a:r>
              <a:rPr lang="da-DK" sz="2400" dirty="0"/>
              <a:t>)</a:t>
            </a:r>
          </a:p>
          <a:p>
            <a:r>
              <a:rPr lang="da-DK" sz="2400" dirty="0" err="1"/>
              <a:t>Opening</a:t>
            </a:r>
            <a:r>
              <a:rPr lang="da-DK" sz="2400" dirty="0"/>
              <a:t> files </a:t>
            </a:r>
            <a:r>
              <a:rPr lang="da-DK" sz="2400" dirty="0" err="1"/>
              <a:t>assuming</a:t>
            </a:r>
            <a:r>
              <a:rPr lang="da-DK" sz="2400" dirty="0"/>
              <a:t> </a:t>
            </a:r>
            <a:r>
              <a:rPr lang="da-DK" sz="2400" dirty="0" err="1"/>
              <a:t>wrong</a:t>
            </a:r>
            <a:r>
              <a:rPr lang="da-DK" sz="2400" dirty="0"/>
              <a:t> </a:t>
            </a:r>
            <a:r>
              <a:rPr lang="da-DK" sz="2400" dirty="0" err="1"/>
              <a:t>encoding</a:t>
            </a:r>
            <a:r>
              <a:rPr lang="da-DK" sz="2400" dirty="0"/>
              <a:t> </a:t>
            </a:r>
            <a:r>
              <a:rPr lang="da-DK" sz="2400" dirty="0" err="1"/>
              <a:t>can</a:t>
            </a:r>
            <a:r>
              <a:rPr lang="da-DK" sz="2400" dirty="0"/>
              <a:t> give </a:t>
            </a:r>
            <a:r>
              <a:rPr lang="da-DK" sz="2400" dirty="0" err="1"/>
              <a:t>strange</a:t>
            </a:r>
            <a:r>
              <a:rPr lang="da-DK" sz="2400" dirty="0"/>
              <a:t> </a:t>
            </a:r>
            <a:r>
              <a:rPr lang="da-DK" sz="2400" dirty="0" err="1"/>
              <a:t>results</a:t>
            </a:r>
            <a:r>
              <a:rPr lang="da-DK" sz="2400" dirty="0"/>
              <a:t>....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64372281"/>
              </p:ext>
            </p:extLst>
          </p:nvPr>
        </p:nvGraphicFramePr>
        <p:xfrm>
          <a:off x="5380987" y="163663"/>
          <a:ext cx="6660604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60604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river-utf8.py 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17</a:t>
                      </a: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bytes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UTF-8)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nn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40525128"/>
              </p:ext>
            </p:extLst>
          </p:nvPr>
        </p:nvGraphicFramePr>
        <p:xfrm>
          <a:off x="5370598" y="884733"/>
          <a:ext cx="6670993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67099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river-windows1252.py  (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size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13</a:t>
                      </a:r>
                      <a:r>
                        <a:rPr lang="da-DK" sz="14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bytes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 </a:t>
                      </a:r>
                      <a:r>
                        <a:rPr lang="da-DK" sz="1400" b="1" dirty="0" err="1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</a:t>
                      </a:r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Windows-1252)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nn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  <p:sp>
        <p:nvSpPr>
          <p:cNvPr id="3" name="Rectangle 2"/>
          <p:cNvSpPr/>
          <p:nvPr/>
        </p:nvSpPr>
        <p:spPr>
          <a:xfrm>
            <a:off x="7956487" y="6424478"/>
            <a:ext cx="4183581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hlinkClick r:id="rId3"/>
              </a:rPr>
              <a:t>en.wikipedia.org/wiki/</a:t>
            </a:r>
            <a:r>
              <a:rPr lang="en-US" dirty="0" err="1">
                <a:hlinkClick r:id="rId3"/>
              </a:rPr>
              <a:t>Character_encoding</a:t>
            </a:r>
            <a:endParaRPr lang="en-US" dirty="0"/>
          </a:p>
        </p:txBody>
      </p:sp>
      <p:sp>
        <p:nvSpPr>
          <p:cNvPr id="8" name="Down Arrow 7"/>
          <p:cNvSpPr/>
          <p:nvPr/>
        </p:nvSpPr>
        <p:spPr>
          <a:xfrm rot="10800000">
            <a:off x="7738482" y="492045"/>
            <a:ext cx="163502" cy="16955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Down Arrow 8"/>
          <p:cNvSpPr/>
          <p:nvPr/>
        </p:nvSpPr>
        <p:spPr>
          <a:xfrm rot="10800000">
            <a:off x="8478276" y="1280289"/>
            <a:ext cx="163502" cy="169557"/>
          </a:xfrm>
          <a:prstGeom prst="downArrow">
            <a:avLst/>
          </a:prstGeom>
          <a:solidFill>
            <a:srgbClr val="C0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19369" y="4611424"/>
            <a:ext cx="3781425" cy="117157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00149" y="4611424"/>
            <a:ext cx="4562475" cy="1181100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13" name="TextBox 12"/>
          <p:cNvSpPr txBox="1"/>
          <p:nvPr/>
        </p:nvSpPr>
        <p:spPr>
          <a:xfrm>
            <a:off x="1819369" y="5782999"/>
            <a:ext cx="378142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Opening</a:t>
            </a:r>
            <a:r>
              <a:rPr lang="da-DK" dirty="0">
                <a:solidFill>
                  <a:srgbClr val="C00000"/>
                </a:solidFill>
              </a:rPr>
              <a:t> UTF-8 </a:t>
            </a:r>
            <a:r>
              <a:rPr lang="da-DK" dirty="0" err="1">
                <a:solidFill>
                  <a:srgbClr val="C00000"/>
                </a:solidFill>
              </a:rPr>
              <a:t>encoded</a:t>
            </a:r>
            <a:r>
              <a:rPr lang="da-DK" dirty="0">
                <a:solidFill>
                  <a:srgbClr val="C00000"/>
                </a:solidFill>
              </a:rPr>
              <a:t> file but </a:t>
            </a:r>
            <a:r>
              <a:rPr lang="da-DK" dirty="0" err="1">
                <a:solidFill>
                  <a:srgbClr val="C00000"/>
                </a:solidFill>
              </a:rPr>
              <a:t>trying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decode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using</a:t>
            </a:r>
            <a:r>
              <a:rPr lang="da-DK" dirty="0">
                <a:solidFill>
                  <a:srgbClr val="C00000"/>
                </a:solidFill>
              </a:rPr>
              <a:t> Windows-1252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4" name="TextBox 13"/>
          <p:cNvSpPr txBox="1"/>
          <p:nvPr/>
        </p:nvSpPr>
        <p:spPr>
          <a:xfrm>
            <a:off x="6639076" y="5778147"/>
            <a:ext cx="367840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dirty="0" err="1">
                <a:solidFill>
                  <a:srgbClr val="C00000"/>
                </a:solidFill>
              </a:rPr>
              <a:t>Opening</a:t>
            </a:r>
            <a:r>
              <a:rPr lang="da-DK" dirty="0">
                <a:solidFill>
                  <a:srgbClr val="C00000"/>
                </a:solidFill>
              </a:rPr>
              <a:t> Windows-1252 </a:t>
            </a:r>
            <a:r>
              <a:rPr lang="da-DK" dirty="0" err="1">
                <a:solidFill>
                  <a:srgbClr val="C00000"/>
                </a:solidFill>
              </a:rPr>
              <a:t>encoded</a:t>
            </a:r>
            <a:r>
              <a:rPr lang="da-DK" dirty="0">
                <a:solidFill>
                  <a:srgbClr val="C00000"/>
                </a:solidFill>
              </a:rPr>
              <a:t> file but </a:t>
            </a:r>
            <a:r>
              <a:rPr lang="da-DK" dirty="0" err="1">
                <a:solidFill>
                  <a:srgbClr val="C00000"/>
                </a:solidFill>
              </a:rPr>
              <a:t>trying</a:t>
            </a:r>
            <a:r>
              <a:rPr lang="da-DK" dirty="0">
                <a:solidFill>
                  <a:srgbClr val="C00000"/>
                </a:solidFill>
              </a:rPr>
              <a:t> to </a:t>
            </a:r>
            <a:r>
              <a:rPr lang="da-DK" dirty="0" err="1">
                <a:solidFill>
                  <a:srgbClr val="C00000"/>
                </a:solidFill>
              </a:rPr>
              <a:t>decode</a:t>
            </a:r>
            <a:r>
              <a:rPr lang="da-DK" dirty="0">
                <a:solidFill>
                  <a:srgbClr val="C00000"/>
                </a:solidFill>
              </a:rPr>
              <a:t> </a:t>
            </a:r>
            <a:r>
              <a:rPr lang="da-DK" dirty="0" err="1">
                <a:solidFill>
                  <a:srgbClr val="C00000"/>
                </a:solidFill>
              </a:rPr>
              <a:t>using</a:t>
            </a:r>
            <a:r>
              <a:rPr lang="da-DK" dirty="0">
                <a:solidFill>
                  <a:srgbClr val="C00000"/>
                </a:solidFill>
              </a:rPr>
              <a:t> UTF-8</a:t>
            </a:r>
            <a:endParaRPr lang="en-US" dirty="0">
              <a:solidFill>
                <a:srgbClr val="C00000"/>
              </a:solidFill>
            </a:endParaRPr>
          </a:p>
        </p:txBody>
      </p:sp>
      <p:sp>
        <p:nvSpPr>
          <p:cNvPr id="15" name="Rectangle 14"/>
          <p:cNvSpPr/>
          <p:nvPr/>
        </p:nvSpPr>
        <p:spPr>
          <a:xfrm>
            <a:off x="2428307" y="4668890"/>
            <a:ext cx="563174" cy="17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/>
          <p:cNvSpPr/>
          <p:nvPr/>
        </p:nvSpPr>
        <p:spPr>
          <a:xfrm>
            <a:off x="6704590" y="4668890"/>
            <a:ext cx="563174" cy="17561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1878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9734303"/>
              </p:ext>
            </p:extLst>
          </p:nvPr>
        </p:nvGraphicFramePr>
        <p:xfrm>
          <a:off x="214225" y="237304"/>
          <a:ext cx="11772143" cy="6398118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1772143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pPr>
                        <a:spcAft>
                          <a:spcPts val="600"/>
                        </a:spcAft>
                      </a:pPr>
                      <a:r>
                        <a:rPr lang="da-DK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encoding.py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for filename in ['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river-utf8.txt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', '</a:t>
                      </a:r>
                      <a:r>
                        <a:rPr lang="pt-BR" sz="1600" b="1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river-windows1252.txt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]: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print(filename)</a:t>
                      </a: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 = open(filename, 'r</a:t>
                      </a:r>
                      <a:r>
                        <a:rPr lang="pt-BR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dirty="0">
                          <a:solidFill>
                            <a:schemeClr val="dk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)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open input in </a:t>
                      </a:r>
                      <a:r>
                        <a:rPr lang="da-DK" sz="1600" b="1" dirty="0" err="1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binary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mode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,</a:t>
                      </a:r>
                      <a:r>
                        <a:rPr lang="da-DK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default =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text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mode</a:t>
                      </a:r>
                      <a:r>
                        <a:rPr lang="da-DK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't'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line = f.readline()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type(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line) = </a:t>
                      </a:r>
                      <a:r>
                        <a:rPr lang="da-DK" sz="1600" b="1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bytes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=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immutable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list of </a:t>
                      </a:r>
                      <a:r>
                        <a:rPr lang="da-DK" sz="1600" b="1" dirty="0" err="1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integers</a:t>
                      </a:r>
                      <a:r>
                        <a:rPr lang="da-DK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in 0..255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print(line)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     # byte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literals l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ook like strings,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prefixed '</a:t>
                      </a: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</a:t>
                      </a:r>
                      <a:endParaRPr lang="pt-BR" sz="1600" b="1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</a:t>
                      </a:r>
                      <a:r>
                        <a:rPr lang="pt-BR" sz="1600" b="1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print(list(line))</a:t>
                      </a:r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  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print bytes as list of integers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f = open(filename, 'r', encoding='utf-8')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# try to open file as UTF-8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line = f.readline() </a:t>
                      </a:r>
                      <a:r>
                        <a:rPr lang="pt-BR" sz="1600" b="1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                   # fails if input line is not utf-8</a:t>
                      </a:r>
                    </a:p>
                    <a:p>
                      <a:r>
                        <a:rPr lang="pt-BR" sz="16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  print(line)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  <a:tr h="363078">
                <a:tc>
                  <a:txBody>
                    <a:bodyPr/>
                    <a:lstStyle/>
                    <a:p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Python</a:t>
                      </a:r>
                      <a:r>
                        <a:rPr lang="da-DK" sz="1600" b="1" dirty="0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</a:t>
                      </a:r>
                      <a:r>
                        <a:rPr lang="da-DK" sz="1600" b="1" dirty="0" err="1">
                          <a:solidFill>
                            <a:schemeClr val="bg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shell</a:t>
                      </a:r>
                      <a:endParaRPr lang="da-DK" sz="1600" b="1" dirty="0">
                        <a:solidFill>
                          <a:schemeClr val="bg1"/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202042958"/>
                  </a:ext>
                </a:extLst>
              </a:tr>
              <a:tr h="481466">
                <a:tc>
                  <a:txBody>
                    <a:bodyPr/>
                    <a:lstStyle/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river-utf8.txt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'\xc3\x86 \xc3\x86 U I \xc3\x86 \xc3\x85\r\n'  </a:t>
                      </a:r>
                      <a:r>
                        <a:rPr lang="pt-BR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\x = hexadecimal value follows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[195, 134, 32, 195, 134, 32, 85, 32, 73, 32, 195, 134, 32, 195, 133, 13, 10]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chemeClr val="accent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river-windows1252.txt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'\xc6 \xc6 U I \xc6 \xc5\r\n'</a:t>
                      </a: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00B05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[198, 32, 198, 32, 85, 32, 73, 32, 198, 32, 197, 13, 10]</a:t>
                      </a:r>
                    </a:p>
                    <a:p>
                      <a:pPr marL="266700" indent="-266700">
                        <a:spcAft>
                          <a:spcPts val="600"/>
                        </a:spcAft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t-BR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UnicodeDecodeError</a:t>
                      </a:r>
                      <a:r>
                        <a:rPr lang="pt-BR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: 'utf-8' codec can't decode byte 0xc6 in position 0: invalid continuation byte</a:t>
                      </a: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'Æ Æ U I Æ Å'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.encode</a:t>
                      </a: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('utf8')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nn-NO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convert string to (an immutable array of) bytes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b</a:t>
                      </a: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'\xc3\x86 \xc3\x86 U I \xc3\x86 \xc3\x85'</a:t>
                      </a:r>
                      <a:endParaRPr lang="pt-BR" sz="1600" b="1" baseline="0" dirty="0"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marR="0" lvl="0" indent="-26670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C00000"/>
                        </a:buClr>
                        <a:buSzPct val="100000"/>
                        <a:buFont typeface="Courier New" panose="02070309020205020404" pitchFamily="49" charset="0"/>
                        <a:buChar char="&gt;"/>
                        <a:tabLst/>
                        <a:defRPr/>
                      </a:pP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'Æ Æ U I Æ Å'.encode('utf8')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.decode</a:t>
                      </a:r>
                      <a:r>
                        <a:rPr lang="nn-NO" sz="1600" b="1" baseline="0" dirty="0">
                          <a:solidFill>
                            <a:schemeClr val="tx1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('Windows-1252')</a:t>
                      </a:r>
                      <a:r>
                        <a:rPr lang="nn-NO" sz="1600" b="1" baseline="0" dirty="0">
                          <a:solidFill>
                            <a:srgbClr val="C00000"/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  </a:t>
                      </a:r>
                      <a:r>
                        <a:rPr lang="nn-NO" sz="1600" b="1" baseline="0" dirty="0">
                          <a:solidFill>
                            <a:schemeClr val="bg1">
                              <a:lumMod val="50000"/>
                            </a:schemeClr>
                          </a:solidFill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# decode bytes to string</a:t>
                      </a:r>
                      <a:endParaRPr lang="pt-BR" sz="1600" b="1" baseline="0" dirty="0">
                        <a:solidFill>
                          <a:schemeClr val="bg1">
                            <a:lumMod val="50000"/>
                          </a:schemeClr>
                        </a:solidFill>
                        <a:latin typeface="Courier New" panose="02070309020205020404" pitchFamily="49" charset="0"/>
                        <a:cs typeface="Courier New" panose="02070309020205020404" pitchFamily="49" charset="0"/>
                      </a:endParaRPr>
                    </a:p>
                    <a:p>
                      <a:pPr marL="266700" indent="-266700">
                        <a:buClr>
                          <a:schemeClr val="accent1">
                            <a:lumMod val="50000"/>
                          </a:schemeClr>
                        </a:buClr>
                        <a:buSzPct val="120000"/>
                        <a:buFont typeface="Courier New" panose="02070309020205020404" pitchFamily="49" charset="0"/>
                        <a:buChar char="|"/>
                      </a:pPr>
                      <a:r>
                        <a:rPr lang="pl-PL" sz="1600" b="1" baseline="0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'Ã† Ã† U I Ã† Ã…'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5355368"/>
                  </a:ext>
                </a:extLst>
              </a:tr>
            </a:tbl>
          </a:graphicData>
        </a:graphic>
      </p:graphicFrame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95014845"/>
              </p:ext>
            </p:extLst>
          </p:nvPr>
        </p:nvGraphicFramePr>
        <p:xfrm>
          <a:off x="9993213" y="381013"/>
          <a:ext cx="1671955" cy="609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71955">
                  <a:extLst>
                    <a:ext uri="{9D8B030D-6E8A-4147-A177-3AD203B41FA5}">
                      <a16:colId xmlns:a16="http://schemas.microsoft.com/office/drawing/2014/main" val="1873682825"/>
                    </a:ext>
                  </a:extLst>
                </a:gridCol>
              </a:tblGrid>
              <a:tr h="148143">
                <a:tc>
                  <a:txBody>
                    <a:bodyPr/>
                    <a:lstStyle/>
                    <a:p>
                      <a:r>
                        <a:rPr lang="da-DK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river-utf8.py</a:t>
                      </a:r>
                    </a:p>
                  </a:txBody>
                  <a:tcPr anchor="ctr"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C00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30819881"/>
                  </a:ext>
                </a:extLst>
              </a:tr>
              <a:tr h="297347">
                <a:tc>
                  <a:txBody>
                    <a:bodyPr/>
                    <a:lstStyle/>
                    <a:p>
                      <a:r>
                        <a:rPr lang="nn-NO" sz="1400" b="1" dirty="0">
                          <a:latin typeface="Courier New" panose="02070309020205020404" pitchFamily="49" charset="0"/>
                          <a:cs typeface="Courier New" panose="02070309020205020404" pitchFamily="49" charset="0"/>
                        </a:rPr>
                        <a:t>Æ Æ U I Æ Å</a:t>
                      </a:r>
                    </a:p>
                  </a:txBody>
                  <a:tcPr>
                    <a:lnL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129704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705902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7F7F7F"/>
      </a:hlink>
      <a:folHlink>
        <a:srgbClr val="7F7F7F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52238</TotalTime>
  <Words>5589</Words>
  <Application>Microsoft Office PowerPoint</Application>
  <PresentationFormat>Widescreen</PresentationFormat>
  <Paragraphs>635</Paragraphs>
  <Slides>26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26</vt:i4>
      </vt:variant>
    </vt:vector>
  </HeadingPairs>
  <TitlesOfParts>
    <vt:vector size="32" baseType="lpstr">
      <vt:lpstr>Arial</vt:lpstr>
      <vt:lpstr>Calibri</vt:lpstr>
      <vt:lpstr>Calibri Light</vt:lpstr>
      <vt:lpstr>Courier New</vt:lpstr>
      <vt:lpstr>Wingdings</vt:lpstr>
      <vt:lpstr>Office Theme</vt:lpstr>
      <vt:lpstr>Working with text</vt:lpstr>
      <vt:lpstr>Some file formats</vt:lpstr>
      <vt:lpstr>PIL – the Python Imaging Library </vt:lpstr>
      <vt:lpstr>CSV files - Comma Separated Values</vt:lpstr>
      <vt:lpstr>CSV files - Tab Separated Values</vt:lpstr>
      <vt:lpstr>Reading an Excel generated CSV file</vt:lpstr>
      <vt:lpstr>CSV files  - Quoting</vt:lpstr>
      <vt:lpstr>File encodings...</vt:lpstr>
      <vt:lpstr>PowerPoint Presentation</vt:lpstr>
      <vt:lpstr>Reading CSV files with specific encoding</vt:lpstr>
      <vt:lpstr>JSON</vt:lpstr>
      <vt:lpstr>JSON example</vt:lpstr>
      <vt:lpstr>XML - eXtensible Markup Language</vt:lpstr>
      <vt:lpstr>PowerPoint Presentation</vt:lpstr>
      <vt:lpstr>XML tags with text</vt:lpstr>
      <vt:lpstr>Openpyxl - Microsoft Excel 2010 manipulation</vt:lpstr>
      <vt:lpstr>String searching using find</vt:lpstr>
      <vt:lpstr>Is str.find fast?</vt:lpstr>
      <vt:lpstr>Regular expression   – A powerful language to describe sets of strings</vt:lpstr>
      <vt:lpstr>String searching using regular expressions</vt:lpstr>
      <vt:lpstr>Substitution and splitting using regular expressions</vt:lpstr>
      <vt:lpstr>Regular expression substitution: \b \w \1 \2 ...</vt:lpstr>
      <vt:lpstr>Fun with strings: Lindenmayer systems (L-systems)</vt:lpstr>
      <vt:lpstr>Heighway Dragon</vt:lpstr>
      <vt:lpstr>More space filling curves...</vt:lpstr>
      <vt:lpstr>More space filling curves... (source code)</vt:lpstr>
    </vt:vector>
  </TitlesOfParts>
  <Company>Aarhus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Gerth Stølting Brodal</dc:creator>
  <cp:lastModifiedBy>Gerth Stølting Brodal</cp:lastModifiedBy>
  <cp:revision>1855</cp:revision>
  <dcterms:created xsi:type="dcterms:W3CDTF">2017-10-19T06:54:16Z</dcterms:created>
  <dcterms:modified xsi:type="dcterms:W3CDTF">2023-04-24T06:33:32Z</dcterms:modified>
</cp:coreProperties>
</file>