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70" r:id="rId2"/>
    <p:sldId id="766" r:id="rId3"/>
    <p:sldId id="761" r:id="rId4"/>
    <p:sldId id="782" r:id="rId5"/>
    <p:sldId id="784" r:id="rId6"/>
    <p:sldId id="800" r:id="rId7"/>
    <p:sldId id="783" r:id="rId8"/>
    <p:sldId id="767" r:id="rId9"/>
    <p:sldId id="786" r:id="rId10"/>
    <p:sldId id="768" r:id="rId11"/>
    <p:sldId id="802" r:id="rId12"/>
    <p:sldId id="765" r:id="rId13"/>
    <p:sldId id="789" r:id="rId14"/>
    <p:sldId id="788" r:id="rId15"/>
    <p:sldId id="785" r:id="rId16"/>
    <p:sldId id="790" r:id="rId17"/>
    <p:sldId id="792" r:id="rId18"/>
    <p:sldId id="791" r:id="rId19"/>
    <p:sldId id="793" r:id="rId20"/>
    <p:sldId id="794" r:id="rId21"/>
    <p:sldId id="795" r:id="rId22"/>
    <p:sldId id="797" r:id="rId23"/>
    <p:sldId id="779" r:id="rId24"/>
    <p:sldId id="780" r:id="rId25"/>
    <p:sldId id="618" r:id="rId26"/>
    <p:sldId id="511" r:id="rId27"/>
    <p:sldId id="801" r:id="rId28"/>
    <p:sldId id="798" r:id="rId29"/>
    <p:sldId id="799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492F9-9F0C-4C00-A413-C9ADD152F58A}" v="23" dt="2023-04-10T12:33:11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9" autoAdjust="0"/>
    <p:restoredTop sz="93404" autoAdjust="0"/>
  </p:normalViewPr>
  <p:slideViewPr>
    <p:cSldViewPr snapToGrid="0">
      <p:cViewPr>
        <p:scale>
          <a:sx n="200" d="100"/>
          <a:sy n="200" d="100"/>
        </p:scale>
        <p:origin x="-4092" y="-42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F01AD35-76F1-436A-A724-AA1C8EE65345}"/>
    <pc:docChg chg="undo custSel modSld">
      <pc:chgData name="Gerth Stølting Brodal" userId="04ef4784-6591-4f86-a140-f5c3b108582a" providerId="ADAL" clId="{8F01AD35-76F1-436A-A724-AA1C8EE65345}" dt="2022-04-06T15:26:48.171" v="422" actId="1036"/>
      <pc:docMkLst>
        <pc:docMk/>
      </pc:docMkLst>
      <pc:sldChg chg="modSp mod">
        <pc:chgData name="Gerth Stølting Brodal" userId="04ef4784-6591-4f86-a140-f5c3b108582a" providerId="ADAL" clId="{8F01AD35-76F1-436A-A724-AA1C8EE65345}" dt="2022-04-06T05:23:58.433" v="112" actId="20577"/>
        <pc:sldMkLst>
          <pc:docMk/>
          <pc:sldMk cId="4194574005" sldId="761"/>
        </pc:sldMkLst>
        <pc:spChg chg="mod">
          <ac:chgData name="Gerth Stølting Brodal" userId="04ef4784-6591-4f86-a140-f5c3b108582a" providerId="ADAL" clId="{8F01AD35-76F1-436A-A724-AA1C8EE65345}" dt="2022-04-06T05:23:58.433" v="112" actId="20577"/>
          <ac:spMkLst>
            <pc:docMk/>
            <pc:sldMk cId="4194574005" sldId="76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8F01AD35-76F1-436A-A724-AA1C8EE65345}" dt="2022-04-05T08:08:23.743" v="105" actId="20577"/>
        <pc:sldMkLst>
          <pc:docMk/>
          <pc:sldMk cId="229453076" sldId="768"/>
        </pc:sldMkLst>
      </pc:sldChg>
      <pc:sldChg chg="modSp mod">
        <pc:chgData name="Gerth Stølting Brodal" userId="04ef4784-6591-4f86-a140-f5c3b108582a" providerId="ADAL" clId="{8F01AD35-76F1-436A-A724-AA1C8EE65345}" dt="2022-04-06T10:18:32.180" v="246" actId="2161"/>
        <pc:sldMkLst>
          <pc:docMk/>
          <pc:sldMk cId="1996554883" sldId="779"/>
        </pc:sldMkLst>
        <pc:graphicFrameChg chg="modGraphic">
          <ac:chgData name="Gerth Stølting Brodal" userId="04ef4784-6591-4f86-a140-f5c3b108582a" providerId="ADAL" clId="{8F01AD35-76F1-436A-A724-AA1C8EE65345}" dt="2022-04-06T10:18:01.107" v="241" actId="20577"/>
          <ac:graphicFrameMkLst>
            <pc:docMk/>
            <pc:sldMk cId="1996554883" sldId="779"/>
            <ac:graphicFrameMk id="3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8F01AD35-76F1-436A-A724-AA1C8EE65345}" dt="2022-04-06T10:18:32.180" v="246" actId="2161"/>
          <ac:graphicFrameMkLst>
            <pc:docMk/>
            <pc:sldMk cId="1996554883" sldId="77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20:08.618" v="328" actId="20577"/>
        <pc:sldMkLst>
          <pc:docMk/>
          <pc:sldMk cId="1764873955" sldId="780"/>
        </pc:sldMkLst>
        <pc:graphicFrameChg chg="modGraphic">
          <ac:chgData name="Gerth Stølting Brodal" userId="04ef4784-6591-4f86-a140-f5c3b108582a" providerId="ADAL" clId="{8F01AD35-76F1-436A-A724-AA1C8EE65345}" dt="2022-04-06T10:20:08.618" v="328" actId="20577"/>
          <ac:graphicFrameMkLst>
            <pc:docMk/>
            <pc:sldMk cId="1764873955" sldId="78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5:26:48.171" v="422" actId="1036"/>
        <pc:sldMkLst>
          <pc:docMk/>
          <pc:sldMk cId="3474449255" sldId="790"/>
        </pc:sldMkLst>
        <pc:spChg chg="mod">
          <ac:chgData name="Gerth Stølting Brodal" userId="04ef4784-6591-4f86-a140-f5c3b108582a" providerId="ADAL" clId="{8F01AD35-76F1-436A-A724-AA1C8EE65345}" dt="2022-04-06T15:26:42.601" v="412" actId="27636"/>
          <ac:spMkLst>
            <pc:docMk/>
            <pc:sldMk cId="3474449255" sldId="790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F01AD35-76F1-436A-A724-AA1C8EE65345}" dt="2022-04-06T15:26:48.171" v="422" actId="1036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5:49.231" v="153" actId="6549"/>
        <pc:sldMkLst>
          <pc:docMk/>
          <pc:sldMk cId="773748744" sldId="791"/>
        </pc:sldMkLst>
        <pc:graphicFrameChg chg="mod modGraphic">
          <ac:chgData name="Gerth Stølting Brodal" userId="04ef4784-6591-4f86-a140-f5c3b108582a" providerId="ADAL" clId="{8F01AD35-76F1-436A-A724-AA1C8EE65345}" dt="2022-04-06T10:05:49.231" v="153" actId="6549"/>
          <ac:graphicFrameMkLst>
            <pc:docMk/>
            <pc:sldMk cId="773748744" sldId="79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4:18.355" v="124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8F01AD35-76F1-436A-A724-AA1C8EE65345}" dt="2022-04-06T10:04:18.355" v="124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F01AD35-76F1-436A-A724-AA1C8EE65345}" dt="2022-04-06T10:19:18.154" v="321" actId="20577"/>
        <pc:sldMkLst>
          <pc:docMk/>
          <pc:sldMk cId="506658253" sldId="797"/>
        </pc:sldMkLst>
        <pc:graphicFrameChg chg="mod modGraphic">
          <ac:chgData name="Gerth Stølting Brodal" userId="04ef4784-6591-4f86-a140-f5c3b108582a" providerId="ADAL" clId="{8F01AD35-76F1-436A-A724-AA1C8EE65345}" dt="2022-04-06T10:19:06.874" v="320" actId="20577"/>
          <ac:graphicFrameMkLst>
            <pc:docMk/>
            <pc:sldMk cId="506658253" sldId="79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30:00.974" v="334" actId="20577"/>
        <pc:sldMkLst>
          <pc:docMk/>
          <pc:sldMk cId="3752852980" sldId="798"/>
        </pc:sldMkLst>
        <pc:graphicFrameChg chg="modGraphic">
          <ac:chgData name="Gerth Stølting Brodal" userId="04ef4784-6591-4f86-a140-f5c3b108582a" providerId="ADAL" clId="{8F01AD35-76F1-436A-A724-AA1C8EE65345}" dt="2022-04-06T10:30:00.974" v="334" actId="20577"/>
          <ac:graphicFrameMkLst>
            <pc:docMk/>
            <pc:sldMk cId="3752852980" sldId="79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8F01AD35-76F1-436A-A724-AA1C8EE65345}" dt="2022-04-06T10:34:12.261" v="403" actId="20577"/>
        <pc:sldMkLst>
          <pc:docMk/>
          <pc:sldMk cId="2357954353" sldId="799"/>
        </pc:sldMkLst>
      </pc:sldChg>
    </pc:docChg>
  </pc:docChgLst>
  <pc:docChgLst>
    <pc:chgData name="Gerth Stølting Brodal" userId="04ef4784-6591-4f86-a140-f5c3b108582a" providerId="ADAL" clId="{D42492F9-9F0C-4C00-A413-C9ADD152F58A}"/>
    <pc:docChg chg="undo redo custSel addSld modSld">
      <pc:chgData name="Gerth Stølting Brodal" userId="04ef4784-6591-4f86-a140-f5c3b108582a" providerId="ADAL" clId="{D42492F9-9F0C-4C00-A413-C9ADD152F58A}" dt="2023-04-10T12:40:43.306" v="898" actId="1035"/>
      <pc:docMkLst>
        <pc:docMk/>
      </pc:docMkLst>
      <pc:sldChg chg="addSp delSp modSp new mod modNotesTx">
        <pc:chgData name="Gerth Stølting Brodal" userId="04ef4784-6591-4f86-a140-f5c3b108582a" providerId="ADAL" clId="{D42492F9-9F0C-4C00-A413-C9ADD152F58A}" dt="2023-04-10T12:40:43.306" v="898" actId="1035"/>
        <pc:sldMkLst>
          <pc:docMk/>
          <pc:sldMk cId="3533997958" sldId="802"/>
        </pc:sldMkLst>
        <pc:spChg chg="mod">
          <ac:chgData name="Gerth Stølting Brodal" userId="04ef4784-6591-4f86-a140-f5c3b108582a" providerId="ADAL" clId="{D42492F9-9F0C-4C00-A413-C9ADD152F58A}" dt="2023-04-10T11:53:46.171" v="738" actId="14100"/>
          <ac:spMkLst>
            <pc:docMk/>
            <pc:sldMk cId="3533997958" sldId="802"/>
            <ac:spMk id="2" creationId="{B820491B-72BA-CDFD-9002-D0AAE9D0F05F}"/>
          </ac:spMkLst>
        </pc:spChg>
        <pc:spChg chg="mod">
          <ac:chgData name="Gerth Stølting Brodal" userId="04ef4784-6591-4f86-a140-f5c3b108582a" providerId="ADAL" clId="{D42492F9-9F0C-4C00-A413-C9ADD152F58A}" dt="2023-04-10T12:31:14.326" v="878" actId="1037"/>
          <ac:spMkLst>
            <pc:docMk/>
            <pc:sldMk cId="3533997958" sldId="802"/>
            <ac:spMk id="3" creationId="{2091BD0F-6025-7088-2C6D-F3D110B0CEC2}"/>
          </ac:spMkLst>
        </pc:spChg>
        <pc:spChg chg="add del">
          <ac:chgData name="Gerth Stølting Brodal" userId="04ef4784-6591-4f86-a140-f5c3b108582a" providerId="ADAL" clId="{D42492F9-9F0C-4C00-A413-C9ADD152F58A}" dt="2023-04-10T10:48:11.056" v="2" actId="22"/>
          <ac:spMkLst>
            <pc:docMk/>
            <pc:sldMk cId="3533997958" sldId="802"/>
            <ac:spMk id="5" creationId="{CF03EB03-EDCB-CE2C-AAED-A9A6E895ADF9}"/>
          </ac:spMkLst>
        </pc:spChg>
        <pc:spChg chg="add mod">
          <ac:chgData name="Gerth Stølting Brodal" userId="04ef4784-6591-4f86-a140-f5c3b108582a" providerId="ADAL" clId="{D42492F9-9F0C-4C00-A413-C9ADD152F58A}" dt="2023-04-10T12:26:20.173" v="869" actId="14100"/>
          <ac:spMkLst>
            <pc:docMk/>
            <pc:sldMk cId="3533997958" sldId="802"/>
            <ac:spMk id="8" creationId="{BF9B9ECB-D779-D139-ACE1-1DF1A3FDFE00}"/>
          </ac:spMkLst>
        </pc:spChg>
        <pc:spChg chg="mod ord topLvl">
          <ac:chgData name="Gerth Stølting Brodal" userId="04ef4784-6591-4f86-a140-f5c3b108582a" providerId="ADAL" clId="{D42492F9-9F0C-4C00-A413-C9ADD152F58A}" dt="2023-04-10T12:33:25.834" v="887" actId="166"/>
          <ac:spMkLst>
            <pc:docMk/>
            <pc:sldMk cId="3533997958" sldId="802"/>
            <ac:spMk id="13" creationId="{DB01946D-D27F-6A7A-0D52-01295BA1DABD}"/>
          </ac:spMkLst>
        </pc:spChg>
        <pc:spChg chg="add mod">
          <ac:chgData name="Gerth Stølting Brodal" userId="04ef4784-6591-4f86-a140-f5c3b108582a" providerId="ADAL" clId="{D42492F9-9F0C-4C00-A413-C9ADD152F58A}" dt="2023-04-10T12:20:15.572" v="867" actId="14100"/>
          <ac:spMkLst>
            <pc:docMk/>
            <pc:sldMk cId="3533997958" sldId="802"/>
            <ac:spMk id="26" creationId="{F9AEF6FF-9E68-4748-909B-AF3227784463}"/>
          </ac:spMkLst>
        </pc:spChg>
        <pc:spChg chg="add mod topLvl">
          <ac:chgData name="Gerth Stølting Brodal" userId="04ef4784-6591-4f86-a140-f5c3b108582a" providerId="ADAL" clId="{D42492F9-9F0C-4C00-A413-C9ADD152F58A}" dt="2023-04-10T12:33:48.301" v="892" actId="1036"/>
          <ac:spMkLst>
            <pc:docMk/>
            <pc:sldMk cId="3533997958" sldId="802"/>
            <ac:spMk id="27" creationId="{C9C7C5A9-27F4-C293-4C4D-D4A7879C7476}"/>
          </ac:spMkLst>
        </pc:spChg>
        <pc:grpChg chg="add del mod">
          <ac:chgData name="Gerth Stølting Brodal" userId="04ef4784-6591-4f86-a140-f5c3b108582a" providerId="ADAL" clId="{D42492F9-9F0C-4C00-A413-C9ADD152F58A}" dt="2023-04-10T12:32:28.587" v="880" actId="165"/>
          <ac:grpSpMkLst>
            <pc:docMk/>
            <pc:sldMk cId="3533997958" sldId="802"/>
            <ac:grpSpMk id="9" creationId="{8CC19ECE-841A-E22B-D7F9-0B31AB5E5B27}"/>
          </ac:grpSpMkLst>
        </pc:grpChg>
        <pc:grpChg chg="add del mod ord">
          <ac:chgData name="Gerth Stølting Brodal" userId="04ef4784-6591-4f86-a140-f5c3b108582a" providerId="ADAL" clId="{D42492F9-9F0C-4C00-A413-C9ADD152F58A}" dt="2023-04-10T12:33:11.068" v="885" actId="165"/>
          <ac:grpSpMkLst>
            <pc:docMk/>
            <pc:sldMk cId="3533997958" sldId="802"/>
            <ac:grpSpMk id="28" creationId="{D4D146D2-6D2A-28AF-AF28-B115E5EE27C3}"/>
          </ac:grpSpMkLst>
        </pc:grpChg>
        <pc:graphicFrameChg chg="add mod modGraphic">
          <ac:chgData name="Gerth Stølting Brodal" userId="04ef4784-6591-4f86-a140-f5c3b108582a" providerId="ADAL" clId="{D42492F9-9F0C-4C00-A413-C9ADD152F58A}" dt="2023-04-10T12:20:38.849" v="868" actId="207"/>
          <ac:graphicFrameMkLst>
            <pc:docMk/>
            <pc:sldMk cId="3533997958" sldId="802"/>
            <ac:graphicFrameMk id="6" creationId="{742EE9F5-C111-723C-E4E0-65611ABA84FF}"/>
          </ac:graphicFrameMkLst>
        </pc:graphicFrameChg>
        <pc:cxnChg chg="mod topLvl">
          <ac:chgData name="Gerth Stølting Brodal" userId="04ef4784-6591-4f86-a140-f5c3b108582a" providerId="ADAL" clId="{D42492F9-9F0C-4C00-A413-C9ADD152F58A}" dt="2023-04-10T12:33:11.068" v="885" actId="165"/>
          <ac:cxnSpMkLst>
            <pc:docMk/>
            <pc:sldMk cId="3533997958" sldId="802"/>
            <ac:cxnSpMk id="10" creationId="{DA53FA89-5FD7-23F9-743B-DD5245CA8AF7}"/>
          </ac:cxnSpMkLst>
        </pc:cxnChg>
        <pc:cxnChg chg="del mod">
          <ac:chgData name="Gerth Stølting Brodal" userId="04ef4784-6591-4f86-a140-f5c3b108582a" providerId="ADAL" clId="{D42492F9-9F0C-4C00-A413-C9ADD152F58A}" dt="2023-04-10T11:23:29.179" v="397" actId="478"/>
          <ac:cxnSpMkLst>
            <pc:docMk/>
            <pc:sldMk cId="3533997958" sldId="802"/>
            <ac:cxnSpMk id="11" creationId="{0968848B-C317-3148-B2F4-EE1B71423DE5}"/>
          </ac:cxnSpMkLst>
        </pc:cxnChg>
        <pc:cxnChg chg="mod ord topLvl">
          <ac:chgData name="Gerth Stølting Brodal" userId="04ef4784-6591-4f86-a140-f5c3b108582a" providerId="ADAL" clId="{D42492F9-9F0C-4C00-A413-C9ADD152F58A}" dt="2023-04-10T12:40:43.306" v="898" actId="1035"/>
          <ac:cxnSpMkLst>
            <pc:docMk/>
            <pc:sldMk cId="3533997958" sldId="802"/>
            <ac:cxnSpMk id="12" creationId="{D6315816-4F4B-81B0-B96B-5BEBDDF202AD}"/>
          </ac:cxnSpMkLst>
        </pc:cxnChg>
        <pc:cxnChg chg="del mod">
          <ac:chgData name="Gerth Stølting Brodal" userId="04ef4784-6591-4f86-a140-f5c3b108582a" providerId="ADAL" clId="{D42492F9-9F0C-4C00-A413-C9ADD152F58A}" dt="2023-04-10T11:23:26.851" v="396" actId="478"/>
          <ac:cxnSpMkLst>
            <pc:docMk/>
            <pc:sldMk cId="3533997958" sldId="802"/>
            <ac:cxnSpMk id="14" creationId="{D17EC6EB-9B0E-6DE5-618C-694B8F0C6E3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r>
              <a:rPr lang="da-DK" dirty="0"/>
              <a:t>IDLE:</a:t>
            </a:r>
          </a:p>
          <a:p>
            <a:r>
              <a:rPr lang="da-DK" dirty="0"/>
              <a:t>start</a:t>
            </a:r>
            <a:r>
              <a:rPr lang="da-DK" baseline="0" dirty="0"/>
              <a:t> </a:t>
            </a:r>
            <a:r>
              <a:rPr lang="da-DK" baseline="0" dirty="0" err="1"/>
              <a:t>task</a:t>
            </a:r>
            <a:r>
              <a:rPr lang="da-DK" baseline="0" dirty="0"/>
              <a:t> manager</a:t>
            </a:r>
          </a:p>
          <a:p>
            <a:r>
              <a:rPr lang="da-DK" baseline="0" dirty="0"/>
              <a:t>start IDLE</a:t>
            </a:r>
          </a:p>
          <a:p>
            <a:r>
              <a:rPr lang="da-DK" baseline="0" dirty="0"/>
              <a:t>L = list(range(1_000_000)</a:t>
            </a:r>
            <a:endParaRPr lang="en-US" dirty="0"/>
          </a:p>
          <a:p>
            <a:r>
              <a:rPr lang="en-US" dirty="0"/>
              <a:t>X = range(10_000_000)</a:t>
            </a:r>
          </a:p>
          <a:p>
            <a:r>
              <a:rPr lang="da-DK" dirty="0"/>
              <a:t>X = 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2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mprof</a:t>
            </a:r>
            <a:r>
              <a:rPr lang="en-US" baseline="0" dirty="0"/>
              <a:t> script is part of the memory-profiler module installed in the Python directory Python???/scripts</a:t>
            </a:r>
          </a:p>
          <a:p>
            <a:endParaRPr lang="en-US" baseline="0" dirty="0"/>
          </a:p>
          <a:p>
            <a:r>
              <a:rPr lang="en-US" baseline="0" dirty="0"/>
              <a:t>“</a:t>
            </a:r>
            <a:r>
              <a:rPr lang="en-US" baseline="0" dirty="0" err="1"/>
              <a:t>mprof</a:t>
            </a:r>
            <a:r>
              <a:rPr lang="en-US" baseline="0" dirty="0"/>
              <a:t> run” creates a file “mprofile_20220406123307.dat” (number is the date </a:t>
            </a:r>
            <a:r>
              <a:rPr lang="en-US" baseline="0"/>
              <a:t>and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strings,</a:t>
            </a:r>
            <a:r>
              <a:rPr lang="en-US" baseline="0" dirty="0"/>
              <a:t> tuples, sets, dictionaries support iteration (</a:t>
            </a:r>
            <a:r>
              <a:rPr lang="en-US" baseline="0" dirty="0" err="1"/>
              <a:t>dicitonaries</a:t>
            </a:r>
            <a:r>
              <a:rPr lang="en-US" baseline="0" dirty="0"/>
              <a:t> over the set of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x in list(L):  # copy of list</a:t>
            </a:r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r>
              <a:rPr lang="en-US" dirty="0"/>
              <a:t>for x in L:  #</a:t>
            </a:r>
            <a:r>
              <a:rPr lang="en-US" baseline="0" dirty="0"/>
              <a:t> changing list </a:t>
            </a:r>
            <a:endParaRPr lang="en-US" dirty="0"/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</a:t>
            </a:r>
            <a:r>
              <a:rPr lang="en-US" baseline="0" dirty="0"/>
              <a:t> takes a sequence of </a:t>
            </a:r>
            <a:r>
              <a:rPr lang="en-US" baseline="0" dirty="0" err="1"/>
              <a:t>iterables</a:t>
            </a:r>
            <a:r>
              <a:rPr lang="en-US" baseline="0" dirty="0"/>
              <a:t> and creates an </a:t>
            </a:r>
            <a:r>
              <a:rPr lang="en-US" baseline="0" dirty="0" err="1"/>
              <a:t>iterable</a:t>
            </a:r>
            <a:endParaRPr lang="en-US" baseline="0" dirty="0"/>
          </a:p>
          <a:p>
            <a:r>
              <a:rPr lang="en-US" baseline="0" dirty="0"/>
              <a:t>for zip the iterator equals the </a:t>
            </a:r>
            <a:r>
              <a:rPr lang="en-US" baseline="0" dirty="0" err="1"/>
              <a:t>iterable</a:t>
            </a:r>
            <a:r>
              <a:rPr lang="en-US" baseline="0" dirty="0"/>
              <a:t>, i.e. </a:t>
            </a:r>
            <a:r>
              <a:rPr lang="en-US" baseline="0" dirty="0">
                <a:latin typeface="Courier"/>
              </a:rPr>
              <a:t>z is </a:t>
            </a:r>
            <a:r>
              <a:rPr lang="en-US" baseline="0" dirty="0" err="1">
                <a:latin typeface="Courier"/>
              </a:rPr>
              <a:t>iter</a:t>
            </a:r>
            <a:r>
              <a:rPr lang="en-US" baseline="0" dirty="0">
                <a:latin typeface="Courier"/>
              </a:rPr>
              <a:t>(zip) == True</a:t>
            </a:r>
          </a:p>
          <a:p>
            <a:endParaRPr lang="en-US" baseline="0" dirty="0">
              <a:latin typeface="Courier"/>
            </a:endParaRPr>
          </a:p>
          <a:p>
            <a:r>
              <a:rPr lang="en-US" baseline="0" dirty="0">
                <a:latin typeface="Courier"/>
              </a:rPr>
              <a:t>if “it” is replaced by “r” in for loops, then the counting will always start from 42</a:t>
            </a:r>
          </a:p>
          <a:p>
            <a:endParaRPr lang="da-DK" baseline="0" dirty="0">
              <a:latin typeface="Courier"/>
            </a:endParaRPr>
          </a:p>
          <a:p>
            <a:r>
              <a:rPr lang="da-DK" baseline="0" dirty="0">
                <a:latin typeface="Courier"/>
              </a:rPr>
              <a:t>if ”range(5)” and ”it” </a:t>
            </a:r>
            <a:r>
              <a:rPr lang="da-DK" baseline="0" dirty="0" err="1">
                <a:latin typeface="Courier"/>
              </a:rPr>
              <a:t>are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swapped</a:t>
            </a:r>
            <a:r>
              <a:rPr lang="da-DK" baseline="0" dirty="0">
                <a:latin typeface="Courier"/>
              </a:rPr>
              <a:t> in zip, </a:t>
            </a:r>
            <a:r>
              <a:rPr lang="da-DK" baseline="0" dirty="0" err="1">
                <a:latin typeface="Courier"/>
              </a:rPr>
              <a:t>then</a:t>
            </a:r>
            <a:r>
              <a:rPr lang="da-DK" baseline="0" dirty="0">
                <a:latin typeface="Courier"/>
              </a:rPr>
              <a:t> zip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eat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one</a:t>
            </a:r>
            <a:r>
              <a:rPr lang="da-DK" baseline="0" dirty="0">
                <a:latin typeface="Courier"/>
              </a:rPr>
              <a:t> element of ”it” and the </a:t>
            </a:r>
            <a:r>
              <a:rPr lang="da-DK" baseline="0" dirty="0" err="1">
                <a:latin typeface="Courier"/>
              </a:rPr>
              <a:t>second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counting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start at 24..12 !!!</a:t>
            </a:r>
            <a:endParaRPr lang="en-US" dirty="0"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</a:t>
            </a:r>
            <a:r>
              <a:rPr lang="da-DK" dirty="0" err="1"/>
              <a:t>build</a:t>
            </a:r>
            <a:r>
              <a:rPr lang="da-DK" dirty="0"/>
              <a:t>-in ranges </a:t>
            </a:r>
            <a:r>
              <a:rPr lang="da-DK" dirty="0" err="1"/>
              <a:t>there</a:t>
            </a:r>
            <a:r>
              <a:rPr lang="da-DK" dirty="0"/>
              <a:t> is a separation with </a:t>
            </a:r>
            <a:r>
              <a:rPr lang="da-DK" dirty="0" err="1"/>
              <a:t>classes</a:t>
            </a:r>
            <a:r>
              <a:rPr lang="da-DK" dirty="0"/>
              <a:t> ‘range’ and ‘</a:t>
            </a:r>
            <a:r>
              <a:rPr lang="da-DK" dirty="0" err="1"/>
              <a:t>range_iterator</a:t>
            </a:r>
            <a:r>
              <a:rPr lang="da-DK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IndexError</a:t>
            </a:r>
            <a:r>
              <a:rPr lang="en-US" dirty="0"/>
              <a:t> and </a:t>
            </a:r>
            <a:r>
              <a:rPr lang="en-US" dirty="0" err="1"/>
              <a:t>StopIteration</a:t>
            </a:r>
            <a:r>
              <a:rPr lang="en-US" dirty="0"/>
              <a:t> will both stop iterator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7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b="1" dirty="0"/>
              <a:t>from</a:t>
            </a:r>
            <a:r>
              <a:rPr lang="en-US" b="0" dirty="0"/>
              <a:t> would print</a:t>
            </a:r>
            <a:r>
              <a:rPr lang="en-US" b="0" baseline="0" dirty="0"/>
              <a:t> a list of ‘generators’ for each child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object.__contains_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tertool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generator-express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89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expressions.html#yield-express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1twn9kLmY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emory-profile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#the-for-stat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03892" cy="1325563"/>
          </a:xfrm>
        </p:spPr>
        <p:txBody>
          <a:bodyPr/>
          <a:lstStyle/>
          <a:p>
            <a:pPr algn="r"/>
            <a:r>
              <a:rPr lang="en-US" dirty="0"/>
              <a:t>Generators,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8183" y="3920647"/>
            <a:ext cx="4303229" cy="2937353"/>
          </a:xfrm>
        </p:spPr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__, __next__</a:t>
            </a:r>
          </a:p>
          <a:p>
            <a:r>
              <a:rPr lang="en-US" dirty="0"/>
              <a:t>yield</a:t>
            </a:r>
          </a:p>
          <a:p>
            <a:r>
              <a:rPr lang="da-DK" dirty="0"/>
              <a:t>generator </a:t>
            </a:r>
            <a:r>
              <a:rPr lang="da-DK" dirty="0" err="1"/>
              <a:t>expression</a:t>
            </a:r>
            <a:endParaRPr lang="da-DK" dirty="0"/>
          </a:p>
          <a:p>
            <a:r>
              <a:rPr lang="en-US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048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iterable</a:t>
            </a:r>
            <a:r>
              <a:rPr lang="da-DK" dirty="0"/>
              <a:t> = </a:t>
            </a:r>
            <a:r>
              <a:rPr lang="da-DK" dirty="0" err="1"/>
              <a:t>iterator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15936"/>
              </p:ext>
            </p:extLst>
          </p:nvPr>
        </p:nvGraphicFramePr>
        <p:xfrm>
          <a:off x="1534714" y="1634971"/>
          <a:ext cx="5316855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end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self also iterator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self.x &gt;=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self.x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+=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my_range(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33332"/>
              </p:ext>
            </p:extLst>
          </p:nvPr>
        </p:nvGraphicFramePr>
        <p:xfrm>
          <a:off x="7548083" y="1634971"/>
          <a:ext cx="2832289" cy="22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51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69552" y="4147929"/>
            <a:ext cx="4833395" cy="25642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 that objects act both as an </a:t>
            </a:r>
            <a:r>
              <a:rPr lang="en-US" dirty="0" err="1"/>
              <a:t>iterable</a:t>
            </a:r>
            <a:r>
              <a:rPr lang="en-US" dirty="0"/>
              <a:t> and an iterator</a:t>
            </a:r>
          </a:p>
          <a:p>
            <a:r>
              <a:rPr lang="en-US" dirty="0"/>
              <a:t>This e.g. also applies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dirty="0"/>
              <a:t> objects</a:t>
            </a:r>
          </a:p>
          <a:p>
            <a:r>
              <a:rPr lang="en-US" dirty="0"/>
              <a:t>Can only iterate over a </a:t>
            </a:r>
            <a:r>
              <a:rPr lang="en-US" dirty="0" err="1">
                <a:latin typeface="Courier"/>
              </a:rPr>
              <a:t>my_range</a:t>
            </a:r>
            <a:r>
              <a:rPr lang="en-US" dirty="0"/>
              <a:t> once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48" y="3385155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48" y="592294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491B-72BA-CDFD-9002-D0AAE9D0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119419"/>
            <a:ext cx="8489588" cy="1325563"/>
          </a:xfrm>
        </p:spPr>
        <p:txBody>
          <a:bodyPr/>
          <a:lstStyle/>
          <a:p>
            <a:r>
              <a:rPr lang="en-US" dirty="0"/>
              <a:t>The old sequence iteration protocol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BD0F-6025-7088-2C6D-F3D110B0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434" y="1825625"/>
            <a:ext cx="4103077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600" dirty="0"/>
              <a:t>Class with no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iter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/>
              <a:t> method but supporting index lookup with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getitem</a:t>
            </a:r>
            <a:r>
              <a:rPr lang="en-US" sz="2600" dirty="0">
                <a:latin typeface="Courier"/>
              </a:rPr>
              <a:t>__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Python automatically creates iterator looking up </a:t>
            </a:r>
            <a:br>
              <a:rPr lang="en-US" sz="2600" dirty="0"/>
            </a:br>
            <a:r>
              <a:rPr lang="en-US" sz="2600" dirty="0"/>
              <a:t>   </a:t>
            </a:r>
            <a:r>
              <a:rPr lang="en-US" sz="2600" i="1" dirty="0"/>
              <a:t>obj</a:t>
            </a:r>
            <a:r>
              <a:rPr lang="en-US" sz="2600" dirty="0"/>
              <a:t>[0], </a:t>
            </a:r>
            <a:r>
              <a:rPr lang="en-US" sz="2600" i="1" dirty="0"/>
              <a:t>obj</a:t>
            </a:r>
            <a:r>
              <a:rPr lang="en-US" sz="2600" dirty="0"/>
              <a:t>[1], </a:t>
            </a:r>
            <a:r>
              <a:rPr lang="en-US" sz="2600" i="1" dirty="0"/>
              <a:t>obj</a:t>
            </a:r>
            <a:r>
              <a:rPr lang="en-US" sz="2600" dirty="0"/>
              <a:t>[2], ... </a:t>
            </a:r>
            <a:br>
              <a:rPr lang="en-US" sz="2600" dirty="0"/>
            </a:br>
            <a:r>
              <a:rPr lang="en-US" sz="2600" dirty="0"/>
              <a:t>until </a:t>
            </a:r>
            <a:r>
              <a:rPr lang="en-US" sz="2600" dirty="0" err="1"/>
              <a:t>IndexError</a:t>
            </a:r>
            <a:r>
              <a:rPr lang="en-US" sz="2600" dirty="0"/>
              <a:t> raised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Keyword </a:t>
            </a:r>
            <a:r>
              <a:rPr lang="en-US" sz="2600" dirty="0">
                <a:latin typeface="Courier"/>
              </a:rPr>
              <a:t>in</a:t>
            </a:r>
            <a:r>
              <a:rPr lang="en-US" sz="2600" dirty="0"/>
              <a:t> falls back to iteration if no method </a:t>
            </a:r>
            <a:r>
              <a:rPr lang="en-US" sz="2600" dirty="0">
                <a:latin typeface="Courier"/>
              </a:rPr>
              <a:t>__contains__</a:t>
            </a:r>
            <a:endParaRPr lang="da-DK" sz="2600" dirty="0">
              <a:latin typeface="Courie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2EE9F5-C111-723C-E4E0-65611ABA8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333296"/>
              </p:ext>
            </p:extLst>
          </p:nvPr>
        </p:nvGraphicFramePr>
        <p:xfrm>
          <a:off x="369277" y="1520805"/>
          <a:ext cx="7377748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2405380">
                  <a:extLst>
                    <a:ext uri="{9D8B030D-6E8A-4147-A177-3AD203B41FA5}">
                      <a16:colId xmlns:a16="http://schemas.microsoft.com/office/drawing/2014/main" val="1163376990"/>
                    </a:ext>
                  </a:extLst>
                </a:gridCol>
              </a:tblGrid>
              <a:tr h="173248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print('getting item', </a:t>
                      </a:r>
                      <a:r>
                        <a:rPr lang="en-US" sz="16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0 &lt;=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10: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*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 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(odds)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&lt;iterator object at ...&gt;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print(next(it), next(it), next(it))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  <a:endParaRPr lang="en-US" sz="1600" b="1" baseline="0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6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9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9B9ECB-D779-D139-ACE1-1DF1A3FDFE00}"/>
              </a:ext>
            </a:extLst>
          </p:cNvPr>
          <p:cNvSpPr txBox="1"/>
          <p:nvPr/>
        </p:nvSpPr>
        <p:spPr>
          <a:xfrm>
            <a:off x="4691159" y="6488668"/>
            <a:ext cx="7377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https://docs.python.org/3/reference/datamodel.html#object.__contains__</a:t>
            </a:r>
            <a:endParaRPr lang="da-DK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EF6FF-9E68-4748-909B-AF3227784463}"/>
              </a:ext>
            </a:extLst>
          </p:cNvPr>
          <p:cNvSpPr/>
          <p:nvPr/>
        </p:nvSpPr>
        <p:spPr>
          <a:xfrm>
            <a:off x="9340645" y="119419"/>
            <a:ext cx="2728261" cy="617745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reminiscence from Python 1 – now rarely used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3FA89-5FD7-23F9-743B-DD5245CA8AF7}"/>
              </a:ext>
            </a:extLst>
          </p:cNvPr>
          <p:cNvCxnSpPr>
            <a:cxnSpLocks/>
          </p:cNvCxnSpPr>
          <p:nvPr/>
        </p:nvCxnSpPr>
        <p:spPr>
          <a:xfrm flipH="1">
            <a:off x="6045148" y="1497806"/>
            <a:ext cx="734271" cy="445241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7C5A9-27F4-C293-4C4D-D4A7879C7476}"/>
              </a:ext>
            </a:extLst>
          </p:cNvPr>
          <p:cNvSpPr/>
          <p:nvPr/>
        </p:nvSpPr>
        <p:spPr>
          <a:xfrm>
            <a:off x="6656439" y="1294448"/>
            <a:ext cx="432106" cy="219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15816-4F4B-81B0-B96B-5BEBDDF202AD}"/>
              </a:ext>
            </a:extLst>
          </p:cNvPr>
          <p:cNvCxnSpPr>
            <a:cxnSpLocks/>
          </p:cNvCxnSpPr>
          <p:nvPr/>
        </p:nvCxnSpPr>
        <p:spPr>
          <a:xfrm flipH="1">
            <a:off x="6099175" y="1373187"/>
            <a:ext cx="882650" cy="5334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01946D-D27F-6A7A-0D52-01295BA1DABD}"/>
              </a:ext>
            </a:extLst>
          </p:cNvPr>
          <p:cNvSpPr txBox="1"/>
          <p:nvPr/>
        </p:nvSpPr>
        <p:spPr>
          <a:xfrm>
            <a:off x="6907545" y="1120695"/>
            <a:ext cx="488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latin typeface="Courier"/>
              </a:rPr>
              <a:t>odds.__contains</a:t>
            </a:r>
            <a:r>
              <a:rPr lang="en-US" sz="2000" dirty="0">
                <a:solidFill>
                  <a:srgbClr val="C00000"/>
                </a:solidFill>
                <a:latin typeface="Courier"/>
              </a:rPr>
              <a:t>__</a:t>
            </a:r>
            <a:r>
              <a:rPr lang="en-US" sz="2000" dirty="0">
                <a:solidFill>
                  <a:srgbClr val="C00000"/>
                </a:solidFill>
              </a:rPr>
              <a:t>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353399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itertools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1177" y="6176963"/>
            <a:ext cx="4699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https://docs.python.org/3/library/itertools.html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65950"/>
              </p:ext>
            </p:extLst>
          </p:nvPr>
        </p:nvGraphicFramePr>
        <p:xfrm>
          <a:off x="282354" y="2062163"/>
          <a:ext cx="1186719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318">
                  <a:extLst>
                    <a:ext uri="{9D8B030D-6E8A-4147-A177-3AD203B41FA5}">
                      <a16:colId xmlns:a16="http://schemas.microsoft.com/office/drawing/2014/main" val="2736975199"/>
                    </a:ext>
                  </a:extLst>
                </a:gridCol>
                <a:gridCol w="6024880">
                  <a:extLst>
                    <a:ext uri="{9D8B030D-6E8A-4147-A177-3AD203B41FA5}">
                      <a16:colId xmlns:a16="http://schemas.microsoft.com/office/drawing/2014/main" val="208739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step)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Inifinite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7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cycle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the elements from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3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times])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0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chain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(seq0,...,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seqk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Concatenate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9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starmap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[0]),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[1]), 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54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Genereate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permutations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55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islice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stop, step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slice</a:t>
                      </a:r>
                      <a:r>
                        <a:rPr lang="da-DK" sz="240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00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8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9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36" y="15913"/>
            <a:ext cx="11595664" cy="1325563"/>
          </a:xfrm>
        </p:spPr>
        <p:txBody>
          <a:bodyPr/>
          <a:lstStyle/>
          <a:p>
            <a:r>
              <a:rPr lang="en-US" dirty="0"/>
              <a:t>Example : Java iterators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06596"/>
              </p:ext>
            </p:extLst>
          </p:nvPr>
        </p:nvGraphicFramePr>
        <p:xfrm>
          <a:off x="596336" y="1076638"/>
          <a:ext cx="78282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java.util.Vector;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java.util.Iterator;</a:t>
                      </a:r>
                    </a:p>
                    <a:p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IteratorTest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public static void main(String[] args)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Vector&lt;Integer&gt; a = new Vector&lt;Integer&gt;();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a.add(7);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a.add(42);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"C" for-loop &amp; get method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 i=0; i&lt;a.size(); i++)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a.get(i)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iterator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(Iterator it = a.iterator(); it.hasNext(); 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it.next()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for-each loop – syntax sugar since Java 5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(Integer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System.out.println(e);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407802" y="3169368"/>
            <a:ext cx="4595930" cy="1495962"/>
            <a:chOff x="2685330" y="3307532"/>
            <a:chExt cx="4595930" cy="149596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685330" y="4049442"/>
              <a:ext cx="1205081" cy="75405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90411" y="3307532"/>
              <a:ext cx="33908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Java iteration does not stop using exceptions, but instead the iterator can be tested if it is at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90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146" y="15913"/>
            <a:ext cx="11189853" cy="1325563"/>
          </a:xfrm>
        </p:spPr>
        <p:txBody>
          <a:bodyPr/>
          <a:lstStyle/>
          <a:p>
            <a:r>
              <a:rPr lang="en-US" dirty="0"/>
              <a:t>Example : C++ iterators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21269"/>
              </p:ext>
            </p:extLst>
          </p:nvPr>
        </p:nvGraphicFramePr>
        <p:xfrm>
          <a:off x="1002147" y="1150220"/>
          <a:ext cx="1014920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000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&lt;iostream&gt;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&lt;vector&gt;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Vector is part of STL (Standard Template Library)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std::vector&lt;int&gt;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{20, 23, 26};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"C" indexing - since C++98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(int i = 0; i &lt; A.size(); i++)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std::endl;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iterator - since C++98 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(std::vector&lt;int&gt;::iterator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"auto" iterator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Range-based for-loop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e 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519586" y="2588602"/>
            <a:ext cx="2631766" cy="1392164"/>
            <a:chOff x="3797114" y="2788549"/>
            <a:chExt cx="2631766" cy="139216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538845" y="3752031"/>
              <a:ext cx="142175" cy="4286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797114" y="2788549"/>
              <a:ext cx="26317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C++ iterators can be tested if they reach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16509" y="4366111"/>
            <a:ext cx="1837919" cy="1256034"/>
            <a:chOff x="4768189" y="1661806"/>
            <a:chExt cx="1837919" cy="125603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5884858" y="1661806"/>
              <a:ext cx="126227" cy="5415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68189" y="2209954"/>
              <a:ext cx="18379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move iterator to next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16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470661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 err="1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461" y="1895075"/>
            <a:ext cx="429478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generator expression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b="1" dirty="0">
                <a:latin typeface="Courier"/>
              </a:rPr>
              <a:t>(... for x in ...) </a:t>
            </a:r>
            <a:br>
              <a:rPr lang="en-US" sz="2000" b="1" dirty="0">
                <a:latin typeface="Courier"/>
              </a:rPr>
            </a:br>
            <a:r>
              <a:rPr lang="en-US" dirty="0"/>
              <a:t>looks like a list comprehension, except square brackets are replaced by parenthesis</a:t>
            </a:r>
          </a:p>
          <a:p>
            <a:r>
              <a:rPr lang="da-DK" dirty="0"/>
              <a:t>Is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a list </a:t>
            </a:r>
            <a:r>
              <a:rPr lang="da-DK" dirty="0" err="1"/>
              <a:t>comprehension</a:t>
            </a:r>
            <a:endParaRPr lang="da-DK" dirty="0"/>
          </a:p>
          <a:p>
            <a:r>
              <a:rPr lang="da-DK" dirty="0" err="1"/>
              <a:t>computation</a:t>
            </a:r>
            <a:r>
              <a:rPr lang="da-DK" dirty="0"/>
              <a:t> is done </a:t>
            </a:r>
            <a:r>
              <a:rPr lang="da-DK" i="1" dirty="0" err="1"/>
              <a:t>lazily</a:t>
            </a:r>
            <a:r>
              <a:rPr lang="da-DK" dirty="0"/>
              <a:t>, i.e.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needed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72570"/>
              </p:ext>
            </p:extLst>
          </p:nvPr>
        </p:nvGraphicFramePr>
        <p:xfrm>
          <a:off x="257266" y="1933138"/>
          <a:ext cx="7412355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range(5)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0x03D9F8A0&gt;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3"/>
          </p:cNvPr>
          <p:cNvSpPr/>
          <p:nvPr/>
        </p:nvSpPr>
        <p:spPr>
          <a:xfrm>
            <a:off x="3638282" y="6307004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dirty="0">
                <a:hlinkClick r:id="rId3"/>
              </a:rPr>
              <a:t>https://docs.python.org/3/reference/expressions.html#generator-expressions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4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generator expressions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31276"/>
              </p:ext>
            </p:extLst>
          </p:nvPr>
        </p:nvGraphicFramePr>
        <p:xfrm>
          <a:off x="1434147" y="1690688"/>
          <a:ext cx="9323705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/ y for y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0x031FC230&gt;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[0.1111111111111111, 0.0625, 0.04]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remaining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2041" y="5286456"/>
            <a:ext cx="10725239" cy="1276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fraction is first computed when requested by </a:t>
            </a:r>
            <a:r>
              <a:rPr lang="en-US" dirty="0">
                <a:latin typeface="Courier"/>
              </a:rPr>
              <a:t>next(ratios)</a:t>
            </a:r>
            <a:r>
              <a:rPr lang="en-US" dirty="0"/>
              <a:t> (implicitly called repeatedly in </a:t>
            </a:r>
            <a:r>
              <a:rPr lang="en-US" dirty="0">
                <a:latin typeface="Courier"/>
              </a:rPr>
              <a:t>list(ratios)</a:t>
            </a:r>
            <a:r>
              <a:rPr lang="en-US" dirty="0"/>
              <a:t>)</a:t>
            </a:r>
          </a:p>
          <a:p>
            <a:r>
              <a:rPr lang="en-US" dirty="0"/>
              <a:t>The next value of </a:t>
            </a:r>
            <a:r>
              <a:rPr lang="en-US" dirty="0">
                <a:latin typeface="Courier"/>
              </a:rPr>
              <a:t>squares</a:t>
            </a:r>
            <a:r>
              <a:rPr lang="en-US" dirty="0"/>
              <a:t> is first computed when needed by </a:t>
            </a:r>
            <a:r>
              <a:rPr lang="en-US" dirty="0">
                <a:latin typeface="Courier"/>
              </a:rPr>
              <a:t>ratios</a:t>
            </a:r>
          </a:p>
        </p:txBody>
      </p:sp>
    </p:spTree>
    <p:extLst>
      <p:ext uri="{BB962C8B-B14F-4D97-AF65-F5344CB8AC3E}">
        <p14:creationId xmlns:p14="http://schemas.microsoft.com/office/powerpoint/2010/main" val="617726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 as </a:t>
            </a:r>
            <a:r>
              <a:rPr lang="en-US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291" y="4780345"/>
            <a:ext cx="10515600" cy="1388961"/>
          </a:xfrm>
        </p:spPr>
        <p:txBody>
          <a:bodyPr>
            <a:normAutofit/>
          </a:bodyPr>
          <a:lstStyle/>
          <a:p>
            <a:r>
              <a:rPr lang="en-US" dirty="0"/>
              <a:t>Python allows to omit a pair of parenthesis when a generator expression is the only argument to a function</a:t>
            </a:r>
          </a:p>
          <a:p>
            <a:pPr marL="0" indent="0" algn="ctr">
              <a:buNone/>
            </a:pPr>
            <a:r>
              <a:rPr lang="en-US" sz="2400" b="1" dirty="0">
                <a:latin typeface="Courier"/>
              </a:rPr>
              <a:t>f(... for x in ...)   ≡   f(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b="1" dirty="0">
                <a:latin typeface="Courier"/>
              </a:rPr>
              <a:t>... for x in ...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b="1" dirty="0">
                <a:latin typeface="Courier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35890"/>
              </p:ext>
            </p:extLst>
          </p:nvPr>
        </p:nvGraphicFramePr>
        <p:xfrm>
          <a:off x="1297622" y="2026276"/>
          <a:ext cx="9596755" cy="24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28747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sum(doubles)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sum takes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sum(x * 2 for x in range(1, 6))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one pair of parenthesis omitted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54691" y="6366450"/>
            <a:ext cx="3263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2"/>
              </a:rPr>
              <a:t>PEP 289 – Generator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48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70858"/>
              </p:ext>
            </p:extLst>
          </p:nvPr>
        </p:nvGraphicFramePr>
        <p:xfrm>
          <a:off x="718930" y="1801771"/>
          <a:ext cx="550100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two():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two at 0x03629510&gt;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two()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99582" y="206735"/>
            <a:ext cx="5247861" cy="6340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 </a:t>
            </a:r>
            <a:r>
              <a:rPr lang="da-DK" i="1" dirty="0"/>
              <a:t>generator </a:t>
            </a:r>
            <a:r>
              <a:rPr lang="da-DK" i="1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or more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statements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a </a:t>
            </a:r>
            <a:r>
              <a:rPr lang="da-DK" dirty="0" err="1"/>
              <a:t>call</a:t>
            </a:r>
            <a:r>
              <a:rPr lang="da-DK" dirty="0"/>
              <a:t> to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 (provides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)</a:t>
            </a:r>
            <a:endParaRPr lang="en-US" dirty="0"/>
          </a:p>
          <a:p>
            <a:r>
              <a:rPr lang="da-DK" dirty="0" err="1"/>
              <a:t>Calling</a:t>
            </a:r>
            <a:r>
              <a:rPr lang="da-DK" dirty="0"/>
              <a:t>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</a:t>
            </a:r>
            <a:r>
              <a:rPr lang="da-DK" i="1" dirty="0"/>
              <a:t>generator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da-DK" dirty="0" err="1"/>
              <a:t>Whenever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on a generator </a:t>
            </a:r>
            <a:r>
              <a:rPr lang="da-DK" dirty="0" err="1"/>
              <a:t>object</a:t>
            </a:r>
            <a:r>
              <a:rPr lang="da-DK" dirty="0"/>
              <a:t>, the </a:t>
            </a:r>
            <a:r>
              <a:rPr lang="da-DK" dirty="0" err="1"/>
              <a:t>excuting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continues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i="1" dirty="0">
                <a:solidFill>
                  <a:srgbClr val="C00000"/>
                </a:solidFill>
              </a:rPr>
              <a:t>exp</a:t>
            </a:r>
            <a:r>
              <a:rPr lang="da-DK" dirty="0"/>
              <a:t> and the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i="1" dirty="0"/>
              <a:t>exp</a:t>
            </a:r>
            <a:r>
              <a:rPr lang="da-DK" dirty="0"/>
              <a:t> is </a:t>
            </a:r>
            <a:r>
              <a:rPr lang="da-DK" dirty="0" err="1"/>
              <a:t>returned</a:t>
            </a:r>
            <a:r>
              <a:rPr lang="da-DK" dirty="0"/>
              <a:t> as a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Reaching</a:t>
            </a:r>
            <a:r>
              <a:rPr lang="da-DK" dirty="0">
                <a:cs typeface="Courier New" panose="02070309020205020404" pitchFamily="49" charset="0"/>
              </a:rPr>
              <a:t> the end of the </a:t>
            </a:r>
            <a:r>
              <a:rPr lang="da-DK" dirty="0" err="1">
                <a:cs typeface="Courier New" panose="02070309020205020404" pitchFamily="49" charset="0"/>
              </a:rPr>
              <a:t>function</a:t>
            </a:r>
            <a:r>
              <a:rPr lang="da-DK" dirty="0">
                <a:cs typeface="Courier New" panose="02070309020205020404" pitchFamily="49" charset="0"/>
              </a:rPr>
              <a:t> or a </a:t>
            </a:r>
            <a:r>
              <a:rPr lang="da-DK" dirty="0" err="1">
                <a:cs typeface="Courier New" panose="02070309020205020404" pitchFamily="49" charset="0"/>
              </a:rPr>
              <a:t>return</a:t>
            </a:r>
            <a:r>
              <a:rPr lang="da-DK" dirty="0">
                <a:cs typeface="Courier New" panose="02070309020205020404" pitchFamily="49" charset="0"/>
              </a:rPr>
              <a:t> statement,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raise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" pitchFamily="49" charset="0"/>
                <a:cs typeface="Courier New" panose="02070309020205020404" pitchFamily="49" charset="0"/>
              </a:rPr>
              <a:t>StopIteration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Once consumed, can't be reused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9803" y="6306577"/>
            <a:ext cx="7476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https://docs.python.org/3/reference/expressions.html#yield-expressions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5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Iterable</a:t>
            </a:r>
            <a:r>
              <a:rPr lang="da-DK" dirty="0"/>
              <a:t>  &amp; </a:t>
            </a:r>
            <a:r>
              <a:rPr lang="da-DK" dirty="0" err="1"/>
              <a:t>Iterator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71972"/>
              </p:ext>
            </p:extLst>
          </p:nvPr>
        </p:nvGraphicFramePr>
        <p:xfrm>
          <a:off x="973415" y="1589895"/>
          <a:ext cx="413575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L.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'list_iterator'&gt;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Exception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41358"/>
              </p:ext>
            </p:extLst>
          </p:nvPr>
        </p:nvGraphicFramePr>
        <p:xfrm>
          <a:off x="5611087" y="1589895"/>
          <a:ext cx="5629154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L.__iter__()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it.__next__()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19657" y="5172932"/>
            <a:ext cx="6672343" cy="99321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Lists are </a:t>
            </a:r>
            <a:r>
              <a:rPr lang="en-US" sz="2400" dirty="0" err="1">
                <a:solidFill>
                  <a:srgbClr val="C00000"/>
                </a:solidFill>
              </a:rPr>
              <a:t>iterable</a:t>
            </a:r>
            <a:r>
              <a:rPr lang="en-US" sz="2400" dirty="0"/>
              <a:t> (must support 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/>
              <a:t>)</a:t>
            </a:r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an </a:t>
            </a:r>
            <a:r>
              <a:rPr lang="da-DK" sz="2400" dirty="0" err="1">
                <a:solidFill>
                  <a:srgbClr val="C00000"/>
                </a:solidFill>
              </a:rPr>
              <a:t>iterator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(must support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5082" y="6370679"/>
            <a:ext cx="86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iterables</a:t>
            </a:r>
            <a:r>
              <a:rPr lang="da-DK" dirty="0"/>
              <a:t> in </a:t>
            </a:r>
            <a:r>
              <a:rPr lang="da-DK" dirty="0" err="1"/>
              <a:t>Python</a:t>
            </a:r>
            <a:r>
              <a:rPr lang="da-DK"/>
              <a:t>: string, list</a:t>
            </a:r>
            <a:r>
              <a:rPr lang="da-DK" dirty="0"/>
              <a:t>, set, </a:t>
            </a:r>
            <a:r>
              <a:rPr lang="da-DK" dirty="0" err="1"/>
              <a:t>tuple</a:t>
            </a:r>
            <a:r>
              <a:rPr lang="da-DK" dirty="0"/>
              <a:t>, </a:t>
            </a:r>
            <a:r>
              <a:rPr lang="da-DK" dirty="0" err="1"/>
              <a:t>dict</a:t>
            </a:r>
            <a:r>
              <a:rPr lang="da-DK" dirty="0"/>
              <a:t>, range, </a:t>
            </a:r>
            <a:r>
              <a:rPr lang="da-DK" dirty="0" err="1"/>
              <a:t>enumerate</a:t>
            </a:r>
            <a:r>
              <a:rPr lang="da-DK" dirty="0"/>
              <a:t>, zip, </a:t>
            </a:r>
            <a:r>
              <a:rPr lang="da-DK" dirty="0" err="1"/>
              <a:t>map</a:t>
            </a:r>
            <a:r>
              <a:rPr lang="da-DK" dirty="0"/>
              <a:t>, </a:t>
            </a:r>
            <a:r>
              <a:rPr lang="da-DK" dirty="0" err="1"/>
              <a:t>reversed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06743" y="3702050"/>
            <a:ext cx="2448608" cy="958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endParaRPr lang="pt-B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  <a:cs typeface="Courier New" panose="02070309020205020404" pitchFamily="49" charset="0"/>
              </a:rPr>
              <a:t>iterator ≈ pointer into list</a:t>
            </a:r>
          </a:p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 'b', 'c']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20374" y="4076700"/>
            <a:ext cx="0" cy="227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95435"/>
              </p:ext>
            </p:extLst>
          </p:nvPr>
        </p:nvGraphicFramePr>
        <p:xfrm>
          <a:off x="2048510" y="1767551"/>
          <a:ext cx="80949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'Start'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 +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'Done'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my_generator(3)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 0x03E2F6F0&gt;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['Start', 'A', 'B', 'C', 'Done']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object g exhausted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print(*my_generator(5))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takes an iterable (PEP 448)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A B C D E Done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08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27638"/>
              </p:ext>
            </p:extLst>
          </p:nvPr>
        </p:nvGraphicFramePr>
        <p:xfrm>
          <a:off x="1024572" y="2396743"/>
          <a:ext cx="1014285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 end, step):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start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x &lt; end: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+= step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(1.5, 2.0, 0.1))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248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generators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26382"/>
              </p:ext>
            </p:extLst>
          </p:nvPr>
        </p:nvGraphicFramePr>
        <p:xfrm>
          <a:off x="1161097" y="1906493"/>
          <a:ext cx="9869805" cy="41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squares(seq):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seq should be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x in seq: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iterator to run through seq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** 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16, 81, 256]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(range(100000000))))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sum((x ** 2) ** 2 for x in range(100000000))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sum([(x ** 2) ** 2 for x in range(100000000)])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when using a 32-bit version of Python, limited to 2 GB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58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yield </a:t>
            </a:r>
            <a:r>
              <a:rPr lang="en-US" dirty="0"/>
              <a:t> vs  </a:t>
            </a:r>
            <a:r>
              <a:rPr lang="en-US" dirty="0">
                <a:latin typeface="Courier"/>
              </a:rPr>
              <a:t>yield from</a:t>
            </a:r>
            <a:endParaRPr lang="en-US" b="0" dirty="0">
              <a:latin typeface="Courie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28020"/>
              </p:ext>
            </p:extLst>
          </p:nvPr>
        </p:nvGraphicFramePr>
        <p:xfrm>
          <a:off x="1934926" y="2244033"/>
          <a:ext cx="3960000" cy="240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344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2, 3, 4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72280"/>
              </p:ext>
            </p:extLst>
          </p:nvPr>
        </p:nvGraphicFramePr>
        <p:xfrm>
          <a:off x="6323660" y="2244033"/>
          <a:ext cx="4259580" cy="24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33622" y="5060820"/>
            <a:ext cx="10515600" cy="93022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"/>
              </a:rPr>
              <a:t>yield from </a:t>
            </a:r>
            <a:r>
              <a:rPr lang="en-US" dirty="0"/>
              <a:t>available since Python 3.3 </a:t>
            </a:r>
          </a:p>
          <a:p>
            <a:r>
              <a:rPr lang="en-US" sz="2400" b="1" dirty="0">
                <a:latin typeface="Courier"/>
              </a:rPr>
              <a:t>yield from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  ≈  for x in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: yield x</a:t>
            </a:r>
          </a:p>
        </p:txBody>
      </p:sp>
    </p:spTree>
    <p:extLst>
      <p:ext uri="{BB962C8B-B14F-4D97-AF65-F5344CB8AC3E}">
        <p14:creationId xmlns:p14="http://schemas.microsoft.com/office/powerpoint/2010/main" val="1996554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 </a:t>
            </a:r>
            <a:r>
              <a:rPr lang="en-US" b="0" dirty="0">
                <a:latin typeface="Courier"/>
              </a:rPr>
              <a:t>yield from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96845"/>
              </p:ext>
            </p:extLst>
          </p:nvPr>
        </p:nvGraphicFramePr>
        <p:xfrm>
          <a:off x="1277956" y="1768907"/>
          <a:ext cx="6183630" cy="359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traverse(T):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recursive generator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tuple):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traverse(child)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(((1, 2), 3, (4, 5)), (6, (7, 9)))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traverse(T)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traverse at 0x03279F30&gt;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list(traverse(T))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5, 6, 7, 9]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8301517" y="2745914"/>
            <a:ext cx="3052283" cy="2115442"/>
            <a:chOff x="7361498" y="2363142"/>
            <a:chExt cx="3052283" cy="2115442"/>
          </a:xfrm>
        </p:grpSpPr>
        <p:grpSp>
          <p:nvGrpSpPr>
            <p:cNvPr id="66" name="Group 65"/>
            <p:cNvGrpSpPr/>
            <p:nvPr/>
          </p:nvGrpSpPr>
          <p:grpSpPr>
            <a:xfrm>
              <a:off x="7541498" y="2438912"/>
              <a:ext cx="2692280" cy="1859673"/>
              <a:chOff x="7541498" y="2438912"/>
              <a:chExt cx="2692280" cy="185967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8601288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8850807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541498" y="3698510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7791017" y="3698510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9734739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9984258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472741" y="3094937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9722260" y="3094937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817312" y="3030917"/>
                <a:ext cx="489447" cy="6716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8304953" y="3030917"/>
                <a:ext cx="11398" cy="671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8304953" y="3030915"/>
                <a:ext cx="586804" cy="6672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1" idx="7"/>
              </p:cNvCxnSpPr>
              <p:nvPr/>
            </p:nvCxnSpPr>
            <p:spPr>
              <a:xfrm flipV="1">
                <a:off x="8374400" y="2438912"/>
                <a:ext cx="649182" cy="588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32" idx="1"/>
              </p:cNvCxnSpPr>
              <p:nvPr/>
            </p:nvCxnSpPr>
            <p:spPr>
              <a:xfrm flipH="1" flipV="1">
                <a:off x="9023582" y="2438913"/>
                <a:ext cx="631037" cy="588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703632" y="3622645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421290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92032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5</a:t>
              </a: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773285" y="3622739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736149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860536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135938" y="3548547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279338" y="351501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554743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7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053781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9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9894258" y="3608508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9628259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220760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8946060" y="2363142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873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3886"/>
          </a:xfrm>
        </p:spPr>
        <p:txBody>
          <a:bodyPr/>
          <a:lstStyle/>
          <a:p>
            <a:r>
              <a:rPr lang="da-DK" dirty="0" err="1"/>
              <a:t>Making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9253"/>
              </p:ext>
            </p:extLst>
          </p:nvPr>
        </p:nvGraphicFramePr>
        <p:xfrm>
          <a:off x="2659697" y="1026659"/>
          <a:ext cx="6872605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vector2D.py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vector2D: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alternative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vector2D(5, 7)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print(tuple(v))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print(set(v))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7]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7}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06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069"/>
            <a:ext cx="10394660" cy="4784900"/>
          </a:xfrm>
        </p:spPr>
        <p:txBody>
          <a:bodyPr>
            <a:normAutofit/>
          </a:bodyPr>
          <a:lstStyle/>
          <a:p>
            <a:endParaRPr lang="da-DK" dirty="0"/>
          </a:p>
          <a:p>
            <a:r>
              <a:rPr lang="da-DK" dirty="0" err="1"/>
              <a:t>Iterators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copy</a:t>
            </a:r>
            <a:r>
              <a:rPr lang="da-DK" dirty="0"/>
              <a:t> the </a:t>
            </a:r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)</a:t>
            </a:r>
          </a:p>
          <a:p>
            <a:r>
              <a:rPr lang="da-DK" dirty="0"/>
              <a:t>Generators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</a:t>
            </a:r>
            <a:r>
              <a:rPr lang="da-DK" dirty="0" err="1"/>
              <a:t>only</a:t>
            </a:r>
            <a:r>
              <a:rPr lang="da-DK" dirty="0"/>
              <a:t> if a new generator is </a:t>
            </a:r>
            <a:r>
              <a:rPr lang="da-DK" dirty="0" err="1"/>
              <a:t>created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over </a:t>
            </a:r>
            <a:r>
              <a:rPr lang="da-DK" dirty="0" err="1"/>
              <a:t>again</a:t>
            </a:r>
            <a:r>
              <a:rPr lang="da-DK" dirty="0"/>
              <a:t>)</a:t>
            </a:r>
          </a:p>
          <a:p>
            <a:endParaRPr lang="en-US" dirty="0"/>
          </a:p>
          <a:p>
            <a:r>
              <a:rPr lang="en-US" dirty="0"/>
              <a:t>David Beazley’s tutorial on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Generators: The Final Frontier</a:t>
            </a:r>
            <a:r>
              <a:rPr lang="en-US" dirty="0"/>
              <a:t>”, </a:t>
            </a:r>
            <a:r>
              <a:rPr lang="en-US" dirty="0" err="1"/>
              <a:t>PyCon</a:t>
            </a:r>
            <a:r>
              <a:rPr lang="en-US" dirty="0"/>
              <a:t> 2014 (3:50:54)</a:t>
            </a:r>
            <a:br>
              <a:rPr lang="en-US" dirty="0"/>
            </a:br>
            <a:r>
              <a:rPr lang="da-DK" dirty="0" err="1"/>
              <a:t>Throughout</a:t>
            </a:r>
            <a:r>
              <a:rPr lang="da-DK" dirty="0"/>
              <a:t> </a:t>
            </a:r>
            <a:r>
              <a:rPr lang="da-DK" dirty="0" err="1"/>
              <a:t>advanced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of generators,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coroutines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linkClick r:id="rId3"/>
              </a:rPr>
              <a:t>https://www.youtube.com/watch?v=D1twn9kLmYg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5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227252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memory usage (memory profiling)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1619786"/>
            <a:ext cx="4941273" cy="505717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630238" algn="l"/>
              </a:tabLst>
            </a:pPr>
            <a:r>
              <a:rPr lang="en-US" sz="2400" dirty="0"/>
              <a:t>Macro level: </a:t>
            </a:r>
          </a:p>
          <a:p>
            <a:pPr marL="0" indent="0">
              <a:spcAft>
                <a:spcPts val="600"/>
              </a:spcAft>
              <a:buNone/>
              <a:tabLst>
                <a:tab pos="630238" algn="l"/>
              </a:tabLst>
            </a:pPr>
            <a:r>
              <a:rPr lang="en-US" sz="2400" dirty="0"/>
              <a:t>	Task Manager (Windows)</a:t>
            </a:r>
            <a:br>
              <a:rPr lang="en-US" sz="2400" dirty="0"/>
            </a:br>
            <a:r>
              <a:rPr lang="en-US" sz="2400" dirty="0"/>
              <a:t>	Activity Monitor (Mac)</a:t>
            </a:r>
            <a:br>
              <a:rPr lang="en-US" sz="2400" dirty="0"/>
            </a:br>
            <a:r>
              <a:rPr lang="en-US" sz="2400" dirty="0"/>
              <a:t>	top (Linux)</a:t>
            </a:r>
          </a:p>
          <a:p>
            <a:r>
              <a:rPr lang="en-US" sz="2400" dirty="0"/>
              <a:t>Variable level: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getsizeof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400" dirty="0"/>
              <a:t> module</a:t>
            </a:r>
          </a:p>
          <a:p>
            <a:r>
              <a:rPr lang="en-US" sz="2400" dirty="0"/>
              <a:t>Detailed overview:</a:t>
            </a:r>
          </a:p>
          <a:p>
            <a:pPr marL="0" indent="0" algn="ctr">
              <a:buNone/>
            </a:pPr>
            <a:r>
              <a:rPr lang="en-US" sz="2400" dirty="0"/>
              <a:t>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memory_profiler</a:t>
            </a:r>
            <a:endParaRPr lang="en-US" sz="1600" dirty="0"/>
          </a:p>
          <a:p>
            <a:pPr indent="0">
              <a:buNone/>
            </a:pPr>
            <a:r>
              <a:rPr lang="en-US" sz="2400" dirty="0"/>
              <a:t>Allows detailed space usage of the code line-by-line (using @profile function decorator) or a plot of total space usage over time</a:t>
            </a:r>
          </a:p>
          <a:p>
            <a:pPr indent="0">
              <a:buNone/>
            </a:pPr>
            <a:r>
              <a:rPr lang="en-US" sz="2400" dirty="0"/>
              <a:t>  pip install 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35351"/>
              </p:ext>
            </p:extLst>
          </p:nvPr>
        </p:nvGraphicFramePr>
        <p:xfrm>
          <a:off x="5319121" y="1778633"/>
          <a:ext cx="6683693" cy="439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6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size of the integer 42 is 14 bytes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 ** 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size increases with value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('42')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size of a string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(range(100),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448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 works on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[x ** 2 for x in range(1000000)]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4348736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(x ** 2 for x in range(1000000))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(g)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852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62" y="294222"/>
            <a:ext cx="5505965" cy="1325563"/>
          </a:xfrm>
        </p:spPr>
        <p:txBody>
          <a:bodyPr/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72885"/>
              </p:ext>
            </p:extLst>
          </p:nvPr>
        </p:nvGraphicFramePr>
        <p:xfrm>
          <a:off x="6132383" y="4120316"/>
          <a:ext cx="5926455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memory_sin_usage.py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pi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a in range(1000):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 * sin(pi * a / 250))))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 install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memory-profiler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 run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memory_sin_usage.py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Sampling memory every 0.1s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as a Python program...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1662" y="1497057"/>
            <a:ext cx="3446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pypi.org/project/memory-profiler/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023" y="367083"/>
            <a:ext cx="5448300" cy="35814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10319"/>
              </p:ext>
            </p:extLst>
          </p:nvPr>
        </p:nvGraphicFramePr>
        <p:xfrm>
          <a:off x="131522" y="1986716"/>
          <a:ext cx="5666105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memory_profiler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profile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@profile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prints new statistics for each call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0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list(range(20_000_000))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list(range(10_000_000))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Filename: C:/.../memory_usage.py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#  Mem usage  Increment   Line Contents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================================================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3   32.0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@profile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4                       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5   32.0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=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6  415.9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383.9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list(range(20_000_000))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7  415.9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8  607.8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191.9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list(range(10_000_000))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9  607.8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5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returns the next element from the iterator, by calling the </a:t>
            </a:r>
            <a:r>
              <a:rPr lang="en-US" i="1" dirty="0" err="1"/>
              <a:t>iterator_object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. If no more elements to report, raises exception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/>
              <a:t>,</a:t>
            </a:r>
            <a:r>
              <a:rPr lang="en-US" i="1" dirty="0"/>
              <a:t> default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returns </a:t>
            </a:r>
            <a:r>
              <a:rPr lang="en-US" i="1" dirty="0"/>
              <a:t>default</a:t>
            </a:r>
            <a:r>
              <a:rPr lang="en-US" dirty="0"/>
              <a:t> when no more elements are available (no exception is raised)</a:t>
            </a:r>
          </a:p>
          <a:p>
            <a:r>
              <a:rPr lang="da-DK" dirty="0"/>
              <a:t>for-loops and list </a:t>
            </a:r>
            <a:r>
              <a:rPr lang="da-DK" dirty="0" err="1"/>
              <a:t>comprehensions</a:t>
            </a:r>
            <a:r>
              <a:rPr lang="da-DK" dirty="0"/>
              <a:t> </a:t>
            </a:r>
            <a:r>
              <a:rPr lang="da-DK" dirty="0" err="1"/>
              <a:t>require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objects</a:t>
            </a:r>
            <a:br>
              <a:rPr lang="da-DK" dirty="0"/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range(5):</a:t>
            </a:r>
            <a:r>
              <a:rPr lang="da-DK" sz="2400" dirty="0"/>
              <a:t>   </a:t>
            </a:r>
            <a:r>
              <a:rPr lang="da-DK" dirty="0"/>
              <a:t>and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[2**x for x in range(5)]</a:t>
            </a:r>
          </a:p>
          <a:p>
            <a:r>
              <a:rPr lang="da-DK" dirty="0"/>
              <a:t>The </a:t>
            </a:r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central to Java and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7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44083"/>
              </p:ext>
            </p:extLst>
          </p:nvPr>
        </p:nvGraphicFramePr>
        <p:xfrm>
          <a:off x="475358" y="1690688"/>
          <a:ext cx="51962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125882" y="2583417"/>
            <a:ext cx="2607276" cy="1484711"/>
            <a:chOff x="3125882" y="2583417"/>
            <a:chExt cx="2607276" cy="1484711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097949" y="2583417"/>
              <a:ext cx="148279" cy="5189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5882" y="3052465"/>
              <a:ext cx="26072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object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(can call </a:t>
              </a:r>
              <a:r>
                <a:rPr lang="en-US" sz="2000" dirty="0" err="1">
                  <a:solidFill>
                    <a:srgbClr val="C00000"/>
                  </a:solidFill>
                  <a:latin typeface="Courier"/>
                </a:rPr>
                <a:t>iter</a:t>
              </a:r>
              <a:r>
                <a:rPr lang="en-US" sz="2000" dirty="0">
                  <a:solidFill>
                    <a:srgbClr val="C00000"/>
                  </a:solidFill>
                </a:rPr>
                <a:t> on it to generate an iterator)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07589" y="2484562"/>
            <a:ext cx="1865871" cy="1424067"/>
            <a:chOff x="1207589" y="2484562"/>
            <a:chExt cx="1865871" cy="1424067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696105" y="2484562"/>
              <a:ext cx="325907" cy="7161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07589" y="3200743"/>
              <a:ext cx="1865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result of  </a:t>
              </a:r>
              <a:r>
                <a:rPr lang="en-US" sz="2000" dirty="0">
                  <a:solidFill>
                    <a:srgbClr val="C00000"/>
                  </a:solidFill>
                  <a:latin typeface="Courier"/>
                </a:rPr>
                <a:t>next</a:t>
              </a:r>
              <a:r>
                <a:rPr lang="en-US" sz="2000" dirty="0">
                  <a:solidFill>
                    <a:srgbClr val="C00000"/>
                  </a:solidFill>
                </a:rPr>
                <a:t> on iterator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65579"/>
              </p:ext>
            </p:extLst>
          </p:nvPr>
        </p:nvGraphicFramePr>
        <p:xfrm>
          <a:off x="6520437" y="1690688"/>
          <a:ext cx="51962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['a', 'b', 'c']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16708" y="2525465"/>
            <a:ext cx="47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29571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33347"/>
            <a:ext cx="11820525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07667" y="6289159"/>
            <a:ext cx="709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docs.python.org/3/reference/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compound_stmts.html#the-for-statement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35924" y="4036019"/>
            <a:ext cx="15129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45184" y="4026370"/>
            <a:ext cx="8003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18164" y="5359388"/>
            <a:ext cx="17565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031" y="2234223"/>
            <a:ext cx="6825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9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67545"/>
              </p:ext>
            </p:extLst>
          </p:nvPr>
        </p:nvGraphicFramePr>
        <p:xfrm>
          <a:off x="5322235" y="2304228"/>
          <a:ext cx="629158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L[:0]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- 2,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- 1]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[-1,0,1,2]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[-3,-2,-1,0,1,2]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[-5,-4,-3,-2,-1,0,1,2]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 [-7,-6,-5,-4,-3,-2,-1,0,1,2]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 </a:t>
            </a:r>
            <a:r>
              <a:rPr lang="en-US"/>
              <a:t>over changing </a:t>
            </a:r>
            <a:r>
              <a:rPr lang="en-US" dirty="0" err="1"/>
              <a:t>iterable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69130"/>
              </p:ext>
            </p:extLst>
          </p:nvPr>
        </p:nvGraphicFramePr>
        <p:xfrm>
          <a:off x="648853" y="2296164"/>
          <a:ext cx="4283393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3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[1, 2, 3]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[1, 2, 3, 4]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[1, 2, 3, 4, 5]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[1, 2, 3, 4, 5, 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86" y="1507618"/>
            <a:ext cx="487666" cy="4059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384904" y="1313314"/>
            <a:ext cx="5562679" cy="2723807"/>
            <a:chOff x="-753233" y="2651577"/>
            <a:chExt cx="5562679" cy="2723807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741311" y="3467734"/>
              <a:ext cx="535129" cy="171524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76440" y="3467734"/>
              <a:ext cx="1860186" cy="190765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739382" y="3465809"/>
              <a:ext cx="535129" cy="171524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-753233" y="2651577"/>
              <a:ext cx="5562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Changing (extending) the list while scanning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The iterator over a list is just an index into the list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274511" y="3465809"/>
              <a:ext cx="1860186" cy="190765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50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range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83597"/>
              </p:ext>
            </p:extLst>
          </p:nvPr>
        </p:nvGraphicFramePr>
        <p:xfrm>
          <a:off x="838200" y="1668323"/>
          <a:ext cx="44088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range(1, 6)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1,2,3,4,5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'range'&gt;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685329" y="4095608"/>
            <a:ext cx="2561676" cy="707886"/>
            <a:chOff x="2685329" y="4095608"/>
            <a:chExt cx="2561676" cy="70788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685329" y="4610174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55935" y="4095608"/>
              <a:ext cx="2291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expected but got iterator ?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75104"/>
              </p:ext>
            </p:extLst>
          </p:nvPr>
        </p:nvGraphicFramePr>
        <p:xfrm>
          <a:off x="5716270" y="1668323"/>
          <a:ext cx="56375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81345" y="3954323"/>
            <a:ext cx="570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Calling </a:t>
            </a:r>
            <a:r>
              <a:rPr lang="en-US" sz="2400" dirty="0" err="1">
                <a:latin typeface="Courier"/>
              </a:rPr>
              <a:t>iter</a:t>
            </a:r>
            <a:r>
              <a:rPr lang="en-US" sz="2400" dirty="0"/>
              <a:t> on a </a:t>
            </a:r>
            <a:r>
              <a:rPr lang="en-US" sz="2400" dirty="0" err="1">
                <a:latin typeface="Courier"/>
              </a:rPr>
              <a:t>range_iterator</a:t>
            </a:r>
            <a:br>
              <a:rPr lang="en-US" sz="2400" dirty="0">
                <a:latin typeface="Courier"/>
              </a:rPr>
            </a:br>
            <a:r>
              <a:rPr lang="en-US" sz="2400" dirty="0"/>
              <a:t> just returns the iterator itself, i.e. can use the iterator wherever an </a:t>
            </a:r>
            <a:r>
              <a:rPr lang="en-US" sz="2400" dirty="0" err="1"/>
              <a:t>iterable</a:t>
            </a:r>
            <a:r>
              <a:rPr lang="en-US" sz="2400" dirty="0"/>
              <a:t> is expected</a:t>
            </a:r>
          </a:p>
        </p:txBody>
      </p:sp>
    </p:spTree>
    <p:extLst>
      <p:ext uri="{BB962C8B-B14F-4D97-AF65-F5344CB8AC3E}">
        <p14:creationId xmlns:p14="http://schemas.microsoft.com/office/powerpoint/2010/main" val="28327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interable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0102"/>
              </p:ext>
            </p:extLst>
          </p:nvPr>
        </p:nvGraphicFramePr>
        <p:xfrm>
          <a:off x="224742" y="1589895"/>
          <a:ext cx="7028180" cy="502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*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__iter__(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Names_iterator(self)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names):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= 0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self.names = names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self.idx &gt;= len(self.names.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+=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[self.idx - 1]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'Goofy'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'Mickey'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'Minnie'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duckburg: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0687"/>
              </p:ext>
            </p:extLst>
          </p:nvPr>
        </p:nvGraphicFramePr>
        <p:xfrm>
          <a:off x="5117147" y="21600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8337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Minnie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07506"/>
              </p:ext>
            </p:extLst>
          </p:nvPr>
        </p:nvGraphicFramePr>
        <p:xfrm>
          <a:off x="7572629" y="2924511"/>
          <a:ext cx="145923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5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34709"/>
              </p:ext>
            </p:extLst>
          </p:nvPr>
        </p:nvGraphicFramePr>
        <p:xfrm>
          <a:off x="9441309" y="2748974"/>
          <a:ext cx="262921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2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('Donald',...)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38081"/>
              </p:ext>
            </p:extLst>
          </p:nvPr>
        </p:nvGraphicFramePr>
        <p:xfrm>
          <a:off x="7395478" y="4466148"/>
          <a:ext cx="24164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4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21891"/>
              </p:ext>
            </p:extLst>
          </p:nvPr>
        </p:nvGraphicFramePr>
        <p:xfrm>
          <a:off x="9996693" y="4264104"/>
          <a:ext cx="20974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4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10790643" y="3785294"/>
            <a:ext cx="0" cy="1173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31861" y="3419998"/>
            <a:ext cx="6134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811971" y="5135321"/>
            <a:ext cx="283183" cy="7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35" y="0"/>
            <a:ext cx="10515600" cy="1325563"/>
          </a:xfrm>
        </p:spPr>
        <p:txBody>
          <a:bodyPr/>
          <a:lstStyle/>
          <a:p>
            <a:r>
              <a:rPr lang="en-US" dirty="0"/>
              <a:t>An infinite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61790"/>
              </p:ext>
            </p:extLst>
          </p:nvPr>
        </p:nvGraphicFramePr>
        <p:xfrm>
          <a:off x="352064" y="1173207"/>
          <a:ext cx="6294755" cy="48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81960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start=0, step=1):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self.start = start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self.step = 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inf_range):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self.range = inf_range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= self.range.start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self.current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+= self.range.step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value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iterator iterable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26260"/>
              </p:ext>
            </p:extLst>
          </p:nvPr>
        </p:nvGraphicFramePr>
        <p:xfrm>
          <a:off x="6867568" y="1173207"/>
          <a:ext cx="4972368" cy="48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-3)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4 30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2 21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4 15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print(sum(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(runs forever)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35" y="5414769"/>
            <a:ext cx="487666" cy="405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76868" y="6059217"/>
            <a:ext cx="786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"/>
              </a:rPr>
              <a:t>sum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zip </a:t>
            </a:r>
            <a:r>
              <a:rPr lang="en-US" sz="2400" dirty="0"/>
              <a:t>take </a:t>
            </a:r>
            <a:r>
              <a:rPr lang="en-US" sz="2400" dirty="0" err="1"/>
              <a:t>iterables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latin typeface="Courier"/>
              </a:rPr>
              <a:t>zip</a:t>
            </a:r>
            <a:r>
              <a:rPr lang="en-US" sz="2400" dirty="0"/>
              <a:t> stops when shortest </a:t>
            </a:r>
            <a:r>
              <a:rPr lang="en-US" sz="2400" dirty="0" err="1"/>
              <a:t>iterable</a:t>
            </a:r>
            <a:r>
              <a:rPr lang="en-US" sz="2400" dirty="0"/>
              <a:t> is exhausted)</a:t>
            </a:r>
          </a:p>
        </p:txBody>
      </p:sp>
    </p:spTree>
    <p:extLst>
      <p:ext uri="{BB962C8B-B14F-4D97-AF65-F5344CB8AC3E}">
        <p14:creationId xmlns:p14="http://schemas.microsoft.com/office/powerpoint/2010/main" val="33100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50543</TotalTime>
  <Words>4030</Words>
  <Application>Microsoft Office PowerPoint</Application>
  <PresentationFormat>Widescreen</PresentationFormat>
  <Paragraphs>586</Paragraphs>
  <Slides>29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Generators, iterators</vt:lpstr>
      <vt:lpstr>Iterable  &amp; Iterator</vt:lpstr>
      <vt:lpstr>Iterator</vt:lpstr>
      <vt:lpstr>for loop</vt:lpstr>
      <vt:lpstr>PowerPoint Presentation</vt:lpstr>
      <vt:lpstr>for loop over changing iterable</vt:lpstr>
      <vt:lpstr>range</vt:lpstr>
      <vt:lpstr>Creating an interable class</vt:lpstr>
      <vt:lpstr>An infinite iterable</vt:lpstr>
      <vt:lpstr>Creating an iterable class (iterable = iterator)</vt:lpstr>
      <vt:lpstr>The old sequence iteration protocol</vt:lpstr>
      <vt:lpstr>itertools</vt:lpstr>
      <vt:lpstr>Example : Java iterators</vt:lpstr>
      <vt:lpstr>Example : C++ iterators</vt:lpstr>
      <vt:lpstr>Generators</vt:lpstr>
      <vt:lpstr>Generator expressions</vt:lpstr>
      <vt:lpstr>Nested generator expressions</vt:lpstr>
      <vt:lpstr>Generator expressions as function arguments</vt:lpstr>
      <vt:lpstr>Generator functions</vt:lpstr>
      <vt:lpstr>Generator functions (II)</vt:lpstr>
      <vt:lpstr>Generator functions (III)</vt:lpstr>
      <vt:lpstr>Pipelining generators</vt:lpstr>
      <vt:lpstr>yield  vs  yield from</vt:lpstr>
      <vt:lpstr>Recursive  yield from</vt:lpstr>
      <vt:lpstr>Making objects iterable using yield </vt:lpstr>
      <vt:lpstr>Generators vs iterators</vt:lpstr>
      <vt:lpstr>Measuring memory usage</vt:lpstr>
      <vt:lpstr>Measuring memory usage (memory profiling)</vt:lpstr>
      <vt:lpstr>Module  memory-profiler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1712</cp:revision>
  <dcterms:created xsi:type="dcterms:W3CDTF">2017-10-19T06:54:16Z</dcterms:created>
  <dcterms:modified xsi:type="dcterms:W3CDTF">2023-04-10T12:40:52Z</dcterms:modified>
</cp:coreProperties>
</file>