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66" r:id="rId3"/>
    <p:sldId id="323" r:id="rId4"/>
    <p:sldId id="305" r:id="rId5"/>
    <p:sldId id="365" r:id="rId6"/>
    <p:sldId id="336" r:id="rId7"/>
    <p:sldId id="337" r:id="rId8"/>
    <p:sldId id="296" r:id="rId9"/>
    <p:sldId id="328" r:id="rId10"/>
    <p:sldId id="306" r:id="rId11"/>
    <p:sldId id="293" r:id="rId12"/>
    <p:sldId id="329" r:id="rId13"/>
    <p:sldId id="326" r:id="rId14"/>
    <p:sldId id="330" r:id="rId15"/>
    <p:sldId id="327" r:id="rId16"/>
    <p:sldId id="359" r:id="rId17"/>
    <p:sldId id="309" r:id="rId18"/>
    <p:sldId id="325" r:id="rId19"/>
    <p:sldId id="324" r:id="rId20"/>
    <p:sldId id="310" r:id="rId21"/>
    <p:sldId id="331" r:id="rId22"/>
    <p:sldId id="307" r:id="rId23"/>
    <p:sldId id="308" r:id="rId24"/>
    <p:sldId id="311" r:id="rId25"/>
    <p:sldId id="312" r:id="rId26"/>
    <p:sldId id="314" r:id="rId27"/>
    <p:sldId id="332" r:id="rId28"/>
    <p:sldId id="315" r:id="rId29"/>
    <p:sldId id="316" r:id="rId30"/>
    <p:sldId id="317" r:id="rId31"/>
    <p:sldId id="333" r:id="rId32"/>
    <p:sldId id="318" r:id="rId33"/>
    <p:sldId id="334" r:id="rId34"/>
    <p:sldId id="321" r:id="rId35"/>
    <p:sldId id="335" r:id="rId36"/>
    <p:sldId id="322" r:id="rId37"/>
    <p:sldId id="320" r:id="rId38"/>
    <p:sldId id="368" r:id="rId39"/>
    <p:sldId id="339" r:id="rId40"/>
    <p:sldId id="343" r:id="rId41"/>
    <p:sldId id="313" r:id="rId42"/>
    <p:sldId id="299" r:id="rId43"/>
    <p:sldId id="367" r:id="rId44"/>
    <p:sldId id="265" r:id="rId45"/>
    <p:sldId id="350" r:id="rId46"/>
    <p:sldId id="351" r:id="rId47"/>
    <p:sldId id="352" r:id="rId48"/>
    <p:sldId id="353" r:id="rId49"/>
    <p:sldId id="354" r:id="rId50"/>
    <p:sldId id="355" r:id="rId51"/>
    <p:sldId id="356" r:id="rId52"/>
    <p:sldId id="342" r:id="rId5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C8"/>
    <a:srgbClr val="FFF2CC"/>
    <a:srgbClr val="FFA7A7"/>
    <a:srgbClr val="DEEBF7"/>
    <a:srgbClr val="E2F0D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9CBD7-9132-441E-94CB-BFE8F60A71B0}" v="36" dt="2022-11-19T15:07:21.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84371" autoAdjust="0"/>
  </p:normalViewPr>
  <p:slideViewPr>
    <p:cSldViewPr snapToGrid="0">
      <p:cViewPr varScale="1">
        <p:scale>
          <a:sx n="54" d="100"/>
          <a:sy n="54" d="100"/>
        </p:scale>
        <p:origin x="420" y="44"/>
      </p:cViewPr>
      <p:guideLst/>
    </p:cSldViewPr>
  </p:slideViewPr>
  <p:outlineViewPr>
    <p:cViewPr>
      <p:scale>
        <a:sx n="33" d="100"/>
        <a:sy n="33" d="100"/>
      </p:scale>
      <p:origin x="0" y="-6808"/>
    </p:cViewPr>
  </p:outlineViewPr>
  <p:notesTextViewPr>
    <p:cViewPr>
      <p:scale>
        <a:sx n="1" d="1"/>
        <a:sy n="1" d="1"/>
      </p:scale>
      <p:origin x="0" y="-36"/>
    </p:cViewPr>
  </p:notesTextViewPr>
  <p:sorterViewPr>
    <p:cViewPr>
      <p:scale>
        <a:sx n="66" d="100"/>
        <a:sy n="66" d="100"/>
      </p:scale>
      <p:origin x="0" y="-114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userId="04ef4784-6591-4f86-a140-f5c3b108582a" providerId="ADAL" clId="{4709CBD7-9132-441E-94CB-BFE8F60A71B0}"/>
    <pc:docChg chg="undo custSel modSld">
      <pc:chgData name="Gerth Stølting" userId="04ef4784-6591-4f86-a140-f5c3b108582a" providerId="ADAL" clId="{4709CBD7-9132-441E-94CB-BFE8F60A71B0}" dt="2022-11-19T15:17:20.969" v="575" actId="20577"/>
      <pc:docMkLst>
        <pc:docMk/>
      </pc:docMkLst>
      <pc:sldChg chg="addSp modSp mod">
        <pc:chgData name="Gerth Stølting" userId="04ef4784-6591-4f86-a140-f5c3b108582a" providerId="ADAL" clId="{4709CBD7-9132-441E-94CB-BFE8F60A71B0}" dt="2022-11-19T14:14:20.709" v="121" actId="6549"/>
        <pc:sldMkLst>
          <pc:docMk/>
          <pc:sldMk cId="1032111732" sldId="342"/>
        </pc:sldMkLst>
        <pc:spChg chg="mod">
          <ac:chgData name="Gerth Stølting" userId="04ef4784-6591-4f86-a140-f5c3b108582a" providerId="ADAL" clId="{4709CBD7-9132-441E-94CB-BFE8F60A71B0}" dt="2022-11-19T14:06:07.065" v="43" actId="20577"/>
          <ac:spMkLst>
            <pc:docMk/>
            <pc:sldMk cId="1032111732" sldId="342"/>
            <ac:spMk id="3" creationId="{00000000-0000-0000-0000-000000000000}"/>
          </ac:spMkLst>
        </pc:spChg>
        <pc:spChg chg="add mod">
          <ac:chgData name="Gerth Stølting" userId="04ef4784-6591-4f86-a140-f5c3b108582a" providerId="ADAL" clId="{4709CBD7-9132-441E-94CB-BFE8F60A71B0}" dt="2022-11-19T14:14:20.709" v="121" actId="6549"/>
          <ac:spMkLst>
            <pc:docMk/>
            <pc:sldMk cId="1032111732" sldId="342"/>
            <ac:spMk id="4" creationId="{FD27AB17-99F0-4224-B06E-9FCFEB9B79D8}"/>
          </ac:spMkLst>
        </pc:spChg>
      </pc:sldChg>
      <pc:sldChg chg="modSp mod">
        <pc:chgData name="Gerth Stølting" userId="04ef4784-6591-4f86-a140-f5c3b108582a" providerId="ADAL" clId="{4709CBD7-9132-441E-94CB-BFE8F60A71B0}" dt="2022-11-19T14:55:40.290" v="208" actId="14100"/>
        <pc:sldMkLst>
          <pc:docMk/>
          <pc:sldMk cId="2588609654" sldId="352"/>
        </pc:sldMkLst>
        <pc:spChg chg="mod">
          <ac:chgData name="Gerth Stølting" userId="04ef4784-6591-4f86-a140-f5c3b108582a" providerId="ADAL" clId="{4709CBD7-9132-441E-94CB-BFE8F60A71B0}" dt="2022-11-19T14:55:40.290" v="208" actId="14100"/>
          <ac:spMkLst>
            <pc:docMk/>
            <pc:sldMk cId="2588609654" sldId="352"/>
            <ac:spMk id="2" creationId="{00000000-0000-0000-0000-000000000000}"/>
          </ac:spMkLst>
        </pc:spChg>
      </pc:sldChg>
      <pc:sldChg chg="addSp delSp modSp mod modAnim modNotesTx">
        <pc:chgData name="Gerth Stølting" userId="04ef4784-6591-4f86-a140-f5c3b108582a" providerId="ADAL" clId="{4709CBD7-9132-441E-94CB-BFE8F60A71B0}" dt="2022-11-19T15:17:20.969" v="575" actId="20577"/>
        <pc:sldMkLst>
          <pc:docMk/>
          <pc:sldMk cId="3117942193" sldId="356"/>
        </pc:sldMkLst>
        <pc:spChg chg="mod">
          <ac:chgData name="Gerth Stølting" userId="04ef4784-6591-4f86-a140-f5c3b108582a" providerId="ADAL" clId="{4709CBD7-9132-441E-94CB-BFE8F60A71B0}" dt="2022-11-19T15:07:21.408" v="412" actId="113"/>
          <ac:spMkLst>
            <pc:docMk/>
            <pc:sldMk cId="3117942193" sldId="356"/>
            <ac:spMk id="2" creationId="{00000000-0000-0000-0000-000000000000}"/>
          </ac:spMkLst>
        </pc:spChg>
        <pc:spChg chg="add mod">
          <ac:chgData name="Gerth Stølting" userId="04ef4784-6591-4f86-a140-f5c3b108582a" providerId="ADAL" clId="{4709CBD7-9132-441E-94CB-BFE8F60A71B0}" dt="2022-11-19T15:02:48.166" v="357" actId="1036"/>
          <ac:spMkLst>
            <pc:docMk/>
            <pc:sldMk cId="3117942193" sldId="356"/>
            <ac:spMk id="17" creationId="{9BB57AC0-02F5-448C-B5F2-D124BEEC2ABA}"/>
          </ac:spMkLst>
        </pc:spChg>
        <pc:spChg chg="add mod">
          <ac:chgData name="Gerth Stølting" userId="04ef4784-6591-4f86-a140-f5c3b108582a" providerId="ADAL" clId="{4709CBD7-9132-441E-94CB-BFE8F60A71B0}" dt="2022-11-19T15:02:48.166" v="357" actId="1036"/>
          <ac:spMkLst>
            <pc:docMk/>
            <pc:sldMk cId="3117942193" sldId="356"/>
            <ac:spMk id="19" creationId="{049596C2-C9E0-41E4-8E45-0E955E1607E5}"/>
          </ac:spMkLst>
        </pc:spChg>
        <pc:spChg chg="add del mod">
          <ac:chgData name="Gerth Stølting" userId="04ef4784-6591-4f86-a140-f5c3b108582a" providerId="ADAL" clId="{4709CBD7-9132-441E-94CB-BFE8F60A71B0}" dt="2022-11-19T15:01:41.884" v="315" actId="478"/>
          <ac:spMkLst>
            <pc:docMk/>
            <pc:sldMk cId="3117942193" sldId="356"/>
            <ac:spMk id="20" creationId="{7F582998-234A-4CA3-B97B-F740E1BB6E22}"/>
          </ac:spMkLst>
        </pc:spChg>
        <pc:spChg chg="add mod">
          <ac:chgData name="Gerth Stølting" userId="04ef4784-6591-4f86-a140-f5c3b108582a" providerId="ADAL" clId="{4709CBD7-9132-441E-94CB-BFE8F60A71B0}" dt="2022-11-19T15:13:09.757" v="417" actId="6549"/>
          <ac:spMkLst>
            <pc:docMk/>
            <pc:sldMk cId="3117942193" sldId="356"/>
            <ac:spMk id="21" creationId="{7BD2441B-0F83-464F-B20E-674D18A66A4B}"/>
          </ac:spMkLst>
        </pc:spChg>
        <pc:picChg chg="del">
          <ac:chgData name="Gerth Stølting" userId="04ef4784-6591-4f86-a140-f5c3b108582a" providerId="ADAL" clId="{4709CBD7-9132-441E-94CB-BFE8F60A71B0}" dt="2022-11-19T14:44:08.589" v="138" actId="478"/>
          <ac:picMkLst>
            <pc:docMk/>
            <pc:sldMk cId="3117942193" sldId="356"/>
            <ac:picMk id="4" creationId="{00000000-0000-0000-0000-000000000000}"/>
          </ac:picMkLst>
        </pc:picChg>
        <pc:picChg chg="del mod">
          <ac:chgData name="Gerth Stølting" userId="04ef4784-6591-4f86-a140-f5c3b108582a" providerId="ADAL" clId="{4709CBD7-9132-441E-94CB-BFE8F60A71B0}" dt="2022-11-19T14:43:51.173" v="133" actId="478"/>
          <ac:picMkLst>
            <pc:docMk/>
            <pc:sldMk cId="3117942193" sldId="356"/>
            <ac:picMk id="5" creationId="{00000000-0000-0000-0000-000000000000}"/>
          </ac:picMkLst>
        </pc:picChg>
        <pc:picChg chg="add del">
          <ac:chgData name="Gerth Stølting" userId="04ef4784-6591-4f86-a140-f5c3b108582a" providerId="ADAL" clId="{4709CBD7-9132-441E-94CB-BFE8F60A71B0}" dt="2022-11-19T14:43:47.184" v="131" actId="478"/>
          <ac:picMkLst>
            <pc:docMk/>
            <pc:sldMk cId="3117942193" sldId="356"/>
            <ac:picMk id="6" creationId="{CF051DCF-78BB-48C4-8370-014A505F2AD8}"/>
          </ac:picMkLst>
        </pc:picChg>
        <pc:picChg chg="add del mod">
          <ac:chgData name="Gerth Stølting" userId="04ef4784-6591-4f86-a140-f5c3b108582a" providerId="ADAL" clId="{4709CBD7-9132-441E-94CB-BFE8F60A71B0}" dt="2022-11-19T14:44:03.327" v="136" actId="478"/>
          <ac:picMkLst>
            <pc:docMk/>
            <pc:sldMk cId="3117942193" sldId="356"/>
            <ac:picMk id="8" creationId="{02E111A6-EFC6-41B1-BB98-18BD71DAE1B7}"/>
          </ac:picMkLst>
        </pc:picChg>
        <pc:picChg chg="add del mod">
          <ac:chgData name="Gerth Stølting" userId="04ef4784-6591-4f86-a140-f5c3b108582a" providerId="ADAL" clId="{4709CBD7-9132-441E-94CB-BFE8F60A71B0}" dt="2022-11-19T14:43:47.954" v="132" actId="478"/>
          <ac:picMkLst>
            <pc:docMk/>
            <pc:sldMk cId="3117942193" sldId="356"/>
            <ac:picMk id="10" creationId="{2E19A505-0C24-4D1D-A12C-201F6A26E384}"/>
          </ac:picMkLst>
        </pc:picChg>
        <pc:picChg chg="add del mod">
          <ac:chgData name="Gerth Stølting" userId="04ef4784-6591-4f86-a140-f5c3b108582a" providerId="ADAL" clId="{4709CBD7-9132-441E-94CB-BFE8F60A71B0}" dt="2022-11-19T14:43:44.825" v="130" actId="478"/>
          <ac:picMkLst>
            <pc:docMk/>
            <pc:sldMk cId="3117942193" sldId="356"/>
            <ac:picMk id="12" creationId="{C8B2EE51-7864-45CC-B2EF-AC10872EB0D8}"/>
          </ac:picMkLst>
        </pc:picChg>
        <pc:picChg chg="add mod">
          <ac:chgData name="Gerth Stølting" userId="04ef4784-6591-4f86-a140-f5c3b108582a" providerId="ADAL" clId="{4709CBD7-9132-441E-94CB-BFE8F60A71B0}" dt="2022-11-19T15:02:37.976" v="350" actId="1036"/>
          <ac:picMkLst>
            <pc:docMk/>
            <pc:sldMk cId="3117942193" sldId="356"/>
            <ac:picMk id="14" creationId="{5C78F56E-EEAC-4848-8B31-74581241FA52}"/>
          </ac:picMkLst>
        </pc:picChg>
        <pc:picChg chg="add mod">
          <ac:chgData name="Gerth Stølting" userId="04ef4784-6591-4f86-a140-f5c3b108582a" providerId="ADAL" clId="{4709CBD7-9132-441E-94CB-BFE8F60A71B0}" dt="2022-11-19T15:02:37.976" v="350" actId="1036"/>
          <ac:picMkLst>
            <pc:docMk/>
            <pc:sldMk cId="3117942193" sldId="356"/>
            <ac:picMk id="16" creationId="{C6E3D6ED-C7C1-4FEB-AB08-9D0753940AB0}"/>
          </ac:picMkLst>
        </pc:picChg>
      </pc:sldChg>
    </pc:docChg>
  </pc:docChgLst>
  <pc:docChgLst>
    <pc:chgData name="Gerth Stølting Brodal" userId="04ef4784-6591-4f86-a140-f5c3b108582a" providerId="ADAL" clId="{71CE672B-87A1-40BB-AEE0-119AE4F820BB}"/>
    <pc:docChg chg="undo redo custSel modSld">
      <pc:chgData name="Gerth Stølting Brodal" userId="04ef4784-6591-4f86-a140-f5c3b108582a" providerId="ADAL" clId="{71CE672B-87A1-40BB-AEE0-119AE4F820BB}" dt="2022-02-02T19:19:16.020" v="672" actId="1076"/>
      <pc:docMkLst>
        <pc:docMk/>
      </pc:docMkLst>
      <pc:sldChg chg="modNotesTx">
        <pc:chgData name="Gerth Stølting Brodal" userId="04ef4784-6591-4f86-a140-f5c3b108582a" providerId="ADAL" clId="{71CE672B-87A1-40BB-AEE0-119AE4F820BB}" dt="2022-01-29T12:55:38.534" v="0"/>
        <pc:sldMkLst>
          <pc:docMk/>
          <pc:sldMk cId="2575270775" sldId="256"/>
        </pc:sldMkLst>
      </pc:sldChg>
      <pc:sldChg chg="modSp">
        <pc:chgData name="Gerth Stølting Brodal" userId="04ef4784-6591-4f86-a140-f5c3b108582a" providerId="ADAL" clId="{71CE672B-87A1-40BB-AEE0-119AE4F820BB}" dt="2022-01-29T13:32:53.935" v="278" actId="20577"/>
        <pc:sldMkLst>
          <pc:docMk/>
          <pc:sldMk cId="2536353161" sldId="265"/>
        </pc:sldMkLst>
        <pc:spChg chg="mod">
          <ac:chgData name="Gerth Stølting Brodal" userId="04ef4784-6591-4f86-a140-f5c3b108582a" providerId="ADAL" clId="{71CE672B-87A1-40BB-AEE0-119AE4F820BB}" dt="2022-01-29T13:32:53.935" v="278" actId="20577"/>
          <ac:spMkLst>
            <pc:docMk/>
            <pc:sldMk cId="2536353161" sldId="265"/>
            <ac:spMk id="3" creationId="{00000000-0000-0000-0000-000000000000}"/>
          </ac:spMkLst>
        </pc:spChg>
      </pc:sldChg>
      <pc:sldChg chg="addSp delSp modSp mod">
        <pc:chgData name="Gerth Stølting Brodal" userId="04ef4784-6591-4f86-a140-f5c3b108582a" providerId="ADAL" clId="{71CE672B-87A1-40BB-AEE0-119AE4F820BB}" dt="2022-01-29T13:01:44.022" v="29" actId="1036"/>
        <pc:sldMkLst>
          <pc:docMk/>
          <pc:sldMk cId="2732955739" sldId="296"/>
        </pc:sldMkLst>
        <pc:spChg chg="mod">
          <ac:chgData name="Gerth Stølting Brodal" userId="04ef4784-6591-4f86-a140-f5c3b108582a" providerId="ADAL" clId="{71CE672B-87A1-40BB-AEE0-119AE4F820BB}" dt="2022-01-29T12:59:18.413" v="20" actId="27636"/>
          <ac:spMkLst>
            <pc:docMk/>
            <pc:sldMk cId="2732955739" sldId="296"/>
            <ac:spMk id="2" creationId="{00000000-0000-0000-0000-000000000000}"/>
          </ac:spMkLst>
        </pc:spChg>
        <pc:picChg chg="add mod">
          <ac:chgData name="Gerth Stølting Brodal" userId="04ef4784-6591-4f86-a140-f5c3b108582a" providerId="ADAL" clId="{71CE672B-87A1-40BB-AEE0-119AE4F820BB}" dt="2022-01-29T12:59:05.039" v="11" actId="1076"/>
          <ac:picMkLst>
            <pc:docMk/>
            <pc:sldMk cId="2732955739" sldId="296"/>
            <ac:picMk id="5" creationId="{D58F96B3-EE1C-4B9C-872E-5CCFEEBEEAD1}"/>
          </ac:picMkLst>
        </pc:picChg>
        <pc:picChg chg="add mod">
          <ac:chgData name="Gerth Stølting Brodal" userId="04ef4784-6591-4f86-a140-f5c3b108582a" providerId="ADAL" clId="{71CE672B-87A1-40BB-AEE0-119AE4F820BB}" dt="2022-01-29T13:01:44.022" v="29" actId="1036"/>
          <ac:picMkLst>
            <pc:docMk/>
            <pc:sldMk cId="2732955739" sldId="296"/>
            <ac:picMk id="7" creationId="{0E85A1AD-B3B2-4B7B-9A6C-E13C3EA50525}"/>
          </ac:picMkLst>
        </pc:picChg>
        <pc:picChg chg="del">
          <ac:chgData name="Gerth Stølting Brodal" userId="04ef4784-6591-4f86-a140-f5c3b108582a" providerId="ADAL" clId="{71CE672B-87A1-40BB-AEE0-119AE4F820BB}" dt="2022-01-29T12:58:56.636" v="8" actId="478"/>
          <ac:picMkLst>
            <pc:docMk/>
            <pc:sldMk cId="2732955739" sldId="296"/>
            <ac:picMk id="8" creationId="{00000000-0000-0000-0000-000000000000}"/>
          </ac:picMkLst>
        </pc:picChg>
        <pc:picChg chg="del">
          <ac:chgData name="Gerth Stølting Brodal" userId="04ef4784-6591-4f86-a140-f5c3b108582a" providerId="ADAL" clId="{71CE672B-87A1-40BB-AEE0-119AE4F820BB}" dt="2022-01-29T13:00:16.157" v="21" actId="478"/>
          <ac:picMkLst>
            <pc:docMk/>
            <pc:sldMk cId="2732955739" sldId="296"/>
            <ac:picMk id="9" creationId="{00000000-0000-0000-0000-000000000000}"/>
          </ac:picMkLst>
        </pc:picChg>
      </pc:sldChg>
      <pc:sldChg chg="modSp mod">
        <pc:chgData name="Gerth Stølting Brodal" userId="04ef4784-6591-4f86-a140-f5c3b108582a" providerId="ADAL" clId="{71CE672B-87A1-40BB-AEE0-119AE4F820BB}" dt="2022-02-02T19:19:16.020" v="672" actId="1076"/>
        <pc:sldMkLst>
          <pc:docMk/>
          <pc:sldMk cId="2904674289" sldId="299"/>
        </pc:sldMkLst>
        <pc:spChg chg="mod">
          <ac:chgData name="Gerth Stølting Brodal" userId="04ef4784-6591-4f86-a140-f5c3b108582a" providerId="ADAL" clId="{71CE672B-87A1-40BB-AEE0-119AE4F820BB}" dt="2022-02-02T19:19:10.865" v="671" actId="6549"/>
          <ac:spMkLst>
            <pc:docMk/>
            <pc:sldMk cId="2904674289" sldId="299"/>
            <ac:spMk id="25" creationId="{00000000-0000-0000-0000-000000000000}"/>
          </ac:spMkLst>
        </pc:spChg>
        <pc:spChg chg="mod">
          <ac:chgData name="Gerth Stølting Brodal" userId="04ef4784-6591-4f86-a140-f5c3b108582a" providerId="ADAL" clId="{71CE672B-87A1-40BB-AEE0-119AE4F820BB}" dt="2022-02-02T19:19:16.020" v="672" actId="1076"/>
          <ac:spMkLst>
            <pc:docMk/>
            <pc:sldMk cId="2904674289" sldId="299"/>
            <ac:spMk id="26" creationId="{00000000-0000-0000-0000-000000000000}"/>
          </ac:spMkLst>
        </pc:spChg>
      </pc:sldChg>
      <pc:sldChg chg="addSp modSp mod modAnim">
        <pc:chgData name="Gerth Stølting Brodal" userId="04ef4784-6591-4f86-a140-f5c3b108582a" providerId="ADAL" clId="{71CE672B-87A1-40BB-AEE0-119AE4F820BB}" dt="2022-01-29T13:09:26.742" v="162" actId="14100"/>
        <pc:sldMkLst>
          <pc:docMk/>
          <pc:sldMk cId="3965123638" sldId="306"/>
        </pc:sldMkLst>
        <pc:spChg chg="mod">
          <ac:chgData name="Gerth Stølting Brodal" userId="04ef4784-6591-4f86-a140-f5c3b108582a" providerId="ADAL" clId="{71CE672B-87A1-40BB-AEE0-119AE4F820BB}" dt="2022-01-29T13:08:05.543" v="153" actId="27636"/>
          <ac:spMkLst>
            <pc:docMk/>
            <pc:sldMk cId="3965123638" sldId="306"/>
            <ac:spMk id="3" creationId="{00000000-0000-0000-0000-000000000000}"/>
          </ac:spMkLst>
        </pc:spChg>
        <pc:spChg chg="mod">
          <ac:chgData name="Gerth Stølting Brodal" userId="04ef4784-6591-4f86-a140-f5c3b108582a" providerId="ADAL" clId="{71CE672B-87A1-40BB-AEE0-119AE4F820BB}" dt="2022-01-29T13:07:16.034" v="104" actId="1076"/>
          <ac:spMkLst>
            <pc:docMk/>
            <pc:sldMk cId="3965123638" sldId="306"/>
            <ac:spMk id="5" creationId="{00000000-0000-0000-0000-000000000000}"/>
          </ac:spMkLst>
        </pc:spChg>
        <pc:picChg chg="mod">
          <ac:chgData name="Gerth Stølting Brodal" userId="04ef4784-6591-4f86-a140-f5c3b108582a" providerId="ADAL" clId="{71CE672B-87A1-40BB-AEE0-119AE4F820BB}" dt="2022-01-29T13:09:26.742" v="162" actId="14100"/>
          <ac:picMkLst>
            <pc:docMk/>
            <pc:sldMk cId="3965123638" sldId="306"/>
            <ac:picMk id="4" creationId="{00000000-0000-0000-0000-000000000000}"/>
          </ac:picMkLst>
        </pc:picChg>
        <pc:picChg chg="mod">
          <ac:chgData name="Gerth Stølting Brodal" userId="04ef4784-6591-4f86-a140-f5c3b108582a" providerId="ADAL" clId="{71CE672B-87A1-40BB-AEE0-119AE4F820BB}" dt="2022-01-29T13:07:16.034" v="104" actId="1076"/>
          <ac:picMkLst>
            <pc:docMk/>
            <pc:sldMk cId="3965123638" sldId="306"/>
            <ac:picMk id="7" creationId="{00000000-0000-0000-0000-000000000000}"/>
          </ac:picMkLst>
        </pc:picChg>
        <pc:picChg chg="add mod">
          <ac:chgData name="Gerth Stølting Brodal" userId="04ef4784-6591-4f86-a140-f5c3b108582a" providerId="ADAL" clId="{71CE672B-87A1-40BB-AEE0-119AE4F820BB}" dt="2022-01-29T13:09:19.367" v="160" actId="1076"/>
          <ac:picMkLst>
            <pc:docMk/>
            <pc:sldMk cId="3965123638" sldId="306"/>
            <ac:picMk id="8" creationId="{4A8DB693-6DB2-43FC-B8BF-52EC51AD9A4E}"/>
          </ac:picMkLst>
        </pc:picChg>
      </pc:sldChg>
      <pc:sldChg chg="modSp mod">
        <pc:chgData name="Gerth Stølting Brodal" userId="04ef4784-6591-4f86-a140-f5c3b108582a" providerId="ADAL" clId="{71CE672B-87A1-40BB-AEE0-119AE4F820BB}" dt="2022-01-29T13:25:38.227" v="208" actId="20577"/>
        <pc:sldMkLst>
          <pc:docMk/>
          <pc:sldMk cId="1706296215" sldId="314"/>
        </pc:sldMkLst>
        <pc:graphicFrameChg chg="modGraphic">
          <ac:chgData name="Gerth Stølting Brodal" userId="04ef4784-6591-4f86-a140-f5c3b108582a" providerId="ADAL" clId="{71CE672B-87A1-40BB-AEE0-119AE4F820BB}" dt="2022-01-29T13:25:38.227" v="208" actId="20577"/>
          <ac:graphicFrameMkLst>
            <pc:docMk/>
            <pc:sldMk cId="1706296215" sldId="314"/>
            <ac:graphicFrameMk id="8" creationId="{00000000-0000-0000-0000-000000000000}"/>
          </ac:graphicFrameMkLst>
        </pc:graphicFrameChg>
      </pc:sldChg>
      <pc:sldChg chg="modNotesTx">
        <pc:chgData name="Gerth Stølting Brodal" userId="04ef4784-6591-4f86-a140-f5c3b108582a" providerId="ADAL" clId="{71CE672B-87A1-40BB-AEE0-119AE4F820BB}" dt="2022-01-29T13:28:20.719" v="266" actId="313"/>
        <pc:sldMkLst>
          <pc:docMk/>
          <pc:sldMk cId="615916609" sldId="320"/>
        </pc:sldMkLst>
      </pc:sldChg>
      <pc:sldChg chg="modSp mod">
        <pc:chgData name="Gerth Stølting Brodal" userId="04ef4784-6591-4f86-a140-f5c3b108582a" providerId="ADAL" clId="{71CE672B-87A1-40BB-AEE0-119AE4F820BB}" dt="2022-01-29T12:56:31.645" v="7" actId="20577"/>
        <pc:sldMkLst>
          <pc:docMk/>
          <pc:sldMk cId="3427877334" sldId="323"/>
        </pc:sldMkLst>
        <pc:spChg chg="mod">
          <ac:chgData name="Gerth Stølting Brodal" userId="04ef4784-6591-4f86-a140-f5c3b108582a" providerId="ADAL" clId="{71CE672B-87A1-40BB-AEE0-119AE4F820BB}" dt="2022-01-29T12:56:31.645" v="7" actId="20577"/>
          <ac:spMkLst>
            <pc:docMk/>
            <pc:sldMk cId="3427877334" sldId="323"/>
            <ac:spMk id="2" creationId="{00000000-0000-0000-0000-000000000000}"/>
          </ac:spMkLst>
        </pc:spChg>
      </pc:sldChg>
      <pc:sldChg chg="addSp delSp modSp mod">
        <pc:chgData name="Gerth Stølting Brodal" userId="04ef4784-6591-4f86-a140-f5c3b108582a" providerId="ADAL" clId="{71CE672B-87A1-40BB-AEE0-119AE4F820BB}" dt="2022-01-29T13:23:50.769" v="207" actId="1036"/>
        <pc:sldMkLst>
          <pc:docMk/>
          <pc:sldMk cId="309929601" sldId="324"/>
        </pc:sldMkLst>
        <pc:picChg chg="del">
          <ac:chgData name="Gerth Stølting Brodal" userId="04ef4784-6591-4f86-a140-f5c3b108582a" providerId="ADAL" clId="{71CE672B-87A1-40BB-AEE0-119AE4F820BB}" dt="2022-01-29T13:21:02.714" v="183" actId="478"/>
          <ac:picMkLst>
            <pc:docMk/>
            <pc:sldMk cId="309929601" sldId="324"/>
            <ac:picMk id="5" creationId="{00000000-0000-0000-0000-000000000000}"/>
          </ac:picMkLst>
        </pc:picChg>
        <pc:picChg chg="add mod modCrop">
          <ac:chgData name="Gerth Stølting Brodal" userId="04ef4784-6591-4f86-a140-f5c3b108582a" providerId="ADAL" clId="{71CE672B-87A1-40BB-AEE0-119AE4F820BB}" dt="2022-01-29T13:23:50.769" v="207" actId="1036"/>
          <ac:picMkLst>
            <pc:docMk/>
            <pc:sldMk cId="309929601" sldId="324"/>
            <ac:picMk id="6" creationId="{A8CD1AE5-BC61-4529-AA7D-7C1257C4BC18}"/>
          </ac:picMkLst>
        </pc:picChg>
        <pc:picChg chg="add mod modCrop">
          <ac:chgData name="Gerth Stølting Brodal" userId="04ef4784-6591-4f86-a140-f5c3b108582a" providerId="ADAL" clId="{71CE672B-87A1-40BB-AEE0-119AE4F820BB}" dt="2022-01-29T13:23:50.769" v="207" actId="1036"/>
          <ac:picMkLst>
            <pc:docMk/>
            <pc:sldMk cId="309929601" sldId="324"/>
            <ac:picMk id="7" creationId="{4BA79B1B-F44E-4869-A330-5A9526D092F4}"/>
          </ac:picMkLst>
        </pc:picChg>
      </pc:sldChg>
      <pc:sldChg chg="addSp delSp modSp mod setBg modNotesTx">
        <pc:chgData name="Gerth Stølting Brodal" userId="04ef4784-6591-4f86-a140-f5c3b108582a" providerId="ADAL" clId="{71CE672B-87A1-40BB-AEE0-119AE4F820BB}" dt="2022-01-29T14:28:48.924" v="669" actId="1035"/>
        <pc:sldMkLst>
          <pc:docMk/>
          <pc:sldMk cId="3115951394" sldId="325"/>
        </pc:sldMkLst>
        <pc:spChg chg="mod">
          <ac:chgData name="Gerth Stølting Brodal" userId="04ef4784-6591-4f86-a140-f5c3b108582a" providerId="ADAL" clId="{71CE672B-87A1-40BB-AEE0-119AE4F820BB}" dt="2022-01-29T14:28:48.924" v="669" actId="1035"/>
          <ac:spMkLst>
            <pc:docMk/>
            <pc:sldMk cId="3115951394" sldId="325"/>
            <ac:spMk id="2" creationId="{00000000-0000-0000-0000-000000000000}"/>
          </ac:spMkLst>
        </pc:spChg>
        <pc:spChg chg="mod ord">
          <ac:chgData name="Gerth Stølting Brodal" userId="04ef4784-6591-4f86-a140-f5c3b108582a" providerId="ADAL" clId="{71CE672B-87A1-40BB-AEE0-119AE4F820BB}" dt="2022-01-29T13:18:46.417" v="180" actId="26606"/>
          <ac:spMkLst>
            <pc:docMk/>
            <pc:sldMk cId="3115951394" sldId="325"/>
            <ac:spMk id="5" creationId="{00000000-0000-0000-0000-000000000000}"/>
          </ac:spMkLst>
        </pc:spChg>
        <pc:spChg chg="add mod">
          <ac:chgData name="Gerth Stølting Brodal" userId="04ef4784-6591-4f86-a140-f5c3b108582a" providerId="ADAL" clId="{71CE672B-87A1-40BB-AEE0-119AE4F820BB}" dt="2022-01-29T14:23:52.568" v="614" actId="1076"/>
          <ac:spMkLst>
            <pc:docMk/>
            <pc:sldMk cId="3115951394" sldId="325"/>
            <ac:spMk id="7" creationId="{9EE0A2FC-45F6-472F-84FC-B057B7D4B6D2}"/>
          </ac:spMkLst>
        </pc:spChg>
        <pc:spChg chg="add del mod">
          <ac:chgData name="Gerth Stølting Brodal" userId="04ef4784-6591-4f86-a140-f5c3b108582a" providerId="ADAL" clId="{71CE672B-87A1-40BB-AEE0-119AE4F820BB}" dt="2022-01-29T14:23:38.492" v="612" actId="478"/>
          <ac:spMkLst>
            <pc:docMk/>
            <pc:sldMk cId="3115951394" sldId="325"/>
            <ac:spMk id="8" creationId="{FC9A1AAB-2190-42A0-95B2-A3BA0F822E4E}"/>
          </ac:spMkLst>
        </pc:spChg>
        <pc:spChg chg="add del">
          <ac:chgData name="Gerth Stølting Brodal" userId="04ef4784-6591-4f86-a140-f5c3b108582a" providerId="ADAL" clId="{71CE672B-87A1-40BB-AEE0-119AE4F820BB}" dt="2022-01-29T14:22:40.195" v="603" actId="478"/>
          <ac:spMkLst>
            <pc:docMk/>
            <pc:sldMk cId="3115951394" sldId="325"/>
            <ac:spMk id="9" creationId="{FA62ED62-8EEC-4693-8653-EDA7F075F047}"/>
          </ac:spMkLst>
        </pc:spChg>
        <pc:spChg chg="add del">
          <ac:chgData name="Gerth Stølting Brodal" userId="04ef4784-6591-4f86-a140-f5c3b108582a" providerId="ADAL" clId="{71CE672B-87A1-40BB-AEE0-119AE4F820BB}" dt="2022-01-29T14:23:14.057" v="605" actId="11529"/>
          <ac:spMkLst>
            <pc:docMk/>
            <pc:sldMk cId="3115951394" sldId="325"/>
            <ac:spMk id="10" creationId="{F6EF9D8B-C8B7-4301-A2C1-FD3D1825DA1E}"/>
          </ac:spMkLst>
        </pc:spChg>
        <pc:spChg chg="add del">
          <ac:chgData name="Gerth Stølting Brodal" userId="04ef4784-6591-4f86-a140-f5c3b108582a" providerId="ADAL" clId="{71CE672B-87A1-40BB-AEE0-119AE4F820BB}" dt="2022-01-29T13:18:42.726" v="174" actId="26606"/>
          <ac:spMkLst>
            <pc:docMk/>
            <pc:sldMk cId="3115951394" sldId="325"/>
            <ac:spMk id="11" creationId="{FF9B822F-893E-44C8-963C-64F50ACECBB2}"/>
          </ac:spMkLst>
        </pc:spChg>
        <pc:spChg chg="add del">
          <ac:chgData name="Gerth Stølting Brodal" userId="04ef4784-6591-4f86-a140-f5c3b108582a" providerId="ADAL" clId="{71CE672B-87A1-40BB-AEE0-119AE4F820BB}" dt="2022-01-29T13:18:42.726" v="174" actId="26606"/>
          <ac:spMkLst>
            <pc:docMk/>
            <pc:sldMk cId="3115951394" sldId="325"/>
            <ac:spMk id="13" creationId="{EBF87945-A001-489F-9D9B-7D9435F0B9CA}"/>
          </ac:spMkLst>
        </pc:spChg>
        <pc:spChg chg="add del">
          <ac:chgData name="Gerth Stølting Brodal" userId="04ef4784-6591-4f86-a140-f5c3b108582a" providerId="ADAL" clId="{71CE672B-87A1-40BB-AEE0-119AE4F820BB}" dt="2022-01-29T13:18:44.260" v="176" actId="26606"/>
          <ac:spMkLst>
            <pc:docMk/>
            <pc:sldMk cId="3115951394" sldId="325"/>
            <ac:spMk id="15" creationId="{2E94A4F7-38E4-45EA-8E2E-CE1B5766B4F1}"/>
          </ac:spMkLst>
        </pc:spChg>
        <pc:spChg chg="add del">
          <ac:chgData name="Gerth Stølting Brodal" userId="04ef4784-6591-4f86-a140-f5c3b108582a" providerId="ADAL" clId="{71CE672B-87A1-40BB-AEE0-119AE4F820BB}" dt="2022-01-29T13:18:44.260" v="176" actId="26606"/>
          <ac:spMkLst>
            <pc:docMk/>
            <pc:sldMk cId="3115951394" sldId="325"/>
            <ac:spMk id="16" creationId="{05C7EBC3-4672-4DAB-81C2-58661FAFAED6}"/>
          </ac:spMkLst>
        </pc:spChg>
        <pc:spChg chg="add del">
          <ac:chgData name="Gerth Stølting Brodal" userId="04ef4784-6591-4f86-a140-f5c3b108582a" providerId="ADAL" clId="{71CE672B-87A1-40BB-AEE0-119AE4F820BB}" dt="2022-01-29T13:18:44.260" v="176" actId="26606"/>
          <ac:spMkLst>
            <pc:docMk/>
            <pc:sldMk cId="3115951394" sldId="325"/>
            <ac:spMk id="17" creationId="{40BF962F-4C6F-461E-86F2-C43F56CC939B}"/>
          </ac:spMkLst>
        </pc:spChg>
        <pc:spChg chg="add del">
          <ac:chgData name="Gerth Stølting Brodal" userId="04ef4784-6591-4f86-a140-f5c3b108582a" providerId="ADAL" clId="{71CE672B-87A1-40BB-AEE0-119AE4F820BB}" dt="2022-01-29T13:18:45.146" v="178" actId="26606"/>
          <ac:spMkLst>
            <pc:docMk/>
            <pc:sldMk cId="3115951394" sldId="325"/>
            <ac:spMk id="19" creationId="{73DE2CFE-42F2-48F0-8706-5264E012B10C}"/>
          </ac:spMkLst>
        </pc:spChg>
        <pc:spChg chg="add del">
          <ac:chgData name="Gerth Stølting Brodal" userId="04ef4784-6591-4f86-a140-f5c3b108582a" providerId="ADAL" clId="{71CE672B-87A1-40BB-AEE0-119AE4F820BB}" dt="2022-01-29T13:18:46.417" v="180" actId="26606"/>
          <ac:spMkLst>
            <pc:docMk/>
            <pc:sldMk cId="3115951394" sldId="325"/>
            <ac:spMk id="21" creationId="{B5FA7C47-B7C1-4D2E-AB49-ED23BA34BA83}"/>
          </ac:spMkLst>
        </pc:spChg>
        <pc:spChg chg="add del">
          <ac:chgData name="Gerth Stølting Brodal" userId="04ef4784-6591-4f86-a140-f5c3b108582a" providerId="ADAL" clId="{71CE672B-87A1-40BB-AEE0-119AE4F820BB}" dt="2022-01-29T13:18:46.417" v="180" actId="26606"/>
          <ac:spMkLst>
            <pc:docMk/>
            <pc:sldMk cId="3115951394" sldId="325"/>
            <ac:spMk id="22" creationId="{596EE156-ABF1-4329-A6BA-03B4254E0877}"/>
          </ac:spMkLst>
        </pc:spChg>
        <pc:spChg chg="add del">
          <ac:chgData name="Gerth Stølting Brodal" userId="04ef4784-6591-4f86-a140-f5c3b108582a" providerId="ADAL" clId="{71CE672B-87A1-40BB-AEE0-119AE4F820BB}" dt="2022-01-29T13:18:46.417" v="180" actId="26606"/>
          <ac:spMkLst>
            <pc:docMk/>
            <pc:sldMk cId="3115951394" sldId="325"/>
            <ac:spMk id="23" creationId="{19B9933F-AAB3-444A-8BB5-9CA194A8BC63}"/>
          </ac:spMkLst>
        </pc:spChg>
        <pc:spChg chg="add del">
          <ac:chgData name="Gerth Stølting Brodal" userId="04ef4784-6591-4f86-a140-f5c3b108582a" providerId="ADAL" clId="{71CE672B-87A1-40BB-AEE0-119AE4F820BB}" dt="2022-01-29T13:18:46.417" v="180" actId="26606"/>
          <ac:spMkLst>
            <pc:docMk/>
            <pc:sldMk cId="3115951394" sldId="325"/>
            <ac:spMk id="24" creationId="{7D20183A-0B1D-4A1F-89B1-ADBEDBC6E54E}"/>
          </ac:spMkLst>
        </pc:spChg>
        <pc:spChg chg="add del">
          <ac:chgData name="Gerth Stølting Brodal" userId="04ef4784-6591-4f86-a140-f5c3b108582a" providerId="ADAL" clId="{71CE672B-87A1-40BB-AEE0-119AE4F820BB}" dt="2022-01-29T13:18:46.417" v="180" actId="26606"/>
          <ac:spMkLst>
            <pc:docMk/>
            <pc:sldMk cId="3115951394" sldId="325"/>
            <ac:spMk id="25" creationId="{131031D3-26CD-4214-A9A4-5857EFA15A0C}"/>
          </ac:spMkLst>
        </pc:spChg>
        <pc:picChg chg="del">
          <ac:chgData name="Gerth Stølting Brodal" userId="04ef4784-6591-4f86-a140-f5c3b108582a" providerId="ADAL" clId="{71CE672B-87A1-40BB-AEE0-119AE4F820BB}" dt="2022-01-29T13:17:56.292" v="163" actId="478"/>
          <ac:picMkLst>
            <pc:docMk/>
            <pc:sldMk cId="3115951394" sldId="325"/>
            <ac:picMk id="3" creationId="{00000000-0000-0000-0000-000000000000}"/>
          </ac:picMkLst>
        </pc:picChg>
        <pc:picChg chg="add mod">
          <ac:chgData name="Gerth Stølting Brodal" userId="04ef4784-6591-4f86-a140-f5c3b108582a" providerId="ADAL" clId="{71CE672B-87A1-40BB-AEE0-119AE4F820BB}" dt="2022-01-29T13:18:48.877" v="182" actId="1076"/>
          <ac:picMkLst>
            <pc:docMk/>
            <pc:sldMk cId="3115951394" sldId="325"/>
            <ac:picMk id="6" creationId="{39ABCEFA-F3E4-45FE-9104-041B85892E2D}"/>
          </ac:picMkLst>
        </pc:picChg>
      </pc:sldChg>
      <pc:sldChg chg="addSp delSp modSp mod">
        <pc:chgData name="Gerth Stølting Brodal" userId="04ef4784-6591-4f86-a140-f5c3b108582a" providerId="ADAL" clId="{71CE672B-87A1-40BB-AEE0-119AE4F820BB}" dt="2022-01-29T13:08:51.067" v="154" actId="1076"/>
        <pc:sldMkLst>
          <pc:docMk/>
          <pc:sldMk cId="2180986456" sldId="328"/>
        </pc:sldMkLst>
        <pc:spChg chg="mod">
          <ac:chgData name="Gerth Stølting Brodal" userId="04ef4784-6591-4f86-a140-f5c3b108582a" providerId="ADAL" clId="{71CE672B-87A1-40BB-AEE0-119AE4F820BB}" dt="2022-01-29T13:01:52.879" v="40" actId="20577"/>
          <ac:spMkLst>
            <pc:docMk/>
            <pc:sldMk cId="2180986456" sldId="328"/>
            <ac:spMk id="2" creationId="{00000000-0000-0000-0000-000000000000}"/>
          </ac:spMkLst>
        </pc:spChg>
        <pc:picChg chg="del">
          <ac:chgData name="Gerth Stølting Brodal" userId="04ef4784-6591-4f86-a140-f5c3b108582a" providerId="ADAL" clId="{71CE672B-87A1-40BB-AEE0-119AE4F820BB}" dt="2022-01-29T13:03:12.743" v="43" actId="478"/>
          <ac:picMkLst>
            <pc:docMk/>
            <pc:sldMk cId="2180986456" sldId="328"/>
            <ac:picMk id="3" creationId="{00000000-0000-0000-0000-000000000000}"/>
          </ac:picMkLst>
        </pc:picChg>
        <pc:picChg chg="add mod">
          <ac:chgData name="Gerth Stølting Brodal" userId="04ef4784-6591-4f86-a140-f5c3b108582a" providerId="ADAL" clId="{71CE672B-87A1-40BB-AEE0-119AE4F820BB}" dt="2022-01-29T13:08:51.067" v="154" actId="1076"/>
          <ac:picMkLst>
            <pc:docMk/>
            <pc:sldMk cId="2180986456" sldId="328"/>
            <ac:picMk id="5" creationId="{59CF0FA7-DF67-4E46-95E0-D08EF63849B4}"/>
          </ac:picMkLst>
        </pc:picChg>
      </pc:sldChg>
      <pc:sldChg chg="modSp mod">
        <pc:chgData name="Gerth Stølting Brodal" userId="04ef4784-6591-4f86-a140-f5c3b108582a" providerId="ADAL" clId="{71CE672B-87A1-40BB-AEE0-119AE4F820BB}" dt="2022-01-29T13:55:44.466" v="322" actId="20577"/>
        <pc:sldMkLst>
          <pc:docMk/>
          <pc:sldMk cId="1032111732" sldId="342"/>
        </pc:sldMkLst>
        <pc:spChg chg="mod">
          <ac:chgData name="Gerth Stølting Brodal" userId="04ef4784-6591-4f86-a140-f5c3b108582a" providerId="ADAL" clId="{71CE672B-87A1-40BB-AEE0-119AE4F820BB}" dt="2022-01-29T13:55:44.466" v="322" actId="20577"/>
          <ac:spMkLst>
            <pc:docMk/>
            <pc:sldMk cId="1032111732" sldId="342"/>
            <ac:spMk id="3" creationId="{00000000-0000-0000-0000-000000000000}"/>
          </ac:spMkLst>
        </pc:spChg>
      </pc:sldChg>
      <pc:sldChg chg="addSp delSp modSp mod">
        <pc:chgData name="Gerth Stølting Brodal" userId="04ef4784-6591-4f86-a140-f5c3b108582a" providerId="ADAL" clId="{71CE672B-87A1-40BB-AEE0-119AE4F820BB}" dt="2022-01-29T13:37:48.714" v="295" actId="1076"/>
        <pc:sldMkLst>
          <pc:docMk/>
          <pc:sldMk cId="3891098839" sldId="350"/>
        </pc:sldMkLst>
        <pc:spChg chg="mod">
          <ac:chgData name="Gerth Stølting Brodal" userId="04ef4784-6591-4f86-a140-f5c3b108582a" providerId="ADAL" clId="{71CE672B-87A1-40BB-AEE0-119AE4F820BB}" dt="2022-01-29T13:37:03.107" v="287" actId="14100"/>
          <ac:spMkLst>
            <pc:docMk/>
            <pc:sldMk cId="3891098839" sldId="350"/>
            <ac:spMk id="2" creationId="{00000000-0000-0000-0000-000000000000}"/>
          </ac:spMkLst>
        </pc:spChg>
        <pc:spChg chg="mod">
          <ac:chgData name="Gerth Stølting Brodal" userId="04ef4784-6591-4f86-a140-f5c3b108582a" providerId="ADAL" clId="{71CE672B-87A1-40BB-AEE0-119AE4F820BB}" dt="2022-01-29T13:37:27.619" v="293" actId="1076"/>
          <ac:spMkLst>
            <pc:docMk/>
            <pc:sldMk cId="3891098839" sldId="350"/>
            <ac:spMk id="5" creationId="{00000000-0000-0000-0000-000000000000}"/>
          </ac:spMkLst>
        </pc:spChg>
        <pc:spChg chg="mod">
          <ac:chgData name="Gerth Stølting Brodal" userId="04ef4784-6591-4f86-a140-f5c3b108582a" providerId="ADAL" clId="{71CE672B-87A1-40BB-AEE0-119AE4F820BB}" dt="2022-01-29T13:37:48.714" v="295" actId="1076"/>
          <ac:spMkLst>
            <pc:docMk/>
            <pc:sldMk cId="3891098839" sldId="350"/>
            <ac:spMk id="6" creationId="{00000000-0000-0000-0000-000000000000}"/>
          </ac:spMkLst>
        </pc:spChg>
        <pc:spChg chg="mod">
          <ac:chgData name="Gerth Stølting Brodal" userId="04ef4784-6591-4f86-a140-f5c3b108582a" providerId="ADAL" clId="{71CE672B-87A1-40BB-AEE0-119AE4F820BB}" dt="2022-01-29T13:37:38.330" v="294" actId="1076"/>
          <ac:spMkLst>
            <pc:docMk/>
            <pc:sldMk cId="3891098839" sldId="350"/>
            <ac:spMk id="7" creationId="{00000000-0000-0000-0000-000000000000}"/>
          </ac:spMkLst>
        </pc:spChg>
        <pc:picChg chg="add mod ord">
          <ac:chgData name="Gerth Stølting Brodal" userId="04ef4784-6591-4f86-a140-f5c3b108582a" providerId="ADAL" clId="{71CE672B-87A1-40BB-AEE0-119AE4F820BB}" dt="2022-01-29T13:37:22.470" v="292" actId="1076"/>
          <ac:picMkLst>
            <pc:docMk/>
            <pc:sldMk cId="3891098839" sldId="350"/>
            <ac:picMk id="4" creationId="{7719E828-4849-4ECF-A19D-7B0B8906FEB9}"/>
          </ac:picMkLst>
        </pc:picChg>
        <pc:picChg chg="del">
          <ac:chgData name="Gerth Stølting Brodal" userId="04ef4784-6591-4f86-a140-f5c3b108582a" providerId="ADAL" clId="{71CE672B-87A1-40BB-AEE0-119AE4F820BB}" dt="2022-01-29T13:37:09.271" v="289" actId="478"/>
          <ac:picMkLst>
            <pc:docMk/>
            <pc:sldMk cId="3891098839" sldId="350"/>
            <ac:picMk id="8" creationId="{00000000-0000-0000-0000-000000000000}"/>
          </ac:picMkLst>
        </pc:picChg>
      </pc:sldChg>
      <pc:sldChg chg="addSp delSp modSp mod delAnim modAnim">
        <pc:chgData name="Gerth Stølting Brodal" userId="04ef4784-6591-4f86-a140-f5c3b108582a" providerId="ADAL" clId="{71CE672B-87A1-40BB-AEE0-119AE4F820BB}" dt="2022-01-29T14:05:17.902" v="512" actId="1035"/>
        <pc:sldMkLst>
          <pc:docMk/>
          <pc:sldMk cId="578142215" sldId="351"/>
        </pc:sldMkLst>
        <pc:spChg chg="mod">
          <ac:chgData name="Gerth Stølting Brodal" userId="04ef4784-6591-4f86-a140-f5c3b108582a" providerId="ADAL" clId="{71CE672B-87A1-40BB-AEE0-119AE4F820BB}" dt="2022-01-29T14:02:41.858" v="455" actId="1036"/>
          <ac:spMkLst>
            <pc:docMk/>
            <pc:sldMk cId="578142215" sldId="351"/>
            <ac:spMk id="9" creationId="{00000000-0000-0000-0000-000000000000}"/>
          </ac:spMkLst>
        </pc:spChg>
        <pc:spChg chg="mod">
          <ac:chgData name="Gerth Stølting Brodal" userId="04ef4784-6591-4f86-a140-f5c3b108582a" providerId="ADAL" clId="{71CE672B-87A1-40BB-AEE0-119AE4F820BB}" dt="2022-01-29T14:02:41.858" v="455" actId="1036"/>
          <ac:spMkLst>
            <pc:docMk/>
            <pc:sldMk cId="578142215" sldId="351"/>
            <ac:spMk id="10" creationId="{00000000-0000-0000-0000-000000000000}"/>
          </ac:spMkLst>
        </pc:spChg>
        <pc:spChg chg="mod">
          <ac:chgData name="Gerth Stølting Brodal" userId="04ef4784-6591-4f86-a140-f5c3b108582a" providerId="ADAL" clId="{71CE672B-87A1-40BB-AEE0-119AE4F820BB}" dt="2022-01-29T14:02:55.268" v="456" actId="1076"/>
          <ac:spMkLst>
            <pc:docMk/>
            <pc:sldMk cId="578142215" sldId="351"/>
            <ac:spMk id="11" creationId="{00000000-0000-0000-0000-000000000000}"/>
          </ac:spMkLst>
        </pc:spChg>
        <pc:spChg chg="mod">
          <ac:chgData name="Gerth Stølting Brodal" userId="04ef4784-6591-4f86-a140-f5c3b108582a" providerId="ADAL" clId="{71CE672B-87A1-40BB-AEE0-119AE4F820BB}" dt="2022-01-29T14:03:05.319" v="469" actId="1035"/>
          <ac:spMkLst>
            <pc:docMk/>
            <pc:sldMk cId="578142215" sldId="351"/>
            <ac:spMk id="12" creationId="{00000000-0000-0000-0000-000000000000}"/>
          </ac:spMkLst>
        </pc:spChg>
        <pc:spChg chg="del">
          <ac:chgData name="Gerth Stølting Brodal" userId="04ef4784-6591-4f86-a140-f5c3b108582a" providerId="ADAL" clId="{71CE672B-87A1-40BB-AEE0-119AE4F820BB}" dt="2022-01-29T14:03:12.814" v="470" actId="478"/>
          <ac:spMkLst>
            <pc:docMk/>
            <pc:sldMk cId="578142215" sldId="351"/>
            <ac:spMk id="13" creationId="{00000000-0000-0000-0000-000000000000}"/>
          </ac:spMkLst>
        </pc:spChg>
        <pc:spChg chg="del">
          <ac:chgData name="Gerth Stølting Brodal" userId="04ef4784-6591-4f86-a140-f5c3b108582a" providerId="ADAL" clId="{71CE672B-87A1-40BB-AEE0-119AE4F820BB}" dt="2022-01-29T14:03:12.814" v="470" actId="478"/>
          <ac:spMkLst>
            <pc:docMk/>
            <pc:sldMk cId="578142215" sldId="351"/>
            <ac:spMk id="14" creationId="{00000000-0000-0000-0000-000000000000}"/>
          </ac:spMkLst>
        </pc:spChg>
        <pc:spChg chg="mod">
          <ac:chgData name="Gerth Stølting Brodal" userId="04ef4784-6591-4f86-a140-f5c3b108582a" providerId="ADAL" clId="{71CE672B-87A1-40BB-AEE0-119AE4F820BB}" dt="2022-01-29T14:01:37.734" v="371" actId="1038"/>
          <ac:spMkLst>
            <pc:docMk/>
            <pc:sldMk cId="578142215" sldId="351"/>
            <ac:spMk id="17" creationId="{00000000-0000-0000-0000-000000000000}"/>
          </ac:spMkLst>
        </pc:spChg>
        <pc:spChg chg="mod">
          <ac:chgData name="Gerth Stølting Brodal" userId="04ef4784-6591-4f86-a140-f5c3b108582a" providerId="ADAL" clId="{71CE672B-87A1-40BB-AEE0-119AE4F820BB}" dt="2022-01-29T14:04:57.040" v="498" actId="14100"/>
          <ac:spMkLst>
            <pc:docMk/>
            <pc:sldMk cId="578142215" sldId="351"/>
            <ac:spMk id="18" creationId="{00000000-0000-0000-0000-000000000000}"/>
          </ac:spMkLst>
        </pc:spChg>
        <pc:spChg chg="mod">
          <ac:chgData name="Gerth Stølting Brodal" userId="04ef4784-6591-4f86-a140-f5c3b108582a" providerId="ADAL" clId="{71CE672B-87A1-40BB-AEE0-119AE4F820BB}" dt="2022-01-29T14:03:16.776" v="472" actId="6549"/>
          <ac:spMkLst>
            <pc:docMk/>
            <pc:sldMk cId="578142215" sldId="351"/>
            <ac:spMk id="19" creationId="{00000000-0000-0000-0000-000000000000}"/>
          </ac:spMkLst>
        </pc:spChg>
        <pc:spChg chg="mod">
          <ac:chgData name="Gerth Stølting Brodal" userId="04ef4784-6591-4f86-a140-f5c3b108582a" providerId="ADAL" clId="{71CE672B-87A1-40BB-AEE0-119AE4F820BB}" dt="2022-01-29T14:04:45.919" v="497" actId="1038"/>
          <ac:spMkLst>
            <pc:docMk/>
            <pc:sldMk cId="578142215" sldId="351"/>
            <ac:spMk id="20" creationId="{00000000-0000-0000-0000-000000000000}"/>
          </ac:spMkLst>
        </pc:spChg>
        <pc:spChg chg="mod">
          <ac:chgData name="Gerth Stølting Brodal" userId="04ef4784-6591-4f86-a140-f5c3b108582a" providerId="ADAL" clId="{71CE672B-87A1-40BB-AEE0-119AE4F820BB}" dt="2022-01-29T14:05:17.902" v="512" actId="1035"/>
          <ac:spMkLst>
            <pc:docMk/>
            <pc:sldMk cId="578142215" sldId="351"/>
            <ac:spMk id="21" creationId="{00000000-0000-0000-0000-000000000000}"/>
          </ac:spMkLst>
        </pc:spChg>
        <pc:picChg chg="add del mod ord">
          <ac:chgData name="Gerth Stølting Brodal" userId="04ef4784-6591-4f86-a140-f5c3b108582a" providerId="ADAL" clId="{71CE672B-87A1-40BB-AEE0-119AE4F820BB}" dt="2022-01-29T14:01:59.368" v="414" actId="478"/>
          <ac:picMkLst>
            <pc:docMk/>
            <pc:sldMk cId="578142215" sldId="351"/>
            <ac:picMk id="4" creationId="{BB632C04-98A3-4008-B493-7AC507438ED4}"/>
          </ac:picMkLst>
        </pc:picChg>
        <pc:picChg chg="del">
          <ac:chgData name="Gerth Stølting Brodal" userId="04ef4784-6591-4f86-a140-f5c3b108582a" providerId="ADAL" clId="{71CE672B-87A1-40BB-AEE0-119AE4F820BB}" dt="2022-01-29T13:48:52.182" v="301" actId="478"/>
          <ac:picMkLst>
            <pc:docMk/>
            <pc:sldMk cId="578142215" sldId="351"/>
            <ac:picMk id="6" creationId="{00000000-0000-0000-0000-000000000000}"/>
          </ac:picMkLst>
        </pc:picChg>
        <pc:picChg chg="del">
          <ac:chgData name="Gerth Stølting Brodal" userId="04ef4784-6591-4f86-a140-f5c3b108582a" providerId="ADAL" clId="{71CE672B-87A1-40BB-AEE0-119AE4F820BB}" dt="2022-01-29T14:02:01.787" v="415" actId="478"/>
          <ac:picMkLst>
            <pc:docMk/>
            <pc:sldMk cId="578142215" sldId="351"/>
            <ac:picMk id="7" creationId="{00000000-0000-0000-0000-000000000000}"/>
          </ac:picMkLst>
        </pc:picChg>
        <pc:picChg chg="del">
          <ac:chgData name="Gerth Stølting Brodal" userId="04ef4784-6591-4f86-a140-f5c3b108582a" providerId="ADAL" clId="{71CE672B-87A1-40BB-AEE0-119AE4F820BB}" dt="2022-01-29T14:01:11.604" v="339" actId="478"/>
          <ac:picMkLst>
            <pc:docMk/>
            <pc:sldMk cId="578142215" sldId="351"/>
            <ac:picMk id="8" creationId="{00000000-0000-0000-0000-000000000000}"/>
          </ac:picMkLst>
        </pc:picChg>
        <pc:picChg chg="add mod ord modCrop">
          <ac:chgData name="Gerth Stølting Brodal" userId="04ef4784-6591-4f86-a140-f5c3b108582a" providerId="ADAL" clId="{71CE672B-87A1-40BB-AEE0-119AE4F820BB}" dt="2022-01-29T14:02:19.664" v="417" actId="1076"/>
          <ac:picMkLst>
            <pc:docMk/>
            <pc:sldMk cId="578142215" sldId="351"/>
            <ac:picMk id="15" creationId="{67216814-85EF-45EB-873F-FFF521A56150}"/>
          </ac:picMkLst>
        </pc:picChg>
        <pc:picChg chg="del">
          <ac:chgData name="Gerth Stølting Brodal" userId="04ef4784-6591-4f86-a140-f5c3b108582a" providerId="ADAL" clId="{71CE672B-87A1-40BB-AEE0-119AE4F820BB}" dt="2022-01-29T14:01:09.251" v="338" actId="478"/>
          <ac:picMkLst>
            <pc:docMk/>
            <pc:sldMk cId="578142215" sldId="351"/>
            <ac:picMk id="16" creationId="{00000000-0000-0000-0000-000000000000}"/>
          </ac:picMkLst>
        </pc:picChg>
        <pc:picChg chg="add mod ord modCrop">
          <ac:chgData name="Gerth Stølting Brodal" userId="04ef4784-6591-4f86-a140-f5c3b108582a" providerId="ADAL" clId="{71CE672B-87A1-40BB-AEE0-119AE4F820BB}" dt="2022-01-29T14:05:13.389" v="503" actId="1037"/>
          <ac:picMkLst>
            <pc:docMk/>
            <pc:sldMk cId="578142215" sldId="351"/>
            <ac:picMk id="23" creationId="{81CF9903-2A3A-4A5D-88C6-EC8D36028656}"/>
          </ac:picMkLst>
        </pc:picChg>
      </pc:sldChg>
      <pc:sldChg chg="modSp mod modNotesTx">
        <pc:chgData name="Gerth Stølting Brodal" userId="04ef4784-6591-4f86-a140-f5c3b108582a" providerId="ADAL" clId="{71CE672B-87A1-40BB-AEE0-119AE4F820BB}" dt="2022-01-29T14:09:55.550" v="540" actId="6549"/>
        <pc:sldMkLst>
          <pc:docMk/>
          <pc:sldMk cId="460586596" sldId="355"/>
        </pc:sldMkLst>
        <pc:spChg chg="mod">
          <ac:chgData name="Gerth Stølting Brodal" userId="04ef4784-6591-4f86-a140-f5c3b108582a" providerId="ADAL" clId="{71CE672B-87A1-40BB-AEE0-119AE4F820BB}" dt="2022-01-29T14:09:53.228" v="539" actId="27636"/>
          <ac:spMkLst>
            <pc:docMk/>
            <pc:sldMk cId="460586596" sldId="355"/>
            <ac:spMk id="7" creationId="{00000000-0000-0000-0000-000000000000}"/>
          </ac:spMkLst>
        </pc:spChg>
      </pc:sldChg>
      <pc:sldChg chg="modNotesTx">
        <pc:chgData name="Gerth Stølting Brodal" userId="04ef4784-6591-4f86-a140-f5c3b108582a" providerId="ADAL" clId="{71CE672B-87A1-40BB-AEE0-119AE4F820BB}" dt="2022-01-29T13:29:57.410" v="267" actId="20577"/>
        <pc:sldMkLst>
          <pc:docMk/>
          <pc:sldMk cId="1092964826"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1" dirty="0"/>
              <a:t>Introduktion til Programmering med Videnskabelige Anvendelser</a:t>
            </a:r>
          </a:p>
          <a:p>
            <a:r>
              <a:rPr lang="en-US" dirty="0"/>
              <a:t>https://kursuskatalog.au.dk/da/course/111388/Introduktion-til-programmering-med-videnskabelige-anvendelser</a:t>
            </a:r>
          </a:p>
        </p:txBody>
      </p:sp>
      <p:sp>
        <p:nvSpPr>
          <p:cNvPr id="4" name="Slide Number Placeholder 3"/>
          <p:cNvSpPr>
            <a:spLocks noGrp="1"/>
          </p:cNvSpPr>
          <p:nvPr>
            <p:ph type="sldNum" sz="quarter" idx="10"/>
          </p:nvPr>
        </p:nvSpPr>
        <p:spPr/>
        <p:txBody>
          <a:bodyPr/>
          <a:lstStyle/>
          <a:p>
            <a:fld id="{CD563DD8-32AB-41BE-B1C6-8EAC45222ACE}" type="slidenum">
              <a:rPr lang="en-US" smtClean="0"/>
              <a:t>1</a:t>
            </a:fld>
            <a:endParaRPr lang="en-US"/>
          </a:p>
        </p:txBody>
      </p:sp>
    </p:spTree>
    <p:extLst>
      <p:ext uri="{BB962C8B-B14F-4D97-AF65-F5344CB8AC3E}">
        <p14:creationId xmlns:p14="http://schemas.microsoft.com/office/powerpoint/2010/main" val="4036402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Python: overrides </a:t>
            </a:r>
            <a:r>
              <a:rPr lang="da-DK" dirty="0" err="1"/>
              <a:t>builtin</a:t>
            </a:r>
            <a:r>
              <a:rPr lang="da-DK" dirty="0"/>
              <a:t> </a:t>
            </a:r>
            <a:r>
              <a:rPr lang="da-DK" dirty="0" err="1"/>
              <a:t>function</a:t>
            </a:r>
            <a:r>
              <a:rPr lang="da-DK" dirty="0"/>
              <a:t> ”sum”</a:t>
            </a:r>
          </a:p>
        </p:txBody>
      </p:sp>
      <p:sp>
        <p:nvSpPr>
          <p:cNvPr id="4" name="Slide Number Placeholder 3"/>
          <p:cNvSpPr>
            <a:spLocks noGrp="1"/>
          </p:cNvSpPr>
          <p:nvPr>
            <p:ph type="sldNum" sz="quarter" idx="5"/>
          </p:nvPr>
        </p:nvSpPr>
        <p:spPr/>
        <p:txBody>
          <a:bodyPr/>
          <a:lstStyle/>
          <a:p>
            <a:fld id="{CD563DD8-32AB-41BE-B1C6-8EAC45222ACE}" type="slidenum">
              <a:rPr lang="en-US" smtClean="0"/>
              <a:t>37</a:t>
            </a:fld>
            <a:endParaRPr lang="en-US"/>
          </a:p>
        </p:txBody>
      </p:sp>
    </p:spTree>
    <p:extLst>
      <p:ext uri="{BB962C8B-B14F-4D97-AF65-F5344CB8AC3E}">
        <p14:creationId xmlns:p14="http://schemas.microsoft.com/office/powerpoint/2010/main" val="397648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Complete </a:t>
            </a:r>
            <a:r>
              <a:rPr lang="da-DK" dirty="0" err="1"/>
              <a:t>un-scientific</a:t>
            </a:r>
            <a:r>
              <a:rPr lang="da-DK" dirty="0"/>
              <a:t> </a:t>
            </a:r>
            <a:r>
              <a:rPr lang="da-DK" dirty="0" err="1"/>
              <a:t>measurements</a:t>
            </a:r>
            <a:endParaRPr lang="da-DK" dirty="0"/>
          </a:p>
          <a:p>
            <a:endParaRPr lang="da-DK" dirty="0"/>
          </a:p>
          <a:p>
            <a:r>
              <a:rPr lang="da-DK" dirty="0" err="1"/>
              <a:t>gcc</a:t>
            </a:r>
            <a:r>
              <a:rPr lang="da-DK" dirty="0"/>
              <a:t> –O3</a:t>
            </a:r>
          </a:p>
          <a:p>
            <a:r>
              <a:rPr lang="da-DK" dirty="0" err="1"/>
              <a:t>gcc</a:t>
            </a:r>
            <a:r>
              <a:rPr lang="da-DK" dirty="0"/>
              <a:t>/g++/Java</a:t>
            </a:r>
            <a:r>
              <a:rPr lang="da-DK" baseline="0" dirty="0"/>
              <a:t> </a:t>
            </a:r>
            <a:r>
              <a:rPr lang="da-DK" dirty="0"/>
              <a:t>ran for-loop</a:t>
            </a:r>
            <a:r>
              <a:rPr lang="da-DK" baseline="0" dirty="0"/>
              <a:t> </a:t>
            </a:r>
            <a:r>
              <a:rPr lang="da-DK" baseline="0" dirty="0" err="1"/>
              <a:t>sufficiently</a:t>
            </a:r>
            <a:r>
              <a:rPr lang="da-DK" baseline="0" dirty="0"/>
              <a:t> </a:t>
            </a:r>
            <a:r>
              <a:rPr lang="da-DK" baseline="0" dirty="0" err="1"/>
              <a:t>many</a:t>
            </a:r>
            <a:r>
              <a:rPr lang="da-DK" baseline="0" dirty="0"/>
              <a:t> times to </a:t>
            </a:r>
            <a:r>
              <a:rPr lang="da-DK" baseline="0" dirty="0" err="1"/>
              <a:t>be</a:t>
            </a:r>
            <a:r>
              <a:rPr lang="da-DK" baseline="0" dirty="0"/>
              <a:t> </a:t>
            </a:r>
            <a:r>
              <a:rPr lang="da-DK" baseline="0" dirty="0" err="1"/>
              <a:t>able</a:t>
            </a:r>
            <a:r>
              <a:rPr lang="da-DK" baseline="0" dirty="0"/>
              <a:t> to measure </a:t>
            </a:r>
            <a:r>
              <a:rPr lang="da-DK" baseline="0" dirty="0" err="1"/>
              <a:t>running</a:t>
            </a:r>
            <a:r>
              <a:rPr lang="da-DK" baseline="0" dirty="0"/>
              <a:t> time (Windows 10 </a:t>
            </a:r>
            <a:r>
              <a:rPr lang="da-DK" baseline="0" dirty="0" err="1"/>
              <a:t>clock</a:t>
            </a:r>
            <a:r>
              <a:rPr lang="da-DK" baseline="0" dirty="0"/>
              <a:t> resolution 0.015s)</a:t>
            </a:r>
          </a:p>
          <a:p>
            <a:r>
              <a:rPr lang="da-DK" baseline="0" dirty="0"/>
              <a:t>C++: in </a:t>
            </a:r>
            <a:r>
              <a:rPr lang="da-DK" baseline="0" dirty="0" err="1"/>
              <a:t>fact</a:t>
            </a:r>
            <a:r>
              <a:rPr lang="da-DK" baseline="0" dirty="0"/>
              <a:t> g++ ”long </a:t>
            </a:r>
            <a:r>
              <a:rPr lang="da-DK" baseline="0" dirty="0" err="1"/>
              <a:t>long”´to</a:t>
            </a:r>
            <a:r>
              <a:rPr lang="da-DK" baseline="0" dirty="0"/>
              <a:t> </a:t>
            </a:r>
            <a:r>
              <a:rPr lang="da-DK" baseline="0" dirty="0" err="1"/>
              <a:t>enforce</a:t>
            </a:r>
            <a:r>
              <a:rPr lang="da-DK" baseline="0" dirty="0"/>
              <a:t> 64 bit </a:t>
            </a:r>
            <a:r>
              <a:rPr lang="da-DK" baseline="0" dirty="0" err="1"/>
              <a:t>numbers</a:t>
            </a:r>
            <a:endParaRPr lang="da-DK" baseline="0" dirty="0"/>
          </a:p>
          <a:p>
            <a:endParaRPr lang="da-DK" baseline="0" dirty="0"/>
          </a:p>
          <a:p>
            <a:r>
              <a:rPr lang="da-DK" baseline="0" dirty="0" err="1"/>
              <a:t>Numba</a:t>
            </a:r>
            <a:r>
              <a:rPr lang="da-DK" baseline="0" dirty="0"/>
              <a:t> = </a:t>
            </a:r>
            <a:r>
              <a:rPr lang="da-DK" baseline="0" dirty="0" err="1"/>
              <a:t>Jit</a:t>
            </a:r>
            <a:r>
              <a:rPr lang="da-DK" baseline="0" dirty="0"/>
              <a:t> compiler for </a:t>
            </a:r>
            <a:r>
              <a:rPr lang="da-DK" baseline="0" dirty="0" err="1"/>
              <a:t>Python</a:t>
            </a:r>
            <a:r>
              <a:rPr lang="da-DK" baseline="0" dirty="0"/>
              <a:t>; </a:t>
            </a:r>
            <a:r>
              <a:rPr lang="da-DK" baseline="0" dirty="0" err="1"/>
              <a:t>add</a:t>
            </a:r>
            <a:r>
              <a:rPr lang="da-DK" baseline="0" dirty="0"/>
              <a:t> ‘</a:t>
            </a:r>
            <a:r>
              <a:rPr lang="da-DK" baseline="0" dirty="0" err="1"/>
              <a:t>jit</a:t>
            </a:r>
            <a:r>
              <a:rPr lang="da-DK" baseline="0" dirty="0"/>
              <a:t>’ </a:t>
            </a:r>
            <a:r>
              <a:rPr lang="da-DK" baseline="0" dirty="0" err="1"/>
              <a:t>decorator</a:t>
            </a:r>
            <a:r>
              <a:rPr lang="da-DK" baseline="0" dirty="0"/>
              <a:t> to </a:t>
            </a:r>
            <a:r>
              <a:rPr lang="da-DK" baseline="0" dirty="0" err="1"/>
              <a:t>functions</a:t>
            </a:r>
            <a:r>
              <a:rPr lang="da-DK" baseline="0" dirty="0"/>
              <a:t> with </a:t>
            </a:r>
            <a:r>
              <a:rPr lang="da-DK" baseline="0" dirty="0" err="1"/>
              <a:t>requested</a:t>
            </a:r>
            <a:r>
              <a:rPr lang="da-DK" baseline="0" dirty="0"/>
              <a:t> types – rest is done by </a:t>
            </a:r>
            <a:r>
              <a:rPr lang="da-DK" baseline="0" dirty="0" err="1"/>
              <a:t>Numba</a:t>
            </a:r>
            <a:endParaRPr lang="da-DK" baseline="0" dirty="0"/>
          </a:p>
          <a:p>
            <a:r>
              <a:rPr lang="da-DK" baseline="0" dirty="0"/>
              <a:t>To </a:t>
            </a:r>
            <a:r>
              <a:rPr lang="da-DK" baseline="0" dirty="0" err="1"/>
              <a:t>get</a:t>
            </a:r>
            <a:r>
              <a:rPr lang="da-DK" baseline="0" dirty="0"/>
              <a:t> </a:t>
            </a:r>
            <a:r>
              <a:rPr lang="da-DK" baseline="0" dirty="0" err="1"/>
              <a:t>Numba</a:t>
            </a:r>
            <a:r>
              <a:rPr lang="da-DK" baseline="0" dirty="0"/>
              <a:t> not </a:t>
            </a:r>
            <a:r>
              <a:rPr lang="da-DK" baseline="0" dirty="0" err="1"/>
              <a:t>optimize</a:t>
            </a:r>
            <a:r>
              <a:rPr lang="da-DK" baseline="0" dirty="0"/>
              <a:t> all </a:t>
            </a:r>
            <a:r>
              <a:rPr lang="da-DK" baseline="0" dirty="0" err="1"/>
              <a:t>code</a:t>
            </a:r>
            <a:r>
              <a:rPr lang="da-DK" baseline="0" dirty="0"/>
              <a:t> </a:t>
            </a:r>
            <a:r>
              <a:rPr lang="da-DK" baseline="0" dirty="0" err="1"/>
              <a:t>away</a:t>
            </a:r>
            <a:r>
              <a:rPr lang="da-DK" baseline="0" dirty="0"/>
              <a:t>, </a:t>
            </a:r>
            <a:r>
              <a:rPr lang="da-DK" baseline="0" dirty="0" err="1"/>
              <a:t>computed</a:t>
            </a:r>
            <a:r>
              <a:rPr lang="da-DK" baseline="0" dirty="0"/>
              <a:t> x = i – x </a:t>
            </a:r>
            <a:r>
              <a:rPr lang="da-DK" baseline="0" dirty="0" err="1"/>
              <a:t>instead</a:t>
            </a:r>
            <a:r>
              <a:rPr lang="da-DK" baseline="0" dirty="0"/>
              <a:t> of x = i + x in loop....</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38</a:t>
            </a:fld>
            <a:endParaRPr lang="en-US"/>
          </a:p>
        </p:txBody>
      </p:sp>
    </p:spTree>
    <p:extLst>
      <p:ext uri="{BB962C8B-B14F-4D97-AF65-F5344CB8AC3E}">
        <p14:creationId xmlns:p14="http://schemas.microsoft.com/office/powerpoint/2010/main" val="53722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Complete </a:t>
            </a:r>
            <a:r>
              <a:rPr lang="da-DK" dirty="0" err="1"/>
              <a:t>un-scientific</a:t>
            </a:r>
            <a:r>
              <a:rPr lang="da-DK" dirty="0"/>
              <a:t> </a:t>
            </a:r>
            <a:r>
              <a:rPr lang="da-DK" dirty="0" err="1"/>
              <a:t>measurements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39</a:t>
            </a:fld>
            <a:endParaRPr lang="en-US"/>
          </a:p>
        </p:txBody>
      </p:sp>
    </p:spTree>
    <p:extLst>
      <p:ext uri="{BB962C8B-B14F-4D97-AF65-F5344CB8AC3E}">
        <p14:creationId xmlns:p14="http://schemas.microsoft.com/office/powerpoint/2010/main" val="1881110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CPython</a:t>
            </a:r>
            <a:r>
              <a:rPr lang="en-US" dirty="0"/>
              <a:t> bytecode: import</a:t>
            </a:r>
            <a:r>
              <a:rPr lang="en-US" baseline="0" dirty="0"/>
              <a:t> dis, </a:t>
            </a:r>
            <a:r>
              <a:rPr lang="en-US" baseline="0" dirty="0" err="1"/>
              <a:t>did.dis</a:t>
            </a:r>
            <a:r>
              <a:rPr lang="en-US" baseline="0" dirty="0"/>
              <a:t>(f) to get bytecode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40</a:t>
            </a:fld>
            <a:endParaRPr lang="en-US"/>
          </a:p>
        </p:txBody>
      </p:sp>
    </p:spTree>
    <p:extLst>
      <p:ext uri="{BB962C8B-B14F-4D97-AF65-F5344CB8AC3E}">
        <p14:creationId xmlns:p14="http://schemas.microsoft.com/office/powerpoint/2010/main" val="1121016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43</a:t>
            </a:fld>
            <a:endParaRPr lang="en-US"/>
          </a:p>
        </p:txBody>
      </p:sp>
    </p:spTree>
    <p:extLst>
      <p:ext uri="{BB962C8B-B14F-4D97-AF65-F5344CB8AC3E}">
        <p14:creationId xmlns:p14="http://schemas.microsoft.com/office/powerpoint/2010/main" val="323343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Python 2.7.18</a:t>
            </a:r>
          </a:p>
          <a:p>
            <a:r>
              <a:rPr lang="en-US" b="1" dirty="0"/>
              <a:t>Release Date:</a:t>
            </a:r>
            <a:r>
              <a:rPr lang="en-US" dirty="0"/>
              <a:t> April 20, 2020</a:t>
            </a:r>
          </a:p>
          <a:p>
            <a:r>
              <a:rPr lang="en-US" dirty="0"/>
              <a:t>Python 2.7.18 is a bug fix release in the Python 2.7.x series. It is expected to be the penultimate release for Python 2.7.</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44</a:t>
            </a:fld>
            <a:endParaRPr lang="en-US"/>
          </a:p>
        </p:txBody>
      </p:sp>
    </p:spTree>
    <p:extLst>
      <p:ext uri="{BB962C8B-B14F-4D97-AF65-F5344CB8AC3E}">
        <p14:creationId xmlns:p14="http://schemas.microsoft.com/office/powerpoint/2010/main" val="1627959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Mac use</a:t>
            </a:r>
            <a:r>
              <a:rPr lang="en-US" baseline="0" dirty="0"/>
              <a:t> the “terminal” application</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47</a:t>
            </a:fld>
            <a:endParaRPr lang="en-US"/>
          </a:p>
        </p:txBody>
      </p:sp>
    </p:spTree>
    <p:extLst>
      <p:ext uri="{BB962C8B-B14F-4D97-AF65-F5344CB8AC3E}">
        <p14:creationId xmlns:p14="http://schemas.microsoft.com/office/powerpoint/2010/main" val="2816785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50</a:t>
            </a:fld>
            <a:endParaRPr lang="en-US"/>
          </a:p>
        </p:txBody>
      </p:sp>
    </p:spTree>
    <p:extLst>
      <p:ext uri="{BB962C8B-B14F-4D97-AF65-F5344CB8AC3E}">
        <p14:creationId xmlns:p14="http://schemas.microsoft.com/office/powerpoint/2010/main" val="164874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numbers good when discussion code with others</a:t>
            </a:r>
          </a:p>
          <a:p>
            <a:endParaRPr lang="en-US" dirty="0"/>
          </a:p>
          <a:p>
            <a:r>
              <a:rPr lang="en-US" dirty="0"/>
              <a:t>IDLE = </a:t>
            </a:r>
            <a:r>
              <a:rPr lang="en-US" b="1" dirty="0"/>
              <a:t>I</a:t>
            </a:r>
            <a:r>
              <a:rPr lang="en-US" dirty="0"/>
              <a:t>ntegrated </a:t>
            </a:r>
            <a:r>
              <a:rPr lang="en-US" b="1" dirty="0"/>
              <a:t>D</a:t>
            </a:r>
            <a:r>
              <a:rPr lang="en-US" dirty="0"/>
              <a:t>evelopment and </a:t>
            </a:r>
            <a:r>
              <a:rPr lang="en-US" b="1" dirty="0"/>
              <a:t>L</a:t>
            </a:r>
            <a:r>
              <a:rPr lang="en-US" dirty="0"/>
              <a:t>earning </a:t>
            </a:r>
            <a:r>
              <a:rPr lang="en-US" b="1" dirty="0"/>
              <a:t>E</a:t>
            </a:r>
            <a:r>
              <a:rPr lang="en-US" dirty="0"/>
              <a:t>nvironment</a:t>
            </a:r>
          </a:p>
          <a:p>
            <a:r>
              <a:rPr lang="en-US" dirty="0"/>
              <a:t>IDLE named after Eric Idle founding member of Monty Python (and Guido van </a:t>
            </a:r>
            <a:r>
              <a:rPr lang="en-US"/>
              <a:t>Rossum named Python after </a:t>
            </a:r>
            <a:r>
              <a:rPr lang="en-US" dirty="0"/>
              <a:t>… Monty Python)</a:t>
            </a:r>
          </a:p>
        </p:txBody>
      </p:sp>
      <p:sp>
        <p:nvSpPr>
          <p:cNvPr id="4" name="Slide Number Placeholder 3"/>
          <p:cNvSpPr>
            <a:spLocks noGrp="1"/>
          </p:cNvSpPr>
          <p:nvPr>
            <p:ph type="sldNum" sz="quarter" idx="5"/>
          </p:nvPr>
        </p:nvSpPr>
        <p:spPr/>
        <p:txBody>
          <a:bodyPr/>
          <a:lstStyle/>
          <a:p>
            <a:fld id="{CD563DD8-32AB-41BE-B1C6-8EAC45222ACE}" type="slidenum">
              <a:rPr lang="en-US" smtClean="0"/>
              <a:t>51</a:t>
            </a:fld>
            <a:endParaRPr lang="en-US"/>
          </a:p>
        </p:txBody>
      </p:sp>
    </p:spTree>
    <p:extLst>
      <p:ext uri="{BB962C8B-B14F-4D97-AF65-F5344CB8AC3E}">
        <p14:creationId xmlns:p14="http://schemas.microsoft.com/office/powerpoint/2010/main" val="347031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563DD8-32AB-41BE-B1C6-8EAC45222ACE}" type="slidenum">
              <a:rPr lang="en-US" smtClean="0"/>
              <a:t>52</a:t>
            </a:fld>
            <a:endParaRPr lang="en-US"/>
          </a:p>
        </p:txBody>
      </p:sp>
    </p:spTree>
    <p:extLst>
      <p:ext uri="{BB962C8B-B14F-4D97-AF65-F5344CB8AC3E}">
        <p14:creationId xmlns:p14="http://schemas.microsoft.com/office/powerpoint/2010/main" val="87848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evaluation</a:t>
            </a:r>
            <a:r>
              <a:rPr lang="en-US" baseline="0" dirty="0"/>
              <a:t> 2018</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a:t>
            </a:fld>
            <a:endParaRPr lang="en-US"/>
          </a:p>
        </p:txBody>
      </p:sp>
    </p:spTree>
    <p:extLst>
      <p:ext uri="{BB962C8B-B14F-4D97-AF65-F5344CB8AC3E}">
        <p14:creationId xmlns:p14="http://schemas.microsoft.com/office/powerpoint/2010/main" val="359142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22495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22838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48126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2018</a:t>
            </a:r>
            <a:r>
              <a:rPr lang="en-US" baseline="0" dirty="0"/>
              <a:t> 4.7%, 2019 8.3%, 2020 9.7%, 2021 13.6%</a:t>
            </a:r>
            <a:endParaRPr lang="en-US" dirty="0"/>
          </a:p>
          <a:p>
            <a:endParaRPr lang="en-US" dirty="0"/>
          </a:p>
          <a:p>
            <a:r>
              <a:rPr lang="en-US" dirty="0"/>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a:t>
            </a:r>
            <a:r>
              <a:rPr lang="en-US" i="1" dirty="0"/>
              <a:t>best</a:t>
            </a:r>
            <a:r>
              <a:rPr lang="en-US" dirty="0"/>
              <a:t> programming language or the language in which </a:t>
            </a:r>
            <a:r>
              <a:rPr lang="en-US" i="1" dirty="0"/>
              <a:t>most lines of code</a:t>
            </a:r>
            <a:r>
              <a:rPr lang="en-US" dirty="0"/>
              <a:t> have been written.</a:t>
            </a:r>
          </a:p>
          <a:p>
            <a:endParaRPr lang="en-US" dirty="0"/>
          </a:p>
          <a:p>
            <a:r>
              <a:rPr lang="en-US" dirty="0"/>
              <a:t>Different programming languages good for different contexts.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18</a:t>
            </a:fld>
            <a:endParaRPr lang="en-US"/>
          </a:p>
        </p:txBody>
      </p:sp>
    </p:spTree>
    <p:extLst>
      <p:ext uri="{BB962C8B-B14F-4D97-AF65-F5344CB8AC3E}">
        <p14:creationId xmlns:p14="http://schemas.microsoft.com/office/powerpoint/2010/main" val="228282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Anybody tried to</a:t>
            </a:r>
            <a:r>
              <a:rPr lang="en-US" baseline="0" dirty="0"/>
              <a:t> run a </a:t>
            </a:r>
            <a:r>
              <a:rPr lang="en-US" dirty="0"/>
              <a:t>JavaScript today?</a:t>
            </a:r>
          </a:p>
          <a:p>
            <a:endParaRPr lang="en-US" dirty="0"/>
          </a:p>
          <a:p>
            <a:r>
              <a:rPr lang="en-US" u="sng" dirty="0"/>
              <a:t>HTML, CSS, JavaScript example:</a:t>
            </a:r>
            <a:r>
              <a:rPr lang="en-US" u="sng" baseline="0" dirty="0"/>
              <a:t> www.</a:t>
            </a:r>
            <a:r>
              <a:rPr lang="en-US" u="sng" dirty="0"/>
              <a:t>au.dk Ctrl-u (on PC; on Mac the shortcut is </a:t>
            </a:r>
            <a:r>
              <a:rPr lang="en-US" u="sng" dirty="0" err="1"/>
              <a:t>Command+Alt+U</a:t>
            </a:r>
            <a:r>
              <a:rPr lang="en-US" u="sng" dirty="0"/>
              <a:t>)</a:t>
            </a:r>
          </a:p>
          <a:p>
            <a:r>
              <a:rPr lang="en-US" u="sng" dirty="0"/>
              <a:t>CSS https://www.aucdn.dk/2016/assets/css/app.css -&gt; https://www.cleancss.com/css-beautify/</a:t>
            </a:r>
          </a:p>
          <a:p>
            <a:r>
              <a:rPr lang="en-US" u="sng" dirty="0"/>
              <a:t>JAVASCRIPT example https://www.aucdn.dk/2016/assets/js/vendor.js -&gt; http://jsbeautifier.org/</a:t>
            </a:r>
          </a:p>
          <a:p>
            <a:endParaRPr lang="en-US" u="sng" dirty="0"/>
          </a:p>
          <a:p>
            <a:r>
              <a:rPr lang="en-US" u="sng" dirty="0"/>
              <a:t>CSS &amp; JavaScript examples of languages with a SYNTAX using</a:t>
            </a:r>
            <a:r>
              <a:rPr lang="en-US" u="sng" baseline="0" dirty="0"/>
              <a:t> </a:t>
            </a:r>
            <a:r>
              <a:rPr lang="en-US" u="sng" dirty="0"/>
              <a:t>{ } and ; to structure programs; ugly code generated by other programs</a:t>
            </a:r>
          </a:p>
          <a:p>
            <a:endParaRPr lang="en-US" u="sng" dirty="0"/>
          </a:p>
          <a:p>
            <a:r>
              <a:rPr lang="en-US" u="sng" dirty="0"/>
              <a:t>Other overview</a:t>
            </a:r>
            <a:r>
              <a:rPr lang="en-US" u="sng" baseline="0" dirty="0"/>
              <a:t> of popularity:</a:t>
            </a:r>
          </a:p>
          <a:p>
            <a:endParaRPr lang="en-US" u="sng" baseline="0" dirty="0"/>
          </a:p>
          <a:p>
            <a:r>
              <a:rPr lang="en-US" u="sng" dirty="0"/>
              <a:t>https://stackify.com/popular-programming-languages-2018/</a:t>
            </a:r>
          </a:p>
          <a:p>
            <a:endParaRPr lang="en-US" u="sng" dirty="0"/>
          </a:p>
        </p:txBody>
      </p:sp>
      <p:sp>
        <p:nvSpPr>
          <p:cNvPr id="4" name="Slide Number Placeholder 3"/>
          <p:cNvSpPr>
            <a:spLocks noGrp="1"/>
          </p:cNvSpPr>
          <p:nvPr>
            <p:ph type="sldNum" sz="quarter" idx="10"/>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264981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220600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22</a:t>
            </a:fld>
            <a:endParaRPr lang="en-US"/>
          </a:p>
        </p:txBody>
      </p:sp>
    </p:spTree>
    <p:extLst>
      <p:ext uri="{BB962C8B-B14F-4D97-AF65-F5344CB8AC3E}">
        <p14:creationId xmlns:p14="http://schemas.microsoft.com/office/powerpoint/2010/main" val="13852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Og847HVwRS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oogle.dk/search?q=civilization+gandhi+overflo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alkpython.fm/episodes/show/100/python-past-present-and-future-with-guido-van-rossu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google.com/search?q=top+ide+py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45" y="1242830"/>
            <a:ext cx="9144000" cy="4423718"/>
          </a:xfrm>
        </p:spPr>
        <p:txBody>
          <a:bodyPr anchor="ctr">
            <a:normAutofit/>
          </a:bodyPr>
          <a:lstStyle/>
          <a:p>
            <a:pPr>
              <a:lnSpc>
                <a:spcPct val="100000"/>
              </a:lnSpc>
              <a:spcBef>
                <a:spcPts val="1200"/>
              </a:spcBef>
            </a:pPr>
            <a:r>
              <a:rPr lang="en-US" b="1" dirty="0"/>
              <a:t>Introduction to Programming with</a:t>
            </a:r>
            <a:br>
              <a:rPr lang="en-US" b="1" dirty="0"/>
            </a:br>
            <a:r>
              <a:rPr lang="en-US" b="1" dirty="0"/>
              <a:t>Scientific Applications</a:t>
            </a:r>
            <a:endParaRPr lang="en-US" dirty="0"/>
          </a:p>
        </p:txBody>
      </p:sp>
    </p:spTree>
    <p:extLst>
      <p:ext uri="{BB962C8B-B14F-4D97-AF65-F5344CB8AC3E}">
        <p14:creationId xmlns:p14="http://schemas.microsoft.com/office/powerpoint/2010/main" val="257527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Course </a:t>
            </a:r>
            <a:r>
              <a:rPr lang="da-DK" dirty="0" err="1"/>
              <a:t>text</a:t>
            </a:r>
            <a:r>
              <a:rPr lang="da-DK" dirty="0"/>
              <a:t> book – </a:t>
            </a:r>
            <a:r>
              <a:rPr lang="da-DK" dirty="0" err="1"/>
              <a:t>optional</a:t>
            </a:r>
            <a:endParaRPr lang="da-DK" dirty="0"/>
          </a:p>
        </p:txBody>
      </p:sp>
      <p:sp>
        <p:nvSpPr>
          <p:cNvPr id="3" name="Content Placeholder 2"/>
          <p:cNvSpPr>
            <a:spLocks noGrp="1"/>
          </p:cNvSpPr>
          <p:nvPr>
            <p:ph idx="1"/>
          </p:nvPr>
        </p:nvSpPr>
        <p:spPr>
          <a:xfrm>
            <a:off x="2876615" y="1407884"/>
            <a:ext cx="8889683" cy="3157753"/>
          </a:xfrm>
        </p:spPr>
        <p:txBody>
          <a:bodyPr>
            <a:normAutofit fontScale="92500" lnSpcReduction="20000"/>
          </a:bodyPr>
          <a:lstStyle/>
          <a:p>
            <a:pPr marL="0" indent="0">
              <a:buNone/>
            </a:pPr>
            <a:r>
              <a:rPr lang="en-US" sz="2400" dirty="0"/>
              <a:t>John V. </a:t>
            </a:r>
            <a:r>
              <a:rPr lang="en-US" sz="2400" dirty="0" err="1"/>
              <a:t>Guttag</a:t>
            </a:r>
            <a:r>
              <a:rPr lang="en-US" sz="2400" dirty="0"/>
              <a:t>. </a:t>
            </a:r>
            <a:r>
              <a:rPr lang="en-US" sz="2400" b="1" dirty="0"/>
              <a:t>Introduction to Computation and Programming Using Python With Application to Understanding Data</a:t>
            </a:r>
            <a:r>
              <a:rPr lang="en-US" sz="2400" dirty="0"/>
              <a:t>.</a:t>
            </a:r>
            <a:br>
              <a:rPr lang="en-US" sz="2400" dirty="0"/>
            </a:br>
            <a:r>
              <a:rPr lang="en-US" sz="2400" dirty="0"/>
              <a:t>Second Edition. 472 pages. MIT Press, 2016</a:t>
            </a:r>
          </a:p>
          <a:p>
            <a:r>
              <a:rPr lang="da-DK" sz="2400" i="1" dirty="0">
                <a:solidFill>
                  <a:srgbClr val="C00000"/>
                </a:solidFill>
              </a:rPr>
              <a:t>[</a:t>
            </a:r>
            <a:r>
              <a:rPr lang="da-DK" sz="2400" i="1" dirty="0" err="1">
                <a:solidFill>
                  <a:srgbClr val="C00000"/>
                </a:solidFill>
              </a:rPr>
              <a:t>Guttag</a:t>
            </a:r>
            <a:r>
              <a:rPr lang="da-DK" sz="2400" i="1" dirty="0">
                <a:solidFill>
                  <a:srgbClr val="C00000"/>
                </a:solidFill>
              </a:rPr>
              <a:t>, page 8] The </a:t>
            </a:r>
            <a:r>
              <a:rPr lang="da-DK" sz="2400" i="1" dirty="0" err="1">
                <a:solidFill>
                  <a:srgbClr val="C00000"/>
                </a:solidFill>
              </a:rPr>
              <a:t>reader</a:t>
            </a:r>
            <a:r>
              <a:rPr lang="da-DK" sz="2400" i="1" dirty="0">
                <a:solidFill>
                  <a:srgbClr val="C00000"/>
                </a:solidFill>
              </a:rPr>
              <a:t> </a:t>
            </a:r>
            <a:r>
              <a:rPr lang="da-DK" sz="2400" i="1" dirty="0" err="1">
                <a:solidFill>
                  <a:srgbClr val="C00000"/>
                </a:solidFill>
              </a:rPr>
              <a:t>should</a:t>
            </a:r>
            <a:r>
              <a:rPr lang="da-DK" sz="2400" i="1" dirty="0">
                <a:solidFill>
                  <a:srgbClr val="C00000"/>
                </a:solidFill>
              </a:rPr>
              <a:t> </a:t>
            </a:r>
            <a:r>
              <a:rPr lang="da-DK" sz="2400" i="1" dirty="0" err="1">
                <a:solidFill>
                  <a:srgbClr val="C00000"/>
                </a:solidFill>
              </a:rPr>
              <a:t>be</a:t>
            </a:r>
            <a:r>
              <a:rPr lang="da-DK" sz="2400" i="1" dirty="0">
                <a:solidFill>
                  <a:srgbClr val="C00000"/>
                </a:solidFill>
              </a:rPr>
              <a:t> </a:t>
            </a:r>
            <a:r>
              <a:rPr lang="da-DK" sz="2400" i="1" dirty="0" err="1">
                <a:solidFill>
                  <a:srgbClr val="C00000"/>
                </a:solidFill>
              </a:rPr>
              <a:t>forewarned</a:t>
            </a:r>
            <a:r>
              <a:rPr lang="da-DK" sz="2400" i="1" dirty="0">
                <a:solidFill>
                  <a:srgbClr val="C00000"/>
                </a:solidFill>
              </a:rPr>
              <a:t> </a:t>
            </a:r>
            <a:r>
              <a:rPr lang="da-DK" sz="2400" i="1" dirty="0" err="1">
                <a:solidFill>
                  <a:srgbClr val="C00000"/>
                </a:solidFill>
              </a:rPr>
              <a:t>that</a:t>
            </a:r>
            <a:r>
              <a:rPr lang="da-DK" sz="2400" i="1" dirty="0">
                <a:solidFill>
                  <a:srgbClr val="C00000"/>
                </a:solidFill>
              </a:rPr>
              <a:t> </a:t>
            </a:r>
            <a:r>
              <a:rPr lang="da-DK" sz="2400" i="1" dirty="0" err="1">
                <a:solidFill>
                  <a:srgbClr val="C00000"/>
                </a:solidFill>
              </a:rPr>
              <a:t>this</a:t>
            </a:r>
            <a:r>
              <a:rPr lang="da-DK" sz="2400" i="1" dirty="0">
                <a:solidFill>
                  <a:srgbClr val="C00000"/>
                </a:solidFill>
              </a:rPr>
              <a:t> book is by </a:t>
            </a:r>
            <a:r>
              <a:rPr lang="da-DK" sz="2400" i="1" dirty="0" err="1">
                <a:solidFill>
                  <a:srgbClr val="C00000"/>
                </a:solidFill>
              </a:rPr>
              <a:t>no</a:t>
            </a:r>
            <a:r>
              <a:rPr lang="da-DK" sz="2400" i="1" dirty="0">
                <a:solidFill>
                  <a:srgbClr val="C00000"/>
                </a:solidFill>
              </a:rPr>
              <a:t> </a:t>
            </a:r>
            <a:r>
              <a:rPr lang="da-DK" sz="2400" i="1" dirty="0" err="1">
                <a:solidFill>
                  <a:srgbClr val="C00000"/>
                </a:solidFill>
              </a:rPr>
              <a:t>means</a:t>
            </a:r>
            <a:r>
              <a:rPr lang="da-DK" sz="2400" i="1" dirty="0">
                <a:solidFill>
                  <a:srgbClr val="C00000"/>
                </a:solidFill>
              </a:rPr>
              <a:t> a </a:t>
            </a:r>
            <a:r>
              <a:rPr lang="da-DK" sz="2400" i="1" dirty="0" err="1">
                <a:solidFill>
                  <a:srgbClr val="C00000"/>
                </a:solidFill>
              </a:rPr>
              <a:t>comprehensive</a:t>
            </a:r>
            <a:r>
              <a:rPr lang="da-DK" sz="2400" i="1" dirty="0">
                <a:solidFill>
                  <a:srgbClr val="C00000"/>
                </a:solidFill>
              </a:rPr>
              <a:t> </a:t>
            </a:r>
            <a:r>
              <a:rPr lang="da-DK" sz="2400" i="1" dirty="0" err="1">
                <a:solidFill>
                  <a:srgbClr val="C00000"/>
                </a:solidFill>
              </a:rPr>
              <a:t>introduction</a:t>
            </a:r>
            <a:r>
              <a:rPr lang="da-DK" sz="2400" i="1" dirty="0">
                <a:solidFill>
                  <a:srgbClr val="C00000"/>
                </a:solidFill>
              </a:rPr>
              <a:t> to </a:t>
            </a:r>
            <a:r>
              <a:rPr lang="da-DK" sz="2400" i="1" dirty="0" err="1">
                <a:solidFill>
                  <a:srgbClr val="C00000"/>
                </a:solidFill>
              </a:rPr>
              <a:t>Python</a:t>
            </a:r>
            <a:endParaRPr lang="da-DK" sz="2400" i="1" dirty="0">
              <a:solidFill>
                <a:srgbClr val="C00000"/>
              </a:solidFill>
            </a:endParaRPr>
          </a:p>
          <a:p>
            <a:r>
              <a:rPr lang="en-US" sz="2400" i="1" dirty="0">
                <a:solidFill>
                  <a:srgbClr val="C00000"/>
                </a:solidFill>
              </a:rPr>
              <a:t>Covers all basic features of Python enabling you to deal with data in Chapters 1-8 (134 pages) - remaining chapters are applications</a:t>
            </a:r>
          </a:p>
          <a:p>
            <a:r>
              <a:rPr lang="en-US" sz="2400" i="1" dirty="0">
                <a:solidFill>
                  <a:srgbClr val="C00000"/>
                </a:solidFill>
              </a:rPr>
              <a:t>Other resources: Google, </a:t>
            </a:r>
            <a:r>
              <a:rPr lang="en-US" sz="2400" i="1" dirty="0" err="1">
                <a:solidFill>
                  <a:srgbClr val="C00000"/>
                </a:solidFill>
              </a:rPr>
              <a:t>stack</a:t>
            </a:r>
            <a:r>
              <a:rPr lang="en-US" sz="2400" b="1" i="1" dirty="0" err="1">
                <a:solidFill>
                  <a:srgbClr val="C00000"/>
                </a:solidFill>
              </a:rPr>
              <a:t>overflow</a:t>
            </a:r>
            <a:r>
              <a:rPr lang="en-US" sz="2400" i="1" dirty="0">
                <a:solidFill>
                  <a:srgbClr val="C00000"/>
                </a:solidFill>
              </a:rPr>
              <a:t>, Python.org, YouTube, ...</a:t>
            </a:r>
          </a:p>
          <a:p>
            <a:pPr marL="0" indent="0">
              <a:buNone/>
            </a:pPr>
            <a:r>
              <a:rPr lang="en-US" sz="2000" dirty="0"/>
              <a:t>Alternative, new 2021 edition: </a:t>
            </a:r>
            <a:r>
              <a:rPr lang="en-US" sz="2000" b="1" dirty="0"/>
              <a:t>Introduction to Computation and Programming Using Python, Third Edition With Application to Computational Modeling and Understanding Data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924" y="1385615"/>
            <a:ext cx="1441888" cy="1835130"/>
          </a:xfrm>
          <a:prstGeom prst="rect">
            <a:avLst/>
          </a:prstGeom>
          <a:ln>
            <a:solidFill>
              <a:schemeClr val="tx1">
                <a:lumMod val="75000"/>
                <a:lumOff val="25000"/>
              </a:schemeClr>
            </a:solidFill>
          </a:ln>
        </p:spPr>
      </p:pic>
      <p:sp>
        <p:nvSpPr>
          <p:cNvPr id="5" name="Rectangle 4"/>
          <p:cNvSpPr/>
          <p:nvPr/>
        </p:nvSpPr>
        <p:spPr>
          <a:xfrm>
            <a:off x="1871042" y="4596981"/>
            <a:ext cx="8723061" cy="2060028"/>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76438">
              <a:spcAft>
                <a:spcPts val="1200"/>
              </a:spcAft>
            </a:pPr>
            <a:r>
              <a:rPr lang="da-DK" sz="2000" dirty="0" err="1">
                <a:solidFill>
                  <a:schemeClr val="tx1"/>
                </a:solidFill>
              </a:rPr>
              <a:t>Comparison</a:t>
            </a:r>
            <a:r>
              <a:rPr lang="da-DK" sz="2000" dirty="0">
                <a:solidFill>
                  <a:schemeClr val="tx1"/>
                </a:solidFill>
              </a:rPr>
              <a:t> to a standard </a:t>
            </a:r>
            <a:r>
              <a:rPr lang="da-DK" sz="2000" dirty="0" err="1">
                <a:solidFill>
                  <a:schemeClr val="tx1"/>
                </a:solidFill>
              </a:rPr>
              <a:t>text</a:t>
            </a:r>
            <a:r>
              <a:rPr lang="da-DK" sz="2000" dirty="0">
                <a:solidFill>
                  <a:schemeClr val="tx1"/>
                </a:solidFill>
              </a:rPr>
              <a:t> book on the </a:t>
            </a:r>
            <a:r>
              <a:rPr lang="da-DK" sz="2000" i="1" dirty="0" err="1">
                <a:solidFill>
                  <a:schemeClr val="tx1"/>
                </a:solidFill>
              </a:rPr>
              <a:t>programming</a:t>
            </a:r>
            <a:r>
              <a:rPr lang="da-DK" sz="2000" i="1" dirty="0">
                <a:solidFill>
                  <a:schemeClr val="tx1"/>
                </a:solidFill>
              </a:rPr>
              <a:t> </a:t>
            </a:r>
            <a:r>
              <a:rPr lang="da-DK" sz="2000" i="1" dirty="0" err="1">
                <a:solidFill>
                  <a:schemeClr val="tx1"/>
                </a:solidFill>
              </a:rPr>
              <a:t>language</a:t>
            </a:r>
            <a:r>
              <a:rPr lang="da-DK" sz="2000" dirty="0">
                <a:solidFill>
                  <a:schemeClr val="tx1"/>
                </a:solidFill>
              </a:rPr>
              <a:t> </a:t>
            </a:r>
            <a:r>
              <a:rPr lang="da-DK" sz="2000" dirty="0" err="1">
                <a:solidFill>
                  <a:schemeClr val="tx1"/>
                </a:solidFill>
              </a:rPr>
              <a:t>Python</a:t>
            </a:r>
            <a:r>
              <a:rPr lang="da-DK" sz="2000" dirty="0">
                <a:solidFill>
                  <a:schemeClr val="tx1"/>
                </a:solidFill>
              </a:rPr>
              <a:t> by Cay Horstmann and </a:t>
            </a:r>
            <a:r>
              <a:rPr lang="da-DK" sz="2000" dirty="0" err="1">
                <a:solidFill>
                  <a:schemeClr val="tx1"/>
                </a:solidFill>
              </a:rPr>
              <a:t>Rance</a:t>
            </a:r>
            <a:r>
              <a:rPr lang="da-DK" sz="2000" dirty="0">
                <a:solidFill>
                  <a:schemeClr val="tx1"/>
                </a:solidFill>
              </a:rPr>
              <a:t> </a:t>
            </a:r>
            <a:r>
              <a:rPr lang="da-DK" sz="2000" dirty="0" err="1">
                <a:solidFill>
                  <a:schemeClr val="tx1"/>
                </a:solidFill>
              </a:rPr>
              <a:t>Necaise</a:t>
            </a:r>
            <a:r>
              <a:rPr lang="da-DK" sz="2000" dirty="0">
                <a:solidFill>
                  <a:schemeClr val="tx1"/>
                </a:solidFill>
              </a:rPr>
              <a:t>:</a:t>
            </a:r>
          </a:p>
          <a:p>
            <a:pPr marL="1976438"/>
            <a:r>
              <a:rPr lang="da-DK" sz="2000" dirty="0" err="1">
                <a:solidFill>
                  <a:schemeClr val="tx1"/>
                </a:solidFill>
              </a:rPr>
              <a:t>Topic</a:t>
            </a:r>
            <a:r>
              <a:rPr lang="da-DK" sz="2000" dirty="0">
                <a:solidFill>
                  <a:schemeClr val="tx1"/>
                </a:solidFill>
              </a:rPr>
              <a:t> </a:t>
            </a:r>
            <a:r>
              <a:rPr lang="da-DK" sz="2000" b="1" dirty="0" err="1">
                <a:solidFill>
                  <a:schemeClr val="tx1"/>
                </a:solidFill>
              </a:rPr>
              <a:t>recursion</a:t>
            </a:r>
            <a:r>
              <a:rPr lang="da-DK" sz="2000" dirty="0">
                <a:solidFill>
                  <a:schemeClr val="tx1"/>
                </a:solidFill>
              </a:rPr>
              <a:t> is </a:t>
            </a:r>
            <a:r>
              <a:rPr lang="da-DK" sz="2000" dirty="0" err="1">
                <a:solidFill>
                  <a:schemeClr val="tx1"/>
                </a:solidFill>
              </a:rPr>
              <a:t>covered</a:t>
            </a:r>
            <a:r>
              <a:rPr lang="da-DK" sz="2000" dirty="0">
                <a:solidFill>
                  <a:schemeClr val="tx1"/>
                </a:solidFill>
              </a:rPr>
              <a:t> by </a:t>
            </a:r>
            <a:r>
              <a:rPr lang="da-DK" sz="2000" dirty="0" err="1">
                <a:solidFill>
                  <a:schemeClr val="tx1"/>
                </a:solidFill>
              </a:rPr>
              <a:t>Guttag</a:t>
            </a:r>
            <a:r>
              <a:rPr lang="da-DK" sz="2000" dirty="0">
                <a:solidFill>
                  <a:schemeClr val="tx1"/>
                </a:solidFill>
              </a:rPr>
              <a:t> on page 50, </a:t>
            </a:r>
            <a:br>
              <a:rPr lang="da-DK" sz="2000" dirty="0">
                <a:solidFill>
                  <a:schemeClr val="tx1"/>
                </a:solidFill>
              </a:rPr>
            </a:br>
            <a:r>
              <a:rPr lang="da-DK" sz="2000" dirty="0">
                <a:solidFill>
                  <a:schemeClr val="tx1"/>
                </a:solidFill>
              </a:rPr>
              <a:t>Horstmann and </a:t>
            </a:r>
            <a:r>
              <a:rPr lang="da-DK" sz="2000" dirty="0" err="1">
                <a:solidFill>
                  <a:schemeClr val="tx1"/>
                </a:solidFill>
              </a:rPr>
              <a:t>Necaise</a:t>
            </a:r>
            <a:r>
              <a:rPr lang="da-DK" sz="2000" dirty="0">
                <a:solidFill>
                  <a:schemeClr val="tx1"/>
                </a:solidFill>
              </a:rPr>
              <a:t> do it on page 611</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7693" y="4848217"/>
            <a:ext cx="1268098" cy="1585122"/>
          </a:xfrm>
          <a:prstGeom prst="rect">
            <a:avLst/>
          </a:prstGeom>
          <a:ln>
            <a:solidFill>
              <a:schemeClr val="tx1">
                <a:lumMod val="75000"/>
                <a:lumOff val="25000"/>
              </a:schemeClr>
            </a:solidFill>
          </a:ln>
        </p:spPr>
      </p:pic>
      <p:pic>
        <p:nvPicPr>
          <p:cNvPr id="8" name="Picture 7" descr="Text, letter&#10;&#10;Description automatically generated">
            <a:extLst>
              <a:ext uri="{FF2B5EF4-FFF2-40B4-BE49-F238E27FC236}">
                <a16:creationId xmlns:a16="http://schemas.microsoft.com/office/drawing/2014/main" id="{4A8DB693-6DB2-43FC-B8BF-52EC51AD9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255" y="2548926"/>
            <a:ext cx="1359665" cy="1760147"/>
          </a:xfrm>
          <a:prstGeom prst="rect">
            <a:avLst/>
          </a:prstGeom>
          <a:ln>
            <a:solidFill>
              <a:schemeClr val="tx1"/>
            </a:solidFill>
          </a:ln>
        </p:spPr>
      </p:pic>
    </p:spTree>
    <p:extLst>
      <p:ext uri="{BB962C8B-B14F-4D97-AF65-F5344CB8AC3E}">
        <p14:creationId xmlns:p14="http://schemas.microsoft.com/office/powerpoint/2010/main" val="396512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Some</a:t>
            </a:r>
            <a:r>
              <a:rPr lang="da-DK" dirty="0"/>
              <a:t> </a:t>
            </a:r>
            <a:r>
              <a:rPr lang="da-DK" dirty="0" err="1"/>
              <a:t>other</a:t>
            </a:r>
            <a:r>
              <a:rPr lang="da-DK" dirty="0"/>
              <a:t> </a:t>
            </a:r>
            <a:r>
              <a:rPr lang="da-DK" dirty="0" err="1"/>
              <a:t>books</a:t>
            </a:r>
            <a:r>
              <a:rPr lang="da-DK" dirty="0"/>
              <a:t> on </a:t>
            </a:r>
            <a:r>
              <a:rPr lang="da-DK" dirty="0" err="1"/>
              <a:t>Python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3006" y="2325284"/>
            <a:ext cx="2335136" cy="2880000"/>
          </a:xfrm>
          <a:prstGeom prst="rect">
            <a:avLst/>
          </a:prstGeom>
          <a:ln w="6350">
            <a:solidFill>
              <a:schemeClr val="tx1"/>
            </a:solidFill>
          </a:ln>
        </p:spPr>
      </p:pic>
      <p:sp>
        <p:nvSpPr>
          <p:cNvPr id="7" name="TextBox 6"/>
          <p:cNvSpPr txBox="1"/>
          <p:nvPr/>
        </p:nvSpPr>
        <p:spPr>
          <a:xfrm>
            <a:off x="7213006" y="5204731"/>
            <a:ext cx="2335136" cy="646331"/>
          </a:xfrm>
          <a:prstGeom prst="rect">
            <a:avLst/>
          </a:prstGeom>
          <a:noFill/>
        </p:spPr>
        <p:txBody>
          <a:bodyPr wrap="square" rtlCol="0">
            <a:spAutoFit/>
          </a:bodyPr>
          <a:lstStyle/>
          <a:p>
            <a:pPr algn="ctr"/>
            <a:r>
              <a:rPr lang="da-DK" dirty="0" err="1"/>
              <a:t>Wiley</a:t>
            </a:r>
            <a:r>
              <a:rPr lang="da-DK" dirty="0"/>
              <a:t>, 2013</a:t>
            </a:r>
            <a:br>
              <a:rPr lang="da-DK" dirty="0"/>
            </a:br>
            <a:r>
              <a:rPr lang="da-DK" dirty="0"/>
              <a:t>580 pages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34" y="2325284"/>
            <a:ext cx="2195121" cy="2880000"/>
          </a:xfrm>
          <a:prstGeom prst="rect">
            <a:avLst/>
          </a:prstGeom>
          <a:ln w="6350">
            <a:solidFill>
              <a:schemeClr val="tx1"/>
            </a:solidFill>
          </a:ln>
        </p:spPr>
      </p:pic>
      <p:sp>
        <p:nvSpPr>
          <p:cNvPr id="9" name="TextBox 8"/>
          <p:cNvSpPr txBox="1"/>
          <p:nvPr/>
        </p:nvSpPr>
        <p:spPr>
          <a:xfrm>
            <a:off x="222434" y="5204731"/>
            <a:ext cx="2195118" cy="646331"/>
          </a:xfrm>
          <a:prstGeom prst="rect">
            <a:avLst/>
          </a:prstGeom>
          <a:noFill/>
        </p:spPr>
        <p:txBody>
          <a:bodyPr wrap="square" rtlCol="0">
            <a:spAutoFit/>
          </a:bodyPr>
          <a:lstStyle/>
          <a:p>
            <a:pPr algn="ctr"/>
            <a:r>
              <a:rPr lang="da-DK" dirty="0" err="1"/>
              <a:t>O’Reilly</a:t>
            </a:r>
            <a:r>
              <a:rPr lang="da-DK" dirty="0"/>
              <a:t>, 2013</a:t>
            </a:r>
            <a:br>
              <a:rPr lang="da-DK" dirty="0"/>
            </a:br>
            <a:r>
              <a:rPr lang="da-DK" dirty="0"/>
              <a:t>1684 pages</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9660" y="2325284"/>
            <a:ext cx="2304000" cy="2880000"/>
          </a:xfrm>
          <a:prstGeom prst="rect">
            <a:avLst/>
          </a:prstGeom>
          <a:ln w="6350">
            <a:solidFill>
              <a:schemeClr val="tx1"/>
            </a:solidFill>
          </a:ln>
        </p:spPr>
      </p:pic>
      <p:sp>
        <p:nvSpPr>
          <p:cNvPr id="10" name="TextBox 9"/>
          <p:cNvSpPr txBox="1"/>
          <p:nvPr/>
        </p:nvSpPr>
        <p:spPr>
          <a:xfrm>
            <a:off x="2469659" y="5204731"/>
            <a:ext cx="2303999" cy="646331"/>
          </a:xfrm>
          <a:prstGeom prst="rect">
            <a:avLst/>
          </a:prstGeom>
          <a:noFill/>
        </p:spPr>
        <p:txBody>
          <a:bodyPr wrap="square" rtlCol="0">
            <a:spAutoFit/>
          </a:bodyPr>
          <a:lstStyle/>
          <a:p>
            <a:pPr algn="ctr"/>
            <a:r>
              <a:rPr lang="da-DK" dirty="0" err="1"/>
              <a:t>Wiley</a:t>
            </a:r>
            <a:r>
              <a:rPr lang="da-DK" dirty="0"/>
              <a:t>, 2016</a:t>
            </a:r>
            <a:br>
              <a:rPr lang="da-DK" dirty="0"/>
            </a:br>
            <a:r>
              <a:rPr lang="da-DK" dirty="0"/>
              <a:t>752 pages</a:t>
            </a:r>
            <a:endParaRPr lang="en-US"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5765" y="2325284"/>
            <a:ext cx="2335135" cy="2880000"/>
          </a:xfrm>
          <a:prstGeom prst="rect">
            <a:avLst/>
          </a:prstGeom>
          <a:ln w="6350">
            <a:solidFill>
              <a:schemeClr val="tx1"/>
            </a:solidFill>
          </a:ln>
        </p:spPr>
      </p:pic>
      <p:sp>
        <p:nvSpPr>
          <p:cNvPr id="12" name="TextBox 11"/>
          <p:cNvSpPr txBox="1"/>
          <p:nvPr/>
        </p:nvSpPr>
        <p:spPr>
          <a:xfrm>
            <a:off x="4825765" y="5204731"/>
            <a:ext cx="2335135" cy="646331"/>
          </a:xfrm>
          <a:prstGeom prst="rect">
            <a:avLst/>
          </a:prstGeom>
          <a:noFill/>
        </p:spPr>
        <p:txBody>
          <a:bodyPr wrap="square" rtlCol="0">
            <a:spAutoFit/>
          </a:bodyPr>
          <a:lstStyle/>
          <a:p>
            <a:pPr algn="ctr"/>
            <a:r>
              <a:rPr lang="da-DK" dirty="0" err="1"/>
              <a:t>Addison</a:t>
            </a:r>
            <a:r>
              <a:rPr lang="da-DK" dirty="0"/>
              <a:t>-Wesley, 2015</a:t>
            </a:r>
            <a:br>
              <a:rPr lang="da-DK" dirty="0"/>
            </a:br>
            <a:r>
              <a:rPr lang="da-DK" dirty="0"/>
              <a:t>794 pages</a:t>
            </a:r>
            <a:endParaRPr lang="en-US" dirty="0"/>
          </a:p>
        </p:txBody>
      </p:sp>
      <p:sp>
        <p:nvSpPr>
          <p:cNvPr id="14" name="TextBox 13"/>
          <p:cNvSpPr txBox="1"/>
          <p:nvPr/>
        </p:nvSpPr>
        <p:spPr>
          <a:xfrm>
            <a:off x="9569112" y="5204731"/>
            <a:ext cx="2434151" cy="646331"/>
          </a:xfrm>
          <a:prstGeom prst="rect">
            <a:avLst/>
          </a:prstGeom>
          <a:noFill/>
        </p:spPr>
        <p:txBody>
          <a:bodyPr wrap="square" rtlCol="0">
            <a:spAutoFit/>
          </a:bodyPr>
          <a:lstStyle/>
          <a:p>
            <a:pPr algn="ctr"/>
            <a:r>
              <a:rPr lang="da-DK" dirty="0"/>
              <a:t>Franklin &amp; </a:t>
            </a:r>
            <a:r>
              <a:rPr lang="da-DK" dirty="0" err="1"/>
              <a:t>Beedle</a:t>
            </a:r>
            <a:r>
              <a:rPr lang="da-DK" dirty="0"/>
              <a:t>, 2016</a:t>
            </a:r>
            <a:br>
              <a:rPr lang="da-DK" dirty="0"/>
            </a:br>
            <a:r>
              <a:rPr lang="da-DK" dirty="0"/>
              <a:t>552 pages</a:t>
            </a:r>
            <a:endParaRPr lang="en-US" dirty="0"/>
          </a:p>
        </p:txBody>
      </p:sp>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l="14985" t="7027" r="15105" b="7388"/>
          <a:stretch/>
        </p:blipFill>
        <p:spPr>
          <a:xfrm>
            <a:off x="9576285" y="2292858"/>
            <a:ext cx="2404588" cy="2943762"/>
          </a:xfrm>
          <a:prstGeom prst="rect">
            <a:avLst/>
          </a:prstGeom>
        </p:spPr>
      </p:pic>
      <p:sp>
        <p:nvSpPr>
          <p:cNvPr id="3" name="TextBox 2"/>
          <p:cNvSpPr txBox="1"/>
          <p:nvPr/>
        </p:nvSpPr>
        <p:spPr>
          <a:xfrm>
            <a:off x="5373863" y="6388100"/>
            <a:ext cx="6629400" cy="369332"/>
          </a:xfrm>
          <a:prstGeom prst="rect">
            <a:avLst/>
          </a:prstGeom>
          <a:noFill/>
        </p:spPr>
        <p:txBody>
          <a:bodyPr wrap="square" rtlCol="0">
            <a:spAutoFit/>
          </a:bodyPr>
          <a:lstStyle/>
          <a:p>
            <a:pPr algn="r"/>
            <a:r>
              <a:rPr lang="en-US" dirty="0">
                <a:solidFill>
                  <a:srgbClr val="C00000"/>
                </a:solidFill>
              </a:rPr>
              <a:t>... numerous online introduction texts/courses/videos on Python </a:t>
            </a:r>
          </a:p>
        </p:txBody>
      </p:sp>
    </p:spTree>
    <p:extLst>
      <p:ext uri="{BB962C8B-B14F-4D97-AF65-F5344CB8AC3E}">
        <p14:creationId xmlns:p14="http://schemas.microsoft.com/office/powerpoint/2010/main" val="127899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78125"/>
            <a:ext cx="10515600" cy="1325563"/>
          </a:xfrm>
        </p:spPr>
        <p:txBody>
          <a:bodyPr/>
          <a:lstStyle/>
          <a:p>
            <a:pPr algn="ctr"/>
            <a:r>
              <a:rPr lang="da-DK" dirty="0" err="1"/>
              <a:t>Two</a:t>
            </a:r>
            <a:r>
              <a:rPr lang="da-DK" dirty="0"/>
              <a:t> </a:t>
            </a:r>
            <a:r>
              <a:rPr lang="da-DK" dirty="0" err="1"/>
              <a:t>Python</a:t>
            </a:r>
            <a:r>
              <a:rPr lang="da-DK" dirty="0"/>
              <a:t> programs</a:t>
            </a:r>
            <a:endParaRPr lang="en-US" dirty="0"/>
          </a:p>
        </p:txBody>
      </p:sp>
    </p:spTree>
    <p:extLst>
      <p:ext uri="{BB962C8B-B14F-4D97-AF65-F5344CB8AC3E}">
        <p14:creationId xmlns:p14="http://schemas.microsoft.com/office/powerpoint/2010/main" val="411962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Python program</a:t>
            </a:r>
          </a:p>
        </p:txBody>
      </p:sp>
      <p:graphicFrame>
        <p:nvGraphicFramePr>
          <p:cNvPr id="4" name="Table 3"/>
          <p:cNvGraphicFramePr>
            <a:graphicFrameLocks noGrp="1"/>
          </p:cNvGraphicFramePr>
          <p:nvPr>
            <p:extLst>
              <p:ext uri="{D42A27DB-BD31-4B8C-83A1-F6EECF244321}">
                <p14:modId xmlns:p14="http://schemas.microsoft.com/office/powerpoint/2010/main" val="2367922325"/>
              </p:ext>
            </p:extLst>
          </p:nvPr>
        </p:nvGraphicFramePr>
        <p:xfrm>
          <a:off x="895351" y="1765443"/>
          <a:ext cx="2197099" cy="1348303"/>
        </p:xfrm>
        <a:graphic>
          <a:graphicData uri="http://schemas.openxmlformats.org/drawingml/2006/table">
            <a:tbl>
              <a:tblPr firstRow="1" bandRow="1">
                <a:tableStyleId>{5C22544A-7EE6-4342-B048-85BDC9FD1C3A}</a:tableStyleId>
              </a:tblPr>
              <a:tblGrid>
                <a:gridCol w="2197099">
                  <a:extLst>
                    <a:ext uri="{9D8B030D-6E8A-4147-A177-3AD203B41FA5}">
                      <a16:colId xmlns:a16="http://schemas.microsoft.com/office/drawing/2014/main" val="1873682825"/>
                    </a:ext>
                  </a:extLst>
                </a:gridCol>
              </a:tblGrid>
              <a:tr h="304051">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82543">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7</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print(x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Content Placeholder 2"/>
          <p:cNvSpPr>
            <a:spLocks noGrp="1"/>
          </p:cNvSpPr>
          <p:nvPr>
            <p:ph idx="1"/>
          </p:nvPr>
        </p:nvSpPr>
        <p:spPr>
          <a:xfrm>
            <a:off x="838200" y="3676649"/>
            <a:ext cx="9480550" cy="3181351"/>
          </a:xfrm>
        </p:spPr>
        <p:txBody>
          <a:bodyPr>
            <a:normAutofit/>
          </a:bodyPr>
          <a:lstStyle/>
          <a:p>
            <a:r>
              <a:rPr lang="en-US" sz="2400" dirty="0">
                <a:latin typeface="Courier New" panose="02070309020205020404" pitchFamily="49" charset="0"/>
                <a:cs typeface="Courier New" panose="02070309020205020404" pitchFamily="49" charset="0"/>
              </a:rPr>
              <a:t>7</a:t>
            </a:r>
            <a:r>
              <a:rPr lang="en-US" sz="2400" dirty="0"/>
              <a:t> is an </a:t>
            </a:r>
            <a:r>
              <a:rPr lang="en-US" sz="2400" i="1" dirty="0"/>
              <a:t>integer</a:t>
            </a:r>
            <a:r>
              <a:rPr lang="en-US" sz="2400" dirty="0"/>
              <a:t> </a:t>
            </a:r>
            <a:r>
              <a:rPr lang="en-US" sz="2400" i="1" dirty="0"/>
              <a:t>literal</a:t>
            </a:r>
            <a:r>
              <a:rPr lang="en-US" sz="2400" dirty="0"/>
              <a:t> – in Python denoted an “</a:t>
            </a:r>
            <a:r>
              <a:rPr lang="en-US" sz="2400" dirty="0" err="1">
                <a:latin typeface="Courier New" panose="02070309020205020404" pitchFamily="49" charset="0"/>
                <a:cs typeface="Courier New" panose="02070309020205020404" pitchFamily="49" charset="0"/>
              </a:rPr>
              <a:t>int</a:t>
            </a:r>
            <a:r>
              <a:rPr lang="en-US" sz="2400" dirty="0"/>
              <a:t>”</a:t>
            </a:r>
          </a:p>
          <a:p>
            <a:r>
              <a:rPr lang="en-US" sz="2400" dirty="0">
                <a:latin typeface="Courier New" panose="02070309020205020404" pitchFamily="49" charset="0"/>
                <a:cs typeface="Courier New" panose="02070309020205020404" pitchFamily="49" charset="0"/>
              </a:rPr>
              <a:t>x</a:t>
            </a:r>
            <a:r>
              <a:rPr lang="en-US" sz="2400" dirty="0"/>
              <a:t> is the name of a </a:t>
            </a:r>
            <a:r>
              <a:rPr lang="en-US" sz="2400" i="1" dirty="0"/>
              <a:t>variable</a:t>
            </a:r>
            <a:r>
              <a:rPr lang="en-US" sz="2400" dirty="0"/>
              <a:t> that can hold some value</a:t>
            </a:r>
          </a:p>
          <a:p>
            <a:r>
              <a:rPr lang="en-US" sz="2400" dirty="0">
                <a:latin typeface="Courier New" panose="02070309020205020404" pitchFamily="49" charset="0"/>
                <a:cs typeface="Courier New" panose="02070309020205020404" pitchFamily="49" charset="0"/>
              </a:rPr>
              <a:t>=</a:t>
            </a:r>
            <a:r>
              <a:rPr lang="en-US" sz="2400" dirty="0"/>
              <a:t> is assigning a value to a variable</a:t>
            </a:r>
          </a:p>
          <a:p>
            <a:r>
              <a:rPr lang="en-US" sz="2400" dirty="0">
                <a:latin typeface="Courier New" panose="02070309020205020404" pitchFamily="49" charset="0"/>
                <a:cs typeface="Courier New" panose="02070309020205020404" pitchFamily="49" charset="0"/>
              </a:rPr>
              <a:t>*</a:t>
            </a:r>
            <a:r>
              <a:rPr lang="en-US" sz="2400" dirty="0"/>
              <a:t> denotes multiplication</a:t>
            </a:r>
          </a:p>
          <a:p>
            <a:r>
              <a:rPr lang="en-US" sz="2400" dirty="0">
                <a:latin typeface="Courier New" panose="02070309020205020404" pitchFamily="49" charset="0"/>
                <a:cs typeface="Courier New" panose="02070309020205020404" pitchFamily="49" charset="0"/>
              </a:rPr>
              <a:t>print</a:t>
            </a:r>
            <a:r>
              <a:rPr lang="en-US" sz="2400" dirty="0"/>
              <a:t> is the name of a built-in </a:t>
            </a:r>
            <a:r>
              <a:rPr lang="en-US" sz="2400" i="1" dirty="0"/>
              <a:t>function</a:t>
            </a:r>
            <a:r>
              <a:rPr lang="en-US" sz="2400" dirty="0"/>
              <a:t>, </a:t>
            </a:r>
            <a:br>
              <a:rPr lang="en-US" sz="2400" dirty="0"/>
            </a:br>
            <a:r>
              <a:rPr lang="en-US" sz="2400" dirty="0"/>
              <a:t>here we call </a:t>
            </a:r>
            <a:r>
              <a:rPr lang="en-US" sz="2400" dirty="0">
                <a:latin typeface="Courier New" panose="02070309020205020404" pitchFamily="49" charset="0"/>
                <a:cs typeface="Courier New" panose="02070309020205020404" pitchFamily="49" charset="0"/>
              </a:rPr>
              <a:t>print</a:t>
            </a:r>
            <a:r>
              <a:rPr lang="en-US" sz="2400" dirty="0"/>
              <a:t> to print the result of 7*7</a:t>
            </a:r>
          </a:p>
          <a:p>
            <a:r>
              <a:rPr lang="en-US" sz="2400" dirty="0"/>
              <a:t>A program consists of a sequence of </a:t>
            </a:r>
            <a:r>
              <a:rPr lang="en-US" sz="2400" i="1" dirty="0"/>
              <a:t>statements</a:t>
            </a:r>
            <a:r>
              <a:rPr lang="en-US" sz="2400" dirty="0"/>
              <a:t>, executed sequentially</a:t>
            </a:r>
            <a:endParaRPr lang="en-US" sz="2400" i="1" dirty="0"/>
          </a:p>
        </p:txBody>
      </p:sp>
      <p:graphicFrame>
        <p:nvGraphicFramePr>
          <p:cNvPr id="6" name="Table 5"/>
          <p:cNvGraphicFramePr>
            <a:graphicFrameLocks noGrp="1"/>
          </p:cNvGraphicFramePr>
          <p:nvPr>
            <p:extLst>
              <p:ext uri="{D42A27DB-BD31-4B8C-83A1-F6EECF244321}">
                <p14:modId xmlns:p14="http://schemas.microsoft.com/office/powerpoint/2010/main" val="1916254280"/>
              </p:ext>
            </p:extLst>
          </p:nvPr>
        </p:nvGraphicFramePr>
        <p:xfrm>
          <a:off x="9929302" y="1627077"/>
          <a:ext cx="2327050" cy="444173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a:txBody>
                    <a:bodyPr/>
                    <a:lstStyle/>
                    <a:p>
                      <a:pPr algn="r"/>
                      <a:r>
                        <a:rPr lang="en-US" dirty="0">
                          <a:latin typeface="Courier New" panose="02070309020205020404" pitchFamily="49" charset="0"/>
                          <a:cs typeface="Courier New" panose="02070309020205020404" pitchFamily="49" charset="0"/>
                        </a:rPr>
                        <a:t>x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208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Tree>
    <p:extLst>
      <p:ext uri="{BB962C8B-B14F-4D97-AF65-F5344CB8AC3E}">
        <p14:creationId xmlns:p14="http://schemas.microsoft.com/office/powerpoint/2010/main" val="226891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What</a:t>
            </a:r>
            <a:r>
              <a:rPr lang="da-DK" dirty="0"/>
              <a:t>  is the </a:t>
            </a:r>
            <a:r>
              <a:rPr lang="da-DK" dirty="0" err="1"/>
              <a:t>result</a:t>
            </a:r>
            <a:r>
              <a:rPr lang="da-DK" dirty="0"/>
              <a:t> of </a:t>
            </a:r>
            <a:r>
              <a:rPr lang="da-DK" dirty="0" err="1"/>
              <a:t>this</a:t>
            </a:r>
            <a:r>
              <a:rPr lang="da-DK" dirty="0"/>
              <a:t> program?</a:t>
            </a:r>
            <a:endParaRPr lang="en-US" dirty="0"/>
          </a:p>
        </p:txBody>
      </p:sp>
      <p:sp>
        <p:nvSpPr>
          <p:cNvPr id="3" name="Content Placeholder 2"/>
          <p:cNvSpPr>
            <a:spLocks noGrp="1"/>
          </p:cNvSpPr>
          <p:nvPr>
            <p:ph idx="1"/>
          </p:nvPr>
        </p:nvSpPr>
        <p:spPr>
          <a:xfrm>
            <a:off x="895351" y="3585776"/>
            <a:ext cx="6443134" cy="3272224"/>
          </a:xfrm>
        </p:spPr>
        <p:txBody>
          <a:bodyPr/>
          <a:lstStyle/>
          <a:p>
            <a:pPr marL="514350" indent="-514350">
              <a:buFont typeface="+mj-lt"/>
              <a:buAutoNum type="alphaLcParenR"/>
            </a:pPr>
            <a:r>
              <a:rPr lang="da-DK" dirty="0"/>
              <a:t>10</a:t>
            </a:r>
          </a:p>
          <a:p>
            <a:pPr marL="514350" indent="-514350">
              <a:buFont typeface="+mj-lt"/>
              <a:buAutoNum type="alphaLcParenR"/>
            </a:pPr>
            <a:r>
              <a:rPr lang="da-DK" dirty="0"/>
              <a:t>15</a:t>
            </a:r>
          </a:p>
          <a:p>
            <a:pPr marL="514350" indent="-514350">
              <a:buFont typeface="+mj-lt"/>
              <a:buAutoNum type="alphaLcParenR"/>
            </a:pPr>
            <a:r>
              <a:rPr lang="da-DK" dirty="0"/>
              <a:t>25</a:t>
            </a:r>
          </a:p>
          <a:p>
            <a:pPr marL="514350" indent="-514350">
              <a:buFont typeface="+mj-lt"/>
              <a:buAutoNum type="alphaLcParenR"/>
            </a:pPr>
            <a:r>
              <a:rPr lang="da-DK" dirty="0"/>
              <a:t>[15, 10]</a:t>
            </a:r>
          </a:p>
          <a:p>
            <a:pPr marL="514350" indent="-514350">
              <a:buFont typeface="+mj-lt"/>
              <a:buAutoNum type="alphaLcParenR"/>
            </a:pPr>
            <a:r>
              <a:rPr lang="da-DK" dirty="0" err="1"/>
              <a:t>Error</a:t>
            </a:r>
            <a:endParaRPr lang="da-DK" dirty="0"/>
          </a:p>
          <a:p>
            <a:pPr marL="514350" indent="-514350">
              <a:buFont typeface="+mj-lt"/>
              <a:buAutoNum type="alphaLcParenR"/>
            </a:pPr>
            <a:r>
              <a:rPr lang="da-DK" dirty="0" err="1"/>
              <a:t>Don’t</a:t>
            </a:r>
            <a:r>
              <a:rPr lang="da-DK" dirty="0"/>
              <a:t> know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49656317"/>
              </p:ext>
            </p:extLst>
          </p:nvPr>
        </p:nvGraphicFramePr>
        <p:xfrm>
          <a:off x="895351" y="1587643"/>
          <a:ext cx="3162299" cy="1650514"/>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31107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2847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y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print(x * 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Down Arrow 5"/>
          <p:cNvSpPr/>
          <p:nvPr/>
        </p:nvSpPr>
        <p:spPr>
          <a:xfrm rot="5400000">
            <a:off x="3848413" y="1363487"/>
            <a:ext cx="800135" cy="271290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x assigned new value</a:t>
            </a:r>
          </a:p>
        </p:txBody>
      </p:sp>
      <p:graphicFrame>
        <p:nvGraphicFramePr>
          <p:cNvPr id="11" name="Table 10"/>
          <p:cNvGraphicFramePr>
            <a:graphicFrameLocks noGrp="1"/>
          </p:cNvGraphicFramePr>
          <p:nvPr>
            <p:extLst>
              <p:ext uri="{D42A27DB-BD31-4B8C-83A1-F6EECF244321}">
                <p14:modId xmlns:p14="http://schemas.microsoft.com/office/powerpoint/2010/main" val="2943332840"/>
              </p:ext>
            </p:extLst>
          </p:nvPr>
        </p:nvGraphicFramePr>
        <p:xfrm>
          <a:off x="9705099" y="1644661"/>
          <a:ext cx="2327050" cy="484509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a:txBody>
                    <a:bodyPr/>
                    <a:lstStyle/>
                    <a:p>
                      <a:pPr algn="r"/>
                      <a:r>
                        <a:rPr lang="en-US" dirty="0">
                          <a:latin typeface="+mn-lt"/>
                          <a:cs typeface="Courier New" panose="02070309020205020404" pitchFamily="49" charset="0"/>
                        </a:rPr>
                        <a:t>old</a:t>
                      </a:r>
                      <a:r>
                        <a:rPr lang="da-DK"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x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40146934"/>
                  </a:ext>
                </a:extLst>
              </a:tr>
              <a:tr h="370840">
                <a:tc>
                  <a:txBody>
                    <a:bodyPr/>
                    <a:lstStyle/>
                    <a:p>
                      <a:pPr algn="r"/>
                      <a:r>
                        <a:rPr lang="da-DK" dirty="0">
                          <a:latin typeface="Courier New" panose="02070309020205020404" pitchFamily="49" charset="0"/>
                          <a:cs typeface="Courier New" panose="02070309020205020404" pitchFamily="49" charset="0"/>
                        </a:rPr>
                        <a:t>y</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da-DK" dirty="0">
                          <a:latin typeface="Courier New" panose="02070309020205020404" pitchFamily="49" charset="0"/>
                          <a:cs typeface="Courier New" panose="02070309020205020404" pitchFamily="49" charset="0"/>
                        </a:rPr>
                        <a:t>5</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20241902"/>
                  </a:ext>
                </a:extLst>
              </a:tr>
              <a:tr h="37084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44360799"/>
                  </a:ext>
                </a:extLst>
              </a:tr>
              <a:tr h="370840">
                <a:tc>
                  <a:txBody>
                    <a:bodyPr/>
                    <a:lstStyle/>
                    <a:p>
                      <a:pPr algn="r"/>
                      <a:r>
                        <a:rPr lang="da-DK" dirty="0">
                          <a:latin typeface="+mn-lt"/>
                          <a:cs typeface="Courier New" panose="02070309020205020404" pitchFamily="49" charset="0"/>
                        </a:rPr>
                        <a:t>new </a:t>
                      </a:r>
                      <a:r>
                        <a:rPr lang="da-DK"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da-DK" dirty="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3778034"/>
                  </a:ext>
                </a:extLst>
              </a:tr>
              <a:tr h="100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cxnSp>
        <p:nvCxnSpPr>
          <p:cNvPr id="12" name="Straight Connector 11"/>
          <p:cNvCxnSpPr/>
          <p:nvPr/>
        </p:nvCxnSpPr>
        <p:spPr>
          <a:xfrm flipV="1">
            <a:off x="9922119" y="3829050"/>
            <a:ext cx="134522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Smiley Face 4"/>
          <p:cNvSpPr/>
          <p:nvPr/>
        </p:nvSpPr>
        <p:spPr>
          <a:xfrm>
            <a:off x="520784" y="3657600"/>
            <a:ext cx="374567" cy="363338"/>
          </a:xfrm>
          <a:prstGeom prst="smileyFace">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11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Python program using lists</a:t>
            </a:r>
          </a:p>
        </p:txBody>
      </p:sp>
      <p:graphicFrame>
        <p:nvGraphicFramePr>
          <p:cNvPr id="4" name="Table 3"/>
          <p:cNvGraphicFramePr>
            <a:graphicFrameLocks noGrp="1"/>
          </p:cNvGraphicFramePr>
          <p:nvPr>
            <p:extLst>
              <p:ext uri="{D42A27DB-BD31-4B8C-83A1-F6EECF244321}">
                <p14:modId xmlns:p14="http://schemas.microsoft.com/office/powerpoint/2010/main" val="139787900"/>
              </p:ext>
            </p:extLst>
          </p:nvPr>
        </p:nvGraphicFramePr>
        <p:xfrm>
          <a:off x="895351" y="1765443"/>
          <a:ext cx="3162299" cy="1876390"/>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318027">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510630">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[13, 27, 7, 42]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pt-BR" sz="1800" b="1" baseline="0" dirty="0">
                          <a:latin typeface="Courier New" panose="02070309020205020404" pitchFamily="49" charset="0"/>
                          <a:cs typeface="Courier New" panose="02070309020205020404" pitchFamily="49" charset="0"/>
                        </a:rPr>
                        <a:t>[13, 27, 7, 42]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pt-BR" sz="1800" b="1" baseline="0" dirty="0">
                          <a:latin typeface="Courier New" panose="02070309020205020404" pitchFamily="49" charset="0"/>
                          <a:cs typeface="Courier New" panose="02070309020205020404" pitchFamily="49" charset="0"/>
                        </a:rPr>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Content Placeholder 2"/>
          <p:cNvSpPr>
            <a:spLocks noGrp="1"/>
          </p:cNvSpPr>
          <p:nvPr>
            <p:ph idx="1"/>
          </p:nvPr>
        </p:nvSpPr>
        <p:spPr>
          <a:xfrm>
            <a:off x="838200" y="4248149"/>
            <a:ext cx="9163050" cy="2139951"/>
          </a:xfrm>
        </p:spPr>
        <p:txBody>
          <a:bodyPr>
            <a:normAutofit/>
          </a:bodyPr>
          <a:lstStyle/>
          <a:p>
            <a:r>
              <a:rPr lang="en-US" sz="2400" dirty="0">
                <a:latin typeface="Courier New" panose="02070309020205020404" pitchFamily="49" charset="0"/>
                <a:cs typeface="Courier New" panose="02070309020205020404" pitchFamily="49" charset="0"/>
              </a:rPr>
              <a:t>[13, 27, 7, 42]</a:t>
            </a:r>
            <a:r>
              <a:rPr lang="en-US" sz="2400" dirty="0"/>
              <a:t> is a </a:t>
            </a:r>
            <a:r>
              <a:rPr lang="en-US" sz="2400" i="1" dirty="0"/>
              <a:t>list</a:t>
            </a:r>
            <a:r>
              <a:rPr lang="en-US" sz="2400" dirty="0"/>
              <a:t> containing four integers</a:t>
            </a:r>
          </a:p>
          <a:p>
            <a:r>
              <a:rPr lang="en-US" sz="2400" dirty="0">
                <a:latin typeface="Courier New" panose="02070309020205020404" pitchFamily="49" charset="0"/>
                <a:cs typeface="Courier New" panose="02070309020205020404" pitchFamily="49" charset="0"/>
              </a:rPr>
              <a:t>a[2]</a:t>
            </a:r>
            <a:r>
              <a:rPr lang="en-US" sz="2400" dirty="0"/>
              <a:t> refers to the entry in the list with </a:t>
            </a:r>
            <a:r>
              <a:rPr lang="en-US" sz="2400" i="1" dirty="0"/>
              <a:t>index</a:t>
            </a:r>
            <a:r>
              <a:rPr lang="en-US" sz="2400" dirty="0"/>
              <a:t> 2 </a:t>
            </a:r>
            <a:br>
              <a:rPr lang="en-US" sz="2400" dirty="0"/>
            </a:br>
            <a:r>
              <a:rPr lang="en-US" sz="2400" dirty="0"/>
              <a:t>(the first element has index 0, i.e. </a:t>
            </a:r>
            <a:r>
              <a:rPr lang="en-US" sz="2400" dirty="0">
                <a:latin typeface="Courier New" panose="02070309020205020404" pitchFamily="49" charset="0"/>
                <a:cs typeface="Courier New" panose="02070309020205020404" pitchFamily="49" charset="0"/>
              </a:rPr>
              <a:t>a[2]</a:t>
            </a:r>
            <a:r>
              <a:rPr lang="en-US" sz="2400" dirty="0"/>
              <a:t> is the 3</a:t>
            </a:r>
            <a:r>
              <a:rPr lang="en-US" sz="2400" baseline="30000" dirty="0"/>
              <a:t>rd</a:t>
            </a:r>
            <a:r>
              <a:rPr lang="en-US" sz="2400" dirty="0"/>
              <a:t> element of the list)</a:t>
            </a:r>
          </a:p>
          <a:p>
            <a:r>
              <a:rPr lang="en-US" sz="2400" dirty="0"/>
              <a:t>Note that </a:t>
            </a:r>
            <a:r>
              <a:rPr lang="en-US" sz="2400" dirty="0">
                <a:latin typeface="Courier New" panose="02070309020205020404" pitchFamily="49" charset="0"/>
                <a:cs typeface="Courier New" panose="02070309020205020404" pitchFamily="49" charset="0"/>
              </a:rPr>
              <a:t>print</a:t>
            </a:r>
            <a:r>
              <a:rPr lang="en-US" sz="2400" dirty="0"/>
              <a:t> also can print a list</a:t>
            </a:r>
          </a:p>
        </p:txBody>
      </p:sp>
      <p:graphicFrame>
        <p:nvGraphicFramePr>
          <p:cNvPr id="6" name="Table 5"/>
          <p:cNvGraphicFramePr>
            <a:graphicFrameLocks noGrp="1"/>
          </p:cNvGraphicFramePr>
          <p:nvPr>
            <p:extLst>
              <p:ext uri="{D42A27DB-BD31-4B8C-83A1-F6EECF244321}">
                <p14:modId xmlns:p14="http://schemas.microsoft.com/office/powerpoint/2010/main" val="926303550"/>
              </p:ext>
            </p:extLst>
          </p:nvPr>
        </p:nvGraphicFramePr>
        <p:xfrm>
          <a:off x="9929302" y="1627077"/>
          <a:ext cx="2327050" cy="483425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4">
                  <a:txBody>
                    <a:bodyPr/>
                    <a:lstStyle/>
                    <a:p>
                      <a:pPr algn="l"/>
                      <a:r>
                        <a:rPr lang="en-US" dirty="0">
                          <a:latin typeface="Courier New" panose="02070309020205020404" pitchFamily="49" charset="0"/>
                          <a:cs typeface="Courier New" panose="02070309020205020404" pitchFamily="49" charset="0"/>
                        </a:rPr>
                        <a:t>   a</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627685"/>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860847"/>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81186927"/>
                  </a:ext>
                </a:extLst>
              </a:tr>
              <a:tr h="136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10617642" y="3641832"/>
            <a:ext cx="113858" cy="14572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6456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What</a:t>
            </a:r>
            <a:r>
              <a:rPr lang="da-DK" dirty="0"/>
              <a:t>  is the </a:t>
            </a:r>
            <a:r>
              <a:rPr lang="da-DK" dirty="0" err="1"/>
              <a:t>result</a:t>
            </a:r>
            <a:r>
              <a:rPr lang="da-DK" dirty="0"/>
              <a:t> of </a:t>
            </a:r>
            <a:r>
              <a:rPr lang="da-DK" dirty="0" err="1"/>
              <a:t>this</a:t>
            </a:r>
            <a:r>
              <a:rPr lang="da-DK" dirty="0"/>
              <a:t> program?</a:t>
            </a:r>
            <a:endParaRPr lang="en-US" dirty="0"/>
          </a:p>
        </p:txBody>
      </p:sp>
      <p:sp>
        <p:nvSpPr>
          <p:cNvPr id="3" name="Content Placeholder 2"/>
          <p:cNvSpPr>
            <a:spLocks noGrp="1"/>
          </p:cNvSpPr>
          <p:nvPr>
            <p:ph idx="1"/>
          </p:nvPr>
        </p:nvSpPr>
        <p:spPr>
          <a:xfrm>
            <a:off x="895351" y="3585776"/>
            <a:ext cx="6443134" cy="3272224"/>
          </a:xfrm>
        </p:spPr>
        <p:txBody>
          <a:bodyPr/>
          <a:lstStyle/>
          <a:p>
            <a:pPr marL="514350" indent="-514350">
              <a:buFont typeface="+mj-lt"/>
              <a:buAutoNum type="alphaLcParenR"/>
            </a:pPr>
            <a:r>
              <a:rPr lang="da-DK" dirty="0"/>
              <a:t>8</a:t>
            </a:r>
          </a:p>
          <a:p>
            <a:pPr marL="514350" indent="-514350">
              <a:buFont typeface="+mj-lt"/>
              <a:buAutoNum type="alphaLcParenR"/>
            </a:pPr>
            <a:r>
              <a:rPr lang="da-DK" dirty="0"/>
              <a:t>10</a:t>
            </a:r>
          </a:p>
          <a:p>
            <a:pPr marL="514350" indent="-514350">
              <a:buFont typeface="+mj-lt"/>
              <a:buAutoNum type="alphaLcParenR"/>
            </a:pPr>
            <a:r>
              <a:rPr lang="da-DK" dirty="0"/>
              <a:t>12</a:t>
            </a:r>
          </a:p>
          <a:p>
            <a:pPr marL="514350" indent="-514350">
              <a:buFont typeface="+mj-lt"/>
              <a:buAutoNum type="alphaLcParenR"/>
            </a:pPr>
            <a:r>
              <a:rPr lang="da-DK" dirty="0"/>
              <a:t>15</a:t>
            </a:r>
          </a:p>
          <a:p>
            <a:pPr marL="514350" indent="-514350">
              <a:buFont typeface="+mj-lt"/>
              <a:buAutoNum type="alphaLcParenR"/>
            </a:pPr>
            <a:r>
              <a:rPr lang="da-DK" dirty="0" err="1"/>
              <a:t>Don’t</a:t>
            </a:r>
            <a:r>
              <a:rPr lang="da-DK" dirty="0"/>
              <a:t> know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7701700"/>
              </p:ext>
            </p:extLst>
          </p:nvPr>
        </p:nvGraphicFramePr>
        <p:xfrm>
          <a:off x="895351" y="1854343"/>
          <a:ext cx="3162299" cy="1217790"/>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242567">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852030">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 5, 7]</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print(a[1] + a[2])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9723966"/>
              </p:ext>
            </p:extLst>
          </p:nvPr>
        </p:nvGraphicFramePr>
        <p:xfrm>
          <a:off x="9645720" y="1792606"/>
          <a:ext cx="2327050" cy="4463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r>
                        <a:rPr lang="en-US" dirty="0">
                          <a:latin typeface="Courier New" panose="02070309020205020404" pitchFamily="49" charset="0"/>
                          <a:cs typeface="Courier New" panose="02070309020205020404" pitchFamily="49" charset="0"/>
                        </a:rPr>
                        <a:t>   a</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627685"/>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860847"/>
                  </a:ext>
                </a:extLst>
              </a:tr>
              <a:tr h="136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10" name="Left Brace 9"/>
          <p:cNvSpPr/>
          <p:nvPr/>
        </p:nvSpPr>
        <p:spPr>
          <a:xfrm>
            <a:off x="10334060" y="3799741"/>
            <a:ext cx="113858"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iley Face 10"/>
          <p:cNvSpPr/>
          <p:nvPr/>
        </p:nvSpPr>
        <p:spPr>
          <a:xfrm>
            <a:off x="463633" y="4698072"/>
            <a:ext cx="374567" cy="363338"/>
          </a:xfrm>
          <a:prstGeom prst="smileyFace">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1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86" y="2771994"/>
            <a:ext cx="10515600" cy="2763471"/>
          </a:xfrm>
        </p:spPr>
        <p:txBody>
          <a:bodyPr>
            <a:normAutofit/>
          </a:bodyPr>
          <a:lstStyle/>
          <a:p>
            <a:pPr algn="ctr"/>
            <a:r>
              <a:rPr lang="en-US" dirty="0"/>
              <a:t>Why Python ?</a:t>
            </a:r>
            <a:br>
              <a:rPr lang="en-US" dirty="0"/>
            </a:br>
            <a:br>
              <a:rPr lang="en-US" dirty="0"/>
            </a:br>
            <a:br>
              <a:rPr lang="en-US" dirty="0"/>
            </a:br>
            <a:r>
              <a:rPr lang="en-US" sz="2400" dirty="0"/>
              <a:t>       the next slides will be technical</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550" y="4818236"/>
            <a:ext cx="487666" cy="405904"/>
          </a:xfrm>
          <a:prstGeom prst="rect">
            <a:avLst/>
          </a:prstGeom>
        </p:spPr>
      </p:pic>
    </p:spTree>
    <p:extLst>
      <p:ext uri="{BB962C8B-B14F-4D97-AF65-F5344CB8AC3E}">
        <p14:creationId xmlns:p14="http://schemas.microsoft.com/office/powerpoint/2010/main" val="240696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62" y="-116516"/>
            <a:ext cx="10515600" cy="1325563"/>
          </a:xfrm>
        </p:spPr>
        <p:txBody>
          <a:bodyPr/>
          <a:lstStyle/>
          <a:p>
            <a:r>
              <a:rPr lang="en-US" dirty="0"/>
              <a:t>TIOBE Index January 2022</a:t>
            </a:r>
          </a:p>
        </p:txBody>
      </p:sp>
      <p:sp>
        <p:nvSpPr>
          <p:cNvPr id="5" name="Rectangle 4"/>
          <p:cNvSpPr/>
          <p:nvPr/>
        </p:nvSpPr>
        <p:spPr>
          <a:xfrm>
            <a:off x="127955" y="6163387"/>
            <a:ext cx="12192000" cy="646331"/>
          </a:xfrm>
          <a:prstGeom prst="rect">
            <a:avLst/>
          </a:prstGeom>
        </p:spPr>
        <p:txBody>
          <a:bodyPr wrap="square">
            <a:spAutoFit/>
          </a:bodyPr>
          <a:lstStyle/>
          <a:p>
            <a:r>
              <a:rPr lang="en-US" sz="1200"/>
              <a:t>The TIOBE Programming Community index is an indicator of the </a:t>
            </a:r>
            <a:r>
              <a:rPr lang="en-US" sz="1200" i="1"/>
              <a:t>popularity of programming languages</a:t>
            </a:r>
            <a:r>
              <a:rPr lang="en-US" sz="1200"/>
              <a:t>.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a:t>
            </a:r>
            <a:r>
              <a:rPr lang="en-US" sz="1200" i="1"/>
              <a:t>best</a:t>
            </a:r>
            <a:r>
              <a:rPr lang="en-US" sz="1200"/>
              <a:t> programming language or the language in which </a:t>
            </a:r>
            <a:r>
              <a:rPr lang="en-US" sz="1200" i="1"/>
              <a:t>most lines of code</a:t>
            </a:r>
            <a:r>
              <a:rPr lang="en-US" sz="1200"/>
              <a:t> have been written.		www.tiobe.com</a:t>
            </a:r>
            <a:endParaRPr lang="en-US" sz="1200" dirty="0"/>
          </a:p>
        </p:txBody>
      </p:sp>
      <p:pic>
        <p:nvPicPr>
          <p:cNvPr id="6" name="Picture 5">
            <a:extLst>
              <a:ext uri="{FF2B5EF4-FFF2-40B4-BE49-F238E27FC236}">
                <a16:creationId xmlns:a16="http://schemas.microsoft.com/office/drawing/2014/main" id="{39ABCEFA-F3E4-45FE-9104-041B85892E2D}"/>
              </a:ext>
            </a:extLst>
          </p:cNvPr>
          <p:cNvPicPr>
            <a:picLocks noChangeAspect="1"/>
          </p:cNvPicPr>
          <p:nvPr/>
        </p:nvPicPr>
        <p:blipFill>
          <a:blip r:embed="rId3"/>
          <a:stretch>
            <a:fillRect/>
          </a:stretch>
        </p:blipFill>
        <p:spPr>
          <a:xfrm>
            <a:off x="1488131" y="958450"/>
            <a:ext cx="9215737" cy="5204937"/>
          </a:xfrm>
          <a:prstGeom prst="rect">
            <a:avLst/>
          </a:prstGeom>
        </p:spPr>
      </p:pic>
      <p:sp>
        <p:nvSpPr>
          <p:cNvPr id="7" name="Star: 10 Points 6">
            <a:extLst>
              <a:ext uri="{FF2B5EF4-FFF2-40B4-BE49-F238E27FC236}">
                <a16:creationId xmlns:a16="http://schemas.microsoft.com/office/drawing/2014/main" id="{9EE0A2FC-45F6-472F-84FC-B057B7D4B6D2}"/>
              </a:ext>
            </a:extLst>
          </p:cNvPr>
          <p:cNvSpPr/>
          <p:nvPr/>
        </p:nvSpPr>
        <p:spPr>
          <a:xfrm>
            <a:off x="10426390" y="312119"/>
            <a:ext cx="1475403" cy="1548341"/>
          </a:xfrm>
          <a:prstGeom prst="star10">
            <a:avLst>
              <a:gd name="adj" fmla="val 38327"/>
              <a:gd name="hf" fmla="val 10514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a-DK" sz="1600" dirty="0" err="1">
                <a:solidFill>
                  <a:schemeClr val="tx1"/>
                </a:solidFill>
              </a:rPr>
              <a:t>Since</a:t>
            </a:r>
            <a:r>
              <a:rPr lang="da-DK" sz="1600" dirty="0">
                <a:solidFill>
                  <a:schemeClr val="tx1"/>
                </a:solidFill>
              </a:rPr>
              <a:t> November 2021</a:t>
            </a:r>
          </a:p>
          <a:p>
            <a:pPr algn="ctr"/>
            <a:r>
              <a:rPr lang="da-DK" sz="1600" dirty="0">
                <a:solidFill>
                  <a:schemeClr val="tx1"/>
                </a:solidFill>
              </a:rPr>
              <a:t>Python #1</a:t>
            </a:r>
          </a:p>
        </p:txBody>
      </p:sp>
    </p:spTree>
    <p:extLst>
      <p:ext uri="{BB962C8B-B14F-4D97-AF65-F5344CB8AC3E}">
        <p14:creationId xmlns:p14="http://schemas.microsoft.com/office/powerpoint/2010/main" val="311595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903" y="12700"/>
            <a:ext cx="10515600" cy="1168400"/>
          </a:xfrm>
        </p:spPr>
        <p:txBody>
          <a:bodyPr/>
          <a:lstStyle/>
          <a:p>
            <a:r>
              <a:rPr lang="en-US" dirty="0"/>
              <a:t>Popularity of programming languages</a:t>
            </a:r>
          </a:p>
        </p:txBody>
      </p:sp>
      <p:sp>
        <p:nvSpPr>
          <p:cNvPr id="4" name="TextBox 3"/>
          <p:cNvSpPr txBox="1"/>
          <p:nvPr/>
        </p:nvSpPr>
        <p:spPr>
          <a:xfrm>
            <a:off x="6102350" y="6470650"/>
            <a:ext cx="6089650" cy="369332"/>
          </a:xfrm>
          <a:prstGeom prst="rect">
            <a:avLst/>
          </a:prstGeom>
          <a:noFill/>
        </p:spPr>
        <p:txBody>
          <a:bodyPr wrap="square" rtlCol="0">
            <a:spAutoFit/>
          </a:bodyPr>
          <a:lstStyle/>
          <a:p>
            <a:pPr algn="r"/>
            <a:r>
              <a:rPr lang="en-US" dirty="0">
                <a:hlinkClick r:id="rId3"/>
              </a:rPr>
              <a:t>Most Popular Programming Languages 1965 – 2019 (YouTube)</a:t>
            </a:r>
            <a:endParaRPr lang="en-US" dirty="0"/>
          </a:p>
        </p:txBody>
      </p:sp>
      <p:pic>
        <p:nvPicPr>
          <p:cNvPr id="6" name="Picture 5">
            <a:extLst>
              <a:ext uri="{FF2B5EF4-FFF2-40B4-BE49-F238E27FC236}">
                <a16:creationId xmlns:a16="http://schemas.microsoft.com/office/drawing/2014/main" id="{A8CD1AE5-BC61-4529-AA7D-7C1257C4BC18}"/>
              </a:ext>
            </a:extLst>
          </p:cNvPr>
          <p:cNvPicPr>
            <a:picLocks noChangeAspect="1"/>
          </p:cNvPicPr>
          <p:nvPr/>
        </p:nvPicPr>
        <p:blipFill rotWithShape="1">
          <a:blip r:embed="rId4"/>
          <a:srcRect t="20550"/>
          <a:stretch/>
        </p:blipFill>
        <p:spPr>
          <a:xfrm>
            <a:off x="6350" y="1654108"/>
            <a:ext cx="12192000" cy="4572264"/>
          </a:xfrm>
          <a:prstGeom prst="rect">
            <a:avLst/>
          </a:prstGeom>
        </p:spPr>
      </p:pic>
      <p:pic>
        <p:nvPicPr>
          <p:cNvPr id="7" name="Picture 6">
            <a:extLst>
              <a:ext uri="{FF2B5EF4-FFF2-40B4-BE49-F238E27FC236}">
                <a16:creationId xmlns:a16="http://schemas.microsoft.com/office/drawing/2014/main" id="{4BA79B1B-F44E-4869-A330-5A9526D092F4}"/>
              </a:ext>
            </a:extLst>
          </p:cNvPr>
          <p:cNvPicPr>
            <a:picLocks noChangeAspect="1"/>
          </p:cNvPicPr>
          <p:nvPr/>
        </p:nvPicPr>
        <p:blipFill rotWithShape="1">
          <a:blip r:embed="rId5">
            <a:alphaModFix/>
          </a:blip>
          <a:srcRect l="28698" t="553" r="32336" b="87211"/>
          <a:stretch/>
        </p:blipFill>
        <p:spPr>
          <a:xfrm>
            <a:off x="4003358" y="1265180"/>
            <a:ext cx="4750676" cy="704193"/>
          </a:xfrm>
          <a:prstGeom prst="rect">
            <a:avLst/>
          </a:prstGeom>
        </p:spPr>
      </p:pic>
    </p:spTree>
    <p:extLst>
      <p:ext uri="{BB962C8B-B14F-4D97-AF65-F5344CB8AC3E}">
        <p14:creationId xmlns:p14="http://schemas.microsoft.com/office/powerpoint/2010/main" val="30992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800" y="2651133"/>
            <a:ext cx="1930066" cy="1606471"/>
          </a:xfrm>
          <a:prstGeom prst="rect">
            <a:avLst/>
          </a:prstGeom>
        </p:spPr>
      </p:pic>
      <p:sp>
        <p:nvSpPr>
          <p:cNvPr id="5" name="TextBox 4"/>
          <p:cNvSpPr txBox="1"/>
          <p:nvPr/>
        </p:nvSpPr>
        <p:spPr>
          <a:xfrm>
            <a:off x="3746333" y="2564145"/>
            <a:ext cx="6705600" cy="1840843"/>
          </a:xfrm>
          <a:prstGeom prst="rect">
            <a:avLst/>
          </a:prstGeom>
          <a:solidFill>
            <a:schemeClr val="accent5">
              <a:lumMod val="20000"/>
              <a:lumOff val="80000"/>
            </a:schemeClr>
          </a:solidFill>
          <a:ln w="9525">
            <a:solidFill>
              <a:schemeClr val="tx1"/>
            </a:solidFill>
          </a:ln>
        </p:spPr>
        <p:txBody>
          <a:bodyPr wrap="square" lIns="180000" tIns="180000" rIns="180000" bIns="180000" rtlCol="0">
            <a:spAutoFit/>
          </a:bodyPr>
          <a:lstStyle/>
          <a:p>
            <a:pPr algn="ctr"/>
            <a:r>
              <a:rPr lang="da-DK" sz="3200" b="1" dirty="0"/>
              <a:t>Course </a:t>
            </a:r>
            <a:r>
              <a:rPr lang="da-DK" sz="3200" b="1" dirty="0" err="1"/>
              <a:t>evaluation</a:t>
            </a:r>
            <a:br>
              <a:rPr lang="da-DK" sz="3200" b="1" dirty="0"/>
            </a:br>
            <a:r>
              <a:rPr lang="da-DK" sz="3200" i="1" dirty="0"/>
              <a:t>”Den første forelæsning var meget </a:t>
            </a:r>
            <a:r>
              <a:rPr lang="da-DK" sz="3200" b="1" i="1" dirty="0">
                <a:solidFill>
                  <a:srgbClr val="C00000"/>
                </a:solidFill>
              </a:rPr>
              <a:t>skræmmende</a:t>
            </a:r>
            <a:r>
              <a:rPr lang="da-DK" sz="3200" i="1" dirty="0"/>
              <a:t> og </a:t>
            </a:r>
            <a:r>
              <a:rPr lang="en-US" sz="3200" i="1" dirty="0" err="1"/>
              <a:t>overvældende</a:t>
            </a:r>
            <a:r>
              <a:rPr lang="en-US" sz="3200" i="1" dirty="0"/>
              <a:t>”</a:t>
            </a:r>
          </a:p>
        </p:txBody>
      </p:sp>
    </p:spTree>
    <p:extLst>
      <p:ext uri="{BB962C8B-B14F-4D97-AF65-F5344CB8AC3E}">
        <p14:creationId xmlns:p14="http://schemas.microsoft.com/office/powerpoint/2010/main" val="25487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graphicFrame>
        <p:nvGraphicFramePr>
          <p:cNvPr id="4" name="Table 3"/>
          <p:cNvGraphicFramePr>
            <a:graphicFrameLocks noGrp="1"/>
          </p:cNvGraphicFramePr>
          <p:nvPr>
            <p:extLst>
              <p:ext uri="{D42A27DB-BD31-4B8C-83A1-F6EECF244321}">
                <p14:modId xmlns:p14="http://schemas.microsoft.com/office/powerpoint/2010/main" val="1454260684"/>
              </p:ext>
            </p:extLst>
          </p:nvPr>
        </p:nvGraphicFramePr>
        <p:xfrm>
          <a:off x="280201" y="4559019"/>
          <a:ext cx="6599555" cy="2117161"/>
        </p:xfrm>
        <a:graphic>
          <a:graphicData uri="http://schemas.openxmlformats.org/drawingml/2006/table">
            <a:tbl>
              <a:tblPr firstRow="1" bandRow="1">
                <a:tableStyleId>{5C22544A-7EE6-4342-B048-85BDC9FD1C3A}</a:tableStyleId>
              </a:tblPr>
              <a:tblGrid>
                <a:gridCol w="6599555">
                  <a:extLst>
                    <a:ext uri="{9D8B030D-6E8A-4147-A177-3AD203B41FA5}">
                      <a16:colId xmlns:a16="http://schemas.microsoft.com/office/drawing/2014/main" val="1873682825"/>
                    </a:ext>
                  </a:extLst>
                </a:gridCol>
              </a:tblGrid>
              <a:tr h="379801">
                <a:tc>
                  <a:txBody>
                    <a:bodyPr/>
                    <a:lstStyle/>
                    <a:p>
                      <a:r>
                        <a:rPr lang="da-DK" sz="1800" b="1" dirty="0">
                          <a:latin typeface="Courier New" panose="02070309020205020404" pitchFamily="49" charset="0"/>
                          <a:cs typeface="Courier New" panose="02070309020205020404" pitchFamily="49" charset="0"/>
                        </a:rPr>
                        <a:t>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91862">
                <a:tc>
                  <a:txBody>
                    <a:bodyPr/>
                    <a:lstStyle/>
                    <a:p>
                      <a:r>
                        <a:rPr lang="pt-BR" sz="1800" b="1" dirty="0">
                          <a:latin typeface="Courier New" panose="02070309020205020404" pitchFamily="49" charset="0"/>
                          <a:cs typeface="Courier New" panose="02070309020205020404" pitchFamily="49" charset="0"/>
                        </a:rPr>
                        <a:t>public class HelloWorld {</a:t>
                      </a:r>
                    </a:p>
                    <a:p>
                      <a:r>
                        <a:rPr lang="pt-BR" sz="1800" b="1" dirty="0">
                          <a:latin typeface="Courier New" panose="02070309020205020404" pitchFamily="49" charset="0"/>
                          <a:cs typeface="Courier New" panose="02070309020205020404" pitchFamily="49" charset="0"/>
                        </a:rPr>
                        <a:t>    public static void main( String[] args ) {</a:t>
                      </a:r>
                    </a:p>
                    <a:p>
                      <a:r>
                        <a:rPr lang="pt-BR" sz="1800" b="1" dirty="0">
                          <a:latin typeface="Courier New" panose="02070309020205020404" pitchFamily="49" charset="0"/>
                          <a:cs typeface="Courier New" panose="02070309020205020404" pitchFamily="49" charset="0"/>
                        </a:rPr>
                        <a:t>        System.out.println( "Hello World!" );</a:t>
                      </a:r>
                    </a:p>
                    <a:p>
                      <a:r>
                        <a:rPr lang="pt-BR" sz="1800" b="1" dirty="0">
                          <a:latin typeface="Courier New" panose="02070309020205020404" pitchFamily="49" charset="0"/>
                          <a:cs typeface="Courier New" panose="02070309020205020404" pitchFamily="49" charset="0"/>
                        </a:rPr>
                        <a:t>        System.exit( 0 );</a:t>
                      </a:r>
                    </a:p>
                    <a:p>
                      <a:r>
                        <a:rPr lang="pt-BR" sz="1800" b="1" dirty="0">
                          <a:latin typeface="Courier New" panose="02070309020205020404" pitchFamily="49" charset="0"/>
                          <a:cs typeface="Courier New" panose="02070309020205020404" pitchFamily="49" charset="0"/>
                        </a:rPr>
                        <a:t>    }</a:t>
                      </a:r>
                    </a:p>
                    <a:p>
                      <a:r>
                        <a:rPr lang="pt-BR"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7856205"/>
              </p:ext>
            </p:extLst>
          </p:nvPr>
        </p:nvGraphicFramePr>
        <p:xfrm>
          <a:off x="7015908" y="2498840"/>
          <a:ext cx="4824730" cy="2468705"/>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79801">
                <a:tc>
                  <a:txBody>
                    <a:bodyPr/>
                    <a:lstStyle/>
                    <a:p>
                      <a:r>
                        <a:rPr lang="da-DK" sz="1800" b="1" dirty="0">
                          <a:latin typeface="Courier New" panose="02070309020205020404" pitchFamily="49" charset="0"/>
                          <a:cs typeface="Courier New" panose="02070309020205020404" pitchFamily="49" charset="0"/>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088904">
                <a:tc>
                  <a:txBody>
                    <a:bodyPr/>
                    <a:lstStyle/>
                    <a:p>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iostream</a:t>
                      </a:r>
                      <a:r>
                        <a:rPr lang="en-US" sz="1800" b="1" dirty="0">
                          <a:latin typeface="Courier New" panose="02070309020205020404" pitchFamily="49" charset="0"/>
                          <a:cs typeface="Courier New" panose="02070309020205020404" pitchFamily="49" charset="0"/>
                        </a:rPr>
                        <a:t>&gt;</a:t>
                      </a:r>
                    </a:p>
                    <a:p>
                      <a:r>
                        <a:rPr lang="en-US" sz="1800" b="1" dirty="0">
                          <a:latin typeface="Courier New" panose="02070309020205020404" pitchFamily="49" charset="0"/>
                          <a:cs typeface="Courier New" panose="02070309020205020404" pitchFamily="49" charset="0"/>
                        </a:rPr>
                        <a:t>using namespace </a:t>
                      </a:r>
                      <a:r>
                        <a:rPr lang="en-US" sz="1800" b="1" dirty="0" err="1">
                          <a:latin typeface="Courier New" panose="02070309020205020404" pitchFamily="49" charset="0"/>
                          <a:cs typeface="Courier New" panose="02070309020205020404" pitchFamily="49" charset="0"/>
                        </a:rPr>
                        <a:t>std</a:t>
                      </a:r>
                      <a:r>
                        <a:rPr lang="en-US" sz="1800" b="1" dirty="0">
                          <a:latin typeface="Courier New" panose="02070309020205020404" pitchFamily="49" charset="0"/>
                          <a:cs typeface="Courier New" panose="02070309020205020404" pitchFamily="49" charset="0"/>
                        </a:rPr>
                        <a:t>;</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argc</a:t>
                      </a:r>
                      <a:r>
                        <a:rPr lang="en-US" sz="1800" b="1" dirty="0">
                          <a:latin typeface="Courier New" panose="02070309020205020404" pitchFamily="49" charset="0"/>
                          <a:cs typeface="Courier New" panose="02070309020205020404" pitchFamily="49" charset="0"/>
                        </a:rPr>
                        <a:t>, char** </a:t>
                      </a:r>
                      <a:r>
                        <a:rPr lang="en-US" sz="1800" b="1" dirty="0" err="1">
                          <a:latin typeface="Courier New" panose="02070309020205020404" pitchFamily="49" charset="0"/>
                          <a:cs typeface="Courier New" panose="02070309020205020404" pitchFamily="49" charset="0"/>
                        </a:rPr>
                        <a:t>argv</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cout</a:t>
                      </a:r>
                      <a:r>
                        <a:rPr lang="en-US" sz="1800" b="1" dirty="0">
                          <a:latin typeface="Courier New" panose="02070309020205020404" pitchFamily="49" charset="0"/>
                          <a:cs typeface="Courier New" panose="02070309020205020404" pitchFamily="49" charset="0"/>
                        </a:rPr>
                        <a:t> &lt;&lt; "Hello, World!";</a:t>
                      </a:r>
                    </a:p>
                    <a:p>
                      <a:r>
                        <a:rPr lang="en-US" sz="1800" b="1" dirty="0">
                          <a:latin typeface="Courier New" panose="02070309020205020404" pitchFamily="49" charset="0"/>
                          <a:cs typeface="Courier New" panose="02070309020205020404" pitchFamily="49" charset="0"/>
                        </a:rPr>
                        <a:t>    return 0;</a:t>
                      </a:r>
                    </a:p>
                    <a:p>
                      <a:r>
                        <a:rPr lang="en-US"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6336440"/>
              </p:ext>
            </p:extLst>
          </p:nvPr>
        </p:nvGraphicFramePr>
        <p:xfrm>
          <a:off x="7015908" y="279943"/>
          <a:ext cx="4824730" cy="2103120"/>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60358">
                <a:tc>
                  <a:txBody>
                    <a:bodyPr/>
                    <a:lstStyle/>
                    <a:p>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stdio.h</a:t>
                      </a:r>
                      <a:r>
                        <a:rPr lang="en-US" sz="1800" b="1" dirty="0">
                          <a:latin typeface="Courier New" panose="02070309020205020404" pitchFamily="49" charset="0"/>
                          <a:cs typeface="Courier New" panose="02070309020205020404" pitchFamily="49" charset="0"/>
                        </a:rPr>
                        <a:t>&gt;</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argc</a:t>
                      </a:r>
                      <a:r>
                        <a:rPr lang="en-US" sz="1800" b="1" dirty="0">
                          <a:latin typeface="Courier New" panose="02070309020205020404" pitchFamily="49" charset="0"/>
                          <a:cs typeface="Courier New" panose="02070309020205020404" pitchFamily="49" charset="0"/>
                        </a:rPr>
                        <a:t>, char **</a:t>
                      </a:r>
                      <a:r>
                        <a:rPr lang="en-US" sz="1800" b="1" dirty="0" err="1">
                          <a:latin typeface="Courier New" panose="02070309020205020404" pitchFamily="49" charset="0"/>
                          <a:cs typeface="Courier New" panose="02070309020205020404" pitchFamily="49" charset="0"/>
                        </a:rPr>
                        <a:t>argv</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printf</a:t>
                      </a:r>
                      <a:r>
                        <a:rPr lang="en-US" sz="1800" b="1" dirty="0">
                          <a:latin typeface="Courier New" panose="02070309020205020404" pitchFamily="49" charset="0"/>
                          <a:cs typeface="Courier New" panose="02070309020205020404" pitchFamily="49" charset="0"/>
                        </a:rPr>
                        <a:t>("Hello World");</a:t>
                      </a:r>
                    </a:p>
                    <a:p>
                      <a:r>
                        <a:rPr lang="en-US" sz="1800" b="1" dirty="0">
                          <a:latin typeface="Courier New" panose="02070309020205020404" pitchFamily="49" charset="0"/>
                          <a:cs typeface="Courier New" panose="02070309020205020404" pitchFamily="49" charset="0"/>
                        </a:rPr>
                        <a:t>    return 0;</a:t>
                      </a:r>
                    </a:p>
                    <a:p>
                      <a:r>
                        <a:rPr lang="en-US"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42283159"/>
              </p:ext>
            </p:extLst>
          </p:nvPr>
        </p:nvGraphicFramePr>
        <p:xfrm>
          <a:off x="7015908" y="5930619"/>
          <a:ext cx="4824730" cy="745561"/>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79801">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94490">
                <a:tc>
                  <a:txBody>
                    <a:bodyPr/>
                    <a:lstStyle/>
                    <a:p>
                      <a:r>
                        <a:rPr lang="pt-BR" sz="1800" b="1" dirty="0">
                          <a:latin typeface="Courier New" panose="02070309020205020404" pitchFamily="49" charset="0"/>
                          <a:cs typeface="Courier New" panose="02070309020205020404" pitchFamily="49" charset="0"/>
                        </a:rPr>
                        <a:t>print("Hello world")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99208599"/>
              </p:ext>
            </p:extLst>
          </p:nvPr>
        </p:nvGraphicFramePr>
        <p:xfrm>
          <a:off x="7015908" y="5083322"/>
          <a:ext cx="4824730" cy="731520"/>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14886">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24297">
                <a:tc>
                  <a:txBody>
                    <a:bodyPr/>
                    <a:lstStyle/>
                    <a:p>
                      <a:r>
                        <a:rPr lang="da-DK" sz="1800" b="1" dirty="0">
                          <a:latin typeface="Courier New" panose="02070309020205020404" pitchFamily="49" charset="0"/>
                          <a:cs typeface="Courier New" panose="02070309020205020404" pitchFamily="49" charset="0"/>
                        </a:rPr>
                        <a:t>print "</a:t>
                      </a:r>
                      <a:r>
                        <a:rPr lang="da-DK" sz="1800" b="1" dirty="0" err="1">
                          <a:latin typeface="Courier New" panose="02070309020205020404" pitchFamily="49" charset="0"/>
                          <a:cs typeface="Courier New" panose="02070309020205020404" pitchFamily="49" charset="0"/>
                        </a:rPr>
                        <a:t>Hello</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world</a:t>
                      </a:r>
                      <a:r>
                        <a:rPr lang="da-DK"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10" name="Content Placeholder 2"/>
          <p:cNvSpPr>
            <a:spLocks noGrp="1"/>
          </p:cNvSpPr>
          <p:nvPr>
            <p:ph idx="1"/>
          </p:nvPr>
        </p:nvSpPr>
        <p:spPr>
          <a:xfrm>
            <a:off x="559200" y="1893002"/>
            <a:ext cx="6041556" cy="2126265"/>
          </a:xfrm>
        </p:spPr>
        <p:txBody>
          <a:bodyPr>
            <a:normAutofit lnSpcReduction="10000"/>
          </a:bodyPr>
          <a:lstStyle/>
          <a:p>
            <a:r>
              <a:rPr lang="en-US" dirty="0"/>
              <a:t>In Java, C, C++ a lot of “{“, “}” and “;” are needed</a:t>
            </a:r>
          </a:p>
          <a:p>
            <a:r>
              <a:rPr lang="en-US" dirty="0"/>
              <a:t>Java tends to have a lot of “public...” details that need to be spelled out</a:t>
            </a:r>
          </a:p>
          <a:p>
            <a:r>
              <a:rPr lang="en-US" dirty="0"/>
              <a:t>Python is concise</a:t>
            </a:r>
          </a:p>
        </p:txBody>
      </p:sp>
    </p:spTree>
    <p:extLst>
      <p:ext uri="{BB962C8B-B14F-4D97-AF65-F5344CB8AC3E}">
        <p14:creationId xmlns:p14="http://schemas.microsoft.com/office/powerpoint/2010/main" val="346106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527962"/>
          </a:xfrm>
        </p:spPr>
        <p:txBody>
          <a:bodyPr>
            <a:normAutofit/>
          </a:bodyPr>
          <a:lstStyle/>
          <a:p>
            <a:r>
              <a:rPr lang="en-US" sz="2400" b="1" noProof="1"/>
              <a:t>Short concise code</a:t>
            </a:r>
          </a:p>
          <a:p>
            <a:pPr marL="0" indent="0">
              <a:buNone/>
            </a:pPr>
            <a:endParaRPr lang="en-US" sz="2400" noProof="1"/>
          </a:p>
        </p:txBody>
      </p:sp>
    </p:spTree>
    <p:extLst>
      <p:ext uri="{BB962C8B-B14F-4D97-AF65-F5344CB8AC3E}">
        <p14:creationId xmlns:p14="http://schemas.microsoft.com/office/powerpoint/2010/main" val="156855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1433666313"/>
              </p:ext>
            </p:extLst>
          </p:nvPr>
        </p:nvGraphicFramePr>
        <p:xfrm>
          <a:off x="4897119" y="1681207"/>
          <a:ext cx="7061200" cy="4516225"/>
        </p:xfrm>
        <a:graphic>
          <a:graphicData uri="http://schemas.openxmlformats.org/drawingml/2006/table">
            <a:tbl>
              <a:tblPr firstRow="1" bandRow="1">
                <a:tableStyleId>{5C22544A-7EE6-4342-B048-85BDC9FD1C3A}</a:tableStyleId>
              </a:tblPr>
              <a:tblGrid>
                <a:gridCol w="7061200">
                  <a:extLst>
                    <a:ext uri="{9D8B030D-6E8A-4147-A177-3AD203B41FA5}">
                      <a16:colId xmlns:a16="http://schemas.microsoft.com/office/drawing/2014/main" val="1873682825"/>
                    </a:ext>
                  </a:extLst>
                </a:gridCol>
              </a:tblGrid>
              <a:tr h="0">
                <a:tc>
                  <a:txBody>
                    <a:bodyPr/>
                    <a:lstStyle/>
                    <a:p>
                      <a:r>
                        <a:rPr lang="da-DK" sz="1800" b="1" dirty="0" err="1">
                          <a:latin typeface="Courier New" panose="02070309020205020404" pitchFamily="49" charset="0"/>
                          <a:cs typeface="Courier New" panose="02070309020205020404" pitchFamily="49" charset="0"/>
                        </a:rPr>
                        <a:t>indexing.c</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#include &lt;stdio.h&gt;</a:t>
                      </a:r>
                    </a:p>
                    <a:p>
                      <a:r>
                        <a:rPr lang="pt-BR" sz="1800" b="1" dirty="0">
                          <a:solidFill>
                            <a:schemeClr val="bg1">
                              <a:lumMod val="50000"/>
                            </a:schemeClr>
                          </a:solidFill>
                          <a:latin typeface="Courier New" panose="02070309020205020404" pitchFamily="49" charset="0"/>
                          <a:cs typeface="Courier New" panose="02070309020205020404" pitchFamily="49" charset="0"/>
                        </a:rPr>
                        <a:t>int main() {</a:t>
                      </a:r>
                    </a:p>
                    <a:p>
                      <a:r>
                        <a:rPr lang="pt-BR" sz="1800" b="1" dirty="0">
                          <a:latin typeface="Courier New" panose="02070309020205020404" pitchFamily="49" charset="0"/>
                          <a:cs typeface="Courier New" panose="02070309020205020404" pitchFamily="49" charset="0"/>
                        </a:rPr>
                        <a:t>  int x = 1;</a:t>
                      </a:r>
                    </a:p>
                    <a:p>
                      <a:r>
                        <a:rPr lang="pt-BR" sz="1800" b="1" dirty="0">
                          <a:latin typeface="Courier New" panose="02070309020205020404" pitchFamily="49" charset="0"/>
                          <a:cs typeface="Courier New" panose="02070309020205020404" pitchFamily="49" charset="0"/>
                        </a:rPr>
                        <a:t>  int A[2] = {2, 3}; // A[0] = 2, A[1] = 3</a:t>
                      </a:r>
                    </a:p>
                    <a:p>
                      <a:r>
                        <a:rPr lang="pt-BR" sz="1800" b="1" dirty="0">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printf("x = %d, A = {%d, %d}\n", x, A[0], A[1]);</a:t>
                      </a:r>
                    </a:p>
                    <a:p>
                      <a:r>
                        <a:rPr lang="pt-BR" sz="1800" b="1" dirty="0">
                          <a:latin typeface="Courier New" panose="02070309020205020404" pitchFamily="49" charset="0"/>
                          <a:cs typeface="Courier New" panose="02070309020205020404" pitchFamily="49" charset="0"/>
                        </a:rPr>
                        <a:t>  </a:t>
                      </a:r>
                      <a:r>
                        <a:rPr lang="pt-BR" sz="1800" b="1" dirty="0">
                          <a:solidFill>
                            <a:srgbClr val="C00000"/>
                          </a:solidFill>
                          <a:latin typeface="Courier New" panose="02070309020205020404" pitchFamily="49" charset="0"/>
                          <a:cs typeface="Courier New" panose="02070309020205020404" pitchFamily="49" charset="0"/>
                        </a:rPr>
                        <a:t>A[3] = 42</a:t>
                      </a:r>
                      <a:r>
                        <a:rPr lang="pt-BR" sz="1800" b="1" dirty="0">
                          <a:solidFill>
                            <a:schemeClr val="dk1"/>
                          </a:solidFill>
                          <a:latin typeface="Courier New" panose="02070309020205020404" pitchFamily="49" charset="0"/>
                          <a:cs typeface="Courier New" panose="02070309020205020404" pitchFamily="49" charset="0"/>
                        </a:rPr>
                        <a:t>;</a:t>
                      </a:r>
                      <a:r>
                        <a:rPr lang="pt-BR" sz="1800" b="1" baseline="0" dirty="0">
                          <a:solidFill>
                            <a:schemeClr val="dk1"/>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 </a:t>
                      </a:r>
                      <a:r>
                        <a:rPr lang="pt-BR" sz="1800" b="1" dirty="0">
                          <a:solidFill>
                            <a:srgbClr val="C00000"/>
                          </a:solidFill>
                          <a:latin typeface="Courier New" panose="02070309020205020404" pitchFamily="49" charset="0"/>
                          <a:cs typeface="Courier New" panose="02070309020205020404" pitchFamily="49" charset="0"/>
                        </a:rPr>
                        <a:t>index A[3] out of bounds</a:t>
                      </a:r>
                    </a:p>
                    <a:p>
                      <a:r>
                        <a:rPr lang="pt-BR" sz="1800" b="1" dirty="0">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printf("x = %d, A = {%d, %d}\n", x, A[0], A[1]);</a:t>
                      </a:r>
                    </a:p>
                    <a:p>
                      <a:r>
                        <a:rPr lang="pt-BR" sz="1800" b="1" dirty="0">
                          <a:solidFill>
                            <a:schemeClr val="bg1">
                              <a:lumMod val="50000"/>
                            </a:schemeClr>
                          </a:solidFill>
                          <a:latin typeface="Courier New" panose="02070309020205020404" pitchFamily="49" charset="0"/>
                          <a:cs typeface="Courier New" panose="02070309020205020404" pitchFamily="49" charset="0"/>
                        </a:rPr>
                        <a:t>  return 0;</a:t>
                      </a:r>
                    </a:p>
                    <a:p>
                      <a:r>
                        <a:rPr lang="pt-BR"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gcc indexing.c</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latin typeface="Courier New" panose="02070309020205020404" pitchFamily="49" charset="0"/>
                          <a:cs typeface="Courier New" panose="02070309020205020404" pitchFamily="49" charset="0"/>
                        </a:rPr>
                        <a:t>x = 1, A = {2, 3}</a:t>
                      </a:r>
                    </a:p>
                    <a:p>
                      <a:r>
                        <a:rPr lang="pt-BR" sz="1800" b="1" dirty="0">
                          <a:solidFill>
                            <a:srgbClr val="C00000"/>
                          </a:solidFill>
                          <a:latin typeface="Courier New" panose="02070309020205020404" pitchFamily="49" charset="0"/>
                          <a:cs typeface="Courier New" panose="02070309020205020404" pitchFamily="49" charset="0"/>
                        </a:rPr>
                        <a:t>x = 42</a:t>
                      </a:r>
                      <a:r>
                        <a:rPr lang="pt-BR" sz="1800" b="1" dirty="0">
                          <a:latin typeface="Courier New" panose="02070309020205020404" pitchFamily="49" charset="0"/>
                          <a:cs typeface="Courier New" panose="02070309020205020404" pitchFamily="49" charset="0"/>
                        </a:rPr>
                        <a:t>, A = {2, 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5314094"/>
              </p:ext>
            </p:extLst>
          </p:nvPr>
        </p:nvGraphicFramePr>
        <p:xfrm>
          <a:off x="163002" y="1627077"/>
          <a:ext cx="2327050" cy="460417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a:txBody>
                    <a:bodyPr/>
                    <a:lstStyle/>
                    <a:p>
                      <a:pPr algn="r"/>
                      <a:endParaRPr lang="en-US">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98107929"/>
                  </a:ext>
                </a:extLst>
              </a:tr>
              <a:tr h="370840">
                <a:tc>
                  <a:txBody>
                    <a:bodyPr/>
                    <a:lstStyle/>
                    <a:p>
                      <a:pPr algn="r"/>
                      <a:r>
                        <a:rPr lang="en-US"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1137920">
                <a:tc>
                  <a:txBody>
                    <a:bodyPr/>
                    <a:lstStyle/>
                    <a:p>
                      <a:pPr algn="r"/>
                      <a:endParaRPr lang="en-US"/>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624682"/>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63967" y="4731909"/>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0" name="Straight Arrow Connector 9"/>
          <p:cNvCxnSpPr/>
          <p:nvPr/>
        </p:nvCxnSpPr>
        <p:spPr>
          <a:xfrm flipH="1" flipV="1">
            <a:off x="1686968" y="4916575"/>
            <a:ext cx="269479" cy="194771"/>
          </a:xfrm>
          <a:prstGeom prst="straightConnector1">
            <a:avLst/>
          </a:prstGeom>
          <a:ln w="127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6042" y="3705310"/>
            <a:ext cx="981920" cy="1121132"/>
          </a:xfrm>
          <a:prstGeom prst="straightConnector1">
            <a:avLst/>
          </a:prstGeom>
          <a:ln w="127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a:off x="1678286" y="4383600"/>
            <a:ext cx="3139826" cy="2325789"/>
          </a:xfrm>
          <a:prstGeom prst="cloud">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1111" y="4742014"/>
            <a:ext cx="2605924" cy="1569660"/>
          </a:xfrm>
          <a:prstGeom prst="rect">
            <a:avLst/>
          </a:prstGeom>
          <a:noFill/>
        </p:spPr>
        <p:txBody>
          <a:bodyPr wrap="square" rtlCol="0">
            <a:spAutoFit/>
          </a:bodyPr>
          <a:lstStyle/>
          <a:p>
            <a:pPr algn="ctr"/>
            <a:r>
              <a:rPr lang="en-US" sz="1600" dirty="0">
                <a:solidFill>
                  <a:srgbClr val="C00000"/>
                </a:solidFill>
              </a:rPr>
              <a:t>“</a:t>
            </a:r>
            <a:r>
              <a:rPr lang="en-US" sz="1600" dirty="0">
                <a:solidFill>
                  <a:srgbClr val="C00000"/>
                </a:solidFill>
                <a:latin typeface="Courier New" panose="02070309020205020404" pitchFamily="49" charset="0"/>
                <a:cs typeface="Courier New" panose="02070309020205020404" pitchFamily="49" charset="0"/>
              </a:rPr>
              <a:t>A</a:t>
            </a:r>
            <a:r>
              <a:rPr lang="en-US" sz="1600" dirty="0">
                <a:solidFill>
                  <a:srgbClr val="C00000"/>
                </a:solidFill>
              </a:rPr>
              <a:t>” only has size 2, but </a:t>
            </a:r>
            <a:br>
              <a:rPr lang="en-US" sz="1600" dirty="0">
                <a:solidFill>
                  <a:srgbClr val="C00000"/>
                </a:solidFill>
              </a:rPr>
            </a:br>
            <a:r>
              <a:rPr lang="en-US" sz="1600" dirty="0">
                <a:solidFill>
                  <a:srgbClr val="C00000"/>
                </a:solidFill>
              </a:rPr>
              <a:t>tries to update the 4</a:t>
            </a:r>
            <a:r>
              <a:rPr lang="en-US" sz="1600" baseline="30000" dirty="0">
                <a:solidFill>
                  <a:srgbClr val="C00000"/>
                </a:solidFill>
              </a:rPr>
              <a:t>th</a:t>
            </a:r>
            <a:r>
              <a:rPr lang="en-US" sz="1600" dirty="0">
                <a:solidFill>
                  <a:srgbClr val="C00000"/>
                </a:solidFill>
              </a:rPr>
              <a:t> entry. </a:t>
            </a:r>
            <a:br>
              <a:rPr lang="en-US" sz="1600" dirty="0">
                <a:solidFill>
                  <a:srgbClr val="C00000"/>
                </a:solidFill>
              </a:rPr>
            </a:br>
            <a:r>
              <a:rPr lang="en-US" sz="1600" dirty="0">
                <a:solidFill>
                  <a:srgbClr val="C00000"/>
                </a:solidFill>
              </a:rPr>
              <a:t>No warning is giving. </a:t>
            </a:r>
            <a:br>
              <a:rPr lang="en-US" sz="1600" dirty="0">
                <a:solidFill>
                  <a:srgbClr val="C00000"/>
                </a:solidFill>
              </a:rPr>
            </a:br>
            <a:r>
              <a:rPr lang="en-US" sz="1600" dirty="0">
                <a:solidFill>
                  <a:srgbClr val="C00000"/>
                </a:solidFill>
              </a:rPr>
              <a:t>Something unexpected</a:t>
            </a:r>
            <a:br>
              <a:rPr lang="en-US" sz="1600" dirty="0">
                <a:solidFill>
                  <a:srgbClr val="C00000"/>
                </a:solidFill>
              </a:rPr>
            </a:br>
            <a:r>
              <a:rPr lang="en-US" sz="1600" dirty="0">
                <a:solidFill>
                  <a:srgbClr val="C00000"/>
                </a:solidFill>
              </a:rPr>
              <a:t> is overridden in memory. </a:t>
            </a:r>
            <a:br>
              <a:rPr lang="en-US" sz="1600" dirty="0">
                <a:solidFill>
                  <a:srgbClr val="C00000"/>
                </a:solidFill>
              </a:rPr>
            </a:br>
            <a:r>
              <a:rPr lang="en-US" sz="1600" b="1" dirty="0">
                <a:solidFill>
                  <a:srgbClr val="C00000"/>
                </a:solidFill>
              </a:rPr>
              <a:t>Have fun debugging!</a:t>
            </a:r>
          </a:p>
        </p:txBody>
      </p:sp>
      <p:sp>
        <p:nvSpPr>
          <p:cNvPr id="18" name="TextBox 17"/>
          <p:cNvSpPr txBox="1"/>
          <p:nvPr/>
        </p:nvSpPr>
        <p:spPr>
          <a:xfrm>
            <a:off x="5422789" y="6211669"/>
            <a:ext cx="6130456" cy="646331"/>
          </a:xfrm>
          <a:prstGeom prst="rect">
            <a:avLst/>
          </a:prstGeom>
          <a:noFill/>
        </p:spPr>
        <p:txBody>
          <a:bodyPr wrap="square" rtlCol="0">
            <a:spAutoFit/>
          </a:bodyPr>
          <a:lstStyle/>
          <a:p>
            <a:pPr algn="ctr"/>
            <a:r>
              <a:rPr lang="en-US" dirty="0"/>
              <a:t>Skipping checking for invalid indexing makes programs faster, but also requires disciplined programming</a:t>
            </a:r>
          </a:p>
        </p:txBody>
      </p:sp>
      <p:sp>
        <p:nvSpPr>
          <p:cNvPr id="58" name="TextBox 57"/>
          <p:cNvSpPr txBox="1"/>
          <p:nvPr/>
        </p:nvSpPr>
        <p:spPr>
          <a:xfrm>
            <a:off x="7671333" y="86627"/>
            <a:ext cx="4385912" cy="369332"/>
          </a:xfrm>
          <a:prstGeom prst="rect">
            <a:avLst/>
          </a:prstGeom>
          <a:noFill/>
        </p:spPr>
        <p:txBody>
          <a:bodyPr wrap="square" rtlCol="0">
            <a:spAutoFit/>
          </a:bodyPr>
          <a:lstStyle/>
          <a:p>
            <a:pPr algn="r"/>
            <a:r>
              <a:rPr lang="en-US" dirty="0"/>
              <a:t>(C developed by Dennis Ritchie 1969-73)</a:t>
            </a:r>
          </a:p>
        </p:txBody>
      </p:sp>
      <p:sp>
        <p:nvSpPr>
          <p:cNvPr id="14" name="Rectangle 13"/>
          <p:cNvSpPr/>
          <p:nvPr/>
        </p:nvSpPr>
        <p:spPr>
          <a:xfrm>
            <a:off x="6435917" y="423002"/>
            <a:ext cx="5499100" cy="1200329"/>
          </a:xfrm>
          <a:prstGeom prst="rect">
            <a:avLst/>
          </a:prstGeom>
        </p:spPr>
        <p:txBody>
          <a:bodyPr wrap="square">
            <a:spAutoFit/>
          </a:bodyPr>
          <a:lstStyle/>
          <a:p>
            <a:r>
              <a:rPr lang="en-US" b="1" dirty="0"/>
              <a:t>Debugging</a:t>
            </a:r>
            <a:r>
              <a:rPr lang="en-US" dirty="0"/>
              <a:t> is the process of finding and resolving defects or problems within a computer program that prevent correct operation of computer software or a system.</a:t>
            </a:r>
          </a:p>
          <a:p>
            <a:pPr algn="r"/>
            <a:r>
              <a:rPr lang="en-US" i="1" dirty="0"/>
              <a:t>en.wikipedia.org/wiki/Debugging </a:t>
            </a:r>
          </a:p>
        </p:txBody>
      </p:sp>
    </p:spTree>
    <p:extLst>
      <p:ext uri="{BB962C8B-B14F-4D97-AF65-F5344CB8AC3E}">
        <p14:creationId xmlns:p14="http://schemas.microsoft.com/office/powerpoint/2010/main" val="19672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7" grpId="0" animBg="1"/>
      <p:bldP spid="16" grpId="0"/>
      <p:bldP spid="18"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C++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3597265969"/>
              </p:ext>
            </p:extLst>
          </p:nvPr>
        </p:nvGraphicFramePr>
        <p:xfrm>
          <a:off x="3998843" y="1544624"/>
          <a:ext cx="7953394" cy="5064865"/>
        </p:xfrm>
        <a:graphic>
          <a:graphicData uri="http://schemas.openxmlformats.org/drawingml/2006/table">
            <a:tbl>
              <a:tblPr firstRow="1" bandRow="1">
                <a:tableStyleId>{5C22544A-7EE6-4342-B048-85BDC9FD1C3A}</a:tableStyleId>
              </a:tblPr>
              <a:tblGrid>
                <a:gridCol w="7953394">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x = 1;</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A[2] = {2, 3}; // A[0] = 2, A[1] = 3</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"x = " &lt;&lt; x &lt;&lt; ", A = {" </a:t>
                      </a:r>
                    </a:p>
                    <a:p>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&lt;&lt; A[0] &lt;&lt; ", " &lt;&lt; A[1]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A[2] = 42;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A[2] out of bounds</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"x = " &lt;&lt; x &lt;&lt; ", A = {" </a:t>
                      </a:r>
                    </a:p>
                    <a:p>
                      <a:r>
                        <a:rPr lang="en-US" sz="1800" b="1" dirty="0">
                          <a:solidFill>
                            <a:schemeClr val="bg1">
                              <a:lumMod val="50000"/>
                            </a:schemeClr>
                          </a:solidFill>
                          <a:latin typeface="Courier New" panose="02070309020205020404" pitchFamily="49" charset="0"/>
                          <a:cs typeface="Courier New" panose="02070309020205020404" pitchFamily="49" charset="0"/>
                        </a:rPr>
                        <a:t>            &lt;&lt; A[0] &lt;&lt; ", " &lt;&lt; A[1]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 indexing.cpp</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latin typeface="Courier New" panose="02070309020205020404" pitchFamily="49" charset="0"/>
                          <a:cs typeface="Courier New" panose="02070309020205020404" pitchFamily="49" charset="0"/>
                        </a:rPr>
                        <a:t>x = 1, A = {2, 3}</a:t>
                      </a:r>
                    </a:p>
                    <a:p>
                      <a:r>
                        <a:rPr lang="pt-BR" sz="1800" b="1" dirty="0">
                          <a:solidFill>
                            <a:srgbClr val="C00000"/>
                          </a:solidFill>
                          <a:latin typeface="Courier New" panose="02070309020205020404" pitchFamily="49" charset="0"/>
                          <a:cs typeface="Courier New" panose="02070309020205020404" pitchFamily="49" charset="0"/>
                        </a:rPr>
                        <a:t>x = 42</a:t>
                      </a:r>
                      <a:r>
                        <a:rPr lang="pt-BR" sz="1800" b="1" dirty="0">
                          <a:latin typeface="Courier New" panose="02070309020205020404" pitchFamily="49" charset="0"/>
                          <a:cs typeface="Courier New" panose="02070309020205020404" pitchFamily="49" charset="0"/>
                        </a:rPr>
                        <a:t>, A = {2, 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81816904"/>
              </p:ext>
            </p:extLst>
          </p:nvPr>
        </p:nvGraphicFramePr>
        <p:xfrm>
          <a:off x="163002" y="1627077"/>
          <a:ext cx="2327050" cy="4605557"/>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a:txBody>
                    <a:bodyPr/>
                    <a:lstStyle/>
                    <a:p>
                      <a:pPr algn="r"/>
                      <a:r>
                        <a:rPr lang="en-US"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1510143">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624682"/>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79355" y="4356202"/>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3" name="Straight Arrow Connector 12"/>
          <p:cNvCxnSpPr/>
          <p:nvPr/>
        </p:nvCxnSpPr>
        <p:spPr>
          <a:xfrm flipV="1">
            <a:off x="1739481" y="3861243"/>
            <a:ext cx="2929892" cy="679625"/>
          </a:xfrm>
          <a:prstGeom prst="straightConnector1">
            <a:avLst/>
          </a:prstGeom>
          <a:ln w="127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853717">
            <a:off x="1747044" y="3909921"/>
            <a:ext cx="2620333" cy="646331"/>
          </a:xfrm>
          <a:prstGeom prst="rect">
            <a:avLst/>
          </a:prstGeom>
          <a:noFill/>
        </p:spPr>
        <p:txBody>
          <a:bodyPr wrap="square" rtlCol="0">
            <a:spAutoFit/>
          </a:bodyPr>
          <a:lstStyle/>
          <a:p>
            <a:pPr algn="ctr"/>
            <a:r>
              <a:rPr lang="en-US" dirty="0">
                <a:solidFill>
                  <a:srgbClr val="C00000"/>
                </a:solidFill>
              </a:rPr>
              <a:t>overrides </a:t>
            </a:r>
          </a:p>
          <a:p>
            <a:pPr algn="ctr"/>
            <a:r>
              <a:rPr lang="en-US" dirty="0">
                <a:solidFill>
                  <a:srgbClr val="C00000"/>
                </a:solidFill>
              </a:rPr>
              <a:t>something unexpected</a:t>
            </a:r>
          </a:p>
        </p:txBody>
      </p:sp>
      <p:sp>
        <p:nvSpPr>
          <p:cNvPr id="19" name="TextBox 18"/>
          <p:cNvSpPr txBox="1"/>
          <p:nvPr/>
        </p:nvSpPr>
        <p:spPr>
          <a:xfrm>
            <a:off x="7209322" y="86627"/>
            <a:ext cx="4847923" cy="369332"/>
          </a:xfrm>
          <a:prstGeom prst="rect">
            <a:avLst/>
          </a:prstGeom>
          <a:noFill/>
        </p:spPr>
        <p:txBody>
          <a:bodyPr wrap="square" rtlCol="0">
            <a:spAutoFit/>
          </a:bodyPr>
          <a:lstStyle/>
          <a:p>
            <a:pPr algn="r"/>
            <a:r>
              <a:rPr lang="en-US" dirty="0"/>
              <a:t>(C++ was developed by Bjarne </a:t>
            </a:r>
            <a:r>
              <a:rPr lang="en-US" dirty="0" err="1"/>
              <a:t>Stroustrup</a:t>
            </a:r>
            <a:r>
              <a:rPr lang="en-US" dirty="0"/>
              <a:t> 1985)</a:t>
            </a:r>
          </a:p>
        </p:txBody>
      </p:sp>
    </p:spTree>
    <p:extLst>
      <p:ext uri="{BB962C8B-B14F-4D97-AF65-F5344CB8AC3E}">
        <p14:creationId xmlns:p14="http://schemas.microsoft.com/office/powerpoint/2010/main" val="66651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3"/>
            <a:ext cx="10515600" cy="1325563"/>
          </a:xfrm>
        </p:spPr>
        <p:txBody>
          <a:bodyPr/>
          <a:lstStyle/>
          <a:p>
            <a:r>
              <a:rPr lang="en-US" dirty="0"/>
              <a:t>... and C++  </a:t>
            </a:r>
            <a:r>
              <a:rPr lang="en-US" b="0" dirty="0">
                <a:latin typeface="Courier New" panose="02070309020205020404" pitchFamily="49" charset="0"/>
                <a:cs typeface="Courier New" panose="02070309020205020404" pitchFamily="49" charset="0"/>
              </a:rPr>
              <a:t>vector</a:t>
            </a:r>
            <a:r>
              <a:rPr lang="en-US" dirty="0"/>
              <a:t>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2499042783"/>
              </p:ext>
            </p:extLst>
          </p:nvPr>
        </p:nvGraphicFramePr>
        <p:xfrm>
          <a:off x="2825501" y="1291705"/>
          <a:ext cx="9122535" cy="5339185"/>
        </p:xfrm>
        <a:graphic>
          <a:graphicData uri="http://schemas.openxmlformats.org/drawingml/2006/table">
            <a:tbl>
              <a:tblPr firstRow="1" bandRow="1">
                <a:tableStyleId>{5C22544A-7EE6-4342-B048-85BDC9FD1C3A}</a:tableStyleId>
              </a:tblPr>
              <a:tblGrid>
                <a:gridCol w="912253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&lt;vector&gt;</a:t>
                      </a: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std</a:t>
                      </a:r>
                      <a:r>
                        <a:rPr lang="en-US" sz="1800" b="1" dirty="0">
                          <a:solidFill>
                            <a:schemeClr val="tx1"/>
                          </a:solidFill>
                          <a:latin typeface="Courier New" panose="02070309020205020404" pitchFamily="49" charset="0"/>
                          <a:cs typeface="Courier New" panose="02070309020205020404" pitchFamily="49" charset="0"/>
                        </a:rPr>
                        <a:t>::vector&lt;</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&gt;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A = {2, 3};  </a:t>
                      </a:r>
                      <a:r>
                        <a:rPr lang="en-US" sz="1800" b="1" dirty="0">
                          <a:solidFill>
                            <a:schemeClr val="bg1">
                              <a:lumMod val="50000"/>
                            </a:schemeClr>
                          </a:solidFill>
                          <a:latin typeface="Courier New" panose="02070309020205020404" pitchFamily="49" charset="0"/>
                          <a:cs typeface="Courier New" panose="02070309020205020404" pitchFamily="49" charset="0"/>
                        </a:rPr>
                        <a:t>// A[0] = 2, A[1] = 3</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std</a:t>
                      </a:r>
                      <a:r>
                        <a:rPr lang="en-US" sz="1800" b="1" dirty="0">
                          <a:solidFill>
                            <a:schemeClr val="tx1"/>
                          </a:solidFill>
                          <a:latin typeface="Courier New" panose="02070309020205020404" pitchFamily="49" charset="0"/>
                          <a:cs typeface="Courier New" panose="02070309020205020404" pitchFamily="49" charset="0"/>
                        </a:rPr>
                        <a:t>::vector&lt;</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&gt;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B = {4, 5};  </a:t>
                      </a:r>
                      <a:r>
                        <a:rPr lang="en-US" sz="1800" b="1" dirty="0">
                          <a:solidFill>
                            <a:schemeClr val="bg1">
                              <a:lumMod val="50000"/>
                            </a:schemeClr>
                          </a:solidFill>
                          <a:latin typeface="Courier New" panose="02070309020205020404" pitchFamily="49" charset="0"/>
                          <a:cs typeface="Courier New" panose="02070309020205020404" pitchFamily="49" charset="0"/>
                        </a:rPr>
                        <a:t>// B[0] = 4, B[1] = 5</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 &lt;&lt; A[0] &lt;&lt; ", " &lt;&lt; A[1] &lt;&lt; "},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"B={" &lt;&lt; B[0] &lt;&lt; ", " &lt;&lt; B[1]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A[9]=42</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A[9] out of bounds</a:t>
                      </a:r>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 &lt;&lt; A[0] &lt;&lt; ", " &lt;&lt; A[1] &lt;&lt; "},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"B={" &lt;&lt; B[0] &lt;&lt; ", " &lt;&lt; B[1]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 -std=c++11 indexing-vector.cpp</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solidFill>
                            <a:schemeClr val="tx1"/>
                          </a:solidFill>
                          <a:latin typeface="Courier New" panose="02070309020205020404" pitchFamily="49" charset="0"/>
                          <a:cs typeface="Courier New" panose="02070309020205020404" pitchFamily="49" charset="0"/>
                        </a:rPr>
                        <a:t>A={2, 3}, B={4, 5}</a:t>
                      </a:r>
                    </a:p>
                    <a:p>
                      <a:r>
                        <a:rPr lang="pt-BR" sz="1800" b="1" dirty="0">
                          <a:solidFill>
                            <a:schemeClr val="tx1"/>
                          </a:solidFill>
                          <a:latin typeface="Courier New" panose="02070309020205020404" pitchFamily="49" charset="0"/>
                          <a:cs typeface="Courier New" panose="02070309020205020404" pitchFamily="49" charset="0"/>
                        </a:rPr>
                        <a:t>A={2, 3}, B={4, </a:t>
                      </a:r>
                      <a:r>
                        <a:rPr lang="pt-BR" sz="1800" b="1" dirty="0">
                          <a:solidFill>
                            <a:srgbClr val="C00000"/>
                          </a:solidFill>
                          <a:latin typeface="Courier New" panose="02070309020205020404" pitchFamily="49" charset="0"/>
                          <a:cs typeface="Courier New" panose="02070309020205020404" pitchFamily="49" charset="0"/>
                        </a:rPr>
                        <a:t>42</a:t>
                      </a:r>
                      <a:r>
                        <a:rPr lang="pt-BR" sz="1800" b="1" dirty="0">
                          <a:solidFill>
                            <a:schemeClr val="tx1"/>
                          </a:solidFill>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2704429"/>
              </p:ext>
            </p:extLst>
          </p:nvPr>
        </p:nvGraphicFramePr>
        <p:xfrm>
          <a:off x="182678" y="1498461"/>
          <a:ext cx="2327050" cy="492567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vector</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Courier New" panose="02070309020205020404" pitchFamily="49" charset="0"/>
                        </a:rPr>
                        <a:t>vector</a:t>
                      </a:r>
                      <a:r>
                        <a:rPr lang="en-US" dirty="0">
                          <a:latin typeface="Courier New" panose="02070309020205020404" pitchFamily="49" charset="0"/>
                          <a:cs typeface="Courier New" panose="02070309020205020404" pitchFamily="49" charset="0"/>
                        </a:rPr>
                        <a:t> B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B[0]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B[1]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203694" y="5412032"/>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3" name="Straight Arrow Connector 12"/>
          <p:cNvCxnSpPr/>
          <p:nvPr/>
        </p:nvCxnSpPr>
        <p:spPr>
          <a:xfrm flipV="1">
            <a:off x="1700303" y="3864318"/>
            <a:ext cx="1801388" cy="1697911"/>
          </a:xfrm>
          <a:prstGeom prst="straightConnector1">
            <a:avLst/>
          </a:prstGeom>
          <a:ln w="127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9059071">
            <a:off x="1152759" y="4495210"/>
            <a:ext cx="2620333" cy="646331"/>
          </a:xfrm>
          <a:prstGeom prst="rect">
            <a:avLst/>
          </a:prstGeom>
          <a:noFill/>
        </p:spPr>
        <p:txBody>
          <a:bodyPr wrap="square" rtlCol="0">
            <a:spAutoFit/>
          </a:bodyPr>
          <a:lstStyle/>
          <a:p>
            <a:pPr algn="ctr"/>
            <a:r>
              <a:rPr lang="en-US" dirty="0">
                <a:solidFill>
                  <a:srgbClr val="C00000"/>
                </a:solidFill>
              </a:rPr>
              <a:t>overrides something unexpected</a:t>
            </a:r>
          </a:p>
        </p:txBody>
      </p:sp>
      <p:sp>
        <p:nvSpPr>
          <p:cNvPr id="9" name="Left Brace 8"/>
          <p:cNvSpPr/>
          <p:nvPr/>
        </p:nvSpPr>
        <p:spPr>
          <a:xfrm>
            <a:off x="914842" y="5049844"/>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41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294"/>
            <a:ext cx="10515600" cy="1325563"/>
          </a:xfrm>
        </p:spPr>
        <p:txBody>
          <a:bodyPr/>
          <a:lstStyle/>
          <a:p>
            <a:r>
              <a:rPr lang="en-US" dirty="0"/>
              <a:t>... and Java index out of bounds exception</a:t>
            </a:r>
          </a:p>
        </p:txBody>
      </p:sp>
      <p:graphicFrame>
        <p:nvGraphicFramePr>
          <p:cNvPr id="4" name="Table 3"/>
          <p:cNvGraphicFramePr>
            <a:graphicFrameLocks noGrp="1"/>
          </p:cNvGraphicFramePr>
          <p:nvPr>
            <p:extLst>
              <p:ext uri="{D42A27DB-BD31-4B8C-83A1-F6EECF244321}">
                <p14:modId xmlns:p14="http://schemas.microsoft.com/office/powerpoint/2010/main" val="3476839727"/>
              </p:ext>
            </p:extLst>
          </p:nvPr>
        </p:nvGraphicFramePr>
        <p:xfrm>
          <a:off x="4481046" y="1926973"/>
          <a:ext cx="6684259" cy="3942603"/>
        </p:xfrm>
        <a:graphic>
          <a:graphicData uri="http://schemas.openxmlformats.org/drawingml/2006/table">
            <a:tbl>
              <a:tblPr firstRow="1" bandRow="1">
                <a:tableStyleId>{5C22544A-7EE6-4342-B048-85BDC9FD1C3A}</a:tableStyleId>
              </a:tblPr>
              <a:tblGrid>
                <a:gridCol w="6684259">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24750">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class </a:t>
                      </a:r>
                      <a:r>
                        <a:rPr lang="en-US" sz="1800" b="1" dirty="0" err="1">
                          <a:solidFill>
                            <a:schemeClr val="bg1">
                              <a:lumMod val="50000"/>
                            </a:schemeClr>
                          </a:solidFill>
                          <a:latin typeface="Courier New" panose="02070309020205020404" pitchFamily="49" charset="0"/>
                          <a:cs typeface="Courier New" panose="02070309020205020404" pitchFamily="49" charset="0"/>
                        </a:rPr>
                        <a:t>IndexingTest</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public static void main(String </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a[] = {20, 21, 22};</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	a[5] = 42;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a[5] out of bounds</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javac indexing.java</a:t>
                      </a:r>
                    </a:p>
                    <a:p>
                      <a:r>
                        <a:rPr lang="pt-BR" sz="1800" b="1" dirty="0">
                          <a:solidFill>
                            <a:schemeClr val="bg1">
                              <a:lumMod val="50000"/>
                            </a:schemeClr>
                          </a:solidFill>
                          <a:latin typeface="Courier New" panose="02070309020205020404" pitchFamily="49" charset="0"/>
                          <a:cs typeface="Courier New" panose="02070309020205020404" pitchFamily="49" charset="0"/>
                        </a:rPr>
                        <a:t>$</a:t>
                      </a:r>
                      <a:r>
                        <a:rPr lang="pt-BR" sz="1800" b="1" baseline="0"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java IndexingTest</a:t>
                      </a:r>
                    </a:p>
                    <a:p>
                      <a:r>
                        <a:rPr lang="pt-BR" sz="1800" b="1" dirty="0">
                          <a:solidFill>
                            <a:srgbClr val="C00000"/>
                          </a:solidFill>
                          <a:latin typeface="Courier New" panose="02070309020205020404" pitchFamily="49" charset="0"/>
                          <a:cs typeface="Courier New" panose="02070309020205020404" pitchFamily="49" charset="0"/>
                        </a:rPr>
                        <a:t>Exception</a:t>
                      </a:r>
                      <a:r>
                        <a:rPr lang="pt-BR" sz="1800" b="1" dirty="0">
                          <a:solidFill>
                            <a:schemeClr val="bg1">
                              <a:lumMod val="50000"/>
                            </a:schemeClr>
                          </a:solidFill>
                          <a:latin typeface="Courier New" panose="02070309020205020404" pitchFamily="49" charset="0"/>
                          <a:cs typeface="Courier New" panose="02070309020205020404" pitchFamily="49" charset="0"/>
                        </a:rPr>
                        <a:t> in thread "main" java.lang.</a:t>
                      </a:r>
                      <a:r>
                        <a:rPr lang="pt-BR" sz="1800" b="1" dirty="0">
                          <a:solidFill>
                            <a:srgbClr val="C00000"/>
                          </a:solidFill>
                          <a:latin typeface="Courier New" panose="02070309020205020404" pitchFamily="49" charset="0"/>
                          <a:cs typeface="Courier New" panose="02070309020205020404" pitchFamily="49" charset="0"/>
                        </a:rPr>
                        <a:t>ArrayIndexOutOfBoundsException</a:t>
                      </a:r>
                      <a:r>
                        <a:rPr lang="pt-BR" sz="1800" b="1" dirty="0">
                          <a:solidFill>
                            <a:schemeClr val="bg1">
                              <a:lumMod val="50000"/>
                            </a:schemeClr>
                          </a:solidFill>
                          <a:latin typeface="Courier New" panose="02070309020205020404" pitchFamily="49" charset="0"/>
                          <a:cs typeface="Courier New" panose="02070309020205020404" pitchFamily="49" charset="0"/>
                        </a:rPr>
                        <a:t>: 5</a:t>
                      </a:r>
                    </a:p>
                    <a:p>
                      <a:r>
                        <a:rPr lang="pt-BR" sz="1800" b="1" dirty="0">
                          <a:solidFill>
                            <a:schemeClr val="bg1">
                              <a:lumMod val="50000"/>
                            </a:schemeClr>
                          </a:solidFill>
                          <a:latin typeface="Courier New" panose="02070309020205020404" pitchFamily="49" charset="0"/>
                          <a:cs typeface="Courier New" panose="02070309020205020404" pitchFamily="49" charset="0"/>
                        </a:rPr>
                        <a:t>        at IndexingTest.main(indexing.java:5)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05703888"/>
              </p:ext>
            </p:extLst>
          </p:nvPr>
        </p:nvGraphicFramePr>
        <p:xfrm>
          <a:off x="182678" y="1498461"/>
          <a:ext cx="2327050" cy="4931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1836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757947" y="5869576"/>
            <a:ext cx="6130456" cy="369332"/>
          </a:xfrm>
          <a:prstGeom prst="rect">
            <a:avLst/>
          </a:prstGeom>
          <a:noFill/>
        </p:spPr>
        <p:txBody>
          <a:bodyPr wrap="square" rtlCol="0">
            <a:spAutoFit/>
          </a:bodyPr>
          <a:lstStyle/>
          <a:p>
            <a:pPr algn="ctr"/>
            <a:r>
              <a:rPr lang="en-US" dirty="0"/>
              <a:t>Java provides error message when running the program</a:t>
            </a:r>
          </a:p>
        </p:txBody>
      </p:sp>
      <p:sp>
        <p:nvSpPr>
          <p:cNvPr id="14" name="TextBox 13"/>
          <p:cNvSpPr txBox="1"/>
          <p:nvPr/>
        </p:nvSpPr>
        <p:spPr>
          <a:xfrm>
            <a:off x="7671333" y="86627"/>
            <a:ext cx="4385912" cy="369332"/>
          </a:xfrm>
          <a:prstGeom prst="rect">
            <a:avLst/>
          </a:prstGeom>
          <a:noFill/>
        </p:spPr>
        <p:txBody>
          <a:bodyPr wrap="square" rtlCol="0">
            <a:spAutoFit/>
          </a:bodyPr>
          <a:lstStyle/>
          <a:p>
            <a:pPr algn="r"/>
            <a:r>
              <a:rPr lang="en-US" dirty="0"/>
              <a:t>(Java was developed by James Gosling 1995)</a:t>
            </a:r>
          </a:p>
        </p:txBody>
      </p:sp>
    </p:spTree>
    <p:extLst>
      <p:ext uri="{BB962C8B-B14F-4D97-AF65-F5344CB8AC3E}">
        <p14:creationId xmlns:p14="http://schemas.microsoft.com/office/powerpoint/2010/main" val="101405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549"/>
            <a:ext cx="10515600" cy="1325563"/>
          </a:xfrm>
        </p:spPr>
        <p:txBody>
          <a:bodyPr/>
          <a:lstStyle/>
          <a:p>
            <a:r>
              <a:rPr lang="en-US" dirty="0"/>
              <a:t>... and Python index out of bounds exception</a:t>
            </a:r>
          </a:p>
        </p:txBody>
      </p:sp>
      <p:graphicFrame>
        <p:nvGraphicFramePr>
          <p:cNvPr id="6" name="Table 5"/>
          <p:cNvGraphicFramePr>
            <a:graphicFrameLocks noGrp="1"/>
          </p:cNvGraphicFramePr>
          <p:nvPr/>
        </p:nvGraphicFramePr>
        <p:xfrm>
          <a:off x="182678" y="1498461"/>
          <a:ext cx="2327050" cy="4931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1836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59399312"/>
              </p:ext>
            </p:extLst>
          </p:nvPr>
        </p:nvGraphicFramePr>
        <p:xfrm>
          <a:off x="4481046" y="2541506"/>
          <a:ext cx="6684259" cy="2845323"/>
        </p:xfrm>
        <a:graphic>
          <a:graphicData uri="http://schemas.openxmlformats.org/drawingml/2006/table">
            <a:tbl>
              <a:tblPr firstRow="1" bandRow="1">
                <a:tableStyleId>{5C22544A-7EE6-4342-B048-85BDC9FD1C3A}</a:tableStyleId>
              </a:tblPr>
              <a:tblGrid>
                <a:gridCol w="6684259">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tx1"/>
                          </a:solidFill>
                          <a:latin typeface="Courier New" panose="02070309020205020404" pitchFamily="49" charset="0"/>
                          <a:cs typeface="Courier New" panose="02070309020205020404" pitchFamily="49" charset="0"/>
                        </a:rPr>
                        <a:t>a = [20, 21, 22]</a:t>
                      </a:r>
                    </a:p>
                    <a:p>
                      <a:r>
                        <a:rPr lang="pt-BR" sz="1800" b="1" dirty="0">
                          <a:solidFill>
                            <a:srgbClr val="C00000"/>
                          </a:solidFill>
                          <a:latin typeface="Courier New" panose="02070309020205020404" pitchFamily="49" charset="0"/>
                          <a:cs typeface="Courier New" panose="02070309020205020404" pitchFamily="49" charset="0"/>
                        </a:rPr>
                        <a:t>a[5] = 42  </a:t>
                      </a:r>
                      <a:r>
                        <a:rPr lang="pt-BR"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a[5] out of bounds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python indexing.py</a:t>
                      </a:r>
                    </a:p>
                    <a:p>
                      <a:r>
                        <a:rPr lang="en-US" sz="1800" b="1" dirty="0" err="1">
                          <a:solidFill>
                            <a:schemeClr val="bg1">
                              <a:lumMod val="50000"/>
                            </a:schemeClr>
                          </a:solidFill>
                          <a:latin typeface="Courier New" panose="02070309020205020404" pitchFamily="49" charset="0"/>
                          <a:cs typeface="Courier New" panose="02070309020205020404" pitchFamily="49" charset="0"/>
                        </a:rPr>
                        <a:t>Traceback</a:t>
                      </a:r>
                      <a:r>
                        <a:rPr lang="en-US" sz="1800" b="1" dirty="0">
                          <a:solidFill>
                            <a:schemeClr val="bg1">
                              <a:lumMod val="50000"/>
                            </a:schemeClr>
                          </a:solidFill>
                          <a:latin typeface="Courier New" panose="02070309020205020404" pitchFamily="49" charset="0"/>
                          <a:cs typeface="Courier New" panose="02070309020205020404" pitchFamily="49" charset="0"/>
                        </a:rPr>
                        <a:t> (most recent call last):</a:t>
                      </a:r>
                    </a:p>
                    <a:p>
                      <a:r>
                        <a:rPr lang="en-US" sz="1800" b="1" dirty="0">
                          <a:solidFill>
                            <a:schemeClr val="bg1">
                              <a:lumMod val="50000"/>
                            </a:schemeClr>
                          </a:solidFill>
                          <a:latin typeface="Courier New" panose="02070309020205020404" pitchFamily="49" charset="0"/>
                          <a:cs typeface="Courier New" panose="02070309020205020404" pitchFamily="49" charset="0"/>
                        </a:rPr>
                        <a:t>  File "indexing.py", line 3, in &lt;module&gt;</a:t>
                      </a:r>
                    </a:p>
                    <a:p>
                      <a:r>
                        <a:rPr lang="en-US" sz="1800" b="1" dirty="0">
                          <a:solidFill>
                            <a:schemeClr val="bg1">
                              <a:lumMod val="50000"/>
                            </a:schemeClr>
                          </a:solidFill>
                          <a:latin typeface="Courier New" panose="02070309020205020404" pitchFamily="49" charset="0"/>
                          <a:cs typeface="Courier New" panose="02070309020205020404" pitchFamily="49" charset="0"/>
                        </a:rPr>
                        <a:t>    a[5] = 42</a:t>
                      </a:r>
                    </a:p>
                    <a:p>
                      <a:r>
                        <a:rPr lang="en-US" sz="1800" b="1" dirty="0" err="1">
                          <a:solidFill>
                            <a:srgbClr val="C00000"/>
                          </a:solidFill>
                          <a:latin typeface="Courier New" panose="02070309020205020404" pitchFamily="49" charset="0"/>
                          <a:cs typeface="Courier New" panose="02070309020205020404" pitchFamily="49" charset="0"/>
                        </a:rPr>
                        <a:t>IndexError</a:t>
                      </a:r>
                      <a:r>
                        <a:rPr lang="en-US" sz="1800" b="1" dirty="0">
                          <a:solidFill>
                            <a:srgbClr val="C00000"/>
                          </a:solidFill>
                          <a:latin typeface="Courier New" panose="02070309020205020404" pitchFamily="49" charset="0"/>
                          <a:cs typeface="Courier New" panose="02070309020205020404" pitchFamily="49" charset="0"/>
                        </a:rPr>
                        <a:t>: list assignment index out of range</a:t>
                      </a:r>
                      <a:endParaRPr lang="pt-BR" sz="1800" b="1" dirty="0">
                        <a:solidFill>
                          <a:srgbClr val="C00000"/>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sp>
        <p:nvSpPr>
          <p:cNvPr id="9" name="TextBox 8"/>
          <p:cNvSpPr txBox="1"/>
          <p:nvPr/>
        </p:nvSpPr>
        <p:spPr>
          <a:xfrm>
            <a:off x="4757947" y="5465315"/>
            <a:ext cx="6130456" cy="369332"/>
          </a:xfrm>
          <a:prstGeom prst="rect">
            <a:avLst/>
          </a:prstGeom>
          <a:noFill/>
        </p:spPr>
        <p:txBody>
          <a:bodyPr wrap="square" rtlCol="0">
            <a:spAutoFit/>
          </a:bodyPr>
          <a:lstStyle/>
          <a:p>
            <a:pPr algn="ctr"/>
            <a:r>
              <a:rPr lang="en-US" dirty="0"/>
              <a:t>Python provides error message when running the program</a:t>
            </a:r>
          </a:p>
        </p:txBody>
      </p:sp>
      <p:sp>
        <p:nvSpPr>
          <p:cNvPr id="10" name="TextBox 9"/>
          <p:cNvSpPr txBox="1"/>
          <p:nvPr/>
        </p:nvSpPr>
        <p:spPr>
          <a:xfrm>
            <a:off x="6487427" y="86627"/>
            <a:ext cx="5569818" cy="369332"/>
          </a:xfrm>
          <a:prstGeom prst="rect">
            <a:avLst/>
          </a:prstGeom>
          <a:noFill/>
        </p:spPr>
        <p:txBody>
          <a:bodyPr wrap="square" rtlCol="0">
            <a:spAutoFit/>
          </a:bodyPr>
          <a:lstStyle/>
          <a:p>
            <a:pPr algn="r"/>
            <a:r>
              <a:rPr lang="en-US" dirty="0"/>
              <a:t>(Python first release by Guido van Rossum 1991)</a:t>
            </a:r>
          </a:p>
        </p:txBody>
      </p:sp>
    </p:spTree>
    <p:extLst>
      <p:ext uri="{BB962C8B-B14F-4D97-AF65-F5344CB8AC3E}">
        <p14:creationId xmlns:p14="http://schemas.microsoft.com/office/powerpoint/2010/main" val="17062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a:bodyPr>
          <a:lstStyle/>
          <a:p>
            <a:r>
              <a:rPr lang="en-US" sz="2600" noProof="1"/>
              <a:t>Short concise code</a:t>
            </a:r>
          </a:p>
          <a:p>
            <a:r>
              <a:rPr lang="en-US" sz="2600" b="1" noProof="1"/>
              <a:t>Index out-of-range exceptions</a:t>
            </a:r>
          </a:p>
          <a:p>
            <a:pPr marL="0" indent="0">
              <a:buNone/>
            </a:pPr>
            <a:endParaRPr lang="en-US" sz="2600" noProof="1"/>
          </a:p>
        </p:txBody>
      </p:sp>
    </p:spTree>
    <p:extLst>
      <p:ext uri="{BB962C8B-B14F-4D97-AF65-F5344CB8AC3E}">
        <p14:creationId xmlns:p14="http://schemas.microsoft.com/office/powerpoint/2010/main" val="369013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3"/>
            <a:ext cx="12192000" cy="1325563"/>
          </a:xfrm>
        </p:spPr>
        <p:txBody>
          <a:bodyPr/>
          <a:lstStyle/>
          <a:p>
            <a:pPr algn="ctr"/>
            <a:r>
              <a:rPr lang="en-US" dirty="0"/>
              <a:t>C++ different ways to print a vector</a:t>
            </a:r>
          </a:p>
        </p:txBody>
      </p:sp>
      <p:graphicFrame>
        <p:nvGraphicFramePr>
          <p:cNvPr id="9" name="Table 8"/>
          <p:cNvGraphicFramePr>
            <a:graphicFrameLocks noGrp="1"/>
          </p:cNvGraphicFramePr>
          <p:nvPr>
            <p:extLst>
              <p:ext uri="{D42A27DB-BD31-4B8C-83A1-F6EECF244321}">
                <p14:modId xmlns:p14="http://schemas.microsoft.com/office/powerpoint/2010/main" val="1703502260"/>
              </p:ext>
            </p:extLst>
          </p:nvPr>
        </p:nvGraphicFramePr>
        <p:xfrm>
          <a:off x="1002147" y="1150220"/>
          <a:ext cx="10149205" cy="5394960"/>
        </p:xfrm>
        <a:graphic>
          <a:graphicData uri="http://schemas.openxmlformats.org/drawingml/2006/table">
            <a:tbl>
              <a:tblPr firstRow="1" bandRow="1">
                <a:tableStyleId>{5C22544A-7EE6-4342-B048-85BDC9FD1C3A}</a:tableStyleId>
              </a:tblPr>
              <a:tblGrid>
                <a:gridCol w="10149205">
                  <a:extLst>
                    <a:ext uri="{9D8B030D-6E8A-4147-A177-3AD203B41FA5}">
                      <a16:colId xmlns:a16="http://schemas.microsoft.com/office/drawing/2014/main" val="1873682825"/>
                    </a:ext>
                  </a:extLst>
                </a:gridCol>
              </a:tblGrid>
              <a:tr h="140002">
                <a:tc>
                  <a:txBody>
                    <a:bodyPr/>
                    <a:lstStyle/>
                    <a:p>
                      <a:r>
                        <a:rPr lang="da-DK" sz="1800" b="1" dirty="0">
                          <a:latin typeface="Courier New" panose="02070309020205020404" pitchFamily="49" charset="0"/>
                          <a:cs typeface="Courier New" panose="02070309020205020404" pitchFamily="49" charset="0"/>
                        </a:rPr>
                        <a:t>vector-iterator.cpp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#include &lt;iostream&gt;</a:t>
                      </a:r>
                    </a:p>
                    <a:p>
                      <a:r>
                        <a:rPr lang="pt-BR" sz="1800" b="1" dirty="0">
                          <a:solidFill>
                            <a:schemeClr val="bg1">
                              <a:lumMod val="50000"/>
                            </a:schemeClr>
                          </a:solidFill>
                          <a:latin typeface="Courier New" panose="02070309020205020404" pitchFamily="49" charset="0"/>
                          <a:cs typeface="Courier New" panose="02070309020205020404" pitchFamily="49" charset="0"/>
                        </a:rPr>
                        <a:t>#include &lt;vector&gt;</a:t>
                      </a:r>
                    </a:p>
                    <a:p>
                      <a:r>
                        <a:rPr lang="pt-BR" sz="1800" b="1" dirty="0">
                          <a:solidFill>
                            <a:schemeClr val="bg1">
                              <a:lumMod val="50000"/>
                            </a:schemeClr>
                          </a:solidFill>
                          <a:latin typeface="Courier New" panose="02070309020205020404" pitchFamily="49" charset="0"/>
                          <a:cs typeface="Courier New" panose="02070309020205020404" pitchFamily="49" charset="0"/>
                        </a:rPr>
                        <a:t>int main() {</a:t>
                      </a:r>
                    </a:p>
                    <a:p>
                      <a:r>
                        <a:rPr lang="pt-BR" sz="1800" b="1" dirty="0">
                          <a:solidFill>
                            <a:schemeClr val="bg1">
                              <a:lumMod val="50000"/>
                            </a:schemeClr>
                          </a:solidFill>
                          <a:latin typeface="Courier New" panose="02070309020205020404" pitchFamily="49" charset="0"/>
                          <a:cs typeface="Courier New" panose="02070309020205020404" pitchFamily="49" charset="0"/>
                        </a:rPr>
                        <a:t>  // Vector is part of STL (Standard Template Library)</a:t>
                      </a:r>
                    </a:p>
                    <a:p>
                      <a:r>
                        <a:rPr lang="pt-BR" sz="1800" b="1" dirty="0">
                          <a:solidFill>
                            <a:schemeClr val="bg1">
                              <a:lumMod val="50000"/>
                            </a:schemeClr>
                          </a:solidFill>
                          <a:latin typeface="Courier New" panose="02070309020205020404" pitchFamily="49" charset="0"/>
                          <a:cs typeface="Courier New" panose="02070309020205020404" pitchFamily="49" charset="0"/>
                        </a:rPr>
                        <a:t>  std::vector&lt;int&gt; </a:t>
                      </a:r>
                      <a:r>
                        <a:rPr lang="pt-BR" sz="1800" b="1" dirty="0">
                          <a:solidFill>
                            <a:schemeClr val="tx1"/>
                          </a:solidFill>
                          <a:latin typeface="Courier New" panose="02070309020205020404" pitchFamily="49" charset="0"/>
                          <a:cs typeface="Courier New" panose="02070309020205020404" pitchFamily="49" charset="0"/>
                        </a:rPr>
                        <a:t>A = {20, 23, 26};</a:t>
                      </a:r>
                    </a:p>
                    <a:p>
                      <a:r>
                        <a:rPr lang="pt-BR" sz="1800" b="1" dirty="0">
                          <a:solidFill>
                            <a:schemeClr val="bg1">
                              <a:lumMod val="50000"/>
                            </a:schemeClr>
                          </a:solidFill>
                          <a:latin typeface="Courier New" panose="02070309020205020404" pitchFamily="49" charset="0"/>
                          <a:cs typeface="Courier New" panose="02070309020205020404" pitchFamily="49" charset="0"/>
                        </a:rPr>
                        <a:t>  // "C" indexing - since C++98</a:t>
                      </a:r>
                    </a:p>
                    <a:p>
                      <a:r>
                        <a:rPr lang="pt-BR" sz="1800" b="1" dirty="0">
                          <a:solidFill>
                            <a:schemeClr val="tx1"/>
                          </a:solidFill>
                          <a:latin typeface="Courier New" panose="02070309020205020404" pitchFamily="49" charset="0"/>
                          <a:cs typeface="Courier New" panose="02070309020205020404" pitchFamily="49" charset="0"/>
                        </a:rPr>
                        <a:t>  for (int i = 0; i &lt; A.size(); i++)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A[i]</a:t>
                      </a:r>
                      <a:r>
                        <a:rPr lang="pt-BR" sz="1800" b="1" dirty="0">
                          <a:solidFill>
                            <a:schemeClr val="bg1">
                              <a:lumMod val="50000"/>
                            </a:schemeClr>
                          </a:solidFill>
                          <a:latin typeface="Courier New" panose="02070309020205020404" pitchFamily="49" charset="0"/>
                          <a:cs typeface="Courier New" panose="02070309020205020404" pitchFamily="49" charset="0"/>
                        </a:rPr>
                        <a:t> &lt;&lt; std::endl;</a:t>
                      </a:r>
                    </a:p>
                    <a:p>
                      <a:r>
                        <a:rPr lang="pt-BR" sz="1800" b="1" dirty="0">
                          <a:solidFill>
                            <a:schemeClr val="bg1">
                              <a:lumMod val="50000"/>
                            </a:schemeClr>
                          </a:solidFill>
                          <a:latin typeface="Courier New" panose="02070309020205020404" pitchFamily="49" charset="0"/>
                          <a:cs typeface="Courier New" panose="02070309020205020404" pitchFamily="49" charset="0"/>
                        </a:rPr>
                        <a:t>  // iterator - since C++98 </a:t>
                      </a:r>
                    </a:p>
                    <a:p>
                      <a:r>
                        <a:rPr lang="pt-BR" sz="1800" b="1" dirty="0">
                          <a:solidFill>
                            <a:schemeClr val="tx1"/>
                          </a:solidFill>
                          <a:latin typeface="Courier New" panose="02070309020205020404" pitchFamily="49" charset="0"/>
                          <a:cs typeface="Courier New" panose="02070309020205020404" pitchFamily="49" charset="0"/>
                        </a:rPr>
                        <a:t>  for (</a:t>
                      </a:r>
                      <a:r>
                        <a:rPr lang="pt-BR" sz="1800" b="1" dirty="0">
                          <a:solidFill>
                            <a:srgbClr val="C00000"/>
                          </a:solidFill>
                          <a:latin typeface="Courier New" panose="02070309020205020404" pitchFamily="49" charset="0"/>
                          <a:cs typeface="Courier New" panose="02070309020205020404" pitchFamily="49" charset="0"/>
                        </a:rPr>
                        <a:t>std::vector&lt;int&gt;::iterator </a:t>
                      </a:r>
                      <a:r>
                        <a:rPr lang="pt-BR" sz="1800" b="1" dirty="0">
                          <a:solidFill>
                            <a:schemeClr val="tx1"/>
                          </a:solidFill>
                          <a:latin typeface="Courier New" panose="02070309020205020404" pitchFamily="49" charset="0"/>
                          <a:cs typeface="Courier New" panose="02070309020205020404" pitchFamily="49" charset="0"/>
                        </a:rPr>
                        <a:t>it = A.begin(); it != A.end(); ++it)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*it</a:t>
                      </a:r>
                      <a:r>
                        <a:rPr lang="pt-BR" sz="1800" b="1" dirty="0">
                          <a:solidFill>
                            <a:schemeClr val="bg1">
                              <a:lumMod val="50000"/>
                            </a:schemeClr>
                          </a:solidFill>
                          <a:latin typeface="Courier New" panose="02070309020205020404" pitchFamily="49" charset="0"/>
                          <a:cs typeface="Courier New" panose="02070309020205020404" pitchFamily="49" charset="0"/>
                        </a:rPr>
                        <a:t> &lt;&lt;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  // "auto" iterator - since C++11</a:t>
                      </a:r>
                    </a:p>
                    <a:p>
                      <a:r>
                        <a:rPr lang="pt-BR" sz="1800" b="1" dirty="0">
                          <a:solidFill>
                            <a:schemeClr val="tx1"/>
                          </a:solidFill>
                          <a:latin typeface="Courier New" panose="02070309020205020404" pitchFamily="49" charset="0"/>
                          <a:cs typeface="Courier New" panose="02070309020205020404" pitchFamily="49" charset="0"/>
                        </a:rPr>
                        <a:t>  for (</a:t>
                      </a:r>
                      <a:r>
                        <a:rPr lang="pt-BR" sz="1800" b="1" dirty="0">
                          <a:solidFill>
                            <a:srgbClr val="C00000"/>
                          </a:solidFill>
                          <a:latin typeface="Courier New" panose="02070309020205020404" pitchFamily="49" charset="0"/>
                          <a:cs typeface="Courier New" panose="02070309020205020404" pitchFamily="49" charset="0"/>
                        </a:rPr>
                        <a:t>auto</a:t>
                      </a:r>
                      <a:r>
                        <a:rPr lang="pt-BR" sz="1800" b="1" dirty="0">
                          <a:solidFill>
                            <a:schemeClr val="tx1"/>
                          </a:solidFill>
                          <a:latin typeface="Courier New" panose="02070309020205020404" pitchFamily="49" charset="0"/>
                          <a:cs typeface="Courier New" panose="02070309020205020404" pitchFamily="49" charset="0"/>
                        </a:rPr>
                        <a:t> it = A.begin(); it != A.end(); ++it)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*it </a:t>
                      </a:r>
                      <a:r>
                        <a:rPr lang="pt-BR" sz="1800" b="1" dirty="0">
                          <a:solidFill>
                            <a:schemeClr val="bg1">
                              <a:lumMod val="50000"/>
                            </a:schemeClr>
                          </a:solidFill>
                          <a:latin typeface="Courier New" panose="02070309020205020404" pitchFamily="49" charset="0"/>
                          <a:cs typeface="Courier New" panose="02070309020205020404" pitchFamily="49" charset="0"/>
                        </a:rPr>
                        <a:t>&lt;&lt;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  // Range-based for-loop - since C++11</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tx1"/>
                          </a:solidFill>
                          <a:latin typeface="Courier New" panose="02070309020205020404" pitchFamily="49" charset="0"/>
                          <a:cs typeface="Courier New" panose="02070309020205020404" pitchFamily="49" charset="0"/>
                        </a:rPr>
                        <a:t> for (auto e </a:t>
                      </a:r>
                      <a:r>
                        <a:rPr lang="pt-BR" sz="1800" b="1" dirty="0">
                          <a:solidFill>
                            <a:srgbClr val="C00000"/>
                          </a:solidFill>
                          <a:latin typeface="Courier New" panose="02070309020205020404" pitchFamily="49" charset="0"/>
                          <a:cs typeface="Courier New" panose="02070309020205020404" pitchFamily="49" charset="0"/>
                        </a:rPr>
                        <a:t>:</a:t>
                      </a:r>
                      <a:r>
                        <a:rPr lang="pt-BR" sz="1800" b="1" dirty="0">
                          <a:solidFill>
                            <a:schemeClr val="tx1"/>
                          </a:solidFill>
                          <a:latin typeface="Courier New" panose="02070309020205020404" pitchFamily="49" charset="0"/>
                          <a:cs typeface="Courier New" panose="02070309020205020404" pitchFamily="49" charset="0"/>
                        </a:rPr>
                        <a:t> A)</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e &lt;&lt;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3" name="Down Arrow 2"/>
          <p:cNvSpPr/>
          <p:nvPr/>
        </p:nvSpPr>
        <p:spPr>
          <a:xfrm rot="16200000">
            <a:off x="378314" y="5252466"/>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elegant</a:t>
            </a:r>
          </a:p>
        </p:txBody>
      </p:sp>
    </p:spTree>
    <p:extLst>
      <p:ext uri="{BB962C8B-B14F-4D97-AF65-F5344CB8AC3E}">
        <p14:creationId xmlns:p14="http://schemas.microsoft.com/office/powerpoint/2010/main" val="37441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3"/>
            <a:ext cx="12192000" cy="1325563"/>
          </a:xfrm>
        </p:spPr>
        <p:txBody>
          <a:bodyPr/>
          <a:lstStyle/>
          <a:p>
            <a:pPr algn="ctr"/>
            <a:r>
              <a:rPr lang="en-US" dirty="0"/>
              <a:t>Java - different ways to print a vector</a:t>
            </a:r>
          </a:p>
        </p:txBody>
      </p:sp>
      <p:graphicFrame>
        <p:nvGraphicFramePr>
          <p:cNvPr id="8" name="Table 7"/>
          <p:cNvGraphicFramePr>
            <a:graphicFrameLocks noGrp="1"/>
          </p:cNvGraphicFramePr>
          <p:nvPr>
            <p:extLst>
              <p:ext uri="{D42A27DB-BD31-4B8C-83A1-F6EECF244321}">
                <p14:modId xmlns:p14="http://schemas.microsoft.com/office/powerpoint/2010/main" val="4003419984"/>
              </p:ext>
            </p:extLst>
          </p:nvPr>
        </p:nvGraphicFramePr>
        <p:xfrm>
          <a:off x="1823252" y="1030340"/>
          <a:ext cx="8545495" cy="5669280"/>
        </p:xfrm>
        <a:graphic>
          <a:graphicData uri="http://schemas.openxmlformats.org/drawingml/2006/table">
            <a:tbl>
              <a:tblPr firstRow="1" bandRow="1">
                <a:tableStyleId>{5C22544A-7EE6-4342-B048-85BDC9FD1C3A}</a:tableStyleId>
              </a:tblPr>
              <a:tblGrid>
                <a:gridCol w="854549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vector-iterator.java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import java.util.Vector;</a:t>
                      </a:r>
                    </a:p>
                    <a:p>
                      <a:r>
                        <a:rPr lang="pt-BR" sz="1800" b="1" dirty="0">
                          <a:solidFill>
                            <a:schemeClr val="bg1">
                              <a:lumMod val="50000"/>
                            </a:schemeClr>
                          </a:solidFill>
                          <a:latin typeface="Courier New" panose="02070309020205020404" pitchFamily="49" charset="0"/>
                          <a:cs typeface="Courier New" panose="02070309020205020404" pitchFamily="49" charset="0"/>
                        </a:rPr>
                        <a:t>import java.util.Iterator;</a:t>
                      </a:r>
                    </a:p>
                    <a:p>
                      <a:endParaRPr lang="pt-BR" sz="1800" b="1" dirty="0">
                        <a:solidFill>
                          <a:schemeClr val="bg1">
                            <a:lumMod val="50000"/>
                          </a:schemeClr>
                        </a:solidFill>
                        <a:latin typeface="Courier New" panose="02070309020205020404" pitchFamily="49" charset="0"/>
                        <a:cs typeface="Courier New" panose="02070309020205020404" pitchFamily="49" charset="0"/>
                      </a:endParaRPr>
                    </a:p>
                    <a:p>
                      <a:r>
                        <a:rPr lang="pt-BR" sz="1800" b="1" dirty="0">
                          <a:solidFill>
                            <a:schemeClr val="bg1">
                              <a:lumMod val="50000"/>
                            </a:schemeClr>
                          </a:solidFill>
                          <a:latin typeface="Courier New" panose="02070309020205020404" pitchFamily="49" charset="0"/>
                          <a:cs typeface="Courier New" panose="02070309020205020404" pitchFamily="49" charset="0"/>
                        </a:rPr>
                        <a:t>class IteratorTest{</a:t>
                      </a:r>
                    </a:p>
                    <a:p>
                      <a:r>
                        <a:rPr lang="pt-BR" sz="1800" b="1" dirty="0">
                          <a:solidFill>
                            <a:schemeClr val="bg1">
                              <a:lumMod val="50000"/>
                            </a:schemeClr>
                          </a:solidFill>
                          <a:latin typeface="Courier New" panose="02070309020205020404" pitchFamily="49" charset="0"/>
                          <a:cs typeface="Courier New" panose="02070309020205020404" pitchFamily="49" charset="0"/>
                        </a:rPr>
                        <a:t>   public static void main(String[] args) {</a:t>
                      </a:r>
                    </a:p>
                    <a:p>
                      <a:r>
                        <a:rPr lang="pt-BR" sz="1800" b="1" dirty="0">
                          <a:solidFill>
                            <a:schemeClr val="bg1">
                              <a:lumMod val="50000"/>
                            </a:schemeClr>
                          </a:solidFill>
                          <a:latin typeface="Courier New" panose="02070309020205020404" pitchFamily="49" charset="0"/>
                          <a:cs typeface="Courier New" panose="02070309020205020404" pitchFamily="49" charset="0"/>
                        </a:rPr>
                        <a:t>       Vector&lt;Integer&gt; a = new Vector&lt;Integer&gt;();</a:t>
                      </a:r>
                    </a:p>
                    <a:p>
                      <a:r>
                        <a:rPr lang="pt-BR" sz="1800" b="1" dirty="0">
                          <a:solidFill>
                            <a:schemeClr val="bg1">
                              <a:lumMod val="50000"/>
                            </a:schemeClr>
                          </a:solidFill>
                          <a:latin typeface="Courier New" panose="02070309020205020404" pitchFamily="49" charset="0"/>
                          <a:cs typeface="Courier New" panose="02070309020205020404" pitchFamily="49" charset="0"/>
                        </a:rPr>
                        <a:t>       a.add(7);</a:t>
                      </a:r>
                    </a:p>
                    <a:p>
                      <a:r>
                        <a:rPr lang="pt-BR" sz="1800" b="1" dirty="0">
                          <a:solidFill>
                            <a:schemeClr val="bg1">
                              <a:lumMod val="50000"/>
                            </a:schemeClr>
                          </a:solidFill>
                          <a:latin typeface="Courier New" panose="02070309020205020404" pitchFamily="49" charset="0"/>
                          <a:cs typeface="Courier New" panose="02070309020205020404" pitchFamily="49" charset="0"/>
                        </a:rPr>
                        <a:t>       a.add(42);</a:t>
                      </a:r>
                    </a:p>
                    <a:p>
                      <a:r>
                        <a:rPr lang="pt-BR" sz="1800" b="1" dirty="0">
                          <a:solidFill>
                            <a:schemeClr val="bg1">
                              <a:lumMod val="50000"/>
                            </a:schemeClr>
                          </a:solidFill>
                          <a:latin typeface="Courier New" panose="02070309020205020404" pitchFamily="49" charset="0"/>
                          <a:cs typeface="Courier New" panose="02070309020205020404" pitchFamily="49" charset="0"/>
                        </a:rPr>
                        <a:t>       // "C" for-loop &amp; get method</a:t>
                      </a:r>
                    </a:p>
                    <a:p>
                      <a:r>
                        <a:rPr lang="pt-BR" sz="1800" b="1" dirty="0">
                          <a:solidFill>
                            <a:schemeClr val="tx1"/>
                          </a:solidFill>
                          <a:latin typeface="Courier New" panose="02070309020205020404" pitchFamily="49" charset="0"/>
                          <a:cs typeface="Courier New" panose="02070309020205020404" pitchFamily="49" charset="0"/>
                        </a:rPr>
                        <a:t>       for (int i=0; i&lt;a.size(); i++)</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a:t>
                      </a:r>
                      <a:r>
                        <a:rPr lang="pt-BR" sz="1800" b="1" dirty="0">
                          <a:solidFill>
                            <a:schemeClr val="tx1"/>
                          </a:solidFill>
                          <a:latin typeface="Courier New" panose="02070309020205020404" pitchFamily="49" charset="0"/>
                          <a:cs typeface="Courier New" panose="02070309020205020404" pitchFamily="49" charset="0"/>
                        </a:rPr>
                        <a:t>a.get(i)</a:t>
                      </a:r>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       // iterator</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tx1"/>
                          </a:solidFill>
                          <a:latin typeface="Courier New" panose="02070309020205020404" pitchFamily="49" charset="0"/>
                          <a:cs typeface="Courier New" panose="02070309020205020404" pitchFamily="49" charset="0"/>
                        </a:rPr>
                        <a:t>for (Iterator it = a.iterator(); it.hasNext(); )</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a:t>
                      </a:r>
                      <a:r>
                        <a:rPr lang="pt-BR" sz="1800" b="1" dirty="0">
                          <a:solidFill>
                            <a:schemeClr val="tx1"/>
                          </a:solidFill>
                          <a:latin typeface="Courier New" panose="02070309020205020404" pitchFamily="49" charset="0"/>
                          <a:cs typeface="Courier New" panose="02070309020205020404" pitchFamily="49" charset="0"/>
                        </a:rPr>
                        <a:t>it.next()</a:t>
                      </a:r>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       // for-each loop – since Java 5</a:t>
                      </a:r>
                    </a:p>
                    <a:p>
                      <a:r>
                        <a:rPr lang="pt-BR" sz="1800" b="1" dirty="0">
                          <a:solidFill>
                            <a:schemeClr val="tx1"/>
                          </a:solidFill>
                          <a:latin typeface="Courier New" panose="02070309020205020404" pitchFamily="49" charset="0"/>
                          <a:cs typeface="Courier New" panose="02070309020205020404" pitchFamily="49" charset="0"/>
                        </a:rPr>
                        <a:t>       for (Integer e : a)</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System.out.println(e);         </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a:t>
                      </a:r>
                      <a:endParaRPr lang="en-US" sz="1800" b="1" dirty="0">
                        <a:solidFill>
                          <a:schemeClr val="bg1">
                            <a:lumMod val="50000"/>
                          </a:schemeClr>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p:cNvSpPr/>
          <p:nvPr/>
        </p:nvSpPr>
        <p:spPr>
          <a:xfrm rot="16200000">
            <a:off x="1498400" y="5156214"/>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elegant</a:t>
            </a:r>
          </a:p>
        </p:txBody>
      </p:sp>
    </p:spTree>
    <p:extLst>
      <p:ext uri="{BB962C8B-B14F-4D97-AF65-F5344CB8AC3E}">
        <p14:creationId xmlns:p14="http://schemas.microsoft.com/office/powerpoint/2010/main" val="301989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Course </a:t>
            </a:r>
            <a:r>
              <a:rPr lang="da-DK" dirty="0" err="1"/>
              <a:t>description</a:t>
            </a:r>
            <a:r>
              <a:rPr lang="da-DK" dirty="0"/>
              <a:t> </a:t>
            </a:r>
            <a:r>
              <a:rPr lang="da-DK" sz="2400" dirty="0"/>
              <a:t>– kursuskatalog.au.dk/en/course/111388/</a:t>
            </a:r>
            <a:endParaRPr lang="en-US" sz="2400" dirty="0"/>
          </a:p>
        </p:txBody>
      </p:sp>
      <p:sp>
        <p:nvSpPr>
          <p:cNvPr id="3" name="Content Placeholder 2"/>
          <p:cNvSpPr>
            <a:spLocks noGrp="1"/>
          </p:cNvSpPr>
          <p:nvPr>
            <p:ph idx="1"/>
          </p:nvPr>
        </p:nvSpPr>
        <p:spPr>
          <a:xfrm>
            <a:off x="583951" y="1604159"/>
            <a:ext cx="7199600" cy="5040000"/>
          </a:xfrm>
          <a:solidFill>
            <a:schemeClr val="accent5">
              <a:lumMod val="20000"/>
              <a:lumOff val="80000"/>
            </a:schemeClr>
          </a:solidFill>
          <a:ln>
            <a:solidFill>
              <a:schemeClr val="tx1"/>
            </a:solidFill>
          </a:ln>
        </p:spPr>
        <p:txBody>
          <a:bodyPr>
            <a:noAutofit/>
          </a:bodyPr>
          <a:lstStyle/>
          <a:p>
            <a:pPr marL="0" indent="0">
              <a:buNone/>
            </a:pPr>
            <a:r>
              <a:rPr lang="en-US" sz="2000" b="1" dirty="0"/>
              <a:t>Introduction to Programming with Scientific Applications</a:t>
            </a:r>
          </a:p>
          <a:p>
            <a:pPr marL="0" indent="0">
              <a:buNone/>
            </a:pPr>
            <a:r>
              <a:rPr lang="en-US" sz="1400" b="1" dirty="0"/>
              <a:t>Description of qualifications</a:t>
            </a:r>
          </a:p>
          <a:p>
            <a:pPr marL="0" indent="0">
              <a:buNone/>
            </a:pPr>
            <a:r>
              <a:rPr lang="en-US" sz="1400" dirty="0"/>
              <a:t>After the course the participants will have knowledge of principles and techniques for systematic </a:t>
            </a:r>
            <a:r>
              <a:rPr lang="en-US" sz="1400" b="1" dirty="0">
                <a:solidFill>
                  <a:srgbClr val="C00000"/>
                </a:solidFill>
              </a:rPr>
              <a:t>construction</a:t>
            </a:r>
            <a:r>
              <a:rPr lang="en-US" sz="1400" dirty="0"/>
              <a:t> of </a:t>
            </a:r>
            <a:r>
              <a:rPr lang="en-US" sz="1400" b="1" dirty="0">
                <a:solidFill>
                  <a:srgbClr val="C00000"/>
                </a:solidFill>
              </a:rPr>
              <a:t>programs</a:t>
            </a:r>
            <a:r>
              <a:rPr lang="en-US" sz="1400" dirty="0"/>
              <a:t>.</a:t>
            </a:r>
          </a:p>
          <a:p>
            <a:pPr marL="0" indent="0">
              <a:spcAft>
                <a:spcPts val="600"/>
              </a:spcAft>
              <a:buNone/>
            </a:pPr>
            <a:r>
              <a:rPr lang="en-US" sz="1400" dirty="0"/>
              <a:t>At the end of the course, the participants will be able to: </a:t>
            </a:r>
          </a:p>
          <a:p>
            <a:pPr>
              <a:spcBef>
                <a:spcPts val="0"/>
              </a:spcBef>
            </a:pPr>
            <a:r>
              <a:rPr lang="en-US" sz="1400" dirty="0"/>
              <a:t>apply constructions of a common programming language,</a:t>
            </a:r>
          </a:p>
          <a:p>
            <a:pPr>
              <a:spcBef>
                <a:spcPts val="0"/>
              </a:spcBef>
            </a:pPr>
            <a:r>
              <a:rPr lang="en-US" sz="1400" dirty="0"/>
              <a:t>develop </a:t>
            </a:r>
            <a:r>
              <a:rPr lang="en-US" sz="1400" b="1" dirty="0">
                <a:solidFill>
                  <a:srgbClr val="C00000"/>
                </a:solidFill>
              </a:rPr>
              <a:t>well-structured</a:t>
            </a:r>
            <a:r>
              <a:rPr lang="en-US" sz="1400" dirty="0"/>
              <a:t> programs and perform </a:t>
            </a:r>
            <a:r>
              <a:rPr lang="en-US" sz="1400" b="1" dirty="0">
                <a:solidFill>
                  <a:srgbClr val="C00000"/>
                </a:solidFill>
              </a:rPr>
              <a:t>testing</a:t>
            </a:r>
            <a:r>
              <a:rPr lang="en-US" sz="1400" dirty="0"/>
              <a:t> and </a:t>
            </a:r>
            <a:r>
              <a:rPr lang="en-US" sz="1400" b="1" dirty="0">
                <a:solidFill>
                  <a:srgbClr val="C00000"/>
                </a:solidFill>
              </a:rPr>
              <a:t>debugging</a:t>
            </a:r>
            <a:r>
              <a:rPr lang="en-US" sz="1400" dirty="0"/>
              <a:t> of these,</a:t>
            </a:r>
          </a:p>
          <a:p>
            <a:pPr>
              <a:spcBef>
                <a:spcPts val="0"/>
              </a:spcBef>
            </a:pPr>
            <a:r>
              <a:rPr lang="en-US" sz="1400" dirty="0"/>
              <a:t>explain fundamental programming concepts and basic algorithmic techniques,</a:t>
            </a:r>
          </a:p>
          <a:p>
            <a:pPr>
              <a:spcBef>
                <a:spcPts val="0"/>
              </a:spcBef>
            </a:pPr>
            <a:r>
              <a:rPr lang="en-US" sz="1400" dirty="0"/>
              <a:t>apply standard </a:t>
            </a:r>
            <a:r>
              <a:rPr lang="en-US" sz="1400" b="1" dirty="0">
                <a:solidFill>
                  <a:srgbClr val="C00000"/>
                </a:solidFill>
              </a:rPr>
              <a:t>tools for scientific applications</a:t>
            </a:r>
            <a:r>
              <a:rPr lang="en-US" sz="1400" dirty="0"/>
              <a:t>,</a:t>
            </a:r>
          </a:p>
          <a:p>
            <a:pPr>
              <a:spcBef>
                <a:spcPts val="0"/>
              </a:spcBef>
            </a:pPr>
            <a:r>
              <a:rPr lang="en-US" sz="1400" dirty="0"/>
              <a:t>use the documentation for a programming language and available software packages.</a:t>
            </a:r>
          </a:p>
          <a:p>
            <a:pPr marL="0" indent="0">
              <a:buNone/>
            </a:pPr>
            <a:r>
              <a:rPr lang="en-US" sz="1400" b="1" dirty="0"/>
              <a:t>Contents</a:t>
            </a:r>
          </a:p>
          <a:p>
            <a:pPr marL="0" indent="0">
              <a:buNone/>
            </a:pPr>
            <a:r>
              <a:rPr lang="en-US" sz="1400" dirty="0"/>
              <a:t>The course gives an introduction to programming with scientific applications.</a:t>
            </a:r>
            <a:br>
              <a:rPr lang="en-US" sz="1400" dirty="0"/>
            </a:br>
            <a:r>
              <a:rPr lang="en-US" sz="1400" dirty="0"/>
              <a:t>Programming concepts and techniques are introduced using the </a:t>
            </a:r>
            <a:r>
              <a:rPr lang="en-US" sz="1400" b="1" dirty="0">
                <a:solidFill>
                  <a:srgbClr val="C00000"/>
                </a:solidFill>
              </a:rPr>
              <a:t>Python</a:t>
            </a:r>
            <a:r>
              <a:rPr lang="en-US" sz="1400" dirty="0"/>
              <a:t> programming language.</a:t>
            </a:r>
            <a:br>
              <a:rPr lang="en-US" sz="1400" dirty="0"/>
            </a:br>
            <a:r>
              <a:rPr lang="en-US" sz="1400" dirty="0"/>
              <a:t>The programming concepts are </a:t>
            </a:r>
            <a:r>
              <a:rPr lang="en-US" sz="1400" b="1" dirty="0">
                <a:solidFill>
                  <a:srgbClr val="C00000"/>
                </a:solidFill>
              </a:rPr>
              <a:t>illustrated in other programming languages</a:t>
            </a:r>
            <a:r>
              <a:rPr lang="en-US" sz="1400" dirty="0"/>
              <a:t>. The following content is included.</a:t>
            </a:r>
          </a:p>
          <a:p>
            <a:pPr marL="0" indent="0">
              <a:buNone/>
            </a:pPr>
            <a:r>
              <a:rPr lang="en-US" sz="1400" i="1" dirty="0"/>
              <a:t>Basic programming constructs</a:t>
            </a:r>
            <a:r>
              <a:rPr lang="en-US" sz="1400" dirty="0"/>
              <a:t>:  Data types, operators, variables, flow of control, conditionals, loops, functions, recursion, scope, exceptions. </a:t>
            </a:r>
            <a:r>
              <a:rPr lang="en-US" sz="1400" i="1" dirty="0"/>
              <a:t>Object orientation</a:t>
            </a:r>
            <a:r>
              <a:rPr lang="en-US" sz="1400" dirty="0"/>
              <a:t>:  Abstract data types, classes, inheritance, encapsulation. </a:t>
            </a:r>
            <a:r>
              <a:rPr lang="en-US" sz="1400" i="1" dirty="0"/>
              <a:t>Basic algorithmic techniques</a:t>
            </a:r>
            <a:r>
              <a:rPr lang="en-US" sz="1400" dirty="0"/>
              <a:t>:  Sorting, binary search, dynamic programming. </a:t>
            </a:r>
            <a:r>
              <a:rPr lang="en-US" sz="1400" i="1" dirty="0"/>
              <a:t>Systematic development of programs</a:t>
            </a:r>
            <a:r>
              <a:rPr lang="en-US" sz="1400" dirty="0"/>
              <a:t>:  Testing and debugging. File-based input/output, numerical analysis, functional programming. Scientific computing using standard packages for Python.</a:t>
            </a:r>
          </a:p>
        </p:txBody>
      </p:sp>
      <p:sp>
        <p:nvSpPr>
          <p:cNvPr id="4" name="TextBox 3"/>
          <p:cNvSpPr txBox="1"/>
          <p:nvPr/>
        </p:nvSpPr>
        <p:spPr>
          <a:xfrm>
            <a:off x="7917366" y="1604159"/>
            <a:ext cx="3746810" cy="5047536"/>
          </a:xfrm>
          <a:prstGeom prst="rect">
            <a:avLst/>
          </a:prstGeom>
          <a:solidFill>
            <a:schemeClr val="accent5">
              <a:lumMod val="20000"/>
              <a:lumOff val="80000"/>
            </a:schemeClr>
          </a:solidFill>
          <a:ln>
            <a:solidFill>
              <a:schemeClr val="tx1"/>
            </a:solidFill>
          </a:ln>
        </p:spPr>
        <p:txBody>
          <a:bodyPr wrap="square" rtlCol="0">
            <a:spAutoFit/>
          </a:bodyPr>
          <a:lstStyle/>
          <a:p>
            <a:pPr>
              <a:tabLst>
                <a:tab pos="539750" algn="l"/>
              </a:tabLst>
            </a:pPr>
            <a:r>
              <a:rPr lang="en-US" sz="1400" b="1" dirty="0"/>
              <a:t>ECTS</a:t>
            </a:r>
            <a:r>
              <a:rPr lang="en-US" sz="1400" dirty="0"/>
              <a:t>    10</a:t>
            </a:r>
          </a:p>
          <a:p>
            <a:pPr>
              <a:tabLst>
                <a:tab pos="539750" algn="l"/>
              </a:tabLst>
            </a:pPr>
            <a:r>
              <a:rPr lang="en-US" sz="1400" b="1" dirty="0"/>
              <a:t>Hours - weeks - periods</a:t>
            </a:r>
          </a:p>
          <a:p>
            <a:pPr>
              <a:tabLst>
                <a:tab pos="539750" algn="l"/>
              </a:tabLst>
            </a:pPr>
            <a:r>
              <a:rPr lang="en-US" sz="1400" dirty="0"/>
              <a:t>	Lectures 2 x 2 hours/week</a:t>
            </a:r>
          </a:p>
          <a:p>
            <a:pPr>
              <a:tabLst>
                <a:tab pos="539750" algn="l"/>
              </a:tabLst>
            </a:pPr>
            <a:r>
              <a:rPr lang="en-US" sz="1400" dirty="0"/>
              <a:t>	TA sessions 1 x 3 hours/week</a:t>
            </a:r>
          </a:p>
          <a:p>
            <a:pPr>
              <a:tabLst>
                <a:tab pos="539750" algn="l"/>
              </a:tabLst>
            </a:pPr>
            <a:r>
              <a:rPr lang="en-US" sz="1400" dirty="0"/>
              <a:t>	Study café 3 x 1 hour/week</a:t>
            </a:r>
          </a:p>
          <a:p>
            <a:pPr>
              <a:tabLst>
                <a:tab pos="539750" algn="l"/>
              </a:tabLst>
            </a:pPr>
            <a:r>
              <a:rPr lang="en-US" sz="1400" b="1" dirty="0"/>
              <a:t>Language of instruction</a:t>
            </a:r>
          </a:p>
          <a:p>
            <a:pPr>
              <a:tabLst>
                <a:tab pos="539750" algn="l"/>
              </a:tabLst>
            </a:pPr>
            <a:r>
              <a:rPr lang="en-US" sz="1400" dirty="0"/>
              <a:t>    	Danish</a:t>
            </a:r>
          </a:p>
          <a:p>
            <a:pPr>
              <a:tabLst>
                <a:tab pos="539750" algn="l"/>
              </a:tabLst>
            </a:pPr>
            <a:r>
              <a:rPr lang="en-US" sz="1400" b="1" dirty="0"/>
              <a:t>Instructor</a:t>
            </a:r>
          </a:p>
          <a:p>
            <a:pPr>
              <a:tabLst>
                <a:tab pos="539750" algn="l"/>
              </a:tabLst>
            </a:pPr>
            <a:r>
              <a:rPr lang="en-US" sz="1400" dirty="0"/>
              <a:t>	Gerth Stølting Brodal</a:t>
            </a:r>
          </a:p>
          <a:p>
            <a:pPr>
              <a:tabLst>
                <a:tab pos="539750" algn="l"/>
              </a:tabLst>
            </a:pPr>
            <a:r>
              <a:rPr lang="en-US" sz="1400" b="1" dirty="0"/>
              <a:t>Academic prerequisites</a:t>
            </a:r>
          </a:p>
          <a:p>
            <a:pPr>
              <a:tabLst>
                <a:tab pos="539750" algn="l"/>
              </a:tabLst>
            </a:pPr>
            <a:r>
              <a:rPr lang="en-US" sz="1400" dirty="0"/>
              <a:t>    	(Some) Linear algebra</a:t>
            </a:r>
          </a:p>
          <a:p>
            <a:pPr>
              <a:tabLst>
                <a:tab pos="539750" algn="l"/>
              </a:tabLst>
            </a:pPr>
            <a:r>
              <a:rPr lang="en-US" sz="1400" b="1" dirty="0"/>
              <a:t>Exam</a:t>
            </a:r>
          </a:p>
          <a:p>
            <a:pPr>
              <a:tabLst>
                <a:tab pos="539750" algn="l"/>
              </a:tabLst>
            </a:pPr>
            <a:r>
              <a:rPr lang="en-US" sz="1400" dirty="0"/>
              <a:t>	</a:t>
            </a:r>
            <a:r>
              <a:rPr lang="en-US" sz="1400" b="1" dirty="0">
                <a:solidFill>
                  <a:srgbClr val="C00000"/>
                </a:solidFill>
              </a:rPr>
              <a:t>5 hour programming</a:t>
            </a:r>
          </a:p>
          <a:p>
            <a:pPr>
              <a:tabLst>
                <a:tab pos="539750" algn="l"/>
              </a:tabLst>
            </a:pPr>
            <a:r>
              <a:rPr lang="en-US" sz="1400" dirty="0"/>
              <a:t>	Aid: Computer and Internet</a:t>
            </a:r>
          </a:p>
          <a:p>
            <a:pPr>
              <a:tabLst>
                <a:tab pos="539750" algn="l"/>
              </a:tabLst>
            </a:pPr>
            <a:r>
              <a:rPr lang="en-US" sz="1400" dirty="0"/>
              <a:t>	7-point grading scale</a:t>
            </a:r>
          </a:p>
          <a:p>
            <a:pPr>
              <a:tabLst>
                <a:tab pos="539750" algn="l"/>
              </a:tabLst>
            </a:pPr>
            <a:r>
              <a:rPr lang="en-US" sz="1400" b="1" dirty="0"/>
              <a:t>Prerequisites for examination participation</a:t>
            </a:r>
          </a:p>
          <a:p>
            <a:pPr>
              <a:tabLst>
                <a:tab pos="539750" algn="l"/>
              </a:tabLst>
            </a:pPr>
            <a:r>
              <a:rPr lang="en-US" sz="1400" dirty="0"/>
              <a:t>    	Submission and approval of 10 	mandatory assignments and submission 	of </a:t>
            </a:r>
            <a:r>
              <a:rPr lang="en-US" sz="1400" b="1" dirty="0">
                <a:solidFill>
                  <a:srgbClr val="C00000"/>
                </a:solidFill>
              </a:rPr>
              <a:t>1 implementation project</a:t>
            </a:r>
          </a:p>
          <a:p>
            <a:pPr>
              <a:tabLst>
                <a:tab pos="539750" algn="l"/>
              </a:tabLst>
            </a:pPr>
            <a:endParaRPr lang="en-US" sz="1400" dirty="0"/>
          </a:p>
          <a:p>
            <a:pPr>
              <a:tabLst>
                <a:tab pos="539750" algn="l"/>
              </a:tabLst>
            </a:pPr>
            <a:r>
              <a:rPr lang="en-US" sz="1400" b="1" dirty="0"/>
              <a:t>Notes	</a:t>
            </a:r>
            <a:r>
              <a:rPr lang="en-US" sz="1400" dirty="0"/>
              <a:t>Grade reflects an overall assessment </a:t>
            </a:r>
          </a:p>
          <a:p>
            <a:pPr>
              <a:tabLst>
                <a:tab pos="539750" algn="l"/>
              </a:tabLst>
            </a:pPr>
            <a:r>
              <a:rPr lang="en-US" sz="1400" dirty="0"/>
              <a:t>	of implementation project and </a:t>
            </a:r>
          </a:p>
          <a:p>
            <a:pPr>
              <a:tabLst>
                <a:tab pos="539750" algn="l"/>
              </a:tabLst>
            </a:pPr>
            <a:r>
              <a:rPr lang="en-US" sz="1400" dirty="0"/>
              <a:t>	written examination.</a:t>
            </a:r>
          </a:p>
        </p:txBody>
      </p:sp>
    </p:spTree>
    <p:extLst>
      <p:ext uri="{BB962C8B-B14F-4D97-AF65-F5344CB8AC3E}">
        <p14:creationId xmlns:p14="http://schemas.microsoft.com/office/powerpoint/2010/main" val="3427877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5795"/>
            <a:ext cx="12192000" cy="1325563"/>
          </a:xfrm>
        </p:spPr>
        <p:txBody>
          <a:bodyPr/>
          <a:lstStyle/>
          <a:p>
            <a:pPr algn="ctr"/>
            <a:r>
              <a:rPr lang="en-US" dirty="0"/>
              <a:t>The Python way to print a list</a:t>
            </a:r>
          </a:p>
        </p:txBody>
      </p:sp>
      <p:graphicFrame>
        <p:nvGraphicFramePr>
          <p:cNvPr id="8" name="Table 7"/>
          <p:cNvGraphicFramePr>
            <a:graphicFrameLocks noGrp="1"/>
          </p:cNvGraphicFramePr>
          <p:nvPr>
            <p:extLst>
              <p:ext uri="{D42A27DB-BD31-4B8C-83A1-F6EECF244321}">
                <p14:modId xmlns:p14="http://schemas.microsoft.com/office/powerpoint/2010/main" val="970089281"/>
              </p:ext>
            </p:extLst>
          </p:nvPr>
        </p:nvGraphicFramePr>
        <p:xfrm>
          <a:off x="4434522" y="2367833"/>
          <a:ext cx="3322955" cy="3108960"/>
        </p:xfrm>
        <a:graphic>
          <a:graphicData uri="http://schemas.openxmlformats.org/drawingml/2006/table">
            <a:tbl>
              <a:tblPr firstRow="1" bandRow="1">
                <a:tableStyleId>{5C22544A-7EE6-4342-B048-85BDC9FD1C3A}</a:tableStyleId>
              </a:tblPr>
              <a:tblGrid>
                <a:gridCol w="332295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print-list.py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it-IT" sz="1800" b="1" dirty="0">
                          <a:solidFill>
                            <a:schemeClr val="bg1">
                              <a:lumMod val="50000"/>
                            </a:schemeClr>
                          </a:solidFill>
                          <a:latin typeface="Courier New" panose="02070309020205020404" pitchFamily="49" charset="0"/>
                          <a:cs typeface="Courier New" panose="02070309020205020404" pitchFamily="49" charset="0"/>
                        </a:rPr>
                        <a:t>a = [20, 23, 26]</a:t>
                      </a:r>
                    </a:p>
                    <a:p>
                      <a:endParaRPr lang="it-IT" sz="1800" b="1" dirty="0">
                        <a:solidFill>
                          <a:schemeClr val="tx1"/>
                        </a:solidFill>
                        <a:latin typeface="Courier New" panose="02070309020205020404" pitchFamily="49" charset="0"/>
                        <a:cs typeface="Courier New" panose="02070309020205020404" pitchFamily="49" charset="0"/>
                      </a:endParaRPr>
                    </a:p>
                    <a:p>
                      <a:r>
                        <a:rPr lang="it-IT" sz="1800" b="1" dirty="0">
                          <a:solidFill>
                            <a:schemeClr val="tx1"/>
                          </a:solidFill>
                          <a:latin typeface="Courier New" panose="02070309020205020404" pitchFamily="49" charset="0"/>
                          <a:cs typeface="Courier New" panose="02070309020205020404" pitchFamily="49" charset="0"/>
                        </a:rPr>
                        <a:t>for e in a:</a:t>
                      </a:r>
                    </a:p>
                    <a:p>
                      <a:r>
                        <a:rPr lang="it-IT" sz="1800" b="1" dirty="0">
                          <a:solidFill>
                            <a:schemeClr val="bg1">
                              <a:lumMod val="50000"/>
                            </a:schemeClr>
                          </a:solidFill>
                          <a:latin typeface="Courier New" panose="02070309020205020404" pitchFamily="49" charset="0"/>
                          <a:cs typeface="Courier New" panose="02070309020205020404" pitchFamily="49" charset="0"/>
                        </a:rPr>
                        <a:t>    print(e)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23683">
                <a:tc>
                  <a:txBody>
                    <a:bodyPr/>
                    <a:lstStyle/>
                    <a:p>
                      <a:r>
                        <a:rPr lang="it-IT"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67136528"/>
                  </a:ext>
                </a:extLst>
              </a:tr>
              <a:tr h="469718">
                <a:tc>
                  <a:txBody>
                    <a:bodyPr/>
                    <a:lstStyle/>
                    <a:p>
                      <a:r>
                        <a:rPr lang="it-IT" sz="1800" b="1" dirty="0">
                          <a:solidFill>
                            <a:schemeClr val="bg1">
                              <a:lumMod val="50000"/>
                            </a:schemeClr>
                          </a:solidFill>
                          <a:latin typeface="Courier New" panose="02070309020205020404" pitchFamily="49" charset="0"/>
                          <a:cs typeface="Courier New" panose="02070309020205020404" pitchFamily="49" charset="0"/>
                        </a:rPr>
                        <a:t>$ python</a:t>
                      </a:r>
                      <a:r>
                        <a:rPr lang="it-IT" sz="1800" b="1" baseline="0" dirty="0">
                          <a:solidFill>
                            <a:schemeClr val="bg1">
                              <a:lumMod val="50000"/>
                            </a:schemeClr>
                          </a:solidFill>
                          <a:latin typeface="Courier New" panose="02070309020205020404" pitchFamily="49" charset="0"/>
                          <a:cs typeface="Courier New" panose="02070309020205020404" pitchFamily="49" charset="0"/>
                        </a:rPr>
                        <a:t> print-list</a:t>
                      </a:r>
                      <a:r>
                        <a:rPr lang="it-IT" sz="1800" b="1" dirty="0">
                          <a:solidFill>
                            <a:schemeClr val="bg1">
                              <a:lumMod val="50000"/>
                            </a:schemeClr>
                          </a:solidFill>
                          <a:latin typeface="Courier New" panose="02070309020205020404" pitchFamily="49" charset="0"/>
                          <a:cs typeface="Courier New" panose="02070309020205020404" pitchFamily="49" charset="0"/>
                        </a:rPr>
                        <a:t>.py</a:t>
                      </a:r>
                    </a:p>
                    <a:p>
                      <a:r>
                        <a:rPr lang="it-IT" sz="1800" b="1" dirty="0">
                          <a:solidFill>
                            <a:schemeClr val="bg1">
                              <a:lumMod val="50000"/>
                            </a:schemeClr>
                          </a:solidFill>
                          <a:latin typeface="Courier New" panose="02070309020205020404" pitchFamily="49" charset="0"/>
                          <a:cs typeface="Courier New" panose="02070309020205020404" pitchFamily="49" charset="0"/>
                        </a:rPr>
                        <a:t>20</a:t>
                      </a:r>
                    </a:p>
                    <a:p>
                      <a:r>
                        <a:rPr lang="it-IT" sz="1800" b="1" dirty="0">
                          <a:solidFill>
                            <a:schemeClr val="bg1">
                              <a:lumMod val="50000"/>
                            </a:schemeClr>
                          </a:solidFill>
                          <a:latin typeface="Courier New" panose="02070309020205020404" pitchFamily="49" charset="0"/>
                          <a:cs typeface="Courier New" panose="02070309020205020404" pitchFamily="49" charset="0"/>
                        </a:rPr>
                        <a:t>23</a:t>
                      </a:r>
                    </a:p>
                    <a:p>
                      <a:r>
                        <a:rPr lang="it-IT" sz="1800" b="1" dirty="0">
                          <a:solidFill>
                            <a:schemeClr val="bg1">
                              <a:lumMod val="50000"/>
                            </a:schemeClr>
                          </a:solidFill>
                          <a:latin typeface="Courier New" panose="02070309020205020404" pitchFamily="49" charset="0"/>
                          <a:cs typeface="Courier New" panose="02070309020205020404" pitchFamily="49" charset="0"/>
                        </a:rPr>
                        <a:t>26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53122120"/>
                  </a:ext>
                </a:extLst>
              </a:tr>
            </a:tbl>
          </a:graphicData>
        </a:graphic>
      </p:graphicFrame>
    </p:spTree>
    <p:extLst>
      <p:ext uri="{BB962C8B-B14F-4D97-AF65-F5344CB8AC3E}">
        <p14:creationId xmlns:p14="http://schemas.microsoft.com/office/powerpoint/2010/main" val="3747827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a:bodyPr>
          <a:lstStyle/>
          <a:p>
            <a:r>
              <a:rPr lang="en-US" sz="2600" noProof="1"/>
              <a:t>Short concise code</a:t>
            </a:r>
          </a:p>
          <a:p>
            <a:r>
              <a:rPr lang="en-US" sz="2600" noProof="1"/>
              <a:t>Index out of range exceptions</a:t>
            </a:r>
          </a:p>
          <a:p>
            <a:r>
              <a:rPr lang="en-US" sz="2600" b="1" noProof="1"/>
              <a:t>Elegant for-each loop</a:t>
            </a:r>
          </a:p>
          <a:p>
            <a:pPr marL="0" indent="0">
              <a:buNone/>
            </a:pPr>
            <a:endParaRPr lang="en-US" sz="2600" noProof="1"/>
          </a:p>
        </p:txBody>
      </p:sp>
    </p:spTree>
    <p:extLst>
      <p:ext uri="{BB962C8B-B14F-4D97-AF65-F5344CB8AC3E}">
        <p14:creationId xmlns:p14="http://schemas.microsoft.com/office/powerpoint/2010/main" val="204996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4158762" cy="16866156"/>
          </a:xfrm>
          <a:prstGeom prst="rect">
            <a:avLst/>
          </a:prstGeom>
          <a:noFill/>
        </p:spPr>
        <p:txBody>
          <a:bodyPr wrap="square" rtlCol="0">
            <a:spAutoFit/>
          </a:bodyPr>
          <a:lstStyle/>
          <a:p>
            <a:r>
              <a:rPr lang="en-US" sz="500" dirty="0">
                <a:latin typeface="Courier New" panose="02070309020205020404" pitchFamily="49" charset="0"/>
                <a:cs typeface="Courier New" panose="02070309020205020404" pitchFamily="49" charset="0"/>
              </a:rPr>
              <a:t>$ g++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11 print-vector.cpp</a:t>
            </a:r>
          </a:p>
          <a:p>
            <a:r>
              <a:rPr lang="en-US" sz="500" dirty="0">
                <a:latin typeface="Courier New" panose="02070309020205020404" pitchFamily="49" charset="0"/>
                <a:cs typeface="Courier New" panose="02070309020205020404" pitchFamily="49" charset="0"/>
              </a:rPr>
              <a:t>cpp-error-message.cpp: In function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main()’:</a:t>
            </a:r>
          </a:p>
          <a:p>
            <a:r>
              <a:rPr lang="en-US" sz="500" dirty="0">
                <a:latin typeface="Courier New" panose="02070309020205020404" pitchFamily="49" charset="0"/>
                <a:cs typeface="Courier New" panose="02070309020205020404" pitchFamily="49" charset="0"/>
              </a:rPr>
              <a:t>cpp-error-message.cpp:7:13: error: no match for ‘operator&lt;&lt;’ (operand types are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ostream</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/ostream:628:5: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&lt;near match&gt;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&amp; __x)</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/ostream:628:5: note:   conversion of argument 1 would be ill-formed:</a:t>
            </a:r>
          </a:p>
          <a:p>
            <a:r>
              <a:rPr lang="en-US" sz="500" dirty="0">
                <a:latin typeface="Courier New" panose="02070309020205020404" pitchFamily="49" charset="0"/>
                <a:cs typeface="Courier New" panose="02070309020205020404" pitchFamily="49" charset="0"/>
              </a:rPr>
              <a:t>cpp-error-message.cpp:7:16: error: cannot bind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ostream</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lvalue</a:t>
            </a:r>
            <a:r>
              <a:rPr lang="en-US" sz="500" dirty="0">
                <a:latin typeface="Courier New" panose="02070309020205020404" pitchFamily="49" charset="0"/>
                <a:cs typeface="Courier New" panose="02070309020205020404" pitchFamily="49" charset="0"/>
              </a:rPr>
              <a: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&lt;char&gt;&amp;&amp;’</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/ostream:108:7: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(*__pf)(__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/ostream:108:7: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/ostream:117:7: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(*__pf)(__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/ostream:117:7: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/ostream:127:7: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(*__pf) (</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/ostream:127:7: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/ostream:166:7: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/ostream:166:7: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/ostream:170:7: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long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/ostream:170:7: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/ostream:174:7: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_Traits&gt;::operator&lt;&lt;(bool)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operator&lt;&lt;(bool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/ostream:174:7: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‘bool’</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/bits/ostream.tcc:91:5: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_Traits&gt;::operator&lt;&lt;(short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/bits/ostream.tcc:91:5: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‘short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/ostream:181:7: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_Traits&gt;::operator&lt;&lt;(short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short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/ostream:181:7: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‘short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/bits/ostream.tcc:105:5: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/bits/ostream.tcc:105:5: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/ostream:192:7: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/ostream:192:7: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/ostream:201:7: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/ostream:201:7: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/ostream:205:7: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/ostream:205:7: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/ostream:220:7: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_Traits&gt;::operator&lt;&lt;(double)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operator&lt;&lt;(double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/ostream:220:7: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‘double’</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/ostream:224:7: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_Traits&gt;::operator&lt;&lt;(float)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operator&lt;&lt;(float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/ostream:224:7: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‘float’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/ostream:232:7: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double)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double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/ostream:232:7: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double’</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/ostream:245:7: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 __p)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/ostream:245:7: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/bits/ostream.tcc:119:5: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basic_streambuf</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/bits/ostream.tcc:119:5: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basic_streambuf</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/ostream:574:5: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/ostream:574:5: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/ostream:569:5: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/ostream:569:5: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/ostream:556:5: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/ostream:556:5: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/bits/ostream.tcc:321:5: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/bits/ostream.tcc:321:5: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/ostream:539:5: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/ostream:539:5: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mismatched types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/ostream:519:5: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unsigned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unsigned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‘unsigned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/ostream:514:5: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signed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/ostream:514:5: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/ostream:508:5: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/ostream:508:5: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/ostream:502:5: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/ostream:502:5: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/ostream:497:5: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/ostream:497:5: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deduced conflicting types for parameter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(‘char’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/bits/ios_base.h:46:0,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/ios:42,</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/ostream:38,</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/system_error:209:5: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 __e)</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/system_error:209:5: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/string:52:0,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/bits/locale_classes.h:40,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/bits/ios_base.h:41,</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/ios:42,</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/ostream:38,</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/bits/basic_string.h:5172:5: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 class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basic_string</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&gt;&amp;)</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/bits/basic_string.h:5172:5: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is not derived from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basic_string</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endParaRPr lang="en-US" sz="500" dirty="0">
              <a:latin typeface="Courier New" panose="02070309020205020404" pitchFamily="49" charset="0"/>
              <a:cs typeface="Courier New" panose="02070309020205020404" pitchFamily="49" charset="0"/>
            </a:endParaRPr>
          </a:p>
        </p:txBody>
      </p:sp>
      <p:sp>
        <p:nvSpPr>
          <p:cNvPr id="5" name="Rounded Rectangle 4"/>
          <p:cNvSpPr/>
          <p:nvPr/>
        </p:nvSpPr>
        <p:spPr>
          <a:xfrm>
            <a:off x="2703094" y="814075"/>
            <a:ext cx="6785811" cy="747001"/>
          </a:xfrm>
          <a:prstGeom prst="roundRect">
            <a:avLst>
              <a:gd name="adj" fmla="val 32129"/>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524795"/>
            <a:ext cx="12192000" cy="1325563"/>
          </a:xfrm>
        </p:spPr>
        <p:txBody>
          <a:bodyPr/>
          <a:lstStyle/>
          <a:p>
            <a:pPr algn="ctr"/>
            <a:r>
              <a:rPr lang="en-US" dirty="0"/>
              <a:t>C++ how </a:t>
            </a:r>
            <a:r>
              <a:rPr lang="en-US" u="sng" dirty="0"/>
              <a:t>not</a:t>
            </a:r>
            <a:r>
              <a:rPr lang="en-US" dirty="0"/>
              <a:t> to print a vector</a:t>
            </a:r>
          </a:p>
        </p:txBody>
      </p:sp>
      <p:graphicFrame>
        <p:nvGraphicFramePr>
          <p:cNvPr id="9" name="Table 8"/>
          <p:cNvGraphicFramePr>
            <a:graphicFrameLocks noGrp="1"/>
          </p:cNvGraphicFramePr>
          <p:nvPr>
            <p:extLst>
              <p:ext uri="{D42A27DB-BD31-4B8C-83A1-F6EECF244321}">
                <p14:modId xmlns:p14="http://schemas.microsoft.com/office/powerpoint/2010/main" val="1196450187"/>
              </p:ext>
            </p:extLst>
          </p:nvPr>
        </p:nvGraphicFramePr>
        <p:xfrm>
          <a:off x="3820159" y="2353379"/>
          <a:ext cx="4551680" cy="2651760"/>
        </p:xfrm>
        <a:graphic>
          <a:graphicData uri="http://schemas.openxmlformats.org/drawingml/2006/table">
            <a:tbl>
              <a:tblPr firstRow="1" bandRow="1">
                <a:tableStyleId>{5C22544A-7EE6-4342-B048-85BDC9FD1C3A}</a:tableStyleId>
              </a:tblPr>
              <a:tblGrid>
                <a:gridCol w="4551680">
                  <a:extLst>
                    <a:ext uri="{9D8B030D-6E8A-4147-A177-3AD203B41FA5}">
                      <a16:colId xmlns:a16="http://schemas.microsoft.com/office/drawing/2014/main" val="1873682825"/>
                    </a:ext>
                  </a:extLst>
                </a:gridCol>
              </a:tblGrid>
              <a:tr h="140002">
                <a:tc>
                  <a:txBody>
                    <a:bodyPr/>
                    <a:lstStyle/>
                    <a:p>
                      <a:r>
                        <a:rPr lang="da-DK" sz="1800" b="1" dirty="0">
                          <a:latin typeface="Courier New" panose="02070309020205020404" pitchFamily="49" charset="0"/>
                          <a:cs typeface="Courier New" panose="02070309020205020404" pitchFamily="49" charset="0"/>
                        </a:rPr>
                        <a:t>print-vector.cpp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&lt;vector&gt;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::vector&lt;</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&gt; </a:t>
                      </a:r>
                      <a:r>
                        <a:rPr lang="en-US" sz="1800" b="1" dirty="0">
                          <a:solidFill>
                            <a:schemeClr val="tx1"/>
                          </a:solidFill>
                          <a:latin typeface="Courier New" panose="02070309020205020404" pitchFamily="49" charset="0"/>
                          <a:cs typeface="Courier New" panose="02070309020205020404" pitchFamily="49" charset="0"/>
                        </a:rPr>
                        <a:t>A = {2, 3}</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t>
                      </a:r>
                      <a:r>
                        <a:rPr lang="en-US" sz="1800" b="1" dirty="0">
                          <a:solidFill>
                            <a:srgbClr val="C00000"/>
                          </a:solidFill>
                          <a:latin typeface="Courier New" panose="02070309020205020404" pitchFamily="49" charset="0"/>
                          <a:cs typeface="Courier New" panose="02070309020205020404" pitchFamily="49" charset="0"/>
                        </a:rPr>
                        <a:t>A</a:t>
                      </a:r>
                      <a:r>
                        <a:rPr lang="en-US" sz="1800" b="1" dirty="0">
                          <a:solidFill>
                            <a:schemeClr val="bg1">
                              <a:lumMod val="50000"/>
                            </a:schemeClr>
                          </a:solidFill>
                          <a:latin typeface="Courier New" panose="02070309020205020404" pitchFamily="49" charset="0"/>
                          <a:cs typeface="Courier New" panose="02070309020205020404" pitchFamily="49" charset="0"/>
                        </a:rPr>
                        <a:t>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Rectangular Callout 5"/>
          <p:cNvSpPr/>
          <p:nvPr/>
        </p:nvSpPr>
        <p:spPr>
          <a:xfrm>
            <a:off x="5554948" y="4831882"/>
            <a:ext cx="4590915" cy="933650"/>
          </a:xfrm>
          <a:prstGeom prst="wedgeRectCallout">
            <a:avLst>
              <a:gd name="adj1" fmla="val -37625"/>
              <a:gd name="adj2" fmla="val -9523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vectors cannot be printed directly – mistake results in </a:t>
            </a:r>
            <a:r>
              <a:rPr lang="en-US" dirty="0">
                <a:solidFill>
                  <a:srgbClr val="C00000"/>
                </a:solidFill>
              </a:rPr>
              <a:t>+200 lines of error messages</a:t>
            </a:r>
          </a:p>
        </p:txBody>
      </p:sp>
    </p:spTree>
    <p:extLst>
      <p:ext uri="{BB962C8B-B14F-4D97-AF65-F5344CB8AC3E}">
        <p14:creationId xmlns:p14="http://schemas.microsoft.com/office/powerpoint/2010/main" val="195682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479037" cy="2628744"/>
          </a:xfrm>
        </p:spPr>
        <p:txBody>
          <a:bodyPr>
            <a:normAutofit/>
          </a:bodyPr>
          <a:lstStyle/>
          <a:p>
            <a:r>
              <a:rPr lang="en-US" sz="2600" noProof="1"/>
              <a:t>Short concise code</a:t>
            </a:r>
          </a:p>
          <a:p>
            <a:r>
              <a:rPr lang="en-US" sz="2600" noProof="1"/>
              <a:t>Index out of range exceptions</a:t>
            </a:r>
          </a:p>
          <a:p>
            <a:r>
              <a:rPr lang="en-US" sz="2600" noProof="1"/>
              <a:t>Elegant for-each loop</a:t>
            </a:r>
          </a:p>
          <a:p>
            <a:r>
              <a:rPr lang="en-US" sz="2600" b="1" noProof="1"/>
              <a:t>Python hopefully better error messages than C++</a:t>
            </a:r>
          </a:p>
          <a:p>
            <a:pPr marL="0" indent="0">
              <a:buNone/>
            </a:pPr>
            <a:endParaRPr lang="en-US" sz="2600" noProof="1"/>
          </a:p>
        </p:txBody>
      </p:sp>
    </p:spTree>
    <p:extLst>
      <p:ext uri="{BB962C8B-B14F-4D97-AF65-F5344CB8AC3E}">
        <p14:creationId xmlns:p14="http://schemas.microsoft.com/office/powerpoint/2010/main" val="2542659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675056272"/>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rowSpan="8">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54308248"/>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endParaRPr lang="en-US" b="1" dirty="0"/>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rowSpan="4">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2" name="Title 1"/>
          <p:cNvSpPr>
            <a:spLocks noGrp="1"/>
          </p:cNvSpPr>
          <p:nvPr>
            <p:ph type="title"/>
          </p:nvPr>
        </p:nvSpPr>
        <p:spPr>
          <a:xfrm>
            <a:off x="838200" y="15913"/>
            <a:ext cx="10515600" cy="1325563"/>
          </a:xfrm>
        </p:spPr>
        <p:txBody>
          <a:bodyPr/>
          <a:lstStyle/>
          <a:p>
            <a:r>
              <a:rPr lang="en-US" dirty="0"/>
              <a:t>Python and garbage collection</a:t>
            </a:r>
          </a:p>
        </p:txBody>
      </p:sp>
      <p:graphicFrame>
        <p:nvGraphicFramePr>
          <p:cNvPr id="4" name="Table 3"/>
          <p:cNvGraphicFramePr>
            <a:graphicFrameLocks noGrp="1"/>
          </p:cNvGraphicFramePr>
          <p:nvPr>
            <p:extLst>
              <p:ext uri="{D42A27DB-BD31-4B8C-83A1-F6EECF244321}">
                <p14:modId xmlns:p14="http://schemas.microsoft.com/office/powerpoint/2010/main" val="989510855"/>
              </p:ext>
            </p:extLst>
          </p:nvPr>
        </p:nvGraphicFramePr>
        <p:xfrm>
          <a:off x="6159377" y="2213239"/>
          <a:ext cx="2094230" cy="1005840"/>
        </p:xfrm>
        <a:graphic>
          <a:graphicData uri="http://schemas.openxmlformats.org/drawingml/2006/table">
            <a:tbl>
              <a:tblPr firstRow="1" bandRow="1">
                <a:tableStyleId>{5C22544A-7EE6-4342-B048-85BDC9FD1C3A}</a:tableStyleId>
              </a:tblPr>
              <a:tblGrid>
                <a:gridCol w="2094230">
                  <a:extLst>
                    <a:ext uri="{9D8B030D-6E8A-4147-A177-3AD203B41FA5}">
                      <a16:colId xmlns:a16="http://schemas.microsoft.com/office/drawing/2014/main" val="1873682825"/>
                    </a:ext>
                  </a:extLst>
                </a:gridCol>
              </a:tblGrid>
              <a:tr h="284500">
                <a:tc>
                  <a:txBody>
                    <a:bodyPr/>
                    <a:lstStyle/>
                    <a:p>
                      <a:r>
                        <a:rPr lang="da-DK" sz="1800" b="1" dirty="0">
                          <a:latin typeface="Courier New" panose="02070309020205020404" pitchFamily="49" charset="0"/>
                          <a:cs typeface="Courier New" panose="02070309020205020404" pitchFamily="49" charset="0"/>
                        </a:rPr>
                        <a:t>garbage.py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602451">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a = [2, 5, 3]</a:t>
                      </a:r>
                    </a:p>
                    <a:p>
                      <a:r>
                        <a:rPr lang="en-US" sz="1800" b="1" dirty="0">
                          <a:solidFill>
                            <a:schemeClr val="bg1">
                              <a:lumMod val="50000"/>
                            </a:schemeClr>
                          </a:solidFill>
                          <a:latin typeface="Courier New" panose="02070309020205020404" pitchFamily="49" charset="0"/>
                          <a:cs typeface="Courier New" panose="02070309020205020404" pitchFamily="49" charset="0"/>
                        </a:rPr>
                        <a:t>a =</a:t>
                      </a:r>
                      <a:r>
                        <a:rPr lang="en-US" sz="1800" b="1" baseline="0" dirty="0">
                          <a:solidFill>
                            <a:schemeClr val="bg1">
                              <a:lumMod val="50000"/>
                            </a:schemeClr>
                          </a:solidFill>
                          <a:latin typeface="Courier New" panose="02070309020205020404" pitchFamily="49" charset="0"/>
                          <a:cs typeface="Courier New" panose="02070309020205020404" pitchFamily="49" charset="0"/>
                        </a:rPr>
                        <a:t> [7,4]</a:t>
                      </a:r>
                      <a:endParaRPr lang="en-US" sz="1800" b="1" dirty="0">
                        <a:solidFill>
                          <a:schemeClr val="bg1">
                            <a:lumMod val="50000"/>
                          </a:schemeClr>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7092800"/>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endParaRPr lang="en-US" b="1" dirty="0"/>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9" name="Left Brace 8"/>
          <p:cNvSpPr/>
          <p:nvPr/>
        </p:nvSpPr>
        <p:spPr>
          <a:xfrm>
            <a:off x="914842" y="5065746"/>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flipH="1">
            <a:off x="1702966" y="3140744"/>
            <a:ext cx="111600" cy="108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Down Arrow 11"/>
          <p:cNvSpPr/>
          <p:nvPr/>
        </p:nvSpPr>
        <p:spPr>
          <a:xfrm rot="16200000" flipV="1">
            <a:off x="8666048" y="2095430"/>
            <a:ext cx="649703" cy="189116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latin typeface="Courier New" panose="02070309020205020404" pitchFamily="49" charset="0"/>
                <a:cs typeface="Courier New" panose="02070309020205020404" pitchFamily="49" charset="0"/>
              </a:rPr>
              <a:t>a</a:t>
            </a:r>
            <a:r>
              <a:rPr lang="en-US" dirty="0">
                <a:solidFill>
                  <a:schemeClr val="bg1"/>
                </a:solidFill>
              </a:rPr>
              <a:t> gets new value</a:t>
            </a:r>
          </a:p>
        </p:txBody>
      </p:sp>
      <p:sp>
        <p:nvSpPr>
          <p:cNvPr id="3" name="TextBox 2"/>
          <p:cNvSpPr txBox="1"/>
          <p:nvPr/>
        </p:nvSpPr>
        <p:spPr>
          <a:xfrm>
            <a:off x="1814566" y="3219079"/>
            <a:ext cx="2097476" cy="923330"/>
          </a:xfrm>
          <a:prstGeom prst="rect">
            <a:avLst/>
          </a:prstGeom>
          <a:noFill/>
        </p:spPr>
        <p:txBody>
          <a:bodyPr wrap="square" rtlCol="0">
            <a:spAutoFit/>
          </a:bodyPr>
          <a:lstStyle/>
          <a:p>
            <a:r>
              <a:rPr lang="en-US" dirty="0">
                <a:solidFill>
                  <a:srgbClr val="C00000"/>
                </a:solidFill>
              </a:rPr>
              <a:t>garbage, since no variable contains this data any longer</a:t>
            </a:r>
          </a:p>
        </p:txBody>
      </p:sp>
      <p:sp>
        <p:nvSpPr>
          <p:cNvPr id="14" name="Content Placeholder 2"/>
          <p:cNvSpPr>
            <a:spLocks noGrp="1"/>
          </p:cNvSpPr>
          <p:nvPr>
            <p:ph idx="1"/>
          </p:nvPr>
        </p:nvSpPr>
        <p:spPr>
          <a:xfrm>
            <a:off x="4597954" y="4366425"/>
            <a:ext cx="7311306" cy="2130162"/>
          </a:xfrm>
        </p:spPr>
        <p:txBody>
          <a:bodyPr>
            <a:normAutofit fontScale="92500" lnSpcReduction="10000"/>
          </a:bodyPr>
          <a:lstStyle/>
          <a:p>
            <a:r>
              <a:rPr lang="en-US" dirty="0"/>
              <a:t>Python and e.g. Java, C# and JavaScript have a </a:t>
            </a:r>
            <a:r>
              <a:rPr lang="en-US" b="1" dirty="0"/>
              <a:t>garbage collector </a:t>
            </a:r>
            <a:r>
              <a:rPr lang="en-US" dirty="0"/>
              <a:t>to automatically recycle garbage</a:t>
            </a:r>
          </a:p>
          <a:p>
            <a:r>
              <a:rPr lang="en-US" dirty="0"/>
              <a:t>C and C++ garbage collection must be done explicitly by the program; forgetting to </a:t>
            </a:r>
            <a:r>
              <a:rPr lang="en-US" b="1" dirty="0"/>
              <a:t>free </a:t>
            </a:r>
            <a:r>
              <a:rPr lang="en-US" dirty="0"/>
              <a:t>memory again results in </a:t>
            </a:r>
            <a:r>
              <a:rPr lang="en-US" b="1" dirty="0"/>
              <a:t>memory leaks</a:t>
            </a:r>
            <a:r>
              <a:rPr lang="en-US" dirty="0"/>
              <a:t> – which can be really hard to find.</a:t>
            </a:r>
            <a:r>
              <a:rPr lang="en-US" b="1" dirty="0"/>
              <a:t> Have fun debugging! </a:t>
            </a:r>
          </a:p>
        </p:txBody>
      </p:sp>
      <p:sp>
        <p:nvSpPr>
          <p:cNvPr id="5" name="TextBox 4"/>
          <p:cNvSpPr txBox="1"/>
          <p:nvPr/>
        </p:nvSpPr>
        <p:spPr>
          <a:xfrm>
            <a:off x="524786" y="5246840"/>
            <a:ext cx="395865" cy="369332"/>
          </a:xfrm>
          <a:prstGeom prst="rect">
            <a:avLst/>
          </a:prstGeom>
          <a:noFill/>
        </p:spPr>
        <p:txBody>
          <a:bodyPr wrap="square" rtlCol="0">
            <a:spAutoFit/>
          </a:bodyPr>
          <a:lstStyle/>
          <a:p>
            <a:pPr algn="r"/>
            <a:r>
              <a:rPr lang="en-US" dirty="0">
                <a:latin typeface="Courier New" panose="02070309020205020404" pitchFamily="49" charset="0"/>
                <a:cs typeface="Courier New" panose="02070309020205020404" pitchFamily="49" charset="0"/>
              </a:rPr>
              <a:t>a</a:t>
            </a:r>
          </a:p>
        </p:txBody>
      </p:sp>
      <p:sp>
        <p:nvSpPr>
          <p:cNvPr id="18" name="Left Brace 17"/>
          <p:cNvSpPr/>
          <p:nvPr/>
        </p:nvSpPr>
        <p:spPr>
          <a:xfrm>
            <a:off x="914842" y="3140744"/>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518977" y="3496078"/>
            <a:ext cx="395865" cy="369332"/>
          </a:xfrm>
          <a:prstGeom prst="rect">
            <a:avLst/>
          </a:prstGeom>
          <a:noFill/>
        </p:spPr>
        <p:txBody>
          <a:bodyPr wrap="square" rtlCol="0">
            <a:spAutoFit/>
          </a:bodyPr>
          <a:lstStyle/>
          <a:p>
            <a:pPr algn="r"/>
            <a:r>
              <a:rPr lang="en-US" dirty="0">
                <a:latin typeface="Courier New" panose="02070309020205020404" pitchFamily="49" charset="0"/>
                <a:cs typeface="Courier New" panose="02070309020205020404" pitchFamily="49" charset="0"/>
              </a:rPr>
              <a:t>a</a:t>
            </a:r>
          </a:p>
        </p:txBody>
      </p:sp>
    </p:spTree>
    <p:extLst>
      <p:ext uri="{BB962C8B-B14F-4D97-AF65-F5344CB8AC3E}">
        <p14:creationId xmlns:p14="http://schemas.microsoft.com/office/powerpoint/2010/main" val="37133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Effect transition="in" filter="fade">
                                      <p:cBhvr>
                                        <p:cTn id="48" dur="500"/>
                                        <p:tgtEl>
                                          <p:spTgt spid="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animEffect transition="in" filter="fade">
                                      <p:cBhvr>
                                        <p:cTn id="5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3" grpId="0"/>
      <p:bldP spid="5" grpId="0"/>
      <p:bldP spid="18" grpId="0" animBg="1"/>
      <p:bldP spid="18" grpId="1" animBg="1"/>
      <p:bldP spid="19" grpId="0"/>
      <p:bldP spid="1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fontScale="92500"/>
          </a:bodyPr>
          <a:lstStyle/>
          <a:p>
            <a:r>
              <a:rPr lang="en-US" noProof="1"/>
              <a:t>Short concise code</a:t>
            </a:r>
          </a:p>
          <a:p>
            <a:r>
              <a:rPr lang="en-US" noProof="1"/>
              <a:t>Index out of range exceptions</a:t>
            </a:r>
          </a:p>
          <a:p>
            <a:r>
              <a:rPr lang="en-US" noProof="1"/>
              <a:t>Elegant for-each loop</a:t>
            </a:r>
          </a:p>
          <a:p>
            <a:r>
              <a:rPr lang="en-US" noProof="1"/>
              <a:t>Python hopefully better error messages than C++</a:t>
            </a:r>
          </a:p>
          <a:p>
            <a:r>
              <a:rPr lang="en-US" b="1" noProof="1"/>
              <a:t>Garbage collection is done automatically</a:t>
            </a:r>
          </a:p>
          <a:p>
            <a:pPr marL="0" indent="0">
              <a:buNone/>
            </a:pPr>
            <a:endParaRPr lang="en-US" noProof="1"/>
          </a:p>
        </p:txBody>
      </p:sp>
    </p:spTree>
    <p:extLst>
      <p:ext uri="{BB962C8B-B14F-4D97-AF65-F5344CB8AC3E}">
        <p14:creationId xmlns:p14="http://schemas.microsoft.com/office/powerpoint/2010/main" val="3252775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performance vs C, C++ and Java</a:t>
            </a:r>
          </a:p>
        </p:txBody>
      </p:sp>
      <p:sp>
        <p:nvSpPr>
          <p:cNvPr id="3" name="Content Placeholder 2"/>
          <p:cNvSpPr>
            <a:spLocks noGrp="1"/>
          </p:cNvSpPr>
          <p:nvPr>
            <p:ph idx="1"/>
          </p:nvPr>
        </p:nvSpPr>
        <p:spPr>
          <a:xfrm>
            <a:off x="3080236" y="1535143"/>
            <a:ext cx="4415204" cy="636221"/>
          </a:xfrm>
        </p:spPr>
        <p:txBody>
          <a:bodyPr>
            <a:normAutofit/>
          </a:bodyPr>
          <a:lstStyle/>
          <a:p>
            <a:pPr marL="0" indent="0">
              <a:buNone/>
            </a:pPr>
            <a:r>
              <a:rPr lang="da-DK" sz="2400" dirty="0" err="1"/>
              <a:t>Compute</a:t>
            </a:r>
            <a:r>
              <a:rPr lang="da-DK" sz="2400" dirty="0"/>
              <a:t> sum 1 + 2 + 3 + </a:t>
            </a:r>
            <a:r>
              <a:rPr lang="da-DK" sz="2400" dirty="0">
                <a:latin typeface="Calibri" panose="020F0502020204030204" pitchFamily="34" charset="0"/>
                <a:cs typeface="Calibri" panose="020F0502020204030204" pitchFamily="34" charset="0"/>
              </a:rPr>
              <a:t>∙∙∙ + n</a:t>
            </a:r>
            <a:r>
              <a:rPr lang="en-US" sz="2400" dirty="0"/>
              <a:t> </a:t>
            </a:r>
          </a:p>
          <a:p>
            <a:endParaRPr lang="da-DK" sz="2400" dirty="0">
              <a:latin typeface="Calibri" panose="020F0502020204030204" pitchFamily="34" charset="0"/>
              <a:cs typeface="Calibri" panose="020F0502020204030204" pitchFamily="34" charset="0"/>
            </a:endParaRPr>
          </a:p>
          <a:p>
            <a:endParaRPr lang="da-DK" sz="2400" dirty="0">
              <a:latin typeface="Calibri" panose="020F0502020204030204" pitchFamily="34" charset="0"/>
              <a:cs typeface="Calibri" panose="020F0502020204030204" pitchFamily="34" charset="0"/>
            </a:endParaRPr>
          </a:p>
        </p:txBody>
      </p:sp>
      <p:grpSp>
        <p:nvGrpSpPr>
          <p:cNvPr id="4" name="Group 3"/>
          <p:cNvGrpSpPr/>
          <p:nvPr/>
        </p:nvGrpSpPr>
        <p:grpSpPr>
          <a:xfrm>
            <a:off x="3943348" y="2246818"/>
            <a:ext cx="4238827" cy="4629527"/>
            <a:chOff x="4439816" y="548680"/>
            <a:chExt cx="6120680" cy="6260051"/>
          </a:xfrm>
        </p:grpSpPr>
        <p:sp>
          <p:nvSpPr>
            <p:cNvPr id="5" name="Rectangle 4"/>
            <p:cNvSpPr/>
            <p:nvPr/>
          </p:nvSpPr>
          <p:spPr>
            <a:xfrm>
              <a:off x="4439816" y="548680"/>
              <a:ext cx="5760640" cy="57606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4439816" y="548680"/>
              <a:ext cx="5760640" cy="5760640"/>
              <a:chOff x="2987824" y="548680"/>
              <a:chExt cx="5760640" cy="5760640"/>
            </a:xfrm>
            <a:solidFill>
              <a:schemeClr val="accent1"/>
            </a:solidFill>
          </p:grpSpPr>
          <p:sp>
            <p:nvSpPr>
              <p:cNvPr id="36" name="Rectangle 35"/>
              <p:cNvSpPr/>
              <p:nvPr/>
            </p:nvSpPr>
            <p:spPr>
              <a:xfrm flipV="1">
                <a:off x="29878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flipV="1">
                <a:off x="33478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flipV="1">
                <a:off x="33478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flipV="1">
                <a:off x="37079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flipV="1">
                <a:off x="40679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flipV="1">
                <a:off x="40679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flipV="1">
                <a:off x="37079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flipV="1">
                <a:off x="37079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flipV="1">
                <a:off x="40679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V="1">
                <a:off x="40679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flipV="1">
                <a:off x="44279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flipV="1">
                <a:off x="47880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flipV="1">
                <a:off x="47880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flipV="1">
                <a:off x="514806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flipV="1">
                <a:off x="550810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flipV="1">
                <a:off x="550810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flipV="1">
                <a:off x="514806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flipV="1">
                <a:off x="514806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flipV="1">
                <a:off x="550810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flipV="1">
                <a:off x="550810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flipV="1">
                <a:off x="44279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flipV="1">
                <a:off x="44279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flipV="1">
                <a:off x="44279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flipV="1">
                <a:off x="44279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flipV="1">
                <a:off x="47880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flipV="1">
                <a:off x="47880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V="1">
                <a:off x="47880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flipV="1">
                <a:off x="47880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flipV="1">
                <a:off x="514806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flipV="1">
                <a:off x="514806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flipV="1">
                <a:off x="51480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flipV="1">
                <a:off x="51480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flipV="1">
                <a:off x="55081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flipV="1">
                <a:off x="550810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flipV="1">
                <a:off x="55081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flipV="1">
                <a:off x="55081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flipV="1">
                <a:off x="586814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flipV="1">
                <a:off x="622818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flipV="1">
                <a:off x="622818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flipV="1">
                <a:off x="658822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flipV="1">
                <a:off x="694826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flipV="1">
                <a:off x="694826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flipV="1">
                <a:off x="658822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flipV="1">
                <a:off x="658822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flipV="1">
                <a:off x="694826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V="1">
                <a:off x="694826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flipV="1">
                <a:off x="730830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flipV="1">
                <a:off x="766834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flipV="1">
                <a:off x="766834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flipV="1">
                <a:off x="8028384" y="9087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flipV="1">
                <a:off x="8388424" y="9087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flipV="1">
                <a:off x="8388424" y="5486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flipV="1">
                <a:off x="802838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flipV="1">
                <a:off x="802838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flipV="1">
                <a:off x="838842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flipV="1">
                <a:off x="838842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flipV="1">
                <a:off x="730830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flipV="1">
                <a:off x="730830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flipV="1">
                <a:off x="730830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flipV="1">
                <a:off x="730830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flipV="1">
                <a:off x="766834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flipV="1">
                <a:off x="766834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flipV="1">
                <a:off x="766834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flipV="1">
                <a:off x="766834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flipV="1">
                <a:off x="802838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flipV="1">
                <a:off x="802838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flipV="1">
                <a:off x="802838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flipV="1">
                <a:off x="802838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flipV="1">
                <a:off x="838842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flipV="1">
                <a:off x="838842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flipV="1">
                <a:off x="838842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flipV="1">
                <a:off x="838842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flipV="1">
                <a:off x="586814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flipV="1">
                <a:off x="586814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flipV="1">
                <a:off x="586814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flipV="1">
                <a:off x="586814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flipV="1">
                <a:off x="58681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flipV="1">
                <a:off x="58681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flipV="1">
                <a:off x="58681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flipV="1">
                <a:off x="58681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flipV="1">
                <a:off x="622818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flipV="1">
                <a:off x="622818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flipV="1">
                <a:off x="62281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V="1">
                <a:off x="622818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flipV="1">
                <a:off x="62281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flipV="1">
                <a:off x="62281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flipV="1">
                <a:off x="62281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flipV="1">
                <a:off x="62281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flipV="1">
                <a:off x="658822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flipV="1">
                <a:off x="658822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flipV="1">
                <a:off x="65882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flipV="1">
                <a:off x="65882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flipV="1">
                <a:off x="65882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flipV="1">
                <a:off x="65882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flipV="1">
                <a:off x="65882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flipV="1">
                <a:off x="65882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flipV="1">
                <a:off x="694826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flipV="1">
                <a:off x="694826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flipV="1">
                <a:off x="694826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flipV="1">
                <a:off x="694826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flipV="1">
                <a:off x="694826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flipV="1">
                <a:off x="694826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flipV="1">
                <a:off x="69482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flipV="1">
                <a:off x="69482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flipV="1">
                <a:off x="730830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flipV="1">
                <a:off x="730830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flipV="1">
                <a:off x="730830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flipV="1">
                <a:off x="730830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flipV="1">
                <a:off x="73083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flipV="1">
                <a:off x="730830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flipV="1">
                <a:off x="73083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flipV="1">
                <a:off x="73083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flipV="1">
                <a:off x="766834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flipV="1">
                <a:off x="766834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flipV="1">
                <a:off x="766834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flipV="1">
                <a:off x="766834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flipV="1">
                <a:off x="76683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flipV="1">
                <a:off x="76683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flipV="1">
                <a:off x="76683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flipV="1">
                <a:off x="76683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flipV="1">
                <a:off x="802838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flipV="1">
                <a:off x="802838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flipV="1">
                <a:off x="80283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flipV="1">
                <a:off x="802838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flipV="1">
                <a:off x="80283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flipV="1">
                <a:off x="80283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flipV="1">
                <a:off x="80283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flipV="1">
                <a:off x="80283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flipV="1">
                <a:off x="838842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flipV="1">
                <a:off x="838842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flipV="1">
                <a:off x="83884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flipV="1">
                <a:off x="83884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flipV="1">
                <a:off x="83884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flipV="1">
                <a:off x="83884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flipV="1">
                <a:off x="83884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flipV="1">
                <a:off x="83884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439816" y="548680"/>
              <a:ext cx="6120680" cy="6260051"/>
              <a:chOff x="2915816" y="548680"/>
              <a:chExt cx="6120680" cy="6260051"/>
            </a:xfrm>
          </p:grpSpPr>
          <p:sp>
            <p:nvSpPr>
              <p:cNvPr id="26" name="TextBox 25"/>
              <p:cNvSpPr txBox="1"/>
              <p:nvPr/>
            </p:nvSpPr>
            <p:spPr>
              <a:xfrm>
                <a:off x="2915816" y="6309320"/>
                <a:ext cx="360040" cy="499411"/>
              </a:xfrm>
              <a:prstGeom prst="rect">
                <a:avLst/>
              </a:prstGeom>
              <a:noFill/>
            </p:spPr>
            <p:txBody>
              <a:bodyPr wrap="square" rtlCol="0">
                <a:spAutoFit/>
              </a:bodyPr>
              <a:lstStyle/>
              <a:p>
                <a:pPr algn="ctr"/>
                <a:r>
                  <a:rPr lang="da-DK" dirty="0"/>
                  <a:t>1</a:t>
                </a:r>
                <a:endParaRPr lang="en-US" dirty="0"/>
              </a:p>
            </p:txBody>
          </p:sp>
          <p:sp>
            <p:nvSpPr>
              <p:cNvPr id="27" name="TextBox 26"/>
              <p:cNvSpPr txBox="1"/>
              <p:nvPr/>
            </p:nvSpPr>
            <p:spPr>
              <a:xfrm>
                <a:off x="3275856" y="6309320"/>
                <a:ext cx="360040" cy="499411"/>
              </a:xfrm>
              <a:prstGeom prst="rect">
                <a:avLst/>
              </a:prstGeom>
              <a:noFill/>
            </p:spPr>
            <p:txBody>
              <a:bodyPr wrap="square" rtlCol="0">
                <a:spAutoFit/>
              </a:bodyPr>
              <a:lstStyle/>
              <a:p>
                <a:pPr algn="ctr"/>
                <a:r>
                  <a:rPr lang="da-DK" dirty="0"/>
                  <a:t>2</a:t>
                </a:r>
                <a:endParaRPr lang="en-US" dirty="0"/>
              </a:p>
            </p:txBody>
          </p:sp>
          <p:sp>
            <p:nvSpPr>
              <p:cNvPr id="28" name="TextBox 27"/>
              <p:cNvSpPr txBox="1"/>
              <p:nvPr/>
            </p:nvSpPr>
            <p:spPr>
              <a:xfrm>
                <a:off x="3635897" y="6309320"/>
                <a:ext cx="360040" cy="499411"/>
              </a:xfrm>
              <a:prstGeom prst="rect">
                <a:avLst/>
              </a:prstGeom>
              <a:noFill/>
            </p:spPr>
            <p:txBody>
              <a:bodyPr wrap="square" rtlCol="0">
                <a:spAutoFit/>
              </a:bodyPr>
              <a:lstStyle/>
              <a:p>
                <a:pPr algn="ctr"/>
                <a:r>
                  <a:rPr lang="da-DK" dirty="0"/>
                  <a:t>3</a:t>
                </a:r>
                <a:endParaRPr lang="en-US" dirty="0"/>
              </a:p>
            </p:txBody>
          </p:sp>
          <p:sp>
            <p:nvSpPr>
              <p:cNvPr id="29" name="TextBox 28"/>
              <p:cNvSpPr txBox="1"/>
              <p:nvPr/>
            </p:nvSpPr>
            <p:spPr>
              <a:xfrm>
                <a:off x="3995936" y="6309320"/>
                <a:ext cx="360040" cy="499411"/>
              </a:xfrm>
              <a:prstGeom prst="rect">
                <a:avLst/>
              </a:prstGeom>
              <a:noFill/>
            </p:spPr>
            <p:txBody>
              <a:bodyPr wrap="square" rtlCol="0">
                <a:spAutoFit/>
              </a:bodyPr>
              <a:lstStyle/>
              <a:p>
                <a:pPr algn="ctr"/>
                <a:r>
                  <a:rPr lang="da-DK" dirty="0"/>
                  <a:t>4</a:t>
                </a:r>
                <a:endParaRPr lang="en-US" dirty="0"/>
              </a:p>
            </p:txBody>
          </p:sp>
          <p:sp>
            <p:nvSpPr>
              <p:cNvPr id="30" name="TextBox 29"/>
              <p:cNvSpPr txBox="1"/>
              <p:nvPr/>
            </p:nvSpPr>
            <p:spPr>
              <a:xfrm>
                <a:off x="4355976" y="6309320"/>
                <a:ext cx="3960439" cy="499411"/>
              </a:xfrm>
              <a:prstGeom prst="rect">
                <a:avLst/>
              </a:prstGeom>
              <a:noFill/>
            </p:spPr>
            <p:txBody>
              <a:bodyPr wrap="square" rtlCol="0">
                <a:spAutoFit/>
              </a:bodyPr>
              <a:lstStyle/>
              <a:p>
                <a:pPr algn="ctr"/>
                <a:r>
                  <a:rPr lang="en-US" dirty="0"/>
                  <a:t>∙∙∙</a:t>
                </a:r>
              </a:p>
            </p:txBody>
          </p:sp>
          <p:sp>
            <p:nvSpPr>
              <p:cNvPr id="31" name="TextBox 30"/>
              <p:cNvSpPr txBox="1"/>
              <p:nvPr/>
            </p:nvSpPr>
            <p:spPr>
              <a:xfrm>
                <a:off x="8316415" y="6309320"/>
                <a:ext cx="360040" cy="499411"/>
              </a:xfrm>
              <a:prstGeom prst="rect">
                <a:avLst/>
              </a:prstGeom>
              <a:noFill/>
            </p:spPr>
            <p:txBody>
              <a:bodyPr wrap="square" rtlCol="0">
                <a:spAutoFit/>
              </a:bodyPr>
              <a:lstStyle/>
              <a:p>
                <a:pPr algn="ctr"/>
                <a:r>
                  <a:rPr lang="da-DK" dirty="0"/>
                  <a:t>n</a:t>
                </a:r>
                <a:endParaRPr lang="en-US" dirty="0"/>
              </a:p>
            </p:txBody>
          </p:sp>
          <p:sp>
            <p:nvSpPr>
              <p:cNvPr id="32" name="TextBox 31"/>
              <p:cNvSpPr txBox="1"/>
              <p:nvPr/>
            </p:nvSpPr>
            <p:spPr>
              <a:xfrm>
                <a:off x="8676456" y="5949280"/>
                <a:ext cx="360040" cy="499411"/>
              </a:xfrm>
              <a:prstGeom prst="rect">
                <a:avLst/>
              </a:prstGeom>
              <a:noFill/>
            </p:spPr>
            <p:txBody>
              <a:bodyPr wrap="square" rtlCol="0">
                <a:spAutoFit/>
              </a:bodyPr>
              <a:lstStyle/>
              <a:p>
                <a:pPr algn="ctr"/>
                <a:r>
                  <a:rPr lang="da-DK" dirty="0"/>
                  <a:t>1</a:t>
                </a:r>
                <a:endParaRPr lang="en-US" dirty="0"/>
              </a:p>
            </p:txBody>
          </p:sp>
          <p:sp>
            <p:nvSpPr>
              <p:cNvPr id="33" name="TextBox 32"/>
              <p:cNvSpPr txBox="1"/>
              <p:nvPr/>
            </p:nvSpPr>
            <p:spPr>
              <a:xfrm>
                <a:off x="8676456" y="5589240"/>
                <a:ext cx="360040" cy="499411"/>
              </a:xfrm>
              <a:prstGeom prst="rect">
                <a:avLst/>
              </a:prstGeom>
              <a:noFill/>
            </p:spPr>
            <p:txBody>
              <a:bodyPr wrap="square" rtlCol="0">
                <a:spAutoFit/>
              </a:bodyPr>
              <a:lstStyle/>
              <a:p>
                <a:pPr algn="ctr"/>
                <a:r>
                  <a:rPr lang="da-DK" dirty="0"/>
                  <a:t>2</a:t>
                </a:r>
                <a:endParaRPr lang="en-US" dirty="0"/>
              </a:p>
            </p:txBody>
          </p:sp>
          <p:sp>
            <p:nvSpPr>
              <p:cNvPr id="34" name="TextBox 33"/>
              <p:cNvSpPr txBox="1"/>
              <p:nvPr/>
            </p:nvSpPr>
            <p:spPr>
              <a:xfrm>
                <a:off x="8676456" y="5229199"/>
                <a:ext cx="360040" cy="499411"/>
              </a:xfrm>
              <a:prstGeom prst="rect">
                <a:avLst/>
              </a:prstGeom>
              <a:noFill/>
            </p:spPr>
            <p:txBody>
              <a:bodyPr wrap="square" rtlCol="0">
                <a:spAutoFit/>
              </a:bodyPr>
              <a:lstStyle/>
              <a:p>
                <a:pPr algn="ctr"/>
                <a:r>
                  <a:rPr lang="da-DK" dirty="0"/>
                  <a:t>3</a:t>
                </a:r>
                <a:endParaRPr lang="en-US" dirty="0"/>
              </a:p>
            </p:txBody>
          </p:sp>
          <p:sp>
            <p:nvSpPr>
              <p:cNvPr id="35" name="TextBox 34"/>
              <p:cNvSpPr txBox="1"/>
              <p:nvPr/>
            </p:nvSpPr>
            <p:spPr>
              <a:xfrm>
                <a:off x="8676456" y="548680"/>
                <a:ext cx="360040" cy="499411"/>
              </a:xfrm>
              <a:prstGeom prst="rect">
                <a:avLst/>
              </a:prstGeom>
              <a:noFill/>
            </p:spPr>
            <p:txBody>
              <a:bodyPr wrap="square" rtlCol="0">
                <a:spAutoFit/>
              </a:bodyPr>
              <a:lstStyle/>
              <a:p>
                <a:pPr algn="ctr"/>
                <a:r>
                  <a:rPr lang="da-DK" dirty="0"/>
                  <a:t>n</a:t>
                </a:r>
                <a:endParaRPr lang="en-US" dirty="0"/>
              </a:p>
            </p:txBody>
          </p:sp>
        </p:grpSp>
        <p:grpSp>
          <p:nvGrpSpPr>
            <p:cNvPr id="8" name="Group 7"/>
            <p:cNvGrpSpPr/>
            <p:nvPr/>
          </p:nvGrpSpPr>
          <p:grpSpPr>
            <a:xfrm>
              <a:off x="4439816" y="548680"/>
              <a:ext cx="5760640" cy="5760640"/>
              <a:chOff x="2915816" y="548680"/>
              <a:chExt cx="5760640" cy="5760640"/>
            </a:xfrm>
          </p:grpSpPr>
          <p:sp>
            <p:nvSpPr>
              <p:cNvPr id="10" name="Freeform 9"/>
              <p:cNvSpPr/>
              <p:nvPr/>
            </p:nvSpPr>
            <p:spPr>
              <a:xfrm>
                <a:off x="3995936" y="48691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3635896" y="523205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275856" y="559209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2915816" y="595213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4344541" y="45091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704581" y="41490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5064621" y="378904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5424661" y="343185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5784701" y="30689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6144741" y="27089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6504781" y="23488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6864821" y="198884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7224861" y="162880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7584901" y="12687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7944941" y="9087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8304981" y="5486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 name="Straight Connector 8"/>
            <p:cNvCxnSpPr/>
            <p:nvPr/>
          </p:nvCxnSpPr>
          <p:spPr>
            <a:xfrm flipV="1">
              <a:off x="4439816" y="548680"/>
              <a:ext cx="5760640" cy="5760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TextBox 171"/>
          <p:cNvSpPr txBox="1"/>
          <p:nvPr/>
        </p:nvSpPr>
        <p:spPr>
          <a:xfrm>
            <a:off x="6963074" y="1494121"/>
            <a:ext cx="3020158" cy="461665"/>
          </a:xfrm>
          <a:prstGeom prst="rect">
            <a:avLst/>
          </a:prstGeom>
          <a:noFill/>
        </p:spPr>
        <p:txBody>
          <a:bodyPr wrap="square" rtlCol="0">
            <a:spAutoFit/>
          </a:bodyPr>
          <a:lstStyle/>
          <a:p>
            <a:r>
              <a:rPr lang="da-DK" sz="2400" dirty="0"/>
              <a:t>= </a:t>
            </a:r>
            <a:r>
              <a:rPr lang="da-DK" sz="2400" dirty="0">
                <a:solidFill>
                  <a:schemeClr val="accent1">
                    <a:lumMod val="75000"/>
                  </a:schemeClr>
                </a:solidFill>
              </a:rPr>
              <a:t>n</a:t>
            </a:r>
            <a:r>
              <a:rPr lang="da-DK" sz="2400" baseline="30000" dirty="0">
                <a:solidFill>
                  <a:schemeClr val="accent1">
                    <a:lumMod val="75000"/>
                  </a:schemeClr>
                </a:solidFill>
              </a:rPr>
              <a:t>2</a:t>
            </a:r>
            <a:r>
              <a:rPr lang="da-DK" sz="2400" dirty="0">
                <a:solidFill>
                  <a:schemeClr val="accent1">
                    <a:lumMod val="75000"/>
                  </a:schemeClr>
                </a:solidFill>
              </a:rPr>
              <a:t>/2</a:t>
            </a:r>
            <a:r>
              <a:rPr lang="da-DK" sz="2400" dirty="0"/>
              <a:t> + </a:t>
            </a:r>
            <a:r>
              <a:rPr lang="da-DK" sz="2400" dirty="0">
                <a:solidFill>
                  <a:srgbClr val="00B050"/>
                </a:solidFill>
              </a:rPr>
              <a:t>n/2</a:t>
            </a:r>
            <a:endParaRPr lang="en-US" sz="2400" dirty="0">
              <a:solidFill>
                <a:srgbClr val="00B050"/>
              </a:solidFill>
            </a:endParaRPr>
          </a:p>
        </p:txBody>
      </p:sp>
    </p:spTree>
    <p:extLst>
      <p:ext uri="{BB962C8B-B14F-4D97-AF65-F5344CB8AC3E}">
        <p14:creationId xmlns:p14="http://schemas.microsoft.com/office/powerpoint/2010/main" val="22091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95" y="-135807"/>
            <a:ext cx="4970040" cy="1325563"/>
          </a:xfrm>
        </p:spPr>
        <p:txBody>
          <a:bodyPr/>
          <a:lstStyle/>
          <a:p>
            <a:pPr algn="ctr"/>
            <a:r>
              <a:rPr lang="da-DK" dirty="0"/>
              <a:t>1 + 2 + </a:t>
            </a:r>
            <a:r>
              <a:rPr lang="da-DK" dirty="0">
                <a:latin typeface="Calibri" panose="020F0502020204030204" pitchFamily="34" charset="0"/>
                <a:cs typeface="Calibri" panose="020F0502020204030204" pitchFamily="34" charset="0"/>
              </a:rPr>
              <a:t>∙∙∙ </a:t>
            </a:r>
            <a:r>
              <a:rPr lang="da-DK" dirty="0"/>
              <a:t>+ 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8963162"/>
              </p:ext>
            </p:extLst>
          </p:nvPr>
        </p:nvGraphicFramePr>
        <p:xfrm>
          <a:off x="278681" y="3468624"/>
          <a:ext cx="4961255" cy="3200400"/>
        </p:xfrm>
        <a:graphic>
          <a:graphicData uri="http://schemas.openxmlformats.org/drawingml/2006/table">
            <a:tbl>
              <a:tblPr firstRow="1" bandRow="1">
                <a:tableStyleId>{5C22544A-7EE6-4342-B048-85BDC9FD1C3A}</a:tableStyleId>
              </a:tblPr>
              <a:tblGrid>
                <a:gridCol w="4961255">
                  <a:extLst>
                    <a:ext uri="{9D8B030D-6E8A-4147-A177-3AD203B41FA5}">
                      <a16:colId xmlns:a16="http://schemas.microsoft.com/office/drawing/2014/main" val="1873682825"/>
                    </a:ext>
                  </a:extLst>
                </a:gridCol>
              </a:tblGrid>
              <a:tr h="0">
                <a:tc>
                  <a:txBody>
                    <a:bodyPr/>
                    <a:lstStyle/>
                    <a:p>
                      <a:r>
                        <a:rPr lang="da-DK" sz="1800" b="1" dirty="0" err="1">
                          <a:latin typeface="Courier New" panose="02070309020205020404" pitchFamily="49" charset="0"/>
                          <a:cs typeface="Courier New" panose="02070309020205020404" pitchFamily="49" charset="0"/>
                        </a:rPr>
                        <a:t>add.c</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stdio.h</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stdlib.h</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argc</a:t>
                      </a:r>
                      <a:r>
                        <a:rPr lang="en-US" sz="1800" b="1" dirty="0">
                          <a:solidFill>
                            <a:schemeClr val="bg1">
                              <a:lumMod val="50000"/>
                            </a:schemeClr>
                          </a:solidFill>
                          <a:latin typeface="Courier New" panose="02070309020205020404" pitchFamily="49" charset="0"/>
                          <a:cs typeface="Courier New" panose="02070309020205020404" pitchFamily="49" charset="0"/>
                        </a:rPr>
                        <a:t>, char *</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atoi</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[1]);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printf</a:t>
                      </a:r>
                      <a:r>
                        <a:rPr lang="en-US" sz="1800" b="1" dirty="0">
                          <a:solidFill>
                            <a:schemeClr val="bg1">
                              <a:lumMod val="50000"/>
                            </a:schemeClr>
                          </a:solidFill>
                          <a:latin typeface="Courier New" panose="02070309020205020404" pitchFamily="49" charset="0"/>
                          <a:cs typeface="Courier New" panose="02070309020205020404" pitchFamily="49" charset="0"/>
                        </a:rPr>
                        <a:t>("Sum</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 %d\n", sum);</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8537003"/>
              </p:ext>
            </p:extLst>
          </p:nvPr>
        </p:nvGraphicFramePr>
        <p:xfrm>
          <a:off x="5425819" y="158391"/>
          <a:ext cx="6463030" cy="3474720"/>
        </p:xfrm>
        <a:graphic>
          <a:graphicData uri="http://schemas.openxmlformats.org/drawingml/2006/table">
            <a:tbl>
              <a:tblPr firstRow="1" bandRow="1">
                <a:tableStyleId>{5C22544A-7EE6-4342-B048-85BDC9FD1C3A}</a:tableStyleId>
              </a:tblPr>
              <a:tblGrid>
                <a:gridCol w="64630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cstdlib</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using namespace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argc</a:t>
                      </a:r>
                      <a:r>
                        <a:rPr lang="en-US" sz="1800" b="1" dirty="0">
                          <a:solidFill>
                            <a:schemeClr val="bg1">
                              <a:lumMod val="50000"/>
                            </a:schemeClr>
                          </a:solidFill>
                          <a:latin typeface="Courier New" panose="02070309020205020404" pitchFamily="49" charset="0"/>
                          <a:cs typeface="Courier New" panose="02070309020205020404" pitchFamily="49" charset="0"/>
                        </a:rPr>
                        <a:t>, char *</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atoi</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[1]);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"Sum = " &lt;&lt; sum &lt;&lt; </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8556738"/>
              </p:ext>
            </p:extLst>
          </p:nvPr>
        </p:nvGraphicFramePr>
        <p:xfrm>
          <a:off x="5425819" y="3742944"/>
          <a:ext cx="6463030" cy="2926080"/>
        </p:xfrm>
        <a:graphic>
          <a:graphicData uri="http://schemas.openxmlformats.org/drawingml/2006/table">
            <a:tbl>
              <a:tblPr firstRow="1" bandRow="1">
                <a:tableStyleId>{5C22544A-7EE6-4342-B048-85BDC9FD1C3A}</a:tableStyleId>
              </a:tblPr>
              <a:tblGrid>
                <a:gridCol w="64630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class Add{  </a:t>
                      </a:r>
                    </a:p>
                    <a:p>
                      <a:r>
                        <a:rPr lang="en-US" sz="1800" b="1" dirty="0">
                          <a:solidFill>
                            <a:schemeClr val="bg1">
                              <a:lumMod val="50000"/>
                            </a:schemeClr>
                          </a:solidFill>
                          <a:latin typeface="Courier New" panose="02070309020205020404" pitchFamily="49" charset="0"/>
                          <a:cs typeface="Courier New" panose="02070309020205020404" pitchFamily="49" charset="0"/>
                        </a:rPr>
                        <a:t>    public static void main(String </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Integer.parseInt</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[0]);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System.out.println</a:t>
                      </a:r>
                      <a:r>
                        <a:rPr lang="en-US" sz="1800" b="1" dirty="0">
                          <a:solidFill>
                            <a:schemeClr val="bg1">
                              <a:lumMod val="50000"/>
                            </a:schemeClr>
                          </a:solidFill>
                          <a:latin typeface="Courier New" panose="02070309020205020404" pitchFamily="49" charset="0"/>
                          <a:cs typeface="Courier New" panose="02070309020205020404" pitchFamily="49" charset="0"/>
                        </a:rPr>
                        <a:t>("Sum =</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 sum);</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42836006"/>
              </p:ext>
            </p:extLst>
          </p:nvPr>
        </p:nvGraphicFramePr>
        <p:xfrm>
          <a:off x="278680" y="974708"/>
          <a:ext cx="4961255" cy="2377440"/>
        </p:xfrm>
        <a:graphic>
          <a:graphicData uri="http://schemas.openxmlformats.org/drawingml/2006/table">
            <a:tbl>
              <a:tblPr firstRow="1" bandRow="1">
                <a:tableStyleId>{5C22544A-7EE6-4342-B048-85BDC9FD1C3A}</a:tableStyleId>
              </a:tblPr>
              <a:tblGrid>
                <a:gridCol w="496125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import sys</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a:solidFill>
                            <a:schemeClr val="bg1">
                              <a:lumMod val="50000"/>
                            </a:schemeClr>
                          </a:solidFill>
                          <a:latin typeface="Courier New" panose="02070309020205020404" pitchFamily="49" charset="0"/>
                          <a:cs typeface="Courier New" panose="02070309020205020404" pitchFamily="49" charset="0"/>
                        </a:rPr>
                        <a:t>n =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sys.argv</a:t>
                      </a:r>
                      <a:r>
                        <a:rPr lang="en-US" sz="1800" b="1" dirty="0">
                          <a:solidFill>
                            <a:schemeClr val="bg1">
                              <a:lumMod val="50000"/>
                            </a:schemeClr>
                          </a:solidFill>
                          <a:latin typeface="Courier New" panose="02070309020205020404" pitchFamily="49" charset="0"/>
                          <a:cs typeface="Courier New" panose="02070309020205020404" pitchFamily="49" charset="0"/>
                        </a:rPr>
                        <a:t>[1])</a:t>
                      </a:r>
                    </a:p>
                    <a:p>
                      <a:r>
                        <a:rPr lang="en-US" sz="1800" b="1" dirty="0">
                          <a:solidFill>
                            <a:schemeClr val="tx1"/>
                          </a:solidFill>
                          <a:latin typeface="Courier New" panose="02070309020205020404" pitchFamily="49" charset="0"/>
                          <a:cs typeface="Courier New" panose="02070309020205020404" pitchFamily="49" charset="0"/>
                        </a:rPr>
                        <a:t>sum = 0</a:t>
                      </a:r>
                    </a:p>
                    <a:p>
                      <a:r>
                        <a:rPr lang="en-US" sz="1800" b="1" dirty="0">
                          <a:solidFill>
                            <a:schemeClr val="tx1"/>
                          </a:solidFill>
                          <a:latin typeface="Courier New" panose="02070309020205020404" pitchFamily="49" charset="0"/>
                          <a:cs typeface="Courier New" panose="02070309020205020404" pitchFamily="49" charset="0"/>
                        </a:rPr>
                        <a:t>for i in range(1, n + 1):</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print("Sum = %d" % sum)</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615916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results</a:t>
            </a:r>
          </a:p>
        </p:txBody>
      </p:sp>
      <p:sp>
        <p:nvSpPr>
          <p:cNvPr id="3" name="Content Placeholder 2"/>
          <p:cNvSpPr>
            <a:spLocks noGrp="1"/>
          </p:cNvSpPr>
          <p:nvPr>
            <p:ph idx="1"/>
          </p:nvPr>
        </p:nvSpPr>
        <p:spPr>
          <a:xfrm>
            <a:off x="1271319" y="2936223"/>
            <a:ext cx="9867016" cy="1660525"/>
          </a:xfrm>
        </p:spPr>
        <p:txBody>
          <a:bodyPr>
            <a:noAutofit/>
          </a:bodyPr>
          <a:lstStyle/>
          <a:p>
            <a:pPr marL="0" indent="0">
              <a:buNone/>
            </a:pPr>
            <a:r>
              <a:rPr lang="en-US" sz="2000" b="1" dirty="0">
                <a:solidFill>
                  <a:srgbClr val="C00000"/>
                </a:solidFill>
              </a:rPr>
              <a:t>Wrong output (overflow)</a:t>
            </a:r>
          </a:p>
          <a:p>
            <a:pPr marL="0" indent="0">
              <a:buNone/>
            </a:pPr>
            <a:r>
              <a:rPr lang="en-US" sz="2000" dirty="0">
                <a:solidFill>
                  <a:srgbClr val="C00000"/>
                </a:solidFill>
              </a:rPr>
              <a:t>*</a:t>
            </a:r>
            <a:r>
              <a:rPr lang="en-US" sz="2000" dirty="0"/>
              <a:t>  -2004260032 instead of 50000005000000</a:t>
            </a:r>
          </a:p>
          <a:p>
            <a:pPr marL="0" indent="0">
              <a:buNone/>
            </a:pPr>
            <a:r>
              <a:rPr lang="en-US" sz="2000" dirty="0">
                <a:solidFill>
                  <a:srgbClr val="C00000"/>
                </a:solidFill>
              </a:rPr>
              <a:t>**</a:t>
            </a:r>
            <a:r>
              <a:rPr lang="en-US" sz="2000" dirty="0"/>
              <a:t>  -243309312 instead of 500000000500000000</a:t>
            </a:r>
          </a:p>
          <a:p>
            <a:pPr marL="0" indent="0">
              <a:buNone/>
            </a:pPr>
            <a:r>
              <a:rPr lang="da-DK" sz="2000" dirty="0"/>
              <a:t>- </a:t>
            </a:r>
            <a:r>
              <a:rPr lang="da-DK" sz="2000" dirty="0" err="1"/>
              <a:t>since</a:t>
            </a:r>
            <a:r>
              <a:rPr lang="da-DK" sz="2000" dirty="0"/>
              <a:t> C, C++, and Java </a:t>
            </a:r>
            <a:r>
              <a:rPr lang="da-DK" sz="2000" dirty="0" err="1"/>
              <a:t>only</a:t>
            </a:r>
            <a:r>
              <a:rPr lang="da-DK" sz="2000" dirty="0"/>
              <a:t> </a:t>
            </a:r>
            <a:r>
              <a:rPr lang="da-DK" sz="2000" dirty="0" err="1"/>
              <a:t>uses</a:t>
            </a:r>
            <a:r>
              <a:rPr lang="da-DK" sz="2000" dirty="0"/>
              <a:t> 32 bits to </a:t>
            </a:r>
            <a:r>
              <a:rPr lang="da-DK" sz="2000" dirty="0" err="1"/>
              <a:t>represent</a:t>
            </a:r>
            <a:r>
              <a:rPr lang="da-DK" sz="2000" dirty="0"/>
              <a:t> </a:t>
            </a:r>
            <a:r>
              <a:rPr lang="da-DK" sz="2000" dirty="0" err="1"/>
              <a:t>integers</a:t>
            </a:r>
            <a:r>
              <a:rPr lang="da-DK" sz="2000" dirty="0"/>
              <a:t> (and 64 bits for ”long” </a:t>
            </a:r>
            <a:r>
              <a:rPr lang="da-DK" sz="2000" dirty="0" err="1"/>
              <a:t>integers</a:t>
            </a:r>
            <a:r>
              <a:rPr lang="da-DK" sz="2000" dirty="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52822276"/>
              </p:ext>
            </p:extLst>
          </p:nvPr>
        </p:nvGraphicFramePr>
        <p:xfrm>
          <a:off x="406400" y="1571864"/>
          <a:ext cx="11384152" cy="1107440"/>
        </p:xfrm>
        <a:graphic>
          <a:graphicData uri="http://schemas.openxmlformats.org/drawingml/2006/table">
            <a:tbl>
              <a:tblPr firstRow="1" bandRow="1">
                <a:tableStyleId>{9D7B26C5-4107-4FEC-AEDC-1716B250A1EF}</a:tableStyleId>
              </a:tblPr>
              <a:tblGrid>
                <a:gridCol w="527368">
                  <a:extLst>
                    <a:ext uri="{9D8B030D-6E8A-4147-A177-3AD203B41FA5}">
                      <a16:colId xmlns:a16="http://schemas.microsoft.com/office/drawing/2014/main" val="2076857321"/>
                    </a:ext>
                  </a:extLst>
                </a:gridCol>
                <a:gridCol w="1222692">
                  <a:extLst>
                    <a:ext uri="{9D8B030D-6E8A-4147-A177-3AD203B41FA5}">
                      <a16:colId xmlns:a16="http://schemas.microsoft.com/office/drawing/2014/main" val="2725208115"/>
                    </a:ext>
                  </a:extLst>
                </a:gridCol>
                <a:gridCol w="1886140">
                  <a:extLst>
                    <a:ext uri="{9D8B030D-6E8A-4147-A177-3AD203B41FA5}">
                      <a16:colId xmlns:a16="http://schemas.microsoft.com/office/drawing/2014/main" val="1795596331"/>
                    </a:ext>
                  </a:extLst>
                </a:gridCol>
                <a:gridCol w="2039048">
                  <a:extLst>
                    <a:ext uri="{9D8B030D-6E8A-4147-A177-3AD203B41FA5}">
                      <a16:colId xmlns:a16="http://schemas.microsoft.com/office/drawing/2014/main" val="145326668"/>
                    </a:ext>
                  </a:extLst>
                </a:gridCol>
                <a:gridCol w="1241488">
                  <a:extLst>
                    <a:ext uri="{9D8B030D-6E8A-4147-A177-3AD203B41FA5}">
                      <a16:colId xmlns:a16="http://schemas.microsoft.com/office/drawing/2014/main" val="2289675586"/>
                    </a:ext>
                  </a:extLst>
                </a:gridCol>
                <a:gridCol w="1577912">
                  <a:extLst>
                    <a:ext uri="{9D8B030D-6E8A-4147-A177-3AD203B41FA5}">
                      <a16:colId xmlns:a16="http://schemas.microsoft.com/office/drawing/2014/main" val="2313262574"/>
                    </a:ext>
                  </a:extLst>
                </a:gridCol>
                <a:gridCol w="1362520">
                  <a:extLst>
                    <a:ext uri="{9D8B030D-6E8A-4147-A177-3AD203B41FA5}">
                      <a16:colId xmlns:a16="http://schemas.microsoft.com/office/drawing/2014/main" val="2845052186"/>
                    </a:ext>
                  </a:extLst>
                </a:gridCol>
                <a:gridCol w="1526984">
                  <a:extLst>
                    <a:ext uri="{9D8B030D-6E8A-4147-A177-3AD203B41FA5}">
                      <a16:colId xmlns:a16="http://schemas.microsoft.com/office/drawing/2014/main" val="22008766"/>
                    </a:ext>
                  </a:extLst>
                </a:gridCol>
              </a:tblGrid>
              <a:tr h="370840">
                <a:tc>
                  <a:txBody>
                    <a:bodyPr/>
                    <a:lstStyle/>
                    <a:p>
                      <a:pPr algn="ctr"/>
                      <a:r>
                        <a:rPr lang="da-DK" dirty="0"/>
                        <a:t>n</a:t>
                      </a:r>
                      <a:endParaRPr lang="en-US" dirty="0"/>
                    </a:p>
                  </a:txBody>
                  <a:tcPr>
                    <a:solidFill>
                      <a:schemeClr val="accent5">
                        <a:lumMod val="20000"/>
                        <a:lumOff val="80000"/>
                      </a:schemeClr>
                    </a:solidFill>
                  </a:tcPr>
                </a:tc>
                <a:tc>
                  <a:txBody>
                    <a:bodyPr/>
                    <a:lstStyle/>
                    <a:p>
                      <a:pPr algn="ctr"/>
                      <a:r>
                        <a:rPr lang="da-DK" dirty="0"/>
                        <a:t>C (</a:t>
                      </a:r>
                      <a:r>
                        <a:rPr lang="da-DK" dirty="0" err="1"/>
                        <a:t>gcc</a:t>
                      </a:r>
                      <a:r>
                        <a:rPr lang="da-DK" baseline="0" dirty="0"/>
                        <a:t> 9.2)</a:t>
                      </a:r>
                      <a:endParaRPr lang="en-US" dirty="0"/>
                    </a:p>
                  </a:txBody>
                  <a:tcPr>
                    <a:solidFill>
                      <a:schemeClr val="accent5">
                        <a:lumMod val="20000"/>
                        <a:lumOff val="80000"/>
                      </a:schemeClr>
                    </a:solidFill>
                  </a:tcPr>
                </a:tc>
                <a:tc>
                  <a:txBody>
                    <a:bodyPr/>
                    <a:lstStyle/>
                    <a:p>
                      <a:pPr algn="ctr"/>
                      <a:r>
                        <a:rPr lang="da-DK" dirty="0"/>
                        <a:t>C++, </a:t>
                      </a:r>
                      <a:r>
                        <a:rPr lang="da-DK" dirty="0" err="1"/>
                        <a:t>int</a:t>
                      </a:r>
                      <a:r>
                        <a:rPr lang="da-DK" dirty="0"/>
                        <a:t> (g</a:t>
                      </a:r>
                      <a:r>
                        <a:rPr lang="da-DK"/>
                        <a:t>++ 9.2 </a:t>
                      </a:r>
                      <a:r>
                        <a:rPr lang="da-DK" dirty="0"/>
                        <a:t>)</a:t>
                      </a:r>
                      <a:endParaRPr lang="en-US" dirty="0"/>
                    </a:p>
                  </a:txBody>
                  <a:tcPr>
                    <a:solidFill>
                      <a:schemeClr val="accent5">
                        <a:lumMod val="20000"/>
                        <a:lumOff val="80000"/>
                      </a:schemeClr>
                    </a:solidFill>
                  </a:tcPr>
                </a:tc>
                <a:tc>
                  <a:txBody>
                    <a:bodyPr/>
                    <a:lstStyle/>
                    <a:p>
                      <a:pPr algn="ctr"/>
                      <a:r>
                        <a:rPr lang="da-DK" dirty="0"/>
                        <a:t>C++,</a:t>
                      </a:r>
                      <a:r>
                        <a:rPr lang="da-DK" baseline="0" dirty="0"/>
                        <a:t> </a:t>
                      </a:r>
                      <a:r>
                        <a:rPr lang="da-DK" dirty="0"/>
                        <a:t>long (g++ 9.2 )</a:t>
                      </a:r>
                      <a:endParaRPr lang="en-US" dirty="0"/>
                    </a:p>
                  </a:txBody>
                  <a:tcPr>
                    <a:solidFill>
                      <a:schemeClr val="accent5">
                        <a:lumMod val="20000"/>
                        <a:lumOff val="80000"/>
                      </a:schemeClr>
                    </a:solidFill>
                  </a:tcPr>
                </a:tc>
                <a:tc>
                  <a:txBody>
                    <a:bodyPr/>
                    <a:lstStyle/>
                    <a:p>
                      <a:pPr algn="ctr"/>
                      <a:r>
                        <a:rPr lang="da-DK" dirty="0"/>
                        <a:t>Java (12.0)</a:t>
                      </a:r>
                      <a:endParaRPr lang="en-US" dirty="0"/>
                    </a:p>
                  </a:txBody>
                  <a:tcPr>
                    <a:solidFill>
                      <a:schemeClr val="accent5">
                        <a:lumMod val="20000"/>
                        <a:lumOff val="80000"/>
                      </a:schemeClr>
                    </a:solidFill>
                  </a:tcPr>
                </a:tc>
                <a:tc>
                  <a:txBody>
                    <a:bodyPr/>
                    <a:lstStyle/>
                    <a:p>
                      <a:pPr algn="ctr"/>
                      <a:r>
                        <a:rPr lang="da-DK" dirty="0" err="1"/>
                        <a:t>Python</a:t>
                      </a:r>
                      <a:r>
                        <a:rPr lang="da-DK" dirty="0"/>
                        <a:t> (3.8.1)</a:t>
                      </a:r>
                      <a:endParaRPr lang="en-US" dirty="0"/>
                    </a:p>
                  </a:txBody>
                  <a:tcPr>
                    <a:solidFill>
                      <a:schemeClr val="accent5">
                        <a:lumMod val="20000"/>
                        <a:lumOff val="80000"/>
                      </a:schemeClr>
                    </a:solidFill>
                  </a:tcPr>
                </a:tc>
                <a:tc>
                  <a:txBody>
                    <a:bodyPr/>
                    <a:lstStyle/>
                    <a:p>
                      <a:pPr algn="ctr"/>
                      <a:r>
                        <a:rPr lang="da-DK" dirty="0" err="1"/>
                        <a:t>PyPy</a:t>
                      </a:r>
                      <a:r>
                        <a:rPr lang="da-DK" dirty="0"/>
                        <a:t> (7.3.0)</a:t>
                      </a:r>
                      <a:endParaRPr lang="en-US" dirty="0"/>
                    </a:p>
                  </a:txBody>
                  <a:tcPr>
                    <a:solidFill>
                      <a:schemeClr val="accent5">
                        <a:lumMod val="20000"/>
                        <a:lumOff val="80000"/>
                      </a:schemeClr>
                    </a:solidFill>
                  </a:tcPr>
                </a:tc>
                <a:tc>
                  <a:txBody>
                    <a:bodyPr/>
                    <a:lstStyle/>
                    <a:p>
                      <a:pPr algn="ctr"/>
                      <a:r>
                        <a:rPr lang="en-US" dirty="0" err="1"/>
                        <a:t>Numba</a:t>
                      </a:r>
                      <a:r>
                        <a:rPr lang="en-US" dirty="0"/>
                        <a:t>, int64</a:t>
                      </a:r>
                    </a:p>
                  </a:txBody>
                  <a:tcPr>
                    <a:solidFill>
                      <a:schemeClr val="accent5">
                        <a:lumMod val="20000"/>
                        <a:lumOff val="80000"/>
                      </a:schemeClr>
                    </a:solidFill>
                  </a:tcPr>
                </a:tc>
                <a:extLst>
                  <a:ext uri="{0D108BD9-81ED-4DB2-BD59-A6C34878D82A}">
                    <a16:rowId xmlns:a16="http://schemas.microsoft.com/office/drawing/2014/main" val="2410259598"/>
                  </a:ext>
                </a:extLst>
              </a:tr>
              <a:tr h="317896">
                <a:tc>
                  <a:txBody>
                    <a:bodyPr/>
                    <a:lstStyle/>
                    <a:p>
                      <a:pPr algn="ctr"/>
                      <a:r>
                        <a:rPr lang="da-DK" dirty="0"/>
                        <a:t>10</a:t>
                      </a:r>
                      <a:r>
                        <a:rPr lang="da-DK" baseline="30000" dirty="0"/>
                        <a:t>7</a:t>
                      </a:r>
                      <a:endParaRPr lang="en-US" baseline="30000" dirty="0"/>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0.003 sec</a:t>
                      </a:r>
                      <a:endParaRPr lang="en-US" dirty="0"/>
                    </a:p>
                  </a:txBody>
                  <a:tcPr/>
                </a:tc>
                <a:tc>
                  <a:txBody>
                    <a:bodyPr/>
                    <a:lstStyle/>
                    <a:p>
                      <a:pPr algn="ctr"/>
                      <a:r>
                        <a:rPr lang="da-DK" dirty="0"/>
                        <a:t>0.006 sec</a:t>
                      </a:r>
                      <a:r>
                        <a:rPr lang="da-DK" dirty="0">
                          <a:solidFill>
                            <a:srgbClr val="C00000"/>
                          </a:solidFill>
                        </a:rPr>
                        <a:t>*</a:t>
                      </a:r>
                      <a:endParaRPr lang="en-US" dirty="0"/>
                    </a:p>
                  </a:txBody>
                  <a:tcPr/>
                </a:tc>
                <a:tc>
                  <a:txBody>
                    <a:bodyPr/>
                    <a:lstStyle/>
                    <a:p>
                      <a:pPr algn="ctr"/>
                      <a:r>
                        <a:rPr lang="da-DK" dirty="0"/>
                        <a:t>1.5 sec</a:t>
                      </a:r>
                      <a:endParaRPr lang="en-US" dirty="0"/>
                    </a:p>
                  </a:txBody>
                  <a:tcPr/>
                </a:tc>
                <a:tc>
                  <a:txBody>
                    <a:bodyPr/>
                    <a:lstStyle/>
                    <a:p>
                      <a:pPr algn="ctr"/>
                      <a:r>
                        <a:rPr lang="da-DK" dirty="0"/>
                        <a:t>0.27 sec</a:t>
                      </a:r>
                      <a:endParaRPr lang="en-US" dirty="0"/>
                    </a:p>
                  </a:txBody>
                  <a:tcPr/>
                </a:tc>
                <a:tc>
                  <a:txBody>
                    <a:bodyPr/>
                    <a:lstStyle/>
                    <a:p>
                      <a:pPr algn="ctr"/>
                      <a:r>
                        <a:rPr lang="en-US" dirty="0"/>
                        <a:t>0.002 sec</a:t>
                      </a:r>
                    </a:p>
                  </a:txBody>
                  <a:tcPr/>
                </a:tc>
                <a:extLst>
                  <a:ext uri="{0D108BD9-81ED-4DB2-BD59-A6C34878D82A}">
                    <a16:rowId xmlns:a16="http://schemas.microsoft.com/office/drawing/2014/main" val="1138592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dirty="0"/>
                        <a:t>10</a:t>
                      </a:r>
                      <a:r>
                        <a:rPr lang="da-DK" baseline="30000" dirty="0"/>
                        <a:t>9</a:t>
                      </a:r>
                      <a:endParaRPr lang="en-US" baseline="30000" dirty="0"/>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0.30 sec</a:t>
                      </a:r>
                      <a:endParaRPr lang="en-US" dirty="0"/>
                    </a:p>
                  </a:txBody>
                  <a:tcPr/>
                </a:tc>
                <a:tc>
                  <a:txBody>
                    <a:bodyPr/>
                    <a:lstStyle/>
                    <a:p>
                      <a:pPr algn="ctr"/>
                      <a:r>
                        <a:rPr lang="da-DK" dirty="0"/>
                        <a:t>0.40 sec</a:t>
                      </a:r>
                      <a:r>
                        <a:rPr lang="da-DK" dirty="0">
                          <a:solidFill>
                            <a:srgbClr val="C00000"/>
                          </a:solidFill>
                        </a:rPr>
                        <a:t>**</a:t>
                      </a:r>
                      <a:endParaRPr lang="en-US" dirty="0"/>
                    </a:p>
                  </a:txBody>
                  <a:tcPr/>
                </a:tc>
                <a:tc>
                  <a:txBody>
                    <a:bodyPr/>
                    <a:lstStyle/>
                    <a:p>
                      <a:pPr algn="ctr"/>
                      <a:r>
                        <a:rPr lang="da-DK" dirty="0"/>
                        <a:t>145 sec</a:t>
                      </a:r>
                      <a:endParaRPr lang="en-US" dirty="0"/>
                    </a:p>
                  </a:txBody>
                  <a:tcPr/>
                </a:tc>
                <a:tc>
                  <a:txBody>
                    <a:bodyPr/>
                    <a:lstStyle/>
                    <a:p>
                      <a:pPr algn="ctr"/>
                      <a:r>
                        <a:rPr lang="da-DK"/>
                        <a:t>27 </a:t>
                      </a:r>
                      <a:r>
                        <a:rPr lang="da-DK" dirty="0"/>
                        <a:t>sec</a:t>
                      </a:r>
                      <a:endParaRPr lang="en-US" dirty="0"/>
                    </a:p>
                  </a:txBody>
                  <a:tcPr/>
                </a:tc>
                <a:tc>
                  <a:txBody>
                    <a:bodyPr/>
                    <a:lstStyle/>
                    <a:p>
                      <a:pPr algn="ctr"/>
                      <a:r>
                        <a:rPr lang="en-US" dirty="0"/>
                        <a:t>0.2 sec</a:t>
                      </a:r>
                    </a:p>
                  </a:txBody>
                  <a:tcPr/>
                </a:tc>
                <a:extLst>
                  <a:ext uri="{0D108BD9-81ED-4DB2-BD59-A6C34878D82A}">
                    <a16:rowId xmlns:a16="http://schemas.microsoft.com/office/drawing/2014/main" val="1799570419"/>
                  </a:ext>
                </a:extLst>
              </a:tr>
            </a:tbl>
          </a:graphicData>
        </a:graphic>
      </p:graphicFrame>
      <p:sp>
        <p:nvSpPr>
          <p:cNvPr id="5" name="Content Placeholder 2"/>
          <p:cNvSpPr txBox="1">
            <a:spLocks/>
          </p:cNvSpPr>
          <p:nvPr/>
        </p:nvSpPr>
        <p:spPr>
          <a:xfrm>
            <a:off x="1411908" y="4650860"/>
            <a:ext cx="9366006" cy="1793874"/>
          </a:xfrm>
          <a:prstGeom prst="rect">
            <a:avLst/>
          </a:prstGeom>
          <a:solidFill>
            <a:schemeClr val="accent5">
              <a:lumMod val="20000"/>
              <a:lumOff val="80000"/>
            </a:schemeClr>
          </a:solidFill>
          <a:ln>
            <a:solidFill>
              <a:schemeClr val="tx1">
                <a:lumMod val="75000"/>
                <a:lumOff val="25000"/>
              </a:schemeClr>
            </a:solidFill>
          </a:ln>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Bit             666666</a:t>
            </a:r>
            <a:r>
              <a:rPr lang="en-US" sz="1400" dirty="0">
                <a:solidFill>
                  <a:schemeClr val="accent1">
                    <a:lumMod val="50000"/>
                  </a:schemeClr>
                </a:solidFill>
                <a:latin typeface="Courier New" panose="02070309020205020404" pitchFamily="49" charset="0"/>
                <a:cs typeface="Courier New" panose="02070309020205020404" pitchFamily="49" charset="0"/>
              </a:rPr>
              <a:t>66665555555555444444444433333333</a:t>
            </a:r>
            <a:r>
              <a:rPr lang="en-US" sz="1400" dirty="0">
                <a:solidFill>
                  <a:srgbClr val="C00000"/>
                </a:solidFill>
                <a:latin typeface="Courier New" panose="02070309020205020404" pitchFamily="49" charset="0"/>
                <a:cs typeface="Courier New" panose="02070309020205020404" pitchFamily="49" charset="0"/>
              </a:rPr>
              <a:t>33222222222211111111110000000000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position        987654</a:t>
            </a:r>
            <a:r>
              <a:rPr lang="en-US" sz="1400" dirty="0">
                <a:solidFill>
                  <a:schemeClr val="accent1">
                    <a:lumMod val="50000"/>
                  </a:schemeClr>
                </a:solidFill>
                <a:latin typeface="Courier New" panose="02070309020205020404" pitchFamily="49" charset="0"/>
                <a:cs typeface="Courier New" panose="02070309020205020404" pitchFamily="49" charset="0"/>
              </a:rPr>
              <a:t>32109876543210987654321098765432</a:t>
            </a:r>
            <a:r>
              <a:rPr lang="en-US" sz="1400" dirty="0">
                <a:solidFill>
                  <a:srgbClr val="C00000"/>
                </a:solidFill>
                <a:latin typeface="Courier New" panose="02070309020205020404" pitchFamily="49" charset="0"/>
                <a:cs typeface="Courier New" panose="02070309020205020404" pitchFamily="49" charset="0"/>
              </a:rPr>
              <a:t>10987654321098765432109876543210</a:t>
            </a: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bin(10**9)                                              111011100110101100101000000000</a:t>
            </a: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bin(50000005000000)                     10110101111001</a:t>
            </a:r>
            <a:r>
              <a:rPr lang="en-US" sz="1400" dirty="0">
                <a:solidFill>
                  <a:srgbClr val="C00000"/>
                </a:solidFill>
                <a:latin typeface="Courier New" panose="02070309020205020404" pitchFamily="49" charset="0"/>
                <a:cs typeface="Courier New" panose="02070309020205020404" pitchFamily="49" charset="0"/>
              </a:rPr>
              <a:t>10001000100010010110101101000000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bin(-2004260032+2**32)                                </a:t>
            </a:r>
            <a:r>
              <a:rPr lang="en-US" sz="1400" dirty="0">
                <a:solidFill>
                  <a:srgbClr val="C00000"/>
                </a:solidFill>
                <a:latin typeface="Courier New" panose="02070309020205020404" pitchFamily="49" charset="0"/>
                <a:cs typeface="Courier New" panose="02070309020205020404" pitchFamily="49" charset="0"/>
              </a:rPr>
              <a:t>10001000100010010110101101000000</a:t>
            </a:r>
            <a:endParaRPr lang="en-US" sz="1400" dirty="0">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bin(500000000500000000)    110111100000101101101011001</a:t>
            </a:r>
            <a:r>
              <a:rPr lang="en-US" sz="1400" dirty="0">
                <a:solidFill>
                  <a:srgbClr val="C00000"/>
                </a:solidFill>
                <a:latin typeface="Courier New" panose="02070309020205020404" pitchFamily="49" charset="0"/>
                <a:cs typeface="Courier New" panose="02070309020205020404" pitchFamily="49" charset="0"/>
              </a:rPr>
              <a:t>11110001011111110110010100000000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bin(-243309312+2**32)                                 </a:t>
            </a:r>
            <a:r>
              <a:rPr lang="en-US" sz="1400" dirty="0">
                <a:solidFill>
                  <a:srgbClr val="C00000"/>
                </a:solidFill>
                <a:latin typeface="Courier New" panose="02070309020205020404" pitchFamily="49" charset="0"/>
                <a:cs typeface="Courier New" panose="02070309020205020404" pitchFamily="49" charset="0"/>
              </a:rPr>
              <a:t>11110001011111110110010100000000</a:t>
            </a:r>
            <a:endParaRPr lang="en-US" sz="1400" dirty="0">
              <a:latin typeface="Courier New" panose="02070309020205020404" pitchFamily="49" charset="0"/>
              <a:cs typeface="Courier New" panose="02070309020205020404" pitchFamily="49" charset="0"/>
            </a:endParaRPr>
          </a:p>
        </p:txBody>
      </p:sp>
      <p:sp>
        <p:nvSpPr>
          <p:cNvPr id="6" name="Cloud 5"/>
          <p:cNvSpPr/>
          <p:nvPr/>
        </p:nvSpPr>
        <p:spPr>
          <a:xfrm>
            <a:off x="9721512" y="3109568"/>
            <a:ext cx="1924135" cy="781555"/>
          </a:xfrm>
          <a:prstGeom prst="cloud">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rgbClr val="C00000"/>
                </a:solidFill>
              </a:rPr>
              <a:t>Have </a:t>
            </a:r>
            <a:r>
              <a:rPr lang="da-DK" dirty="0" err="1">
                <a:solidFill>
                  <a:srgbClr val="C00000"/>
                </a:solidFill>
              </a:rPr>
              <a:t>fun</a:t>
            </a:r>
            <a:r>
              <a:rPr lang="da-DK" dirty="0">
                <a:solidFill>
                  <a:srgbClr val="C00000"/>
                </a:solidFill>
              </a:rPr>
              <a:t> </a:t>
            </a:r>
            <a:r>
              <a:rPr lang="da-DK" dirty="0" err="1">
                <a:solidFill>
                  <a:srgbClr val="C00000"/>
                </a:solidFill>
              </a:rPr>
              <a:t>debugging</a:t>
            </a:r>
            <a:r>
              <a:rPr lang="da-DK" dirty="0">
                <a:solidFill>
                  <a:srgbClr val="C00000"/>
                </a:solidFill>
              </a:rPr>
              <a:t>!</a:t>
            </a:r>
            <a:endParaRPr lang="en-US" dirty="0">
              <a:solidFill>
                <a:srgbClr val="C00000"/>
              </a:solidFill>
            </a:endParaRPr>
          </a:p>
        </p:txBody>
      </p:sp>
      <p:sp>
        <p:nvSpPr>
          <p:cNvPr id="7" name="TextBox 6"/>
          <p:cNvSpPr txBox="1"/>
          <p:nvPr/>
        </p:nvSpPr>
        <p:spPr>
          <a:xfrm>
            <a:off x="8003569" y="6444734"/>
            <a:ext cx="4079163" cy="369332"/>
          </a:xfrm>
          <a:prstGeom prst="rect">
            <a:avLst/>
          </a:prstGeom>
          <a:noFill/>
        </p:spPr>
        <p:txBody>
          <a:bodyPr wrap="square" rtlCol="0">
            <a:spAutoFit/>
          </a:bodyPr>
          <a:lstStyle/>
          <a:p>
            <a:pPr algn="r"/>
            <a:r>
              <a:rPr lang="en-US" dirty="0">
                <a:solidFill>
                  <a:schemeClr val="bg1">
                    <a:lumMod val="50000"/>
                  </a:schemeClr>
                </a:solidFill>
                <a:hlinkClick r:id="rId3"/>
              </a:rPr>
              <a:t>Try Google: civilization </a:t>
            </a:r>
            <a:r>
              <a:rPr lang="en-US" dirty="0" err="1">
                <a:solidFill>
                  <a:schemeClr val="bg1">
                    <a:lumMod val="50000"/>
                  </a:schemeClr>
                </a:solidFill>
                <a:hlinkClick r:id="rId3"/>
              </a:rPr>
              <a:t>gandhi</a:t>
            </a:r>
            <a:r>
              <a:rPr lang="en-US" dirty="0">
                <a:solidFill>
                  <a:schemeClr val="bg1">
                    <a:lumMod val="50000"/>
                  </a:schemeClr>
                </a:solidFill>
                <a:hlinkClick r:id="rId3"/>
              </a:rPr>
              <a:t> overflow</a:t>
            </a:r>
            <a:endParaRPr lang="en-US" dirty="0">
              <a:solidFill>
                <a:schemeClr val="bg1">
                  <a:lumMod val="50000"/>
                </a:schemeClr>
              </a:solidFill>
            </a:endParaRPr>
          </a:p>
        </p:txBody>
      </p:sp>
      <p:sp>
        <p:nvSpPr>
          <p:cNvPr id="8" name="Right Brace 7"/>
          <p:cNvSpPr/>
          <p:nvPr/>
        </p:nvSpPr>
        <p:spPr>
          <a:xfrm rot="16200000">
            <a:off x="9539249" y="-804632"/>
            <a:ext cx="163972" cy="4338634"/>
          </a:xfrm>
          <a:prstGeom prst="rightBrace">
            <a:avLst>
              <a:gd name="adj1" fmla="val 454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573307" y="891294"/>
            <a:ext cx="2121335" cy="369332"/>
          </a:xfrm>
          <a:prstGeom prst="rect">
            <a:avLst/>
          </a:prstGeom>
          <a:noFill/>
        </p:spPr>
        <p:txBody>
          <a:bodyPr wrap="square" rtlCol="0">
            <a:spAutoFit/>
          </a:bodyPr>
          <a:lstStyle/>
          <a:p>
            <a:pPr algn="ctr"/>
            <a:r>
              <a:rPr lang="en-US" dirty="0"/>
              <a:t>Python</a:t>
            </a:r>
          </a:p>
        </p:txBody>
      </p:sp>
    </p:spTree>
    <p:extLst>
      <p:ext uri="{BB962C8B-B14F-4D97-AF65-F5344CB8AC3E}">
        <p14:creationId xmlns:p14="http://schemas.microsoft.com/office/powerpoint/2010/main" val="10929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results</a:t>
            </a:r>
          </a:p>
        </p:txBody>
      </p:sp>
      <p:sp>
        <p:nvSpPr>
          <p:cNvPr id="3" name="Content Placeholder 2"/>
          <p:cNvSpPr>
            <a:spLocks noGrp="1"/>
          </p:cNvSpPr>
          <p:nvPr>
            <p:ph idx="1"/>
          </p:nvPr>
        </p:nvSpPr>
        <p:spPr>
          <a:xfrm>
            <a:off x="1271319" y="2936223"/>
            <a:ext cx="9867016" cy="3618689"/>
          </a:xfrm>
        </p:spPr>
        <p:txBody>
          <a:bodyPr>
            <a:noAutofit/>
          </a:bodyPr>
          <a:lstStyle/>
          <a:p>
            <a:r>
              <a:rPr lang="en-US" sz="2000" dirty="0"/>
              <a:t>Relative speed</a:t>
            </a:r>
          </a:p>
          <a:p>
            <a:pPr marL="0" indent="0" algn="ctr">
              <a:buNone/>
            </a:pPr>
            <a:r>
              <a:rPr lang="en-US" sz="3600" b="1" dirty="0">
                <a:solidFill>
                  <a:srgbClr val="C00000"/>
                </a:solidFill>
              </a:rPr>
              <a:t>C   </a:t>
            </a:r>
            <a:r>
              <a:rPr lang="en-US" sz="3600" b="1" dirty="0">
                <a:solidFill>
                  <a:srgbClr val="C00000"/>
                </a:solidFill>
                <a:latin typeface="Calibri" panose="020F0502020204030204" pitchFamily="34" charset="0"/>
                <a:cs typeface="Calibri" panose="020F0502020204030204" pitchFamily="34" charset="0"/>
              </a:rPr>
              <a:t>≈   C++   &gt;   Java   &gt;&gt;   Python</a:t>
            </a:r>
          </a:p>
          <a:p>
            <a:r>
              <a:rPr lang="en-US" sz="2000" dirty="0">
                <a:latin typeface="Calibri" panose="020F0502020204030204" pitchFamily="34" charset="0"/>
                <a:cs typeface="Calibri" panose="020F0502020204030204" pitchFamily="34" charset="0"/>
              </a:rPr>
              <a:t>C, C++, Java need to care about integer overflows – select integer representation carefully with sufficient number of bits (8, 16, 32, 64, 128)</a:t>
            </a:r>
          </a:p>
          <a:p>
            <a:r>
              <a:rPr lang="en-US" sz="2000" dirty="0">
                <a:latin typeface="Calibri" panose="020F0502020204030204" pitchFamily="34" charset="0"/>
                <a:cs typeface="Calibri" panose="020F0502020204030204" pitchFamily="34" charset="0"/>
              </a:rPr>
              <a:t>Python natively works with arbitrary long integers (as memory on your machine allows). Also possible in Java using the class </a:t>
            </a:r>
            <a:r>
              <a:rPr lang="en-US" sz="2000" dirty="0" err="1">
                <a:latin typeface="Calibri" panose="020F0502020204030204" pitchFamily="34" charset="0"/>
                <a:cs typeface="Calibri" panose="020F0502020204030204" pitchFamily="34" charset="0"/>
              </a:rPr>
              <a:t>java.math.BigInteger</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Python programs can (sometimes) run faster using </a:t>
            </a:r>
            <a:r>
              <a:rPr lang="en-US" sz="2000" dirty="0" err="1">
                <a:latin typeface="Calibri" panose="020F0502020204030204" pitchFamily="34" charset="0"/>
                <a:cs typeface="Calibri" panose="020F0502020204030204" pitchFamily="34" charset="0"/>
              </a:rPr>
              <a:t>PyPy</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Number crunching in </a:t>
            </a:r>
            <a:r>
              <a:rPr lang="en-US" sz="2000" b="1" dirty="0">
                <a:latin typeface="Calibri" panose="020F0502020204030204" pitchFamily="34" charset="0"/>
                <a:cs typeface="Calibri" panose="020F0502020204030204" pitchFamily="34" charset="0"/>
              </a:rPr>
              <a:t>Python</a:t>
            </a:r>
            <a:r>
              <a:rPr lang="en-US" sz="2000" dirty="0">
                <a:latin typeface="Calibri" panose="020F0502020204030204" pitchFamily="34" charset="0"/>
                <a:cs typeface="Calibri" panose="020F0502020204030204" pitchFamily="34" charset="0"/>
              </a:rPr>
              <a:t> should be delegated to </a:t>
            </a:r>
            <a:r>
              <a:rPr lang="en-US" sz="2000" b="1" dirty="0">
                <a:latin typeface="Calibri" panose="020F0502020204030204" pitchFamily="34" charset="0"/>
                <a:cs typeface="Calibri" panose="020F0502020204030204" pitchFamily="34" charset="0"/>
              </a:rPr>
              <a:t>specialized modules (e.g. </a:t>
            </a:r>
            <a:r>
              <a:rPr lang="en-US" sz="2000" b="1" dirty="0" err="1">
                <a:latin typeface="Calibri" panose="020F0502020204030204" pitchFamily="34" charset="0"/>
                <a:cs typeface="Calibri" panose="020F0502020204030204" pitchFamily="34" charset="0"/>
              </a:rPr>
              <a:t>Numpy</a:t>
            </a:r>
            <a:r>
              <a:rPr lang="en-US" sz="2000" b="1" dirty="0">
                <a:latin typeface="Calibri" panose="020F0502020204030204" pitchFamily="34" charset="0"/>
                <a:cs typeface="Calibri" panose="020F0502020204030204" pitchFamily="34" charset="0"/>
              </a:rPr>
              <a:t>, CPLEX, </a:t>
            </a:r>
            <a:r>
              <a:rPr lang="en-US" sz="2000" b="1">
                <a:latin typeface="Calibri" panose="020F0502020204030204" pitchFamily="34" charset="0"/>
                <a:cs typeface="Calibri" panose="020F0502020204030204" pitchFamily="34" charset="0"/>
              </a:rPr>
              <a:t>Numba) </a:t>
            </a:r>
            <a:r>
              <a:rPr lang="en-US" sz="2000" dirty="0">
                <a:latin typeface="Calibri" panose="020F0502020204030204" pitchFamily="34" charset="0"/>
                <a:cs typeface="Calibri" panose="020F0502020204030204" pitchFamily="34" charset="0"/>
              </a:rPr>
              <a:t>– often written in C or C++</a:t>
            </a:r>
          </a:p>
        </p:txBody>
      </p:sp>
      <p:graphicFrame>
        <p:nvGraphicFramePr>
          <p:cNvPr id="5" name="Table 4"/>
          <p:cNvGraphicFramePr>
            <a:graphicFrameLocks noGrp="1"/>
          </p:cNvGraphicFramePr>
          <p:nvPr>
            <p:extLst>
              <p:ext uri="{D42A27DB-BD31-4B8C-83A1-F6EECF244321}">
                <p14:modId xmlns:p14="http://schemas.microsoft.com/office/powerpoint/2010/main" val="1510066522"/>
              </p:ext>
            </p:extLst>
          </p:nvPr>
        </p:nvGraphicFramePr>
        <p:xfrm>
          <a:off x="393700" y="1571864"/>
          <a:ext cx="11384152" cy="1107440"/>
        </p:xfrm>
        <a:graphic>
          <a:graphicData uri="http://schemas.openxmlformats.org/drawingml/2006/table">
            <a:tbl>
              <a:tblPr firstRow="1" bandRow="1">
                <a:tableStyleId>{9D7B26C5-4107-4FEC-AEDC-1716B250A1EF}</a:tableStyleId>
              </a:tblPr>
              <a:tblGrid>
                <a:gridCol w="527368">
                  <a:extLst>
                    <a:ext uri="{9D8B030D-6E8A-4147-A177-3AD203B41FA5}">
                      <a16:colId xmlns:a16="http://schemas.microsoft.com/office/drawing/2014/main" val="2076857321"/>
                    </a:ext>
                  </a:extLst>
                </a:gridCol>
                <a:gridCol w="1222692">
                  <a:extLst>
                    <a:ext uri="{9D8B030D-6E8A-4147-A177-3AD203B41FA5}">
                      <a16:colId xmlns:a16="http://schemas.microsoft.com/office/drawing/2014/main" val="2725208115"/>
                    </a:ext>
                  </a:extLst>
                </a:gridCol>
                <a:gridCol w="1886140">
                  <a:extLst>
                    <a:ext uri="{9D8B030D-6E8A-4147-A177-3AD203B41FA5}">
                      <a16:colId xmlns:a16="http://schemas.microsoft.com/office/drawing/2014/main" val="1795596331"/>
                    </a:ext>
                  </a:extLst>
                </a:gridCol>
                <a:gridCol w="2039048">
                  <a:extLst>
                    <a:ext uri="{9D8B030D-6E8A-4147-A177-3AD203B41FA5}">
                      <a16:colId xmlns:a16="http://schemas.microsoft.com/office/drawing/2014/main" val="145326668"/>
                    </a:ext>
                  </a:extLst>
                </a:gridCol>
                <a:gridCol w="1241488">
                  <a:extLst>
                    <a:ext uri="{9D8B030D-6E8A-4147-A177-3AD203B41FA5}">
                      <a16:colId xmlns:a16="http://schemas.microsoft.com/office/drawing/2014/main" val="2289675586"/>
                    </a:ext>
                  </a:extLst>
                </a:gridCol>
                <a:gridCol w="1577912">
                  <a:extLst>
                    <a:ext uri="{9D8B030D-6E8A-4147-A177-3AD203B41FA5}">
                      <a16:colId xmlns:a16="http://schemas.microsoft.com/office/drawing/2014/main" val="2313262574"/>
                    </a:ext>
                  </a:extLst>
                </a:gridCol>
                <a:gridCol w="1362520">
                  <a:extLst>
                    <a:ext uri="{9D8B030D-6E8A-4147-A177-3AD203B41FA5}">
                      <a16:colId xmlns:a16="http://schemas.microsoft.com/office/drawing/2014/main" val="2845052186"/>
                    </a:ext>
                  </a:extLst>
                </a:gridCol>
                <a:gridCol w="1526984">
                  <a:extLst>
                    <a:ext uri="{9D8B030D-6E8A-4147-A177-3AD203B41FA5}">
                      <a16:colId xmlns:a16="http://schemas.microsoft.com/office/drawing/2014/main" val="22008766"/>
                    </a:ext>
                  </a:extLst>
                </a:gridCol>
              </a:tblGrid>
              <a:tr h="370840">
                <a:tc>
                  <a:txBody>
                    <a:bodyPr/>
                    <a:lstStyle/>
                    <a:p>
                      <a:pPr algn="ctr"/>
                      <a:r>
                        <a:rPr lang="da-DK" dirty="0"/>
                        <a:t>n</a:t>
                      </a:r>
                      <a:endParaRPr lang="en-US" dirty="0"/>
                    </a:p>
                  </a:txBody>
                  <a:tcPr>
                    <a:solidFill>
                      <a:schemeClr val="accent5">
                        <a:lumMod val="20000"/>
                        <a:lumOff val="80000"/>
                      </a:schemeClr>
                    </a:solidFill>
                  </a:tcPr>
                </a:tc>
                <a:tc>
                  <a:txBody>
                    <a:bodyPr/>
                    <a:lstStyle/>
                    <a:p>
                      <a:pPr algn="ctr"/>
                      <a:r>
                        <a:rPr lang="da-DK" dirty="0"/>
                        <a:t>C (</a:t>
                      </a:r>
                      <a:r>
                        <a:rPr lang="da-DK" dirty="0" err="1"/>
                        <a:t>gcc</a:t>
                      </a:r>
                      <a:r>
                        <a:rPr lang="da-DK" baseline="0" dirty="0"/>
                        <a:t> 9.2)</a:t>
                      </a:r>
                      <a:endParaRPr lang="en-US" dirty="0"/>
                    </a:p>
                  </a:txBody>
                  <a:tcPr>
                    <a:solidFill>
                      <a:schemeClr val="accent5">
                        <a:lumMod val="20000"/>
                        <a:lumOff val="80000"/>
                      </a:schemeClr>
                    </a:solidFill>
                  </a:tcPr>
                </a:tc>
                <a:tc>
                  <a:txBody>
                    <a:bodyPr/>
                    <a:lstStyle/>
                    <a:p>
                      <a:pPr algn="ctr"/>
                      <a:r>
                        <a:rPr lang="da-DK" dirty="0"/>
                        <a:t>C++, </a:t>
                      </a:r>
                      <a:r>
                        <a:rPr lang="da-DK" dirty="0" err="1"/>
                        <a:t>int</a:t>
                      </a:r>
                      <a:r>
                        <a:rPr lang="da-DK" dirty="0"/>
                        <a:t> (g</a:t>
                      </a:r>
                      <a:r>
                        <a:rPr lang="da-DK"/>
                        <a:t>++ 9.2 </a:t>
                      </a:r>
                      <a:r>
                        <a:rPr lang="da-DK" dirty="0"/>
                        <a:t>)</a:t>
                      </a:r>
                      <a:endParaRPr lang="en-US" dirty="0"/>
                    </a:p>
                  </a:txBody>
                  <a:tcPr>
                    <a:solidFill>
                      <a:schemeClr val="accent5">
                        <a:lumMod val="20000"/>
                        <a:lumOff val="80000"/>
                      </a:schemeClr>
                    </a:solidFill>
                  </a:tcPr>
                </a:tc>
                <a:tc>
                  <a:txBody>
                    <a:bodyPr/>
                    <a:lstStyle/>
                    <a:p>
                      <a:pPr algn="ctr"/>
                      <a:r>
                        <a:rPr lang="da-DK" dirty="0"/>
                        <a:t>C++,</a:t>
                      </a:r>
                      <a:r>
                        <a:rPr lang="da-DK" baseline="0" dirty="0"/>
                        <a:t> </a:t>
                      </a:r>
                      <a:r>
                        <a:rPr lang="da-DK" dirty="0"/>
                        <a:t>long (g++ 9.2 )</a:t>
                      </a:r>
                      <a:endParaRPr lang="en-US" dirty="0"/>
                    </a:p>
                  </a:txBody>
                  <a:tcPr>
                    <a:solidFill>
                      <a:schemeClr val="accent5">
                        <a:lumMod val="20000"/>
                        <a:lumOff val="80000"/>
                      </a:schemeClr>
                    </a:solidFill>
                  </a:tcPr>
                </a:tc>
                <a:tc>
                  <a:txBody>
                    <a:bodyPr/>
                    <a:lstStyle/>
                    <a:p>
                      <a:pPr algn="ctr"/>
                      <a:r>
                        <a:rPr lang="da-DK" dirty="0"/>
                        <a:t>Java (12.0)</a:t>
                      </a:r>
                      <a:endParaRPr lang="en-US" dirty="0"/>
                    </a:p>
                  </a:txBody>
                  <a:tcPr>
                    <a:solidFill>
                      <a:schemeClr val="accent5">
                        <a:lumMod val="20000"/>
                        <a:lumOff val="80000"/>
                      </a:schemeClr>
                    </a:solidFill>
                  </a:tcPr>
                </a:tc>
                <a:tc>
                  <a:txBody>
                    <a:bodyPr/>
                    <a:lstStyle/>
                    <a:p>
                      <a:pPr algn="ctr"/>
                      <a:r>
                        <a:rPr lang="da-DK" dirty="0" err="1"/>
                        <a:t>Python</a:t>
                      </a:r>
                      <a:r>
                        <a:rPr lang="da-DK" dirty="0"/>
                        <a:t> (3.8.1)</a:t>
                      </a:r>
                      <a:endParaRPr lang="en-US" dirty="0"/>
                    </a:p>
                  </a:txBody>
                  <a:tcPr>
                    <a:solidFill>
                      <a:schemeClr val="accent5">
                        <a:lumMod val="20000"/>
                        <a:lumOff val="80000"/>
                      </a:schemeClr>
                    </a:solidFill>
                  </a:tcPr>
                </a:tc>
                <a:tc>
                  <a:txBody>
                    <a:bodyPr/>
                    <a:lstStyle/>
                    <a:p>
                      <a:pPr algn="ctr"/>
                      <a:r>
                        <a:rPr lang="da-DK" dirty="0" err="1"/>
                        <a:t>PyPy</a:t>
                      </a:r>
                      <a:r>
                        <a:rPr lang="da-DK" dirty="0"/>
                        <a:t> (7.3.0)</a:t>
                      </a:r>
                      <a:endParaRPr lang="en-US" dirty="0"/>
                    </a:p>
                  </a:txBody>
                  <a:tcPr>
                    <a:solidFill>
                      <a:schemeClr val="accent5">
                        <a:lumMod val="20000"/>
                        <a:lumOff val="80000"/>
                      </a:schemeClr>
                    </a:solidFill>
                  </a:tcPr>
                </a:tc>
                <a:tc>
                  <a:txBody>
                    <a:bodyPr/>
                    <a:lstStyle/>
                    <a:p>
                      <a:pPr algn="ctr"/>
                      <a:r>
                        <a:rPr lang="en-US" dirty="0" err="1"/>
                        <a:t>Numba</a:t>
                      </a:r>
                      <a:r>
                        <a:rPr lang="en-US" dirty="0"/>
                        <a:t>, int64</a:t>
                      </a:r>
                    </a:p>
                  </a:txBody>
                  <a:tcPr>
                    <a:solidFill>
                      <a:schemeClr val="accent5">
                        <a:lumMod val="20000"/>
                        <a:lumOff val="80000"/>
                      </a:schemeClr>
                    </a:solidFill>
                  </a:tcPr>
                </a:tc>
                <a:extLst>
                  <a:ext uri="{0D108BD9-81ED-4DB2-BD59-A6C34878D82A}">
                    <a16:rowId xmlns:a16="http://schemas.microsoft.com/office/drawing/2014/main" val="2410259598"/>
                  </a:ext>
                </a:extLst>
              </a:tr>
              <a:tr h="317896">
                <a:tc>
                  <a:txBody>
                    <a:bodyPr/>
                    <a:lstStyle/>
                    <a:p>
                      <a:pPr algn="ctr"/>
                      <a:r>
                        <a:rPr lang="da-DK" dirty="0"/>
                        <a:t>10</a:t>
                      </a:r>
                      <a:r>
                        <a:rPr lang="da-DK" baseline="30000" dirty="0"/>
                        <a:t>7</a:t>
                      </a:r>
                      <a:endParaRPr lang="en-US" baseline="30000" dirty="0"/>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0.003 sec</a:t>
                      </a:r>
                      <a:endParaRPr lang="en-US" dirty="0"/>
                    </a:p>
                  </a:txBody>
                  <a:tcPr/>
                </a:tc>
                <a:tc>
                  <a:txBody>
                    <a:bodyPr/>
                    <a:lstStyle/>
                    <a:p>
                      <a:pPr algn="ctr"/>
                      <a:r>
                        <a:rPr lang="da-DK" dirty="0"/>
                        <a:t>0.006 sec</a:t>
                      </a:r>
                      <a:r>
                        <a:rPr lang="da-DK" dirty="0">
                          <a:solidFill>
                            <a:srgbClr val="C00000"/>
                          </a:solidFill>
                        </a:rPr>
                        <a:t>*</a:t>
                      </a:r>
                      <a:endParaRPr lang="en-US" dirty="0"/>
                    </a:p>
                  </a:txBody>
                  <a:tcPr/>
                </a:tc>
                <a:tc>
                  <a:txBody>
                    <a:bodyPr/>
                    <a:lstStyle/>
                    <a:p>
                      <a:pPr algn="ctr"/>
                      <a:r>
                        <a:rPr lang="da-DK" dirty="0"/>
                        <a:t>1.5 sec</a:t>
                      </a:r>
                      <a:endParaRPr lang="en-US" dirty="0"/>
                    </a:p>
                  </a:txBody>
                  <a:tcPr/>
                </a:tc>
                <a:tc>
                  <a:txBody>
                    <a:bodyPr/>
                    <a:lstStyle/>
                    <a:p>
                      <a:pPr algn="ctr"/>
                      <a:r>
                        <a:rPr lang="da-DK" dirty="0"/>
                        <a:t>0.27 sec</a:t>
                      </a:r>
                      <a:endParaRPr lang="en-US" dirty="0"/>
                    </a:p>
                  </a:txBody>
                  <a:tcPr/>
                </a:tc>
                <a:tc>
                  <a:txBody>
                    <a:bodyPr/>
                    <a:lstStyle/>
                    <a:p>
                      <a:pPr algn="ctr"/>
                      <a:r>
                        <a:rPr lang="en-US" dirty="0"/>
                        <a:t>0.002 sec</a:t>
                      </a:r>
                    </a:p>
                  </a:txBody>
                  <a:tcPr/>
                </a:tc>
                <a:extLst>
                  <a:ext uri="{0D108BD9-81ED-4DB2-BD59-A6C34878D82A}">
                    <a16:rowId xmlns:a16="http://schemas.microsoft.com/office/drawing/2014/main" val="1138592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dirty="0"/>
                        <a:t>10</a:t>
                      </a:r>
                      <a:r>
                        <a:rPr lang="da-DK" baseline="30000" dirty="0"/>
                        <a:t>9</a:t>
                      </a:r>
                      <a:endParaRPr lang="en-US" baseline="30000" dirty="0"/>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0.30 sec</a:t>
                      </a:r>
                      <a:endParaRPr lang="en-US" dirty="0"/>
                    </a:p>
                  </a:txBody>
                  <a:tcPr/>
                </a:tc>
                <a:tc>
                  <a:txBody>
                    <a:bodyPr/>
                    <a:lstStyle/>
                    <a:p>
                      <a:pPr algn="ctr"/>
                      <a:r>
                        <a:rPr lang="da-DK" dirty="0"/>
                        <a:t>0.40 sec</a:t>
                      </a:r>
                      <a:r>
                        <a:rPr lang="da-DK" dirty="0">
                          <a:solidFill>
                            <a:srgbClr val="C00000"/>
                          </a:solidFill>
                        </a:rPr>
                        <a:t>**</a:t>
                      </a:r>
                      <a:endParaRPr lang="en-US" dirty="0"/>
                    </a:p>
                  </a:txBody>
                  <a:tcPr/>
                </a:tc>
                <a:tc>
                  <a:txBody>
                    <a:bodyPr/>
                    <a:lstStyle/>
                    <a:p>
                      <a:pPr algn="ctr"/>
                      <a:r>
                        <a:rPr lang="da-DK" dirty="0"/>
                        <a:t>145 sec</a:t>
                      </a:r>
                      <a:endParaRPr lang="en-US" dirty="0"/>
                    </a:p>
                  </a:txBody>
                  <a:tcPr/>
                </a:tc>
                <a:tc>
                  <a:txBody>
                    <a:bodyPr/>
                    <a:lstStyle/>
                    <a:p>
                      <a:pPr algn="ctr"/>
                      <a:r>
                        <a:rPr lang="da-DK"/>
                        <a:t>27 </a:t>
                      </a:r>
                      <a:r>
                        <a:rPr lang="da-DK" dirty="0"/>
                        <a:t>sec</a:t>
                      </a:r>
                      <a:endParaRPr lang="en-US" dirty="0"/>
                    </a:p>
                  </a:txBody>
                  <a:tcPr/>
                </a:tc>
                <a:tc>
                  <a:txBody>
                    <a:bodyPr/>
                    <a:lstStyle/>
                    <a:p>
                      <a:pPr algn="ctr"/>
                      <a:r>
                        <a:rPr lang="en-US" dirty="0"/>
                        <a:t>0.2 sec</a:t>
                      </a:r>
                    </a:p>
                  </a:txBody>
                  <a:tcPr/>
                </a:tc>
                <a:extLst>
                  <a:ext uri="{0D108BD9-81ED-4DB2-BD59-A6C34878D82A}">
                    <a16:rowId xmlns:a16="http://schemas.microsoft.com/office/drawing/2014/main" val="1799570419"/>
                  </a:ext>
                </a:extLst>
              </a:tr>
            </a:tbl>
          </a:graphicData>
        </a:graphic>
      </p:graphicFrame>
      <p:sp>
        <p:nvSpPr>
          <p:cNvPr id="6" name="Right Brace 5"/>
          <p:cNvSpPr/>
          <p:nvPr/>
        </p:nvSpPr>
        <p:spPr>
          <a:xfrm rot="16200000">
            <a:off x="9526549" y="-804632"/>
            <a:ext cx="163972" cy="4338634"/>
          </a:xfrm>
          <a:prstGeom prst="rightBrace">
            <a:avLst>
              <a:gd name="adj1" fmla="val 454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560607" y="891294"/>
            <a:ext cx="2121335" cy="369332"/>
          </a:xfrm>
          <a:prstGeom prst="rect">
            <a:avLst/>
          </a:prstGeom>
          <a:noFill/>
        </p:spPr>
        <p:txBody>
          <a:bodyPr wrap="square" rtlCol="0">
            <a:spAutoFit/>
          </a:bodyPr>
          <a:lstStyle/>
          <a:p>
            <a:pPr algn="ctr"/>
            <a:r>
              <a:rPr lang="en-US" dirty="0"/>
              <a:t>Python</a:t>
            </a:r>
          </a:p>
        </p:txBody>
      </p:sp>
    </p:spTree>
    <p:extLst>
      <p:ext uri="{BB962C8B-B14F-4D97-AF65-F5344CB8AC3E}">
        <p14:creationId xmlns:p14="http://schemas.microsoft.com/office/powerpoint/2010/main" val="4885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Lecturer</a:t>
            </a:r>
            <a:endParaRPr lang="da-DK" dirty="0"/>
          </a:p>
        </p:txBody>
      </p:sp>
      <p:sp>
        <p:nvSpPr>
          <p:cNvPr id="3" name="Content Placeholder 2"/>
          <p:cNvSpPr>
            <a:spLocks noGrp="1"/>
          </p:cNvSpPr>
          <p:nvPr>
            <p:ph idx="1"/>
          </p:nvPr>
        </p:nvSpPr>
        <p:spPr>
          <a:xfrm>
            <a:off x="417830" y="2038985"/>
            <a:ext cx="11356340" cy="3996056"/>
          </a:xfrm>
          <a:solidFill>
            <a:schemeClr val="accent5">
              <a:lumMod val="20000"/>
              <a:lumOff val="80000"/>
            </a:schemeClr>
          </a:solidFill>
          <a:ln>
            <a:solidFill>
              <a:schemeClr val="tx1">
                <a:lumMod val="75000"/>
                <a:lumOff val="25000"/>
              </a:schemeClr>
            </a:solidFill>
          </a:ln>
        </p:spPr>
        <p:txBody>
          <a:bodyPr anchor="ctr">
            <a:normAutofit/>
          </a:bodyPr>
          <a:lstStyle/>
          <a:p>
            <a:pPr marL="0" indent="0" defTabSz="1076325">
              <a:spcAft>
                <a:spcPts val="1200"/>
              </a:spcAft>
              <a:buNone/>
              <a:tabLst>
                <a:tab pos="263525" algn="l"/>
                <a:tab pos="1706563" algn="l"/>
              </a:tabLst>
            </a:pPr>
            <a:r>
              <a:rPr lang="en-US" sz="2400" dirty="0">
                <a:solidFill>
                  <a:srgbClr val="C00000"/>
                </a:solidFill>
              </a:rPr>
              <a:t>Name</a:t>
            </a:r>
            <a:r>
              <a:rPr lang="en-US" sz="2400" dirty="0"/>
              <a:t>  	Gerth Stølting Brodal</a:t>
            </a:r>
          </a:p>
          <a:p>
            <a:pPr marL="0" indent="0" defTabSz="1076325">
              <a:spcAft>
                <a:spcPts val="1200"/>
              </a:spcAft>
              <a:buNone/>
              <a:tabLst>
                <a:tab pos="263525" algn="l"/>
                <a:tab pos="1706563" algn="l"/>
              </a:tabLst>
            </a:pPr>
            <a:r>
              <a:rPr lang="en-US" sz="2400" dirty="0">
                <a:solidFill>
                  <a:srgbClr val="C00000"/>
                </a:solidFill>
              </a:rPr>
              <a:t>Research</a:t>
            </a:r>
            <a:r>
              <a:rPr lang="en-US" sz="2400" dirty="0"/>
              <a:t>  	Algorithms and Data Structures (Computer Science)</a:t>
            </a:r>
          </a:p>
          <a:p>
            <a:pPr marL="0" indent="0" defTabSz="1076325">
              <a:spcAft>
                <a:spcPts val="1200"/>
              </a:spcAft>
              <a:buNone/>
              <a:tabLst>
                <a:tab pos="263525" algn="l"/>
                <a:tab pos="1706563" algn="l"/>
              </a:tabLst>
            </a:pPr>
            <a:r>
              <a:rPr lang="en-US" sz="2400" dirty="0">
                <a:solidFill>
                  <a:srgbClr val="C00000"/>
                </a:solidFill>
              </a:rPr>
              <a:t>Teaching</a:t>
            </a:r>
          </a:p>
          <a:p>
            <a:pPr marL="268288" lvl="1" indent="0" defTabSz="1076325">
              <a:buNone/>
              <a:tabLst>
                <a:tab pos="263525" algn="l"/>
                <a:tab pos="1706563" algn="l"/>
              </a:tabLst>
            </a:pPr>
            <a:r>
              <a:rPr lang="en-US" dirty="0"/>
              <a:t>2018 -	BSc course on Introduction to Programming with Scientific Applications</a:t>
            </a:r>
          </a:p>
          <a:p>
            <a:pPr marL="268288" lvl="1" indent="0" defTabSz="1076325">
              <a:buNone/>
              <a:tabLst>
                <a:tab pos="263525" algn="l"/>
                <a:tab pos="1706563" algn="l"/>
              </a:tabLst>
            </a:pPr>
            <a:r>
              <a:rPr lang="en-US" dirty="0"/>
              <a:t>2004 -	BSc course on Introduction to Algorithms and Data Structures</a:t>
            </a:r>
          </a:p>
          <a:p>
            <a:pPr marL="268288" lvl="1" indent="0" defTabSz="1076325">
              <a:spcAft>
                <a:spcPts val="1200"/>
              </a:spcAft>
              <a:buNone/>
              <a:tabLst>
                <a:tab pos="263525" algn="l"/>
                <a:tab pos="1706563" algn="l"/>
              </a:tabLst>
            </a:pPr>
            <a:r>
              <a:rPr lang="en-US" dirty="0"/>
              <a:t>1999 - 17	MSc courses on Computational Geometry, Algorithm Engineering, </a:t>
            </a:r>
            <a:br>
              <a:rPr lang="en-US" dirty="0"/>
            </a:br>
            <a:r>
              <a:rPr lang="en-US" dirty="0"/>
              <a:t>	Advanced Data Structures, External Memory Algorithms and Data Structures</a:t>
            </a:r>
          </a:p>
          <a:p>
            <a:pPr marL="0" indent="0" defTabSz="1076325">
              <a:spcAft>
                <a:spcPts val="1200"/>
              </a:spcAft>
              <a:buNone/>
              <a:tabLst>
                <a:tab pos="263525" algn="l"/>
                <a:tab pos="1706563" algn="l"/>
              </a:tabLst>
            </a:pPr>
            <a:r>
              <a:rPr lang="en-US" sz="2400" dirty="0">
                <a:solidFill>
                  <a:srgbClr val="C00000"/>
                </a:solidFill>
              </a:rPr>
              <a:t>Python 	</a:t>
            </a:r>
            <a:r>
              <a:rPr lang="en-US" sz="2400" dirty="0"/>
              <a:t>Beginner</a:t>
            </a:r>
          </a:p>
        </p:txBody>
      </p:sp>
    </p:spTree>
    <p:extLst>
      <p:ext uri="{BB962C8B-B14F-4D97-AF65-F5344CB8AC3E}">
        <p14:creationId xmlns:p14="http://schemas.microsoft.com/office/powerpoint/2010/main" val="572829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Interpreter vs Compiler</a:t>
            </a:r>
            <a:endParaRPr lang="en-US" dirty="0"/>
          </a:p>
        </p:txBody>
      </p:sp>
      <p:sp>
        <p:nvSpPr>
          <p:cNvPr id="4" name="Rounded Rectangle 3"/>
          <p:cNvSpPr/>
          <p:nvPr/>
        </p:nvSpPr>
        <p:spPr>
          <a:xfrm>
            <a:off x="1535898"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C / C++ program</a:t>
            </a:r>
          </a:p>
          <a:p>
            <a:pPr algn="ctr"/>
            <a:r>
              <a:rPr lang="da-DK" dirty="0">
                <a:solidFill>
                  <a:schemeClr val="tx1"/>
                </a:solidFill>
              </a:rPr>
              <a:t>(.c, .</a:t>
            </a:r>
            <a:r>
              <a:rPr lang="da-DK" dirty="0" err="1">
                <a:solidFill>
                  <a:schemeClr val="tx1"/>
                </a:solidFill>
              </a:rPr>
              <a:t>cpp</a:t>
            </a:r>
            <a:r>
              <a:rPr lang="da-DK" dirty="0">
                <a:solidFill>
                  <a:schemeClr val="tx1"/>
                </a:solidFill>
              </a:rPr>
              <a:t>)</a:t>
            </a:r>
            <a:endParaRPr lang="en-US" dirty="0">
              <a:solidFill>
                <a:schemeClr val="tx1"/>
              </a:solidFill>
            </a:endParaRPr>
          </a:p>
        </p:txBody>
      </p:sp>
      <p:sp>
        <p:nvSpPr>
          <p:cNvPr id="5" name="Rounded Rectangle 4"/>
          <p:cNvSpPr/>
          <p:nvPr/>
        </p:nvSpPr>
        <p:spPr>
          <a:xfrm>
            <a:off x="1529841" y="5062050"/>
            <a:ext cx="1846967" cy="94251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Executable</a:t>
            </a:r>
            <a:r>
              <a:rPr lang="da-DK" dirty="0">
                <a:solidFill>
                  <a:schemeClr val="tx1"/>
                </a:solidFill>
              </a:rPr>
              <a:t> </a:t>
            </a:r>
            <a:r>
              <a:rPr lang="da-DK" dirty="0" err="1">
                <a:solidFill>
                  <a:schemeClr val="tx1"/>
                </a:solidFill>
              </a:rPr>
              <a:t>code</a:t>
            </a:r>
            <a:endParaRPr lang="da-DK" dirty="0">
              <a:solidFill>
                <a:schemeClr val="tx1"/>
              </a:solidFill>
            </a:endParaRPr>
          </a:p>
          <a:p>
            <a:pPr algn="ctr"/>
            <a:r>
              <a:rPr lang="da-DK" dirty="0">
                <a:solidFill>
                  <a:schemeClr val="tx1"/>
                </a:solidFill>
              </a:rPr>
              <a:t>(.exe)</a:t>
            </a:r>
            <a:endParaRPr lang="en-US" dirty="0">
              <a:solidFill>
                <a:schemeClr val="tx1"/>
              </a:solidFill>
            </a:endParaRPr>
          </a:p>
        </p:txBody>
      </p:sp>
      <p:cxnSp>
        <p:nvCxnSpPr>
          <p:cNvPr id="6" name="Straight Arrow Connector 5"/>
          <p:cNvCxnSpPr>
            <a:stCxn id="4" idx="2"/>
            <a:endCxn id="5" idx="0"/>
          </p:cNvCxnSpPr>
          <p:nvPr/>
        </p:nvCxnSpPr>
        <p:spPr>
          <a:xfrm flipH="1">
            <a:off x="2453325" y="2584299"/>
            <a:ext cx="6057" cy="247775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2"/>
          </p:cNvCxnSpPr>
          <p:nvPr/>
        </p:nvCxnSpPr>
        <p:spPr>
          <a:xfrm>
            <a:off x="2453325" y="6004561"/>
            <a:ext cx="0" cy="60773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53324" y="3449878"/>
            <a:ext cx="1492715" cy="830997"/>
          </a:xfrm>
          <a:prstGeom prst="rect">
            <a:avLst/>
          </a:prstGeom>
          <a:noFill/>
        </p:spPr>
        <p:txBody>
          <a:bodyPr wrap="square" rtlCol="0">
            <a:spAutoFit/>
          </a:bodyPr>
          <a:lstStyle/>
          <a:p>
            <a:r>
              <a:rPr lang="da-DK" sz="2400" dirty="0">
                <a:solidFill>
                  <a:schemeClr val="accent1">
                    <a:lumMod val="50000"/>
                  </a:schemeClr>
                </a:solidFill>
              </a:rPr>
              <a:t>Compiler</a:t>
            </a:r>
          </a:p>
          <a:p>
            <a:r>
              <a:rPr lang="da-DK" sz="2400" dirty="0">
                <a:solidFill>
                  <a:schemeClr val="accent1">
                    <a:lumMod val="50000"/>
                  </a:schemeClr>
                </a:solidFill>
              </a:rPr>
              <a:t>(</a:t>
            </a:r>
            <a:r>
              <a:rPr lang="da-DK" sz="2400" dirty="0" err="1">
                <a:solidFill>
                  <a:schemeClr val="accent1">
                    <a:lumMod val="50000"/>
                  </a:schemeClr>
                </a:solidFill>
              </a:rPr>
              <a:t>gcc</a:t>
            </a:r>
            <a:r>
              <a:rPr lang="da-DK" sz="2400" dirty="0">
                <a:solidFill>
                  <a:schemeClr val="accent1">
                    <a:lumMod val="50000"/>
                  </a:schemeClr>
                </a:solidFill>
              </a:rPr>
              <a:t>, g++)</a:t>
            </a:r>
            <a:endParaRPr lang="en-US" sz="2400" dirty="0">
              <a:solidFill>
                <a:schemeClr val="accent1">
                  <a:lumMod val="50000"/>
                </a:schemeClr>
              </a:solidFill>
            </a:endParaRPr>
          </a:p>
        </p:txBody>
      </p:sp>
      <p:sp>
        <p:nvSpPr>
          <p:cNvPr id="9" name="Rounded Rectangle 8"/>
          <p:cNvSpPr/>
          <p:nvPr/>
        </p:nvSpPr>
        <p:spPr>
          <a:xfrm>
            <a:off x="5099731"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program</a:t>
            </a:r>
          </a:p>
          <a:p>
            <a:pPr algn="ctr"/>
            <a:r>
              <a:rPr lang="da-DK" dirty="0">
                <a:solidFill>
                  <a:schemeClr val="tx1"/>
                </a:solidFill>
              </a:rPr>
              <a:t>(.</a:t>
            </a:r>
            <a:r>
              <a:rPr lang="da-DK" dirty="0" err="1">
                <a:solidFill>
                  <a:schemeClr val="tx1"/>
                </a:solidFill>
              </a:rPr>
              <a:t>java</a:t>
            </a:r>
            <a:r>
              <a:rPr lang="da-DK" dirty="0">
                <a:solidFill>
                  <a:schemeClr val="tx1"/>
                </a:solidFill>
              </a:rPr>
              <a:t>)</a:t>
            </a:r>
            <a:endParaRPr lang="en-US" dirty="0">
              <a:solidFill>
                <a:schemeClr val="tx1"/>
              </a:solidFill>
            </a:endParaRPr>
          </a:p>
        </p:txBody>
      </p:sp>
      <p:sp>
        <p:nvSpPr>
          <p:cNvPr id="10" name="Rounded Rectangle 9"/>
          <p:cNvSpPr/>
          <p:nvPr/>
        </p:nvSpPr>
        <p:spPr>
          <a:xfrm>
            <a:off x="5093674" y="5062050"/>
            <a:ext cx="1846967" cy="94251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Virtual Machine</a:t>
            </a:r>
          </a:p>
          <a:p>
            <a:pPr algn="ctr"/>
            <a:r>
              <a:rPr lang="da-DK" dirty="0">
                <a:solidFill>
                  <a:schemeClr val="tx1"/>
                </a:solidFill>
              </a:rPr>
              <a:t>(</a:t>
            </a:r>
            <a:r>
              <a:rPr lang="da-DK" dirty="0" err="1">
                <a:solidFill>
                  <a:schemeClr val="tx1"/>
                </a:solidFill>
              </a:rPr>
              <a:t>java</a:t>
            </a:r>
            <a:r>
              <a:rPr lang="da-DK" dirty="0">
                <a:solidFill>
                  <a:schemeClr val="tx1"/>
                </a:solidFill>
              </a:rPr>
              <a:t>)</a:t>
            </a:r>
            <a:endParaRPr lang="en-US" dirty="0">
              <a:solidFill>
                <a:schemeClr val="tx1"/>
              </a:solidFill>
            </a:endParaRPr>
          </a:p>
        </p:txBody>
      </p:sp>
      <p:cxnSp>
        <p:nvCxnSpPr>
          <p:cNvPr id="11" name="Straight Arrow Connector 10"/>
          <p:cNvCxnSpPr>
            <a:stCxn id="9" idx="2"/>
            <a:endCxn id="14" idx="0"/>
          </p:cNvCxnSpPr>
          <p:nvPr/>
        </p:nvCxnSpPr>
        <p:spPr>
          <a:xfrm flipH="1">
            <a:off x="6017158" y="2584299"/>
            <a:ext cx="6057" cy="120262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2"/>
          </p:cNvCxnSpPr>
          <p:nvPr/>
        </p:nvCxnSpPr>
        <p:spPr>
          <a:xfrm>
            <a:off x="6017158" y="6004562"/>
            <a:ext cx="0" cy="60773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093674" y="3786919"/>
            <a:ext cx="1846967" cy="76012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a:t>
            </a:r>
            <a:r>
              <a:rPr lang="da-DK" dirty="0" err="1">
                <a:solidFill>
                  <a:schemeClr val="tx1"/>
                </a:solidFill>
              </a:rPr>
              <a:t>bytecode</a:t>
            </a:r>
            <a:endParaRPr lang="da-DK" dirty="0">
              <a:solidFill>
                <a:schemeClr val="tx1"/>
              </a:solidFill>
            </a:endParaRPr>
          </a:p>
          <a:p>
            <a:pPr algn="ctr"/>
            <a:r>
              <a:rPr lang="da-DK" dirty="0">
                <a:solidFill>
                  <a:schemeClr val="tx1"/>
                </a:solidFill>
              </a:rPr>
              <a:t>(.</a:t>
            </a:r>
            <a:r>
              <a:rPr lang="da-DK" dirty="0" err="1">
                <a:solidFill>
                  <a:schemeClr val="tx1"/>
                </a:solidFill>
              </a:rPr>
              <a:t>class</a:t>
            </a:r>
            <a:r>
              <a:rPr lang="da-DK" dirty="0">
                <a:solidFill>
                  <a:schemeClr val="tx1"/>
                </a:solidFill>
              </a:rPr>
              <a:t>)</a:t>
            </a:r>
            <a:endParaRPr lang="en-US" dirty="0">
              <a:solidFill>
                <a:schemeClr val="tx1"/>
              </a:solidFill>
            </a:endParaRPr>
          </a:p>
        </p:txBody>
      </p:sp>
      <p:sp>
        <p:nvSpPr>
          <p:cNvPr id="20" name="TextBox 19"/>
          <p:cNvSpPr txBox="1"/>
          <p:nvPr/>
        </p:nvSpPr>
        <p:spPr>
          <a:xfrm>
            <a:off x="2639695" y="6088965"/>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sp>
        <p:nvSpPr>
          <p:cNvPr id="21" name="TextBox 20"/>
          <p:cNvSpPr txBox="1"/>
          <p:nvPr/>
        </p:nvSpPr>
        <p:spPr>
          <a:xfrm>
            <a:off x="6197816" y="6088965"/>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sp>
        <p:nvSpPr>
          <p:cNvPr id="22" name="TextBox 21"/>
          <p:cNvSpPr txBox="1"/>
          <p:nvPr/>
        </p:nvSpPr>
        <p:spPr>
          <a:xfrm>
            <a:off x="6085084" y="2734791"/>
            <a:ext cx="1980190" cy="830997"/>
          </a:xfrm>
          <a:prstGeom prst="rect">
            <a:avLst/>
          </a:prstGeom>
          <a:noFill/>
        </p:spPr>
        <p:txBody>
          <a:bodyPr wrap="square" rtlCol="0">
            <a:spAutoFit/>
          </a:bodyPr>
          <a:lstStyle/>
          <a:p>
            <a:r>
              <a:rPr lang="da-DK" sz="2400" dirty="0">
                <a:solidFill>
                  <a:schemeClr val="accent1">
                    <a:lumMod val="50000"/>
                  </a:schemeClr>
                </a:solidFill>
              </a:rPr>
              <a:t>Java compiler</a:t>
            </a:r>
          </a:p>
          <a:p>
            <a:r>
              <a:rPr lang="da-DK" sz="2400" dirty="0">
                <a:solidFill>
                  <a:schemeClr val="accent1">
                    <a:lumMod val="50000"/>
                  </a:schemeClr>
                </a:solidFill>
              </a:rPr>
              <a:t>(</a:t>
            </a:r>
            <a:r>
              <a:rPr lang="da-DK" sz="2400" dirty="0" err="1">
                <a:solidFill>
                  <a:schemeClr val="accent1">
                    <a:lumMod val="50000"/>
                  </a:schemeClr>
                </a:solidFill>
              </a:rPr>
              <a:t>javac</a:t>
            </a:r>
            <a:r>
              <a:rPr lang="da-DK" sz="2400" dirty="0">
                <a:solidFill>
                  <a:schemeClr val="accent1">
                    <a:lumMod val="50000"/>
                  </a:schemeClr>
                </a:solidFill>
              </a:rPr>
              <a:t>)</a:t>
            </a:r>
            <a:endParaRPr lang="en-US" sz="2400" dirty="0">
              <a:solidFill>
                <a:schemeClr val="accent1">
                  <a:lumMod val="50000"/>
                </a:schemeClr>
              </a:solidFill>
            </a:endParaRPr>
          </a:p>
        </p:txBody>
      </p:sp>
      <p:cxnSp>
        <p:nvCxnSpPr>
          <p:cNvPr id="23" name="Straight Arrow Connector 22"/>
          <p:cNvCxnSpPr>
            <a:stCxn id="14" idx="2"/>
            <a:endCxn id="10" idx="0"/>
          </p:cNvCxnSpPr>
          <p:nvPr/>
        </p:nvCxnSpPr>
        <p:spPr>
          <a:xfrm>
            <a:off x="6017158" y="4547048"/>
            <a:ext cx="0" cy="515002"/>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412156"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Python</a:t>
            </a:r>
            <a:r>
              <a:rPr lang="da-DK" dirty="0">
                <a:solidFill>
                  <a:schemeClr val="tx1"/>
                </a:solidFill>
              </a:rPr>
              <a:t> program</a:t>
            </a:r>
          </a:p>
          <a:p>
            <a:pPr algn="ctr"/>
            <a:r>
              <a:rPr lang="da-DK" dirty="0">
                <a:solidFill>
                  <a:schemeClr val="tx1"/>
                </a:solidFill>
              </a:rPr>
              <a:t>(.py)</a:t>
            </a:r>
            <a:endParaRPr lang="en-US" dirty="0">
              <a:solidFill>
                <a:schemeClr val="tx1"/>
              </a:solidFill>
            </a:endParaRPr>
          </a:p>
        </p:txBody>
      </p:sp>
      <p:sp>
        <p:nvSpPr>
          <p:cNvPr id="31" name="Rounded Rectangle 30"/>
          <p:cNvSpPr/>
          <p:nvPr/>
        </p:nvSpPr>
        <p:spPr>
          <a:xfrm>
            <a:off x="8412156" y="5062050"/>
            <a:ext cx="1846967" cy="94251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CPython</a:t>
            </a:r>
            <a:r>
              <a:rPr lang="da-DK" dirty="0">
                <a:solidFill>
                  <a:schemeClr val="tx1"/>
                </a:solidFill>
              </a:rPr>
              <a:t> interpreter</a:t>
            </a:r>
          </a:p>
          <a:p>
            <a:pPr algn="ctr"/>
            <a:r>
              <a:rPr lang="da-DK" dirty="0">
                <a:solidFill>
                  <a:schemeClr val="tx1"/>
                </a:solidFill>
              </a:rPr>
              <a:t>(</a:t>
            </a:r>
            <a:r>
              <a:rPr lang="da-DK" dirty="0" err="1">
                <a:solidFill>
                  <a:schemeClr val="tx1"/>
                </a:solidFill>
              </a:rPr>
              <a:t>python</a:t>
            </a:r>
            <a:r>
              <a:rPr lang="da-DK" dirty="0">
                <a:solidFill>
                  <a:schemeClr val="tx1"/>
                </a:solidFill>
              </a:rPr>
              <a:t>)</a:t>
            </a:r>
            <a:endParaRPr lang="en-US" dirty="0">
              <a:solidFill>
                <a:schemeClr val="tx1"/>
              </a:solidFill>
            </a:endParaRPr>
          </a:p>
        </p:txBody>
      </p:sp>
      <p:cxnSp>
        <p:nvCxnSpPr>
          <p:cNvPr id="32" name="Straight Arrow Connector 31"/>
          <p:cNvCxnSpPr>
            <a:stCxn id="31" idx="2"/>
          </p:cNvCxnSpPr>
          <p:nvPr/>
        </p:nvCxnSpPr>
        <p:spPr>
          <a:xfrm>
            <a:off x="9335640" y="6004562"/>
            <a:ext cx="0" cy="55966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518311" y="6090444"/>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cxnSp>
        <p:nvCxnSpPr>
          <p:cNvPr id="38" name="Straight Arrow Connector 37"/>
          <p:cNvCxnSpPr>
            <a:stCxn id="30" idx="2"/>
            <a:endCxn id="31" idx="0"/>
          </p:cNvCxnSpPr>
          <p:nvPr/>
        </p:nvCxnSpPr>
        <p:spPr>
          <a:xfrm>
            <a:off x="9335640" y="2584299"/>
            <a:ext cx="0" cy="247775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479" y="3028052"/>
            <a:ext cx="1448724" cy="1723549"/>
          </a:xfrm>
          <a:prstGeom prst="rect">
            <a:avLst/>
          </a:prstGeom>
          <a:solidFill>
            <a:schemeClr val="bg1">
              <a:lumMod val="95000"/>
            </a:schemeClr>
          </a:solidFill>
          <a:ln w="3175">
            <a:solidFill>
              <a:schemeClr val="tx1"/>
            </a:solidFill>
          </a:ln>
        </p:spPr>
        <p:txBody>
          <a:bodyPr wrap="square" rtlCol="0">
            <a:spAutoFit/>
          </a:bodyPr>
          <a:lstStyle/>
          <a:p>
            <a:pPr algn="ctr"/>
            <a:r>
              <a:rPr lang="en-US" sz="1050" b="1" dirty="0"/>
              <a:t>Internally generates Assembly code</a:t>
            </a:r>
          </a:p>
          <a:p>
            <a:r>
              <a:rPr lang="en-US" sz="500" dirty="0">
                <a:latin typeface="Courier New" panose="02070309020205020404" pitchFamily="49" charset="0"/>
                <a:cs typeface="Courier New" panose="02070309020205020404" pitchFamily="49" charset="0"/>
              </a:rPr>
              <a:t>.L4:</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r>
              <a:rPr lang="en-US" sz="500" dirty="0">
                <a:latin typeface="Courier New" panose="02070309020205020404" pitchFamily="49" charset="0"/>
                <a:cs typeface="Courier New" panose="02070309020205020404" pitchFamily="49" charset="0"/>
              </a:rPr>
              <a:t>, -4(%</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addl</a:t>
            </a:r>
            <a:r>
              <a:rPr lang="en-US" sz="500" dirty="0">
                <a:latin typeface="Courier New" panose="02070309020205020404" pitchFamily="49" charset="0"/>
                <a:cs typeface="Courier New" panose="02070309020205020404" pitchFamily="49" charset="0"/>
              </a:rPr>
              <a:t>    $1,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.L3:</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cmpl</a:t>
            </a:r>
            <a:r>
              <a:rPr lang="en-US" sz="500" dirty="0">
                <a:latin typeface="Courier New" panose="02070309020205020404" pitchFamily="49" charset="0"/>
                <a:cs typeface="Courier New" panose="02070309020205020404" pitchFamily="49" charset="0"/>
              </a:rPr>
              <a:t>    -12(%</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jle</a:t>
            </a:r>
            <a:r>
              <a:rPr lang="en-US" sz="500" dirty="0">
                <a:latin typeface="Courier New" panose="02070309020205020404" pitchFamily="49" charset="0"/>
                <a:cs typeface="Courier New" panose="02070309020205020404" pitchFamily="49" charset="0"/>
              </a:rPr>
              <a:t>     .L4</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-4(%</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-12(%</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r>
              <a:rPr lang="en-US" sz="500" dirty="0">
                <a:latin typeface="Courier New" panose="02070309020205020404" pitchFamily="49" charset="0"/>
                <a:cs typeface="Courier New" panose="02070309020205020404" pitchFamily="49" charset="0"/>
              </a:rPr>
              <a:t>, %r8d</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leaq</a:t>
            </a:r>
            <a:r>
              <a:rPr lang="en-US" sz="500" dirty="0">
                <a:latin typeface="Courier New" panose="02070309020205020404" pitchFamily="49" charset="0"/>
                <a:cs typeface="Courier New" panose="02070309020205020404" pitchFamily="49" charset="0"/>
              </a:rPr>
              <a:t>    .LC1(%rip), %</a:t>
            </a:r>
            <a:r>
              <a:rPr lang="en-US" sz="500" dirty="0" err="1">
                <a:latin typeface="Courier New" panose="02070309020205020404" pitchFamily="49" charset="0"/>
                <a:cs typeface="Courier New" panose="02070309020205020404" pitchFamily="49" charset="0"/>
              </a:rPr>
              <a:t>rcx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call    </a:t>
            </a:r>
            <a:r>
              <a:rPr lang="en-US" sz="500" dirty="0" err="1">
                <a:latin typeface="Courier New" panose="02070309020205020404" pitchFamily="49" charset="0"/>
                <a:cs typeface="Courier New" panose="02070309020205020404" pitchFamily="49" charset="0"/>
              </a:rPr>
              <a:t>printf</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$0,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addq</a:t>
            </a:r>
            <a:r>
              <a:rPr lang="en-US" sz="500" dirty="0">
                <a:latin typeface="Courier New" panose="02070309020205020404" pitchFamily="49" charset="0"/>
                <a:cs typeface="Courier New" panose="02070309020205020404" pitchFamily="49" charset="0"/>
              </a:rPr>
              <a:t>    $48, %</a:t>
            </a:r>
            <a:r>
              <a:rPr lang="en-US" sz="500" dirty="0" err="1">
                <a:latin typeface="Courier New" panose="02070309020205020404" pitchFamily="49" charset="0"/>
                <a:cs typeface="Courier New" panose="02070309020205020404" pitchFamily="49" charset="0"/>
              </a:rPr>
              <a:t>rsp</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popq</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rbp</a:t>
            </a:r>
            <a:endParaRPr lang="en-US" sz="500" dirty="0">
              <a:latin typeface="Courier New" panose="02070309020205020404" pitchFamily="49" charset="0"/>
              <a:cs typeface="Courier New" panose="02070309020205020404" pitchFamily="49" charset="0"/>
            </a:endParaRPr>
          </a:p>
        </p:txBody>
      </p:sp>
      <p:sp>
        <p:nvSpPr>
          <p:cNvPr id="24" name="TextBox 23"/>
          <p:cNvSpPr txBox="1"/>
          <p:nvPr/>
        </p:nvSpPr>
        <p:spPr>
          <a:xfrm>
            <a:off x="10498417" y="4072159"/>
            <a:ext cx="1320257" cy="1954381"/>
          </a:xfrm>
          <a:prstGeom prst="rect">
            <a:avLst/>
          </a:prstGeom>
          <a:solidFill>
            <a:schemeClr val="bg1">
              <a:lumMod val="95000"/>
            </a:schemeClr>
          </a:solidFill>
          <a:ln w="3175">
            <a:solidFill>
              <a:schemeClr val="tx1"/>
            </a:solidFill>
          </a:ln>
        </p:spPr>
        <p:txBody>
          <a:bodyPr wrap="square" rtlCol="0">
            <a:spAutoFit/>
          </a:bodyPr>
          <a:lstStyle/>
          <a:p>
            <a:pPr algn="ctr"/>
            <a:r>
              <a:rPr lang="en-US" sz="1050" b="1" dirty="0"/>
              <a:t>Internally </a:t>
            </a:r>
            <a:r>
              <a:rPr lang="en-US" sz="1050" b="1" dirty="0" err="1"/>
              <a:t>CPython</a:t>
            </a:r>
            <a:r>
              <a:rPr lang="en-US" sz="1050" b="1" dirty="0"/>
              <a:t> generates bytecode</a:t>
            </a:r>
          </a:p>
          <a:p>
            <a:r>
              <a:rPr lang="en-US" sz="500" dirty="0">
                <a:latin typeface="Courier New" panose="02070309020205020404" pitchFamily="49" charset="0"/>
                <a:cs typeface="Courier New" panose="02070309020205020404" pitchFamily="49" charset="0"/>
              </a:rPr>
              <a:t> 0 LOAD_CONST      1 (0)</a:t>
            </a:r>
          </a:p>
          <a:p>
            <a:r>
              <a:rPr lang="en-US" sz="500" dirty="0">
                <a:latin typeface="Courier New" panose="02070309020205020404" pitchFamily="49" charset="0"/>
                <a:cs typeface="Courier New" panose="02070309020205020404" pitchFamily="49" charset="0"/>
              </a:rPr>
              <a:t> 2 STORE_FAST      1 (sum)</a:t>
            </a:r>
          </a:p>
          <a:p>
            <a:r>
              <a:rPr lang="en-US" sz="500" dirty="0">
                <a:latin typeface="Courier New" panose="02070309020205020404" pitchFamily="49" charset="0"/>
                <a:cs typeface="Courier New" panose="02070309020205020404" pitchFamily="49" charset="0"/>
              </a:rPr>
              <a:t> 4 SETUP_LOOP     30 (to 36)</a:t>
            </a:r>
          </a:p>
          <a:p>
            <a:r>
              <a:rPr lang="en-US" sz="500" dirty="0">
                <a:latin typeface="Courier New" panose="02070309020205020404" pitchFamily="49" charset="0"/>
                <a:cs typeface="Courier New" panose="02070309020205020404" pitchFamily="49" charset="0"/>
              </a:rPr>
              <a:t> 6 LOAD_GLOBAL     0 (range)</a:t>
            </a:r>
          </a:p>
          <a:p>
            <a:r>
              <a:rPr lang="en-US" sz="500" dirty="0">
                <a:latin typeface="Courier New" panose="02070309020205020404" pitchFamily="49" charset="0"/>
                <a:cs typeface="Courier New" panose="02070309020205020404" pitchFamily="49" charset="0"/>
              </a:rPr>
              <a:t> 8 LOAD_CONST      2 (1)</a:t>
            </a:r>
          </a:p>
          <a:p>
            <a:r>
              <a:rPr lang="en-US" sz="500" dirty="0">
                <a:latin typeface="Courier New" panose="02070309020205020404" pitchFamily="49" charset="0"/>
                <a:cs typeface="Courier New" panose="02070309020205020404" pitchFamily="49" charset="0"/>
              </a:rPr>
              <a:t>10 LOAD_FAST       0 (n)</a:t>
            </a:r>
          </a:p>
          <a:p>
            <a:r>
              <a:rPr lang="en-US" sz="500" dirty="0">
                <a:latin typeface="Courier New" panose="02070309020205020404" pitchFamily="49" charset="0"/>
                <a:cs typeface="Courier New" panose="02070309020205020404" pitchFamily="49" charset="0"/>
              </a:rPr>
              <a:t>12 LOAD_CONST      2 (1)</a:t>
            </a:r>
          </a:p>
          <a:p>
            <a:r>
              <a:rPr lang="en-US" sz="500" dirty="0">
                <a:latin typeface="Courier New" panose="02070309020205020404" pitchFamily="49" charset="0"/>
                <a:cs typeface="Courier New" panose="02070309020205020404" pitchFamily="49" charset="0"/>
              </a:rPr>
              <a:t>14 BINARY_ADD</a:t>
            </a:r>
          </a:p>
          <a:p>
            <a:r>
              <a:rPr lang="en-US" sz="500" dirty="0">
                <a:latin typeface="Courier New" panose="02070309020205020404" pitchFamily="49" charset="0"/>
                <a:cs typeface="Courier New" panose="02070309020205020404" pitchFamily="49" charset="0"/>
              </a:rPr>
              <a:t>16 CALL_FUNCTIO    2</a:t>
            </a:r>
          </a:p>
          <a:p>
            <a:r>
              <a:rPr lang="en-US" sz="500" dirty="0">
                <a:latin typeface="Courier New" panose="02070309020205020404" pitchFamily="49" charset="0"/>
                <a:cs typeface="Courier New" panose="02070309020205020404" pitchFamily="49" charset="0"/>
              </a:rPr>
              <a:t>18 GET_ITER</a:t>
            </a:r>
          </a:p>
          <a:p>
            <a:r>
              <a:rPr lang="en-US" sz="500" dirty="0">
                <a:latin typeface="Courier New" panose="02070309020205020404" pitchFamily="49" charset="0"/>
                <a:cs typeface="Courier New" panose="02070309020205020404" pitchFamily="49" charset="0"/>
              </a:rPr>
              <a:t>20 FOR_ITER       12 (to 34)</a:t>
            </a:r>
          </a:p>
          <a:p>
            <a:r>
              <a:rPr lang="en-US" sz="500" dirty="0">
                <a:latin typeface="Courier New" panose="02070309020205020404" pitchFamily="49" charset="0"/>
                <a:cs typeface="Courier New" panose="02070309020205020404" pitchFamily="49" charset="0"/>
              </a:rPr>
              <a:t>22 STORE_FAST      2 (i)</a:t>
            </a:r>
          </a:p>
          <a:p>
            <a:r>
              <a:rPr lang="en-US" sz="500" dirty="0">
                <a:latin typeface="Courier New" panose="02070309020205020404" pitchFamily="49" charset="0"/>
                <a:cs typeface="Courier New" panose="02070309020205020404" pitchFamily="49" charset="0"/>
              </a:rPr>
              <a:t>24 LOAD_FAST       1 (sum)</a:t>
            </a:r>
          </a:p>
          <a:p>
            <a:r>
              <a:rPr lang="en-US" sz="500" dirty="0">
                <a:latin typeface="Courier New" panose="02070309020205020404" pitchFamily="49" charset="0"/>
                <a:cs typeface="Courier New" panose="02070309020205020404" pitchFamily="49" charset="0"/>
              </a:rPr>
              <a:t>26 LOAD_FAST       2 (i)</a:t>
            </a:r>
          </a:p>
          <a:p>
            <a:r>
              <a:rPr lang="en-US" sz="500" dirty="0">
                <a:latin typeface="Courier New" panose="02070309020205020404" pitchFamily="49" charset="0"/>
                <a:cs typeface="Courier New" panose="02070309020205020404" pitchFamily="49" charset="0"/>
              </a:rPr>
              <a:t>28 INPLACE_ADD</a:t>
            </a:r>
          </a:p>
          <a:p>
            <a:r>
              <a:rPr lang="en-US" sz="500" dirty="0">
                <a:latin typeface="Courier New" panose="02070309020205020404" pitchFamily="49" charset="0"/>
                <a:cs typeface="Courier New" panose="02070309020205020404" pitchFamily="49" charset="0"/>
              </a:rPr>
              <a:t>30 STORE_FAST      1 (sum)</a:t>
            </a:r>
          </a:p>
          <a:p>
            <a:r>
              <a:rPr lang="en-US" sz="500" dirty="0">
                <a:latin typeface="Courier New" panose="02070309020205020404" pitchFamily="49" charset="0"/>
                <a:cs typeface="Courier New" panose="02070309020205020404" pitchFamily="49" charset="0"/>
              </a:rPr>
              <a:t>32 JUMP_ABSOLUT   20</a:t>
            </a:r>
          </a:p>
          <a:p>
            <a:r>
              <a:rPr lang="en-US" sz="500" dirty="0">
                <a:latin typeface="Courier New" panose="02070309020205020404" pitchFamily="49" charset="0"/>
                <a:cs typeface="Courier New" panose="02070309020205020404" pitchFamily="49" charset="0"/>
              </a:rPr>
              <a:t>34 POP_BLOCK</a:t>
            </a:r>
          </a:p>
          <a:p>
            <a:r>
              <a:rPr lang="en-US" sz="500" dirty="0">
                <a:latin typeface="Courier New" panose="02070309020205020404" pitchFamily="49" charset="0"/>
                <a:cs typeface="Courier New" panose="02070309020205020404" pitchFamily="49" charset="0"/>
              </a:rPr>
              <a:t>36 LOAD_FAST       1 (sum)</a:t>
            </a:r>
          </a:p>
          <a:p>
            <a:r>
              <a:rPr lang="en-US" sz="500" dirty="0">
                <a:latin typeface="Courier New" panose="02070309020205020404" pitchFamily="49" charset="0"/>
                <a:cs typeface="Courier New" panose="02070309020205020404" pitchFamily="49" charset="0"/>
              </a:rPr>
              <a:t>38 RETURN_VALUE</a:t>
            </a:r>
          </a:p>
        </p:txBody>
      </p:sp>
    </p:spTree>
    <p:extLst>
      <p:ext uri="{BB962C8B-B14F-4D97-AF65-F5344CB8AC3E}">
        <p14:creationId xmlns:p14="http://schemas.microsoft.com/office/powerpoint/2010/main" val="536689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919470"/>
          </a:xfrm>
        </p:spPr>
        <p:txBody>
          <a:bodyPr>
            <a:normAutofit fontScale="92500" lnSpcReduction="20000"/>
          </a:bodyPr>
          <a:lstStyle/>
          <a:p>
            <a:r>
              <a:rPr lang="en-US" noProof="1"/>
              <a:t>Short concise code</a:t>
            </a:r>
          </a:p>
          <a:p>
            <a:r>
              <a:rPr lang="en-US" noProof="1"/>
              <a:t>Index out of range exceptions</a:t>
            </a:r>
          </a:p>
          <a:p>
            <a:r>
              <a:rPr lang="en-US" noProof="1"/>
              <a:t>Elegant for-each loop</a:t>
            </a:r>
          </a:p>
          <a:p>
            <a:r>
              <a:rPr lang="en-US" noProof="1"/>
              <a:t>Python hopefully better error messages than C++</a:t>
            </a:r>
          </a:p>
          <a:p>
            <a:r>
              <a:rPr lang="en-US" noProof="1"/>
              <a:t>Garbage collection is done automatically</a:t>
            </a:r>
          </a:p>
          <a:p>
            <a:r>
              <a:rPr lang="da-DK" b="1" noProof="1"/>
              <a:t>Exact integer arithmetic (no overflows)</a:t>
            </a:r>
            <a:endParaRPr lang="en-US" b="1" noProof="1"/>
          </a:p>
          <a:p>
            <a:r>
              <a:rPr lang="en-US" b="1" noProof="1"/>
              <a:t>Can delegate number crunching to C, C++, ...</a:t>
            </a:r>
          </a:p>
          <a:p>
            <a:pPr marL="0" indent="0">
              <a:buNone/>
            </a:pPr>
            <a:endParaRPr lang="en-US" noProof="1"/>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8858" y="5226269"/>
            <a:ext cx="2169867" cy="1453811"/>
          </a:xfrm>
          <a:prstGeom prst="rect">
            <a:avLst/>
          </a:prstGeom>
        </p:spPr>
      </p:pic>
    </p:spTree>
    <p:extLst>
      <p:ext uri="{BB962C8B-B14F-4D97-AF65-F5344CB8AC3E}">
        <p14:creationId xmlns:p14="http://schemas.microsoft.com/office/powerpoint/2010/main" val="1958624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681"/>
            <a:ext cx="12192000" cy="1325563"/>
          </a:xfrm>
        </p:spPr>
        <p:txBody>
          <a:bodyPr/>
          <a:lstStyle/>
          <a:p>
            <a:pPr algn="ctr"/>
            <a:r>
              <a:rPr lang="da-DK" dirty="0"/>
              <a:t>This </a:t>
            </a:r>
            <a:r>
              <a:rPr lang="da-DK" dirty="0" err="1"/>
              <a:t>course</a:t>
            </a:r>
            <a:endParaRPr lang="da-DK" dirty="0"/>
          </a:p>
        </p:txBody>
      </p:sp>
      <p:grpSp>
        <p:nvGrpSpPr>
          <p:cNvPr id="44" name="Group 43"/>
          <p:cNvGrpSpPr/>
          <p:nvPr/>
        </p:nvGrpSpPr>
        <p:grpSpPr>
          <a:xfrm>
            <a:off x="4821342" y="1218526"/>
            <a:ext cx="6040616" cy="2811866"/>
            <a:chOff x="4821342" y="1218526"/>
            <a:chExt cx="6040616" cy="2811866"/>
          </a:xfrm>
        </p:grpSpPr>
        <p:sp>
          <p:nvSpPr>
            <p:cNvPr id="14" name="TextBox 13"/>
            <p:cNvSpPr txBox="1"/>
            <p:nvPr/>
          </p:nvSpPr>
          <p:spPr>
            <a:xfrm>
              <a:off x="8426697" y="1218526"/>
              <a:ext cx="2435261" cy="646331"/>
            </a:xfrm>
            <a:prstGeom prst="rect">
              <a:avLst/>
            </a:prstGeom>
            <a:noFill/>
          </p:spPr>
          <p:txBody>
            <a:bodyPr wrap="square" rtlCol="0">
              <a:spAutoFit/>
            </a:bodyPr>
            <a:lstStyle/>
            <a:p>
              <a:pPr algn="ctr"/>
              <a:r>
                <a:rPr lang="da-DK" b="1" dirty="0"/>
                <a:t>(Scientific) </a:t>
              </a:r>
              <a:br>
                <a:rPr lang="da-DK" b="1" dirty="0"/>
              </a:br>
              <a:r>
                <a:rPr lang="da-DK" b="1" dirty="0"/>
                <a:t>Applications</a:t>
              </a:r>
            </a:p>
          </p:txBody>
        </p:sp>
        <p:grpSp>
          <p:nvGrpSpPr>
            <p:cNvPr id="41" name="Group 40"/>
            <p:cNvGrpSpPr/>
            <p:nvPr/>
          </p:nvGrpSpPr>
          <p:grpSpPr>
            <a:xfrm>
              <a:off x="4821342" y="1943164"/>
              <a:ext cx="5221706" cy="2087228"/>
              <a:chOff x="4324724" y="1801272"/>
              <a:chExt cx="5221706" cy="2087228"/>
            </a:xfrm>
          </p:grpSpPr>
          <p:sp>
            <p:nvSpPr>
              <p:cNvPr id="7" name="Oval 6"/>
              <p:cNvSpPr/>
              <p:nvPr/>
            </p:nvSpPr>
            <p:spPr>
              <a:xfrm rot="20893051">
                <a:off x="4324724" y="1801272"/>
                <a:ext cx="5221706" cy="2087228"/>
              </a:xfrm>
              <a:prstGeom prst="ellipse">
                <a:avLst/>
              </a:prstGeom>
              <a:solidFill>
                <a:srgbClr val="FFF2CC">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xtBox 15"/>
              <p:cNvSpPr txBox="1"/>
              <p:nvPr/>
            </p:nvSpPr>
            <p:spPr>
              <a:xfrm>
                <a:off x="6539723" y="1978723"/>
                <a:ext cx="1863110" cy="369332"/>
              </a:xfrm>
              <a:prstGeom prst="rect">
                <a:avLst/>
              </a:prstGeom>
              <a:noFill/>
            </p:spPr>
            <p:txBody>
              <a:bodyPr wrap="square" rtlCol="0">
                <a:spAutoFit/>
              </a:bodyPr>
              <a:lstStyle/>
              <a:p>
                <a:r>
                  <a:rPr lang="da-DK" dirty="0" err="1"/>
                  <a:t>Visualization</a:t>
                </a:r>
                <a:endParaRPr lang="da-DK" dirty="0"/>
              </a:p>
            </p:txBody>
          </p:sp>
          <p:sp>
            <p:nvSpPr>
              <p:cNvPr id="17" name="TextBox 16"/>
              <p:cNvSpPr txBox="1"/>
              <p:nvPr/>
            </p:nvSpPr>
            <p:spPr>
              <a:xfrm>
                <a:off x="7682177" y="2344232"/>
                <a:ext cx="1863110" cy="369332"/>
              </a:xfrm>
              <a:prstGeom prst="rect">
                <a:avLst/>
              </a:prstGeom>
              <a:noFill/>
            </p:spPr>
            <p:txBody>
              <a:bodyPr wrap="square" rtlCol="0">
                <a:spAutoFit/>
              </a:bodyPr>
              <a:lstStyle/>
              <a:p>
                <a:r>
                  <a:rPr lang="da-DK" dirty="0"/>
                  <a:t>GPS </a:t>
                </a:r>
                <a:r>
                  <a:rPr lang="da-DK" dirty="0" err="1"/>
                  <a:t>tracking</a:t>
                </a:r>
                <a:endParaRPr lang="da-DK" dirty="0"/>
              </a:p>
            </p:txBody>
          </p:sp>
          <p:sp>
            <p:nvSpPr>
              <p:cNvPr id="18" name="TextBox 17"/>
              <p:cNvSpPr txBox="1"/>
              <p:nvPr/>
            </p:nvSpPr>
            <p:spPr>
              <a:xfrm>
                <a:off x="7534645" y="2788894"/>
                <a:ext cx="1863110" cy="369332"/>
              </a:xfrm>
              <a:prstGeom prst="rect">
                <a:avLst/>
              </a:prstGeom>
              <a:noFill/>
            </p:spPr>
            <p:txBody>
              <a:bodyPr wrap="square" rtlCol="0">
                <a:spAutoFit/>
              </a:bodyPr>
              <a:lstStyle/>
              <a:p>
                <a:r>
                  <a:rPr lang="da-DK" dirty="0" err="1"/>
                  <a:t>Optimization</a:t>
                </a:r>
                <a:endParaRPr lang="da-DK" dirty="0"/>
              </a:p>
            </p:txBody>
          </p:sp>
        </p:grpSp>
      </p:grpSp>
      <p:sp>
        <p:nvSpPr>
          <p:cNvPr id="21" name="AutoShape 2" descr="data:image/png;base64,iVBORw0KGgoAAAANSUhEUgAAAOAAAADhCAMAAADmr0l2AAAAmVBMVEX///9EZ4XWrUPUqjg6YICkssDq1KPVqz719vj8+vXYsk/i5+xPcIzZtFhZdpD58uJzip/evXK9xtDu3r3ev288YoHUqTTkypCRorJqhJz9+vPYsEnjx4X//vzY3uQxW3z27djbt2KFmq1Haofr2a/EzdXu3bmtu8fTpyrO1t3x5cjo0Z2Alqtge5X58+bevmrhxX2aq7onVXmZTO4wAAAHeElEQVR4nO3d2XaqMBQGYCYbnEdwQAVnS2trz/s/3JG2AiJtzWaHJKz8t64FfM1AyrDRNKTYy8HHtLXRC2fTmn4MljbWcSGlOZnqluUU533GsZzTusnblEpzbTlYuBjp95a8Xd+xa7qFrPsiOhMhOqo9ZcKLYp0E6KfLFjPfpRH1AW9fs4U9+DLZ8fXZHcY+Xec71fSY+5wTz5nmcDP+HMeKgiy01vx89r80z+99HJ53tUnLxxX+e+YGnKRay5lel1f2YIPacZ0eL18ztfK0Dqkf7FfURvR5zTO1pAGtzGy+xmxD55WPT+skvlr2txOmcMNnIk16aM4oaSL84xTH4bOeGcQ9NG+QTBCb8L6DlJJkCG5yfl0izjPOpHRclLiNnI+8nzGBUy6DMF6mWblDpIUH5DTL/AF8RRyEjohAzHW4xRl4yPsZc9HNGZi7WLQxV2ucgbqfs/9DhVow70RsTzHXaryBeuvu6hdqA/IHOtPMb03cSxncgbrVuzmEJSpPBKBuTVML7gPmvxKCAHXn33r3eRjNQwf5oowYwOiiWud0SQvtJpNowC8kOk4sIKMooAIqoAIqoAIqoAIqoAIqoALKBES9MCgi8LUDDfUlGz5AeKjv/koHpL0qrICCRQEVUPAoIEvgcjc41BjnROlLgOHw14TB7FecvVyfNhb70PoS4Mj9Pd5qtH370TeY+ozuLRRNDOwT4/cQ4rrzIL9vdhjcFkLK48AoptnPacUPXVgeLfBCbOyzo6+HftMSM7RAg7jjjI/h+zkIoQZeGnG+SAHZvV+FEwDwIkx81CfesgMBGu7L1bcTeHr5CghoGN+nCxv7oQ/8wICk8TUMa6J3UHALmtvPBuR99A8ECPxqQtzH5tgECDTc6Hxf4vVbcKBA0kd+RYVVoECj0dV2EvRQONANZZhDCwAv8yjm6w3MAgaSM+oLKswCBhptTYY5pgDQ03gf+0OBAw0FFCIKqICCRwEVUPBUHqhXHdipODCp1jGqJjB+w3S2qijw+h574NH65ADGhRBCs5LA5AXap2oC/bjcUJt6CMoATGqRzI7UPhmA/qBAD5UAmIzABf1pXgZgUoQgdOl94gOTGQawjJEAmAxALYT4RAc6SamaxXv1gE6qf2pbyAgUG+j3UkVOAMtQsYGOpd9UUgIsYsQFOo5v9W4qYS3OgHM8LjAqD6u3MNLpnHqD5u0zvmOoDwno+P70Y7B7XjYRYt8/vwz3oQCt1nelFUZZzOG+4kDHag3Y1jOvjwr4CgOtE+van6FXxFcUyLzefn1MgOcHDKCzYV2ofb8q1HwFgU6PbfO97RtmseYrBmRbwnwRzhtuYV4RoHVfF7Y+6yIkCIf7l9XRLd56hYCZuruLt/1o1W43EOIZpomDKwK0bot77/uuS0jBCY9JgECnk269LcH7i2MHCNykCv11+7B/RcsJDOin/lULMeY6dgEB09U2t0XPxIwDAyafuNiL3D2jQICposUh4G5BuYEArbgBuw2hx18UADC1BH0XfAAaIGBSk3ko+gA0QMB/1wasw641lxsAMF7EgO72lB16YNJDQXd7yg4AeP0v/g14Mb3c0APjZehe/CnUgADjj61B7piXH2pgvA5dnGUYggDgdZ1Wh97vKTcFgFL4igClGIIKqICiRwEVUPAooPRA2peUJQN6qS+VVhLYoH6PXi4gOVMXI5ELaD5pz5UGuqHWpJxl5AJ6Xep6MlIBo3oy2oCuJp5UwMsQ1DSbro9KBST16EgPVH1UJuBnA17SoRFKBCTed71Yqs8hSgQ0w+9D1WoU84w8wHQFzvXjZ3tpgOZI0yBCWYBm/7Zg8+TRXioJ0O1nC1IPWo81ohRAQl60uzR7ziNECYDEbAT3vuh0sfb/rkQtOpCYx/dsieYk9qF32lj+b1XO/SkYSEzmcb3VPFj86Ps0Lne7wW/ZQYFk9cQ42334h44m1EBz/PdGRYoCKqDgUUAFFDwKeBevDc0Z7/TNEmgQaEaSAKFRQAVUQAVUQAVUQAVUQAVUQAVUQJJXT6EyQGJ6q0vaJLPpqgDd9r4bbXkWzo83rVgNIPG2ycaDm9efKwEkJEhvfdZPbb4awG5m+6liY1UAmtvs9ruNKgHJe/1uB8kbphUA3jfgZQfxW+wVAB7vGzD1cYkKAM28PcSlauQHklHeHuJaNRUAnvP2MOQMxPNFL6jkJK5EQLjcXVrQf57k5xzz9vByBXK6s1ikbms2bpCzg7hWxvXZ65KDWeohr42C+Dxo/vzwGcsMUddq2aXozccX7n4sJXXMciuknZ1HnpKFTJuLT9NQq3WQ+a0w9YEeTkMwPUgw4p7TDyGnS/d7b5yAoE+U/Bzi7b+J9SBdDovj4ycBcl08tzF+CsPty+imHuSRVwNquKfCKN/PBN90jLz/pEoL4GNrtDH7PJZpcQKDsZC0s+8/lJyQbV1f8sMLAiVmyFIogE/Tum1md2HMEef++ZXZnE0jEvLEdX5JJegfsetQE9Od81li56c7X11OX0hIQlyyGnM8vedmFuzHq8bfR/9nvMb7yzDIu4wIyn+LIz+gXryv0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grpSp>
        <p:nvGrpSpPr>
          <p:cNvPr id="40" name="Group 39"/>
          <p:cNvGrpSpPr/>
          <p:nvPr/>
        </p:nvGrpSpPr>
        <p:grpSpPr>
          <a:xfrm>
            <a:off x="1391441" y="1258465"/>
            <a:ext cx="5834774" cy="2719544"/>
            <a:chOff x="894823" y="1116573"/>
            <a:chExt cx="5834774" cy="2719544"/>
          </a:xfrm>
        </p:grpSpPr>
        <p:sp>
          <p:nvSpPr>
            <p:cNvPr id="4" name="Oval 3"/>
            <p:cNvSpPr/>
            <p:nvPr/>
          </p:nvSpPr>
          <p:spPr>
            <a:xfrm rot="1072299">
              <a:off x="1507891" y="1748889"/>
              <a:ext cx="5221706" cy="2087228"/>
            </a:xfrm>
            <a:prstGeom prst="ellipse">
              <a:avLst/>
            </a:prstGeom>
            <a:solidFill>
              <a:srgbClr val="FFA7A7">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TextBox 7"/>
            <p:cNvSpPr txBox="1"/>
            <p:nvPr/>
          </p:nvSpPr>
          <p:spPr>
            <a:xfrm>
              <a:off x="894823" y="1116573"/>
              <a:ext cx="2554707" cy="369332"/>
            </a:xfrm>
            <a:prstGeom prst="rect">
              <a:avLst/>
            </a:prstGeom>
            <a:noFill/>
          </p:spPr>
          <p:txBody>
            <a:bodyPr wrap="square" rtlCol="0">
              <a:spAutoFit/>
            </a:bodyPr>
            <a:lstStyle/>
            <a:p>
              <a:r>
                <a:rPr lang="da-DK" b="1" dirty="0"/>
                <a:t>Programming Languages</a:t>
              </a:r>
            </a:p>
          </p:txBody>
        </p:sp>
        <p:sp>
          <p:nvSpPr>
            <p:cNvPr id="9" name="TextBox 8"/>
            <p:cNvSpPr txBox="1"/>
            <p:nvPr/>
          </p:nvSpPr>
          <p:spPr>
            <a:xfrm>
              <a:off x="2322095" y="1828801"/>
              <a:ext cx="914400" cy="369332"/>
            </a:xfrm>
            <a:prstGeom prst="rect">
              <a:avLst/>
            </a:prstGeom>
            <a:noFill/>
          </p:spPr>
          <p:txBody>
            <a:bodyPr wrap="square" rtlCol="0">
              <a:spAutoFit/>
            </a:bodyPr>
            <a:lstStyle/>
            <a:p>
              <a:r>
                <a:rPr lang="da-DK" b="1" dirty="0"/>
                <a:t>C</a:t>
              </a:r>
            </a:p>
          </p:txBody>
        </p:sp>
        <p:sp>
          <p:nvSpPr>
            <p:cNvPr id="10" name="TextBox 9"/>
            <p:cNvSpPr txBox="1"/>
            <p:nvPr/>
          </p:nvSpPr>
          <p:spPr>
            <a:xfrm>
              <a:off x="1866070" y="2145515"/>
              <a:ext cx="914400" cy="369332"/>
            </a:xfrm>
            <a:prstGeom prst="rect">
              <a:avLst/>
            </a:prstGeom>
            <a:noFill/>
          </p:spPr>
          <p:txBody>
            <a:bodyPr wrap="square" rtlCol="0">
              <a:spAutoFit/>
            </a:bodyPr>
            <a:lstStyle/>
            <a:p>
              <a:r>
                <a:rPr lang="da-DK" b="1" dirty="0"/>
                <a:t>C++</a:t>
              </a:r>
            </a:p>
          </p:txBody>
        </p:sp>
        <p:sp>
          <p:nvSpPr>
            <p:cNvPr id="11" name="TextBox 10"/>
            <p:cNvSpPr txBox="1"/>
            <p:nvPr/>
          </p:nvSpPr>
          <p:spPr>
            <a:xfrm>
              <a:off x="2750724" y="1997306"/>
              <a:ext cx="914400" cy="369332"/>
            </a:xfrm>
            <a:prstGeom prst="rect">
              <a:avLst/>
            </a:prstGeom>
            <a:noFill/>
          </p:spPr>
          <p:txBody>
            <a:bodyPr wrap="square" rtlCol="0">
              <a:spAutoFit/>
            </a:bodyPr>
            <a:lstStyle/>
            <a:p>
              <a:r>
                <a:rPr lang="da-DK" b="1" dirty="0"/>
                <a:t>Java</a:t>
              </a:r>
            </a:p>
          </p:txBody>
        </p:sp>
        <p:sp>
          <p:nvSpPr>
            <p:cNvPr id="12" name="TextBox 11"/>
            <p:cNvSpPr txBox="1"/>
            <p:nvPr/>
          </p:nvSpPr>
          <p:spPr>
            <a:xfrm>
              <a:off x="3006738" y="2356471"/>
              <a:ext cx="914400" cy="369332"/>
            </a:xfrm>
            <a:prstGeom prst="rect">
              <a:avLst/>
            </a:prstGeom>
            <a:noFill/>
          </p:spPr>
          <p:txBody>
            <a:bodyPr wrap="square" rtlCol="0">
              <a:spAutoFit/>
            </a:bodyPr>
            <a:lstStyle/>
            <a:p>
              <a:r>
                <a:rPr lang="da-DK" dirty="0" err="1"/>
                <a:t>Haskell</a:t>
              </a:r>
              <a:endParaRPr lang="da-DK" dirty="0"/>
            </a:p>
          </p:txBody>
        </p:sp>
        <p:sp>
          <p:nvSpPr>
            <p:cNvPr id="13" name="TextBox 12"/>
            <p:cNvSpPr txBox="1"/>
            <p:nvPr/>
          </p:nvSpPr>
          <p:spPr>
            <a:xfrm>
              <a:off x="3574320" y="1980876"/>
              <a:ext cx="1159542" cy="369332"/>
            </a:xfrm>
            <a:prstGeom prst="rect">
              <a:avLst/>
            </a:prstGeom>
            <a:noFill/>
          </p:spPr>
          <p:txBody>
            <a:bodyPr wrap="square" rtlCol="0">
              <a:spAutoFit/>
            </a:bodyPr>
            <a:lstStyle/>
            <a:p>
              <a:r>
                <a:rPr lang="da-DK" dirty="0"/>
                <a:t>JavaScript</a:t>
              </a:r>
            </a:p>
          </p:txBody>
        </p:sp>
        <p:sp>
          <p:nvSpPr>
            <p:cNvPr id="22" name="TextBox 21"/>
            <p:cNvSpPr txBox="1"/>
            <p:nvPr/>
          </p:nvSpPr>
          <p:spPr>
            <a:xfrm>
              <a:off x="2241472" y="2519493"/>
              <a:ext cx="498645" cy="369332"/>
            </a:xfrm>
            <a:prstGeom prst="rect">
              <a:avLst/>
            </a:prstGeom>
            <a:noFill/>
          </p:spPr>
          <p:txBody>
            <a:bodyPr wrap="square" rtlCol="0">
              <a:spAutoFit/>
            </a:bodyPr>
            <a:lstStyle/>
            <a:p>
              <a:pPr algn="ctr"/>
              <a:r>
                <a:rPr lang="da-DK" dirty="0"/>
                <a:t>R</a:t>
              </a:r>
            </a:p>
          </p:txBody>
        </p:sp>
        <p:sp>
          <p:nvSpPr>
            <p:cNvPr id="47" name="TextBox 46"/>
            <p:cNvSpPr txBox="1"/>
            <p:nvPr/>
          </p:nvSpPr>
          <p:spPr>
            <a:xfrm>
              <a:off x="2646401" y="2780803"/>
              <a:ext cx="914400" cy="369332"/>
            </a:xfrm>
            <a:prstGeom prst="rect">
              <a:avLst/>
            </a:prstGeom>
            <a:noFill/>
          </p:spPr>
          <p:txBody>
            <a:bodyPr wrap="square" rtlCol="0">
              <a:spAutoFit/>
            </a:bodyPr>
            <a:lstStyle/>
            <a:p>
              <a:r>
                <a:rPr lang="da-DK" dirty="0" err="1"/>
                <a:t>MatLab</a:t>
              </a:r>
              <a:endParaRPr lang="da-DK" dirty="0"/>
            </a:p>
          </p:txBody>
        </p:sp>
      </p:grpSp>
      <p:grpSp>
        <p:nvGrpSpPr>
          <p:cNvPr id="42" name="Group 41"/>
          <p:cNvGrpSpPr/>
          <p:nvPr/>
        </p:nvGrpSpPr>
        <p:grpSpPr>
          <a:xfrm>
            <a:off x="4415298" y="3279329"/>
            <a:ext cx="7188620" cy="2942067"/>
            <a:chOff x="3918680" y="3137437"/>
            <a:chExt cx="7188620" cy="2942067"/>
          </a:xfrm>
        </p:grpSpPr>
        <p:sp>
          <p:nvSpPr>
            <p:cNvPr id="6" name="Oval 5"/>
            <p:cNvSpPr/>
            <p:nvPr/>
          </p:nvSpPr>
          <p:spPr>
            <a:xfrm rot="1957897">
              <a:off x="3918680" y="3137437"/>
              <a:ext cx="6439921" cy="2524402"/>
            </a:xfrm>
            <a:prstGeom prst="ellipse">
              <a:avLst/>
            </a:prstGeom>
            <a:solidFill>
              <a:srgbClr val="E2F0D9">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TextBox 14"/>
            <p:cNvSpPr txBox="1"/>
            <p:nvPr/>
          </p:nvSpPr>
          <p:spPr>
            <a:xfrm>
              <a:off x="9192222" y="4238620"/>
              <a:ext cx="1915078" cy="646331"/>
            </a:xfrm>
            <a:prstGeom prst="rect">
              <a:avLst/>
            </a:prstGeom>
            <a:noFill/>
          </p:spPr>
          <p:txBody>
            <a:bodyPr wrap="square" rtlCol="0">
              <a:spAutoFit/>
            </a:bodyPr>
            <a:lstStyle/>
            <a:p>
              <a:pPr algn="ctr"/>
              <a:r>
                <a:rPr lang="da-DK" b="1" dirty="0"/>
                <a:t>Computer Science Courses</a:t>
              </a:r>
            </a:p>
          </p:txBody>
        </p:sp>
        <p:sp>
          <p:nvSpPr>
            <p:cNvPr id="25" name="TextBox 24"/>
            <p:cNvSpPr txBox="1"/>
            <p:nvPr/>
          </p:nvSpPr>
          <p:spPr>
            <a:xfrm>
              <a:off x="5607423" y="4135235"/>
              <a:ext cx="3268038" cy="369332"/>
            </a:xfrm>
            <a:prstGeom prst="rect">
              <a:avLst/>
            </a:prstGeom>
            <a:noFill/>
          </p:spPr>
          <p:txBody>
            <a:bodyPr wrap="square" rtlCol="0">
              <a:spAutoFit/>
            </a:bodyPr>
            <a:lstStyle/>
            <a:p>
              <a:pPr algn="ctr"/>
              <a:r>
                <a:rPr lang="da-DK" dirty="0" err="1"/>
                <a:t>Algorithms</a:t>
              </a:r>
              <a:r>
                <a:rPr lang="da-DK" dirty="0"/>
                <a:t> and Data </a:t>
              </a:r>
              <a:r>
                <a:rPr lang="da-DK" dirty="0" err="1"/>
                <a:t>Structures</a:t>
              </a:r>
              <a:endParaRPr lang="da-DK" dirty="0"/>
            </a:p>
          </p:txBody>
        </p:sp>
        <p:sp>
          <p:nvSpPr>
            <p:cNvPr id="26" name="TextBox 25"/>
            <p:cNvSpPr txBox="1"/>
            <p:nvPr/>
          </p:nvSpPr>
          <p:spPr>
            <a:xfrm>
              <a:off x="6361572" y="4673936"/>
              <a:ext cx="3268038" cy="369332"/>
            </a:xfrm>
            <a:prstGeom prst="rect">
              <a:avLst/>
            </a:prstGeom>
            <a:noFill/>
          </p:spPr>
          <p:txBody>
            <a:bodyPr wrap="square" rtlCol="0">
              <a:spAutoFit/>
            </a:bodyPr>
            <a:lstStyle/>
            <a:p>
              <a:r>
                <a:rPr lang="da-DK" dirty="0" err="1"/>
                <a:t>Computability</a:t>
              </a:r>
              <a:r>
                <a:rPr lang="da-DK" dirty="0"/>
                <a:t> and </a:t>
              </a:r>
              <a:r>
                <a:rPr lang="da-DK" dirty="0" err="1"/>
                <a:t>Logic</a:t>
              </a:r>
              <a:endParaRPr lang="da-DK" dirty="0"/>
            </a:p>
          </p:txBody>
        </p:sp>
        <p:sp>
          <p:nvSpPr>
            <p:cNvPr id="31" name="TextBox 30"/>
            <p:cNvSpPr txBox="1"/>
            <p:nvPr/>
          </p:nvSpPr>
          <p:spPr>
            <a:xfrm>
              <a:off x="6979713" y="5212638"/>
              <a:ext cx="3268038" cy="369332"/>
            </a:xfrm>
            <a:prstGeom prst="rect">
              <a:avLst/>
            </a:prstGeom>
            <a:noFill/>
          </p:spPr>
          <p:txBody>
            <a:bodyPr wrap="square" rtlCol="0">
              <a:spAutoFit/>
            </a:bodyPr>
            <a:lstStyle/>
            <a:p>
              <a:r>
                <a:rPr lang="da-DK" dirty="0"/>
                <a:t>Programming Languages</a:t>
              </a:r>
            </a:p>
          </p:txBody>
        </p:sp>
        <p:sp>
          <p:nvSpPr>
            <p:cNvPr id="32" name="TextBox 31"/>
            <p:cNvSpPr txBox="1"/>
            <p:nvPr/>
          </p:nvSpPr>
          <p:spPr>
            <a:xfrm>
              <a:off x="8404303" y="5710172"/>
              <a:ext cx="1520518" cy="369332"/>
            </a:xfrm>
            <a:prstGeom prst="rect">
              <a:avLst/>
            </a:prstGeom>
            <a:noFill/>
          </p:spPr>
          <p:txBody>
            <a:bodyPr wrap="square" rtlCol="0">
              <a:spAutoFit/>
            </a:bodyPr>
            <a:lstStyle/>
            <a:p>
              <a:r>
                <a:rPr lang="da-DK" dirty="0" err="1"/>
                <a:t>Compilation</a:t>
              </a:r>
              <a:endParaRPr lang="da-DK" dirty="0"/>
            </a:p>
          </p:txBody>
        </p:sp>
      </p:grpSp>
      <p:grpSp>
        <p:nvGrpSpPr>
          <p:cNvPr id="46" name="Group 45"/>
          <p:cNvGrpSpPr/>
          <p:nvPr/>
        </p:nvGrpSpPr>
        <p:grpSpPr>
          <a:xfrm>
            <a:off x="-3931" y="3041568"/>
            <a:ext cx="7251022" cy="3022363"/>
            <a:chOff x="-3931" y="3041568"/>
            <a:chExt cx="7251022" cy="3022363"/>
          </a:xfrm>
        </p:grpSpPr>
        <p:grpSp>
          <p:nvGrpSpPr>
            <p:cNvPr id="43" name="Group 42"/>
            <p:cNvGrpSpPr/>
            <p:nvPr/>
          </p:nvGrpSpPr>
          <p:grpSpPr>
            <a:xfrm>
              <a:off x="-3931" y="3041568"/>
              <a:ext cx="7251022" cy="3022363"/>
              <a:chOff x="-500549" y="2899676"/>
              <a:chExt cx="7251022" cy="3022363"/>
            </a:xfrm>
          </p:grpSpPr>
          <p:sp>
            <p:nvSpPr>
              <p:cNvPr id="5" name="Oval 4"/>
              <p:cNvSpPr/>
              <p:nvPr/>
            </p:nvSpPr>
            <p:spPr>
              <a:xfrm rot="19777966">
                <a:off x="1528767" y="2899676"/>
                <a:ext cx="5221706" cy="2087228"/>
              </a:xfrm>
              <a:prstGeom prst="ellipse">
                <a:avLst/>
              </a:prstGeom>
              <a:solidFill>
                <a:srgbClr val="DEEBF7">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 name="TextBox 18"/>
              <p:cNvSpPr txBox="1"/>
              <p:nvPr/>
            </p:nvSpPr>
            <p:spPr>
              <a:xfrm>
                <a:off x="-500549" y="5275708"/>
                <a:ext cx="3267814" cy="646331"/>
              </a:xfrm>
              <a:prstGeom prst="rect">
                <a:avLst/>
              </a:prstGeom>
              <a:noFill/>
            </p:spPr>
            <p:txBody>
              <a:bodyPr wrap="square" rtlCol="0">
                <a:spAutoFit/>
              </a:bodyPr>
              <a:lstStyle/>
              <a:p>
                <a:pPr algn="ctr"/>
                <a:r>
                  <a:rPr lang="da-DK" b="1" dirty="0"/>
                  <a:t>Programming </a:t>
                </a:r>
                <a:r>
                  <a:rPr lang="da-DK" b="1" dirty="0" err="1"/>
                  <a:t>modules</a:t>
                </a:r>
                <a:r>
                  <a:rPr lang="da-DK" b="1" dirty="0"/>
                  <a:t>/</a:t>
                </a:r>
                <a:r>
                  <a:rPr lang="da-DK" b="1" dirty="0" err="1"/>
                  <a:t>packages</a:t>
                </a:r>
                <a:r>
                  <a:rPr lang="da-DK" b="1" dirty="0"/>
                  <a:t>/</a:t>
                </a:r>
                <a:r>
                  <a:rPr lang="da-DK" b="1" dirty="0" err="1"/>
                  <a:t>libraries</a:t>
                </a:r>
                <a:r>
                  <a:rPr lang="da-DK" b="1" dirty="0"/>
                  <a:t>... </a:t>
                </a:r>
              </a:p>
            </p:txBody>
          </p:sp>
          <p:sp>
            <p:nvSpPr>
              <p:cNvPr id="3" name="TextBox 2"/>
              <p:cNvSpPr txBox="1"/>
              <p:nvPr/>
            </p:nvSpPr>
            <p:spPr>
              <a:xfrm>
                <a:off x="2619607" y="4012196"/>
                <a:ext cx="1320334" cy="369332"/>
              </a:xfrm>
              <a:prstGeom prst="rect">
                <a:avLst/>
              </a:prstGeom>
              <a:noFill/>
            </p:spPr>
            <p:txBody>
              <a:bodyPr wrap="square" rtlCol="0">
                <a:spAutoFit/>
              </a:bodyPr>
              <a:lstStyle/>
              <a:p>
                <a:r>
                  <a:rPr lang="da-DK" dirty="0" err="1"/>
                  <a:t>NumPy</a:t>
                </a:r>
                <a:endParaRPr lang="da-DK" dirty="0"/>
              </a:p>
            </p:txBody>
          </p:sp>
          <p:sp>
            <p:nvSpPr>
              <p:cNvPr id="33" name="TextBox 32"/>
              <p:cNvSpPr txBox="1"/>
              <p:nvPr/>
            </p:nvSpPr>
            <p:spPr>
              <a:xfrm>
                <a:off x="1990270" y="4885862"/>
                <a:ext cx="1320334" cy="369332"/>
              </a:xfrm>
              <a:prstGeom prst="rect">
                <a:avLst/>
              </a:prstGeom>
              <a:noFill/>
            </p:spPr>
            <p:txBody>
              <a:bodyPr wrap="square" rtlCol="0">
                <a:spAutoFit/>
              </a:bodyPr>
              <a:lstStyle/>
              <a:p>
                <a:r>
                  <a:rPr lang="da-DK" dirty="0" err="1"/>
                  <a:t>SciPy</a:t>
                </a:r>
                <a:endParaRPr lang="da-DK" dirty="0"/>
              </a:p>
            </p:txBody>
          </p:sp>
          <p:sp>
            <p:nvSpPr>
              <p:cNvPr id="35" name="TextBox 34"/>
              <p:cNvSpPr txBox="1"/>
              <p:nvPr/>
            </p:nvSpPr>
            <p:spPr>
              <a:xfrm>
                <a:off x="2670581" y="4644973"/>
                <a:ext cx="1586714" cy="369332"/>
              </a:xfrm>
              <a:prstGeom prst="rect">
                <a:avLst/>
              </a:prstGeom>
              <a:noFill/>
            </p:spPr>
            <p:txBody>
              <a:bodyPr wrap="square" rtlCol="0">
                <a:spAutoFit/>
              </a:bodyPr>
              <a:lstStyle/>
              <a:p>
                <a:r>
                  <a:rPr lang="da-DK" dirty="0" err="1"/>
                  <a:t>BeautifulSoup</a:t>
                </a:r>
                <a:endParaRPr lang="da-DK" dirty="0"/>
              </a:p>
            </p:txBody>
          </p:sp>
          <p:sp>
            <p:nvSpPr>
              <p:cNvPr id="36" name="TextBox 35"/>
              <p:cNvSpPr txBox="1"/>
              <p:nvPr/>
            </p:nvSpPr>
            <p:spPr>
              <a:xfrm>
                <a:off x="3693264" y="3994085"/>
                <a:ext cx="1155573" cy="369332"/>
              </a:xfrm>
              <a:prstGeom prst="rect">
                <a:avLst/>
              </a:prstGeom>
              <a:noFill/>
            </p:spPr>
            <p:txBody>
              <a:bodyPr wrap="none" rtlCol="0">
                <a:spAutoFit/>
              </a:bodyPr>
              <a:lstStyle/>
              <a:p>
                <a:r>
                  <a:rPr lang="en-US" dirty="0" err="1"/>
                  <a:t>matplotlib</a:t>
                </a:r>
                <a:endParaRPr lang="en-US" dirty="0"/>
              </a:p>
            </p:txBody>
          </p:sp>
          <p:sp>
            <p:nvSpPr>
              <p:cNvPr id="38" name="Rectangle 37"/>
              <p:cNvSpPr/>
              <p:nvPr/>
            </p:nvSpPr>
            <p:spPr>
              <a:xfrm>
                <a:off x="2688105" y="3616185"/>
                <a:ext cx="910121" cy="369332"/>
              </a:xfrm>
              <a:prstGeom prst="rect">
                <a:avLst/>
              </a:prstGeom>
            </p:spPr>
            <p:txBody>
              <a:bodyPr wrap="none">
                <a:spAutoFit/>
              </a:bodyPr>
              <a:lstStyle/>
              <a:p>
                <a:r>
                  <a:rPr lang="en-US" dirty="0" err="1"/>
                  <a:t>IPython</a:t>
                </a:r>
                <a:endParaRPr lang="en-US" dirty="0"/>
              </a:p>
            </p:txBody>
          </p:sp>
          <p:sp>
            <p:nvSpPr>
              <p:cNvPr id="39" name="Rectangle 38"/>
              <p:cNvSpPr/>
              <p:nvPr/>
            </p:nvSpPr>
            <p:spPr>
              <a:xfrm>
                <a:off x="3285070" y="4304900"/>
                <a:ext cx="876266" cy="369332"/>
              </a:xfrm>
              <a:prstGeom prst="rect">
                <a:avLst/>
              </a:prstGeom>
            </p:spPr>
            <p:txBody>
              <a:bodyPr wrap="none">
                <a:spAutoFit/>
              </a:bodyPr>
              <a:lstStyle/>
              <a:p>
                <a:r>
                  <a:rPr lang="en-US" dirty="0" err="1"/>
                  <a:t>Jupyter</a:t>
                </a:r>
                <a:endParaRPr lang="en-US" dirty="0"/>
              </a:p>
            </p:txBody>
          </p:sp>
        </p:grpSp>
        <p:sp>
          <p:nvSpPr>
            <p:cNvPr id="45" name="TextBox 44"/>
            <p:cNvSpPr txBox="1"/>
            <p:nvPr/>
          </p:nvSpPr>
          <p:spPr>
            <a:xfrm>
              <a:off x="2587175" y="4464180"/>
              <a:ext cx="1320334" cy="369332"/>
            </a:xfrm>
            <a:prstGeom prst="rect">
              <a:avLst/>
            </a:prstGeom>
            <a:noFill/>
          </p:spPr>
          <p:txBody>
            <a:bodyPr wrap="square" rtlCol="0">
              <a:spAutoFit/>
            </a:bodyPr>
            <a:lstStyle/>
            <a:p>
              <a:r>
                <a:rPr lang="da-DK" dirty="0" err="1"/>
                <a:t>Django</a:t>
              </a:r>
              <a:endParaRPr lang="da-DK" dirty="0"/>
            </a:p>
          </p:txBody>
        </p:sp>
      </p:grpSp>
      <p:sp>
        <p:nvSpPr>
          <p:cNvPr id="20" name="TextBox 19"/>
          <p:cNvSpPr txBox="1"/>
          <p:nvPr/>
        </p:nvSpPr>
        <p:spPr>
          <a:xfrm>
            <a:off x="5111369" y="2680912"/>
            <a:ext cx="1656794" cy="646331"/>
          </a:xfrm>
          <a:prstGeom prst="rect">
            <a:avLst/>
          </a:prstGeom>
          <a:noFill/>
        </p:spPr>
        <p:txBody>
          <a:bodyPr wrap="square" rtlCol="0">
            <a:spAutoFit/>
          </a:bodyPr>
          <a:lstStyle/>
          <a:p>
            <a:pPr algn="ctr"/>
            <a:r>
              <a:rPr lang="da-DK" sz="3600" dirty="0" err="1">
                <a:solidFill>
                  <a:schemeClr val="accent1">
                    <a:lumMod val="50000"/>
                  </a:schemeClr>
                </a:solidFill>
              </a:rPr>
              <a:t>Python</a:t>
            </a:r>
            <a:endParaRPr lang="da-DK" sz="3600" dirty="0">
              <a:solidFill>
                <a:schemeClr val="accent1">
                  <a:lumMod val="50000"/>
                </a:schemeClr>
              </a:solidFill>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931" y="3130486"/>
            <a:ext cx="1076308" cy="1076308"/>
          </a:xfrm>
          <a:prstGeom prst="rect">
            <a:avLst/>
          </a:prstGeom>
        </p:spPr>
      </p:pic>
    </p:spTree>
    <p:extLst>
      <p:ext uri="{BB962C8B-B14F-4D97-AF65-F5344CB8AC3E}">
        <p14:creationId xmlns:p14="http://schemas.microsoft.com/office/powerpoint/2010/main" val="290467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694" y="365125"/>
            <a:ext cx="10889105" cy="1325563"/>
          </a:xfrm>
        </p:spPr>
        <p:txBody>
          <a:bodyPr/>
          <a:lstStyle/>
          <a:p>
            <a:r>
              <a:rPr lang="da-DK" dirty="0"/>
              <a:t>Course </a:t>
            </a:r>
            <a:r>
              <a:rPr lang="da-DK" dirty="0" err="1"/>
              <a:t>overview</a:t>
            </a:r>
            <a:endParaRPr lang="en-US" dirty="0"/>
          </a:p>
        </p:txBody>
      </p:sp>
      <p:graphicFrame>
        <p:nvGraphicFramePr>
          <p:cNvPr id="4" name="Content Placeholder 3"/>
          <p:cNvGraphicFramePr>
            <a:graphicFrameLocks noGrp="1"/>
          </p:cNvGraphicFramePr>
          <p:nvPr>
            <p:ph idx="1"/>
          </p:nvPr>
        </p:nvGraphicFramePr>
        <p:xfrm>
          <a:off x="209550" y="1996527"/>
          <a:ext cx="11773838" cy="3840480"/>
        </p:xfrm>
        <a:graphic>
          <a:graphicData uri="http://schemas.openxmlformats.org/drawingml/2006/table">
            <a:tbl>
              <a:tblPr firstRow="1" bandRow="1">
                <a:tableStyleId>{69CF1AB2-1976-4502-BF36-3FF5EA218861}</a:tableStyleId>
              </a:tblPr>
              <a:tblGrid>
                <a:gridCol w="3435892">
                  <a:extLst>
                    <a:ext uri="{9D8B030D-6E8A-4147-A177-3AD203B41FA5}">
                      <a16:colId xmlns:a16="http://schemas.microsoft.com/office/drawing/2014/main" val="2520064874"/>
                    </a:ext>
                  </a:extLst>
                </a:gridCol>
                <a:gridCol w="4174744">
                  <a:extLst>
                    <a:ext uri="{9D8B030D-6E8A-4147-A177-3AD203B41FA5}">
                      <a16:colId xmlns:a16="http://schemas.microsoft.com/office/drawing/2014/main" val="2773281204"/>
                    </a:ext>
                  </a:extLst>
                </a:gridCol>
                <a:gridCol w="4163202">
                  <a:extLst>
                    <a:ext uri="{9D8B030D-6E8A-4147-A177-3AD203B41FA5}">
                      <a16:colId xmlns:a16="http://schemas.microsoft.com/office/drawing/2014/main" val="2774251068"/>
                    </a:ext>
                  </a:extLst>
                </a:gridCol>
              </a:tblGrid>
              <a:tr h="370840">
                <a:tc>
                  <a:txBody>
                    <a:bodyPr/>
                    <a:lstStyle/>
                    <a:p>
                      <a:r>
                        <a:rPr lang="en-US" sz="2200" b="1" dirty="0">
                          <a:solidFill>
                            <a:srgbClr val="00B050"/>
                          </a:solidFill>
                        </a:rPr>
                        <a:t>1. Introduction to Python</a:t>
                      </a:r>
                    </a:p>
                  </a:txBody>
                  <a:tcPr/>
                </a:tc>
                <a:tc>
                  <a:txBody>
                    <a:bodyPr/>
                    <a:lstStyle/>
                    <a:p>
                      <a:r>
                        <a:rPr lang="da-DK" sz="2200" b="1" dirty="0">
                          <a:solidFill>
                            <a:srgbClr val="00B050"/>
                          </a:solidFill>
                        </a:rPr>
                        <a:t>10. </a:t>
                      </a:r>
                      <a:r>
                        <a:rPr lang="en-US" sz="2200" b="1" dirty="0">
                          <a:solidFill>
                            <a:srgbClr val="00B050"/>
                          </a:solidFill>
                        </a:rPr>
                        <a:t>Functions as objects</a:t>
                      </a:r>
                    </a:p>
                  </a:txBody>
                  <a:tcPr/>
                </a:tc>
                <a:tc>
                  <a:txBody>
                    <a:bodyPr/>
                    <a:lstStyle/>
                    <a:p>
                      <a:r>
                        <a:rPr lang="da-DK" sz="2200" b="1" dirty="0">
                          <a:solidFill>
                            <a:schemeClr val="accent1">
                              <a:lumMod val="50000"/>
                            </a:schemeClr>
                          </a:solidFill>
                        </a:rPr>
                        <a:t>19. </a:t>
                      </a:r>
                      <a:r>
                        <a:rPr lang="en-US" sz="2200" b="1" dirty="0">
                          <a:solidFill>
                            <a:schemeClr val="accent1">
                              <a:lumMod val="50000"/>
                            </a:schemeClr>
                          </a:solidFill>
                        </a:rPr>
                        <a:t>Linear programming</a:t>
                      </a:r>
                    </a:p>
                  </a:txBody>
                  <a:tcPr/>
                </a:tc>
                <a:extLst>
                  <a:ext uri="{0D108BD9-81ED-4DB2-BD59-A6C34878D82A}">
                    <a16:rowId xmlns:a16="http://schemas.microsoft.com/office/drawing/2014/main" val="5582207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2. Python basics / if</a:t>
                      </a:r>
                    </a:p>
                  </a:txBody>
                  <a:tcPr/>
                </a:tc>
                <a:tc>
                  <a:txBody>
                    <a:bodyPr/>
                    <a:lstStyle/>
                    <a:p>
                      <a:r>
                        <a:rPr lang="da-DK" sz="2200" b="1" dirty="0">
                          <a:solidFill>
                            <a:srgbClr val="00B050"/>
                          </a:solidFill>
                        </a:rPr>
                        <a:t>11. </a:t>
                      </a:r>
                      <a:r>
                        <a:rPr lang="en-US" sz="2200" b="1" dirty="0">
                          <a:solidFill>
                            <a:srgbClr val="00B050"/>
                          </a:solidFill>
                        </a:rPr>
                        <a:t>Object oriented programming</a:t>
                      </a:r>
                    </a:p>
                  </a:txBody>
                  <a:tcPr/>
                </a:tc>
                <a:tc>
                  <a:txBody>
                    <a:bodyPr/>
                    <a:lstStyle/>
                    <a:p>
                      <a:r>
                        <a:rPr lang="da-DK" sz="2200" b="1" dirty="0">
                          <a:solidFill>
                            <a:srgbClr val="C00000"/>
                          </a:solidFill>
                        </a:rPr>
                        <a:t>20. </a:t>
                      </a:r>
                      <a:r>
                        <a:rPr lang="en-US" sz="2200" b="1" dirty="0">
                          <a:solidFill>
                            <a:srgbClr val="C00000"/>
                          </a:solidFill>
                        </a:rPr>
                        <a:t>Generators, </a:t>
                      </a:r>
                      <a:r>
                        <a:rPr lang="en-US" sz="2200" b="1" dirty="0">
                          <a:solidFill>
                            <a:srgbClr val="00B050"/>
                          </a:solidFill>
                        </a:rPr>
                        <a:t>iterators, </a:t>
                      </a:r>
                      <a:r>
                        <a:rPr lang="en-US" sz="2200" b="1" dirty="0">
                          <a:solidFill>
                            <a:srgbClr val="C00000"/>
                          </a:solidFill>
                        </a:rPr>
                        <a:t>with</a:t>
                      </a:r>
                    </a:p>
                  </a:txBody>
                  <a:tcPr/>
                </a:tc>
                <a:extLst>
                  <a:ext uri="{0D108BD9-81ED-4DB2-BD59-A6C34878D82A}">
                    <a16:rowId xmlns:a16="http://schemas.microsoft.com/office/drawing/2014/main" val="3505644734"/>
                  </a:ext>
                </a:extLst>
              </a:tr>
              <a:tr h="370840">
                <a:tc>
                  <a:txBody>
                    <a:bodyPr/>
                    <a:lstStyle/>
                    <a:p>
                      <a:r>
                        <a:rPr lang="en-US" sz="2200" b="1" dirty="0">
                          <a:solidFill>
                            <a:srgbClr val="00B050"/>
                          </a:solidFill>
                        </a:rPr>
                        <a:t>3. Basic operations</a:t>
                      </a:r>
                    </a:p>
                  </a:txBody>
                  <a:tcPr/>
                </a:tc>
                <a:tc>
                  <a:txBody>
                    <a:bodyPr/>
                    <a:lstStyle/>
                    <a:p>
                      <a:r>
                        <a:rPr lang="da-DK" sz="2200" b="1" dirty="0">
                          <a:solidFill>
                            <a:srgbClr val="00B050"/>
                          </a:solidFill>
                        </a:rPr>
                        <a:t>12.</a:t>
                      </a:r>
                      <a:r>
                        <a:rPr lang="da-DK" sz="2200" b="1" baseline="0" dirty="0">
                          <a:solidFill>
                            <a:srgbClr val="00B050"/>
                          </a:solidFill>
                        </a:rPr>
                        <a:t> </a:t>
                      </a:r>
                      <a:r>
                        <a:rPr lang="en-US" sz="2200" b="1" dirty="0">
                          <a:solidFill>
                            <a:srgbClr val="00B050"/>
                          </a:solidFill>
                        </a:rPr>
                        <a:t>Class hierarchies</a:t>
                      </a:r>
                    </a:p>
                  </a:txBody>
                  <a:tcPr/>
                </a:tc>
                <a:tc>
                  <a:txBody>
                    <a:bodyPr/>
                    <a:lstStyle/>
                    <a:p>
                      <a:r>
                        <a:rPr lang="da-DK" sz="2200" b="1" dirty="0">
                          <a:solidFill>
                            <a:srgbClr val="C00000"/>
                          </a:solidFill>
                        </a:rPr>
                        <a:t>21. </a:t>
                      </a:r>
                      <a:r>
                        <a:rPr lang="en-US" sz="2200" b="1" dirty="0">
                          <a:solidFill>
                            <a:srgbClr val="C00000"/>
                          </a:solidFill>
                        </a:rPr>
                        <a:t>Modules and packages</a:t>
                      </a:r>
                    </a:p>
                  </a:txBody>
                  <a:tcPr/>
                </a:tc>
                <a:extLst>
                  <a:ext uri="{0D108BD9-81ED-4DB2-BD59-A6C34878D82A}">
                    <a16:rowId xmlns:a16="http://schemas.microsoft.com/office/drawing/2014/main" val="985803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4. Lists / while / for</a:t>
                      </a:r>
                    </a:p>
                  </a:txBody>
                  <a:tcPr/>
                </a:tc>
                <a:tc>
                  <a:txBody>
                    <a:bodyPr/>
                    <a:lstStyle/>
                    <a:p>
                      <a:r>
                        <a:rPr lang="da-DK" sz="2200" b="1" dirty="0">
                          <a:solidFill>
                            <a:srgbClr val="00B050"/>
                          </a:solidFill>
                        </a:rPr>
                        <a:t>13. </a:t>
                      </a:r>
                      <a:r>
                        <a:rPr lang="en-US" sz="2200" b="1" dirty="0">
                          <a:solidFill>
                            <a:srgbClr val="00B050"/>
                          </a:solidFill>
                        </a:rPr>
                        <a:t>Exceptions and files</a:t>
                      </a:r>
                    </a:p>
                  </a:txBody>
                  <a:tcPr/>
                </a:tc>
                <a:tc>
                  <a:txBody>
                    <a:bodyPr/>
                    <a:lstStyle/>
                    <a:p>
                      <a:r>
                        <a:rPr lang="da-DK" sz="2200" b="1" dirty="0">
                          <a:solidFill>
                            <a:schemeClr val="accent1">
                              <a:lumMod val="50000"/>
                            </a:schemeClr>
                          </a:solidFill>
                        </a:rPr>
                        <a:t>22. </a:t>
                      </a:r>
                      <a:r>
                        <a:rPr lang="en-US" sz="2200" b="1" dirty="0">
                          <a:solidFill>
                            <a:schemeClr val="accent1">
                              <a:lumMod val="50000"/>
                            </a:schemeClr>
                          </a:solidFill>
                        </a:rPr>
                        <a:t>Working with text</a:t>
                      </a:r>
                    </a:p>
                  </a:txBody>
                  <a:tcPr/>
                </a:tc>
                <a:extLst>
                  <a:ext uri="{0D108BD9-81ED-4DB2-BD59-A6C34878D82A}">
                    <a16:rowId xmlns:a16="http://schemas.microsoft.com/office/drawing/2014/main" val="11563979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C00000"/>
                          </a:solidFill>
                        </a:rPr>
                        <a:t>5. Tuples</a:t>
                      </a:r>
                      <a:r>
                        <a:rPr lang="en-US" sz="2200" b="1" baseline="0" dirty="0">
                          <a:solidFill>
                            <a:srgbClr val="C00000"/>
                          </a:solidFill>
                        </a:rPr>
                        <a:t> / comprehensions</a:t>
                      </a:r>
                      <a:endParaRPr lang="en-US" sz="2200" b="1" dirty="0">
                        <a:solidFill>
                          <a:srgbClr val="C00000"/>
                        </a:solidFill>
                      </a:endParaRPr>
                    </a:p>
                  </a:txBody>
                  <a:tcPr/>
                </a:tc>
                <a:tc>
                  <a:txBody>
                    <a:bodyPr/>
                    <a:lstStyle/>
                    <a:p>
                      <a:r>
                        <a:rPr lang="da-DK" sz="2200" b="1" dirty="0">
                          <a:solidFill>
                            <a:srgbClr val="00B050"/>
                          </a:solidFill>
                        </a:rPr>
                        <a:t>14. </a:t>
                      </a:r>
                      <a:r>
                        <a:rPr lang="en-US" sz="2200" b="1" dirty="0">
                          <a:solidFill>
                            <a:srgbClr val="00B050"/>
                          </a:solidFill>
                        </a:rPr>
                        <a:t>Doc, testing,</a:t>
                      </a:r>
                      <a:r>
                        <a:rPr lang="en-US" sz="2200" b="1" baseline="0" dirty="0">
                          <a:solidFill>
                            <a:srgbClr val="00B050"/>
                          </a:solidFill>
                        </a:rPr>
                        <a:t> </a:t>
                      </a:r>
                      <a:r>
                        <a:rPr lang="en-US" sz="2200" b="1" dirty="0">
                          <a:solidFill>
                            <a:srgbClr val="00B050"/>
                          </a:solidFill>
                        </a:rPr>
                        <a:t>debugging</a:t>
                      </a:r>
                    </a:p>
                  </a:txBody>
                  <a:tcPr/>
                </a:tc>
                <a:tc>
                  <a:txBody>
                    <a:bodyPr/>
                    <a:lstStyle/>
                    <a:p>
                      <a:r>
                        <a:rPr lang="da-DK" sz="2200" b="1" dirty="0">
                          <a:solidFill>
                            <a:schemeClr val="accent1">
                              <a:lumMod val="50000"/>
                            </a:schemeClr>
                          </a:solidFill>
                        </a:rPr>
                        <a:t>23. </a:t>
                      </a:r>
                      <a:r>
                        <a:rPr lang="en-US" sz="2200" b="1" dirty="0">
                          <a:solidFill>
                            <a:schemeClr val="accent1">
                              <a:lumMod val="50000"/>
                            </a:schemeClr>
                          </a:solidFill>
                        </a:rPr>
                        <a:t>Relational data</a:t>
                      </a:r>
                    </a:p>
                  </a:txBody>
                  <a:tcPr/>
                </a:tc>
                <a:extLst>
                  <a:ext uri="{0D108BD9-81ED-4DB2-BD59-A6C34878D82A}">
                    <a16:rowId xmlns:a16="http://schemas.microsoft.com/office/drawing/2014/main" val="2103375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6. Dictionaries and sets</a:t>
                      </a:r>
                    </a:p>
                  </a:txBody>
                  <a:tcPr/>
                </a:tc>
                <a:tc>
                  <a:txBody>
                    <a:bodyPr/>
                    <a:lstStyle/>
                    <a:p>
                      <a:r>
                        <a:rPr lang="da-DK" sz="2200" b="1" dirty="0">
                          <a:solidFill>
                            <a:srgbClr val="C00000"/>
                          </a:solidFill>
                        </a:rPr>
                        <a:t>15. </a:t>
                      </a:r>
                      <a:r>
                        <a:rPr lang="en-US" sz="2200" b="1" dirty="0">
                          <a:solidFill>
                            <a:srgbClr val="C00000"/>
                          </a:solidFill>
                        </a:rPr>
                        <a:t>Decorators</a:t>
                      </a:r>
                    </a:p>
                  </a:txBody>
                  <a:tcPr/>
                </a:tc>
                <a:tc>
                  <a:txBody>
                    <a:bodyPr/>
                    <a:lstStyle/>
                    <a:p>
                      <a:r>
                        <a:rPr lang="da-DK" sz="2200" b="1" dirty="0">
                          <a:solidFill>
                            <a:schemeClr val="accent1">
                              <a:lumMod val="50000"/>
                            </a:schemeClr>
                          </a:solidFill>
                        </a:rPr>
                        <a:t>24. </a:t>
                      </a:r>
                      <a:r>
                        <a:rPr lang="en-US" sz="2200" b="1" dirty="0">
                          <a:solidFill>
                            <a:schemeClr val="accent1">
                              <a:lumMod val="50000"/>
                            </a:schemeClr>
                          </a:solidFill>
                        </a:rPr>
                        <a:t>Clustering</a:t>
                      </a:r>
                    </a:p>
                  </a:txBody>
                  <a:tcPr/>
                </a:tc>
                <a:extLst>
                  <a:ext uri="{0D108BD9-81ED-4DB2-BD59-A6C34878D82A}">
                    <a16:rowId xmlns:a16="http://schemas.microsoft.com/office/drawing/2014/main" val="1533380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7. Functions</a:t>
                      </a:r>
                    </a:p>
                  </a:txBody>
                  <a:tcPr/>
                </a:tc>
                <a:tc>
                  <a:txBody>
                    <a:bodyPr/>
                    <a:lstStyle/>
                    <a:p>
                      <a:r>
                        <a:rPr lang="da-DK" sz="2200" b="1" dirty="0">
                          <a:solidFill>
                            <a:schemeClr val="accent1">
                              <a:lumMod val="50000"/>
                            </a:schemeClr>
                          </a:solidFill>
                        </a:rPr>
                        <a:t>16. </a:t>
                      </a:r>
                      <a:r>
                        <a:rPr lang="en-US" sz="2200" b="1" dirty="0">
                          <a:solidFill>
                            <a:schemeClr val="accent1">
                              <a:lumMod val="50000"/>
                            </a:schemeClr>
                          </a:solidFill>
                        </a:rPr>
                        <a:t>Dynamic programming</a:t>
                      </a:r>
                    </a:p>
                  </a:txBody>
                  <a:tcPr/>
                </a:tc>
                <a:tc>
                  <a:txBody>
                    <a:bodyPr/>
                    <a:lstStyle/>
                    <a:p>
                      <a:r>
                        <a:rPr lang="da-DK" sz="2200" b="1" dirty="0">
                          <a:solidFill>
                            <a:schemeClr val="accent1">
                              <a:lumMod val="50000"/>
                            </a:schemeClr>
                          </a:solidFill>
                        </a:rPr>
                        <a:t>25. </a:t>
                      </a:r>
                      <a:r>
                        <a:rPr lang="en-US" sz="2200" b="1" dirty="0">
                          <a:solidFill>
                            <a:schemeClr val="accent1">
                              <a:lumMod val="50000"/>
                            </a:schemeClr>
                          </a:solidFill>
                        </a:rPr>
                        <a:t>Graphical user interfaces (GUI)</a:t>
                      </a:r>
                    </a:p>
                  </a:txBody>
                  <a:tcPr/>
                </a:tc>
                <a:extLst>
                  <a:ext uri="{0D108BD9-81ED-4DB2-BD59-A6C34878D82A}">
                    <a16:rowId xmlns:a16="http://schemas.microsoft.com/office/drawing/2014/main" val="8717359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8. </a:t>
                      </a:r>
                      <a:r>
                        <a:rPr lang="da-DK" sz="2200" b="1" dirty="0" err="1">
                          <a:solidFill>
                            <a:srgbClr val="00B050"/>
                          </a:solidFill>
                        </a:rPr>
                        <a:t>Recursion</a:t>
                      </a:r>
                      <a:endParaRPr lang="en-US" sz="2200" b="1" dirty="0">
                        <a:solidFill>
                          <a:srgbClr val="00B050"/>
                        </a:solidFill>
                      </a:endParaRPr>
                    </a:p>
                  </a:txBody>
                  <a:tcPr/>
                </a:tc>
                <a:tc>
                  <a:txBody>
                    <a:bodyPr/>
                    <a:lstStyle/>
                    <a:p>
                      <a:r>
                        <a:rPr lang="da-DK" sz="2200" b="1" dirty="0">
                          <a:solidFill>
                            <a:schemeClr val="accent1">
                              <a:lumMod val="50000"/>
                            </a:schemeClr>
                          </a:solidFill>
                        </a:rPr>
                        <a:t>17. </a:t>
                      </a:r>
                      <a:r>
                        <a:rPr lang="en-US" sz="2200" b="1" dirty="0">
                          <a:solidFill>
                            <a:schemeClr val="accent1">
                              <a:lumMod val="50000"/>
                            </a:schemeClr>
                          </a:solidFill>
                        </a:rPr>
                        <a:t>Visualization and optimization</a:t>
                      </a:r>
                    </a:p>
                  </a:txBody>
                  <a:tcPr/>
                </a:tc>
                <a:tc>
                  <a:txBody>
                    <a:bodyPr/>
                    <a:lstStyle/>
                    <a:p>
                      <a:r>
                        <a:rPr lang="da-DK" sz="2200" b="1" dirty="0">
                          <a:solidFill>
                            <a:srgbClr val="C00000"/>
                          </a:solidFill>
                        </a:rPr>
                        <a:t>26. </a:t>
                      </a:r>
                      <a:r>
                        <a:rPr lang="en-US" sz="2200" b="1" dirty="0">
                          <a:solidFill>
                            <a:srgbClr val="C00000"/>
                          </a:solidFill>
                        </a:rPr>
                        <a:t>Java vs Python</a:t>
                      </a:r>
                    </a:p>
                  </a:txBody>
                  <a:tcPr/>
                </a:tc>
                <a:extLst>
                  <a:ext uri="{0D108BD9-81ED-4DB2-BD59-A6C34878D82A}">
                    <a16:rowId xmlns:a16="http://schemas.microsoft.com/office/drawing/2014/main" val="2359358300"/>
                  </a:ext>
                </a:extLst>
              </a:tr>
              <a:tr h="370840">
                <a:tc>
                  <a:txBody>
                    <a:bodyPr/>
                    <a:lstStyle/>
                    <a:p>
                      <a:r>
                        <a:rPr lang="da-DK" sz="2200" b="1" dirty="0">
                          <a:solidFill>
                            <a:srgbClr val="00B050"/>
                          </a:solidFill>
                        </a:rPr>
                        <a:t>9.</a:t>
                      </a:r>
                      <a:r>
                        <a:rPr lang="da-DK" sz="2200" b="1" baseline="0" dirty="0">
                          <a:solidFill>
                            <a:srgbClr val="00B050"/>
                          </a:solidFill>
                        </a:rPr>
                        <a:t> </a:t>
                      </a:r>
                      <a:r>
                        <a:rPr lang="da-DK" sz="2200" b="1" dirty="0" err="1">
                          <a:solidFill>
                            <a:srgbClr val="00B050"/>
                          </a:solidFill>
                        </a:rPr>
                        <a:t>Recursion</a:t>
                      </a:r>
                      <a:r>
                        <a:rPr lang="da-DK" sz="2200" b="1" baseline="0" dirty="0">
                          <a:solidFill>
                            <a:srgbClr val="00B050"/>
                          </a:solidFill>
                        </a:rPr>
                        <a:t> and </a:t>
                      </a:r>
                      <a:r>
                        <a:rPr lang="da-DK" sz="2200" b="1" baseline="0" dirty="0" err="1">
                          <a:solidFill>
                            <a:srgbClr val="00B050"/>
                          </a:solidFill>
                        </a:rPr>
                        <a:t>Iteration</a:t>
                      </a:r>
                      <a:endParaRPr lang="en-US" sz="2200" b="1" dirty="0">
                        <a:solidFill>
                          <a:srgbClr val="00B050"/>
                        </a:solidFill>
                      </a:endParaRPr>
                    </a:p>
                  </a:txBody>
                  <a:tcPr/>
                </a:tc>
                <a:tc>
                  <a:txBody>
                    <a:bodyPr/>
                    <a:lstStyle/>
                    <a:p>
                      <a:r>
                        <a:rPr lang="da-DK" sz="2200" b="1" dirty="0">
                          <a:solidFill>
                            <a:schemeClr val="accent1">
                              <a:lumMod val="50000"/>
                            </a:schemeClr>
                          </a:solidFill>
                        </a:rPr>
                        <a:t>18. </a:t>
                      </a:r>
                      <a:r>
                        <a:rPr lang="en-US" sz="2200" b="1" dirty="0">
                          <a:solidFill>
                            <a:schemeClr val="accent1">
                              <a:lumMod val="50000"/>
                            </a:schemeClr>
                          </a:solidFill>
                        </a:rPr>
                        <a:t>Multi-dimensional data</a:t>
                      </a:r>
                    </a:p>
                  </a:txBody>
                  <a:tcPr/>
                </a:tc>
                <a:tc>
                  <a:txBody>
                    <a:bodyPr/>
                    <a:lstStyle/>
                    <a:p>
                      <a:r>
                        <a:rPr lang="da-DK" sz="2200" b="1" dirty="0"/>
                        <a:t>27. Final </a:t>
                      </a:r>
                      <a:r>
                        <a:rPr lang="da-DK" sz="2200" b="1" dirty="0" err="1"/>
                        <a:t>lecture</a:t>
                      </a:r>
                      <a:endParaRPr lang="en-US" sz="2200" b="1" dirty="0"/>
                    </a:p>
                  </a:txBody>
                  <a:tcPr/>
                </a:tc>
                <a:extLst>
                  <a:ext uri="{0D108BD9-81ED-4DB2-BD59-A6C34878D82A}">
                    <a16:rowId xmlns:a16="http://schemas.microsoft.com/office/drawing/2014/main" val="2888645449"/>
                  </a:ext>
                </a:extLst>
              </a:tr>
            </a:tbl>
          </a:graphicData>
        </a:graphic>
      </p:graphicFrame>
      <p:sp>
        <p:nvSpPr>
          <p:cNvPr id="9" name="TextBox 8"/>
          <p:cNvSpPr txBox="1"/>
          <p:nvPr/>
        </p:nvSpPr>
        <p:spPr>
          <a:xfrm>
            <a:off x="7516318" y="495720"/>
            <a:ext cx="4542020" cy="1200329"/>
          </a:xfrm>
          <a:prstGeom prst="rect">
            <a:avLst/>
          </a:prstGeom>
          <a:noFill/>
        </p:spPr>
        <p:txBody>
          <a:bodyPr wrap="square" rtlCol="0">
            <a:spAutoFit/>
          </a:bodyPr>
          <a:lstStyle/>
          <a:p>
            <a:pPr algn="r"/>
            <a:r>
              <a:rPr lang="da-DK" sz="2400" b="1" dirty="0">
                <a:solidFill>
                  <a:srgbClr val="00B050"/>
                </a:solidFill>
              </a:rPr>
              <a:t>Basic </a:t>
            </a:r>
            <a:r>
              <a:rPr lang="da-DK" sz="2400" b="1" dirty="0" err="1">
                <a:solidFill>
                  <a:srgbClr val="00B050"/>
                </a:solidFill>
              </a:rPr>
              <a:t>programming</a:t>
            </a:r>
            <a:endParaRPr lang="da-DK" sz="2400" b="1" dirty="0">
              <a:solidFill>
                <a:srgbClr val="00B050"/>
              </a:solidFill>
            </a:endParaRPr>
          </a:p>
          <a:p>
            <a:pPr algn="r"/>
            <a:r>
              <a:rPr lang="da-DK" sz="2400" b="1" dirty="0">
                <a:solidFill>
                  <a:srgbClr val="C00000"/>
                </a:solidFill>
              </a:rPr>
              <a:t>Advanced / </a:t>
            </a:r>
            <a:r>
              <a:rPr lang="da-DK" sz="2400" b="1" dirty="0" err="1">
                <a:solidFill>
                  <a:srgbClr val="C00000"/>
                </a:solidFill>
              </a:rPr>
              <a:t>specific</a:t>
            </a:r>
            <a:r>
              <a:rPr lang="da-DK" sz="2400" b="1" dirty="0">
                <a:solidFill>
                  <a:srgbClr val="C00000"/>
                </a:solidFill>
              </a:rPr>
              <a:t> </a:t>
            </a:r>
            <a:r>
              <a:rPr lang="da-DK" sz="2400" b="1" dirty="0" err="1">
                <a:solidFill>
                  <a:srgbClr val="C00000"/>
                </a:solidFill>
              </a:rPr>
              <a:t>python</a:t>
            </a:r>
            <a:endParaRPr lang="da-DK" sz="2400" b="1" dirty="0">
              <a:solidFill>
                <a:srgbClr val="C00000"/>
              </a:solidFill>
            </a:endParaRPr>
          </a:p>
          <a:p>
            <a:pPr algn="r"/>
            <a:r>
              <a:rPr lang="da-DK" sz="2400" b="1" dirty="0">
                <a:solidFill>
                  <a:schemeClr val="accent1">
                    <a:lumMod val="50000"/>
                  </a:schemeClr>
                </a:solidFill>
              </a:rPr>
              <a:t>Libraries &amp; </a:t>
            </a:r>
            <a:r>
              <a:rPr lang="da-DK" sz="2400" b="1" dirty="0" err="1">
                <a:solidFill>
                  <a:schemeClr val="accent1">
                    <a:lumMod val="50000"/>
                  </a:schemeClr>
                </a:solidFill>
              </a:rPr>
              <a:t>applications</a:t>
            </a:r>
            <a:endParaRPr lang="en-US" sz="2400" b="1" dirty="0">
              <a:solidFill>
                <a:schemeClr val="accent1">
                  <a:lumMod val="50000"/>
                </a:schemeClr>
              </a:solidFill>
            </a:endParaRPr>
          </a:p>
        </p:txBody>
      </p:sp>
      <p:sp>
        <p:nvSpPr>
          <p:cNvPr id="10" name="TextBox 9"/>
          <p:cNvSpPr txBox="1"/>
          <p:nvPr/>
        </p:nvSpPr>
        <p:spPr>
          <a:xfrm>
            <a:off x="3825459" y="5908445"/>
            <a:ext cx="4542020" cy="830997"/>
          </a:xfrm>
          <a:prstGeom prst="rect">
            <a:avLst/>
          </a:prstGeom>
          <a:noFill/>
        </p:spPr>
        <p:txBody>
          <a:bodyPr wrap="square" rtlCol="0">
            <a:spAutoFit/>
          </a:bodyPr>
          <a:lstStyle/>
          <a:p>
            <a:pPr algn="ctr"/>
            <a:r>
              <a:rPr lang="da-DK" sz="2400" b="1" dirty="0">
                <a:solidFill>
                  <a:srgbClr val="000000"/>
                </a:solidFill>
              </a:rPr>
              <a:t>10 </a:t>
            </a:r>
            <a:r>
              <a:rPr lang="da-DK" sz="2400" b="1" dirty="0" err="1">
                <a:solidFill>
                  <a:srgbClr val="000000"/>
                </a:solidFill>
              </a:rPr>
              <a:t>handins</a:t>
            </a:r>
            <a:br>
              <a:rPr lang="da-DK" sz="2400" b="1" dirty="0">
                <a:solidFill>
                  <a:srgbClr val="000000"/>
                </a:solidFill>
              </a:rPr>
            </a:br>
            <a:r>
              <a:rPr lang="da-DK" sz="2400" b="1" dirty="0">
                <a:solidFill>
                  <a:srgbClr val="000000"/>
                </a:solidFill>
              </a:rPr>
              <a:t>1 final </a:t>
            </a:r>
            <a:r>
              <a:rPr lang="da-DK" sz="2400" b="1" dirty="0" err="1">
                <a:solidFill>
                  <a:srgbClr val="000000"/>
                </a:solidFill>
              </a:rPr>
              <a:t>project</a:t>
            </a:r>
            <a:r>
              <a:rPr lang="da-DK" sz="2400" b="1" dirty="0">
                <a:solidFill>
                  <a:srgbClr val="000000"/>
                </a:solidFill>
              </a:rPr>
              <a:t> (last 1 </a:t>
            </a:r>
            <a:r>
              <a:rPr lang="da-DK" sz="2400" b="1" dirty="0" err="1">
                <a:solidFill>
                  <a:srgbClr val="000000"/>
                </a:solidFill>
              </a:rPr>
              <a:t>month</a:t>
            </a:r>
            <a:r>
              <a:rPr lang="da-DK" sz="2400" b="1" dirty="0">
                <a:solidFill>
                  <a:srgbClr val="000000"/>
                </a:solidFill>
              </a:rPr>
              <a:t>)</a:t>
            </a:r>
            <a:endParaRPr lang="en-US" sz="2400" b="1" dirty="0">
              <a:solidFill>
                <a:srgbClr val="000000"/>
              </a:solidFill>
            </a:endParaRPr>
          </a:p>
        </p:txBody>
      </p:sp>
    </p:spTree>
    <p:extLst>
      <p:ext uri="{BB962C8B-B14F-4D97-AF65-F5344CB8AC3E}">
        <p14:creationId xmlns:p14="http://schemas.microsoft.com/office/powerpoint/2010/main" val="136594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Python development</a:t>
            </a:r>
          </a:p>
        </p:txBody>
      </p:sp>
      <p:sp>
        <p:nvSpPr>
          <p:cNvPr id="3" name="Content Placeholder 2"/>
          <p:cNvSpPr>
            <a:spLocks noGrp="1"/>
          </p:cNvSpPr>
          <p:nvPr>
            <p:ph idx="1"/>
          </p:nvPr>
        </p:nvSpPr>
        <p:spPr>
          <a:xfrm>
            <a:off x="838200" y="1825625"/>
            <a:ext cx="10795000" cy="2470478"/>
          </a:xfrm>
        </p:spPr>
        <p:txBody>
          <a:bodyPr>
            <a:normAutofit/>
          </a:bodyPr>
          <a:lstStyle/>
          <a:p>
            <a:r>
              <a:rPr lang="en-US" dirty="0"/>
              <a:t>Python created by </a:t>
            </a:r>
            <a:r>
              <a:rPr lang="da-DK" dirty="0"/>
              <a:t>Guido van </a:t>
            </a:r>
            <a:r>
              <a:rPr lang="da-DK" dirty="0" err="1"/>
              <a:t>Rossum</a:t>
            </a:r>
            <a:r>
              <a:rPr lang="da-DK" dirty="0"/>
              <a:t> in 1989, </a:t>
            </a:r>
            <a:r>
              <a:rPr lang="da-DK" dirty="0" err="1"/>
              <a:t>first</a:t>
            </a:r>
            <a:r>
              <a:rPr lang="da-DK" dirty="0"/>
              <a:t> </a:t>
            </a:r>
            <a:r>
              <a:rPr lang="da-DK" dirty="0" err="1"/>
              <a:t>release</a:t>
            </a:r>
            <a:r>
              <a:rPr lang="da-DK" dirty="0"/>
              <a:t> 0.9.0 1991</a:t>
            </a:r>
            <a:endParaRPr lang="en-US" dirty="0"/>
          </a:p>
          <a:p>
            <a:r>
              <a:rPr lang="en-US" dirty="0"/>
              <a:t>Python 2 </a:t>
            </a:r>
            <a:r>
              <a:rPr lang="en-US" dirty="0">
                <a:sym typeface="Wingdings" panose="05000000000000000000" pitchFamily="2" charset="2"/>
              </a:rPr>
              <a:t> Python 3 (clean up of Python 2 language)</a:t>
            </a:r>
          </a:p>
          <a:p>
            <a:pPr lvl="1"/>
            <a:r>
              <a:rPr lang="en-US" dirty="0">
                <a:sym typeface="Wingdings" panose="05000000000000000000" pitchFamily="2" charset="2"/>
              </a:rPr>
              <a:t>Python 2 – version 2.0 released 2000, </a:t>
            </a:r>
            <a:r>
              <a:rPr lang="en-US" dirty="0"/>
              <a:t>final version 2.7 released mid-2010</a:t>
            </a:r>
            <a:endParaRPr lang="en-US" dirty="0">
              <a:sym typeface="Wingdings" panose="05000000000000000000" pitchFamily="2" charset="2"/>
            </a:endParaRPr>
          </a:p>
          <a:p>
            <a:pPr lvl="1"/>
            <a:r>
              <a:rPr lang="en-US" dirty="0">
                <a:sym typeface="Wingdings" panose="05000000000000000000" pitchFamily="2" charset="2"/>
              </a:rPr>
              <a:t>Python 3 – released 2008, current release 3.10.2</a:t>
            </a:r>
          </a:p>
          <a:p>
            <a:r>
              <a:rPr lang="en-US" dirty="0">
                <a:sym typeface="Wingdings" panose="05000000000000000000" pitchFamily="2" charset="2"/>
              </a:rPr>
              <a:t>Python 3 is </a:t>
            </a:r>
            <a:r>
              <a:rPr lang="en-US" i="1" dirty="0">
                <a:sym typeface="Wingdings" panose="05000000000000000000" pitchFamily="2" charset="2"/>
              </a:rPr>
              <a:t>not </a:t>
            </a:r>
            <a:r>
              <a:rPr lang="en-US" dirty="0">
                <a:sym typeface="Wingdings" panose="05000000000000000000" pitchFamily="2" charset="2"/>
              </a:rPr>
              <a:t>backward compatible, libraries incompatible</a:t>
            </a:r>
          </a:p>
          <a:p>
            <a:pPr marL="0" indent="0">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20323296"/>
              </p:ext>
            </p:extLst>
          </p:nvPr>
        </p:nvGraphicFramePr>
        <p:xfrm>
          <a:off x="900174" y="4400763"/>
          <a:ext cx="10391651" cy="1854200"/>
        </p:xfrm>
        <a:graphic>
          <a:graphicData uri="http://schemas.openxmlformats.org/drawingml/2006/table">
            <a:tbl>
              <a:tblPr firstRow="1" bandRow="1">
                <a:tableStyleId>{7E9639D4-E3E2-4D34-9284-5A2195B3D0D7}</a:tableStyleId>
              </a:tblPr>
              <a:tblGrid>
                <a:gridCol w="4247397">
                  <a:extLst>
                    <a:ext uri="{9D8B030D-6E8A-4147-A177-3AD203B41FA5}">
                      <a16:colId xmlns:a16="http://schemas.microsoft.com/office/drawing/2014/main" val="2586232589"/>
                    </a:ext>
                  </a:extLst>
                </a:gridCol>
                <a:gridCol w="6144254">
                  <a:extLst>
                    <a:ext uri="{9D8B030D-6E8A-4147-A177-3AD203B41FA5}">
                      <a16:colId xmlns:a16="http://schemas.microsoft.com/office/drawing/2014/main" val="1866896686"/>
                    </a:ext>
                  </a:extLst>
                </a:gridCol>
              </a:tblGrid>
              <a:tr h="370840">
                <a:tc>
                  <a:txBody>
                    <a:bodyPr/>
                    <a:lstStyle/>
                    <a:p>
                      <a:r>
                        <a:rPr lang="en-US" dirty="0"/>
                        <a:t>Python 2</a:t>
                      </a:r>
                    </a:p>
                  </a:txBody>
                  <a:tcPr/>
                </a:tc>
                <a:tc>
                  <a:txBody>
                    <a:bodyPr/>
                    <a:lstStyle/>
                    <a:p>
                      <a:r>
                        <a:rPr lang="en-US" dirty="0"/>
                        <a:t>Python 3</a:t>
                      </a:r>
                    </a:p>
                  </a:txBody>
                  <a:tcPr/>
                </a:tc>
                <a:extLst>
                  <a:ext uri="{0D108BD9-81ED-4DB2-BD59-A6C34878D82A}">
                    <a16:rowId xmlns:a16="http://schemas.microsoft.com/office/drawing/2014/main" val="4080971556"/>
                  </a:ext>
                </a:extLst>
              </a:tr>
              <a:tr h="370840">
                <a:tc>
                  <a:txBody>
                    <a:bodyPr/>
                    <a:lstStyle/>
                    <a:p>
                      <a:r>
                        <a:rPr lang="en-US" dirty="0"/>
                        <a:t>print 42</a:t>
                      </a:r>
                    </a:p>
                  </a:txBody>
                  <a:tcPr/>
                </a:tc>
                <a:tc>
                  <a:txBody>
                    <a:bodyPr/>
                    <a:lstStyle/>
                    <a:p>
                      <a:r>
                        <a:rPr lang="en-US" dirty="0"/>
                        <a:t>print(42)</a:t>
                      </a:r>
                    </a:p>
                  </a:txBody>
                  <a:tcPr/>
                </a:tc>
                <a:extLst>
                  <a:ext uri="{0D108BD9-81ED-4DB2-BD59-A6C34878D82A}">
                    <a16:rowId xmlns:a16="http://schemas.microsoft.com/office/drawing/2014/main" val="681629184"/>
                  </a:ext>
                </a:extLst>
              </a:tr>
              <a:tr h="370840">
                <a:tc>
                  <a:txBody>
                    <a:bodyPr/>
                    <a:lstStyle/>
                    <a:p>
                      <a:r>
                        <a:rPr lang="en-US" dirty="0" err="1"/>
                        <a:t>int</a:t>
                      </a:r>
                      <a:r>
                        <a:rPr lang="en-US" baseline="0" dirty="0"/>
                        <a:t> = C long (32 bits)</a:t>
                      </a:r>
                      <a:endParaRPr lang="en-US" dirty="0"/>
                    </a:p>
                  </a:txBody>
                  <a:tcPr/>
                </a:tc>
                <a:tc>
                  <a:txBody>
                    <a:bodyPr/>
                    <a:lstStyle/>
                    <a:p>
                      <a:r>
                        <a:rPr lang="en-US" dirty="0" err="1"/>
                        <a:t>int</a:t>
                      </a:r>
                      <a:r>
                        <a:rPr lang="en-US" dirty="0"/>
                        <a:t> = arbitrary number of digits (=</a:t>
                      </a:r>
                      <a:r>
                        <a:rPr lang="en-US" baseline="0" dirty="0"/>
                        <a:t> named “long” in Python 2)</a:t>
                      </a:r>
                      <a:endParaRPr lang="en-US" dirty="0"/>
                    </a:p>
                  </a:txBody>
                  <a:tcPr/>
                </a:tc>
                <a:extLst>
                  <a:ext uri="{0D108BD9-81ED-4DB2-BD59-A6C34878D82A}">
                    <a16:rowId xmlns:a16="http://schemas.microsoft.com/office/drawing/2014/main" val="4031363301"/>
                  </a:ext>
                </a:extLst>
              </a:tr>
              <a:tr h="370840">
                <a:tc>
                  <a:txBody>
                    <a:bodyPr/>
                    <a:lstStyle/>
                    <a:p>
                      <a:r>
                        <a:rPr lang="en-US" dirty="0"/>
                        <a:t>7/3 </a:t>
                      </a:r>
                      <a:r>
                        <a:rPr lang="en-US" dirty="0">
                          <a:sym typeface="Wingdings" panose="05000000000000000000" pitchFamily="2" charset="2"/>
                        </a:rPr>
                        <a:t> 2   returns “</a:t>
                      </a:r>
                      <a:r>
                        <a:rPr lang="en-US" dirty="0" err="1">
                          <a:sym typeface="Wingdings" panose="05000000000000000000" pitchFamily="2" charset="2"/>
                        </a:rPr>
                        <a:t>int</a:t>
                      </a:r>
                      <a:r>
                        <a:rPr lang="en-US" dirty="0">
                          <a:sym typeface="Wingdings" panose="05000000000000000000" pitchFamily="2" charset="2"/>
                        </a:rPr>
                        <a:t>”</a:t>
                      </a:r>
                      <a:endParaRPr lang="en-US" dirty="0"/>
                    </a:p>
                  </a:txBody>
                  <a:tcPr/>
                </a:tc>
                <a:tc>
                  <a:txBody>
                    <a:bodyPr/>
                    <a:lstStyle/>
                    <a:p>
                      <a:r>
                        <a:rPr lang="en-US" dirty="0"/>
                        <a:t>7/3 </a:t>
                      </a:r>
                      <a:r>
                        <a:rPr lang="en-US" dirty="0">
                          <a:sym typeface="Wingdings" panose="05000000000000000000" pitchFamily="2" charset="2"/>
                        </a:rPr>
                        <a:t> 2.333...</a:t>
                      </a:r>
                      <a:r>
                        <a:rPr lang="en-US" baseline="0" dirty="0">
                          <a:sym typeface="Wingdings" panose="05000000000000000000" pitchFamily="2" charset="2"/>
                        </a:rPr>
                        <a:t>   returns “float”</a:t>
                      </a:r>
                      <a:endParaRPr lang="en-US" dirty="0"/>
                    </a:p>
                  </a:txBody>
                  <a:tcPr/>
                </a:tc>
                <a:extLst>
                  <a:ext uri="{0D108BD9-81ED-4DB2-BD59-A6C34878D82A}">
                    <a16:rowId xmlns:a16="http://schemas.microsoft.com/office/drawing/2014/main" val="3832188166"/>
                  </a:ext>
                </a:extLst>
              </a:tr>
              <a:tr h="370840">
                <a:tc>
                  <a:txBody>
                    <a:bodyPr/>
                    <a:lstStyle/>
                    <a:p>
                      <a:r>
                        <a:rPr lang="en-US" dirty="0"/>
                        <a:t>range()</a:t>
                      </a:r>
                      <a:r>
                        <a:rPr lang="en-US" baseline="0" dirty="0"/>
                        <a:t>   returns </a:t>
                      </a:r>
                      <a:r>
                        <a:rPr lang="en-US" dirty="0"/>
                        <a:t>list (memory</a:t>
                      </a:r>
                      <a:r>
                        <a:rPr lang="en-US" baseline="0" dirty="0"/>
                        <a:t> intensive)</a:t>
                      </a:r>
                      <a:endParaRPr lang="en-US" i="1" dirty="0"/>
                    </a:p>
                  </a:txBody>
                  <a:tcPr/>
                </a:tc>
                <a:tc>
                  <a:txBody>
                    <a:bodyPr/>
                    <a:lstStyle/>
                    <a:p>
                      <a:r>
                        <a:rPr lang="en-US" dirty="0"/>
                        <a:t>range()   returns iterator (memory efficient; </a:t>
                      </a:r>
                      <a:r>
                        <a:rPr lang="en-US" dirty="0" err="1"/>
                        <a:t>xrange</a:t>
                      </a:r>
                      <a:r>
                        <a:rPr lang="en-US" dirty="0"/>
                        <a:t> in Python 2)</a:t>
                      </a:r>
                    </a:p>
                  </a:txBody>
                  <a:tcPr/>
                </a:tc>
                <a:extLst>
                  <a:ext uri="{0D108BD9-81ED-4DB2-BD59-A6C34878D82A}">
                    <a16:rowId xmlns:a16="http://schemas.microsoft.com/office/drawing/2014/main" val="260402735"/>
                  </a:ext>
                </a:extLst>
              </a:tr>
            </a:tbl>
          </a:graphicData>
        </a:graphic>
      </p:graphicFrame>
      <p:sp>
        <p:nvSpPr>
          <p:cNvPr id="5" name="TextBox 4"/>
          <p:cNvSpPr txBox="1"/>
          <p:nvPr/>
        </p:nvSpPr>
        <p:spPr>
          <a:xfrm>
            <a:off x="1161143" y="6437801"/>
            <a:ext cx="11030857" cy="369332"/>
          </a:xfrm>
          <a:prstGeom prst="rect">
            <a:avLst/>
          </a:prstGeom>
          <a:noFill/>
        </p:spPr>
        <p:txBody>
          <a:bodyPr wrap="square" rtlCol="0">
            <a:spAutoFit/>
          </a:bodyPr>
          <a:lstStyle/>
          <a:p>
            <a:pPr algn="r"/>
            <a:r>
              <a:rPr lang="en-US" dirty="0">
                <a:solidFill>
                  <a:schemeClr val="tx1">
                    <a:lumMod val="75000"/>
                    <a:lumOff val="25000"/>
                  </a:schemeClr>
                </a:solidFill>
                <a:hlinkClick r:id="rId3"/>
              </a:rPr>
              <a:t>100th episode of Talk Python To Me: </a:t>
            </a:r>
            <a:r>
              <a:rPr lang="en-US" b="1" dirty="0">
                <a:solidFill>
                  <a:schemeClr val="tx1">
                    <a:lumMod val="75000"/>
                    <a:lumOff val="25000"/>
                  </a:schemeClr>
                </a:solidFill>
                <a:hlinkClick r:id="rId3"/>
              </a:rPr>
              <a:t>Python past, present, and future with Guido van Rossum</a:t>
            </a:r>
            <a:endParaRPr lang="en-US" b="1" dirty="0">
              <a:solidFill>
                <a:schemeClr val="tx1">
                  <a:lumMod val="75000"/>
                  <a:lumOff val="25000"/>
                </a:schemeClr>
              </a:solidFill>
            </a:endParaRPr>
          </a:p>
        </p:txBody>
      </p:sp>
    </p:spTree>
    <p:extLst>
      <p:ext uri="{BB962C8B-B14F-4D97-AF65-F5344CB8AC3E}">
        <p14:creationId xmlns:p14="http://schemas.microsoft.com/office/powerpoint/2010/main" val="253635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9E828-4849-4ECF-A19D-7B0B8906FEB9}"/>
              </a:ext>
            </a:extLst>
          </p:cNvPr>
          <p:cNvPicPr>
            <a:picLocks noChangeAspect="1"/>
          </p:cNvPicPr>
          <p:nvPr/>
        </p:nvPicPr>
        <p:blipFill>
          <a:blip r:embed="rId2"/>
          <a:stretch>
            <a:fillRect/>
          </a:stretch>
        </p:blipFill>
        <p:spPr>
          <a:xfrm>
            <a:off x="3340472" y="279399"/>
            <a:ext cx="8605950" cy="6299201"/>
          </a:xfrm>
          <a:prstGeom prst="rect">
            <a:avLst/>
          </a:prstGeom>
          <a:ln>
            <a:solidFill>
              <a:schemeClr val="tx1"/>
            </a:solidFill>
          </a:ln>
        </p:spPr>
      </p:pic>
      <p:sp>
        <p:nvSpPr>
          <p:cNvPr id="2" name="Title 1"/>
          <p:cNvSpPr>
            <a:spLocks noGrp="1"/>
          </p:cNvSpPr>
          <p:nvPr>
            <p:ph type="title"/>
          </p:nvPr>
        </p:nvSpPr>
        <p:spPr>
          <a:xfrm>
            <a:off x="1" y="2847023"/>
            <a:ext cx="3451984" cy="1325563"/>
          </a:xfrm>
        </p:spPr>
        <p:txBody>
          <a:bodyPr/>
          <a:lstStyle/>
          <a:p>
            <a:pPr algn="ctr"/>
            <a:r>
              <a:rPr lang="da-DK" dirty="0"/>
              <a:t>Python.org</a:t>
            </a:r>
            <a:endParaRPr lang="en-US" dirty="0"/>
          </a:p>
        </p:txBody>
      </p:sp>
      <p:sp>
        <p:nvSpPr>
          <p:cNvPr id="5" name="Down Arrow 4"/>
          <p:cNvSpPr/>
          <p:nvPr/>
        </p:nvSpPr>
        <p:spPr>
          <a:xfrm rot="7410881">
            <a:off x="6654898" y="1227328"/>
            <a:ext cx="576000" cy="252752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Download Python and IDLE</a:t>
            </a:r>
          </a:p>
        </p:txBody>
      </p:sp>
      <p:sp>
        <p:nvSpPr>
          <p:cNvPr id="6" name="Down Arrow 5"/>
          <p:cNvSpPr/>
          <p:nvPr/>
        </p:nvSpPr>
        <p:spPr>
          <a:xfrm rot="7410881">
            <a:off x="9329649" y="45684"/>
            <a:ext cx="576000" cy="260407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+350.000 Python packages</a:t>
            </a:r>
          </a:p>
        </p:txBody>
      </p:sp>
      <p:sp>
        <p:nvSpPr>
          <p:cNvPr id="7" name="Down Arrow 6"/>
          <p:cNvSpPr/>
          <p:nvPr/>
        </p:nvSpPr>
        <p:spPr>
          <a:xfrm rot="7279423">
            <a:off x="7470410" y="260497"/>
            <a:ext cx="576000" cy="1558785"/>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Documentation</a:t>
            </a:r>
          </a:p>
        </p:txBody>
      </p:sp>
    </p:spTree>
    <p:extLst>
      <p:ext uri="{BB962C8B-B14F-4D97-AF65-F5344CB8AC3E}">
        <p14:creationId xmlns:p14="http://schemas.microsoft.com/office/powerpoint/2010/main" val="389109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7216814-85EF-45EB-873F-FFF521A56150}"/>
              </a:ext>
            </a:extLst>
          </p:cNvPr>
          <p:cNvPicPr>
            <a:picLocks noChangeAspect="1"/>
          </p:cNvPicPr>
          <p:nvPr/>
        </p:nvPicPr>
        <p:blipFill rotWithShape="1">
          <a:blip r:embed="rId2"/>
          <a:srcRect r="1751"/>
          <a:stretch/>
        </p:blipFill>
        <p:spPr>
          <a:xfrm>
            <a:off x="298817" y="1429136"/>
            <a:ext cx="6925754" cy="3965144"/>
          </a:xfrm>
          <a:prstGeom prst="rect">
            <a:avLst/>
          </a:prstGeom>
        </p:spPr>
      </p:pic>
      <p:pic>
        <p:nvPicPr>
          <p:cNvPr id="23" name="Picture 22">
            <a:extLst>
              <a:ext uri="{FF2B5EF4-FFF2-40B4-BE49-F238E27FC236}">
                <a16:creationId xmlns:a16="http://schemas.microsoft.com/office/drawing/2014/main" id="{81CF9903-2A3A-4A5D-88C6-EC8D36028656}"/>
              </a:ext>
            </a:extLst>
          </p:cNvPr>
          <p:cNvPicPr>
            <a:picLocks noChangeAspect="1"/>
          </p:cNvPicPr>
          <p:nvPr/>
        </p:nvPicPr>
        <p:blipFill rotWithShape="1">
          <a:blip r:embed="rId3"/>
          <a:srcRect t="878"/>
          <a:stretch/>
        </p:blipFill>
        <p:spPr>
          <a:xfrm>
            <a:off x="6544883" y="3323063"/>
            <a:ext cx="5505813" cy="3375306"/>
          </a:xfrm>
          <a:prstGeom prst="rect">
            <a:avLst/>
          </a:prstGeom>
          <a:ln>
            <a:solidFill>
              <a:schemeClr val="tx1"/>
            </a:solidFill>
          </a:ln>
        </p:spPr>
      </p:pic>
      <p:sp>
        <p:nvSpPr>
          <p:cNvPr id="2" name="Title 1"/>
          <p:cNvSpPr>
            <a:spLocks noGrp="1"/>
          </p:cNvSpPr>
          <p:nvPr>
            <p:ph type="title"/>
          </p:nvPr>
        </p:nvSpPr>
        <p:spPr/>
        <p:txBody>
          <a:bodyPr/>
          <a:lstStyle/>
          <a:p>
            <a:r>
              <a:rPr lang="da-DK" dirty="0" err="1"/>
              <a:t>Installing</a:t>
            </a:r>
            <a:r>
              <a:rPr lang="da-DK" dirty="0"/>
              <a:t> </a:t>
            </a:r>
            <a:r>
              <a:rPr lang="da-DK" dirty="0" err="1"/>
              <a:t>Python</a:t>
            </a:r>
            <a:endParaRPr lang="en-US" dirty="0"/>
          </a:p>
        </p:txBody>
      </p:sp>
      <p:sp>
        <p:nvSpPr>
          <p:cNvPr id="9" name="Oval 8"/>
          <p:cNvSpPr/>
          <p:nvPr/>
        </p:nvSpPr>
        <p:spPr>
          <a:xfrm>
            <a:off x="2049172" y="2509700"/>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1</a:t>
            </a:r>
            <a:endParaRPr lang="en-US" sz="1100" dirty="0">
              <a:solidFill>
                <a:srgbClr val="C00000"/>
              </a:solidFill>
            </a:endParaRPr>
          </a:p>
        </p:txBody>
      </p:sp>
      <p:sp>
        <p:nvSpPr>
          <p:cNvPr id="10" name="Oval 9"/>
          <p:cNvSpPr/>
          <p:nvPr/>
        </p:nvSpPr>
        <p:spPr>
          <a:xfrm>
            <a:off x="1304693" y="2644637"/>
            <a:ext cx="834480" cy="33273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87870" y="3323063"/>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2</a:t>
            </a:r>
            <a:endParaRPr lang="en-US" sz="1100" dirty="0">
              <a:solidFill>
                <a:srgbClr val="C00000"/>
              </a:solidFill>
            </a:endParaRPr>
          </a:p>
        </p:txBody>
      </p:sp>
      <p:sp>
        <p:nvSpPr>
          <p:cNvPr id="12" name="Oval 11"/>
          <p:cNvSpPr/>
          <p:nvPr/>
        </p:nvSpPr>
        <p:spPr>
          <a:xfrm>
            <a:off x="3010830" y="3402474"/>
            <a:ext cx="1059644" cy="44469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981364" y="6394718"/>
            <a:ext cx="1610292" cy="2075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875284" y="4409379"/>
            <a:ext cx="3369296" cy="765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591656" y="6275523"/>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3</a:t>
            </a:r>
            <a:endParaRPr lang="en-US" sz="1100" dirty="0">
              <a:solidFill>
                <a:srgbClr val="C00000"/>
              </a:solidFill>
            </a:endParaRPr>
          </a:p>
        </p:txBody>
      </p:sp>
      <p:sp>
        <p:nvSpPr>
          <p:cNvPr id="20" name="Oval 19"/>
          <p:cNvSpPr/>
          <p:nvPr/>
        </p:nvSpPr>
        <p:spPr>
          <a:xfrm>
            <a:off x="11132342" y="4431842"/>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4</a:t>
            </a:r>
            <a:endParaRPr lang="en-US" sz="1100" dirty="0">
              <a:solidFill>
                <a:srgbClr val="C00000"/>
              </a:solidFill>
            </a:endParaRPr>
          </a:p>
        </p:txBody>
      </p:sp>
      <p:sp>
        <p:nvSpPr>
          <p:cNvPr id="21" name="Down Arrow 20"/>
          <p:cNvSpPr/>
          <p:nvPr/>
        </p:nvSpPr>
        <p:spPr>
          <a:xfrm rot="16200000">
            <a:off x="6843805" y="5810745"/>
            <a:ext cx="576000" cy="1330841"/>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dirty="0"/>
              <a:t> IMPORTANT</a:t>
            </a:r>
          </a:p>
        </p:txBody>
      </p:sp>
    </p:spTree>
    <p:extLst>
      <p:ext uri="{BB962C8B-B14F-4D97-AF65-F5344CB8AC3E}">
        <p14:creationId xmlns:p14="http://schemas.microsoft.com/office/powerpoint/2010/main" val="57814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animBg="1"/>
      <p:bldP spid="18" grpId="0" animBg="1"/>
      <p:bldP spid="19" grpId="0" animBg="1"/>
      <p:bldP spid="20" grpId="0" animBg="1"/>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Running the Python Interpreter from a terminal</a:t>
            </a:r>
          </a:p>
        </p:txBody>
      </p:sp>
      <p:sp>
        <p:nvSpPr>
          <p:cNvPr id="3" name="Content Placeholder 2"/>
          <p:cNvSpPr>
            <a:spLocks noGrp="1"/>
          </p:cNvSpPr>
          <p:nvPr>
            <p:ph idx="1"/>
          </p:nvPr>
        </p:nvSpPr>
        <p:spPr>
          <a:xfrm>
            <a:off x="838200" y="1825625"/>
            <a:ext cx="10515600" cy="4946964"/>
          </a:xfrm>
        </p:spPr>
        <p:txBody>
          <a:bodyPr>
            <a:normAutofit/>
          </a:bodyPr>
          <a:lstStyle/>
          <a:p>
            <a:r>
              <a:rPr lang="en-US" sz="2400" dirty="0"/>
              <a:t>Open Command Prompt</a:t>
            </a:r>
            <a:br>
              <a:rPr lang="en-US" sz="2400" dirty="0"/>
            </a:br>
            <a:r>
              <a:rPr lang="en-US" sz="2400" dirty="0"/>
              <a:t>(Windows-key + </a:t>
            </a:r>
            <a:r>
              <a:rPr lang="en-US" sz="2400" dirty="0" err="1"/>
              <a:t>cmd</a:t>
            </a:r>
            <a:r>
              <a:rPr lang="en-US" sz="2400" dirty="0"/>
              <a:t>)</a:t>
            </a:r>
          </a:p>
          <a:p>
            <a:r>
              <a:rPr lang="en-US" sz="2400" dirty="0"/>
              <a:t>Type “python” + return</a:t>
            </a:r>
          </a:p>
          <a:p>
            <a:r>
              <a:rPr lang="en-US" sz="2400" dirty="0"/>
              <a:t>Start executing</a:t>
            </a:r>
            <a:br>
              <a:rPr lang="en-US" sz="2400" dirty="0"/>
            </a:br>
            <a:r>
              <a:rPr lang="en-US" sz="2400" dirty="0"/>
              <a:t>Python statements</a:t>
            </a:r>
          </a:p>
          <a:p>
            <a:endParaRPr lang="en-US" sz="2400" dirty="0"/>
          </a:p>
          <a:p>
            <a:endParaRPr lang="en-US" sz="2400" dirty="0"/>
          </a:p>
          <a:p>
            <a:endParaRPr lang="en-US" sz="2400" dirty="0"/>
          </a:p>
          <a:p>
            <a:endParaRPr lang="en-US" sz="2400" dirty="0"/>
          </a:p>
          <a:p>
            <a:r>
              <a:rPr lang="en-US" sz="2400" dirty="0"/>
              <a:t>To exit shell:</a:t>
            </a:r>
            <a:br>
              <a:rPr lang="en-US" sz="2400" dirty="0"/>
            </a:br>
            <a:r>
              <a:rPr lang="en-US" sz="2400" dirty="0"/>
              <a:t>Ctrl-Z + return </a:t>
            </a:r>
            <a:r>
              <a:rPr lang="en-US" sz="2400" i="1" dirty="0"/>
              <a:t>or</a:t>
            </a:r>
            <a:br>
              <a:rPr lang="en-US" sz="2400" dirty="0"/>
            </a:br>
            <a:r>
              <a:rPr lang="en-US" sz="2400" dirty="0"/>
              <a:t>exit() + return </a:t>
            </a:r>
          </a:p>
        </p:txBody>
      </p:sp>
      <p:pic>
        <p:nvPicPr>
          <p:cNvPr id="5" name="Picture 4"/>
          <p:cNvPicPr>
            <a:picLocks noChangeAspect="1"/>
          </p:cNvPicPr>
          <p:nvPr/>
        </p:nvPicPr>
        <p:blipFill>
          <a:blip r:embed="rId3"/>
          <a:stretch>
            <a:fillRect/>
          </a:stretch>
        </p:blipFill>
        <p:spPr>
          <a:xfrm>
            <a:off x="6096000" y="1572589"/>
            <a:ext cx="5905060" cy="3355546"/>
          </a:xfrm>
          <a:prstGeom prst="rect">
            <a:avLst/>
          </a:prstGeom>
        </p:spPr>
      </p:pic>
      <p:pic>
        <p:nvPicPr>
          <p:cNvPr id="6" name="Picture 5"/>
          <p:cNvPicPr>
            <a:picLocks noChangeAspect="1"/>
          </p:cNvPicPr>
          <p:nvPr/>
        </p:nvPicPr>
        <p:blipFill>
          <a:blip r:embed="rId4"/>
          <a:stretch>
            <a:fillRect/>
          </a:stretch>
        </p:blipFill>
        <p:spPr>
          <a:xfrm>
            <a:off x="5681316" y="2270219"/>
            <a:ext cx="5905060" cy="3355546"/>
          </a:xfrm>
          <a:prstGeom prst="rect">
            <a:avLst/>
          </a:prstGeom>
        </p:spPr>
      </p:pic>
      <p:pic>
        <p:nvPicPr>
          <p:cNvPr id="7" name="Picture 6"/>
          <p:cNvPicPr>
            <a:picLocks noChangeAspect="1"/>
          </p:cNvPicPr>
          <p:nvPr/>
        </p:nvPicPr>
        <p:blipFill>
          <a:blip r:embed="rId5"/>
          <a:stretch>
            <a:fillRect/>
          </a:stretch>
        </p:blipFill>
        <p:spPr>
          <a:xfrm>
            <a:off x="5183922" y="3232139"/>
            <a:ext cx="5905060" cy="3355546"/>
          </a:xfrm>
          <a:prstGeom prst="rect">
            <a:avLst/>
          </a:prstGeom>
        </p:spPr>
      </p:pic>
    </p:spTree>
    <p:extLst>
      <p:ext uri="{BB962C8B-B14F-4D97-AF65-F5344CB8AC3E}">
        <p14:creationId xmlns:p14="http://schemas.microsoft.com/office/powerpoint/2010/main" val="2588609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IPython</a:t>
            </a:r>
            <a:r>
              <a:rPr lang="en-US" dirty="0"/>
              <a:t> – </a:t>
            </a:r>
            <a:br>
              <a:rPr lang="en-US" dirty="0"/>
            </a:br>
            <a:r>
              <a:rPr lang="en-US" dirty="0"/>
              <a:t>			</a:t>
            </a:r>
            <a:r>
              <a:rPr lang="en-US" sz="3600" dirty="0"/>
              <a:t>A more powerful interactive Python shell</a:t>
            </a:r>
          </a:p>
        </p:txBody>
      </p:sp>
      <p:sp>
        <p:nvSpPr>
          <p:cNvPr id="3" name="Content Placeholder 2"/>
          <p:cNvSpPr>
            <a:spLocks noGrp="1"/>
          </p:cNvSpPr>
          <p:nvPr>
            <p:ph idx="1"/>
          </p:nvPr>
        </p:nvSpPr>
        <p:spPr>
          <a:xfrm>
            <a:off x="491920" y="2358188"/>
            <a:ext cx="4472354" cy="4148120"/>
          </a:xfrm>
        </p:spPr>
        <p:txBody>
          <a:bodyPr>
            <a:normAutofit/>
          </a:bodyPr>
          <a:lstStyle/>
          <a:p>
            <a:r>
              <a:rPr lang="en-US" sz="2400" dirty="0"/>
              <a:t>Open Command Prompt</a:t>
            </a:r>
          </a:p>
          <a:p>
            <a:r>
              <a:rPr lang="en-US" sz="2400" dirty="0"/>
              <a:t>Execute:</a:t>
            </a:r>
          </a:p>
          <a:p>
            <a:pPr marL="0" indent="0">
              <a:buNone/>
            </a:pPr>
            <a:r>
              <a:rPr lang="en-US" sz="1800" dirty="0"/>
              <a:t>	</a:t>
            </a:r>
            <a:r>
              <a:rPr lang="en-US" sz="1800" dirty="0">
                <a:latin typeface="Courier New" panose="02070309020205020404" pitchFamily="49" charset="0"/>
                <a:cs typeface="Courier New" panose="02070309020205020404" pitchFamily="49" charset="0"/>
              </a:rPr>
              <a:t>pip install </a:t>
            </a:r>
            <a:r>
              <a:rPr lang="en-US" sz="1800" dirty="0" err="1">
                <a:latin typeface="Courier New" panose="02070309020205020404" pitchFamily="49" charset="0"/>
                <a:cs typeface="Courier New" panose="02070309020205020404" pitchFamily="49" charset="0"/>
              </a:rPr>
              <a:t>ipython</a:t>
            </a:r>
            <a:endParaRPr lang="en-US" sz="1800" dirty="0"/>
          </a:p>
          <a:p>
            <a:r>
              <a:rPr lang="en-US" sz="2400" dirty="0"/>
              <a:t>Start </a:t>
            </a:r>
            <a:r>
              <a:rPr lang="en-US" sz="2400" dirty="0" err="1"/>
              <a:t>ipython</a:t>
            </a:r>
            <a:endParaRPr lang="en-US" sz="2400" dirty="0"/>
          </a:p>
          <a:p>
            <a:pPr marL="0" indent="0">
              <a:buNone/>
            </a:pPr>
            <a:r>
              <a:rPr lang="en-US" sz="1800" dirty="0"/>
              <a:t>	</a:t>
            </a:r>
            <a:r>
              <a:rPr lang="en-US" sz="1800" dirty="0" err="1">
                <a:latin typeface="Courier New" panose="02070309020205020404" pitchFamily="49" charset="0"/>
                <a:cs typeface="Courier New" panose="02070309020205020404" pitchFamily="49" charset="0"/>
              </a:rPr>
              <a:t>ipython</a:t>
            </a:r>
            <a:endParaRPr lang="en-US" sz="1800" dirty="0"/>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pPr marL="0" indent="0">
              <a:buNone/>
            </a:pPr>
            <a:endParaRPr lang="en-US" sz="1600" dirty="0"/>
          </a:p>
          <a:p>
            <a:pPr marL="0" indent="0">
              <a:buNone/>
            </a:pPr>
            <a:endParaRPr lang="en-US" sz="1600" dirty="0"/>
          </a:p>
          <a:p>
            <a:pPr marL="0" indent="0" algn="ctr">
              <a:buNone/>
            </a:pPr>
            <a:r>
              <a:rPr lang="en-US" sz="2400" dirty="0"/>
              <a:t>pip = the Python package manager</a:t>
            </a:r>
            <a:endParaRPr lang="en-US" sz="2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589784" y="1973879"/>
            <a:ext cx="6393501" cy="3633102"/>
          </a:xfrm>
          <a:prstGeom prst="rect">
            <a:avLst/>
          </a:prstGeom>
        </p:spPr>
      </p:pic>
      <p:pic>
        <p:nvPicPr>
          <p:cNvPr id="5" name="Picture 4"/>
          <p:cNvPicPr>
            <a:picLocks noChangeAspect="1"/>
          </p:cNvPicPr>
          <p:nvPr/>
        </p:nvPicPr>
        <p:blipFill>
          <a:blip r:embed="rId3"/>
          <a:stretch>
            <a:fillRect/>
          </a:stretch>
        </p:blipFill>
        <p:spPr>
          <a:xfrm>
            <a:off x="5233067" y="2818804"/>
            <a:ext cx="6393501" cy="3633102"/>
          </a:xfrm>
          <a:prstGeom prst="rect">
            <a:avLst/>
          </a:prstGeom>
        </p:spPr>
      </p:pic>
    </p:spTree>
    <p:extLst>
      <p:ext uri="{BB962C8B-B14F-4D97-AF65-F5344CB8AC3E}">
        <p14:creationId xmlns:p14="http://schemas.microsoft.com/office/powerpoint/2010/main" val="4061712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a:t>
            </a:r>
            <a:r>
              <a:rPr lang="en-US" dirty="0" err="1"/>
              <a:t>usefull</a:t>
            </a:r>
            <a:r>
              <a:rPr lang="en-US" dirty="0"/>
              <a:t> packages</a:t>
            </a:r>
          </a:p>
        </p:txBody>
      </p:sp>
      <p:sp>
        <p:nvSpPr>
          <p:cNvPr id="3" name="Content Placeholder 2"/>
          <p:cNvSpPr>
            <a:spLocks noGrp="1"/>
          </p:cNvSpPr>
          <p:nvPr>
            <p:ph idx="1"/>
          </p:nvPr>
        </p:nvSpPr>
        <p:spPr>
          <a:xfrm>
            <a:off x="838200" y="1825625"/>
            <a:ext cx="11353800" cy="4351338"/>
          </a:xfrm>
        </p:spPr>
        <p:txBody>
          <a:bodyPr>
            <a:normAutofit/>
          </a:bodyPr>
          <a:lstStyle/>
          <a:p>
            <a:r>
              <a:rPr lang="en-US" sz="2400" dirty="0"/>
              <a:t>Try installing some more Python packages:</a:t>
            </a:r>
          </a:p>
          <a:p>
            <a:endParaRPr lang="en-US" sz="2400" dirty="0"/>
          </a:p>
          <a:p>
            <a:pPr marL="0" indent="0">
              <a:buNone/>
              <a:tabLst>
                <a:tab pos="536575" algn="l"/>
              </a:tabLst>
            </a:pPr>
            <a:r>
              <a:rPr lang="en-US" sz="24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numpy</a:t>
            </a:r>
            <a:r>
              <a:rPr lang="en-US" sz="2000" dirty="0">
                <a:latin typeface="Courier New" panose="02070309020205020404" pitchFamily="49" charset="0"/>
                <a:cs typeface="Courier New" panose="02070309020205020404" pitchFamily="49" charset="0"/>
              </a:rPr>
              <a:t>		</a:t>
            </a:r>
            <a:r>
              <a:rPr lang="en-US" sz="2000" dirty="0"/>
              <a:t>linear algebra support (N-dimensional arrays)</a:t>
            </a:r>
          </a:p>
          <a:p>
            <a:pPr marL="0" indent="0">
              <a:buNone/>
              <a:tabLst>
                <a:tab pos="536575" algn="l"/>
              </a:tabLst>
            </a:pPr>
            <a:r>
              <a:rPr lang="en-US" sz="20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scipy</a:t>
            </a:r>
            <a:r>
              <a:rPr lang="en-US" sz="2000" dirty="0">
                <a:latin typeface="Courier New" panose="02070309020205020404" pitchFamily="49" charset="0"/>
                <a:cs typeface="Courier New" panose="02070309020205020404" pitchFamily="49" charset="0"/>
              </a:rPr>
              <a:t>		</a:t>
            </a:r>
            <a:r>
              <a:rPr lang="da-DK" sz="2000" dirty="0" err="1"/>
              <a:t>numerical</a:t>
            </a:r>
            <a:r>
              <a:rPr lang="da-DK" sz="2000" dirty="0"/>
              <a:t> integration and </a:t>
            </a:r>
            <a:r>
              <a:rPr lang="da-DK" sz="2000" dirty="0" err="1"/>
              <a:t>optimization</a:t>
            </a:r>
            <a:endParaRPr lang="en-US" sz="2000" dirty="0">
              <a:latin typeface="Courier New" panose="02070309020205020404" pitchFamily="49" charset="0"/>
              <a:cs typeface="Courier New" panose="02070309020205020404" pitchFamily="49" charset="0"/>
            </a:endParaRPr>
          </a:p>
          <a:p>
            <a:pPr marL="0" indent="0">
              <a:buNone/>
              <a:tabLst>
                <a:tab pos="536575" algn="l"/>
              </a:tabLst>
            </a:pPr>
            <a:r>
              <a:rPr lang="en-US" sz="20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matplotlib</a:t>
            </a:r>
            <a:r>
              <a:rPr lang="en-US" sz="2000" dirty="0">
                <a:latin typeface="Courier New" panose="02070309020205020404" pitchFamily="49" charset="0"/>
                <a:cs typeface="Courier New" panose="02070309020205020404" pitchFamily="49" charset="0"/>
              </a:rPr>
              <a:t>	</a:t>
            </a:r>
            <a:r>
              <a:rPr lang="da-DK" sz="2000" dirty="0"/>
              <a:t>2D plotting </a:t>
            </a:r>
            <a:r>
              <a:rPr lang="da-DK" sz="2000" dirty="0" err="1"/>
              <a:t>library</a:t>
            </a:r>
            <a:endParaRPr lang="da-DK" sz="2000" dirty="0"/>
          </a:p>
          <a:p>
            <a:pPr marL="0" indent="0">
              <a:buNone/>
              <a:tabLst>
                <a:tab pos="536575" algn="l"/>
              </a:tabLst>
            </a:pPr>
            <a:r>
              <a:rPr lang="en-US" sz="2000" dirty="0">
                <a:latin typeface="Courier New" panose="02070309020205020404" pitchFamily="49" charset="0"/>
                <a:cs typeface="Courier New" panose="02070309020205020404" pitchFamily="49" charset="0"/>
              </a:rPr>
              <a:t>	pip install </a:t>
            </a:r>
            <a:r>
              <a:rPr lang="en-US" sz="2000" dirty="0" err="1">
                <a:latin typeface="Courier New" panose="02070309020205020404" pitchFamily="49" charset="0"/>
                <a:cs typeface="Courier New" panose="02070309020205020404" pitchFamily="49" charset="0"/>
              </a:rPr>
              <a:t>pylint</a:t>
            </a:r>
            <a:r>
              <a:rPr lang="en-US" sz="2000" dirty="0">
                <a:latin typeface="Courier New" panose="02070309020205020404" pitchFamily="49" charset="0"/>
                <a:cs typeface="Courier New" panose="02070309020205020404" pitchFamily="49" charset="0"/>
              </a:rPr>
              <a:t>		</a:t>
            </a:r>
            <a:r>
              <a:rPr lang="en-US" sz="2000" dirty="0"/>
              <a:t>Python source code analyzer enforcing a coding standard</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240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Primary</a:t>
            </a:r>
            <a:r>
              <a:rPr lang="da-DK" dirty="0"/>
              <a:t> Education?</a:t>
            </a:r>
            <a:endParaRPr lang="en-US" dirty="0"/>
          </a:p>
        </p:txBody>
      </p:sp>
      <p:sp>
        <p:nvSpPr>
          <p:cNvPr id="3" name="Content Placeholder 2"/>
          <p:cNvSpPr>
            <a:spLocks noGrp="1"/>
          </p:cNvSpPr>
          <p:nvPr>
            <p:ph idx="1"/>
          </p:nvPr>
        </p:nvSpPr>
        <p:spPr>
          <a:xfrm>
            <a:off x="838200" y="1825625"/>
            <a:ext cx="7228562" cy="4389824"/>
          </a:xfrm>
        </p:spPr>
        <p:txBody>
          <a:bodyPr>
            <a:normAutofit/>
          </a:bodyPr>
          <a:lstStyle/>
          <a:p>
            <a:pPr marL="514350" indent="-514350">
              <a:buFont typeface="+mj-lt"/>
              <a:buAutoNum type="alphaLcParenR"/>
            </a:pPr>
            <a:r>
              <a:rPr lang="da-DK" dirty="0" err="1"/>
              <a:t>Mathematics</a:t>
            </a:r>
            <a:endParaRPr lang="da-DK" dirty="0"/>
          </a:p>
          <a:p>
            <a:pPr marL="514350" indent="-514350">
              <a:buFont typeface="+mj-lt"/>
              <a:buAutoNum type="alphaLcParenR"/>
            </a:pPr>
            <a:r>
              <a:rPr lang="da-DK" dirty="0" err="1"/>
              <a:t>Mathematics-Economics</a:t>
            </a:r>
            <a:endParaRPr lang="da-DK" dirty="0"/>
          </a:p>
          <a:p>
            <a:pPr marL="514350" indent="-514350">
              <a:buFont typeface="+mj-lt"/>
              <a:buAutoNum type="alphaLcParenR"/>
            </a:pPr>
            <a:r>
              <a:rPr lang="da-DK" dirty="0"/>
              <a:t>Data Science</a:t>
            </a:r>
          </a:p>
          <a:p>
            <a:pPr marL="514350" indent="-514350">
              <a:buFont typeface="+mj-lt"/>
              <a:buAutoNum type="alphaLcParenR"/>
            </a:pPr>
            <a:r>
              <a:rPr lang="da-DK" dirty="0" err="1"/>
              <a:t>Chemestry</a:t>
            </a:r>
            <a:r>
              <a:rPr lang="da-DK" dirty="0"/>
              <a:t> </a:t>
            </a:r>
          </a:p>
          <a:p>
            <a:pPr marL="514350" indent="-514350">
              <a:buFont typeface="+mj-lt"/>
              <a:buAutoNum type="alphaLcParenR"/>
            </a:pPr>
            <a:r>
              <a:rPr lang="da-DK" dirty="0" err="1"/>
              <a:t>Physics</a:t>
            </a:r>
            <a:endParaRPr lang="da-DK" dirty="0"/>
          </a:p>
          <a:p>
            <a:pPr marL="514350" indent="-514350">
              <a:buFont typeface="+mj-lt"/>
              <a:buAutoNum type="alphaLcParenR"/>
            </a:pPr>
            <a:r>
              <a:rPr lang="da-DK" dirty="0" err="1"/>
              <a:t>Other</a:t>
            </a:r>
            <a:r>
              <a:rPr lang="da-DK" dirty="0"/>
              <a:t> Science-Technology</a:t>
            </a:r>
          </a:p>
          <a:p>
            <a:pPr marL="514350" indent="-514350">
              <a:buFont typeface="+mj-lt"/>
              <a:buAutoNum type="alphaLcParenR"/>
            </a:pPr>
            <a:r>
              <a:rPr lang="da-DK" dirty="0" err="1"/>
              <a:t>Other</a:t>
            </a:r>
            <a:endParaRPr lang="en-US" dirty="0"/>
          </a:p>
        </p:txBody>
      </p:sp>
    </p:spTree>
    <p:extLst>
      <p:ext uri="{BB962C8B-B14F-4D97-AF65-F5344CB8AC3E}">
        <p14:creationId xmlns:p14="http://schemas.microsoft.com/office/powerpoint/2010/main" val="1680076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Python program the very basic way</a:t>
            </a:r>
          </a:p>
        </p:txBody>
      </p:sp>
      <p:sp>
        <p:nvSpPr>
          <p:cNvPr id="7" name="Content Placeholder 2"/>
          <p:cNvSpPr txBox="1">
            <a:spLocks/>
          </p:cNvSpPr>
          <p:nvPr/>
        </p:nvSpPr>
        <p:spPr>
          <a:xfrm>
            <a:off x="713678" y="4224969"/>
            <a:ext cx="5086101" cy="2633031"/>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Open Notepad (or TextEdit on Mac)</a:t>
            </a:r>
          </a:p>
          <a:p>
            <a:pPr lvl="1"/>
            <a:r>
              <a:rPr lang="en-US" sz="2000" dirty="0"/>
              <a:t>write a simple Python program</a:t>
            </a:r>
          </a:p>
          <a:p>
            <a:pPr lvl="1"/>
            <a:r>
              <a:rPr lang="en-US" sz="2000" dirty="0"/>
              <a:t>save it</a:t>
            </a:r>
          </a:p>
          <a:p>
            <a:r>
              <a:rPr lang="en-US" sz="2400" dirty="0"/>
              <a:t>Open a command prompt</a:t>
            </a:r>
          </a:p>
          <a:p>
            <a:pPr lvl="1"/>
            <a:r>
              <a:rPr lang="en-US" sz="2000" dirty="0"/>
              <a:t>go to folder (using cd)</a:t>
            </a:r>
          </a:p>
          <a:p>
            <a:pPr lvl="1"/>
            <a:r>
              <a:rPr lang="en-US" sz="2000" dirty="0"/>
              <a:t>run the program using</a:t>
            </a:r>
          </a:p>
          <a:p>
            <a:pPr marL="457200" lvl="1" indent="0">
              <a:buNone/>
            </a:pPr>
            <a:r>
              <a:rPr lang="en-US" sz="1600" dirty="0">
                <a:latin typeface="Courier New" panose="02070309020205020404" pitchFamily="49" charset="0"/>
                <a:cs typeface="Courier New" panose="02070309020205020404" pitchFamily="49" charset="0"/>
              </a:rPr>
              <a:t>	python &lt;program name&gt;.</a:t>
            </a:r>
            <a:r>
              <a:rPr lang="en-US" sz="1600" dirty="0" err="1">
                <a:latin typeface="Courier New" panose="02070309020205020404" pitchFamily="49" charset="0"/>
                <a:cs typeface="Courier New" panose="02070309020205020404" pitchFamily="49" charset="0"/>
              </a:rPr>
              <a:t>py</a:t>
            </a:r>
            <a:endParaRPr lang="en-US" sz="1800" dirty="0"/>
          </a:p>
          <a:p>
            <a:pPr lvl="1"/>
            <a:endParaRPr lang="en-US" sz="2000" dirty="0"/>
          </a:p>
        </p:txBody>
      </p:sp>
      <p:pic>
        <p:nvPicPr>
          <p:cNvPr id="8" name="Picture 7"/>
          <p:cNvPicPr>
            <a:picLocks noChangeAspect="1"/>
          </p:cNvPicPr>
          <p:nvPr/>
        </p:nvPicPr>
        <p:blipFill>
          <a:blip r:embed="rId3"/>
          <a:stretch>
            <a:fillRect/>
          </a:stretch>
        </p:blipFill>
        <p:spPr>
          <a:xfrm>
            <a:off x="1019869" y="1673689"/>
            <a:ext cx="4347326" cy="2339824"/>
          </a:xfrm>
          <a:prstGeom prst="rect">
            <a:avLst/>
          </a:prstGeom>
        </p:spPr>
      </p:pic>
      <p:pic>
        <p:nvPicPr>
          <p:cNvPr id="4" name="Content Placeholder 3"/>
          <p:cNvPicPr>
            <a:picLocks noGrp="1" noChangeAspect="1"/>
          </p:cNvPicPr>
          <p:nvPr>
            <p:ph idx="1"/>
          </p:nvPr>
        </p:nvPicPr>
        <p:blipFill>
          <a:blip r:embed="rId4"/>
          <a:stretch>
            <a:fillRect/>
          </a:stretch>
        </p:blipFill>
        <p:spPr>
          <a:xfrm>
            <a:off x="5799779" y="1673689"/>
            <a:ext cx="5197747" cy="4351338"/>
          </a:xfrm>
          <a:prstGeom prst="rect">
            <a:avLst/>
          </a:prstGeom>
        </p:spPr>
      </p:pic>
    </p:spTree>
    <p:extLst>
      <p:ext uri="{BB962C8B-B14F-4D97-AF65-F5344CB8AC3E}">
        <p14:creationId xmlns:p14="http://schemas.microsoft.com/office/powerpoint/2010/main" val="460586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or open IDLE and run program with F5</a:t>
            </a:r>
          </a:p>
        </p:txBody>
      </p:sp>
      <p:pic>
        <p:nvPicPr>
          <p:cNvPr id="14" name="Picture 13">
            <a:extLst>
              <a:ext uri="{FF2B5EF4-FFF2-40B4-BE49-F238E27FC236}">
                <a16:creationId xmlns:a16="http://schemas.microsoft.com/office/drawing/2014/main" id="{5C78F56E-EEAC-4848-8B31-74581241FA52}"/>
              </a:ext>
            </a:extLst>
          </p:cNvPr>
          <p:cNvPicPr>
            <a:picLocks noChangeAspect="1"/>
          </p:cNvPicPr>
          <p:nvPr/>
        </p:nvPicPr>
        <p:blipFill>
          <a:blip r:embed="rId3"/>
          <a:stretch>
            <a:fillRect/>
          </a:stretch>
        </p:blipFill>
        <p:spPr>
          <a:xfrm>
            <a:off x="1374136" y="3515643"/>
            <a:ext cx="9443728" cy="2262473"/>
          </a:xfrm>
          <a:prstGeom prst="rect">
            <a:avLst/>
          </a:prstGeom>
        </p:spPr>
      </p:pic>
      <p:pic>
        <p:nvPicPr>
          <p:cNvPr id="16" name="Picture 15">
            <a:extLst>
              <a:ext uri="{FF2B5EF4-FFF2-40B4-BE49-F238E27FC236}">
                <a16:creationId xmlns:a16="http://schemas.microsoft.com/office/drawing/2014/main" id="{C6E3D6ED-C7C1-4FEB-AB08-9D0753940AB0}"/>
              </a:ext>
            </a:extLst>
          </p:cNvPr>
          <p:cNvPicPr>
            <a:picLocks noChangeAspect="1"/>
          </p:cNvPicPr>
          <p:nvPr/>
        </p:nvPicPr>
        <p:blipFill>
          <a:blip r:embed="rId4"/>
          <a:stretch>
            <a:fillRect/>
          </a:stretch>
        </p:blipFill>
        <p:spPr>
          <a:xfrm>
            <a:off x="1374136" y="1474817"/>
            <a:ext cx="9435348" cy="1918912"/>
          </a:xfrm>
          <a:prstGeom prst="rect">
            <a:avLst/>
          </a:prstGeom>
        </p:spPr>
      </p:pic>
      <p:sp>
        <p:nvSpPr>
          <p:cNvPr id="17" name="Down Arrow 4">
            <a:extLst>
              <a:ext uri="{FF2B5EF4-FFF2-40B4-BE49-F238E27FC236}">
                <a16:creationId xmlns:a16="http://schemas.microsoft.com/office/drawing/2014/main" id="{9BB57AC0-02F5-448C-B5F2-D124BEEC2ABA}"/>
              </a:ext>
            </a:extLst>
          </p:cNvPr>
          <p:cNvSpPr/>
          <p:nvPr/>
        </p:nvSpPr>
        <p:spPr>
          <a:xfrm rot="16200000">
            <a:off x="393995" y="1956228"/>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id="{049596C2-C9E0-41E4-8E45-0E955E1607E5}"/>
              </a:ext>
            </a:extLst>
          </p:cNvPr>
          <p:cNvSpPr txBox="1"/>
          <p:nvPr/>
        </p:nvSpPr>
        <p:spPr>
          <a:xfrm>
            <a:off x="-74248" y="2744565"/>
            <a:ext cx="1390508" cy="830997"/>
          </a:xfrm>
          <a:prstGeom prst="rect">
            <a:avLst/>
          </a:prstGeom>
          <a:noFill/>
        </p:spPr>
        <p:txBody>
          <a:bodyPr wrap="square">
            <a:spAutoFit/>
          </a:bodyPr>
          <a:lstStyle/>
          <a:p>
            <a:pPr algn="ctr"/>
            <a:r>
              <a:rPr lang="en-US" sz="1600" dirty="0"/>
              <a:t>enable</a:t>
            </a:r>
            <a:br>
              <a:rPr lang="en-US" sz="1600" dirty="0"/>
            </a:br>
            <a:r>
              <a:rPr lang="en-US" sz="1600" dirty="0"/>
              <a:t>line numbers under options</a:t>
            </a:r>
          </a:p>
        </p:txBody>
      </p:sp>
      <p:sp>
        <p:nvSpPr>
          <p:cNvPr id="21" name="Content Placeholder 2">
            <a:extLst>
              <a:ext uri="{FF2B5EF4-FFF2-40B4-BE49-F238E27FC236}">
                <a16:creationId xmlns:a16="http://schemas.microsoft.com/office/drawing/2014/main" id="{7BD2441B-0F83-464F-B20E-674D18A66A4B}"/>
              </a:ext>
            </a:extLst>
          </p:cNvPr>
          <p:cNvSpPr>
            <a:spLocks noGrp="1"/>
          </p:cNvSpPr>
          <p:nvPr>
            <p:ph idx="1"/>
          </p:nvPr>
        </p:nvSpPr>
        <p:spPr>
          <a:xfrm>
            <a:off x="2262739" y="5922856"/>
            <a:ext cx="8546745" cy="935144"/>
          </a:xfrm>
        </p:spPr>
        <p:txBody>
          <a:bodyPr>
            <a:normAutofit/>
          </a:bodyPr>
          <a:lstStyle/>
          <a:p>
            <a:r>
              <a:rPr lang="en-US" sz="2400" dirty="0"/>
              <a:t>IDLE ships with Python from python.org </a:t>
            </a:r>
          </a:p>
          <a:p>
            <a:r>
              <a:rPr lang="en-US" sz="2400" dirty="0"/>
              <a:t>Good beginner IDE (Integrated Development Environment) </a:t>
            </a:r>
          </a:p>
        </p:txBody>
      </p:sp>
    </p:spTree>
    <p:extLst>
      <p:ext uri="{BB962C8B-B14F-4D97-AF65-F5344CB8AC3E}">
        <p14:creationId xmlns:p14="http://schemas.microsoft.com/office/powerpoint/2010/main" val="3117942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The </a:t>
            </a:r>
            <a:r>
              <a:rPr lang="da-DK" dirty="0" err="1"/>
              <a:t>Python</a:t>
            </a:r>
            <a:r>
              <a:rPr lang="da-DK" dirty="0"/>
              <a:t> </a:t>
            </a:r>
            <a:r>
              <a:rPr lang="da-DK" dirty="0" err="1"/>
              <a:t>Ecosystem</a:t>
            </a:r>
            <a:endParaRPr lang="en-US" dirty="0"/>
          </a:p>
        </p:txBody>
      </p:sp>
      <p:sp>
        <p:nvSpPr>
          <p:cNvPr id="3" name="Content Placeholder 2"/>
          <p:cNvSpPr>
            <a:spLocks noGrp="1"/>
          </p:cNvSpPr>
          <p:nvPr>
            <p:ph idx="1"/>
          </p:nvPr>
        </p:nvSpPr>
        <p:spPr>
          <a:xfrm>
            <a:off x="838200" y="1547447"/>
            <a:ext cx="10515600" cy="5078984"/>
          </a:xfrm>
        </p:spPr>
        <p:txBody>
          <a:bodyPr>
            <a:normAutofit fontScale="55000" lnSpcReduction="20000"/>
          </a:bodyPr>
          <a:lstStyle/>
          <a:p>
            <a:r>
              <a:rPr lang="da-DK" b="1" dirty="0" err="1"/>
              <a:t>Interpreters</a:t>
            </a:r>
            <a:r>
              <a:rPr lang="da-DK" b="1" dirty="0"/>
              <a:t>/compiler </a:t>
            </a:r>
          </a:p>
          <a:p>
            <a:pPr lvl="1"/>
            <a:r>
              <a:rPr lang="da-DK" dirty="0" err="1"/>
              <a:t>CPython</a:t>
            </a:r>
            <a:r>
              <a:rPr lang="da-DK" dirty="0"/>
              <a:t> 	– reference C </a:t>
            </a:r>
            <a:r>
              <a:rPr lang="da-DK" dirty="0" err="1"/>
              <a:t>implementation</a:t>
            </a:r>
            <a:r>
              <a:rPr lang="da-DK" dirty="0"/>
              <a:t> from python.org</a:t>
            </a:r>
          </a:p>
          <a:p>
            <a:pPr lvl="1"/>
            <a:r>
              <a:rPr lang="da-DK" dirty="0" err="1"/>
              <a:t>PyPy</a:t>
            </a:r>
            <a:r>
              <a:rPr lang="da-DK" dirty="0"/>
              <a:t> 	– </a:t>
            </a:r>
            <a:r>
              <a:rPr lang="da-DK" dirty="0" err="1"/>
              <a:t>written</a:t>
            </a:r>
            <a:r>
              <a:rPr lang="da-DK" dirty="0"/>
              <a:t> in </a:t>
            </a:r>
            <a:r>
              <a:rPr lang="da-DK" dirty="0" err="1"/>
              <a:t>RPython</a:t>
            </a:r>
            <a:r>
              <a:rPr lang="da-DK" dirty="0"/>
              <a:t> (a </a:t>
            </a:r>
            <a:r>
              <a:rPr lang="da-DK" dirty="0" err="1"/>
              <a:t>subset</a:t>
            </a:r>
            <a:r>
              <a:rPr lang="da-DK" dirty="0"/>
              <a:t> of </a:t>
            </a:r>
            <a:r>
              <a:rPr lang="da-DK" dirty="0" err="1"/>
              <a:t>Python</a:t>
            </a:r>
            <a:r>
              <a:rPr lang="da-DK" dirty="0"/>
              <a:t>) – faster </a:t>
            </a:r>
            <a:r>
              <a:rPr lang="da-DK" dirty="0" err="1"/>
              <a:t>than</a:t>
            </a:r>
            <a:r>
              <a:rPr lang="da-DK" dirty="0"/>
              <a:t> </a:t>
            </a:r>
            <a:r>
              <a:rPr lang="da-DK" dirty="0" err="1"/>
              <a:t>Cpython</a:t>
            </a:r>
            <a:endParaRPr lang="da-DK" dirty="0"/>
          </a:p>
          <a:p>
            <a:pPr lvl="1"/>
            <a:r>
              <a:rPr lang="da-DK" dirty="0" err="1"/>
              <a:t>Jython</a:t>
            </a:r>
            <a:r>
              <a:rPr lang="da-DK" dirty="0"/>
              <a:t> 	– </a:t>
            </a:r>
            <a:r>
              <a:rPr lang="da-DK" dirty="0" err="1"/>
              <a:t>written</a:t>
            </a:r>
            <a:r>
              <a:rPr lang="da-DK" dirty="0"/>
              <a:t> in Java and </a:t>
            </a:r>
            <a:r>
              <a:rPr lang="da-DK" dirty="0" err="1"/>
              <a:t>compiles</a:t>
            </a:r>
            <a:r>
              <a:rPr lang="da-DK" dirty="0"/>
              <a:t> to Java </a:t>
            </a:r>
            <a:r>
              <a:rPr lang="da-DK" dirty="0" err="1"/>
              <a:t>bytecode</a:t>
            </a:r>
            <a:r>
              <a:rPr lang="da-DK" dirty="0"/>
              <a:t>, runs on the JVM</a:t>
            </a:r>
          </a:p>
          <a:p>
            <a:pPr lvl="1"/>
            <a:r>
              <a:rPr lang="da-DK" dirty="0" err="1"/>
              <a:t>IronPython</a:t>
            </a:r>
            <a:r>
              <a:rPr lang="da-DK" dirty="0"/>
              <a:t> 	– </a:t>
            </a:r>
            <a:r>
              <a:rPr lang="da-DK" dirty="0" err="1"/>
              <a:t>written</a:t>
            </a:r>
            <a:r>
              <a:rPr lang="da-DK" dirty="0"/>
              <a:t> in C#, </a:t>
            </a:r>
            <a:r>
              <a:rPr lang="da-DK" dirty="0" err="1"/>
              <a:t>compiles</a:t>
            </a:r>
            <a:r>
              <a:rPr lang="da-DK" dirty="0"/>
              <a:t> to </a:t>
            </a:r>
            <a:r>
              <a:rPr lang="da-DK" dirty="0" err="1"/>
              <a:t>Microsoft’s</a:t>
            </a:r>
            <a:r>
              <a:rPr lang="da-DK" dirty="0"/>
              <a:t> Common Language Runtime (CLR) </a:t>
            </a:r>
            <a:r>
              <a:rPr lang="da-DK" dirty="0" err="1"/>
              <a:t>bytecode</a:t>
            </a:r>
            <a:endParaRPr lang="da-DK" dirty="0"/>
          </a:p>
          <a:p>
            <a:pPr lvl="1"/>
            <a:r>
              <a:rPr lang="da-DK" dirty="0" err="1"/>
              <a:t>Cython</a:t>
            </a:r>
            <a:r>
              <a:rPr lang="da-DK" dirty="0"/>
              <a:t> 	– </a:t>
            </a:r>
            <a:r>
              <a:rPr lang="da-DK" dirty="0" err="1"/>
              <a:t>project</a:t>
            </a:r>
            <a:r>
              <a:rPr lang="da-DK" dirty="0"/>
              <a:t> </a:t>
            </a:r>
            <a:r>
              <a:rPr lang="da-DK" dirty="0" err="1"/>
              <a:t>translating</a:t>
            </a:r>
            <a:r>
              <a:rPr lang="da-DK" dirty="0"/>
              <a:t> </a:t>
            </a:r>
            <a:r>
              <a:rPr lang="da-DK" dirty="0" err="1"/>
              <a:t>Python-ish</a:t>
            </a:r>
            <a:r>
              <a:rPr lang="da-DK" dirty="0"/>
              <a:t> </a:t>
            </a:r>
            <a:r>
              <a:rPr lang="da-DK" dirty="0" err="1"/>
              <a:t>code</a:t>
            </a:r>
            <a:r>
              <a:rPr lang="da-DK" dirty="0"/>
              <a:t> to C</a:t>
            </a:r>
          </a:p>
          <a:p>
            <a:r>
              <a:rPr lang="da-DK" b="1" dirty="0"/>
              <a:t>Shells (</a:t>
            </a:r>
            <a:r>
              <a:rPr lang="da-DK" b="1" dirty="0" err="1"/>
              <a:t>IPython</a:t>
            </a:r>
            <a:r>
              <a:rPr lang="da-DK" b="1" dirty="0"/>
              <a:t>, IDLE, </a:t>
            </a:r>
            <a:r>
              <a:rPr lang="da-DK" b="1" dirty="0" err="1"/>
              <a:t>Jupyter</a:t>
            </a:r>
            <a:r>
              <a:rPr lang="da-DK" b="1" dirty="0"/>
              <a:t>)</a:t>
            </a:r>
          </a:p>
          <a:p>
            <a:r>
              <a:rPr lang="da-DK" b="1" dirty="0"/>
              <a:t>Libraries/</a:t>
            </a:r>
            <a:r>
              <a:rPr lang="da-DK" b="1" dirty="0" err="1"/>
              <a:t>modules</a:t>
            </a:r>
            <a:r>
              <a:rPr lang="da-DK" b="1" dirty="0"/>
              <a:t>/</a:t>
            </a:r>
            <a:r>
              <a:rPr lang="da-DK" b="1" dirty="0" err="1"/>
              <a:t>packages</a:t>
            </a:r>
            <a:endParaRPr lang="da-DK" b="1" dirty="0"/>
          </a:p>
          <a:p>
            <a:pPr lvl="1"/>
            <a:r>
              <a:rPr lang="da-DK" dirty="0"/>
              <a:t>pypi.python.org/</a:t>
            </a:r>
            <a:r>
              <a:rPr lang="da-DK" dirty="0" err="1"/>
              <a:t>pypi</a:t>
            </a:r>
            <a:r>
              <a:rPr lang="da-DK" dirty="0"/>
              <a:t> (</a:t>
            </a:r>
            <a:r>
              <a:rPr lang="en-US" dirty="0" err="1"/>
              <a:t>PyPI</a:t>
            </a:r>
            <a:r>
              <a:rPr lang="en-US" dirty="0"/>
              <a:t> - the Python Package Index, +400.000 packages)</a:t>
            </a:r>
            <a:endParaRPr lang="da-DK" dirty="0"/>
          </a:p>
          <a:p>
            <a:r>
              <a:rPr lang="en-US" b="1" dirty="0"/>
              <a:t>IDEs (Integrated development environment)</a:t>
            </a:r>
          </a:p>
          <a:p>
            <a:pPr lvl="1"/>
            <a:r>
              <a:rPr lang="en-US" dirty="0"/>
              <a:t>IDLE comes with Python (docs.python.org/3/library/idle.html)</a:t>
            </a:r>
          </a:p>
          <a:p>
            <a:pPr lvl="1"/>
            <a:r>
              <a:rPr lang="en-US" dirty="0"/>
              <a:t>Anaconda w. </a:t>
            </a:r>
            <a:r>
              <a:rPr lang="en-US" dirty="0" err="1"/>
              <a:t>Spyder</a:t>
            </a:r>
            <a:r>
              <a:rPr lang="en-US" dirty="0"/>
              <a:t>, </a:t>
            </a:r>
            <a:r>
              <a:rPr lang="en-US" dirty="0" err="1"/>
              <a:t>IPython</a:t>
            </a:r>
            <a:r>
              <a:rPr lang="en-US" dirty="0"/>
              <a:t> (www.anaconda.com/download)</a:t>
            </a:r>
          </a:p>
          <a:p>
            <a:pPr lvl="1"/>
            <a:r>
              <a:rPr lang="en-US" dirty="0"/>
              <a:t>Canopy (enthought.com/product/canopy)</a:t>
            </a:r>
          </a:p>
          <a:p>
            <a:pPr lvl="1"/>
            <a:r>
              <a:rPr lang="en-US" dirty="0"/>
              <a:t>Visual Studio Code (code.visualstudio.com)</a:t>
            </a:r>
          </a:p>
          <a:p>
            <a:pPr lvl="1"/>
            <a:r>
              <a:rPr lang="en-US" dirty="0"/>
              <a:t>Python tools for Visual Studio (github.com/Microsoft/PTVS)</a:t>
            </a:r>
          </a:p>
          <a:p>
            <a:pPr lvl="1"/>
            <a:r>
              <a:rPr lang="en-US" dirty="0" err="1"/>
              <a:t>PyCharm</a:t>
            </a:r>
            <a:r>
              <a:rPr lang="en-US" dirty="0"/>
              <a:t> (www.jetbrains.com/pycharm/)</a:t>
            </a:r>
          </a:p>
          <a:p>
            <a:pPr lvl="1"/>
            <a:r>
              <a:rPr lang="da-DK" dirty="0"/>
              <a:t>Emacs (</a:t>
            </a:r>
            <a:r>
              <a:rPr lang="da-DK" dirty="0" err="1"/>
              <a:t>Python</a:t>
            </a:r>
            <a:r>
              <a:rPr lang="da-DK" dirty="0"/>
              <a:t> mode and </a:t>
            </a:r>
            <a:r>
              <a:rPr lang="da-DK" dirty="0" err="1"/>
              <a:t>ElPy</a:t>
            </a:r>
            <a:r>
              <a:rPr lang="da-DK" dirty="0"/>
              <a:t> mode)</a:t>
            </a:r>
          </a:p>
          <a:p>
            <a:pPr lvl="1"/>
            <a:r>
              <a:rPr lang="da-DK" dirty="0"/>
              <a:t>Notepad++</a:t>
            </a:r>
            <a:endParaRPr lang="en-US" dirty="0"/>
          </a:p>
          <a:p>
            <a:r>
              <a:rPr lang="da-DK" b="1" dirty="0" err="1"/>
              <a:t>Python</a:t>
            </a:r>
            <a:r>
              <a:rPr lang="da-DK" b="1" dirty="0"/>
              <a:t> Style guide (PEP8)</a:t>
            </a:r>
          </a:p>
          <a:p>
            <a:pPr lvl="1"/>
            <a:r>
              <a:rPr lang="en-US" dirty="0" err="1"/>
              <a:t>pylint</a:t>
            </a:r>
            <a:r>
              <a:rPr lang="en-US" dirty="0"/>
              <a:t>, pep8, flake8</a:t>
            </a:r>
          </a:p>
          <a:p>
            <a:r>
              <a:rPr lang="da-DK" b="1" dirty="0" err="1"/>
              <a:t>Python</a:t>
            </a:r>
            <a:r>
              <a:rPr lang="da-DK" b="1" dirty="0"/>
              <a:t> online</a:t>
            </a:r>
          </a:p>
          <a:p>
            <a:pPr lvl="1"/>
            <a:r>
              <a:rPr lang="da-DK" dirty="0"/>
              <a:t>Google </a:t>
            </a:r>
            <a:r>
              <a:rPr lang="da-DK" dirty="0" err="1"/>
              <a:t>colab</a:t>
            </a:r>
            <a:r>
              <a:rPr lang="da-DK" dirty="0"/>
              <a:t> (colab.research.google.com), repl.it, sagemath.org, …</a:t>
            </a:r>
          </a:p>
          <a:p>
            <a:endParaRPr lang="da-DK" dirty="0"/>
          </a:p>
          <a:p>
            <a:pPr lvl="1"/>
            <a:endParaRPr lang="da-DK"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1722" y="5781692"/>
            <a:ext cx="1076308" cy="1076308"/>
          </a:xfrm>
          <a:prstGeom prst="rect">
            <a:avLst/>
          </a:prstGeom>
        </p:spPr>
      </p:pic>
      <p:sp>
        <p:nvSpPr>
          <p:cNvPr id="4" name="TextBox 3">
            <a:extLst>
              <a:ext uri="{FF2B5EF4-FFF2-40B4-BE49-F238E27FC236}">
                <a16:creationId xmlns:a16="http://schemas.microsoft.com/office/drawing/2014/main" id="{FD27AB17-99F0-4224-B06E-9FCFEB9B79D8}"/>
              </a:ext>
            </a:extLst>
          </p:cNvPr>
          <p:cNvSpPr txBox="1"/>
          <p:nvPr/>
        </p:nvSpPr>
        <p:spPr>
          <a:xfrm>
            <a:off x="6396193" y="4292930"/>
            <a:ext cx="5173683" cy="461665"/>
          </a:xfrm>
          <a:prstGeom prst="rect">
            <a:avLst/>
          </a:prstGeom>
          <a:noFill/>
        </p:spPr>
        <p:txBody>
          <a:bodyPr wrap="square" rtlCol="0">
            <a:spAutoFit/>
          </a:bodyPr>
          <a:lstStyle/>
          <a:p>
            <a:pPr algn="r"/>
            <a:r>
              <a:rPr lang="da-DK" sz="2400" dirty="0"/>
              <a:t>Try to google ”</a:t>
            </a:r>
            <a:r>
              <a:rPr lang="da-DK" sz="2400" dirty="0">
                <a:hlinkClick r:id="rId4"/>
              </a:rPr>
              <a:t>top ide </a:t>
            </a:r>
            <a:r>
              <a:rPr lang="da-DK" sz="2400" dirty="0" err="1">
                <a:hlinkClick r:id="rId4"/>
              </a:rPr>
              <a:t>python</a:t>
            </a:r>
            <a:r>
              <a:rPr lang="da-DK" sz="2400" dirty="0"/>
              <a:t>”</a:t>
            </a:r>
          </a:p>
        </p:txBody>
      </p:sp>
    </p:spTree>
    <p:extLst>
      <p:ext uri="{BB962C8B-B14F-4D97-AF65-F5344CB8AC3E}">
        <p14:creationId xmlns:p14="http://schemas.microsoft.com/office/powerpoint/2010/main" val="103211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Programming </a:t>
            </a:r>
            <a:r>
              <a:rPr lang="da-DK" dirty="0" err="1"/>
              <a:t>languages</a:t>
            </a:r>
            <a:r>
              <a:rPr lang="da-DK" dirty="0"/>
              <a:t> </a:t>
            </a:r>
            <a:r>
              <a:rPr lang="da-DK" dirty="0" err="1"/>
              <a:t>you</a:t>
            </a:r>
            <a:r>
              <a:rPr lang="da-DK" dirty="0"/>
              <a:t> know?</a:t>
            </a:r>
            <a:endParaRPr lang="en-US" dirty="0"/>
          </a:p>
        </p:txBody>
      </p:sp>
      <p:sp>
        <p:nvSpPr>
          <p:cNvPr id="8" name="TextBox 7"/>
          <p:cNvSpPr txBox="1"/>
          <p:nvPr/>
        </p:nvSpPr>
        <p:spPr>
          <a:xfrm>
            <a:off x="5205573" y="6390526"/>
            <a:ext cx="6873411" cy="369332"/>
          </a:xfrm>
          <a:prstGeom prst="rect">
            <a:avLst/>
          </a:prstGeom>
          <a:noFill/>
        </p:spPr>
        <p:txBody>
          <a:bodyPr wrap="square" rtlCol="0">
            <a:spAutoFit/>
          </a:bodyPr>
          <a:lstStyle/>
          <a:p>
            <a:pPr algn="r"/>
            <a:r>
              <a:rPr lang="en-US" dirty="0">
                <a:solidFill>
                  <a:schemeClr val="bg1">
                    <a:lumMod val="50000"/>
                  </a:schemeClr>
                </a:solidFill>
              </a:rPr>
              <a:t>+750 listed on en.wikipedia.org/wiki/</a:t>
            </a:r>
            <a:r>
              <a:rPr lang="en-US" dirty="0" err="1">
                <a:solidFill>
                  <a:schemeClr val="bg1">
                    <a:lumMod val="50000"/>
                  </a:schemeClr>
                </a:solidFill>
              </a:rPr>
              <a:t>List_of_programming_languages</a:t>
            </a:r>
            <a:endParaRPr lang="en-US" dirty="0">
              <a:solidFill>
                <a:schemeClr val="bg1">
                  <a:lumMod val="50000"/>
                </a:schemeClr>
              </a:solidFill>
            </a:endParaRPr>
          </a:p>
        </p:txBody>
      </p:sp>
    </p:spTree>
    <p:extLst>
      <p:ext uri="{BB962C8B-B14F-4D97-AF65-F5344CB8AC3E}">
        <p14:creationId xmlns:p14="http://schemas.microsoft.com/office/powerpoint/2010/main" val="55236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Programming </a:t>
            </a:r>
            <a:r>
              <a:rPr lang="da-DK" dirty="0" err="1"/>
              <a:t>experience</a:t>
            </a:r>
            <a:r>
              <a:rPr lang="da-DK" dirty="0"/>
              <a:t>?</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pPr marL="0" indent="0">
              <a:buNone/>
            </a:pPr>
            <a:r>
              <a:rPr lang="da-DK" dirty="0"/>
              <a:t>For the </a:t>
            </a:r>
            <a:r>
              <a:rPr lang="da-DK" dirty="0" err="1"/>
              <a:t>programming</a:t>
            </a:r>
            <a:r>
              <a:rPr lang="da-DK" dirty="0"/>
              <a:t> </a:t>
            </a:r>
            <a:r>
              <a:rPr lang="da-DK" dirty="0" err="1"/>
              <a:t>language</a:t>
            </a:r>
            <a:r>
              <a:rPr lang="da-DK" dirty="0"/>
              <a:t> </a:t>
            </a:r>
            <a:r>
              <a:rPr lang="da-DK" dirty="0" err="1"/>
              <a:t>you</a:t>
            </a:r>
            <a:r>
              <a:rPr lang="da-DK" dirty="0"/>
              <a:t> know </a:t>
            </a:r>
            <a:r>
              <a:rPr lang="da-DK" dirty="0" err="1"/>
              <a:t>best</a:t>
            </a:r>
            <a:r>
              <a:rPr lang="da-DK" dirty="0"/>
              <a:t> (if </a:t>
            </a:r>
            <a:r>
              <a:rPr lang="da-DK" dirty="0" err="1"/>
              <a:t>any</a:t>
            </a:r>
            <a:r>
              <a:rPr lang="da-DK" dirty="0"/>
              <a:t>) </a:t>
            </a:r>
            <a:r>
              <a:rPr lang="da-DK" dirty="0" err="1"/>
              <a:t>please</a:t>
            </a:r>
            <a:r>
              <a:rPr lang="da-DK" dirty="0"/>
              <a:t> </a:t>
            </a:r>
            <a:r>
              <a:rPr lang="da-DK" dirty="0" err="1"/>
              <a:t>state</a:t>
            </a:r>
            <a:r>
              <a:rPr lang="da-DK" dirty="0"/>
              <a:t> </a:t>
            </a:r>
            <a:r>
              <a:rPr lang="da-DK" dirty="0" err="1"/>
              <a:t>you</a:t>
            </a:r>
            <a:r>
              <a:rPr lang="da-DK" dirty="0"/>
              <a:t> </a:t>
            </a:r>
            <a:r>
              <a:rPr lang="da-DK" dirty="0" err="1"/>
              <a:t>proficiency</a:t>
            </a:r>
            <a:r>
              <a:rPr lang="da-DK" dirty="0"/>
              <a:t> </a:t>
            </a:r>
            <a:r>
              <a:rPr lang="da-DK" dirty="0" err="1"/>
              <a:t>level</a:t>
            </a:r>
            <a:r>
              <a:rPr lang="da-DK" dirty="0"/>
              <a:t> </a:t>
            </a:r>
            <a:r>
              <a:rPr lang="da-DK" dirty="0" err="1"/>
              <a:t>within</a:t>
            </a:r>
            <a:r>
              <a:rPr lang="da-DK" dirty="0"/>
              <a:t> the </a:t>
            </a:r>
            <a:r>
              <a:rPr lang="da-DK" dirty="0" err="1"/>
              <a:t>language</a:t>
            </a:r>
            <a:r>
              <a:rPr lang="da-DK" dirty="0"/>
              <a:t>.</a:t>
            </a:r>
          </a:p>
          <a:p>
            <a:pPr marL="514350" indent="-514350">
              <a:buFont typeface="+mj-lt"/>
              <a:buAutoNum type="alphaLcParenR"/>
            </a:pPr>
            <a:endParaRPr lang="da-DK" dirty="0"/>
          </a:p>
          <a:p>
            <a:pPr marL="514350" indent="-514350">
              <a:buFont typeface="+mj-lt"/>
              <a:buAutoNum type="alphaLcParenR"/>
            </a:pPr>
            <a:r>
              <a:rPr lang="da-DK" dirty="0"/>
              <a:t>None</a:t>
            </a:r>
          </a:p>
          <a:p>
            <a:pPr marL="514350" indent="-514350">
              <a:buFont typeface="+mj-lt"/>
              <a:buAutoNum type="alphaLcParenR"/>
            </a:pPr>
            <a:r>
              <a:rPr lang="en-US" dirty="0"/>
              <a:t>Fundamental awareness (basic knowledge)</a:t>
            </a:r>
          </a:p>
          <a:p>
            <a:pPr marL="514350" indent="-514350">
              <a:buFont typeface="+mj-lt"/>
              <a:buAutoNum type="alphaLcParenR"/>
            </a:pPr>
            <a:r>
              <a:rPr lang="en-US" dirty="0"/>
              <a:t>Novice (limited experience)</a:t>
            </a:r>
          </a:p>
          <a:p>
            <a:pPr marL="514350" indent="-514350">
              <a:buFont typeface="+mj-lt"/>
              <a:buAutoNum type="alphaLcParenR"/>
            </a:pPr>
            <a:r>
              <a:rPr lang="en-US" dirty="0"/>
              <a:t>Intermediate (practical application)</a:t>
            </a:r>
          </a:p>
          <a:p>
            <a:pPr marL="514350" indent="-514350">
              <a:buFont typeface="+mj-lt"/>
              <a:buAutoNum type="alphaLcParenR"/>
            </a:pPr>
            <a:r>
              <a:rPr lang="en-US" dirty="0"/>
              <a:t>Advanced (applied theory)</a:t>
            </a:r>
          </a:p>
          <a:p>
            <a:pPr marL="514350" indent="-514350">
              <a:buFont typeface="+mj-lt"/>
              <a:buAutoNum type="alphaLcParenR"/>
            </a:pPr>
            <a:r>
              <a:rPr lang="en-US" dirty="0"/>
              <a:t>Expert (recognized authority)</a:t>
            </a:r>
          </a:p>
        </p:txBody>
      </p:sp>
    </p:spTree>
    <p:extLst>
      <p:ext uri="{BB962C8B-B14F-4D97-AF65-F5344CB8AC3E}">
        <p14:creationId xmlns:p14="http://schemas.microsoft.com/office/powerpoint/2010/main" val="422620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9803" y="1820690"/>
            <a:ext cx="6517356" cy="4386859"/>
          </a:xfrm>
          <a:prstGeom prst="rect">
            <a:avLst/>
          </a:prstGeom>
        </p:spPr>
      </p:pic>
      <p:sp>
        <p:nvSpPr>
          <p:cNvPr id="11" name="Rectangle 10"/>
          <p:cNvSpPr/>
          <p:nvPr/>
        </p:nvSpPr>
        <p:spPr>
          <a:xfrm>
            <a:off x="10229" y="4447659"/>
            <a:ext cx="4998720" cy="2309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9454" y="158506"/>
            <a:ext cx="6252796" cy="1325563"/>
          </a:xfrm>
        </p:spPr>
        <p:txBody>
          <a:bodyPr>
            <a:normAutofit/>
          </a:bodyPr>
          <a:lstStyle/>
          <a:p>
            <a:r>
              <a:rPr lang="da-DK" dirty="0" err="1"/>
              <a:t>Some</a:t>
            </a:r>
            <a:r>
              <a:rPr lang="da-DK" dirty="0"/>
              <a:t> </a:t>
            </a:r>
            <a:r>
              <a:rPr lang="da-DK" dirty="0" err="1"/>
              <a:t>course</a:t>
            </a:r>
            <a:r>
              <a:rPr lang="da-DK" dirty="0"/>
              <a:t> </a:t>
            </a:r>
            <a:r>
              <a:rPr lang="da-DK" dirty="0" err="1"/>
              <a:t>practicalities</a:t>
            </a:r>
            <a:br>
              <a:rPr lang="da-DK" dirty="0"/>
            </a:br>
            <a:r>
              <a:rPr lang="da-DK" sz="2700" dirty="0" err="1"/>
              <a:t>Primary</a:t>
            </a:r>
            <a:r>
              <a:rPr lang="da-DK" sz="2700" dirty="0"/>
              <a:t> </a:t>
            </a:r>
            <a:r>
              <a:rPr lang="da-DK" sz="2700" dirty="0" err="1"/>
              <a:t>lecture</a:t>
            </a:r>
            <a:r>
              <a:rPr lang="da-DK" sz="2700" dirty="0"/>
              <a:t> </a:t>
            </a:r>
            <a:r>
              <a:rPr lang="da-DK" sz="2700" dirty="0" err="1"/>
              <a:t>material</a:t>
            </a:r>
            <a:r>
              <a:rPr lang="da-DK" sz="2700" dirty="0"/>
              <a:t> = slides</a:t>
            </a:r>
            <a:endParaRPr lang="da-DK" dirty="0"/>
          </a:p>
        </p:txBody>
      </p:sp>
      <p:sp>
        <p:nvSpPr>
          <p:cNvPr id="13" name="Down Arrow 12"/>
          <p:cNvSpPr/>
          <p:nvPr/>
        </p:nvSpPr>
        <p:spPr>
          <a:xfrm rot="4375226">
            <a:off x="5406892" y="4846197"/>
            <a:ext cx="441418" cy="901761"/>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err="1"/>
              <a:t>Aud</a:t>
            </a:r>
            <a:r>
              <a:rPr lang="en-US" sz="1200" dirty="0"/>
              <a:t> E</a:t>
            </a:r>
          </a:p>
        </p:txBody>
      </p:sp>
      <p:pic>
        <p:nvPicPr>
          <p:cNvPr id="5" name="Picture 4">
            <a:extLst>
              <a:ext uri="{FF2B5EF4-FFF2-40B4-BE49-F238E27FC236}">
                <a16:creationId xmlns:a16="http://schemas.microsoft.com/office/drawing/2014/main" id="{D58F96B3-EE1C-4B9C-872E-5CCFEEBEEAD1}"/>
              </a:ext>
            </a:extLst>
          </p:cNvPr>
          <p:cNvPicPr>
            <a:picLocks noChangeAspect="1"/>
          </p:cNvPicPr>
          <p:nvPr/>
        </p:nvPicPr>
        <p:blipFill>
          <a:blip r:embed="rId3"/>
          <a:stretch>
            <a:fillRect/>
          </a:stretch>
        </p:blipFill>
        <p:spPr>
          <a:xfrm>
            <a:off x="7181579" y="158506"/>
            <a:ext cx="4833881" cy="4140831"/>
          </a:xfrm>
          <a:prstGeom prst="rect">
            <a:avLst/>
          </a:prstGeom>
        </p:spPr>
      </p:pic>
      <p:pic>
        <p:nvPicPr>
          <p:cNvPr id="7" name="Picture 6">
            <a:extLst>
              <a:ext uri="{FF2B5EF4-FFF2-40B4-BE49-F238E27FC236}">
                <a16:creationId xmlns:a16="http://schemas.microsoft.com/office/drawing/2014/main" id="{0E85A1AD-B3B2-4B7B-9A6C-E13C3EA50525}"/>
              </a:ext>
            </a:extLst>
          </p:cNvPr>
          <p:cNvPicPr>
            <a:picLocks noChangeAspect="1"/>
          </p:cNvPicPr>
          <p:nvPr/>
        </p:nvPicPr>
        <p:blipFill>
          <a:blip r:embed="rId4"/>
          <a:stretch>
            <a:fillRect/>
          </a:stretch>
        </p:blipFill>
        <p:spPr>
          <a:xfrm>
            <a:off x="-15827" y="4523013"/>
            <a:ext cx="5024776" cy="2177403"/>
          </a:xfrm>
          <a:prstGeom prst="rect">
            <a:avLst/>
          </a:prstGeom>
        </p:spPr>
      </p:pic>
    </p:spTree>
    <p:extLst>
      <p:ext uri="{BB962C8B-B14F-4D97-AF65-F5344CB8AC3E}">
        <p14:creationId xmlns:p14="http://schemas.microsoft.com/office/powerpoint/2010/main" val="273295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2"/>
            <a:ext cx="10515600" cy="1325563"/>
          </a:xfrm>
        </p:spPr>
        <p:txBody>
          <a:bodyPr/>
          <a:lstStyle/>
          <a:p>
            <a:r>
              <a:rPr lang="en-US" dirty="0"/>
              <a:t>Course page on Brightspace</a:t>
            </a:r>
          </a:p>
        </p:txBody>
      </p:sp>
      <p:pic>
        <p:nvPicPr>
          <p:cNvPr id="5" name="Picture 4">
            <a:extLst>
              <a:ext uri="{FF2B5EF4-FFF2-40B4-BE49-F238E27FC236}">
                <a16:creationId xmlns:a16="http://schemas.microsoft.com/office/drawing/2014/main" id="{59CF0FA7-DF67-4E46-95E0-D08EF63849B4}"/>
              </a:ext>
            </a:extLst>
          </p:cNvPr>
          <p:cNvPicPr>
            <a:picLocks noChangeAspect="1"/>
          </p:cNvPicPr>
          <p:nvPr/>
        </p:nvPicPr>
        <p:blipFill>
          <a:blip r:embed="rId2"/>
          <a:stretch>
            <a:fillRect/>
          </a:stretch>
        </p:blipFill>
        <p:spPr>
          <a:xfrm>
            <a:off x="962712" y="1273918"/>
            <a:ext cx="10266575" cy="5774949"/>
          </a:xfrm>
          <a:prstGeom prst="rect">
            <a:avLst/>
          </a:prstGeom>
          <a:ln w="12700">
            <a:solidFill>
              <a:schemeClr val="tx1"/>
            </a:solidFill>
          </a:ln>
        </p:spPr>
      </p:pic>
    </p:spTree>
    <p:extLst>
      <p:ext uri="{BB962C8B-B14F-4D97-AF65-F5344CB8AC3E}">
        <p14:creationId xmlns:p14="http://schemas.microsoft.com/office/powerpoint/2010/main" val="218098645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14999</TotalTime>
  <Words>11000</Words>
  <Application>Microsoft Office PowerPoint</Application>
  <PresentationFormat>Widescreen</PresentationFormat>
  <Paragraphs>1044</Paragraphs>
  <Slides>52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Courier New</vt:lpstr>
      <vt:lpstr>Wingdings</vt:lpstr>
      <vt:lpstr>Office Theme</vt:lpstr>
      <vt:lpstr>Introduction to Programming with Scientific Applications</vt:lpstr>
      <vt:lpstr>PowerPoint Presentation</vt:lpstr>
      <vt:lpstr>Course description – kursuskatalog.au.dk/en/course/111388/</vt:lpstr>
      <vt:lpstr>Lecturer</vt:lpstr>
      <vt:lpstr>Question – Primary Education?</vt:lpstr>
      <vt:lpstr>Question – Programming languages you know?</vt:lpstr>
      <vt:lpstr>Question – Programming experience?</vt:lpstr>
      <vt:lpstr>Some course practicalities Primary lecture material = slides</vt:lpstr>
      <vt:lpstr>Course page on Brightspace</vt:lpstr>
      <vt:lpstr>Course text book – optional</vt:lpstr>
      <vt:lpstr>Some other books on Python</vt:lpstr>
      <vt:lpstr>Two Python programs</vt:lpstr>
      <vt:lpstr>A Python program</vt:lpstr>
      <vt:lpstr>Question – What  is the result of this program?</vt:lpstr>
      <vt:lpstr>Another Python program using lists</vt:lpstr>
      <vt:lpstr>Question – What  is the result of this program?</vt:lpstr>
      <vt:lpstr>Why Python ?          the next slides will be technical</vt:lpstr>
      <vt:lpstr>TIOBE Index January 2022</vt:lpstr>
      <vt:lpstr>Popularity of programming languages</vt:lpstr>
      <vt:lpstr>“Hello World”</vt:lpstr>
      <vt:lpstr>Why Python ?</vt:lpstr>
      <vt:lpstr>C  index out of bounds</vt:lpstr>
      <vt:lpstr>... and C++  index out of bounds</vt:lpstr>
      <vt:lpstr>... and C++  vector index out of bounds</vt:lpstr>
      <vt:lpstr>... and Java index out of bounds exception</vt:lpstr>
      <vt:lpstr>... and Python index out of bounds exception</vt:lpstr>
      <vt:lpstr>Why Python ?</vt:lpstr>
      <vt:lpstr>C++ different ways to print a vector</vt:lpstr>
      <vt:lpstr>Java - different ways to print a vector</vt:lpstr>
      <vt:lpstr>The Python way to print a list</vt:lpstr>
      <vt:lpstr>Why Python ?</vt:lpstr>
      <vt:lpstr>C++ how not to print a vector</vt:lpstr>
      <vt:lpstr>Why Python ?</vt:lpstr>
      <vt:lpstr>Python and garbage collection</vt:lpstr>
      <vt:lpstr>Why Python ?</vt:lpstr>
      <vt:lpstr>Python performance vs C, C++ and Java</vt:lpstr>
      <vt:lpstr>1 + 2 + ∙∙∙ + n</vt:lpstr>
      <vt:lpstr>Timing results</vt:lpstr>
      <vt:lpstr>Timing results</vt:lpstr>
      <vt:lpstr>Interpreter vs Compiler</vt:lpstr>
      <vt:lpstr>Why Python ?</vt:lpstr>
      <vt:lpstr>This course</vt:lpstr>
      <vt:lpstr>Course overview</vt:lpstr>
      <vt:lpstr>History of Python development</vt:lpstr>
      <vt:lpstr>Python.org</vt:lpstr>
      <vt:lpstr>Installing Python</vt:lpstr>
      <vt:lpstr>Running the Python Interpreter from a terminal</vt:lpstr>
      <vt:lpstr>Installing IPython –     A more powerful interactive Python shell</vt:lpstr>
      <vt:lpstr>Some other usefull packages</vt:lpstr>
      <vt:lpstr>Creating a Python program the very basic way</vt:lpstr>
      <vt:lpstr>... or open IDLE and run program with F5</vt:lpstr>
      <vt:lpstr>The Python Ecosystem</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cp:lastModifiedBy>
  <cp:revision>418</cp:revision>
  <dcterms:created xsi:type="dcterms:W3CDTF">2017-10-19T06:54:16Z</dcterms:created>
  <dcterms:modified xsi:type="dcterms:W3CDTF">2022-11-19T15:17:22Z</dcterms:modified>
</cp:coreProperties>
</file>