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4"/>
  </p:notesMasterIdLst>
  <p:sldIdLst>
    <p:sldId id="256" r:id="rId2"/>
    <p:sldId id="366" r:id="rId3"/>
    <p:sldId id="323" r:id="rId4"/>
    <p:sldId id="305" r:id="rId5"/>
    <p:sldId id="365" r:id="rId6"/>
    <p:sldId id="336" r:id="rId7"/>
    <p:sldId id="337" r:id="rId8"/>
    <p:sldId id="296" r:id="rId9"/>
    <p:sldId id="328" r:id="rId10"/>
    <p:sldId id="306" r:id="rId11"/>
    <p:sldId id="293" r:id="rId12"/>
    <p:sldId id="329" r:id="rId13"/>
    <p:sldId id="326" r:id="rId14"/>
    <p:sldId id="330" r:id="rId15"/>
    <p:sldId id="327" r:id="rId16"/>
    <p:sldId id="359" r:id="rId17"/>
    <p:sldId id="309" r:id="rId18"/>
    <p:sldId id="325" r:id="rId19"/>
    <p:sldId id="324" r:id="rId20"/>
    <p:sldId id="310" r:id="rId21"/>
    <p:sldId id="331" r:id="rId22"/>
    <p:sldId id="307" r:id="rId23"/>
    <p:sldId id="308" r:id="rId24"/>
    <p:sldId id="311" r:id="rId25"/>
    <p:sldId id="312" r:id="rId26"/>
    <p:sldId id="314" r:id="rId27"/>
    <p:sldId id="332" r:id="rId28"/>
    <p:sldId id="315" r:id="rId29"/>
    <p:sldId id="316" r:id="rId30"/>
    <p:sldId id="317" r:id="rId31"/>
    <p:sldId id="333" r:id="rId32"/>
    <p:sldId id="318" r:id="rId33"/>
    <p:sldId id="334" r:id="rId34"/>
    <p:sldId id="321" r:id="rId35"/>
    <p:sldId id="335" r:id="rId36"/>
    <p:sldId id="322" r:id="rId37"/>
    <p:sldId id="320" r:id="rId38"/>
    <p:sldId id="368" r:id="rId39"/>
    <p:sldId id="339" r:id="rId40"/>
    <p:sldId id="343" r:id="rId41"/>
    <p:sldId id="313" r:id="rId42"/>
    <p:sldId id="299" r:id="rId43"/>
    <p:sldId id="367" r:id="rId44"/>
    <p:sldId id="265" r:id="rId45"/>
    <p:sldId id="350" r:id="rId46"/>
    <p:sldId id="351" r:id="rId47"/>
    <p:sldId id="352" r:id="rId48"/>
    <p:sldId id="353" r:id="rId49"/>
    <p:sldId id="354" r:id="rId50"/>
    <p:sldId id="355" r:id="rId51"/>
    <p:sldId id="356" r:id="rId52"/>
    <p:sldId id="342" r:id="rId53"/>
  </p:sldIdLst>
  <p:sldSz cx="12192000" cy="6858000"/>
  <p:notesSz cx="6858000" cy="9144000"/>
  <p:defaultTextStyle>
    <a:defPPr>
      <a:defRPr lang="da-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8C8"/>
    <a:srgbClr val="FFF2CC"/>
    <a:srgbClr val="FFA7A7"/>
    <a:srgbClr val="DEEBF7"/>
    <a:srgbClr val="E2F0D9"/>
    <a:srgbClr val="00000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709CBD7-9132-441E-94CB-BFE8F60A71B0}" v="37" dt="2022-11-19T15:44:13.95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24" autoAdjust="0"/>
    <p:restoredTop sz="84371" autoAdjust="0"/>
  </p:normalViewPr>
  <p:slideViewPr>
    <p:cSldViewPr snapToGrid="0">
      <p:cViewPr varScale="1">
        <p:scale>
          <a:sx n="54" d="100"/>
          <a:sy n="54" d="100"/>
        </p:scale>
        <p:origin x="964" y="48"/>
      </p:cViewPr>
      <p:guideLst/>
    </p:cSldViewPr>
  </p:slideViewPr>
  <p:outlineViewPr>
    <p:cViewPr>
      <p:scale>
        <a:sx n="33" d="100"/>
        <a:sy n="33" d="100"/>
      </p:scale>
      <p:origin x="0" y="-6808"/>
    </p:cViewPr>
  </p:outlineViewPr>
  <p:notesTextViewPr>
    <p:cViewPr>
      <p:scale>
        <a:sx n="1" d="1"/>
        <a:sy n="1" d="1"/>
      </p:scale>
      <p:origin x="0" y="0"/>
    </p:cViewPr>
  </p:notesTextViewPr>
  <p:sorterViewPr>
    <p:cViewPr>
      <p:scale>
        <a:sx n="66" d="100"/>
        <a:sy n="66" d="100"/>
      </p:scale>
      <p:origin x="0" y="-11404"/>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microsoft.com/office/2016/11/relationships/changesInfo" Target="changesInfos/changesInfo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erth Stølting" userId="04ef4784-6591-4f86-a140-f5c3b108582a" providerId="ADAL" clId="{4709CBD7-9132-441E-94CB-BFE8F60A71B0}"/>
    <pc:docChg chg="undo custSel modSld">
      <pc:chgData name="Gerth Stølting" userId="04ef4784-6591-4f86-a140-f5c3b108582a" providerId="ADAL" clId="{4709CBD7-9132-441E-94CB-BFE8F60A71B0}" dt="2022-11-19T15:44:03.408" v="579" actId="20577"/>
      <pc:docMkLst>
        <pc:docMk/>
      </pc:docMkLst>
      <pc:sldChg chg="addSp modSp mod">
        <pc:chgData name="Gerth Stølting" userId="04ef4784-6591-4f86-a140-f5c3b108582a" providerId="ADAL" clId="{4709CBD7-9132-441E-94CB-BFE8F60A71B0}" dt="2022-11-19T15:44:03.408" v="579" actId="20577"/>
        <pc:sldMkLst>
          <pc:docMk/>
          <pc:sldMk cId="1032111732" sldId="342"/>
        </pc:sldMkLst>
        <pc:spChg chg="mod">
          <ac:chgData name="Gerth Stølting" userId="04ef4784-6591-4f86-a140-f5c3b108582a" providerId="ADAL" clId="{4709CBD7-9132-441E-94CB-BFE8F60A71B0}" dt="2022-11-19T14:06:07.065" v="43" actId="20577"/>
          <ac:spMkLst>
            <pc:docMk/>
            <pc:sldMk cId="1032111732" sldId="342"/>
            <ac:spMk id="3" creationId="{00000000-0000-0000-0000-000000000000}"/>
          </ac:spMkLst>
        </pc:spChg>
        <pc:spChg chg="add mod">
          <ac:chgData name="Gerth Stølting" userId="04ef4784-6591-4f86-a140-f5c3b108582a" providerId="ADAL" clId="{4709CBD7-9132-441E-94CB-BFE8F60A71B0}" dt="2022-11-19T15:44:03.408" v="579" actId="20577"/>
          <ac:spMkLst>
            <pc:docMk/>
            <pc:sldMk cId="1032111732" sldId="342"/>
            <ac:spMk id="4" creationId="{FD27AB17-99F0-4224-B06E-9FCFEB9B79D8}"/>
          </ac:spMkLst>
        </pc:spChg>
      </pc:sldChg>
      <pc:sldChg chg="modSp mod">
        <pc:chgData name="Gerth Stølting" userId="04ef4784-6591-4f86-a140-f5c3b108582a" providerId="ADAL" clId="{4709CBD7-9132-441E-94CB-BFE8F60A71B0}" dt="2022-11-19T14:55:40.290" v="208" actId="14100"/>
        <pc:sldMkLst>
          <pc:docMk/>
          <pc:sldMk cId="2588609654" sldId="352"/>
        </pc:sldMkLst>
        <pc:spChg chg="mod">
          <ac:chgData name="Gerth Stølting" userId="04ef4784-6591-4f86-a140-f5c3b108582a" providerId="ADAL" clId="{4709CBD7-9132-441E-94CB-BFE8F60A71B0}" dt="2022-11-19T14:55:40.290" v="208" actId="14100"/>
          <ac:spMkLst>
            <pc:docMk/>
            <pc:sldMk cId="2588609654" sldId="352"/>
            <ac:spMk id="2" creationId="{00000000-0000-0000-0000-000000000000}"/>
          </ac:spMkLst>
        </pc:spChg>
      </pc:sldChg>
      <pc:sldChg chg="addSp delSp modSp mod modAnim modNotesTx">
        <pc:chgData name="Gerth Stølting" userId="04ef4784-6591-4f86-a140-f5c3b108582a" providerId="ADAL" clId="{4709CBD7-9132-441E-94CB-BFE8F60A71B0}" dt="2022-11-19T15:17:20.969" v="575" actId="20577"/>
        <pc:sldMkLst>
          <pc:docMk/>
          <pc:sldMk cId="3117942193" sldId="356"/>
        </pc:sldMkLst>
        <pc:spChg chg="mod">
          <ac:chgData name="Gerth Stølting" userId="04ef4784-6591-4f86-a140-f5c3b108582a" providerId="ADAL" clId="{4709CBD7-9132-441E-94CB-BFE8F60A71B0}" dt="2022-11-19T15:07:21.408" v="412" actId="113"/>
          <ac:spMkLst>
            <pc:docMk/>
            <pc:sldMk cId="3117942193" sldId="356"/>
            <ac:spMk id="2" creationId="{00000000-0000-0000-0000-000000000000}"/>
          </ac:spMkLst>
        </pc:spChg>
        <pc:spChg chg="add mod">
          <ac:chgData name="Gerth Stølting" userId="04ef4784-6591-4f86-a140-f5c3b108582a" providerId="ADAL" clId="{4709CBD7-9132-441E-94CB-BFE8F60A71B0}" dt="2022-11-19T15:02:48.166" v="357" actId="1036"/>
          <ac:spMkLst>
            <pc:docMk/>
            <pc:sldMk cId="3117942193" sldId="356"/>
            <ac:spMk id="17" creationId="{9BB57AC0-02F5-448C-B5F2-D124BEEC2ABA}"/>
          </ac:spMkLst>
        </pc:spChg>
        <pc:spChg chg="add mod">
          <ac:chgData name="Gerth Stølting" userId="04ef4784-6591-4f86-a140-f5c3b108582a" providerId="ADAL" clId="{4709CBD7-9132-441E-94CB-BFE8F60A71B0}" dt="2022-11-19T15:02:48.166" v="357" actId="1036"/>
          <ac:spMkLst>
            <pc:docMk/>
            <pc:sldMk cId="3117942193" sldId="356"/>
            <ac:spMk id="19" creationId="{049596C2-C9E0-41E4-8E45-0E955E1607E5}"/>
          </ac:spMkLst>
        </pc:spChg>
        <pc:spChg chg="add del mod">
          <ac:chgData name="Gerth Stølting" userId="04ef4784-6591-4f86-a140-f5c3b108582a" providerId="ADAL" clId="{4709CBD7-9132-441E-94CB-BFE8F60A71B0}" dt="2022-11-19T15:01:41.884" v="315" actId="478"/>
          <ac:spMkLst>
            <pc:docMk/>
            <pc:sldMk cId="3117942193" sldId="356"/>
            <ac:spMk id="20" creationId="{7F582998-234A-4CA3-B97B-F740E1BB6E22}"/>
          </ac:spMkLst>
        </pc:spChg>
        <pc:spChg chg="add mod">
          <ac:chgData name="Gerth Stølting" userId="04ef4784-6591-4f86-a140-f5c3b108582a" providerId="ADAL" clId="{4709CBD7-9132-441E-94CB-BFE8F60A71B0}" dt="2022-11-19T15:13:09.757" v="417" actId="6549"/>
          <ac:spMkLst>
            <pc:docMk/>
            <pc:sldMk cId="3117942193" sldId="356"/>
            <ac:spMk id="21" creationId="{7BD2441B-0F83-464F-B20E-674D18A66A4B}"/>
          </ac:spMkLst>
        </pc:spChg>
        <pc:picChg chg="del">
          <ac:chgData name="Gerth Stølting" userId="04ef4784-6591-4f86-a140-f5c3b108582a" providerId="ADAL" clId="{4709CBD7-9132-441E-94CB-BFE8F60A71B0}" dt="2022-11-19T14:44:08.589" v="138" actId="478"/>
          <ac:picMkLst>
            <pc:docMk/>
            <pc:sldMk cId="3117942193" sldId="356"/>
            <ac:picMk id="4" creationId="{00000000-0000-0000-0000-000000000000}"/>
          </ac:picMkLst>
        </pc:picChg>
        <pc:picChg chg="del mod">
          <ac:chgData name="Gerth Stølting" userId="04ef4784-6591-4f86-a140-f5c3b108582a" providerId="ADAL" clId="{4709CBD7-9132-441E-94CB-BFE8F60A71B0}" dt="2022-11-19T14:43:51.173" v="133" actId="478"/>
          <ac:picMkLst>
            <pc:docMk/>
            <pc:sldMk cId="3117942193" sldId="356"/>
            <ac:picMk id="5" creationId="{00000000-0000-0000-0000-000000000000}"/>
          </ac:picMkLst>
        </pc:picChg>
        <pc:picChg chg="add del">
          <ac:chgData name="Gerth Stølting" userId="04ef4784-6591-4f86-a140-f5c3b108582a" providerId="ADAL" clId="{4709CBD7-9132-441E-94CB-BFE8F60A71B0}" dt="2022-11-19T14:43:47.184" v="131" actId="478"/>
          <ac:picMkLst>
            <pc:docMk/>
            <pc:sldMk cId="3117942193" sldId="356"/>
            <ac:picMk id="6" creationId="{CF051DCF-78BB-48C4-8370-014A505F2AD8}"/>
          </ac:picMkLst>
        </pc:picChg>
        <pc:picChg chg="add del mod">
          <ac:chgData name="Gerth Stølting" userId="04ef4784-6591-4f86-a140-f5c3b108582a" providerId="ADAL" clId="{4709CBD7-9132-441E-94CB-BFE8F60A71B0}" dt="2022-11-19T14:44:03.327" v="136" actId="478"/>
          <ac:picMkLst>
            <pc:docMk/>
            <pc:sldMk cId="3117942193" sldId="356"/>
            <ac:picMk id="8" creationId="{02E111A6-EFC6-41B1-BB98-18BD71DAE1B7}"/>
          </ac:picMkLst>
        </pc:picChg>
        <pc:picChg chg="add del mod">
          <ac:chgData name="Gerth Stølting" userId="04ef4784-6591-4f86-a140-f5c3b108582a" providerId="ADAL" clId="{4709CBD7-9132-441E-94CB-BFE8F60A71B0}" dt="2022-11-19T14:43:47.954" v="132" actId="478"/>
          <ac:picMkLst>
            <pc:docMk/>
            <pc:sldMk cId="3117942193" sldId="356"/>
            <ac:picMk id="10" creationId="{2E19A505-0C24-4D1D-A12C-201F6A26E384}"/>
          </ac:picMkLst>
        </pc:picChg>
        <pc:picChg chg="add del mod">
          <ac:chgData name="Gerth Stølting" userId="04ef4784-6591-4f86-a140-f5c3b108582a" providerId="ADAL" clId="{4709CBD7-9132-441E-94CB-BFE8F60A71B0}" dt="2022-11-19T14:43:44.825" v="130" actId="478"/>
          <ac:picMkLst>
            <pc:docMk/>
            <pc:sldMk cId="3117942193" sldId="356"/>
            <ac:picMk id="12" creationId="{C8B2EE51-7864-45CC-B2EF-AC10872EB0D8}"/>
          </ac:picMkLst>
        </pc:picChg>
        <pc:picChg chg="add mod">
          <ac:chgData name="Gerth Stølting" userId="04ef4784-6591-4f86-a140-f5c3b108582a" providerId="ADAL" clId="{4709CBD7-9132-441E-94CB-BFE8F60A71B0}" dt="2022-11-19T15:02:37.976" v="350" actId="1036"/>
          <ac:picMkLst>
            <pc:docMk/>
            <pc:sldMk cId="3117942193" sldId="356"/>
            <ac:picMk id="14" creationId="{5C78F56E-EEAC-4848-8B31-74581241FA52}"/>
          </ac:picMkLst>
        </pc:picChg>
        <pc:picChg chg="add mod">
          <ac:chgData name="Gerth Stølting" userId="04ef4784-6591-4f86-a140-f5c3b108582a" providerId="ADAL" clId="{4709CBD7-9132-441E-94CB-BFE8F60A71B0}" dt="2022-11-19T15:02:37.976" v="350" actId="1036"/>
          <ac:picMkLst>
            <pc:docMk/>
            <pc:sldMk cId="3117942193" sldId="356"/>
            <ac:picMk id="16" creationId="{C6E3D6ED-C7C1-4FEB-AB08-9D0753940AB0}"/>
          </ac:picMkLst>
        </pc:picChg>
      </pc:sldChg>
    </pc:docChg>
  </pc:docChgLst>
  <pc:docChgLst>
    <pc:chgData name="Gerth Stølting Brodal" userId="04ef4784-6591-4f86-a140-f5c3b108582a" providerId="ADAL" clId="{71CE672B-87A1-40BB-AEE0-119AE4F820BB}"/>
    <pc:docChg chg="undo redo custSel modSld">
      <pc:chgData name="Gerth Stølting Brodal" userId="04ef4784-6591-4f86-a140-f5c3b108582a" providerId="ADAL" clId="{71CE672B-87A1-40BB-AEE0-119AE4F820BB}" dt="2022-02-02T19:19:16.020" v="672" actId="1076"/>
      <pc:docMkLst>
        <pc:docMk/>
      </pc:docMkLst>
      <pc:sldChg chg="modNotesTx">
        <pc:chgData name="Gerth Stølting Brodal" userId="04ef4784-6591-4f86-a140-f5c3b108582a" providerId="ADAL" clId="{71CE672B-87A1-40BB-AEE0-119AE4F820BB}" dt="2022-01-29T12:55:38.534" v="0"/>
        <pc:sldMkLst>
          <pc:docMk/>
          <pc:sldMk cId="2575270775" sldId="256"/>
        </pc:sldMkLst>
      </pc:sldChg>
      <pc:sldChg chg="modSp">
        <pc:chgData name="Gerth Stølting Brodal" userId="04ef4784-6591-4f86-a140-f5c3b108582a" providerId="ADAL" clId="{71CE672B-87A1-40BB-AEE0-119AE4F820BB}" dt="2022-01-29T13:32:53.935" v="278" actId="20577"/>
        <pc:sldMkLst>
          <pc:docMk/>
          <pc:sldMk cId="2536353161" sldId="265"/>
        </pc:sldMkLst>
        <pc:spChg chg="mod">
          <ac:chgData name="Gerth Stølting Brodal" userId="04ef4784-6591-4f86-a140-f5c3b108582a" providerId="ADAL" clId="{71CE672B-87A1-40BB-AEE0-119AE4F820BB}" dt="2022-01-29T13:32:53.935" v="278" actId="20577"/>
          <ac:spMkLst>
            <pc:docMk/>
            <pc:sldMk cId="2536353161" sldId="265"/>
            <ac:spMk id="3" creationId="{00000000-0000-0000-0000-000000000000}"/>
          </ac:spMkLst>
        </pc:spChg>
      </pc:sldChg>
      <pc:sldChg chg="addSp delSp modSp mod">
        <pc:chgData name="Gerth Stølting Brodal" userId="04ef4784-6591-4f86-a140-f5c3b108582a" providerId="ADAL" clId="{71CE672B-87A1-40BB-AEE0-119AE4F820BB}" dt="2022-01-29T13:01:44.022" v="29" actId="1036"/>
        <pc:sldMkLst>
          <pc:docMk/>
          <pc:sldMk cId="2732955739" sldId="296"/>
        </pc:sldMkLst>
        <pc:spChg chg="mod">
          <ac:chgData name="Gerth Stølting Brodal" userId="04ef4784-6591-4f86-a140-f5c3b108582a" providerId="ADAL" clId="{71CE672B-87A1-40BB-AEE0-119AE4F820BB}" dt="2022-01-29T12:59:18.413" v="20" actId="27636"/>
          <ac:spMkLst>
            <pc:docMk/>
            <pc:sldMk cId="2732955739" sldId="296"/>
            <ac:spMk id="2" creationId="{00000000-0000-0000-0000-000000000000}"/>
          </ac:spMkLst>
        </pc:spChg>
        <pc:picChg chg="add mod">
          <ac:chgData name="Gerth Stølting Brodal" userId="04ef4784-6591-4f86-a140-f5c3b108582a" providerId="ADAL" clId="{71CE672B-87A1-40BB-AEE0-119AE4F820BB}" dt="2022-01-29T12:59:05.039" v="11" actId="1076"/>
          <ac:picMkLst>
            <pc:docMk/>
            <pc:sldMk cId="2732955739" sldId="296"/>
            <ac:picMk id="5" creationId="{D58F96B3-EE1C-4B9C-872E-5CCFEEBEEAD1}"/>
          </ac:picMkLst>
        </pc:picChg>
        <pc:picChg chg="add mod">
          <ac:chgData name="Gerth Stølting Brodal" userId="04ef4784-6591-4f86-a140-f5c3b108582a" providerId="ADAL" clId="{71CE672B-87A1-40BB-AEE0-119AE4F820BB}" dt="2022-01-29T13:01:44.022" v="29" actId="1036"/>
          <ac:picMkLst>
            <pc:docMk/>
            <pc:sldMk cId="2732955739" sldId="296"/>
            <ac:picMk id="7" creationId="{0E85A1AD-B3B2-4B7B-9A6C-E13C3EA50525}"/>
          </ac:picMkLst>
        </pc:picChg>
        <pc:picChg chg="del">
          <ac:chgData name="Gerth Stølting Brodal" userId="04ef4784-6591-4f86-a140-f5c3b108582a" providerId="ADAL" clId="{71CE672B-87A1-40BB-AEE0-119AE4F820BB}" dt="2022-01-29T12:58:56.636" v="8" actId="478"/>
          <ac:picMkLst>
            <pc:docMk/>
            <pc:sldMk cId="2732955739" sldId="296"/>
            <ac:picMk id="8" creationId="{00000000-0000-0000-0000-000000000000}"/>
          </ac:picMkLst>
        </pc:picChg>
        <pc:picChg chg="del">
          <ac:chgData name="Gerth Stølting Brodal" userId="04ef4784-6591-4f86-a140-f5c3b108582a" providerId="ADAL" clId="{71CE672B-87A1-40BB-AEE0-119AE4F820BB}" dt="2022-01-29T13:00:16.157" v="21" actId="478"/>
          <ac:picMkLst>
            <pc:docMk/>
            <pc:sldMk cId="2732955739" sldId="296"/>
            <ac:picMk id="9" creationId="{00000000-0000-0000-0000-000000000000}"/>
          </ac:picMkLst>
        </pc:picChg>
      </pc:sldChg>
      <pc:sldChg chg="modSp mod">
        <pc:chgData name="Gerth Stølting Brodal" userId="04ef4784-6591-4f86-a140-f5c3b108582a" providerId="ADAL" clId="{71CE672B-87A1-40BB-AEE0-119AE4F820BB}" dt="2022-02-02T19:19:16.020" v="672" actId="1076"/>
        <pc:sldMkLst>
          <pc:docMk/>
          <pc:sldMk cId="2904674289" sldId="299"/>
        </pc:sldMkLst>
        <pc:spChg chg="mod">
          <ac:chgData name="Gerth Stølting Brodal" userId="04ef4784-6591-4f86-a140-f5c3b108582a" providerId="ADAL" clId="{71CE672B-87A1-40BB-AEE0-119AE4F820BB}" dt="2022-02-02T19:19:10.865" v="671" actId="6549"/>
          <ac:spMkLst>
            <pc:docMk/>
            <pc:sldMk cId="2904674289" sldId="299"/>
            <ac:spMk id="25" creationId="{00000000-0000-0000-0000-000000000000}"/>
          </ac:spMkLst>
        </pc:spChg>
        <pc:spChg chg="mod">
          <ac:chgData name="Gerth Stølting Brodal" userId="04ef4784-6591-4f86-a140-f5c3b108582a" providerId="ADAL" clId="{71CE672B-87A1-40BB-AEE0-119AE4F820BB}" dt="2022-02-02T19:19:16.020" v="672" actId="1076"/>
          <ac:spMkLst>
            <pc:docMk/>
            <pc:sldMk cId="2904674289" sldId="299"/>
            <ac:spMk id="26" creationId="{00000000-0000-0000-0000-000000000000}"/>
          </ac:spMkLst>
        </pc:spChg>
      </pc:sldChg>
      <pc:sldChg chg="addSp modSp mod modAnim">
        <pc:chgData name="Gerth Stølting Brodal" userId="04ef4784-6591-4f86-a140-f5c3b108582a" providerId="ADAL" clId="{71CE672B-87A1-40BB-AEE0-119AE4F820BB}" dt="2022-01-29T13:09:26.742" v="162" actId="14100"/>
        <pc:sldMkLst>
          <pc:docMk/>
          <pc:sldMk cId="3965123638" sldId="306"/>
        </pc:sldMkLst>
        <pc:spChg chg="mod">
          <ac:chgData name="Gerth Stølting Brodal" userId="04ef4784-6591-4f86-a140-f5c3b108582a" providerId="ADAL" clId="{71CE672B-87A1-40BB-AEE0-119AE4F820BB}" dt="2022-01-29T13:08:05.543" v="153" actId="27636"/>
          <ac:spMkLst>
            <pc:docMk/>
            <pc:sldMk cId="3965123638" sldId="306"/>
            <ac:spMk id="3" creationId="{00000000-0000-0000-0000-000000000000}"/>
          </ac:spMkLst>
        </pc:spChg>
        <pc:spChg chg="mod">
          <ac:chgData name="Gerth Stølting Brodal" userId="04ef4784-6591-4f86-a140-f5c3b108582a" providerId="ADAL" clId="{71CE672B-87A1-40BB-AEE0-119AE4F820BB}" dt="2022-01-29T13:07:16.034" v="104" actId="1076"/>
          <ac:spMkLst>
            <pc:docMk/>
            <pc:sldMk cId="3965123638" sldId="306"/>
            <ac:spMk id="5" creationId="{00000000-0000-0000-0000-000000000000}"/>
          </ac:spMkLst>
        </pc:spChg>
        <pc:picChg chg="mod">
          <ac:chgData name="Gerth Stølting Brodal" userId="04ef4784-6591-4f86-a140-f5c3b108582a" providerId="ADAL" clId="{71CE672B-87A1-40BB-AEE0-119AE4F820BB}" dt="2022-01-29T13:09:26.742" v="162" actId="14100"/>
          <ac:picMkLst>
            <pc:docMk/>
            <pc:sldMk cId="3965123638" sldId="306"/>
            <ac:picMk id="4" creationId="{00000000-0000-0000-0000-000000000000}"/>
          </ac:picMkLst>
        </pc:picChg>
        <pc:picChg chg="mod">
          <ac:chgData name="Gerth Stølting Brodal" userId="04ef4784-6591-4f86-a140-f5c3b108582a" providerId="ADAL" clId="{71CE672B-87A1-40BB-AEE0-119AE4F820BB}" dt="2022-01-29T13:07:16.034" v="104" actId="1076"/>
          <ac:picMkLst>
            <pc:docMk/>
            <pc:sldMk cId="3965123638" sldId="306"/>
            <ac:picMk id="7" creationId="{00000000-0000-0000-0000-000000000000}"/>
          </ac:picMkLst>
        </pc:picChg>
        <pc:picChg chg="add mod">
          <ac:chgData name="Gerth Stølting Brodal" userId="04ef4784-6591-4f86-a140-f5c3b108582a" providerId="ADAL" clId="{71CE672B-87A1-40BB-AEE0-119AE4F820BB}" dt="2022-01-29T13:09:19.367" v="160" actId="1076"/>
          <ac:picMkLst>
            <pc:docMk/>
            <pc:sldMk cId="3965123638" sldId="306"/>
            <ac:picMk id="8" creationId="{4A8DB693-6DB2-43FC-B8BF-52EC51AD9A4E}"/>
          </ac:picMkLst>
        </pc:picChg>
      </pc:sldChg>
      <pc:sldChg chg="modSp mod">
        <pc:chgData name="Gerth Stølting Brodal" userId="04ef4784-6591-4f86-a140-f5c3b108582a" providerId="ADAL" clId="{71CE672B-87A1-40BB-AEE0-119AE4F820BB}" dt="2022-01-29T13:25:38.227" v="208" actId="20577"/>
        <pc:sldMkLst>
          <pc:docMk/>
          <pc:sldMk cId="1706296215" sldId="314"/>
        </pc:sldMkLst>
        <pc:graphicFrameChg chg="modGraphic">
          <ac:chgData name="Gerth Stølting Brodal" userId="04ef4784-6591-4f86-a140-f5c3b108582a" providerId="ADAL" clId="{71CE672B-87A1-40BB-AEE0-119AE4F820BB}" dt="2022-01-29T13:25:38.227" v="208" actId="20577"/>
          <ac:graphicFrameMkLst>
            <pc:docMk/>
            <pc:sldMk cId="1706296215" sldId="314"/>
            <ac:graphicFrameMk id="8" creationId="{00000000-0000-0000-0000-000000000000}"/>
          </ac:graphicFrameMkLst>
        </pc:graphicFrameChg>
      </pc:sldChg>
      <pc:sldChg chg="modNotesTx">
        <pc:chgData name="Gerth Stølting Brodal" userId="04ef4784-6591-4f86-a140-f5c3b108582a" providerId="ADAL" clId="{71CE672B-87A1-40BB-AEE0-119AE4F820BB}" dt="2022-01-29T13:28:20.719" v="266" actId="313"/>
        <pc:sldMkLst>
          <pc:docMk/>
          <pc:sldMk cId="615916609" sldId="320"/>
        </pc:sldMkLst>
      </pc:sldChg>
      <pc:sldChg chg="modSp mod">
        <pc:chgData name="Gerth Stølting Brodal" userId="04ef4784-6591-4f86-a140-f5c3b108582a" providerId="ADAL" clId="{71CE672B-87A1-40BB-AEE0-119AE4F820BB}" dt="2022-01-29T12:56:31.645" v="7" actId="20577"/>
        <pc:sldMkLst>
          <pc:docMk/>
          <pc:sldMk cId="3427877334" sldId="323"/>
        </pc:sldMkLst>
        <pc:spChg chg="mod">
          <ac:chgData name="Gerth Stølting Brodal" userId="04ef4784-6591-4f86-a140-f5c3b108582a" providerId="ADAL" clId="{71CE672B-87A1-40BB-AEE0-119AE4F820BB}" dt="2022-01-29T12:56:31.645" v="7" actId="20577"/>
          <ac:spMkLst>
            <pc:docMk/>
            <pc:sldMk cId="3427877334" sldId="323"/>
            <ac:spMk id="2" creationId="{00000000-0000-0000-0000-000000000000}"/>
          </ac:spMkLst>
        </pc:spChg>
      </pc:sldChg>
      <pc:sldChg chg="addSp delSp modSp mod">
        <pc:chgData name="Gerth Stølting Brodal" userId="04ef4784-6591-4f86-a140-f5c3b108582a" providerId="ADAL" clId="{71CE672B-87A1-40BB-AEE0-119AE4F820BB}" dt="2022-01-29T13:23:50.769" v="207" actId="1036"/>
        <pc:sldMkLst>
          <pc:docMk/>
          <pc:sldMk cId="309929601" sldId="324"/>
        </pc:sldMkLst>
        <pc:picChg chg="del">
          <ac:chgData name="Gerth Stølting Brodal" userId="04ef4784-6591-4f86-a140-f5c3b108582a" providerId="ADAL" clId="{71CE672B-87A1-40BB-AEE0-119AE4F820BB}" dt="2022-01-29T13:21:02.714" v="183" actId="478"/>
          <ac:picMkLst>
            <pc:docMk/>
            <pc:sldMk cId="309929601" sldId="324"/>
            <ac:picMk id="5" creationId="{00000000-0000-0000-0000-000000000000}"/>
          </ac:picMkLst>
        </pc:picChg>
        <pc:picChg chg="add mod modCrop">
          <ac:chgData name="Gerth Stølting Brodal" userId="04ef4784-6591-4f86-a140-f5c3b108582a" providerId="ADAL" clId="{71CE672B-87A1-40BB-AEE0-119AE4F820BB}" dt="2022-01-29T13:23:50.769" v="207" actId="1036"/>
          <ac:picMkLst>
            <pc:docMk/>
            <pc:sldMk cId="309929601" sldId="324"/>
            <ac:picMk id="6" creationId="{A8CD1AE5-BC61-4529-AA7D-7C1257C4BC18}"/>
          </ac:picMkLst>
        </pc:picChg>
        <pc:picChg chg="add mod modCrop">
          <ac:chgData name="Gerth Stølting Brodal" userId="04ef4784-6591-4f86-a140-f5c3b108582a" providerId="ADAL" clId="{71CE672B-87A1-40BB-AEE0-119AE4F820BB}" dt="2022-01-29T13:23:50.769" v="207" actId="1036"/>
          <ac:picMkLst>
            <pc:docMk/>
            <pc:sldMk cId="309929601" sldId="324"/>
            <ac:picMk id="7" creationId="{4BA79B1B-F44E-4869-A330-5A9526D092F4}"/>
          </ac:picMkLst>
        </pc:picChg>
      </pc:sldChg>
      <pc:sldChg chg="addSp delSp modSp mod setBg modNotesTx">
        <pc:chgData name="Gerth Stølting Brodal" userId="04ef4784-6591-4f86-a140-f5c3b108582a" providerId="ADAL" clId="{71CE672B-87A1-40BB-AEE0-119AE4F820BB}" dt="2022-01-29T14:28:48.924" v="669" actId="1035"/>
        <pc:sldMkLst>
          <pc:docMk/>
          <pc:sldMk cId="3115951394" sldId="325"/>
        </pc:sldMkLst>
        <pc:spChg chg="mod">
          <ac:chgData name="Gerth Stølting Brodal" userId="04ef4784-6591-4f86-a140-f5c3b108582a" providerId="ADAL" clId="{71CE672B-87A1-40BB-AEE0-119AE4F820BB}" dt="2022-01-29T14:28:48.924" v="669" actId="1035"/>
          <ac:spMkLst>
            <pc:docMk/>
            <pc:sldMk cId="3115951394" sldId="325"/>
            <ac:spMk id="2" creationId="{00000000-0000-0000-0000-000000000000}"/>
          </ac:spMkLst>
        </pc:spChg>
        <pc:spChg chg="mod ord">
          <ac:chgData name="Gerth Stølting Brodal" userId="04ef4784-6591-4f86-a140-f5c3b108582a" providerId="ADAL" clId="{71CE672B-87A1-40BB-AEE0-119AE4F820BB}" dt="2022-01-29T13:18:46.417" v="180" actId="26606"/>
          <ac:spMkLst>
            <pc:docMk/>
            <pc:sldMk cId="3115951394" sldId="325"/>
            <ac:spMk id="5" creationId="{00000000-0000-0000-0000-000000000000}"/>
          </ac:spMkLst>
        </pc:spChg>
        <pc:spChg chg="add mod">
          <ac:chgData name="Gerth Stølting Brodal" userId="04ef4784-6591-4f86-a140-f5c3b108582a" providerId="ADAL" clId="{71CE672B-87A1-40BB-AEE0-119AE4F820BB}" dt="2022-01-29T14:23:52.568" v="614" actId="1076"/>
          <ac:spMkLst>
            <pc:docMk/>
            <pc:sldMk cId="3115951394" sldId="325"/>
            <ac:spMk id="7" creationId="{9EE0A2FC-45F6-472F-84FC-B057B7D4B6D2}"/>
          </ac:spMkLst>
        </pc:spChg>
        <pc:spChg chg="add del mod">
          <ac:chgData name="Gerth Stølting Brodal" userId="04ef4784-6591-4f86-a140-f5c3b108582a" providerId="ADAL" clId="{71CE672B-87A1-40BB-AEE0-119AE4F820BB}" dt="2022-01-29T14:23:38.492" v="612" actId="478"/>
          <ac:spMkLst>
            <pc:docMk/>
            <pc:sldMk cId="3115951394" sldId="325"/>
            <ac:spMk id="8" creationId="{FC9A1AAB-2190-42A0-95B2-A3BA0F822E4E}"/>
          </ac:spMkLst>
        </pc:spChg>
        <pc:spChg chg="add del">
          <ac:chgData name="Gerth Stølting Brodal" userId="04ef4784-6591-4f86-a140-f5c3b108582a" providerId="ADAL" clId="{71CE672B-87A1-40BB-AEE0-119AE4F820BB}" dt="2022-01-29T14:22:40.195" v="603" actId="478"/>
          <ac:spMkLst>
            <pc:docMk/>
            <pc:sldMk cId="3115951394" sldId="325"/>
            <ac:spMk id="9" creationId="{FA62ED62-8EEC-4693-8653-EDA7F075F047}"/>
          </ac:spMkLst>
        </pc:spChg>
        <pc:spChg chg="add del">
          <ac:chgData name="Gerth Stølting Brodal" userId="04ef4784-6591-4f86-a140-f5c3b108582a" providerId="ADAL" clId="{71CE672B-87A1-40BB-AEE0-119AE4F820BB}" dt="2022-01-29T14:23:14.057" v="605" actId="11529"/>
          <ac:spMkLst>
            <pc:docMk/>
            <pc:sldMk cId="3115951394" sldId="325"/>
            <ac:spMk id="10" creationId="{F6EF9D8B-C8B7-4301-A2C1-FD3D1825DA1E}"/>
          </ac:spMkLst>
        </pc:spChg>
        <pc:spChg chg="add del">
          <ac:chgData name="Gerth Stølting Brodal" userId="04ef4784-6591-4f86-a140-f5c3b108582a" providerId="ADAL" clId="{71CE672B-87A1-40BB-AEE0-119AE4F820BB}" dt="2022-01-29T13:18:42.726" v="174" actId="26606"/>
          <ac:spMkLst>
            <pc:docMk/>
            <pc:sldMk cId="3115951394" sldId="325"/>
            <ac:spMk id="11" creationId="{FF9B822F-893E-44C8-963C-64F50ACECBB2}"/>
          </ac:spMkLst>
        </pc:spChg>
        <pc:spChg chg="add del">
          <ac:chgData name="Gerth Stølting Brodal" userId="04ef4784-6591-4f86-a140-f5c3b108582a" providerId="ADAL" clId="{71CE672B-87A1-40BB-AEE0-119AE4F820BB}" dt="2022-01-29T13:18:42.726" v="174" actId="26606"/>
          <ac:spMkLst>
            <pc:docMk/>
            <pc:sldMk cId="3115951394" sldId="325"/>
            <ac:spMk id="13" creationId="{EBF87945-A001-489F-9D9B-7D9435F0B9CA}"/>
          </ac:spMkLst>
        </pc:spChg>
        <pc:spChg chg="add del">
          <ac:chgData name="Gerth Stølting Brodal" userId="04ef4784-6591-4f86-a140-f5c3b108582a" providerId="ADAL" clId="{71CE672B-87A1-40BB-AEE0-119AE4F820BB}" dt="2022-01-29T13:18:44.260" v="176" actId="26606"/>
          <ac:spMkLst>
            <pc:docMk/>
            <pc:sldMk cId="3115951394" sldId="325"/>
            <ac:spMk id="15" creationId="{2E94A4F7-38E4-45EA-8E2E-CE1B5766B4F1}"/>
          </ac:spMkLst>
        </pc:spChg>
        <pc:spChg chg="add del">
          <ac:chgData name="Gerth Stølting Brodal" userId="04ef4784-6591-4f86-a140-f5c3b108582a" providerId="ADAL" clId="{71CE672B-87A1-40BB-AEE0-119AE4F820BB}" dt="2022-01-29T13:18:44.260" v="176" actId="26606"/>
          <ac:spMkLst>
            <pc:docMk/>
            <pc:sldMk cId="3115951394" sldId="325"/>
            <ac:spMk id="16" creationId="{05C7EBC3-4672-4DAB-81C2-58661FAFAED6}"/>
          </ac:spMkLst>
        </pc:spChg>
        <pc:spChg chg="add del">
          <ac:chgData name="Gerth Stølting Brodal" userId="04ef4784-6591-4f86-a140-f5c3b108582a" providerId="ADAL" clId="{71CE672B-87A1-40BB-AEE0-119AE4F820BB}" dt="2022-01-29T13:18:44.260" v="176" actId="26606"/>
          <ac:spMkLst>
            <pc:docMk/>
            <pc:sldMk cId="3115951394" sldId="325"/>
            <ac:spMk id="17" creationId="{40BF962F-4C6F-461E-86F2-C43F56CC939B}"/>
          </ac:spMkLst>
        </pc:spChg>
        <pc:spChg chg="add del">
          <ac:chgData name="Gerth Stølting Brodal" userId="04ef4784-6591-4f86-a140-f5c3b108582a" providerId="ADAL" clId="{71CE672B-87A1-40BB-AEE0-119AE4F820BB}" dt="2022-01-29T13:18:45.146" v="178" actId="26606"/>
          <ac:spMkLst>
            <pc:docMk/>
            <pc:sldMk cId="3115951394" sldId="325"/>
            <ac:spMk id="19" creationId="{73DE2CFE-42F2-48F0-8706-5264E012B10C}"/>
          </ac:spMkLst>
        </pc:spChg>
        <pc:spChg chg="add del">
          <ac:chgData name="Gerth Stølting Brodal" userId="04ef4784-6591-4f86-a140-f5c3b108582a" providerId="ADAL" clId="{71CE672B-87A1-40BB-AEE0-119AE4F820BB}" dt="2022-01-29T13:18:46.417" v="180" actId="26606"/>
          <ac:spMkLst>
            <pc:docMk/>
            <pc:sldMk cId="3115951394" sldId="325"/>
            <ac:spMk id="21" creationId="{B5FA7C47-B7C1-4D2E-AB49-ED23BA34BA83}"/>
          </ac:spMkLst>
        </pc:spChg>
        <pc:spChg chg="add del">
          <ac:chgData name="Gerth Stølting Brodal" userId="04ef4784-6591-4f86-a140-f5c3b108582a" providerId="ADAL" clId="{71CE672B-87A1-40BB-AEE0-119AE4F820BB}" dt="2022-01-29T13:18:46.417" v="180" actId="26606"/>
          <ac:spMkLst>
            <pc:docMk/>
            <pc:sldMk cId="3115951394" sldId="325"/>
            <ac:spMk id="22" creationId="{596EE156-ABF1-4329-A6BA-03B4254E0877}"/>
          </ac:spMkLst>
        </pc:spChg>
        <pc:spChg chg="add del">
          <ac:chgData name="Gerth Stølting Brodal" userId="04ef4784-6591-4f86-a140-f5c3b108582a" providerId="ADAL" clId="{71CE672B-87A1-40BB-AEE0-119AE4F820BB}" dt="2022-01-29T13:18:46.417" v="180" actId="26606"/>
          <ac:spMkLst>
            <pc:docMk/>
            <pc:sldMk cId="3115951394" sldId="325"/>
            <ac:spMk id="23" creationId="{19B9933F-AAB3-444A-8BB5-9CA194A8BC63}"/>
          </ac:spMkLst>
        </pc:spChg>
        <pc:spChg chg="add del">
          <ac:chgData name="Gerth Stølting Brodal" userId="04ef4784-6591-4f86-a140-f5c3b108582a" providerId="ADAL" clId="{71CE672B-87A1-40BB-AEE0-119AE4F820BB}" dt="2022-01-29T13:18:46.417" v="180" actId="26606"/>
          <ac:spMkLst>
            <pc:docMk/>
            <pc:sldMk cId="3115951394" sldId="325"/>
            <ac:spMk id="24" creationId="{7D20183A-0B1D-4A1F-89B1-ADBEDBC6E54E}"/>
          </ac:spMkLst>
        </pc:spChg>
        <pc:spChg chg="add del">
          <ac:chgData name="Gerth Stølting Brodal" userId="04ef4784-6591-4f86-a140-f5c3b108582a" providerId="ADAL" clId="{71CE672B-87A1-40BB-AEE0-119AE4F820BB}" dt="2022-01-29T13:18:46.417" v="180" actId="26606"/>
          <ac:spMkLst>
            <pc:docMk/>
            <pc:sldMk cId="3115951394" sldId="325"/>
            <ac:spMk id="25" creationId="{131031D3-26CD-4214-A9A4-5857EFA15A0C}"/>
          </ac:spMkLst>
        </pc:spChg>
        <pc:picChg chg="del">
          <ac:chgData name="Gerth Stølting Brodal" userId="04ef4784-6591-4f86-a140-f5c3b108582a" providerId="ADAL" clId="{71CE672B-87A1-40BB-AEE0-119AE4F820BB}" dt="2022-01-29T13:17:56.292" v="163" actId="478"/>
          <ac:picMkLst>
            <pc:docMk/>
            <pc:sldMk cId="3115951394" sldId="325"/>
            <ac:picMk id="3" creationId="{00000000-0000-0000-0000-000000000000}"/>
          </ac:picMkLst>
        </pc:picChg>
        <pc:picChg chg="add mod">
          <ac:chgData name="Gerth Stølting Brodal" userId="04ef4784-6591-4f86-a140-f5c3b108582a" providerId="ADAL" clId="{71CE672B-87A1-40BB-AEE0-119AE4F820BB}" dt="2022-01-29T13:18:48.877" v="182" actId="1076"/>
          <ac:picMkLst>
            <pc:docMk/>
            <pc:sldMk cId="3115951394" sldId="325"/>
            <ac:picMk id="6" creationId="{39ABCEFA-F3E4-45FE-9104-041B85892E2D}"/>
          </ac:picMkLst>
        </pc:picChg>
      </pc:sldChg>
      <pc:sldChg chg="addSp delSp modSp mod">
        <pc:chgData name="Gerth Stølting Brodal" userId="04ef4784-6591-4f86-a140-f5c3b108582a" providerId="ADAL" clId="{71CE672B-87A1-40BB-AEE0-119AE4F820BB}" dt="2022-01-29T13:08:51.067" v="154" actId="1076"/>
        <pc:sldMkLst>
          <pc:docMk/>
          <pc:sldMk cId="2180986456" sldId="328"/>
        </pc:sldMkLst>
        <pc:spChg chg="mod">
          <ac:chgData name="Gerth Stølting Brodal" userId="04ef4784-6591-4f86-a140-f5c3b108582a" providerId="ADAL" clId="{71CE672B-87A1-40BB-AEE0-119AE4F820BB}" dt="2022-01-29T13:01:52.879" v="40" actId="20577"/>
          <ac:spMkLst>
            <pc:docMk/>
            <pc:sldMk cId="2180986456" sldId="328"/>
            <ac:spMk id="2" creationId="{00000000-0000-0000-0000-000000000000}"/>
          </ac:spMkLst>
        </pc:spChg>
        <pc:picChg chg="del">
          <ac:chgData name="Gerth Stølting Brodal" userId="04ef4784-6591-4f86-a140-f5c3b108582a" providerId="ADAL" clId="{71CE672B-87A1-40BB-AEE0-119AE4F820BB}" dt="2022-01-29T13:03:12.743" v="43" actId="478"/>
          <ac:picMkLst>
            <pc:docMk/>
            <pc:sldMk cId="2180986456" sldId="328"/>
            <ac:picMk id="3" creationId="{00000000-0000-0000-0000-000000000000}"/>
          </ac:picMkLst>
        </pc:picChg>
        <pc:picChg chg="add mod">
          <ac:chgData name="Gerth Stølting Brodal" userId="04ef4784-6591-4f86-a140-f5c3b108582a" providerId="ADAL" clId="{71CE672B-87A1-40BB-AEE0-119AE4F820BB}" dt="2022-01-29T13:08:51.067" v="154" actId="1076"/>
          <ac:picMkLst>
            <pc:docMk/>
            <pc:sldMk cId="2180986456" sldId="328"/>
            <ac:picMk id="5" creationId="{59CF0FA7-DF67-4E46-95E0-D08EF63849B4}"/>
          </ac:picMkLst>
        </pc:picChg>
      </pc:sldChg>
      <pc:sldChg chg="modSp mod">
        <pc:chgData name="Gerth Stølting Brodal" userId="04ef4784-6591-4f86-a140-f5c3b108582a" providerId="ADAL" clId="{71CE672B-87A1-40BB-AEE0-119AE4F820BB}" dt="2022-01-29T13:55:44.466" v="322" actId="20577"/>
        <pc:sldMkLst>
          <pc:docMk/>
          <pc:sldMk cId="1032111732" sldId="342"/>
        </pc:sldMkLst>
        <pc:spChg chg="mod">
          <ac:chgData name="Gerth Stølting Brodal" userId="04ef4784-6591-4f86-a140-f5c3b108582a" providerId="ADAL" clId="{71CE672B-87A1-40BB-AEE0-119AE4F820BB}" dt="2022-01-29T13:55:44.466" v="322" actId="20577"/>
          <ac:spMkLst>
            <pc:docMk/>
            <pc:sldMk cId="1032111732" sldId="342"/>
            <ac:spMk id="3" creationId="{00000000-0000-0000-0000-000000000000}"/>
          </ac:spMkLst>
        </pc:spChg>
      </pc:sldChg>
      <pc:sldChg chg="addSp delSp modSp mod">
        <pc:chgData name="Gerth Stølting Brodal" userId="04ef4784-6591-4f86-a140-f5c3b108582a" providerId="ADAL" clId="{71CE672B-87A1-40BB-AEE0-119AE4F820BB}" dt="2022-01-29T13:37:48.714" v="295" actId="1076"/>
        <pc:sldMkLst>
          <pc:docMk/>
          <pc:sldMk cId="3891098839" sldId="350"/>
        </pc:sldMkLst>
        <pc:spChg chg="mod">
          <ac:chgData name="Gerth Stølting Brodal" userId="04ef4784-6591-4f86-a140-f5c3b108582a" providerId="ADAL" clId="{71CE672B-87A1-40BB-AEE0-119AE4F820BB}" dt="2022-01-29T13:37:03.107" v="287" actId="14100"/>
          <ac:spMkLst>
            <pc:docMk/>
            <pc:sldMk cId="3891098839" sldId="350"/>
            <ac:spMk id="2" creationId="{00000000-0000-0000-0000-000000000000}"/>
          </ac:spMkLst>
        </pc:spChg>
        <pc:spChg chg="mod">
          <ac:chgData name="Gerth Stølting Brodal" userId="04ef4784-6591-4f86-a140-f5c3b108582a" providerId="ADAL" clId="{71CE672B-87A1-40BB-AEE0-119AE4F820BB}" dt="2022-01-29T13:37:27.619" v="293" actId="1076"/>
          <ac:spMkLst>
            <pc:docMk/>
            <pc:sldMk cId="3891098839" sldId="350"/>
            <ac:spMk id="5" creationId="{00000000-0000-0000-0000-000000000000}"/>
          </ac:spMkLst>
        </pc:spChg>
        <pc:spChg chg="mod">
          <ac:chgData name="Gerth Stølting Brodal" userId="04ef4784-6591-4f86-a140-f5c3b108582a" providerId="ADAL" clId="{71CE672B-87A1-40BB-AEE0-119AE4F820BB}" dt="2022-01-29T13:37:48.714" v="295" actId="1076"/>
          <ac:spMkLst>
            <pc:docMk/>
            <pc:sldMk cId="3891098839" sldId="350"/>
            <ac:spMk id="6" creationId="{00000000-0000-0000-0000-000000000000}"/>
          </ac:spMkLst>
        </pc:spChg>
        <pc:spChg chg="mod">
          <ac:chgData name="Gerth Stølting Brodal" userId="04ef4784-6591-4f86-a140-f5c3b108582a" providerId="ADAL" clId="{71CE672B-87A1-40BB-AEE0-119AE4F820BB}" dt="2022-01-29T13:37:38.330" v="294" actId="1076"/>
          <ac:spMkLst>
            <pc:docMk/>
            <pc:sldMk cId="3891098839" sldId="350"/>
            <ac:spMk id="7" creationId="{00000000-0000-0000-0000-000000000000}"/>
          </ac:spMkLst>
        </pc:spChg>
        <pc:picChg chg="add mod ord">
          <ac:chgData name="Gerth Stølting Brodal" userId="04ef4784-6591-4f86-a140-f5c3b108582a" providerId="ADAL" clId="{71CE672B-87A1-40BB-AEE0-119AE4F820BB}" dt="2022-01-29T13:37:22.470" v="292" actId="1076"/>
          <ac:picMkLst>
            <pc:docMk/>
            <pc:sldMk cId="3891098839" sldId="350"/>
            <ac:picMk id="4" creationId="{7719E828-4849-4ECF-A19D-7B0B8906FEB9}"/>
          </ac:picMkLst>
        </pc:picChg>
        <pc:picChg chg="del">
          <ac:chgData name="Gerth Stølting Brodal" userId="04ef4784-6591-4f86-a140-f5c3b108582a" providerId="ADAL" clId="{71CE672B-87A1-40BB-AEE0-119AE4F820BB}" dt="2022-01-29T13:37:09.271" v="289" actId="478"/>
          <ac:picMkLst>
            <pc:docMk/>
            <pc:sldMk cId="3891098839" sldId="350"/>
            <ac:picMk id="8" creationId="{00000000-0000-0000-0000-000000000000}"/>
          </ac:picMkLst>
        </pc:picChg>
      </pc:sldChg>
      <pc:sldChg chg="addSp delSp modSp mod delAnim modAnim">
        <pc:chgData name="Gerth Stølting Brodal" userId="04ef4784-6591-4f86-a140-f5c3b108582a" providerId="ADAL" clId="{71CE672B-87A1-40BB-AEE0-119AE4F820BB}" dt="2022-01-29T14:05:17.902" v="512" actId="1035"/>
        <pc:sldMkLst>
          <pc:docMk/>
          <pc:sldMk cId="578142215" sldId="351"/>
        </pc:sldMkLst>
        <pc:spChg chg="mod">
          <ac:chgData name="Gerth Stølting Brodal" userId="04ef4784-6591-4f86-a140-f5c3b108582a" providerId="ADAL" clId="{71CE672B-87A1-40BB-AEE0-119AE4F820BB}" dt="2022-01-29T14:02:41.858" v="455" actId="1036"/>
          <ac:spMkLst>
            <pc:docMk/>
            <pc:sldMk cId="578142215" sldId="351"/>
            <ac:spMk id="9" creationId="{00000000-0000-0000-0000-000000000000}"/>
          </ac:spMkLst>
        </pc:spChg>
        <pc:spChg chg="mod">
          <ac:chgData name="Gerth Stølting Brodal" userId="04ef4784-6591-4f86-a140-f5c3b108582a" providerId="ADAL" clId="{71CE672B-87A1-40BB-AEE0-119AE4F820BB}" dt="2022-01-29T14:02:41.858" v="455" actId="1036"/>
          <ac:spMkLst>
            <pc:docMk/>
            <pc:sldMk cId="578142215" sldId="351"/>
            <ac:spMk id="10" creationId="{00000000-0000-0000-0000-000000000000}"/>
          </ac:spMkLst>
        </pc:spChg>
        <pc:spChg chg="mod">
          <ac:chgData name="Gerth Stølting Brodal" userId="04ef4784-6591-4f86-a140-f5c3b108582a" providerId="ADAL" clId="{71CE672B-87A1-40BB-AEE0-119AE4F820BB}" dt="2022-01-29T14:02:55.268" v="456" actId="1076"/>
          <ac:spMkLst>
            <pc:docMk/>
            <pc:sldMk cId="578142215" sldId="351"/>
            <ac:spMk id="11" creationId="{00000000-0000-0000-0000-000000000000}"/>
          </ac:spMkLst>
        </pc:spChg>
        <pc:spChg chg="mod">
          <ac:chgData name="Gerth Stølting Brodal" userId="04ef4784-6591-4f86-a140-f5c3b108582a" providerId="ADAL" clId="{71CE672B-87A1-40BB-AEE0-119AE4F820BB}" dt="2022-01-29T14:03:05.319" v="469" actId="1035"/>
          <ac:spMkLst>
            <pc:docMk/>
            <pc:sldMk cId="578142215" sldId="351"/>
            <ac:spMk id="12" creationId="{00000000-0000-0000-0000-000000000000}"/>
          </ac:spMkLst>
        </pc:spChg>
        <pc:spChg chg="del">
          <ac:chgData name="Gerth Stølting Brodal" userId="04ef4784-6591-4f86-a140-f5c3b108582a" providerId="ADAL" clId="{71CE672B-87A1-40BB-AEE0-119AE4F820BB}" dt="2022-01-29T14:03:12.814" v="470" actId="478"/>
          <ac:spMkLst>
            <pc:docMk/>
            <pc:sldMk cId="578142215" sldId="351"/>
            <ac:spMk id="13" creationId="{00000000-0000-0000-0000-000000000000}"/>
          </ac:spMkLst>
        </pc:spChg>
        <pc:spChg chg="del">
          <ac:chgData name="Gerth Stølting Brodal" userId="04ef4784-6591-4f86-a140-f5c3b108582a" providerId="ADAL" clId="{71CE672B-87A1-40BB-AEE0-119AE4F820BB}" dt="2022-01-29T14:03:12.814" v="470" actId="478"/>
          <ac:spMkLst>
            <pc:docMk/>
            <pc:sldMk cId="578142215" sldId="351"/>
            <ac:spMk id="14" creationId="{00000000-0000-0000-0000-000000000000}"/>
          </ac:spMkLst>
        </pc:spChg>
        <pc:spChg chg="mod">
          <ac:chgData name="Gerth Stølting Brodal" userId="04ef4784-6591-4f86-a140-f5c3b108582a" providerId="ADAL" clId="{71CE672B-87A1-40BB-AEE0-119AE4F820BB}" dt="2022-01-29T14:01:37.734" v="371" actId="1038"/>
          <ac:spMkLst>
            <pc:docMk/>
            <pc:sldMk cId="578142215" sldId="351"/>
            <ac:spMk id="17" creationId="{00000000-0000-0000-0000-000000000000}"/>
          </ac:spMkLst>
        </pc:spChg>
        <pc:spChg chg="mod">
          <ac:chgData name="Gerth Stølting Brodal" userId="04ef4784-6591-4f86-a140-f5c3b108582a" providerId="ADAL" clId="{71CE672B-87A1-40BB-AEE0-119AE4F820BB}" dt="2022-01-29T14:04:57.040" v="498" actId="14100"/>
          <ac:spMkLst>
            <pc:docMk/>
            <pc:sldMk cId="578142215" sldId="351"/>
            <ac:spMk id="18" creationId="{00000000-0000-0000-0000-000000000000}"/>
          </ac:spMkLst>
        </pc:spChg>
        <pc:spChg chg="mod">
          <ac:chgData name="Gerth Stølting Brodal" userId="04ef4784-6591-4f86-a140-f5c3b108582a" providerId="ADAL" clId="{71CE672B-87A1-40BB-AEE0-119AE4F820BB}" dt="2022-01-29T14:03:16.776" v="472" actId="6549"/>
          <ac:spMkLst>
            <pc:docMk/>
            <pc:sldMk cId="578142215" sldId="351"/>
            <ac:spMk id="19" creationId="{00000000-0000-0000-0000-000000000000}"/>
          </ac:spMkLst>
        </pc:spChg>
        <pc:spChg chg="mod">
          <ac:chgData name="Gerth Stølting Brodal" userId="04ef4784-6591-4f86-a140-f5c3b108582a" providerId="ADAL" clId="{71CE672B-87A1-40BB-AEE0-119AE4F820BB}" dt="2022-01-29T14:04:45.919" v="497" actId="1038"/>
          <ac:spMkLst>
            <pc:docMk/>
            <pc:sldMk cId="578142215" sldId="351"/>
            <ac:spMk id="20" creationId="{00000000-0000-0000-0000-000000000000}"/>
          </ac:spMkLst>
        </pc:spChg>
        <pc:spChg chg="mod">
          <ac:chgData name="Gerth Stølting Brodal" userId="04ef4784-6591-4f86-a140-f5c3b108582a" providerId="ADAL" clId="{71CE672B-87A1-40BB-AEE0-119AE4F820BB}" dt="2022-01-29T14:05:17.902" v="512" actId="1035"/>
          <ac:spMkLst>
            <pc:docMk/>
            <pc:sldMk cId="578142215" sldId="351"/>
            <ac:spMk id="21" creationId="{00000000-0000-0000-0000-000000000000}"/>
          </ac:spMkLst>
        </pc:spChg>
        <pc:picChg chg="add del mod ord">
          <ac:chgData name="Gerth Stølting Brodal" userId="04ef4784-6591-4f86-a140-f5c3b108582a" providerId="ADAL" clId="{71CE672B-87A1-40BB-AEE0-119AE4F820BB}" dt="2022-01-29T14:01:59.368" v="414" actId="478"/>
          <ac:picMkLst>
            <pc:docMk/>
            <pc:sldMk cId="578142215" sldId="351"/>
            <ac:picMk id="4" creationId="{BB632C04-98A3-4008-B493-7AC507438ED4}"/>
          </ac:picMkLst>
        </pc:picChg>
        <pc:picChg chg="del">
          <ac:chgData name="Gerth Stølting Brodal" userId="04ef4784-6591-4f86-a140-f5c3b108582a" providerId="ADAL" clId="{71CE672B-87A1-40BB-AEE0-119AE4F820BB}" dt="2022-01-29T13:48:52.182" v="301" actId="478"/>
          <ac:picMkLst>
            <pc:docMk/>
            <pc:sldMk cId="578142215" sldId="351"/>
            <ac:picMk id="6" creationId="{00000000-0000-0000-0000-000000000000}"/>
          </ac:picMkLst>
        </pc:picChg>
        <pc:picChg chg="del">
          <ac:chgData name="Gerth Stølting Brodal" userId="04ef4784-6591-4f86-a140-f5c3b108582a" providerId="ADAL" clId="{71CE672B-87A1-40BB-AEE0-119AE4F820BB}" dt="2022-01-29T14:02:01.787" v="415" actId="478"/>
          <ac:picMkLst>
            <pc:docMk/>
            <pc:sldMk cId="578142215" sldId="351"/>
            <ac:picMk id="7" creationId="{00000000-0000-0000-0000-000000000000}"/>
          </ac:picMkLst>
        </pc:picChg>
        <pc:picChg chg="del">
          <ac:chgData name="Gerth Stølting Brodal" userId="04ef4784-6591-4f86-a140-f5c3b108582a" providerId="ADAL" clId="{71CE672B-87A1-40BB-AEE0-119AE4F820BB}" dt="2022-01-29T14:01:11.604" v="339" actId="478"/>
          <ac:picMkLst>
            <pc:docMk/>
            <pc:sldMk cId="578142215" sldId="351"/>
            <ac:picMk id="8" creationId="{00000000-0000-0000-0000-000000000000}"/>
          </ac:picMkLst>
        </pc:picChg>
        <pc:picChg chg="add mod ord modCrop">
          <ac:chgData name="Gerth Stølting Brodal" userId="04ef4784-6591-4f86-a140-f5c3b108582a" providerId="ADAL" clId="{71CE672B-87A1-40BB-AEE0-119AE4F820BB}" dt="2022-01-29T14:02:19.664" v="417" actId="1076"/>
          <ac:picMkLst>
            <pc:docMk/>
            <pc:sldMk cId="578142215" sldId="351"/>
            <ac:picMk id="15" creationId="{67216814-85EF-45EB-873F-FFF521A56150}"/>
          </ac:picMkLst>
        </pc:picChg>
        <pc:picChg chg="del">
          <ac:chgData name="Gerth Stølting Brodal" userId="04ef4784-6591-4f86-a140-f5c3b108582a" providerId="ADAL" clId="{71CE672B-87A1-40BB-AEE0-119AE4F820BB}" dt="2022-01-29T14:01:09.251" v="338" actId="478"/>
          <ac:picMkLst>
            <pc:docMk/>
            <pc:sldMk cId="578142215" sldId="351"/>
            <ac:picMk id="16" creationId="{00000000-0000-0000-0000-000000000000}"/>
          </ac:picMkLst>
        </pc:picChg>
        <pc:picChg chg="add mod ord modCrop">
          <ac:chgData name="Gerth Stølting Brodal" userId="04ef4784-6591-4f86-a140-f5c3b108582a" providerId="ADAL" clId="{71CE672B-87A1-40BB-AEE0-119AE4F820BB}" dt="2022-01-29T14:05:13.389" v="503" actId="1037"/>
          <ac:picMkLst>
            <pc:docMk/>
            <pc:sldMk cId="578142215" sldId="351"/>
            <ac:picMk id="23" creationId="{81CF9903-2A3A-4A5D-88C6-EC8D36028656}"/>
          </ac:picMkLst>
        </pc:picChg>
      </pc:sldChg>
      <pc:sldChg chg="modSp mod modNotesTx">
        <pc:chgData name="Gerth Stølting Brodal" userId="04ef4784-6591-4f86-a140-f5c3b108582a" providerId="ADAL" clId="{71CE672B-87A1-40BB-AEE0-119AE4F820BB}" dt="2022-01-29T14:09:55.550" v="540" actId="6549"/>
        <pc:sldMkLst>
          <pc:docMk/>
          <pc:sldMk cId="460586596" sldId="355"/>
        </pc:sldMkLst>
        <pc:spChg chg="mod">
          <ac:chgData name="Gerth Stølting Brodal" userId="04ef4784-6591-4f86-a140-f5c3b108582a" providerId="ADAL" clId="{71CE672B-87A1-40BB-AEE0-119AE4F820BB}" dt="2022-01-29T14:09:53.228" v="539" actId="27636"/>
          <ac:spMkLst>
            <pc:docMk/>
            <pc:sldMk cId="460586596" sldId="355"/>
            <ac:spMk id="7" creationId="{00000000-0000-0000-0000-000000000000}"/>
          </ac:spMkLst>
        </pc:spChg>
      </pc:sldChg>
      <pc:sldChg chg="modNotesTx">
        <pc:chgData name="Gerth Stølting Brodal" userId="04ef4784-6591-4f86-a140-f5c3b108582a" providerId="ADAL" clId="{71CE672B-87A1-40BB-AEE0-119AE4F820BB}" dt="2022-01-29T13:29:57.410" v="267" actId="20577"/>
        <pc:sldMkLst>
          <pc:docMk/>
          <pc:sldMk cId="1092964826" sldId="368"/>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B1A172F-81D4-4DC4-9113-1DBD56EC3646}" type="datetimeFigureOut">
              <a:rPr lang="en-US" smtClean="0"/>
              <a:t>11/19/2022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D563DD8-32AB-41BE-B1C6-8EAC45222ACE}" type="slidenum">
              <a:rPr lang="en-US" smtClean="0"/>
              <a:t>‹#›</a:t>
            </a:fld>
            <a:endParaRPr lang="en-US"/>
          </a:p>
        </p:txBody>
      </p:sp>
    </p:spTree>
    <p:extLst>
      <p:ext uri="{BB962C8B-B14F-4D97-AF65-F5344CB8AC3E}">
        <p14:creationId xmlns:p14="http://schemas.microsoft.com/office/powerpoint/2010/main" val="27835055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a-DK" b="1" dirty="0"/>
              <a:t>Introduktion til Programmering med Videnskabelige Anvendelser</a:t>
            </a:r>
          </a:p>
          <a:p>
            <a:r>
              <a:rPr lang="en-US" dirty="0"/>
              <a:t>https://kursuskatalog.au.dk/da/course/111388/Introduktion-til-programmering-med-videnskabelige-anvendelser</a:t>
            </a:r>
          </a:p>
        </p:txBody>
      </p:sp>
      <p:sp>
        <p:nvSpPr>
          <p:cNvPr id="4" name="Slide Number Placeholder 3"/>
          <p:cNvSpPr>
            <a:spLocks noGrp="1"/>
          </p:cNvSpPr>
          <p:nvPr>
            <p:ph type="sldNum" sz="quarter" idx="10"/>
          </p:nvPr>
        </p:nvSpPr>
        <p:spPr/>
        <p:txBody>
          <a:bodyPr/>
          <a:lstStyle/>
          <a:p>
            <a:fld id="{CD563DD8-32AB-41BE-B1C6-8EAC45222ACE}" type="slidenum">
              <a:rPr lang="en-US" smtClean="0"/>
              <a:t>1</a:t>
            </a:fld>
            <a:endParaRPr lang="en-US"/>
          </a:p>
        </p:txBody>
      </p:sp>
    </p:spTree>
    <p:extLst>
      <p:ext uri="{BB962C8B-B14F-4D97-AF65-F5344CB8AC3E}">
        <p14:creationId xmlns:p14="http://schemas.microsoft.com/office/powerpoint/2010/main" val="40364021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a-DK" dirty="0"/>
              <a:t>Python: overrides </a:t>
            </a:r>
            <a:r>
              <a:rPr lang="da-DK" dirty="0" err="1"/>
              <a:t>builtin</a:t>
            </a:r>
            <a:r>
              <a:rPr lang="da-DK" dirty="0"/>
              <a:t> </a:t>
            </a:r>
            <a:r>
              <a:rPr lang="da-DK" dirty="0" err="1"/>
              <a:t>function</a:t>
            </a:r>
            <a:r>
              <a:rPr lang="da-DK" dirty="0"/>
              <a:t> ”sum”</a:t>
            </a:r>
          </a:p>
        </p:txBody>
      </p:sp>
      <p:sp>
        <p:nvSpPr>
          <p:cNvPr id="4" name="Slide Number Placeholder 3"/>
          <p:cNvSpPr>
            <a:spLocks noGrp="1"/>
          </p:cNvSpPr>
          <p:nvPr>
            <p:ph type="sldNum" sz="quarter" idx="5"/>
          </p:nvPr>
        </p:nvSpPr>
        <p:spPr/>
        <p:txBody>
          <a:bodyPr/>
          <a:lstStyle/>
          <a:p>
            <a:fld id="{CD563DD8-32AB-41BE-B1C6-8EAC45222ACE}" type="slidenum">
              <a:rPr lang="en-US" smtClean="0"/>
              <a:t>37</a:t>
            </a:fld>
            <a:endParaRPr lang="en-US"/>
          </a:p>
        </p:txBody>
      </p:sp>
    </p:spTree>
    <p:extLst>
      <p:ext uri="{BB962C8B-B14F-4D97-AF65-F5344CB8AC3E}">
        <p14:creationId xmlns:p14="http://schemas.microsoft.com/office/powerpoint/2010/main" val="3976483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a-DK" dirty="0"/>
              <a:t>Complete </a:t>
            </a:r>
            <a:r>
              <a:rPr lang="da-DK" dirty="0" err="1"/>
              <a:t>un-scientific</a:t>
            </a:r>
            <a:r>
              <a:rPr lang="da-DK" dirty="0"/>
              <a:t> </a:t>
            </a:r>
            <a:r>
              <a:rPr lang="da-DK" dirty="0" err="1"/>
              <a:t>measurements</a:t>
            </a:r>
            <a:endParaRPr lang="da-DK" dirty="0"/>
          </a:p>
          <a:p>
            <a:endParaRPr lang="da-DK" dirty="0"/>
          </a:p>
          <a:p>
            <a:r>
              <a:rPr lang="da-DK" dirty="0" err="1"/>
              <a:t>gcc</a:t>
            </a:r>
            <a:r>
              <a:rPr lang="da-DK" dirty="0"/>
              <a:t> –O3</a:t>
            </a:r>
          </a:p>
          <a:p>
            <a:r>
              <a:rPr lang="da-DK" dirty="0" err="1"/>
              <a:t>gcc</a:t>
            </a:r>
            <a:r>
              <a:rPr lang="da-DK" dirty="0"/>
              <a:t>/g++/Java</a:t>
            </a:r>
            <a:r>
              <a:rPr lang="da-DK" baseline="0" dirty="0"/>
              <a:t> </a:t>
            </a:r>
            <a:r>
              <a:rPr lang="da-DK" dirty="0"/>
              <a:t>ran for-loop</a:t>
            </a:r>
            <a:r>
              <a:rPr lang="da-DK" baseline="0" dirty="0"/>
              <a:t> </a:t>
            </a:r>
            <a:r>
              <a:rPr lang="da-DK" baseline="0" dirty="0" err="1"/>
              <a:t>sufficiently</a:t>
            </a:r>
            <a:r>
              <a:rPr lang="da-DK" baseline="0" dirty="0"/>
              <a:t> </a:t>
            </a:r>
            <a:r>
              <a:rPr lang="da-DK" baseline="0" dirty="0" err="1"/>
              <a:t>many</a:t>
            </a:r>
            <a:r>
              <a:rPr lang="da-DK" baseline="0" dirty="0"/>
              <a:t> times to </a:t>
            </a:r>
            <a:r>
              <a:rPr lang="da-DK" baseline="0" dirty="0" err="1"/>
              <a:t>be</a:t>
            </a:r>
            <a:r>
              <a:rPr lang="da-DK" baseline="0" dirty="0"/>
              <a:t> </a:t>
            </a:r>
            <a:r>
              <a:rPr lang="da-DK" baseline="0" dirty="0" err="1"/>
              <a:t>able</a:t>
            </a:r>
            <a:r>
              <a:rPr lang="da-DK" baseline="0" dirty="0"/>
              <a:t> to measure </a:t>
            </a:r>
            <a:r>
              <a:rPr lang="da-DK" baseline="0" dirty="0" err="1"/>
              <a:t>running</a:t>
            </a:r>
            <a:r>
              <a:rPr lang="da-DK" baseline="0" dirty="0"/>
              <a:t> time (Windows 10 </a:t>
            </a:r>
            <a:r>
              <a:rPr lang="da-DK" baseline="0" dirty="0" err="1"/>
              <a:t>clock</a:t>
            </a:r>
            <a:r>
              <a:rPr lang="da-DK" baseline="0" dirty="0"/>
              <a:t> resolution 0.015s)</a:t>
            </a:r>
          </a:p>
          <a:p>
            <a:r>
              <a:rPr lang="da-DK" baseline="0" dirty="0"/>
              <a:t>C++: in </a:t>
            </a:r>
            <a:r>
              <a:rPr lang="da-DK" baseline="0" dirty="0" err="1"/>
              <a:t>fact</a:t>
            </a:r>
            <a:r>
              <a:rPr lang="da-DK" baseline="0" dirty="0"/>
              <a:t> g++ ”long </a:t>
            </a:r>
            <a:r>
              <a:rPr lang="da-DK" baseline="0" dirty="0" err="1"/>
              <a:t>long”´to</a:t>
            </a:r>
            <a:r>
              <a:rPr lang="da-DK" baseline="0" dirty="0"/>
              <a:t> </a:t>
            </a:r>
            <a:r>
              <a:rPr lang="da-DK" baseline="0" dirty="0" err="1"/>
              <a:t>enforce</a:t>
            </a:r>
            <a:r>
              <a:rPr lang="da-DK" baseline="0" dirty="0"/>
              <a:t> 64 bit </a:t>
            </a:r>
            <a:r>
              <a:rPr lang="da-DK" baseline="0" dirty="0" err="1"/>
              <a:t>numbers</a:t>
            </a:r>
            <a:endParaRPr lang="da-DK" baseline="0" dirty="0"/>
          </a:p>
          <a:p>
            <a:endParaRPr lang="da-DK" baseline="0" dirty="0"/>
          </a:p>
          <a:p>
            <a:r>
              <a:rPr lang="da-DK" baseline="0" dirty="0" err="1"/>
              <a:t>Numba</a:t>
            </a:r>
            <a:r>
              <a:rPr lang="da-DK" baseline="0" dirty="0"/>
              <a:t> = </a:t>
            </a:r>
            <a:r>
              <a:rPr lang="da-DK" baseline="0" dirty="0" err="1"/>
              <a:t>Jit</a:t>
            </a:r>
            <a:r>
              <a:rPr lang="da-DK" baseline="0" dirty="0"/>
              <a:t> compiler for </a:t>
            </a:r>
            <a:r>
              <a:rPr lang="da-DK" baseline="0" dirty="0" err="1"/>
              <a:t>Python</a:t>
            </a:r>
            <a:r>
              <a:rPr lang="da-DK" baseline="0" dirty="0"/>
              <a:t>; </a:t>
            </a:r>
            <a:r>
              <a:rPr lang="da-DK" baseline="0" dirty="0" err="1"/>
              <a:t>add</a:t>
            </a:r>
            <a:r>
              <a:rPr lang="da-DK" baseline="0" dirty="0"/>
              <a:t> ‘</a:t>
            </a:r>
            <a:r>
              <a:rPr lang="da-DK" baseline="0" dirty="0" err="1"/>
              <a:t>jit</a:t>
            </a:r>
            <a:r>
              <a:rPr lang="da-DK" baseline="0" dirty="0"/>
              <a:t>’ </a:t>
            </a:r>
            <a:r>
              <a:rPr lang="da-DK" baseline="0" dirty="0" err="1"/>
              <a:t>decorator</a:t>
            </a:r>
            <a:r>
              <a:rPr lang="da-DK" baseline="0" dirty="0"/>
              <a:t> to </a:t>
            </a:r>
            <a:r>
              <a:rPr lang="da-DK" baseline="0" dirty="0" err="1"/>
              <a:t>functions</a:t>
            </a:r>
            <a:r>
              <a:rPr lang="da-DK" baseline="0" dirty="0"/>
              <a:t> with </a:t>
            </a:r>
            <a:r>
              <a:rPr lang="da-DK" baseline="0" dirty="0" err="1"/>
              <a:t>requested</a:t>
            </a:r>
            <a:r>
              <a:rPr lang="da-DK" baseline="0" dirty="0"/>
              <a:t> types – rest is done by </a:t>
            </a:r>
            <a:r>
              <a:rPr lang="da-DK" baseline="0" dirty="0" err="1"/>
              <a:t>Numba</a:t>
            </a:r>
            <a:endParaRPr lang="da-DK" baseline="0" dirty="0"/>
          </a:p>
          <a:p>
            <a:r>
              <a:rPr lang="da-DK" baseline="0" dirty="0"/>
              <a:t>To </a:t>
            </a:r>
            <a:r>
              <a:rPr lang="da-DK" baseline="0" dirty="0" err="1"/>
              <a:t>get</a:t>
            </a:r>
            <a:r>
              <a:rPr lang="da-DK" baseline="0" dirty="0"/>
              <a:t> </a:t>
            </a:r>
            <a:r>
              <a:rPr lang="da-DK" baseline="0" dirty="0" err="1"/>
              <a:t>Numba</a:t>
            </a:r>
            <a:r>
              <a:rPr lang="da-DK" baseline="0" dirty="0"/>
              <a:t> not </a:t>
            </a:r>
            <a:r>
              <a:rPr lang="da-DK" baseline="0" dirty="0" err="1"/>
              <a:t>optimize</a:t>
            </a:r>
            <a:r>
              <a:rPr lang="da-DK" baseline="0" dirty="0"/>
              <a:t> all </a:t>
            </a:r>
            <a:r>
              <a:rPr lang="da-DK" baseline="0" dirty="0" err="1"/>
              <a:t>code</a:t>
            </a:r>
            <a:r>
              <a:rPr lang="da-DK" baseline="0" dirty="0"/>
              <a:t> </a:t>
            </a:r>
            <a:r>
              <a:rPr lang="da-DK" baseline="0" dirty="0" err="1"/>
              <a:t>away</a:t>
            </a:r>
            <a:r>
              <a:rPr lang="da-DK" baseline="0" dirty="0"/>
              <a:t>, </a:t>
            </a:r>
            <a:r>
              <a:rPr lang="da-DK" baseline="0" dirty="0" err="1"/>
              <a:t>computed</a:t>
            </a:r>
            <a:r>
              <a:rPr lang="da-DK" baseline="0" dirty="0"/>
              <a:t> x = i – x </a:t>
            </a:r>
            <a:r>
              <a:rPr lang="da-DK" baseline="0" dirty="0" err="1"/>
              <a:t>instead</a:t>
            </a:r>
            <a:r>
              <a:rPr lang="da-DK" baseline="0" dirty="0"/>
              <a:t> of x = i + x in loop....</a:t>
            </a:r>
            <a:endParaRPr lang="en-US" dirty="0"/>
          </a:p>
        </p:txBody>
      </p:sp>
      <p:sp>
        <p:nvSpPr>
          <p:cNvPr id="4" name="Slide Number Placeholder 3"/>
          <p:cNvSpPr>
            <a:spLocks noGrp="1"/>
          </p:cNvSpPr>
          <p:nvPr>
            <p:ph type="sldNum" sz="quarter" idx="10"/>
          </p:nvPr>
        </p:nvSpPr>
        <p:spPr/>
        <p:txBody>
          <a:bodyPr/>
          <a:lstStyle/>
          <a:p>
            <a:fld id="{CD563DD8-32AB-41BE-B1C6-8EAC45222ACE}" type="slidenum">
              <a:rPr lang="en-US" smtClean="0"/>
              <a:t>38</a:t>
            </a:fld>
            <a:endParaRPr lang="en-US"/>
          </a:p>
        </p:txBody>
      </p:sp>
    </p:spTree>
    <p:extLst>
      <p:ext uri="{BB962C8B-B14F-4D97-AF65-F5344CB8AC3E}">
        <p14:creationId xmlns:p14="http://schemas.microsoft.com/office/powerpoint/2010/main" val="5372269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a-DK" dirty="0"/>
              <a:t>Complete </a:t>
            </a:r>
            <a:r>
              <a:rPr lang="da-DK" dirty="0" err="1"/>
              <a:t>un-scientific</a:t>
            </a:r>
            <a:r>
              <a:rPr lang="da-DK" dirty="0"/>
              <a:t> </a:t>
            </a:r>
            <a:r>
              <a:rPr lang="da-DK" dirty="0" err="1"/>
              <a:t>measurements</a:t>
            </a:r>
            <a:endParaRPr lang="en-US" dirty="0"/>
          </a:p>
        </p:txBody>
      </p:sp>
      <p:sp>
        <p:nvSpPr>
          <p:cNvPr id="4" name="Slide Number Placeholder 3"/>
          <p:cNvSpPr>
            <a:spLocks noGrp="1"/>
          </p:cNvSpPr>
          <p:nvPr>
            <p:ph type="sldNum" sz="quarter" idx="10"/>
          </p:nvPr>
        </p:nvSpPr>
        <p:spPr/>
        <p:txBody>
          <a:bodyPr/>
          <a:lstStyle/>
          <a:p>
            <a:fld id="{CD563DD8-32AB-41BE-B1C6-8EAC45222ACE}" type="slidenum">
              <a:rPr lang="en-US" smtClean="0"/>
              <a:t>39</a:t>
            </a:fld>
            <a:endParaRPr lang="en-US"/>
          </a:p>
        </p:txBody>
      </p:sp>
    </p:spTree>
    <p:extLst>
      <p:ext uri="{BB962C8B-B14F-4D97-AF65-F5344CB8AC3E}">
        <p14:creationId xmlns:p14="http://schemas.microsoft.com/office/powerpoint/2010/main" val="18811108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CPython</a:t>
            </a:r>
            <a:r>
              <a:rPr lang="en-US" dirty="0"/>
              <a:t> bytecode: import</a:t>
            </a:r>
            <a:r>
              <a:rPr lang="en-US" baseline="0" dirty="0"/>
              <a:t> dis, </a:t>
            </a:r>
            <a:r>
              <a:rPr lang="en-US" baseline="0" dirty="0" err="1"/>
              <a:t>did.dis</a:t>
            </a:r>
            <a:r>
              <a:rPr lang="en-US" baseline="0" dirty="0"/>
              <a:t>(f) to get bytecode</a:t>
            </a:r>
            <a:endParaRPr lang="en-US" dirty="0"/>
          </a:p>
        </p:txBody>
      </p:sp>
      <p:sp>
        <p:nvSpPr>
          <p:cNvPr id="4" name="Slide Number Placeholder 3"/>
          <p:cNvSpPr>
            <a:spLocks noGrp="1"/>
          </p:cNvSpPr>
          <p:nvPr>
            <p:ph type="sldNum" sz="quarter" idx="10"/>
          </p:nvPr>
        </p:nvSpPr>
        <p:spPr/>
        <p:txBody>
          <a:bodyPr/>
          <a:lstStyle/>
          <a:p>
            <a:fld id="{CD563DD8-32AB-41BE-B1C6-8EAC45222ACE}" type="slidenum">
              <a:rPr lang="en-US" smtClean="0"/>
              <a:t>40</a:t>
            </a:fld>
            <a:endParaRPr lang="en-US"/>
          </a:p>
        </p:txBody>
      </p:sp>
    </p:spTree>
    <p:extLst>
      <p:ext uri="{BB962C8B-B14F-4D97-AF65-F5344CB8AC3E}">
        <p14:creationId xmlns:p14="http://schemas.microsoft.com/office/powerpoint/2010/main" val="11210164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D563DD8-32AB-41BE-B1C6-8EAC45222ACE}" type="slidenum">
              <a:rPr lang="en-US" smtClean="0"/>
              <a:t>43</a:t>
            </a:fld>
            <a:endParaRPr lang="en-US"/>
          </a:p>
        </p:txBody>
      </p:sp>
    </p:spTree>
    <p:extLst>
      <p:ext uri="{BB962C8B-B14F-4D97-AF65-F5344CB8AC3E}">
        <p14:creationId xmlns:p14="http://schemas.microsoft.com/office/powerpoint/2010/main" val="32334389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Python 2.7.18</a:t>
            </a:r>
          </a:p>
          <a:p>
            <a:r>
              <a:rPr lang="en-US" b="1" dirty="0"/>
              <a:t>Release Date:</a:t>
            </a:r>
            <a:r>
              <a:rPr lang="en-US" dirty="0"/>
              <a:t> April 20, 2020</a:t>
            </a:r>
          </a:p>
          <a:p>
            <a:r>
              <a:rPr lang="en-US" dirty="0"/>
              <a:t>Python 2.7.18 is a bug fix release in the Python 2.7.x series. It is expected to be the penultimate release for Python 2.7.</a:t>
            </a:r>
          </a:p>
          <a:p>
            <a:endParaRPr lang="en-US" dirty="0"/>
          </a:p>
        </p:txBody>
      </p:sp>
      <p:sp>
        <p:nvSpPr>
          <p:cNvPr id="4" name="Slide Number Placeholder 3"/>
          <p:cNvSpPr>
            <a:spLocks noGrp="1"/>
          </p:cNvSpPr>
          <p:nvPr>
            <p:ph type="sldNum" sz="quarter" idx="10"/>
          </p:nvPr>
        </p:nvSpPr>
        <p:spPr/>
        <p:txBody>
          <a:bodyPr/>
          <a:lstStyle/>
          <a:p>
            <a:fld id="{CD563DD8-32AB-41BE-B1C6-8EAC45222ACE}" type="slidenum">
              <a:rPr lang="en-US" smtClean="0"/>
              <a:t>44</a:t>
            </a:fld>
            <a:endParaRPr lang="en-US"/>
          </a:p>
        </p:txBody>
      </p:sp>
    </p:spTree>
    <p:extLst>
      <p:ext uri="{BB962C8B-B14F-4D97-AF65-F5344CB8AC3E}">
        <p14:creationId xmlns:p14="http://schemas.microsoft.com/office/powerpoint/2010/main" val="162795944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 Mac use</a:t>
            </a:r>
            <a:r>
              <a:rPr lang="en-US" baseline="0" dirty="0"/>
              <a:t> the “terminal” application</a:t>
            </a:r>
            <a:endParaRPr lang="en-US" dirty="0"/>
          </a:p>
        </p:txBody>
      </p:sp>
      <p:sp>
        <p:nvSpPr>
          <p:cNvPr id="4" name="Slide Number Placeholder 3"/>
          <p:cNvSpPr>
            <a:spLocks noGrp="1"/>
          </p:cNvSpPr>
          <p:nvPr>
            <p:ph type="sldNum" sz="quarter" idx="10"/>
          </p:nvPr>
        </p:nvSpPr>
        <p:spPr/>
        <p:txBody>
          <a:bodyPr/>
          <a:lstStyle/>
          <a:p>
            <a:fld id="{CD563DD8-32AB-41BE-B1C6-8EAC45222ACE}" type="slidenum">
              <a:rPr lang="en-US" smtClean="0"/>
              <a:t>47</a:t>
            </a:fld>
            <a:endParaRPr lang="en-US"/>
          </a:p>
        </p:txBody>
      </p:sp>
    </p:spTree>
    <p:extLst>
      <p:ext uri="{BB962C8B-B14F-4D97-AF65-F5344CB8AC3E}">
        <p14:creationId xmlns:p14="http://schemas.microsoft.com/office/powerpoint/2010/main" val="28167858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D563DD8-32AB-41BE-B1C6-8EAC45222ACE}" type="slidenum">
              <a:rPr lang="en-US" smtClean="0"/>
              <a:t>50</a:t>
            </a:fld>
            <a:endParaRPr lang="en-US"/>
          </a:p>
        </p:txBody>
      </p:sp>
    </p:spTree>
    <p:extLst>
      <p:ext uri="{BB962C8B-B14F-4D97-AF65-F5344CB8AC3E}">
        <p14:creationId xmlns:p14="http://schemas.microsoft.com/office/powerpoint/2010/main" val="164874904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Line numbers good when discussion code with others</a:t>
            </a:r>
          </a:p>
          <a:p>
            <a:endParaRPr lang="en-US" dirty="0"/>
          </a:p>
          <a:p>
            <a:r>
              <a:rPr lang="en-US" dirty="0"/>
              <a:t>IDLE = </a:t>
            </a:r>
            <a:r>
              <a:rPr lang="en-US" b="1" dirty="0"/>
              <a:t>I</a:t>
            </a:r>
            <a:r>
              <a:rPr lang="en-US" dirty="0"/>
              <a:t>ntegrated </a:t>
            </a:r>
            <a:r>
              <a:rPr lang="en-US" b="1" dirty="0"/>
              <a:t>D</a:t>
            </a:r>
            <a:r>
              <a:rPr lang="en-US" dirty="0"/>
              <a:t>evelopment and </a:t>
            </a:r>
            <a:r>
              <a:rPr lang="en-US" b="1" dirty="0"/>
              <a:t>L</a:t>
            </a:r>
            <a:r>
              <a:rPr lang="en-US" dirty="0"/>
              <a:t>earning </a:t>
            </a:r>
            <a:r>
              <a:rPr lang="en-US" b="1" dirty="0"/>
              <a:t>E</a:t>
            </a:r>
            <a:r>
              <a:rPr lang="en-US" dirty="0"/>
              <a:t>nvironment</a:t>
            </a:r>
          </a:p>
          <a:p>
            <a:r>
              <a:rPr lang="en-US" dirty="0"/>
              <a:t>IDLE named after Eric Idle founding member of Monty Python (and Guido van </a:t>
            </a:r>
            <a:r>
              <a:rPr lang="en-US"/>
              <a:t>Rossum named Python after </a:t>
            </a:r>
            <a:r>
              <a:rPr lang="en-US" dirty="0"/>
              <a:t>… Monty Python)</a:t>
            </a:r>
          </a:p>
        </p:txBody>
      </p:sp>
      <p:sp>
        <p:nvSpPr>
          <p:cNvPr id="4" name="Slide Number Placeholder 3"/>
          <p:cNvSpPr>
            <a:spLocks noGrp="1"/>
          </p:cNvSpPr>
          <p:nvPr>
            <p:ph type="sldNum" sz="quarter" idx="5"/>
          </p:nvPr>
        </p:nvSpPr>
        <p:spPr/>
        <p:txBody>
          <a:bodyPr/>
          <a:lstStyle/>
          <a:p>
            <a:fld id="{CD563DD8-32AB-41BE-B1C6-8EAC45222ACE}" type="slidenum">
              <a:rPr lang="en-US" smtClean="0"/>
              <a:t>51</a:t>
            </a:fld>
            <a:endParaRPr lang="en-US"/>
          </a:p>
        </p:txBody>
      </p:sp>
    </p:spTree>
    <p:extLst>
      <p:ext uri="{BB962C8B-B14F-4D97-AF65-F5344CB8AC3E}">
        <p14:creationId xmlns:p14="http://schemas.microsoft.com/office/powerpoint/2010/main" val="347031687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D563DD8-32AB-41BE-B1C6-8EAC45222ACE}" type="slidenum">
              <a:rPr lang="en-US" smtClean="0"/>
              <a:t>52</a:t>
            </a:fld>
            <a:endParaRPr lang="en-US"/>
          </a:p>
        </p:txBody>
      </p:sp>
    </p:spTree>
    <p:extLst>
      <p:ext uri="{BB962C8B-B14F-4D97-AF65-F5344CB8AC3E}">
        <p14:creationId xmlns:p14="http://schemas.microsoft.com/office/powerpoint/2010/main" val="8784879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Course evaluation</a:t>
            </a:r>
            <a:r>
              <a:rPr lang="en-US" baseline="0" dirty="0"/>
              <a:t> 2018</a:t>
            </a:r>
            <a:endParaRPr lang="en-US" dirty="0"/>
          </a:p>
        </p:txBody>
      </p:sp>
      <p:sp>
        <p:nvSpPr>
          <p:cNvPr id="4" name="Slide Number Placeholder 3"/>
          <p:cNvSpPr>
            <a:spLocks noGrp="1"/>
          </p:cNvSpPr>
          <p:nvPr>
            <p:ph type="sldNum" sz="quarter" idx="10"/>
          </p:nvPr>
        </p:nvSpPr>
        <p:spPr/>
        <p:txBody>
          <a:bodyPr/>
          <a:lstStyle/>
          <a:p>
            <a:fld id="{CD563DD8-32AB-41BE-B1C6-8EAC45222ACE}" type="slidenum">
              <a:rPr lang="en-US" smtClean="0"/>
              <a:t>2</a:t>
            </a:fld>
            <a:endParaRPr lang="en-US"/>
          </a:p>
        </p:txBody>
      </p:sp>
    </p:spTree>
    <p:extLst>
      <p:ext uri="{BB962C8B-B14F-4D97-AF65-F5344CB8AC3E}">
        <p14:creationId xmlns:p14="http://schemas.microsoft.com/office/powerpoint/2010/main" val="35914226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D563DD8-32AB-41BE-B1C6-8EAC45222ACE}" type="slidenum">
              <a:rPr lang="en-US" smtClean="0"/>
              <a:t>11</a:t>
            </a:fld>
            <a:endParaRPr lang="en-US"/>
          </a:p>
        </p:txBody>
      </p:sp>
    </p:spTree>
    <p:extLst>
      <p:ext uri="{BB962C8B-B14F-4D97-AF65-F5344CB8AC3E}">
        <p14:creationId xmlns:p14="http://schemas.microsoft.com/office/powerpoint/2010/main" val="2249529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D563DD8-32AB-41BE-B1C6-8EAC45222ACE}" type="slidenum">
              <a:rPr lang="en-US" smtClean="0"/>
              <a:t>13</a:t>
            </a:fld>
            <a:endParaRPr lang="en-US"/>
          </a:p>
        </p:txBody>
      </p:sp>
    </p:spTree>
    <p:extLst>
      <p:ext uri="{BB962C8B-B14F-4D97-AF65-F5344CB8AC3E}">
        <p14:creationId xmlns:p14="http://schemas.microsoft.com/office/powerpoint/2010/main" val="228380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D563DD8-32AB-41BE-B1C6-8EAC45222ACE}" type="slidenum">
              <a:rPr lang="en-US" smtClean="0"/>
              <a:t>15</a:t>
            </a:fld>
            <a:endParaRPr lang="en-US"/>
          </a:p>
        </p:txBody>
      </p:sp>
    </p:spTree>
    <p:extLst>
      <p:ext uri="{BB962C8B-B14F-4D97-AF65-F5344CB8AC3E}">
        <p14:creationId xmlns:p14="http://schemas.microsoft.com/office/powerpoint/2010/main" val="4812691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Python: 2018</a:t>
            </a:r>
            <a:r>
              <a:rPr lang="en-US" baseline="0" dirty="0"/>
              <a:t> 4.7%, 2019 8.3%, 2020 9.7%, 2021 13.6%</a:t>
            </a:r>
            <a:endParaRPr lang="en-US" dirty="0"/>
          </a:p>
          <a:p>
            <a:endParaRPr lang="en-US" dirty="0"/>
          </a:p>
          <a:p>
            <a:r>
              <a:rPr lang="en-US" dirty="0"/>
              <a:t>The TIOBE Programming Community index is an indicator of the popularity of programming languages. The index is updated once a month. The ratings are based on the number of skilled engineers world-wide, courses and third party vendors. Popular search engines such as Google, Bing, Yahoo!, Wikipedia, Amazon, YouTube and Baidu are used to calculate the ratings. It is important to note that the TIOBE index is not about the </a:t>
            </a:r>
            <a:r>
              <a:rPr lang="en-US" i="1" dirty="0"/>
              <a:t>best</a:t>
            </a:r>
            <a:r>
              <a:rPr lang="en-US" dirty="0"/>
              <a:t> programming language or the language in which </a:t>
            </a:r>
            <a:r>
              <a:rPr lang="en-US" i="1" dirty="0"/>
              <a:t>most lines of code</a:t>
            </a:r>
            <a:r>
              <a:rPr lang="en-US" dirty="0"/>
              <a:t> have been written.</a:t>
            </a:r>
          </a:p>
          <a:p>
            <a:endParaRPr lang="en-US" dirty="0"/>
          </a:p>
          <a:p>
            <a:r>
              <a:rPr lang="en-US" dirty="0"/>
              <a:t>Different programming languages good for different contexts. </a:t>
            </a:r>
          </a:p>
          <a:p>
            <a:endParaRPr lang="en-US" dirty="0"/>
          </a:p>
        </p:txBody>
      </p:sp>
      <p:sp>
        <p:nvSpPr>
          <p:cNvPr id="4" name="Slide Number Placeholder 3"/>
          <p:cNvSpPr>
            <a:spLocks noGrp="1"/>
          </p:cNvSpPr>
          <p:nvPr>
            <p:ph type="sldNum" sz="quarter" idx="10"/>
          </p:nvPr>
        </p:nvSpPr>
        <p:spPr/>
        <p:txBody>
          <a:bodyPr/>
          <a:lstStyle/>
          <a:p>
            <a:fld id="{CD563DD8-32AB-41BE-B1C6-8EAC45222ACE}" type="slidenum">
              <a:rPr lang="en-US" smtClean="0"/>
              <a:t>18</a:t>
            </a:fld>
            <a:endParaRPr lang="en-US"/>
          </a:p>
        </p:txBody>
      </p:sp>
    </p:spTree>
    <p:extLst>
      <p:ext uri="{BB962C8B-B14F-4D97-AF65-F5344CB8AC3E}">
        <p14:creationId xmlns:p14="http://schemas.microsoft.com/office/powerpoint/2010/main" val="22828220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Anybody tried to</a:t>
            </a:r>
            <a:r>
              <a:rPr lang="en-US" baseline="0" dirty="0"/>
              <a:t> run a </a:t>
            </a:r>
            <a:r>
              <a:rPr lang="en-US" dirty="0"/>
              <a:t>JavaScript today?</a:t>
            </a:r>
          </a:p>
          <a:p>
            <a:endParaRPr lang="en-US" dirty="0"/>
          </a:p>
          <a:p>
            <a:r>
              <a:rPr lang="en-US" u="sng" dirty="0"/>
              <a:t>HTML, CSS, JavaScript example:</a:t>
            </a:r>
            <a:r>
              <a:rPr lang="en-US" u="sng" baseline="0" dirty="0"/>
              <a:t> www.</a:t>
            </a:r>
            <a:r>
              <a:rPr lang="en-US" u="sng" dirty="0"/>
              <a:t>au.dk Ctrl-u (on PC; on Mac the shortcut is </a:t>
            </a:r>
            <a:r>
              <a:rPr lang="en-US" u="sng" dirty="0" err="1"/>
              <a:t>Command+Alt+U</a:t>
            </a:r>
            <a:r>
              <a:rPr lang="en-US" u="sng" dirty="0"/>
              <a:t>)</a:t>
            </a:r>
          </a:p>
          <a:p>
            <a:r>
              <a:rPr lang="en-US" u="sng" dirty="0"/>
              <a:t>CSS https://www.aucdn.dk/2016/assets/css/app.css -&gt; https://www.cleancss.com/css-beautify/</a:t>
            </a:r>
          </a:p>
          <a:p>
            <a:r>
              <a:rPr lang="en-US" u="sng" dirty="0"/>
              <a:t>JAVASCRIPT example https://www.aucdn.dk/2016/assets/js/vendor.js -&gt; http://jsbeautifier.org/</a:t>
            </a:r>
          </a:p>
          <a:p>
            <a:endParaRPr lang="en-US" u="sng" dirty="0"/>
          </a:p>
          <a:p>
            <a:r>
              <a:rPr lang="en-US" u="sng" dirty="0"/>
              <a:t>CSS &amp; JavaScript examples of languages with a SYNTAX using</a:t>
            </a:r>
            <a:r>
              <a:rPr lang="en-US" u="sng" baseline="0" dirty="0"/>
              <a:t> </a:t>
            </a:r>
            <a:r>
              <a:rPr lang="en-US" u="sng" dirty="0"/>
              <a:t>{ } and ; to structure programs; ugly code generated by other programs</a:t>
            </a:r>
          </a:p>
          <a:p>
            <a:endParaRPr lang="en-US" u="sng" dirty="0"/>
          </a:p>
          <a:p>
            <a:r>
              <a:rPr lang="en-US" u="sng" dirty="0"/>
              <a:t>Other overview</a:t>
            </a:r>
            <a:r>
              <a:rPr lang="en-US" u="sng" baseline="0" dirty="0"/>
              <a:t> of popularity:</a:t>
            </a:r>
          </a:p>
          <a:p>
            <a:endParaRPr lang="en-US" u="sng" baseline="0" dirty="0"/>
          </a:p>
          <a:p>
            <a:r>
              <a:rPr lang="en-US" u="sng" dirty="0"/>
              <a:t>https://stackify.com/popular-programming-languages-2018/</a:t>
            </a:r>
          </a:p>
          <a:p>
            <a:endParaRPr lang="en-US" u="sng" dirty="0"/>
          </a:p>
        </p:txBody>
      </p:sp>
      <p:sp>
        <p:nvSpPr>
          <p:cNvPr id="4" name="Slide Number Placeholder 3"/>
          <p:cNvSpPr>
            <a:spLocks noGrp="1"/>
          </p:cNvSpPr>
          <p:nvPr>
            <p:ph type="sldNum" sz="quarter" idx="10"/>
          </p:nvPr>
        </p:nvSpPr>
        <p:spPr/>
        <p:txBody>
          <a:bodyPr/>
          <a:lstStyle/>
          <a:p>
            <a:fld id="{CD563DD8-32AB-41BE-B1C6-8EAC45222ACE}" type="slidenum">
              <a:rPr lang="en-US" smtClean="0"/>
              <a:t>19</a:t>
            </a:fld>
            <a:endParaRPr lang="en-US"/>
          </a:p>
        </p:txBody>
      </p:sp>
    </p:spTree>
    <p:extLst>
      <p:ext uri="{BB962C8B-B14F-4D97-AF65-F5344CB8AC3E}">
        <p14:creationId xmlns:p14="http://schemas.microsoft.com/office/powerpoint/2010/main" val="26498187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D563DD8-32AB-41BE-B1C6-8EAC45222ACE}" type="slidenum">
              <a:rPr lang="en-US" smtClean="0"/>
              <a:t>20</a:t>
            </a:fld>
            <a:endParaRPr lang="en-US"/>
          </a:p>
        </p:txBody>
      </p:sp>
    </p:spTree>
    <p:extLst>
      <p:ext uri="{BB962C8B-B14F-4D97-AF65-F5344CB8AC3E}">
        <p14:creationId xmlns:p14="http://schemas.microsoft.com/office/powerpoint/2010/main" val="22060097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D563DD8-32AB-41BE-B1C6-8EAC45222ACE}" type="slidenum">
              <a:rPr lang="en-US" smtClean="0"/>
              <a:t>22</a:t>
            </a:fld>
            <a:endParaRPr lang="en-US"/>
          </a:p>
        </p:txBody>
      </p:sp>
    </p:spTree>
    <p:extLst>
      <p:ext uri="{BB962C8B-B14F-4D97-AF65-F5344CB8AC3E}">
        <p14:creationId xmlns:p14="http://schemas.microsoft.com/office/powerpoint/2010/main" val="13852082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560A9CD-0304-4E0B-9E82-E7E0115DE05B}" type="datetimeFigureOut">
              <a:rPr lang="en-US" smtClean="0"/>
              <a:t>11/19/2022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963A6A-E3D0-469A-8682-26234C6E37FA}" type="slidenum">
              <a:rPr lang="en-US" smtClean="0"/>
              <a:t>‹#›</a:t>
            </a:fld>
            <a:endParaRPr lang="en-US"/>
          </a:p>
        </p:txBody>
      </p:sp>
    </p:spTree>
    <p:extLst>
      <p:ext uri="{BB962C8B-B14F-4D97-AF65-F5344CB8AC3E}">
        <p14:creationId xmlns:p14="http://schemas.microsoft.com/office/powerpoint/2010/main" val="37716827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560A9CD-0304-4E0B-9E82-E7E0115DE05B}" type="datetimeFigureOut">
              <a:rPr lang="en-US" smtClean="0"/>
              <a:t>11/19/2022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963A6A-E3D0-469A-8682-26234C6E37FA}" type="slidenum">
              <a:rPr lang="en-US" smtClean="0"/>
              <a:t>‹#›</a:t>
            </a:fld>
            <a:endParaRPr lang="en-US"/>
          </a:p>
        </p:txBody>
      </p:sp>
    </p:spTree>
    <p:extLst>
      <p:ext uri="{BB962C8B-B14F-4D97-AF65-F5344CB8AC3E}">
        <p14:creationId xmlns:p14="http://schemas.microsoft.com/office/powerpoint/2010/main" val="5986055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560A9CD-0304-4E0B-9E82-E7E0115DE05B}" type="datetimeFigureOut">
              <a:rPr lang="en-US" smtClean="0"/>
              <a:t>11/19/2022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963A6A-E3D0-469A-8682-26234C6E37FA}" type="slidenum">
              <a:rPr lang="en-US" smtClean="0"/>
              <a:t>‹#›</a:t>
            </a:fld>
            <a:endParaRPr lang="en-US"/>
          </a:p>
        </p:txBody>
      </p:sp>
    </p:spTree>
    <p:extLst>
      <p:ext uri="{BB962C8B-B14F-4D97-AF65-F5344CB8AC3E}">
        <p14:creationId xmlns:p14="http://schemas.microsoft.com/office/powerpoint/2010/main" val="23106419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357188" indent="-357188">
              <a:buClr>
                <a:srgbClr val="C00000"/>
              </a:buClr>
              <a:buFont typeface="Wingdings" panose="05000000000000000000" pitchFamily="2" charset="2"/>
              <a:buChar char="§"/>
              <a:defRPr/>
            </a:lvl1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0560A9CD-0304-4E0B-9E82-E7E0115DE05B}" type="datetimeFigureOut">
              <a:rPr lang="en-US" smtClean="0"/>
              <a:t>11/19/2022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963A6A-E3D0-469A-8682-26234C6E37FA}" type="slidenum">
              <a:rPr lang="en-US" smtClean="0"/>
              <a:t>‹#›</a:t>
            </a:fld>
            <a:endParaRPr lang="en-US"/>
          </a:p>
        </p:txBody>
      </p:sp>
    </p:spTree>
    <p:extLst>
      <p:ext uri="{BB962C8B-B14F-4D97-AF65-F5344CB8AC3E}">
        <p14:creationId xmlns:p14="http://schemas.microsoft.com/office/powerpoint/2010/main" val="19714733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560A9CD-0304-4E0B-9E82-E7E0115DE05B}" type="datetimeFigureOut">
              <a:rPr lang="en-US" smtClean="0"/>
              <a:t>11/19/2022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963A6A-E3D0-469A-8682-26234C6E37FA}" type="slidenum">
              <a:rPr lang="en-US" smtClean="0"/>
              <a:t>‹#›</a:t>
            </a:fld>
            <a:endParaRPr lang="en-US"/>
          </a:p>
        </p:txBody>
      </p:sp>
    </p:spTree>
    <p:extLst>
      <p:ext uri="{BB962C8B-B14F-4D97-AF65-F5344CB8AC3E}">
        <p14:creationId xmlns:p14="http://schemas.microsoft.com/office/powerpoint/2010/main" val="14906451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560A9CD-0304-4E0B-9E82-E7E0115DE05B}" type="datetimeFigureOut">
              <a:rPr lang="en-US" smtClean="0"/>
              <a:t>11/19/2022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963A6A-E3D0-469A-8682-26234C6E37FA}" type="slidenum">
              <a:rPr lang="en-US" smtClean="0"/>
              <a:t>‹#›</a:t>
            </a:fld>
            <a:endParaRPr lang="en-US"/>
          </a:p>
        </p:txBody>
      </p:sp>
    </p:spTree>
    <p:extLst>
      <p:ext uri="{BB962C8B-B14F-4D97-AF65-F5344CB8AC3E}">
        <p14:creationId xmlns:p14="http://schemas.microsoft.com/office/powerpoint/2010/main" val="17460520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560A9CD-0304-4E0B-9E82-E7E0115DE05B}" type="datetimeFigureOut">
              <a:rPr lang="en-US" smtClean="0"/>
              <a:t>11/19/2022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F963A6A-E3D0-469A-8682-26234C6E37FA}" type="slidenum">
              <a:rPr lang="en-US" smtClean="0"/>
              <a:t>‹#›</a:t>
            </a:fld>
            <a:endParaRPr lang="en-US"/>
          </a:p>
        </p:txBody>
      </p:sp>
    </p:spTree>
    <p:extLst>
      <p:ext uri="{BB962C8B-B14F-4D97-AF65-F5344CB8AC3E}">
        <p14:creationId xmlns:p14="http://schemas.microsoft.com/office/powerpoint/2010/main" val="26759780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560A9CD-0304-4E0B-9E82-E7E0115DE05B}" type="datetimeFigureOut">
              <a:rPr lang="en-US" smtClean="0"/>
              <a:t>11/19/2022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F963A6A-E3D0-469A-8682-26234C6E37FA}" type="slidenum">
              <a:rPr lang="en-US" smtClean="0"/>
              <a:t>‹#›</a:t>
            </a:fld>
            <a:endParaRPr lang="en-US"/>
          </a:p>
        </p:txBody>
      </p:sp>
    </p:spTree>
    <p:extLst>
      <p:ext uri="{BB962C8B-B14F-4D97-AF65-F5344CB8AC3E}">
        <p14:creationId xmlns:p14="http://schemas.microsoft.com/office/powerpoint/2010/main" val="2959377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560A9CD-0304-4E0B-9E82-E7E0115DE05B}" type="datetimeFigureOut">
              <a:rPr lang="en-US" smtClean="0"/>
              <a:t>11/19/2022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F963A6A-E3D0-469A-8682-26234C6E37FA}" type="slidenum">
              <a:rPr lang="en-US" smtClean="0"/>
              <a:t>‹#›</a:t>
            </a:fld>
            <a:endParaRPr lang="en-US"/>
          </a:p>
        </p:txBody>
      </p:sp>
    </p:spTree>
    <p:extLst>
      <p:ext uri="{BB962C8B-B14F-4D97-AF65-F5344CB8AC3E}">
        <p14:creationId xmlns:p14="http://schemas.microsoft.com/office/powerpoint/2010/main" val="28194792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560A9CD-0304-4E0B-9E82-E7E0115DE05B}" type="datetimeFigureOut">
              <a:rPr lang="en-US" smtClean="0"/>
              <a:t>11/19/2022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963A6A-E3D0-469A-8682-26234C6E37FA}" type="slidenum">
              <a:rPr lang="en-US" smtClean="0"/>
              <a:t>‹#›</a:t>
            </a:fld>
            <a:endParaRPr lang="en-US"/>
          </a:p>
        </p:txBody>
      </p:sp>
    </p:spTree>
    <p:extLst>
      <p:ext uri="{BB962C8B-B14F-4D97-AF65-F5344CB8AC3E}">
        <p14:creationId xmlns:p14="http://schemas.microsoft.com/office/powerpoint/2010/main" val="36167897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560A9CD-0304-4E0B-9E82-E7E0115DE05B}" type="datetimeFigureOut">
              <a:rPr lang="en-US" smtClean="0"/>
              <a:t>11/19/2022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963A6A-E3D0-469A-8682-26234C6E37FA}" type="slidenum">
              <a:rPr lang="en-US" smtClean="0"/>
              <a:t>‹#›</a:t>
            </a:fld>
            <a:endParaRPr lang="en-US"/>
          </a:p>
        </p:txBody>
      </p:sp>
    </p:spTree>
    <p:extLst>
      <p:ext uri="{BB962C8B-B14F-4D97-AF65-F5344CB8AC3E}">
        <p14:creationId xmlns:p14="http://schemas.microsoft.com/office/powerpoint/2010/main" val="14068114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560A9CD-0304-4E0B-9E82-E7E0115DE05B}" type="datetimeFigureOut">
              <a:rPr lang="en-US" smtClean="0"/>
              <a:t>11/19/2022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F963A6A-E3D0-469A-8682-26234C6E37FA}" type="slidenum">
              <a:rPr lang="en-US" smtClean="0"/>
              <a:t>‹#›</a:t>
            </a:fld>
            <a:endParaRPr lang="en-US"/>
          </a:p>
        </p:txBody>
      </p:sp>
    </p:spTree>
    <p:extLst>
      <p:ext uri="{BB962C8B-B14F-4D97-AF65-F5344CB8AC3E}">
        <p14:creationId xmlns:p14="http://schemas.microsoft.com/office/powerpoint/2010/main" val="26607961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b="1" kern="1200">
          <a:solidFill>
            <a:srgbClr val="C00000"/>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a-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 Id="rId4" Type="http://schemas.openxmlformats.org/officeDocument/2006/relationships/image" Target="../media/image8.jpg"/></Relationships>
</file>

<file path=ppt/slides/_rels/slide11.xml.rels><?xml version="1.0" encoding="UTF-8" standalone="yes"?>
<Relationships xmlns="http://schemas.openxmlformats.org/package/2006/relationships"><Relationship Id="rId3" Type="http://schemas.openxmlformats.org/officeDocument/2006/relationships/image" Target="../media/image9.jpeg"/><Relationship Id="rId7" Type="http://schemas.openxmlformats.org/officeDocument/2006/relationships/image" Target="../media/image13.jp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jpg"/><Relationship Id="rId4" Type="http://schemas.openxmlformats.org/officeDocument/2006/relationships/image" Target="../media/image10.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www.youtube.com/watch?v=Og847HVwRSI"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hyperlink" Target="https://www.google.dk/search?q=civilization+gandhi+overflow"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hyperlink" Target="https://talkpython.fm/episodes/show/100/python-past-present-and-future-with-guido-van-rossum"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4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5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5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hyperlink" Target="https://www.google.com/search?q=best+ide+python"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5245" y="1242830"/>
            <a:ext cx="9144000" cy="4423718"/>
          </a:xfrm>
        </p:spPr>
        <p:txBody>
          <a:bodyPr anchor="ctr">
            <a:normAutofit/>
          </a:bodyPr>
          <a:lstStyle/>
          <a:p>
            <a:pPr>
              <a:lnSpc>
                <a:spcPct val="100000"/>
              </a:lnSpc>
              <a:spcBef>
                <a:spcPts val="1200"/>
              </a:spcBef>
            </a:pPr>
            <a:r>
              <a:rPr lang="en-US" b="1" dirty="0"/>
              <a:t>Introduction to Programming with</a:t>
            </a:r>
            <a:br>
              <a:rPr lang="en-US" b="1" dirty="0"/>
            </a:br>
            <a:r>
              <a:rPr lang="en-US" b="1" dirty="0"/>
              <a:t>Scientific Applications</a:t>
            </a:r>
            <a:endParaRPr lang="en-US" dirty="0"/>
          </a:p>
        </p:txBody>
      </p:sp>
    </p:spTree>
    <p:extLst>
      <p:ext uri="{BB962C8B-B14F-4D97-AF65-F5344CB8AC3E}">
        <p14:creationId xmlns:p14="http://schemas.microsoft.com/office/powerpoint/2010/main" val="25752707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a:t>Course </a:t>
            </a:r>
            <a:r>
              <a:rPr lang="da-DK" dirty="0" err="1"/>
              <a:t>text</a:t>
            </a:r>
            <a:r>
              <a:rPr lang="da-DK" dirty="0"/>
              <a:t> book – </a:t>
            </a:r>
            <a:r>
              <a:rPr lang="da-DK" dirty="0" err="1"/>
              <a:t>optional</a:t>
            </a:r>
            <a:endParaRPr lang="da-DK" dirty="0"/>
          </a:p>
        </p:txBody>
      </p:sp>
      <p:sp>
        <p:nvSpPr>
          <p:cNvPr id="3" name="Content Placeholder 2"/>
          <p:cNvSpPr>
            <a:spLocks noGrp="1"/>
          </p:cNvSpPr>
          <p:nvPr>
            <p:ph idx="1"/>
          </p:nvPr>
        </p:nvSpPr>
        <p:spPr>
          <a:xfrm>
            <a:off x="2876615" y="1407884"/>
            <a:ext cx="8889683" cy="3157753"/>
          </a:xfrm>
        </p:spPr>
        <p:txBody>
          <a:bodyPr>
            <a:normAutofit fontScale="92500" lnSpcReduction="20000"/>
          </a:bodyPr>
          <a:lstStyle/>
          <a:p>
            <a:pPr marL="0" indent="0">
              <a:buNone/>
            </a:pPr>
            <a:r>
              <a:rPr lang="en-US" sz="2400" dirty="0"/>
              <a:t>John V. </a:t>
            </a:r>
            <a:r>
              <a:rPr lang="en-US" sz="2400" dirty="0" err="1"/>
              <a:t>Guttag</a:t>
            </a:r>
            <a:r>
              <a:rPr lang="en-US" sz="2400" dirty="0"/>
              <a:t>. </a:t>
            </a:r>
            <a:r>
              <a:rPr lang="en-US" sz="2400" b="1" dirty="0"/>
              <a:t>Introduction to Computation and Programming Using Python With Application to Understanding Data</a:t>
            </a:r>
            <a:r>
              <a:rPr lang="en-US" sz="2400" dirty="0"/>
              <a:t>.</a:t>
            </a:r>
            <a:br>
              <a:rPr lang="en-US" sz="2400" dirty="0"/>
            </a:br>
            <a:r>
              <a:rPr lang="en-US" sz="2400" dirty="0"/>
              <a:t>Second Edition. 472 pages. MIT Press, 2016</a:t>
            </a:r>
          </a:p>
          <a:p>
            <a:r>
              <a:rPr lang="da-DK" sz="2400" i="1" dirty="0">
                <a:solidFill>
                  <a:srgbClr val="C00000"/>
                </a:solidFill>
              </a:rPr>
              <a:t>[</a:t>
            </a:r>
            <a:r>
              <a:rPr lang="da-DK" sz="2400" i="1" dirty="0" err="1">
                <a:solidFill>
                  <a:srgbClr val="C00000"/>
                </a:solidFill>
              </a:rPr>
              <a:t>Guttag</a:t>
            </a:r>
            <a:r>
              <a:rPr lang="da-DK" sz="2400" i="1" dirty="0">
                <a:solidFill>
                  <a:srgbClr val="C00000"/>
                </a:solidFill>
              </a:rPr>
              <a:t>, page 8] The </a:t>
            </a:r>
            <a:r>
              <a:rPr lang="da-DK" sz="2400" i="1" dirty="0" err="1">
                <a:solidFill>
                  <a:srgbClr val="C00000"/>
                </a:solidFill>
              </a:rPr>
              <a:t>reader</a:t>
            </a:r>
            <a:r>
              <a:rPr lang="da-DK" sz="2400" i="1" dirty="0">
                <a:solidFill>
                  <a:srgbClr val="C00000"/>
                </a:solidFill>
              </a:rPr>
              <a:t> </a:t>
            </a:r>
            <a:r>
              <a:rPr lang="da-DK" sz="2400" i="1" dirty="0" err="1">
                <a:solidFill>
                  <a:srgbClr val="C00000"/>
                </a:solidFill>
              </a:rPr>
              <a:t>should</a:t>
            </a:r>
            <a:r>
              <a:rPr lang="da-DK" sz="2400" i="1" dirty="0">
                <a:solidFill>
                  <a:srgbClr val="C00000"/>
                </a:solidFill>
              </a:rPr>
              <a:t> </a:t>
            </a:r>
            <a:r>
              <a:rPr lang="da-DK" sz="2400" i="1" dirty="0" err="1">
                <a:solidFill>
                  <a:srgbClr val="C00000"/>
                </a:solidFill>
              </a:rPr>
              <a:t>be</a:t>
            </a:r>
            <a:r>
              <a:rPr lang="da-DK" sz="2400" i="1" dirty="0">
                <a:solidFill>
                  <a:srgbClr val="C00000"/>
                </a:solidFill>
              </a:rPr>
              <a:t> </a:t>
            </a:r>
            <a:r>
              <a:rPr lang="da-DK" sz="2400" i="1" dirty="0" err="1">
                <a:solidFill>
                  <a:srgbClr val="C00000"/>
                </a:solidFill>
              </a:rPr>
              <a:t>forewarned</a:t>
            </a:r>
            <a:r>
              <a:rPr lang="da-DK" sz="2400" i="1" dirty="0">
                <a:solidFill>
                  <a:srgbClr val="C00000"/>
                </a:solidFill>
              </a:rPr>
              <a:t> </a:t>
            </a:r>
            <a:r>
              <a:rPr lang="da-DK" sz="2400" i="1" dirty="0" err="1">
                <a:solidFill>
                  <a:srgbClr val="C00000"/>
                </a:solidFill>
              </a:rPr>
              <a:t>that</a:t>
            </a:r>
            <a:r>
              <a:rPr lang="da-DK" sz="2400" i="1" dirty="0">
                <a:solidFill>
                  <a:srgbClr val="C00000"/>
                </a:solidFill>
              </a:rPr>
              <a:t> </a:t>
            </a:r>
            <a:r>
              <a:rPr lang="da-DK" sz="2400" i="1" dirty="0" err="1">
                <a:solidFill>
                  <a:srgbClr val="C00000"/>
                </a:solidFill>
              </a:rPr>
              <a:t>this</a:t>
            </a:r>
            <a:r>
              <a:rPr lang="da-DK" sz="2400" i="1" dirty="0">
                <a:solidFill>
                  <a:srgbClr val="C00000"/>
                </a:solidFill>
              </a:rPr>
              <a:t> book is by </a:t>
            </a:r>
            <a:r>
              <a:rPr lang="da-DK" sz="2400" i="1" dirty="0" err="1">
                <a:solidFill>
                  <a:srgbClr val="C00000"/>
                </a:solidFill>
              </a:rPr>
              <a:t>no</a:t>
            </a:r>
            <a:r>
              <a:rPr lang="da-DK" sz="2400" i="1" dirty="0">
                <a:solidFill>
                  <a:srgbClr val="C00000"/>
                </a:solidFill>
              </a:rPr>
              <a:t> </a:t>
            </a:r>
            <a:r>
              <a:rPr lang="da-DK" sz="2400" i="1" dirty="0" err="1">
                <a:solidFill>
                  <a:srgbClr val="C00000"/>
                </a:solidFill>
              </a:rPr>
              <a:t>means</a:t>
            </a:r>
            <a:r>
              <a:rPr lang="da-DK" sz="2400" i="1" dirty="0">
                <a:solidFill>
                  <a:srgbClr val="C00000"/>
                </a:solidFill>
              </a:rPr>
              <a:t> a </a:t>
            </a:r>
            <a:r>
              <a:rPr lang="da-DK" sz="2400" i="1" dirty="0" err="1">
                <a:solidFill>
                  <a:srgbClr val="C00000"/>
                </a:solidFill>
              </a:rPr>
              <a:t>comprehensive</a:t>
            </a:r>
            <a:r>
              <a:rPr lang="da-DK" sz="2400" i="1" dirty="0">
                <a:solidFill>
                  <a:srgbClr val="C00000"/>
                </a:solidFill>
              </a:rPr>
              <a:t> </a:t>
            </a:r>
            <a:r>
              <a:rPr lang="da-DK" sz="2400" i="1" dirty="0" err="1">
                <a:solidFill>
                  <a:srgbClr val="C00000"/>
                </a:solidFill>
              </a:rPr>
              <a:t>introduction</a:t>
            </a:r>
            <a:r>
              <a:rPr lang="da-DK" sz="2400" i="1" dirty="0">
                <a:solidFill>
                  <a:srgbClr val="C00000"/>
                </a:solidFill>
              </a:rPr>
              <a:t> to </a:t>
            </a:r>
            <a:r>
              <a:rPr lang="da-DK" sz="2400" i="1" dirty="0" err="1">
                <a:solidFill>
                  <a:srgbClr val="C00000"/>
                </a:solidFill>
              </a:rPr>
              <a:t>Python</a:t>
            </a:r>
            <a:endParaRPr lang="da-DK" sz="2400" i="1" dirty="0">
              <a:solidFill>
                <a:srgbClr val="C00000"/>
              </a:solidFill>
            </a:endParaRPr>
          </a:p>
          <a:p>
            <a:r>
              <a:rPr lang="en-US" sz="2400" i="1" dirty="0">
                <a:solidFill>
                  <a:srgbClr val="C00000"/>
                </a:solidFill>
              </a:rPr>
              <a:t>Covers all basic features of Python enabling you to deal with data in Chapters 1-8 (134 pages) - remaining chapters are applications</a:t>
            </a:r>
          </a:p>
          <a:p>
            <a:r>
              <a:rPr lang="en-US" sz="2400" i="1" dirty="0">
                <a:solidFill>
                  <a:srgbClr val="C00000"/>
                </a:solidFill>
              </a:rPr>
              <a:t>Other resources: Google, </a:t>
            </a:r>
            <a:r>
              <a:rPr lang="en-US" sz="2400" i="1" dirty="0" err="1">
                <a:solidFill>
                  <a:srgbClr val="C00000"/>
                </a:solidFill>
              </a:rPr>
              <a:t>stack</a:t>
            </a:r>
            <a:r>
              <a:rPr lang="en-US" sz="2400" b="1" i="1" dirty="0" err="1">
                <a:solidFill>
                  <a:srgbClr val="C00000"/>
                </a:solidFill>
              </a:rPr>
              <a:t>overflow</a:t>
            </a:r>
            <a:r>
              <a:rPr lang="en-US" sz="2400" i="1" dirty="0">
                <a:solidFill>
                  <a:srgbClr val="C00000"/>
                </a:solidFill>
              </a:rPr>
              <a:t>, Python.org, YouTube, ...</a:t>
            </a:r>
          </a:p>
          <a:p>
            <a:pPr marL="0" indent="0">
              <a:buNone/>
            </a:pPr>
            <a:r>
              <a:rPr lang="en-US" sz="2000" dirty="0"/>
              <a:t>Alternative, new 2021 edition: </a:t>
            </a:r>
            <a:r>
              <a:rPr lang="en-US" sz="2000" b="1" dirty="0"/>
              <a:t>Introduction to Computation and Programming Using Python, Third Edition With Application to Computational Modeling and Understanding Data </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0924" y="1385615"/>
            <a:ext cx="1441888" cy="1835130"/>
          </a:xfrm>
          <a:prstGeom prst="rect">
            <a:avLst/>
          </a:prstGeom>
          <a:ln>
            <a:solidFill>
              <a:schemeClr val="tx1">
                <a:lumMod val="75000"/>
                <a:lumOff val="25000"/>
              </a:schemeClr>
            </a:solidFill>
          </a:ln>
        </p:spPr>
      </p:pic>
      <p:sp>
        <p:nvSpPr>
          <p:cNvPr id="5" name="Rectangle 4"/>
          <p:cNvSpPr/>
          <p:nvPr/>
        </p:nvSpPr>
        <p:spPr>
          <a:xfrm>
            <a:off x="1871042" y="4596981"/>
            <a:ext cx="8723061" cy="2060028"/>
          </a:xfrm>
          <a:prstGeom prst="rect">
            <a:avLst/>
          </a:prstGeom>
          <a:solidFill>
            <a:schemeClr val="accent5">
              <a:lumMod val="20000"/>
              <a:lumOff val="80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976438">
              <a:spcAft>
                <a:spcPts val="1200"/>
              </a:spcAft>
            </a:pPr>
            <a:r>
              <a:rPr lang="da-DK" sz="2000" dirty="0" err="1">
                <a:solidFill>
                  <a:schemeClr val="tx1"/>
                </a:solidFill>
              </a:rPr>
              <a:t>Comparison</a:t>
            </a:r>
            <a:r>
              <a:rPr lang="da-DK" sz="2000" dirty="0">
                <a:solidFill>
                  <a:schemeClr val="tx1"/>
                </a:solidFill>
              </a:rPr>
              <a:t> to a standard </a:t>
            </a:r>
            <a:r>
              <a:rPr lang="da-DK" sz="2000" dirty="0" err="1">
                <a:solidFill>
                  <a:schemeClr val="tx1"/>
                </a:solidFill>
              </a:rPr>
              <a:t>text</a:t>
            </a:r>
            <a:r>
              <a:rPr lang="da-DK" sz="2000" dirty="0">
                <a:solidFill>
                  <a:schemeClr val="tx1"/>
                </a:solidFill>
              </a:rPr>
              <a:t> book on the </a:t>
            </a:r>
            <a:r>
              <a:rPr lang="da-DK" sz="2000" i="1" dirty="0" err="1">
                <a:solidFill>
                  <a:schemeClr val="tx1"/>
                </a:solidFill>
              </a:rPr>
              <a:t>programming</a:t>
            </a:r>
            <a:r>
              <a:rPr lang="da-DK" sz="2000" i="1" dirty="0">
                <a:solidFill>
                  <a:schemeClr val="tx1"/>
                </a:solidFill>
              </a:rPr>
              <a:t> </a:t>
            </a:r>
            <a:r>
              <a:rPr lang="da-DK" sz="2000" i="1" dirty="0" err="1">
                <a:solidFill>
                  <a:schemeClr val="tx1"/>
                </a:solidFill>
              </a:rPr>
              <a:t>language</a:t>
            </a:r>
            <a:r>
              <a:rPr lang="da-DK" sz="2000" dirty="0">
                <a:solidFill>
                  <a:schemeClr val="tx1"/>
                </a:solidFill>
              </a:rPr>
              <a:t> </a:t>
            </a:r>
            <a:r>
              <a:rPr lang="da-DK" sz="2000" dirty="0" err="1">
                <a:solidFill>
                  <a:schemeClr val="tx1"/>
                </a:solidFill>
              </a:rPr>
              <a:t>Python</a:t>
            </a:r>
            <a:r>
              <a:rPr lang="da-DK" sz="2000" dirty="0">
                <a:solidFill>
                  <a:schemeClr val="tx1"/>
                </a:solidFill>
              </a:rPr>
              <a:t> by Cay Horstmann and </a:t>
            </a:r>
            <a:r>
              <a:rPr lang="da-DK" sz="2000" dirty="0" err="1">
                <a:solidFill>
                  <a:schemeClr val="tx1"/>
                </a:solidFill>
              </a:rPr>
              <a:t>Rance</a:t>
            </a:r>
            <a:r>
              <a:rPr lang="da-DK" sz="2000" dirty="0">
                <a:solidFill>
                  <a:schemeClr val="tx1"/>
                </a:solidFill>
              </a:rPr>
              <a:t> </a:t>
            </a:r>
            <a:r>
              <a:rPr lang="da-DK" sz="2000" dirty="0" err="1">
                <a:solidFill>
                  <a:schemeClr val="tx1"/>
                </a:solidFill>
              </a:rPr>
              <a:t>Necaise</a:t>
            </a:r>
            <a:r>
              <a:rPr lang="da-DK" sz="2000" dirty="0">
                <a:solidFill>
                  <a:schemeClr val="tx1"/>
                </a:solidFill>
              </a:rPr>
              <a:t>:</a:t>
            </a:r>
          </a:p>
          <a:p>
            <a:pPr marL="1976438"/>
            <a:r>
              <a:rPr lang="da-DK" sz="2000" dirty="0" err="1">
                <a:solidFill>
                  <a:schemeClr val="tx1"/>
                </a:solidFill>
              </a:rPr>
              <a:t>Topic</a:t>
            </a:r>
            <a:r>
              <a:rPr lang="da-DK" sz="2000" dirty="0">
                <a:solidFill>
                  <a:schemeClr val="tx1"/>
                </a:solidFill>
              </a:rPr>
              <a:t> </a:t>
            </a:r>
            <a:r>
              <a:rPr lang="da-DK" sz="2000" b="1" dirty="0" err="1">
                <a:solidFill>
                  <a:schemeClr val="tx1"/>
                </a:solidFill>
              </a:rPr>
              <a:t>recursion</a:t>
            </a:r>
            <a:r>
              <a:rPr lang="da-DK" sz="2000" dirty="0">
                <a:solidFill>
                  <a:schemeClr val="tx1"/>
                </a:solidFill>
              </a:rPr>
              <a:t> is </a:t>
            </a:r>
            <a:r>
              <a:rPr lang="da-DK" sz="2000" dirty="0" err="1">
                <a:solidFill>
                  <a:schemeClr val="tx1"/>
                </a:solidFill>
              </a:rPr>
              <a:t>covered</a:t>
            </a:r>
            <a:r>
              <a:rPr lang="da-DK" sz="2000" dirty="0">
                <a:solidFill>
                  <a:schemeClr val="tx1"/>
                </a:solidFill>
              </a:rPr>
              <a:t> by </a:t>
            </a:r>
            <a:r>
              <a:rPr lang="da-DK" sz="2000" dirty="0" err="1">
                <a:solidFill>
                  <a:schemeClr val="tx1"/>
                </a:solidFill>
              </a:rPr>
              <a:t>Guttag</a:t>
            </a:r>
            <a:r>
              <a:rPr lang="da-DK" sz="2000" dirty="0">
                <a:solidFill>
                  <a:schemeClr val="tx1"/>
                </a:solidFill>
              </a:rPr>
              <a:t> on page 50, </a:t>
            </a:r>
            <a:br>
              <a:rPr lang="da-DK" sz="2000" dirty="0">
                <a:solidFill>
                  <a:schemeClr val="tx1"/>
                </a:solidFill>
              </a:rPr>
            </a:br>
            <a:r>
              <a:rPr lang="da-DK" sz="2000" dirty="0">
                <a:solidFill>
                  <a:schemeClr val="tx1"/>
                </a:solidFill>
              </a:rPr>
              <a:t>Horstmann and </a:t>
            </a:r>
            <a:r>
              <a:rPr lang="da-DK" sz="2000" dirty="0" err="1">
                <a:solidFill>
                  <a:schemeClr val="tx1"/>
                </a:solidFill>
              </a:rPr>
              <a:t>Necaise</a:t>
            </a:r>
            <a:r>
              <a:rPr lang="da-DK" sz="2000" dirty="0">
                <a:solidFill>
                  <a:schemeClr val="tx1"/>
                </a:solidFill>
              </a:rPr>
              <a:t> do it on page 611</a:t>
            </a:r>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27693" y="4848217"/>
            <a:ext cx="1268098" cy="1585122"/>
          </a:xfrm>
          <a:prstGeom prst="rect">
            <a:avLst/>
          </a:prstGeom>
          <a:ln>
            <a:solidFill>
              <a:schemeClr val="tx1">
                <a:lumMod val="75000"/>
                <a:lumOff val="25000"/>
              </a:schemeClr>
            </a:solidFill>
          </a:ln>
        </p:spPr>
      </p:pic>
      <p:pic>
        <p:nvPicPr>
          <p:cNvPr id="8" name="Picture 7" descr="Text, letter&#10;&#10;Description automatically generated">
            <a:extLst>
              <a:ext uri="{FF2B5EF4-FFF2-40B4-BE49-F238E27FC236}">
                <a16:creationId xmlns:a16="http://schemas.microsoft.com/office/drawing/2014/main" id="{4A8DB693-6DB2-43FC-B8BF-52EC51AD9A4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13255" y="2548926"/>
            <a:ext cx="1359665" cy="1760147"/>
          </a:xfrm>
          <a:prstGeom prst="rect">
            <a:avLst/>
          </a:prstGeom>
          <a:ln>
            <a:solidFill>
              <a:schemeClr val="tx1"/>
            </a:solidFill>
          </a:ln>
        </p:spPr>
      </p:pic>
    </p:spTree>
    <p:extLst>
      <p:ext uri="{BB962C8B-B14F-4D97-AF65-F5344CB8AC3E}">
        <p14:creationId xmlns:p14="http://schemas.microsoft.com/office/powerpoint/2010/main" val="39651236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5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500"/>
                                        <p:tgtEl>
                                          <p:spTgt spid="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fade">
                                      <p:cBhvr>
                                        <p:cTn id="25" dur="500"/>
                                        <p:tgtEl>
                                          <p:spTgt spid="3">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3">
                                            <p:txEl>
                                              <p:pRg st="4" end="4"/>
                                            </p:txEl>
                                          </p:spTgt>
                                        </p:tgtEl>
                                        <p:attrNameLst>
                                          <p:attrName>style.visibility</p:attrName>
                                        </p:attrNameLst>
                                      </p:cBhvr>
                                      <p:to>
                                        <p:strVal val="visible"/>
                                      </p:to>
                                    </p:set>
                                    <p:animEffect transition="in" filter="fade">
                                      <p:cBhvr>
                                        <p:cTn id="30" dur="500"/>
                                        <p:tgtEl>
                                          <p:spTgt spid="3">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7"/>
                                        </p:tgtEl>
                                        <p:attrNameLst>
                                          <p:attrName>style.visibility</p:attrName>
                                        </p:attrNameLst>
                                      </p:cBhvr>
                                      <p:to>
                                        <p:strVal val="visible"/>
                                      </p:to>
                                    </p:set>
                                    <p:animEffect transition="in" filter="fade">
                                      <p:cBhvr>
                                        <p:cTn id="35" dur="500"/>
                                        <p:tgtEl>
                                          <p:spTgt spid="7"/>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5"/>
                                        </p:tgtEl>
                                        <p:attrNameLst>
                                          <p:attrName>style.visibility</p:attrName>
                                        </p:attrNameLst>
                                      </p:cBhvr>
                                      <p:to>
                                        <p:strVal val="visible"/>
                                      </p:to>
                                    </p:set>
                                    <p:animEffect transition="in" filter="fade">
                                      <p:cBhvr>
                                        <p:cTn id="3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err="1"/>
              <a:t>Some</a:t>
            </a:r>
            <a:r>
              <a:rPr lang="da-DK" dirty="0"/>
              <a:t> </a:t>
            </a:r>
            <a:r>
              <a:rPr lang="da-DK" dirty="0" err="1"/>
              <a:t>other</a:t>
            </a:r>
            <a:r>
              <a:rPr lang="da-DK" dirty="0"/>
              <a:t> </a:t>
            </a:r>
            <a:r>
              <a:rPr lang="da-DK" dirty="0" err="1"/>
              <a:t>books</a:t>
            </a:r>
            <a:r>
              <a:rPr lang="da-DK" dirty="0"/>
              <a:t> on </a:t>
            </a:r>
            <a:r>
              <a:rPr lang="da-DK" dirty="0" err="1"/>
              <a:t>Python</a:t>
            </a:r>
            <a:endParaRPr lang="en-US" dirty="0"/>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13006" y="2325284"/>
            <a:ext cx="2335136" cy="2880000"/>
          </a:xfrm>
          <a:prstGeom prst="rect">
            <a:avLst/>
          </a:prstGeom>
          <a:ln w="6350">
            <a:solidFill>
              <a:schemeClr val="tx1"/>
            </a:solidFill>
          </a:ln>
        </p:spPr>
      </p:pic>
      <p:sp>
        <p:nvSpPr>
          <p:cNvPr id="7" name="TextBox 6"/>
          <p:cNvSpPr txBox="1"/>
          <p:nvPr/>
        </p:nvSpPr>
        <p:spPr>
          <a:xfrm>
            <a:off x="7213006" y="5204731"/>
            <a:ext cx="2335136" cy="646331"/>
          </a:xfrm>
          <a:prstGeom prst="rect">
            <a:avLst/>
          </a:prstGeom>
          <a:noFill/>
        </p:spPr>
        <p:txBody>
          <a:bodyPr wrap="square" rtlCol="0">
            <a:spAutoFit/>
          </a:bodyPr>
          <a:lstStyle/>
          <a:p>
            <a:pPr algn="ctr"/>
            <a:r>
              <a:rPr lang="da-DK" dirty="0" err="1"/>
              <a:t>Wiley</a:t>
            </a:r>
            <a:r>
              <a:rPr lang="da-DK" dirty="0"/>
              <a:t>, 2013</a:t>
            </a:r>
            <a:br>
              <a:rPr lang="da-DK" dirty="0"/>
            </a:br>
            <a:r>
              <a:rPr lang="da-DK" dirty="0"/>
              <a:t>580 pages</a:t>
            </a:r>
            <a:endParaRPr lang="en-US" dirty="0"/>
          </a:p>
        </p:txBody>
      </p:sp>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2434" y="2325284"/>
            <a:ext cx="2195121" cy="2880000"/>
          </a:xfrm>
          <a:prstGeom prst="rect">
            <a:avLst/>
          </a:prstGeom>
          <a:ln w="6350">
            <a:solidFill>
              <a:schemeClr val="tx1"/>
            </a:solidFill>
          </a:ln>
        </p:spPr>
      </p:pic>
      <p:sp>
        <p:nvSpPr>
          <p:cNvPr id="9" name="TextBox 8"/>
          <p:cNvSpPr txBox="1"/>
          <p:nvPr/>
        </p:nvSpPr>
        <p:spPr>
          <a:xfrm>
            <a:off x="222434" y="5204731"/>
            <a:ext cx="2195118" cy="646331"/>
          </a:xfrm>
          <a:prstGeom prst="rect">
            <a:avLst/>
          </a:prstGeom>
          <a:noFill/>
        </p:spPr>
        <p:txBody>
          <a:bodyPr wrap="square" rtlCol="0">
            <a:spAutoFit/>
          </a:bodyPr>
          <a:lstStyle/>
          <a:p>
            <a:pPr algn="ctr"/>
            <a:r>
              <a:rPr lang="da-DK" dirty="0" err="1"/>
              <a:t>O’Reilly</a:t>
            </a:r>
            <a:r>
              <a:rPr lang="da-DK" dirty="0"/>
              <a:t>, 2013</a:t>
            </a:r>
            <a:br>
              <a:rPr lang="da-DK" dirty="0"/>
            </a:br>
            <a:r>
              <a:rPr lang="da-DK" dirty="0"/>
              <a:t>1684 pages</a:t>
            </a:r>
            <a:endParaRPr lang="en-US" dirty="0"/>
          </a:p>
        </p:txBody>
      </p:sp>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469660" y="2325284"/>
            <a:ext cx="2304000" cy="2880000"/>
          </a:xfrm>
          <a:prstGeom prst="rect">
            <a:avLst/>
          </a:prstGeom>
          <a:ln w="6350">
            <a:solidFill>
              <a:schemeClr val="tx1"/>
            </a:solidFill>
          </a:ln>
        </p:spPr>
      </p:pic>
      <p:sp>
        <p:nvSpPr>
          <p:cNvPr id="10" name="TextBox 9"/>
          <p:cNvSpPr txBox="1"/>
          <p:nvPr/>
        </p:nvSpPr>
        <p:spPr>
          <a:xfrm>
            <a:off x="2469659" y="5204731"/>
            <a:ext cx="2303999" cy="646331"/>
          </a:xfrm>
          <a:prstGeom prst="rect">
            <a:avLst/>
          </a:prstGeom>
          <a:noFill/>
        </p:spPr>
        <p:txBody>
          <a:bodyPr wrap="square" rtlCol="0">
            <a:spAutoFit/>
          </a:bodyPr>
          <a:lstStyle/>
          <a:p>
            <a:pPr algn="ctr"/>
            <a:r>
              <a:rPr lang="da-DK" dirty="0" err="1"/>
              <a:t>Wiley</a:t>
            </a:r>
            <a:r>
              <a:rPr lang="da-DK" dirty="0"/>
              <a:t>, 2016</a:t>
            </a:r>
            <a:br>
              <a:rPr lang="da-DK" dirty="0"/>
            </a:br>
            <a:r>
              <a:rPr lang="da-DK" dirty="0"/>
              <a:t>752 pages</a:t>
            </a:r>
            <a:endParaRPr lang="en-US" dirty="0"/>
          </a:p>
        </p:txBody>
      </p:sp>
      <p:pic>
        <p:nvPicPr>
          <p:cNvPr id="11" name="Picture 1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825765" y="2325284"/>
            <a:ext cx="2335135" cy="2880000"/>
          </a:xfrm>
          <a:prstGeom prst="rect">
            <a:avLst/>
          </a:prstGeom>
          <a:ln w="6350">
            <a:solidFill>
              <a:schemeClr val="tx1"/>
            </a:solidFill>
          </a:ln>
        </p:spPr>
      </p:pic>
      <p:sp>
        <p:nvSpPr>
          <p:cNvPr id="12" name="TextBox 11"/>
          <p:cNvSpPr txBox="1"/>
          <p:nvPr/>
        </p:nvSpPr>
        <p:spPr>
          <a:xfrm>
            <a:off x="4825765" y="5204731"/>
            <a:ext cx="2335135" cy="646331"/>
          </a:xfrm>
          <a:prstGeom prst="rect">
            <a:avLst/>
          </a:prstGeom>
          <a:noFill/>
        </p:spPr>
        <p:txBody>
          <a:bodyPr wrap="square" rtlCol="0">
            <a:spAutoFit/>
          </a:bodyPr>
          <a:lstStyle/>
          <a:p>
            <a:pPr algn="ctr"/>
            <a:r>
              <a:rPr lang="da-DK" dirty="0" err="1"/>
              <a:t>Addison</a:t>
            </a:r>
            <a:r>
              <a:rPr lang="da-DK" dirty="0"/>
              <a:t>-Wesley, 2015</a:t>
            </a:r>
            <a:br>
              <a:rPr lang="da-DK" dirty="0"/>
            </a:br>
            <a:r>
              <a:rPr lang="da-DK" dirty="0"/>
              <a:t>794 pages</a:t>
            </a:r>
            <a:endParaRPr lang="en-US" dirty="0"/>
          </a:p>
        </p:txBody>
      </p:sp>
      <p:sp>
        <p:nvSpPr>
          <p:cNvPr id="14" name="TextBox 13"/>
          <p:cNvSpPr txBox="1"/>
          <p:nvPr/>
        </p:nvSpPr>
        <p:spPr>
          <a:xfrm>
            <a:off x="9569112" y="5204731"/>
            <a:ext cx="2434151" cy="646331"/>
          </a:xfrm>
          <a:prstGeom prst="rect">
            <a:avLst/>
          </a:prstGeom>
          <a:noFill/>
        </p:spPr>
        <p:txBody>
          <a:bodyPr wrap="square" rtlCol="0">
            <a:spAutoFit/>
          </a:bodyPr>
          <a:lstStyle/>
          <a:p>
            <a:pPr algn="ctr"/>
            <a:r>
              <a:rPr lang="da-DK" dirty="0"/>
              <a:t>Franklin &amp; </a:t>
            </a:r>
            <a:r>
              <a:rPr lang="da-DK" dirty="0" err="1"/>
              <a:t>Beedle</a:t>
            </a:r>
            <a:r>
              <a:rPr lang="da-DK" dirty="0"/>
              <a:t>, 2016</a:t>
            </a:r>
            <a:br>
              <a:rPr lang="da-DK" dirty="0"/>
            </a:br>
            <a:r>
              <a:rPr lang="da-DK" dirty="0"/>
              <a:t>552 pages</a:t>
            </a:r>
            <a:endParaRPr lang="en-US" dirty="0"/>
          </a:p>
        </p:txBody>
      </p:sp>
      <p:pic>
        <p:nvPicPr>
          <p:cNvPr id="15" name="Picture 14"/>
          <p:cNvPicPr>
            <a:picLocks noChangeAspect="1"/>
          </p:cNvPicPr>
          <p:nvPr/>
        </p:nvPicPr>
        <p:blipFill rotWithShape="1">
          <a:blip r:embed="rId7">
            <a:extLst>
              <a:ext uri="{28A0092B-C50C-407E-A947-70E740481C1C}">
                <a14:useLocalDpi xmlns:a14="http://schemas.microsoft.com/office/drawing/2010/main" val="0"/>
              </a:ext>
            </a:extLst>
          </a:blip>
          <a:srcRect l="14985" t="7027" r="15105" b="7388"/>
          <a:stretch/>
        </p:blipFill>
        <p:spPr>
          <a:xfrm>
            <a:off x="9576285" y="2292858"/>
            <a:ext cx="2404588" cy="2943762"/>
          </a:xfrm>
          <a:prstGeom prst="rect">
            <a:avLst/>
          </a:prstGeom>
        </p:spPr>
      </p:pic>
      <p:sp>
        <p:nvSpPr>
          <p:cNvPr id="3" name="TextBox 2"/>
          <p:cNvSpPr txBox="1"/>
          <p:nvPr/>
        </p:nvSpPr>
        <p:spPr>
          <a:xfrm>
            <a:off x="5373863" y="6388100"/>
            <a:ext cx="6629400" cy="369332"/>
          </a:xfrm>
          <a:prstGeom prst="rect">
            <a:avLst/>
          </a:prstGeom>
          <a:noFill/>
        </p:spPr>
        <p:txBody>
          <a:bodyPr wrap="square" rtlCol="0">
            <a:spAutoFit/>
          </a:bodyPr>
          <a:lstStyle/>
          <a:p>
            <a:pPr algn="r"/>
            <a:r>
              <a:rPr lang="en-US" dirty="0">
                <a:solidFill>
                  <a:srgbClr val="C00000"/>
                </a:solidFill>
              </a:rPr>
              <a:t>... numerous online introduction texts/courses/videos on Python </a:t>
            </a:r>
          </a:p>
        </p:txBody>
      </p:sp>
    </p:spTree>
    <p:extLst>
      <p:ext uri="{BB962C8B-B14F-4D97-AF65-F5344CB8AC3E}">
        <p14:creationId xmlns:p14="http://schemas.microsoft.com/office/powerpoint/2010/main" val="12789943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1850" y="2778125"/>
            <a:ext cx="10515600" cy="1325563"/>
          </a:xfrm>
        </p:spPr>
        <p:txBody>
          <a:bodyPr/>
          <a:lstStyle/>
          <a:p>
            <a:pPr algn="ctr"/>
            <a:r>
              <a:rPr lang="da-DK" dirty="0" err="1"/>
              <a:t>Two</a:t>
            </a:r>
            <a:r>
              <a:rPr lang="da-DK" dirty="0"/>
              <a:t> </a:t>
            </a:r>
            <a:r>
              <a:rPr lang="da-DK" dirty="0" err="1"/>
              <a:t>Python</a:t>
            </a:r>
            <a:r>
              <a:rPr lang="da-DK" dirty="0"/>
              <a:t> programs</a:t>
            </a:r>
            <a:endParaRPr lang="en-US" dirty="0"/>
          </a:p>
        </p:txBody>
      </p:sp>
    </p:spTree>
    <p:extLst>
      <p:ext uri="{BB962C8B-B14F-4D97-AF65-F5344CB8AC3E}">
        <p14:creationId xmlns:p14="http://schemas.microsoft.com/office/powerpoint/2010/main" val="41196286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Python program</a:t>
            </a:r>
          </a:p>
        </p:txBody>
      </p:sp>
      <p:graphicFrame>
        <p:nvGraphicFramePr>
          <p:cNvPr id="4" name="Table 3"/>
          <p:cNvGraphicFramePr>
            <a:graphicFrameLocks noGrp="1"/>
          </p:cNvGraphicFramePr>
          <p:nvPr>
            <p:extLst>
              <p:ext uri="{D42A27DB-BD31-4B8C-83A1-F6EECF244321}">
                <p14:modId xmlns:p14="http://schemas.microsoft.com/office/powerpoint/2010/main" val="2367922325"/>
              </p:ext>
            </p:extLst>
          </p:nvPr>
        </p:nvGraphicFramePr>
        <p:xfrm>
          <a:off x="895351" y="1765443"/>
          <a:ext cx="2197099" cy="1348303"/>
        </p:xfrm>
        <a:graphic>
          <a:graphicData uri="http://schemas.openxmlformats.org/drawingml/2006/table">
            <a:tbl>
              <a:tblPr firstRow="1" bandRow="1">
                <a:tableStyleId>{5C22544A-7EE6-4342-B048-85BDC9FD1C3A}</a:tableStyleId>
              </a:tblPr>
              <a:tblGrid>
                <a:gridCol w="2197099">
                  <a:extLst>
                    <a:ext uri="{9D8B030D-6E8A-4147-A177-3AD203B41FA5}">
                      <a16:colId xmlns:a16="http://schemas.microsoft.com/office/drawing/2014/main" val="1873682825"/>
                    </a:ext>
                  </a:extLst>
                </a:gridCol>
              </a:tblGrid>
              <a:tr h="304051">
                <a:tc>
                  <a:txBody>
                    <a:bodyPr/>
                    <a:lstStyle/>
                    <a:p>
                      <a:r>
                        <a:rPr lang="da-DK" sz="1800" b="1" dirty="0" err="1">
                          <a:latin typeface="Courier New" panose="02070309020205020404" pitchFamily="49" charset="0"/>
                          <a:cs typeface="Courier New" panose="02070309020205020404" pitchFamily="49" charset="0"/>
                        </a:rPr>
                        <a:t>Python</a:t>
                      </a:r>
                      <a:r>
                        <a:rPr lang="da-DK" sz="1800" b="1" dirty="0">
                          <a:latin typeface="Courier New" panose="02070309020205020404" pitchFamily="49" charset="0"/>
                          <a:cs typeface="Courier New" panose="02070309020205020404" pitchFamily="49" charset="0"/>
                        </a:rPr>
                        <a:t> </a:t>
                      </a:r>
                      <a:r>
                        <a:rPr lang="da-DK" sz="1800" b="1" dirty="0" err="1">
                          <a:latin typeface="Courier New" panose="02070309020205020404" pitchFamily="49" charset="0"/>
                          <a:cs typeface="Courier New" panose="02070309020205020404" pitchFamily="49" charset="0"/>
                        </a:rPr>
                        <a:t>shell</a:t>
                      </a:r>
                      <a:endParaRPr lang="da-DK" sz="1800" b="1" dirty="0">
                        <a:latin typeface="Courier New" panose="02070309020205020404" pitchFamily="49" charset="0"/>
                        <a:cs typeface="Courier New" panose="02070309020205020404" pitchFamily="49"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00000"/>
                    </a:solidFill>
                  </a:tcPr>
                </a:tc>
                <a:extLst>
                  <a:ext uri="{0D108BD9-81ED-4DB2-BD59-A6C34878D82A}">
                    <a16:rowId xmlns:a16="http://schemas.microsoft.com/office/drawing/2014/main" val="3330819881"/>
                  </a:ext>
                </a:extLst>
              </a:tr>
              <a:tr h="982543">
                <a:tc>
                  <a:txBody>
                    <a:bodyPr/>
                    <a:lstStyle/>
                    <a:p>
                      <a:pPr marL="266700" indent="-266700">
                        <a:buClr>
                          <a:srgbClr val="C00000"/>
                        </a:buClr>
                        <a:buSzPct val="100000"/>
                        <a:buFont typeface="Courier New" panose="02070309020205020404" pitchFamily="49" charset="0"/>
                        <a:buChar char="&gt;"/>
                      </a:pPr>
                      <a:r>
                        <a:rPr lang="pt-BR" sz="1800" b="1" baseline="0" dirty="0">
                          <a:latin typeface="Courier New" panose="02070309020205020404" pitchFamily="49" charset="0"/>
                          <a:cs typeface="Courier New" panose="02070309020205020404" pitchFamily="49" charset="0"/>
                        </a:rPr>
                        <a:t>x = 7</a:t>
                      </a:r>
                    </a:p>
                    <a:p>
                      <a:pPr marL="266700" indent="-266700">
                        <a:buClr>
                          <a:srgbClr val="C00000"/>
                        </a:buClr>
                        <a:buSzPct val="100000"/>
                        <a:buFont typeface="Courier New" panose="02070309020205020404" pitchFamily="49" charset="0"/>
                        <a:buChar char="&gt;"/>
                      </a:pPr>
                      <a:r>
                        <a:rPr lang="pt-BR" sz="1800" b="1" baseline="0" dirty="0">
                          <a:latin typeface="Courier New" panose="02070309020205020404" pitchFamily="49" charset="0"/>
                          <a:cs typeface="Courier New" panose="02070309020205020404" pitchFamily="49" charset="0"/>
                        </a:rPr>
                        <a:t>print(x * x)</a:t>
                      </a:r>
                    </a:p>
                    <a:p>
                      <a:pPr marL="266700" indent="-266700">
                        <a:buClr>
                          <a:schemeClr val="accent1">
                            <a:lumMod val="50000"/>
                          </a:schemeClr>
                        </a:buClr>
                        <a:buSzPct val="120000"/>
                        <a:buFont typeface="Courier New" panose="02070309020205020404" pitchFamily="49" charset="0"/>
                        <a:buChar char="|"/>
                      </a:pPr>
                      <a:r>
                        <a:rPr lang="pt-BR" sz="1800" b="1" baseline="0" dirty="0">
                          <a:latin typeface="Courier New" panose="02070309020205020404" pitchFamily="49" charset="0"/>
                          <a:cs typeface="Courier New" panose="02070309020205020404" pitchFamily="49" charset="0"/>
                        </a:rPr>
                        <a:t>49</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4112970457"/>
                  </a:ext>
                </a:extLst>
              </a:tr>
            </a:tbl>
          </a:graphicData>
        </a:graphic>
      </p:graphicFrame>
      <p:sp>
        <p:nvSpPr>
          <p:cNvPr id="5" name="Content Placeholder 2"/>
          <p:cNvSpPr>
            <a:spLocks noGrp="1"/>
          </p:cNvSpPr>
          <p:nvPr>
            <p:ph idx="1"/>
          </p:nvPr>
        </p:nvSpPr>
        <p:spPr>
          <a:xfrm>
            <a:off x="838200" y="3676649"/>
            <a:ext cx="9480550" cy="3181351"/>
          </a:xfrm>
        </p:spPr>
        <p:txBody>
          <a:bodyPr>
            <a:normAutofit/>
          </a:bodyPr>
          <a:lstStyle/>
          <a:p>
            <a:r>
              <a:rPr lang="en-US" sz="2400" dirty="0">
                <a:latin typeface="Courier New" panose="02070309020205020404" pitchFamily="49" charset="0"/>
                <a:cs typeface="Courier New" panose="02070309020205020404" pitchFamily="49" charset="0"/>
              </a:rPr>
              <a:t>7</a:t>
            </a:r>
            <a:r>
              <a:rPr lang="en-US" sz="2400" dirty="0"/>
              <a:t> is an </a:t>
            </a:r>
            <a:r>
              <a:rPr lang="en-US" sz="2400" i="1" dirty="0"/>
              <a:t>integer</a:t>
            </a:r>
            <a:r>
              <a:rPr lang="en-US" sz="2400" dirty="0"/>
              <a:t> </a:t>
            </a:r>
            <a:r>
              <a:rPr lang="en-US" sz="2400" i="1" dirty="0"/>
              <a:t>literal</a:t>
            </a:r>
            <a:r>
              <a:rPr lang="en-US" sz="2400" dirty="0"/>
              <a:t> – in Python denoted an “</a:t>
            </a:r>
            <a:r>
              <a:rPr lang="en-US" sz="2400" dirty="0" err="1">
                <a:latin typeface="Courier New" panose="02070309020205020404" pitchFamily="49" charset="0"/>
                <a:cs typeface="Courier New" panose="02070309020205020404" pitchFamily="49" charset="0"/>
              </a:rPr>
              <a:t>int</a:t>
            </a:r>
            <a:r>
              <a:rPr lang="en-US" sz="2400" dirty="0"/>
              <a:t>”</a:t>
            </a:r>
          </a:p>
          <a:p>
            <a:r>
              <a:rPr lang="en-US" sz="2400" dirty="0">
                <a:latin typeface="Courier New" panose="02070309020205020404" pitchFamily="49" charset="0"/>
                <a:cs typeface="Courier New" panose="02070309020205020404" pitchFamily="49" charset="0"/>
              </a:rPr>
              <a:t>x</a:t>
            </a:r>
            <a:r>
              <a:rPr lang="en-US" sz="2400" dirty="0"/>
              <a:t> is the name of a </a:t>
            </a:r>
            <a:r>
              <a:rPr lang="en-US" sz="2400" i="1" dirty="0"/>
              <a:t>variable</a:t>
            </a:r>
            <a:r>
              <a:rPr lang="en-US" sz="2400" dirty="0"/>
              <a:t> that can hold some value</a:t>
            </a:r>
          </a:p>
          <a:p>
            <a:r>
              <a:rPr lang="en-US" sz="2400" dirty="0">
                <a:latin typeface="Courier New" panose="02070309020205020404" pitchFamily="49" charset="0"/>
                <a:cs typeface="Courier New" panose="02070309020205020404" pitchFamily="49" charset="0"/>
              </a:rPr>
              <a:t>=</a:t>
            </a:r>
            <a:r>
              <a:rPr lang="en-US" sz="2400" dirty="0"/>
              <a:t> is assigning a value to a variable</a:t>
            </a:r>
          </a:p>
          <a:p>
            <a:r>
              <a:rPr lang="en-US" sz="2400" dirty="0">
                <a:latin typeface="Courier New" panose="02070309020205020404" pitchFamily="49" charset="0"/>
                <a:cs typeface="Courier New" panose="02070309020205020404" pitchFamily="49" charset="0"/>
              </a:rPr>
              <a:t>*</a:t>
            </a:r>
            <a:r>
              <a:rPr lang="en-US" sz="2400" dirty="0"/>
              <a:t> denotes multiplication</a:t>
            </a:r>
          </a:p>
          <a:p>
            <a:r>
              <a:rPr lang="en-US" sz="2400" dirty="0">
                <a:latin typeface="Courier New" panose="02070309020205020404" pitchFamily="49" charset="0"/>
                <a:cs typeface="Courier New" panose="02070309020205020404" pitchFamily="49" charset="0"/>
              </a:rPr>
              <a:t>print</a:t>
            </a:r>
            <a:r>
              <a:rPr lang="en-US" sz="2400" dirty="0"/>
              <a:t> is the name of a built-in </a:t>
            </a:r>
            <a:r>
              <a:rPr lang="en-US" sz="2400" i="1" dirty="0"/>
              <a:t>function</a:t>
            </a:r>
            <a:r>
              <a:rPr lang="en-US" sz="2400" dirty="0"/>
              <a:t>, </a:t>
            </a:r>
            <a:br>
              <a:rPr lang="en-US" sz="2400" dirty="0"/>
            </a:br>
            <a:r>
              <a:rPr lang="en-US" sz="2400" dirty="0"/>
              <a:t>here we call </a:t>
            </a:r>
            <a:r>
              <a:rPr lang="en-US" sz="2400" dirty="0">
                <a:latin typeface="Courier New" panose="02070309020205020404" pitchFamily="49" charset="0"/>
                <a:cs typeface="Courier New" panose="02070309020205020404" pitchFamily="49" charset="0"/>
              </a:rPr>
              <a:t>print</a:t>
            </a:r>
            <a:r>
              <a:rPr lang="en-US" sz="2400" dirty="0"/>
              <a:t> to print the result of 7*7</a:t>
            </a:r>
          </a:p>
          <a:p>
            <a:r>
              <a:rPr lang="en-US" sz="2400" dirty="0"/>
              <a:t>A program consists of a sequence of </a:t>
            </a:r>
            <a:r>
              <a:rPr lang="en-US" sz="2400" i="1" dirty="0"/>
              <a:t>statements</a:t>
            </a:r>
            <a:r>
              <a:rPr lang="en-US" sz="2400" dirty="0"/>
              <a:t>, executed sequentially</a:t>
            </a:r>
            <a:endParaRPr lang="en-US" sz="2400" i="1" dirty="0"/>
          </a:p>
        </p:txBody>
      </p:sp>
      <p:graphicFrame>
        <p:nvGraphicFramePr>
          <p:cNvPr id="6" name="Table 5"/>
          <p:cNvGraphicFramePr>
            <a:graphicFrameLocks noGrp="1"/>
          </p:cNvGraphicFramePr>
          <p:nvPr>
            <p:extLst>
              <p:ext uri="{D42A27DB-BD31-4B8C-83A1-F6EECF244321}">
                <p14:modId xmlns:p14="http://schemas.microsoft.com/office/powerpoint/2010/main" val="1916254280"/>
              </p:ext>
            </p:extLst>
          </p:nvPr>
        </p:nvGraphicFramePr>
        <p:xfrm>
          <a:off x="9929302" y="1627077"/>
          <a:ext cx="2327050" cy="4441734"/>
        </p:xfrm>
        <a:graphic>
          <a:graphicData uri="http://schemas.openxmlformats.org/drawingml/2006/table">
            <a:tbl>
              <a:tblPr firstRow="1" bandRow="1">
                <a:tableStyleId>{2D5ABB26-0587-4C30-8999-92F81FD0307C}</a:tableStyleId>
              </a:tblPr>
              <a:tblGrid>
                <a:gridCol w="900000">
                  <a:extLst>
                    <a:ext uri="{9D8B030D-6E8A-4147-A177-3AD203B41FA5}">
                      <a16:colId xmlns:a16="http://schemas.microsoft.com/office/drawing/2014/main" val="2667371781"/>
                    </a:ext>
                  </a:extLst>
                </a:gridCol>
                <a:gridCol w="527050">
                  <a:extLst>
                    <a:ext uri="{9D8B030D-6E8A-4147-A177-3AD203B41FA5}">
                      <a16:colId xmlns:a16="http://schemas.microsoft.com/office/drawing/2014/main" val="3241505654"/>
                    </a:ext>
                  </a:extLst>
                </a:gridCol>
                <a:gridCol w="900000">
                  <a:extLst>
                    <a:ext uri="{9D8B030D-6E8A-4147-A177-3AD203B41FA5}">
                      <a16:colId xmlns:a16="http://schemas.microsoft.com/office/drawing/2014/main" val="1073523339"/>
                    </a:ext>
                  </a:extLst>
                </a:gridCol>
              </a:tblGrid>
              <a:tr h="370840">
                <a:tc gridSpan="3">
                  <a:txBody>
                    <a:bodyPr/>
                    <a:lstStyle/>
                    <a:p>
                      <a:pPr algn="ctr"/>
                      <a:r>
                        <a:rPr lang="en-US" b="1" dirty="0"/>
                        <a:t>Memory</a:t>
                      </a:r>
                    </a:p>
                  </a:txBody>
                  <a:tcPr/>
                </a:tc>
                <a:tc hMerge="1">
                  <a:txBody>
                    <a:bodyPr/>
                    <a:lstStyle/>
                    <a:p>
                      <a:endParaRPr lang="en-US" dirty="0"/>
                    </a:p>
                  </a:txBody>
                  <a:tcPr/>
                </a:tc>
                <a:tc hMerge="1">
                  <a:txBody>
                    <a:bodyPr/>
                    <a:lstStyle/>
                    <a:p>
                      <a:pPr algn="l"/>
                      <a:endParaRPr lang="en-US" dirty="0"/>
                    </a:p>
                  </a:txBody>
                  <a:tcPr/>
                </a:tc>
                <a:extLst>
                  <a:ext uri="{0D108BD9-81ED-4DB2-BD59-A6C34878D82A}">
                    <a16:rowId xmlns:a16="http://schemas.microsoft.com/office/drawing/2014/main" val="114003275"/>
                  </a:ext>
                </a:extLst>
              </a:tr>
              <a:tr h="1612054">
                <a:tc>
                  <a:txBody>
                    <a:bodyPr/>
                    <a:lstStyle/>
                    <a:p>
                      <a:pPr algn="r"/>
                      <a:endParaRPr lang="en-US" dirty="0"/>
                    </a:p>
                  </a:txBody>
                  <a:tcPr>
                    <a:lnR w="12700" cap="flat" cmpd="sng" algn="ctr">
                      <a:solidFill>
                        <a:schemeClr val="tx1"/>
                      </a:solidFill>
                      <a:prstDash val="solid"/>
                      <a:round/>
                      <a:headEnd type="none" w="med" len="med"/>
                      <a:tailEnd type="none" w="med" len="med"/>
                    </a:lnR>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l"/>
                      <a:endParaRPr lang="en-US"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501294450"/>
                  </a:ext>
                </a:extLst>
              </a:tr>
              <a:tr h="370840">
                <a:tc>
                  <a:txBody>
                    <a:bodyPr/>
                    <a:lstStyle/>
                    <a:p>
                      <a:pPr algn="r"/>
                      <a:r>
                        <a:rPr lang="en-US" dirty="0">
                          <a:latin typeface="Courier New" panose="02070309020205020404" pitchFamily="49" charset="0"/>
                          <a:cs typeface="Courier New" panose="02070309020205020404" pitchFamily="49" charset="0"/>
                        </a:rPr>
                        <a:t>x </a:t>
                      </a:r>
                    </a:p>
                  </a:txBody>
                  <a:tcPr>
                    <a:lnR w="12700" cap="flat" cmpd="sng" algn="ctr">
                      <a:solidFill>
                        <a:schemeClr val="tx1"/>
                      </a:solidFill>
                      <a:prstDash val="solid"/>
                      <a:round/>
                      <a:headEnd type="none" w="med" len="med"/>
                      <a:tailEnd type="none" w="med" len="med"/>
                    </a:lnR>
                  </a:tcPr>
                </a:tc>
                <a:tc>
                  <a:txBody>
                    <a:bodyPr/>
                    <a:lstStyle/>
                    <a:p>
                      <a:pPr algn="ctr"/>
                      <a:r>
                        <a:rPr lang="en-US" dirty="0">
                          <a:latin typeface="Courier New" panose="02070309020205020404" pitchFamily="49" charset="0"/>
                          <a:cs typeface="Courier New" panose="02070309020205020404" pitchFamily="49" charset="0"/>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endParaRPr lang="en-US"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642075908"/>
                  </a:ext>
                </a:extLst>
              </a:tr>
              <a:tr h="2088000">
                <a:tc>
                  <a:txBody>
                    <a:bodyPr/>
                    <a:lstStyle/>
                    <a:p>
                      <a:pPr algn="r"/>
                      <a:endParaRPr lang="en-US" dirty="0"/>
                    </a:p>
                  </a:txBody>
                  <a:tcPr>
                    <a:lnR w="12700" cap="flat" cmpd="sng" algn="ctr">
                      <a:solidFill>
                        <a:schemeClr val="tx1"/>
                      </a:solidFill>
                      <a:prstDash val="solid"/>
                      <a:round/>
                      <a:headEnd type="none" w="med" len="med"/>
                      <a:tailEnd type="none" w="med" len="med"/>
                    </a:lnR>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l"/>
                      <a:endParaRPr lang="en-US"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794040525"/>
                  </a:ext>
                </a:extLst>
              </a:tr>
            </a:tbl>
          </a:graphicData>
        </a:graphic>
      </p:graphicFrame>
    </p:spTree>
    <p:extLst>
      <p:ext uri="{BB962C8B-B14F-4D97-AF65-F5344CB8AC3E}">
        <p14:creationId xmlns:p14="http://schemas.microsoft.com/office/powerpoint/2010/main" val="22689151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xEl>
                                              <p:pRg st="0" end="0"/>
                                            </p:txEl>
                                          </p:spTgt>
                                        </p:tgtEl>
                                        <p:attrNameLst>
                                          <p:attrName>style.visibility</p:attrName>
                                        </p:attrNameLst>
                                      </p:cBhvr>
                                      <p:to>
                                        <p:strVal val="visible"/>
                                      </p:to>
                                    </p:set>
                                    <p:animEffect transition="in" filter="fade">
                                      <p:cBhvr>
                                        <p:cTn id="10" dur="500"/>
                                        <p:tgtEl>
                                          <p:spTgt spid="5">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Effect transition="in" filter="fade">
                                      <p:cBhvr>
                                        <p:cTn id="13" dur="500"/>
                                        <p:tgtEl>
                                          <p:spTgt spid="5">
                                            <p:txEl>
                                              <p:pRg st="1" end="1"/>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5">
                                            <p:txEl>
                                              <p:pRg st="2" end="2"/>
                                            </p:txEl>
                                          </p:spTgt>
                                        </p:tgtEl>
                                        <p:attrNameLst>
                                          <p:attrName>style.visibility</p:attrName>
                                        </p:attrNameLst>
                                      </p:cBhvr>
                                      <p:to>
                                        <p:strVal val="visible"/>
                                      </p:to>
                                    </p:set>
                                    <p:animEffect transition="in" filter="fade">
                                      <p:cBhvr>
                                        <p:cTn id="16" dur="500"/>
                                        <p:tgtEl>
                                          <p:spTgt spid="5">
                                            <p:txEl>
                                              <p:pRg st="2" end="2"/>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Effect transition="in" filter="fade">
                                      <p:cBhvr>
                                        <p:cTn id="19" dur="500"/>
                                        <p:tgtEl>
                                          <p:spTgt spid="5">
                                            <p:txEl>
                                              <p:pRg st="3" end="3"/>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5">
                                            <p:txEl>
                                              <p:pRg st="4" end="4"/>
                                            </p:txEl>
                                          </p:spTgt>
                                        </p:tgtEl>
                                        <p:attrNameLst>
                                          <p:attrName>style.visibility</p:attrName>
                                        </p:attrNameLst>
                                      </p:cBhvr>
                                      <p:to>
                                        <p:strVal val="visible"/>
                                      </p:to>
                                    </p:set>
                                    <p:animEffect transition="in" filter="fade">
                                      <p:cBhvr>
                                        <p:cTn id="22" dur="500"/>
                                        <p:tgtEl>
                                          <p:spTgt spid="5">
                                            <p:txEl>
                                              <p:pRg st="4" end="4"/>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5">
                                            <p:txEl>
                                              <p:pRg st="5" end="5"/>
                                            </p:txEl>
                                          </p:spTgt>
                                        </p:tgtEl>
                                        <p:attrNameLst>
                                          <p:attrName>style.visibility</p:attrName>
                                        </p:attrNameLst>
                                      </p:cBhvr>
                                      <p:to>
                                        <p:strVal val="visible"/>
                                      </p:to>
                                    </p:set>
                                    <p:animEffect transition="in" filter="fade">
                                      <p:cBhvr>
                                        <p:cTn id="25"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err="1"/>
              <a:t>Question</a:t>
            </a:r>
            <a:r>
              <a:rPr lang="da-DK" dirty="0"/>
              <a:t> – </a:t>
            </a:r>
            <a:r>
              <a:rPr lang="da-DK" dirty="0" err="1"/>
              <a:t>What</a:t>
            </a:r>
            <a:r>
              <a:rPr lang="da-DK" dirty="0"/>
              <a:t>  is the </a:t>
            </a:r>
            <a:r>
              <a:rPr lang="da-DK" dirty="0" err="1"/>
              <a:t>result</a:t>
            </a:r>
            <a:r>
              <a:rPr lang="da-DK" dirty="0"/>
              <a:t> of </a:t>
            </a:r>
            <a:r>
              <a:rPr lang="da-DK" dirty="0" err="1"/>
              <a:t>this</a:t>
            </a:r>
            <a:r>
              <a:rPr lang="da-DK" dirty="0"/>
              <a:t> program?</a:t>
            </a:r>
            <a:endParaRPr lang="en-US" dirty="0"/>
          </a:p>
        </p:txBody>
      </p:sp>
      <p:sp>
        <p:nvSpPr>
          <p:cNvPr id="3" name="Content Placeholder 2"/>
          <p:cNvSpPr>
            <a:spLocks noGrp="1"/>
          </p:cNvSpPr>
          <p:nvPr>
            <p:ph idx="1"/>
          </p:nvPr>
        </p:nvSpPr>
        <p:spPr>
          <a:xfrm>
            <a:off x="895351" y="3585776"/>
            <a:ext cx="6443134" cy="3272224"/>
          </a:xfrm>
        </p:spPr>
        <p:txBody>
          <a:bodyPr/>
          <a:lstStyle/>
          <a:p>
            <a:pPr marL="514350" indent="-514350">
              <a:buFont typeface="+mj-lt"/>
              <a:buAutoNum type="alphaLcParenR"/>
            </a:pPr>
            <a:r>
              <a:rPr lang="da-DK" dirty="0"/>
              <a:t>10</a:t>
            </a:r>
          </a:p>
          <a:p>
            <a:pPr marL="514350" indent="-514350">
              <a:buFont typeface="+mj-lt"/>
              <a:buAutoNum type="alphaLcParenR"/>
            </a:pPr>
            <a:r>
              <a:rPr lang="da-DK" dirty="0"/>
              <a:t>15</a:t>
            </a:r>
          </a:p>
          <a:p>
            <a:pPr marL="514350" indent="-514350">
              <a:buFont typeface="+mj-lt"/>
              <a:buAutoNum type="alphaLcParenR"/>
            </a:pPr>
            <a:r>
              <a:rPr lang="da-DK" dirty="0"/>
              <a:t>25</a:t>
            </a:r>
          </a:p>
          <a:p>
            <a:pPr marL="514350" indent="-514350">
              <a:buFont typeface="+mj-lt"/>
              <a:buAutoNum type="alphaLcParenR"/>
            </a:pPr>
            <a:r>
              <a:rPr lang="da-DK" dirty="0"/>
              <a:t>[15, 10]</a:t>
            </a:r>
          </a:p>
          <a:p>
            <a:pPr marL="514350" indent="-514350">
              <a:buFont typeface="+mj-lt"/>
              <a:buAutoNum type="alphaLcParenR"/>
            </a:pPr>
            <a:r>
              <a:rPr lang="da-DK" dirty="0" err="1"/>
              <a:t>Error</a:t>
            </a:r>
            <a:endParaRPr lang="da-DK" dirty="0"/>
          </a:p>
          <a:p>
            <a:pPr marL="514350" indent="-514350">
              <a:buFont typeface="+mj-lt"/>
              <a:buAutoNum type="alphaLcParenR"/>
            </a:pPr>
            <a:r>
              <a:rPr lang="da-DK" dirty="0" err="1"/>
              <a:t>Don’t</a:t>
            </a:r>
            <a:r>
              <a:rPr lang="da-DK" dirty="0"/>
              <a:t> know</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649656317"/>
              </p:ext>
            </p:extLst>
          </p:nvPr>
        </p:nvGraphicFramePr>
        <p:xfrm>
          <a:off x="895351" y="1587643"/>
          <a:ext cx="3162299" cy="1650514"/>
        </p:xfrm>
        <a:graphic>
          <a:graphicData uri="http://schemas.openxmlformats.org/drawingml/2006/table">
            <a:tbl>
              <a:tblPr firstRow="1" bandRow="1">
                <a:tableStyleId>{5C22544A-7EE6-4342-B048-85BDC9FD1C3A}</a:tableStyleId>
              </a:tblPr>
              <a:tblGrid>
                <a:gridCol w="3162299">
                  <a:extLst>
                    <a:ext uri="{9D8B030D-6E8A-4147-A177-3AD203B41FA5}">
                      <a16:colId xmlns:a16="http://schemas.microsoft.com/office/drawing/2014/main" val="1873682825"/>
                    </a:ext>
                  </a:extLst>
                </a:gridCol>
              </a:tblGrid>
              <a:tr h="311070">
                <a:tc>
                  <a:txBody>
                    <a:bodyPr/>
                    <a:lstStyle/>
                    <a:p>
                      <a:r>
                        <a:rPr lang="da-DK" sz="1800" b="1" dirty="0" err="1">
                          <a:latin typeface="Courier New" panose="02070309020205020404" pitchFamily="49" charset="0"/>
                          <a:cs typeface="Courier New" panose="02070309020205020404" pitchFamily="49" charset="0"/>
                        </a:rPr>
                        <a:t>Python</a:t>
                      </a:r>
                      <a:r>
                        <a:rPr lang="da-DK" sz="1800" b="1" dirty="0">
                          <a:latin typeface="Courier New" panose="02070309020205020404" pitchFamily="49" charset="0"/>
                          <a:cs typeface="Courier New" panose="02070309020205020404" pitchFamily="49" charset="0"/>
                        </a:rPr>
                        <a:t> </a:t>
                      </a:r>
                      <a:r>
                        <a:rPr lang="da-DK" sz="1800" b="1" dirty="0" err="1">
                          <a:latin typeface="Courier New" panose="02070309020205020404" pitchFamily="49" charset="0"/>
                          <a:cs typeface="Courier New" panose="02070309020205020404" pitchFamily="49" charset="0"/>
                        </a:rPr>
                        <a:t>shell</a:t>
                      </a:r>
                      <a:endParaRPr lang="da-DK" sz="1800" b="1" dirty="0">
                        <a:latin typeface="Courier New" panose="02070309020205020404" pitchFamily="49" charset="0"/>
                        <a:cs typeface="Courier New" panose="02070309020205020404" pitchFamily="49"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00000"/>
                    </a:solidFill>
                  </a:tcPr>
                </a:tc>
                <a:extLst>
                  <a:ext uri="{0D108BD9-81ED-4DB2-BD59-A6C34878D82A}">
                    <a16:rowId xmlns:a16="http://schemas.microsoft.com/office/drawing/2014/main" val="3330819881"/>
                  </a:ext>
                </a:extLst>
              </a:tr>
              <a:tr h="1284754">
                <a:tc>
                  <a:txBody>
                    <a:bodyPr/>
                    <a:lstStyle/>
                    <a:p>
                      <a:pPr marL="266700" indent="-266700">
                        <a:buClr>
                          <a:srgbClr val="C00000"/>
                        </a:buClr>
                        <a:buSzPct val="100000"/>
                        <a:buFont typeface="Courier New" panose="02070309020205020404" pitchFamily="49" charset="0"/>
                        <a:buChar char="&gt;"/>
                      </a:pPr>
                      <a:r>
                        <a:rPr lang="pt-BR" sz="1800" b="1" baseline="0" dirty="0">
                          <a:latin typeface="Courier New" panose="02070309020205020404" pitchFamily="49" charset="0"/>
                          <a:cs typeface="Courier New" panose="02070309020205020404" pitchFamily="49" charset="0"/>
                        </a:rPr>
                        <a:t>x = 3</a:t>
                      </a:r>
                    </a:p>
                    <a:p>
                      <a:pPr marL="266700" indent="-266700">
                        <a:buClr>
                          <a:srgbClr val="C00000"/>
                        </a:buClr>
                        <a:buSzPct val="100000"/>
                        <a:buFont typeface="Courier New" panose="02070309020205020404" pitchFamily="49" charset="0"/>
                        <a:buChar char="&gt;"/>
                      </a:pPr>
                      <a:r>
                        <a:rPr lang="pt-BR" sz="1800" b="1" baseline="0" dirty="0">
                          <a:latin typeface="Courier New" panose="02070309020205020404" pitchFamily="49" charset="0"/>
                          <a:cs typeface="Courier New" panose="02070309020205020404" pitchFamily="49" charset="0"/>
                        </a:rPr>
                        <a:t>y = 5</a:t>
                      </a:r>
                    </a:p>
                    <a:p>
                      <a:pPr marL="266700" indent="-266700">
                        <a:buClr>
                          <a:srgbClr val="C00000"/>
                        </a:buClr>
                        <a:buSzPct val="100000"/>
                        <a:buFont typeface="Courier New" panose="02070309020205020404" pitchFamily="49" charset="0"/>
                        <a:buChar char="&gt;"/>
                      </a:pPr>
                      <a:r>
                        <a:rPr lang="pt-BR" sz="1800" b="1" baseline="0" dirty="0">
                          <a:latin typeface="Courier New" panose="02070309020205020404" pitchFamily="49" charset="0"/>
                          <a:cs typeface="Courier New" panose="02070309020205020404" pitchFamily="49" charset="0"/>
                        </a:rPr>
                        <a:t>x = 2</a:t>
                      </a:r>
                    </a:p>
                    <a:p>
                      <a:pPr marL="266700" indent="-266700">
                        <a:buClr>
                          <a:srgbClr val="C00000"/>
                        </a:buClr>
                        <a:buSzPct val="100000"/>
                        <a:buFont typeface="Courier New" panose="02070309020205020404" pitchFamily="49" charset="0"/>
                        <a:buChar char="&gt;"/>
                      </a:pPr>
                      <a:r>
                        <a:rPr lang="pt-BR" sz="1800" b="1" baseline="0" dirty="0">
                          <a:latin typeface="Courier New" panose="02070309020205020404" pitchFamily="49" charset="0"/>
                          <a:cs typeface="Courier New" panose="02070309020205020404" pitchFamily="49" charset="0"/>
                        </a:rPr>
                        <a:t>print(x * y)</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4112970457"/>
                  </a:ext>
                </a:extLst>
              </a:tr>
            </a:tbl>
          </a:graphicData>
        </a:graphic>
      </p:graphicFrame>
      <p:sp>
        <p:nvSpPr>
          <p:cNvPr id="6" name="Down Arrow 5"/>
          <p:cNvSpPr/>
          <p:nvPr/>
        </p:nvSpPr>
        <p:spPr>
          <a:xfrm rot="5400000">
            <a:off x="3848413" y="1363487"/>
            <a:ext cx="800135" cy="2712904"/>
          </a:xfrm>
          <a:prstGeom prst="down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dirty="0"/>
              <a:t>x assigned new value</a:t>
            </a:r>
          </a:p>
        </p:txBody>
      </p:sp>
      <p:graphicFrame>
        <p:nvGraphicFramePr>
          <p:cNvPr id="11" name="Table 10"/>
          <p:cNvGraphicFramePr>
            <a:graphicFrameLocks noGrp="1"/>
          </p:cNvGraphicFramePr>
          <p:nvPr>
            <p:extLst>
              <p:ext uri="{D42A27DB-BD31-4B8C-83A1-F6EECF244321}">
                <p14:modId xmlns:p14="http://schemas.microsoft.com/office/powerpoint/2010/main" val="2943332840"/>
              </p:ext>
            </p:extLst>
          </p:nvPr>
        </p:nvGraphicFramePr>
        <p:xfrm>
          <a:off x="9705099" y="1644661"/>
          <a:ext cx="2327050" cy="4845094"/>
        </p:xfrm>
        <a:graphic>
          <a:graphicData uri="http://schemas.openxmlformats.org/drawingml/2006/table">
            <a:tbl>
              <a:tblPr firstRow="1" bandRow="1">
                <a:tableStyleId>{2D5ABB26-0587-4C30-8999-92F81FD0307C}</a:tableStyleId>
              </a:tblPr>
              <a:tblGrid>
                <a:gridCol w="900000">
                  <a:extLst>
                    <a:ext uri="{9D8B030D-6E8A-4147-A177-3AD203B41FA5}">
                      <a16:colId xmlns:a16="http://schemas.microsoft.com/office/drawing/2014/main" val="2667371781"/>
                    </a:ext>
                  </a:extLst>
                </a:gridCol>
                <a:gridCol w="527050">
                  <a:extLst>
                    <a:ext uri="{9D8B030D-6E8A-4147-A177-3AD203B41FA5}">
                      <a16:colId xmlns:a16="http://schemas.microsoft.com/office/drawing/2014/main" val="3241505654"/>
                    </a:ext>
                  </a:extLst>
                </a:gridCol>
                <a:gridCol w="900000">
                  <a:extLst>
                    <a:ext uri="{9D8B030D-6E8A-4147-A177-3AD203B41FA5}">
                      <a16:colId xmlns:a16="http://schemas.microsoft.com/office/drawing/2014/main" val="1073523339"/>
                    </a:ext>
                  </a:extLst>
                </a:gridCol>
              </a:tblGrid>
              <a:tr h="370840">
                <a:tc gridSpan="3">
                  <a:txBody>
                    <a:bodyPr/>
                    <a:lstStyle/>
                    <a:p>
                      <a:pPr algn="ctr"/>
                      <a:r>
                        <a:rPr lang="en-US" b="1" dirty="0"/>
                        <a:t>Memory</a:t>
                      </a:r>
                    </a:p>
                  </a:txBody>
                  <a:tcPr/>
                </a:tc>
                <a:tc hMerge="1">
                  <a:txBody>
                    <a:bodyPr/>
                    <a:lstStyle/>
                    <a:p>
                      <a:endParaRPr lang="en-US" dirty="0"/>
                    </a:p>
                  </a:txBody>
                  <a:tcPr/>
                </a:tc>
                <a:tc hMerge="1">
                  <a:txBody>
                    <a:bodyPr/>
                    <a:lstStyle/>
                    <a:p>
                      <a:pPr algn="l"/>
                      <a:endParaRPr lang="en-US" dirty="0"/>
                    </a:p>
                  </a:txBody>
                  <a:tcPr/>
                </a:tc>
                <a:extLst>
                  <a:ext uri="{0D108BD9-81ED-4DB2-BD59-A6C34878D82A}">
                    <a16:rowId xmlns:a16="http://schemas.microsoft.com/office/drawing/2014/main" val="114003275"/>
                  </a:ext>
                </a:extLst>
              </a:tr>
              <a:tr h="1612054">
                <a:tc>
                  <a:txBody>
                    <a:bodyPr/>
                    <a:lstStyle/>
                    <a:p>
                      <a:pPr algn="r"/>
                      <a:endParaRPr lang="en-US" dirty="0"/>
                    </a:p>
                  </a:txBody>
                  <a:tcPr>
                    <a:lnR w="12700" cap="flat" cmpd="sng" algn="ctr">
                      <a:solidFill>
                        <a:schemeClr val="tx1"/>
                      </a:solidFill>
                      <a:prstDash val="solid"/>
                      <a:round/>
                      <a:headEnd type="none" w="med" len="med"/>
                      <a:tailEnd type="none" w="med" len="med"/>
                    </a:lnR>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l"/>
                      <a:endParaRPr lang="en-US"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501294450"/>
                  </a:ext>
                </a:extLst>
              </a:tr>
              <a:tr h="370840">
                <a:tc>
                  <a:txBody>
                    <a:bodyPr/>
                    <a:lstStyle/>
                    <a:p>
                      <a:pPr algn="r"/>
                      <a:r>
                        <a:rPr lang="en-US" dirty="0">
                          <a:latin typeface="+mn-lt"/>
                          <a:cs typeface="Courier New" panose="02070309020205020404" pitchFamily="49" charset="0"/>
                        </a:rPr>
                        <a:t>old</a:t>
                      </a:r>
                      <a:r>
                        <a:rPr lang="da-DK" dirty="0">
                          <a:latin typeface="+mn-lt"/>
                          <a:cs typeface="Courier New" panose="02070309020205020404" pitchFamily="49" charset="0"/>
                        </a:rPr>
                        <a:t> </a:t>
                      </a:r>
                      <a:r>
                        <a:rPr lang="en-US" dirty="0">
                          <a:latin typeface="Courier New" panose="02070309020205020404" pitchFamily="49" charset="0"/>
                          <a:cs typeface="Courier New" panose="02070309020205020404" pitchFamily="49" charset="0"/>
                        </a:rPr>
                        <a:t>x </a:t>
                      </a:r>
                    </a:p>
                  </a:txBody>
                  <a:tcPr>
                    <a:lnR w="12700" cap="flat" cmpd="sng" algn="ctr">
                      <a:solidFill>
                        <a:schemeClr val="tx1"/>
                      </a:solidFill>
                      <a:prstDash val="solid"/>
                      <a:round/>
                      <a:headEnd type="none" w="med" len="med"/>
                      <a:tailEnd type="none" w="med" len="med"/>
                    </a:lnR>
                  </a:tcPr>
                </a:tc>
                <a:tc>
                  <a:txBody>
                    <a:bodyPr/>
                    <a:lstStyle/>
                    <a:p>
                      <a:pPr algn="ctr"/>
                      <a:r>
                        <a:rPr lang="en-US" dirty="0">
                          <a:latin typeface="Courier New" panose="02070309020205020404" pitchFamily="49" charset="0"/>
                          <a:cs typeface="Courier New" panose="02070309020205020404" pitchFamily="49" charset="0"/>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endParaRPr lang="en-US"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642075908"/>
                  </a:ext>
                </a:extLst>
              </a:tr>
              <a:tr h="370840">
                <a:tc>
                  <a:txBody>
                    <a:bodyPr/>
                    <a:lstStyle/>
                    <a:p>
                      <a:pPr algn="r"/>
                      <a:endParaRPr lang="en-US" dirty="0">
                        <a:latin typeface="Courier New" panose="02070309020205020404" pitchFamily="49" charset="0"/>
                        <a:cs typeface="Courier New" panose="02070309020205020404" pitchFamily="49" charset="0"/>
                      </a:endParaRPr>
                    </a:p>
                  </a:txBody>
                  <a:tcPr>
                    <a:lnR w="12700" cap="flat" cmpd="sng" algn="ctr">
                      <a:solidFill>
                        <a:schemeClr val="tx1"/>
                      </a:solidFill>
                      <a:prstDash val="solid"/>
                      <a:round/>
                      <a:headEnd type="none" w="med" len="med"/>
                      <a:tailEnd type="none" w="med" len="med"/>
                    </a:lnR>
                  </a:tcPr>
                </a:tc>
                <a:tc>
                  <a:txBody>
                    <a:bodyPr/>
                    <a:lstStyle/>
                    <a:p>
                      <a:pPr algn="ctr"/>
                      <a:endParaRPr lang="en-US"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l"/>
                      <a:endParaRPr lang="en-US"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940146934"/>
                  </a:ext>
                </a:extLst>
              </a:tr>
              <a:tr h="370840">
                <a:tc>
                  <a:txBody>
                    <a:bodyPr/>
                    <a:lstStyle/>
                    <a:p>
                      <a:pPr algn="r"/>
                      <a:r>
                        <a:rPr lang="da-DK" dirty="0">
                          <a:latin typeface="Courier New" panose="02070309020205020404" pitchFamily="49" charset="0"/>
                          <a:cs typeface="Courier New" panose="02070309020205020404" pitchFamily="49" charset="0"/>
                        </a:rPr>
                        <a:t>y</a:t>
                      </a:r>
                      <a:endParaRPr lang="en-US" dirty="0">
                        <a:latin typeface="Courier New" panose="02070309020205020404" pitchFamily="49" charset="0"/>
                        <a:cs typeface="Courier New" panose="02070309020205020404" pitchFamily="49" charset="0"/>
                      </a:endParaRPr>
                    </a:p>
                  </a:txBody>
                  <a:tcPr>
                    <a:lnR w="12700" cap="flat" cmpd="sng" algn="ctr">
                      <a:solidFill>
                        <a:schemeClr val="tx1"/>
                      </a:solidFill>
                      <a:prstDash val="solid"/>
                      <a:round/>
                      <a:headEnd type="none" w="med" len="med"/>
                      <a:tailEnd type="none" w="med" len="med"/>
                    </a:lnR>
                  </a:tcPr>
                </a:tc>
                <a:tc>
                  <a:txBody>
                    <a:bodyPr/>
                    <a:lstStyle/>
                    <a:p>
                      <a:pPr algn="ctr"/>
                      <a:r>
                        <a:rPr lang="da-DK" dirty="0">
                          <a:latin typeface="Courier New" panose="02070309020205020404" pitchFamily="49" charset="0"/>
                          <a:cs typeface="Courier New" panose="02070309020205020404" pitchFamily="49" charset="0"/>
                        </a:rPr>
                        <a:t>5</a:t>
                      </a:r>
                      <a:endParaRPr lang="en-US"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endParaRPr lang="en-US"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4020241902"/>
                  </a:ext>
                </a:extLst>
              </a:tr>
              <a:tr h="370840">
                <a:tc>
                  <a:txBody>
                    <a:bodyPr/>
                    <a:lstStyle/>
                    <a:p>
                      <a:pPr algn="r"/>
                      <a:endParaRPr lang="en-US" dirty="0">
                        <a:latin typeface="Courier New" panose="02070309020205020404" pitchFamily="49" charset="0"/>
                        <a:cs typeface="Courier New" panose="02070309020205020404" pitchFamily="49" charset="0"/>
                      </a:endParaRPr>
                    </a:p>
                  </a:txBody>
                  <a:tcPr>
                    <a:lnR w="12700" cap="flat" cmpd="sng" algn="ctr">
                      <a:solidFill>
                        <a:schemeClr val="tx1"/>
                      </a:solidFill>
                      <a:prstDash val="solid"/>
                      <a:round/>
                      <a:headEnd type="none" w="med" len="med"/>
                      <a:tailEnd type="none" w="med" len="med"/>
                    </a:lnR>
                  </a:tcPr>
                </a:tc>
                <a:tc>
                  <a:txBody>
                    <a:bodyPr/>
                    <a:lstStyle/>
                    <a:p>
                      <a:pPr algn="ctr"/>
                      <a:endParaRPr lang="en-US"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l"/>
                      <a:endParaRPr lang="en-US"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744360799"/>
                  </a:ext>
                </a:extLst>
              </a:tr>
              <a:tr h="370840">
                <a:tc>
                  <a:txBody>
                    <a:bodyPr/>
                    <a:lstStyle/>
                    <a:p>
                      <a:pPr algn="r"/>
                      <a:r>
                        <a:rPr lang="da-DK" dirty="0">
                          <a:latin typeface="+mn-lt"/>
                          <a:cs typeface="Courier New" panose="02070309020205020404" pitchFamily="49" charset="0"/>
                        </a:rPr>
                        <a:t>new </a:t>
                      </a:r>
                      <a:r>
                        <a:rPr lang="da-DK" dirty="0">
                          <a:latin typeface="Courier New" panose="02070309020205020404" pitchFamily="49" charset="0"/>
                          <a:cs typeface="Courier New" panose="02070309020205020404" pitchFamily="49" charset="0"/>
                        </a:rPr>
                        <a:t>x</a:t>
                      </a:r>
                      <a:endParaRPr lang="en-US" dirty="0">
                        <a:latin typeface="Courier New" panose="02070309020205020404" pitchFamily="49" charset="0"/>
                        <a:cs typeface="Courier New" panose="02070309020205020404" pitchFamily="49" charset="0"/>
                      </a:endParaRPr>
                    </a:p>
                  </a:txBody>
                  <a:tcPr>
                    <a:lnR w="12700" cap="flat" cmpd="sng" algn="ctr">
                      <a:solidFill>
                        <a:schemeClr val="tx1"/>
                      </a:solidFill>
                      <a:prstDash val="solid"/>
                      <a:round/>
                      <a:headEnd type="none" w="med" len="med"/>
                      <a:tailEnd type="none" w="med" len="med"/>
                    </a:lnR>
                  </a:tcPr>
                </a:tc>
                <a:tc>
                  <a:txBody>
                    <a:bodyPr/>
                    <a:lstStyle/>
                    <a:p>
                      <a:pPr algn="ctr"/>
                      <a:r>
                        <a:rPr lang="da-DK" dirty="0">
                          <a:latin typeface="Courier New" panose="02070309020205020404" pitchFamily="49" charset="0"/>
                          <a:cs typeface="Courier New" panose="02070309020205020404" pitchFamily="49" charset="0"/>
                        </a:rPr>
                        <a:t>2</a:t>
                      </a:r>
                      <a:endParaRPr lang="en-US"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endParaRPr lang="en-US"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233778034"/>
                  </a:ext>
                </a:extLst>
              </a:tr>
              <a:tr h="1008000">
                <a:tc>
                  <a:txBody>
                    <a:bodyPr/>
                    <a:lstStyle/>
                    <a:p>
                      <a:pPr algn="r"/>
                      <a:endParaRPr lang="en-US" dirty="0"/>
                    </a:p>
                  </a:txBody>
                  <a:tcPr>
                    <a:lnR w="12700" cap="flat" cmpd="sng" algn="ctr">
                      <a:solidFill>
                        <a:schemeClr val="tx1"/>
                      </a:solidFill>
                      <a:prstDash val="solid"/>
                      <a:round/>
                      <a:headEnd type="none" w="med" len="med"/>
                      <a:tailEnd type="none" w="med" len="med"/>
                    </a:lnR>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l"/>
                      <a:endParaRPr lang="en-US"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794040525"/>
                  </a:ext>
                </a:extLst>
              </a:tr>
            </a:tbl>
          </a:graphicData>
        </a:graphic>
      </p:graphicFrame>
      <p:cxnSp>
        <p:nvCxnSpPr>
          <p:cNvPr id="12" name="Straight Connector 11"/>
          <p:cNvCxnSpPr/>
          <p:nvPr/>
        </p:nvCxnSpPr>
        <p:spPr>
          <a:xfrm flipV="1">
            <a:off x="9922119" y="3829050"/>
            <a:ext cx="1345223"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sp>
        <p:nvSpPr>
          <p:cNvPr id="5" name="Smiley Face 4"/>
          <p:cNvSpPr/>
          <p:nvPr/>
        </p:nvSpPr>
        <p:spPr>
          <a:xfrm>
            <a:off x="520784" y="3657600"/>
            <a:ext cx="374567" cy="363338"/>
          </a:xfrm>
          <a:prstGeom prst="smileyFace">
            <a:avLst/>
          </a:prstGeom>
          <a:solidFill>
            <a:srgbClr val="FFFF00"/>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121101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par>
                                <p:cTn id="13" presetID="10" presetClass="entr" presetSubtype="0" fill="hold" nodeType="with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500"/>
                                        <p:tgtEl>
                                          <p:spTgt spid="12"/>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Another Python program using lists</a:t>
            </a:r>
          </a:p>
        </p:txBody>
      </p:sp>
      <p:graphicFrame>
        <p:nvGraphicFramePr>
          <p:cNvPr id="4" name="Table 3"/>
          <p:cNvGraphicFramePr>
            <a:graphicFrameLocks noGrp="1"/>
          </p:cNvGraphicFramePr>
          <p:nvPr>
            <p:extLst>
              <p:ext uri="{D42A27DB-BD31-4B8C-83A1-F6EECF244321}">
                <p14:modId xmlns:p14="http://schemas.microsoft.com/office/powerpoint/2010/main" val="139787900"/>
              </p:ext>
            </p:extLst>
          </p:nvPr>
        </p:nvGraphicFramePr>
        <p:xfrm>
          <a:off x="895351" y="1765443"/>
          <a:ext cx="3162299" cy="1876390"/>
        </p:xfrm>
        <a:graphic>
          <a:graphicData uri="http://schemas.openxmlformats.org/drawingml/2006/table">
            <a:tbl>
              <a:tblPr firstRow="1" bandRow="1">
                <a:tableStyleId>{5C22544A-7EE6-4342-B048-85BDC9FD1C3A}</a:tableStyleId>
              </a:tblPr>
              <a:tblGrid>
                <a:gridCol w="3162299">
                  <a:extLst>
                    <a:ext uri="{9D8B030D-6E8A-4147-A177-3AD203B41FA5}">
                      <a16:colId xmlns:a16="http://schemas.microsoft.com/office/drawing/2014/main" val="1873682825"/>
                    </a:ext>
                  </a:extLst>
                </a:gridCol>
              </a:tblGrid>
              <a:tr h="318027">
                <a:tc>
                  <a:txBody>
                    <a:bodyPr/>
                    <a:lstStyle/>
                    <a:p>
                      <a:r>
                        <a:rPr lang="da-DK" sz="1800" b="1" dirty="0" err="1">
                          <a:latin typeface="Courier New" panose="02070309020205020404" pitchFamily="49" charset="0"/>
                          <a:cs typeface="Courier New" panose="02070309020205020404" pitchFamily="49" charset="0"/>
                        </a:rPr>
                        <a:t>Python</a:t>
                      </a:r>
                      <a:r>
                        <a:rPr lang="da-DK" sz="1800" b="1" dirty="0">
                          <a:latin typeface="Courier New" panose="02070309020205020404" pitchFamily="49" charset="0"/>
                          <a:cs typeface="Courier New" panose="02070309020205020404" pitchFamily="49" charset="0"/>
                        </a:rPr>
                        <a:t> </a:t>
                      </a:r>
                      <a:r>
                        <a:rPr lang="da-DK" sz="1800" b="1" dirty="0" err="1">
                          <a:latin typeface="Courier New" panose="02070309020205020404" pitchFamily="49" charset="0"/>
                          <a:cs typeface="Courier New" panose="02070309020205020404" pitchFamily="49" charset="0"/>
                        </a:rPr>
                        <a:t>shell</a:t>
                      </a:r>
                      <a:endParaRPr lang="da-DK" sz="1800" b="1" dirty="0">
                        <a:latin typeface="Courier New" panose="02070309020205020404" pitchFamily="49" charset="0"/>
                        <a:cs typeface="Courier New" panose="02070309020205020404" pitchFamily="49"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00000"/>
                    </a:solidFill>
                  </a:tcPr>
                </a:tc>
                <a:extLst>
                  <a:ext uri="{0D108BD9-81ED-4DB2-BD59-A6C34878D82A}">
                    <a16:rowId xmlns:a16="http://schemas.microsoft.com/office/drawing/2014/main" val="3330819881"/>
                  </a:ext>
                </a:extLst>
              </a:tr>
              <a:tr h="1510630">
                <a:tc>
                  <a:txBody>
                    <a:bodyPr/>
                    <a:lstStyle/>
                    <a:p>
                      <a:pPr marL="266700" indent="-266700">
                        <a:buClr>
                          <a:srgbClr val="C00000"/>
                        </a:buClr>
                        <a:buSzPct val="100000"/>
                        <a:buFont typeface="Courier New" panose="02070309020205020404" pitchFamily="49" charset="0"/>
                        <a:buChar char="&gt;"/>
                      </a:pPr>
                      <a:r>
                        <a:rPr lang="pt-BR" sz="1800" b="1" baseline="0" dirty="0">
                          <a:latin typeface="Courier New" panose="02070309020205020404" pitchFamily="49" charset="0"/>
                          <a:cs typeface="Courier New" panose="02070309020205020404" pitchFamily="49" charset="0"/>
                        </a:rPr>
                        <a:t>a = [13, 27, 7, 42]</a:t>
                      </a:r>
                    </a:p>
                    <a:p>
                      <a:pPr marL="266700" indent="-266700">
                        <a:buClr>
                          <a:srgbClr val="C00000"/>
                        </a:buClr>
                        <a:buSzPct val="100000"/>
                        <a:buFont typeface="Courier New" panose="02070309020205020404" pitchFamily="49" charset="0"/>
                        <a:buChar char="&gt;"/>
                      </a:pPr>
                      <a:r>
                        <a:rPr lang="pt-BR" sz="1800" b="1" baseline="0" dirty="0">
                          <a:latin typeface="Courier New" panose="02070309020205020404" pitchFamily="49" charset="0"/>
                          <a:cs typeface="Courier New" panose="02070309020205020404" pitchFamily="49" charset="0"/>
                        </a:rPr>
                        <a:t>print(a)</a:t>
                      </a:r>
                    </a:p>
                    <a:p>
                      <a:pPr marL="266700" marR="0" lvl="0" indent="-266700" algn="l" defTabSz="914400" rtl="0" eaLnBrk="1" fontAlgn="auto" latinLnBrk="0" hangingPunct="1">
                        <a:lnSpc>
                          <a:spcPct val="100000"/>
                        </a:lnSpc>
                        <a:spcBef>
                          <a:spcPts val="0"/>
                        </a:spcBef>
                        <a:spcAft>
                          <a:spcPts val="0"/>
                        </a:spcAft>
                        <a:buClr>
                          <a:schemeClr val="accent1">
                            <a:lumMod val="50000"/>
                          </a:schemeClr>
                        </a:buClr>
                        <a:buSzPct val="120000"/>
                        <a:buFont typeface="Courier New" panose="02070309020205020404" pitchFamily="49" charset="0"/>
                        <a:buChar char="|"/>
                        <a:tabLst/>
                        <a:defRPr/>
                      </a:pPr>
                      <a:r>
                        <a:rPr lang="pt-BR" sz="1800" b="1" baseline="0" dirty="0">
                          <a:latin typeface="Courier New" panose="02070309020205020404" pitchFamily="49" charset="0"/>
                          <a:cs typeface="Courier New" panose="02070309020205020404" pitchFamily="49" charset="0"/>
                        </a:rPr>
                        <a:t>[13, 27, 7, 42]</a:t>
                      </a:r>
                    </a:p>
                    <a:p>
                      <a:pPr marL="266700" indent="-266700">
                        <a:buClr>
                          <a:srgbClr val="C00000"/>
                        </a:buClr>
                        <a:buSzPct val="100000"/>
                        <a:buFont typeface="Courier New" panose="02070309020205020404" pitchFamily="49" charset="0"/>
                        <a:buChar char="&gt;"/>
                      </a:pPr>
                      <a:r>
                        <a:rPr lang="pt-BR" sz="1800" b="1" baseline="0" dirty="0">
                          <a:latin typeface="Courier New" panose="02070309020205020404" pitchFamily="49" charset="0"/>
                          <a:cs typeface="Courier New" panose="02070309020205020404" pitchFamily="49" charset="0"/>
                        </a:rPr>
                        <a:t>print(a[2])</a:t>
                      </a:r>
                    </a:p>
                    <a:p>
                      <a:pPr marL="266700" marR="0" lvl="0" indent="-266700" algn="l" defTabSz="914400" rtl="0" eaLnBrk="1" fontAlgn="auto" latinLnBrk="0" hangingPunct="1">
                        <a:lnSpc>
                          <a:spcPct val="100000"/>
                        </a:lnSpc>
                        <a:spcBef>
                          <a:spcPts val="0"/>
                        </a:spcBef>
                        <a:spcAft>
                          <a:spcPts val="0"/>
                        </a:spcAft>
                        <a:buClr>
                          <a:schemeClr val="accent1">
                            <a:lumMod val="50000"/>
                          </a:schemeClr>
                        </a:buClr>
                        <a:buSzPct val="120000"/>
                        <a:buFont typeface="Courier New" panose="02070309020205020404" pitchFamily="49" charset="0"/>
                        <a:buChar char="|"/>
                        <a:tabLst/>
                        <a:defRPr/>
                      </a:pPr>
                      <a:r>
                        <a:rPr lang="pt-BR" sz="1800" b="1" baseline="0" dirty="0">
                          <a:latin typeface="Courier New" panose="02070309020205020404" pitchFamily="49" charset="0"/>
                          <a:cs typeface="Courier New" panose="02070309020205020404" pitchFamily="49" charset="0"/>
                        </a:rPr>
                        <a:t>7</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4112970457"/>
                  </a:ext>
                </a:extLst>
              </a:tr>
            </a:tbl>
          </a:graphicData>
        </a:graphic>
      </p:graphicFrame>
      <p:sp>
        <p:nvSpPr>
          <p:cNvPr id="5" name="Content Placeholder 2"/>
          <p:cNvSpPr>
            <a:spLocks noGrp="1"/>
          </p:cNvSpPr>
          <p:nvPr>
            <p:ph idx="1"/>
          </p:nvPr>
        </p:nvSpPr>
        <p:spPr>
          <a:xfrm>
            <a:off x="838200" y="4248149"/>
            <a:ext cx="9163050" cy="2139951"/>
          </a:xfrm>
        </p:spPr>
        <p:txBody>
          <a:bodyPr>
            <a:normAutofit/>
          </a:bodyPr>
          <a:lstStyle/>
          <a:p>
            <a:r>
              <a:rPr lang="en-US" sz="2400" dirty="0">
                <a:latin typeface="Courier New" panose="02070309020205020404" pitchFamily="49" charset="0"/>
                <a:cs typeface="Courier New" panose="02070309020205020404" pitchFamily="49" charset="0"/>
              </a:rPr>
              <a:t>[13, 27, 7, 42]</a:t>
            </a:r>
            <a:r>
              <a:rPr lang="en-US" sz="2400" dirty="0"/>
              <a:t> is a </a:t>
            </a:r>
            <a:r>
              <a:rPr lang="en-US" sz="2400" i="1" dirty="0"/>
              <a:t>list</a:t>
            </a:r>
            <a:r>
              <a:rPr lang="en-US" sz="2400" dirty="0"/>
              <a:t> containing four integers</a:t>
            </a:r>
          </a:p>
          <a:p>
            <a:r>
              <a:rPr lang="en-US" sz="2400" dirty="0">
                <a:latin typeface="Courier New" panose="02070309020205020404" pitchFamily="49" charset="0"/>
                <a:cs typeface="Courier New" panose="02070309020205020404" pitchFamily="49" charset="0"/>
              </a:rPr>
              <a:t>a[2]</a:t>
            </a:r>
            <a:r>
              <a:rPr lang="en-US" sz="2400" dirty="0"/>
              <a:t> refers to the entry in the list with </a:t>
            </a:r>
            <a:r>
              <a:rPr lang="en-US" sz="2400" i="1" dirty="0"/>
              <a:t>index</a:t>
            </a:r>
            <a:r>
              <a:rPr lang="en-US" sz="2400" dirty="0"/>
              <a:t> 2 </a:t>
            </a:r>
            <a:br>
              <a:rPr lang="en-US" sz="2400" dirty="0"/>
            </a:br>
            <a:r>
              <a:rPr lang="en-US" sz="2400" dirty="0"/>
              <a:t>(the first element has index 0, i.e. </a:t>
            </a:r>
            <a:r>
              <a:rPr lang="en-US" sz="2400" dirty="0">
                <a:latin typeface="Courier New" panose="02070309020205020404" pitchFamily="49" charset="0"/>
                <a:cs typeface="Courier New" panose="02070309020205020404" pitchFamily="49" charset="0"/>
              </a:rPr>
              <a:t>a[2]</a:t>
            </a:r>
            <a:r>
              <a:rPr lang="en-US" sz="2400" dirty="0"/>
              <a:t> is the 3</a:t>
            </a:r>
            <a:r>
              <a:rPr lang="en-US" sz="2400" baseline="30000" dirty="0"/>
              <a:t>rd</a:t>
            </a:r>
            <a:r>
              <a:rPr lang="en-US" sz="2400" dirty="0"/>
              <a:t> element of the list)</a:t>
            </a:r>
          </a:p>
          <a:p>
            <a:r>
              <a:rPr lang="en-US" sz="2400" dirty="0"/>
              <a:t>Note that </a:t>
            </a:r>
            <a:r>
              <a:rPr lang="en-US" sz="2400" dirty="0">
                <a:latin typeface="Courier New" panose="02070309020205020404" pitchFamily="49" charset="0"/>
                <a:cs typeface="Courier New" panose="02070309020205020404" pitchFamily="49" charset="0"/>
              </a:rPr>
              <a:t>print</a:t>
            </a:r>
            <a:r>
              <a:rPr lang="en-US" sz="2400" dirty="0"/>
              <a:t> also can print a list</a:t>
            </a:r>
          </a:p>
        </p:txBody>
      </p:sp>
      <p:graphicFrame>
        <p:nvGraphicFramePr>
          <p:cNvPr id="6" name="Table 5"/>
          <p:cNvGraphicFramePr>
            <a:graphicFrameLocks noGrp="1"/>
          </p:cNvGraphicFramePr>
          <p:nvPr>
            <p:extLst>
              <p:ext uri="{D42A27DB-BD31-4B8C-83A1-F6EECF244321}">
                <p14:modId xmlns:p14="http://schemas.microsoft.com/office/powerpoint/2010/main" val="926303550"/>
              </p:ext>
            </p:extLst>
          </p:nvPr>
        </p:nvGraphicFramePr>
        <p:xfrm>
          <a:off x="9929302" y="1627077"/>
          <a:ext cx="2327050" cy="4834254"/>
        </p:xfrm>
        <a:graphic>
          <a:graphicData uri="http://schemas.openxmlformats.org/drawingml/2006/table">
            <a:tbl>
              <a:tblPr firstRow="1" bandRow="1">
                <a:tableStyleId>{2D5ABB26-0587-4C30-8999-92F81FD0307C}</a:tableStyleId>
              </a:tblPr>
              <a:tblGrid>
                <a:gridCol w="900000">
                  <a:extLst>
                    <a:ext uri="{9D8B030D-6E8A-4147-A177-3AD203B41FA5}">
                      <a16:colId xmlns:a16="http://schemas.microsoft.com/office/drawing/2014/main" val="2667371781"/>
                    </a:ext>
                  </a:extLst>
                </a:gridCol>
                <a:gridCol w="527050">
                  <a:extLst>
                    <a:ext uri="{9D8B030D-6E8A-4147-A177-3AD203B41FA5}">
                      <a16:colId xmlns:a16="http://schemas.microsoft.com/office/drawing/2014/main" val="3241505654"/>
                    </a:ext>
                  </a:extLst>
                </a:gridCol>
                <a:gridCol w="900000">
                  <a:extLst>
                    <a:ext uri="{9D8B030D-6E8A-4147-A177-3AD203B41FA5}">
                      <a16:colId xmlns:a16="http://schemas.microsoft.com/office/drawing/2014/main" val="1073523339"/>
                    </a:ext>
                  </a:extLst>
                </a:gridCol>
              </a:tblGrid>
              <a:tr h="370840">
                <a:tc gridSpan="3">
                  <a:txBody>
                    <a:bodyPr/>
                    <a:lstStyle/>
                    <a:p>
                      <a:pPr algn="ctr"/>
                      <a:r>
                        <a:rPr lang="en-US" b="1" dirty="0"/>
                        <a:t>Memory</a:t>
                      </a:r>
                    </a:p>
                  </a:txBody>
                  <a:tcPr/>
                </a:tc>
                <a:tc hMerge="1">
                  <a:txBody>
                    <a:bodyPr/>
                    <a:lstStyle/>
                    <a:p>
                      <a:endParaRPr lang="en-US" dirty="0"/>
                    </a:p>
                  </a:txBody>
                  <a:tcPr/>
                </a:tc>
                <a:tc hMerge="1">
                  <a:txBody>
                    <a:bodyPr/>
                    <a:lstStyle/>
                    <a:p>
                      <a:pPr algn="l"/>
                      <a:endParaRPr lang="en-US" dirty="0"/>
                    </a:p>
                  </a:txBody>
                  <a:tcPr/>
                </a:tc>
                <a:extLst>
                  <a:ext uri="{0D108BD9-81ED-4DB2-BD59-A6C34878D82A}">
                    <a16:rowId xmlns:a16="http://schemas.microsoft.com/office/drawing/2014/main" val="114003275"/>
                  </a:ext>
                </a:extLst>
              </a:tr>
              <a:tr h="1612054">
                <a:tc>
                  <a:txBody>
                    <a:bodyPr/>
                    <a:lstStyle/>
                    <a:p>
                      <a:pPr algn="r"/>
                      <a:endParaRPr lang="en-US" dirty="0"/>
                    </a:p>
                  </a:txBody>
                  <a:tcPr>
                    <a:lnR w="12700" cap="flat" cmpd="sng" algn="ctr">
                      <a:solidFill>
                        <a:schemeClr val="tx1"/>
                      </a:solidFill>
                      <a:prstDash val="solid"/>
                      <a:round/>
                      <a:headEnd type="none" w="med" len="med"/>
                      <a:tailEnd type="none" w="med" len="med"/>
                    </a:lnR>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l"/>
                      <a:endParaRPr lang="en-US"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501294450"/>
                  </a:ext>
                </a:extLst>
              </a:tr>
              <a:tr h="370840">
                <a:tc rowSpan="4">
                  <a:txBody>
                    <a:bodyPr/>
                    <a:lstStyle/>
                    <a:p>
                      <a:pPr algn="l"/>
                      <a:r>
                        <a:rPr lang="en-US" dirty="0">
                          <a:latin typeface="Courier New" panose="02070309020205020404" pitchFamily="49" charset="0"/>
                          <a:cs typeface="Courier New" panose="02070309020205020404" pitchFamily="49" charset="0"/>
                        </a:rPr>
                        <a:t>   a</a:t>
                      </a:r>
                    </a:p>
                  </a:txBody>
                  <a:tcPr anchor="ctr">
                    <a:lnR w="12700" cap="flat" cmpd="sng" algn="ctr">
                      <a:solidFill>
                        <a:schemeClr val="tx1"/>
                      </a:solidFill>
                      <a:prstDash val="solid"/>
                      <a:round/>
                      <a:headEnd type="none" w="med" len="med"/>
                      <a:tailEnd type="none" w="med" len="med"/>
                    </a:lnR>
                  </a:tcPr>
                </a:tc>
                <a:tc>
                  <a:txBody>
                    <a:bodyPr/>
                    <a:lstStyle/>
                    <a:p>
                      <a:pPr algn="ctr"/>
                      <a:r>
                        <a:rPr lang="en-US" dirty="0">
                          <a:latin typeface="Courier New" panose="02070309020205020404" pitchFamily="49" charset="0"/>
                          <a:cs typeface="Courier New" panose="02070309020205020404" pitchFamily="49" charset="0"/>
                        </a:rPr>
                        <a:t>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r>
                        <a:rPr lang="en-US" dirty="0">
                          <a:latin typeface="Courier New" panose="02070309020205020404" pitchFamily="49" charset="0"/>
                          <a:cs typeface="Courier New" panose="02070309020205020404" pitchFamily="49" charset="0"/>
                        </a:rPr>
                        <a:t>a[0]</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642075908"/>
                  </a:ext>
                </a:extLst>
              </a:tr>
              <a:tr h="370840">
                <a:tc vMerge="1">
                  <a:txBody>
                    <a:bodyPr/>
                    <a:lstStyle/>
                    <a:p>
                      <a:pPr algn="r"/>
                      <a:endParaRPr lang="en-US" dirty="0">
                        <a:latin typeface="Courier New" panose="02070309020205020404" pitchFamily="49" charset="0"/>
                        <a:cs typeface="Courier New" panose="02070309020205020404" pitchFamily="49" charset="0"/>
                      </a:endParaRPr>
                    </a:p>
                  </a:txBody>
                  <a:tcPr>
                    <a:lnR w="12700" cap="flat" cmpd="sng" algn="ctr">
                      <a:solidFill>
                        <a:schemeClr val="tx1"/>
                      </a:solidFill>
                      <a:prstDash val="solid"/>
                      <a:round/>
                      <a:headEnd type="none" w="med" len="med"/>
                      <a:tailEnd type="none" w="med" len="med"/>
                    </a:lnR>
                  </a:tcPr>
                </a:tc>
                <a:tc>
                  <a:txBody>
                    <a:bodyPr/>
                    <a:lstStyle/>
                    <a:p>
                      <a:pPr algn="ctr"/>
                      <a:r>
                        <a:rPr lang="en-US" dirty="0">
                          <a:latin typeface="Courier New" panose="02070309020205020404" pitchFamily="49" charset="0"/>
                          <a:cs typeface="Courier New" panose="02070309020205020404" pitchFamily="49" charset="0"/>
                        </a:rPr>
                        <a:t>27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r>
                        <a:rPr lang="en-US" dirty="0">
                          <a:latin typeface="Courier New" panose="02070309020205020404" pitchFamily="49" charset="0"/>
                          <a:cs typeface="Courier New" panose="02070309020205020404" pitchFamily="49" charset="0"/>
                        </a:rPr>
                        <a:t>a[1]</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351627685"/>
                  </a:ext>
                </a:extLst>
              </a:tr>
              <a:tr h="370840">
                <a:tc vMerge="1">
                  <a:txBody>
                    <a:bodyPr/>
                    <a:lstStyle/>
                    <a:p>
                      <a:pPr algn="r"/>
                      <a:endParaRPr lang="en-US" dirty="0">
                        <a:latin typeface="Courier New" panose="02070309020205020404" pitchFamily="49" charset="0"/>
                        <a:cs typeface="Courier New" panose="02070309020205020404" pitchFamily="49" charset="0"/>
                      </a:endParaRPr>
                    </a:p>
                  </a:txBody>
                  <a:tcPr>
                    <a:lnR w="12700" cap="flat" cmpd="sng" algn="ctr">
                      <a:solidFill>
                        <a:schemeClr val="tx1"/>
                      </a:solidFill>
                      <a:prstDash val="solid"/>
                      <a:round/>
                      <a:headEnd type="none" w="med" len="med"/>
                      <a:tailEnd type="none" w="med" len="med"/>
                    </a:lnR>
                  </a:tcPr>
                </a:tc>
                <a:tc>
                  <a:txBody>
                    <a:bodyPr/>
                    <a:lstStyle/>
                    <a:p>
                      <a:pPr algn="ctr"/>
                      <a:r>
                        <a:rPr lang="en-US" dirty="0">
                          <a:latin typeface="Courier New" panose="02070309020205020404" pitchFamily="49" charset="0"/>
                          <a:cs typeface="Courier New" panose="02070309020205020404" pitchFamily="49" charset="0"/>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r>
                        <a:rPr lang="en-US" dirty="0">
                          <a:latin typeface="Courier New" panose="02070309020205020404" pitchFamily="49" charset="0"/>
                          <a:cs typeface="Courier New" panose="02070309020205020404" pitchFamily="49" charset="0"/>
                        </a:rPr>
                        <a:t>a[2]</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94860847"/>
                  </a:ext>
                </a:extLst>
              </a:tr>
              <a:tr h="370840">
                <a:tc vMerge="1">
                  <a:txBody>
                    <a:bodyPr/>
                    <a:lstStyle/>
                    <a:p>
                      <a:pPr algn="r"/>
                      <a:endParaRPr lang="en-US" dirty="0">
                        <a:latin typeface="Courier New" panose="02070309020205020404" pitchFamily="49" charset="0"/>
                        <a:cs typeface="Courier New" panose="02070309020205020404" pitchFamily="49" charset="0"/>
                      </a:endParaRPr>
                    </a:p>
                  </a:txBody>
                  <a:tcPr>
                    <a:lnR w="12700" cap="flat" cmpd="sng" algn="ctr">
                      <a:solidFill>
                        <a:schemeClr val="tx1"/>
                      </a:solidFill>
                      <a:prstDash val="solid"/>
                      <a:round/>
                      <a:headEnd type="none" w="med" len="med"/>
                      <a:tailEnd type="none" w="med" len="med"/>
                    </a:lnR>
                  </a:tcPr>
                </a:tc>
                <a:tc>
                  <a:txBody>
                    <a:bodyPr/>
                    <a:lstStyle/>
                    <a:p>
                      <a:pPr algn="ctr"/>
                      <a:r>
                        <a:rPr lang="en-US" dirty="0">
                          <a:latin typeface="Courier New" panose="02070309020205020404" pitchFamily="49" charset="0"/>
                          <a:cs typeface="Courier New" panose="02070309020205020404" pitchFamily="49" charset="0"/>
                        </a:rPr>
                        <a:t>42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r>
                        <a:rPr lang="en-US" dirty="0">
                          <a:latin typeface="Courier New" panose="02070309020205020404" pitchFamily="49" charset="0"/>
                          <a:cs typeface="Courier New" panose="02070309020205020404" pitchFamily="49" charset="0"/>
                        </a:rPr>
                        <a:t>a[3]</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3381186927"/>
                  </a:ext>
                </a:extLst>
              </a:tr>
              <a:tr h="1368000">
                <a:tc>
                  <a:txBody>
                    <a:bodyPr/>
                    <a:lstStyle/>
                    <a:p>
                      <a:pPr algn="r"/>
                      <a:endParaRPr lang="en-US" dirty="0"/>
                    </a:p>
                  </a:txBody>
                  <a:tcPr>
                    <a:lnR w="12700" cap="flat" cmpd="sng" algn="ctr">
                      <a:solidFill>
                        <a:schemeClr val="tx1"/>
                      </a:solidFill>
                      <a:prstDash val="solid"/>
                      <a:round/>
                      <a:headEnd type="none" w="med" len="med"/>
                      <a:tailEnd type="none" w="med" len="med"/>
                    </a:lnR>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l"/>
                      <a:endParaRPr lang="en-US"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794040525"/>
                  </a:ext>
                </a:extLst>
              </a:tr>
            </a:tbl>
          </a:graphicData>
        </a:graphic>
      </p:graphicFrame>
      <p:sp>
        <p:nvSpPr>
          <p:cNvPr id="7" name="Left Brace 6"/>
          <p:cNvSpPr/>
          <p:nvPr/>
        </p:nvSpPr>
        <p:spPr>
          <a:xfrm>
            <a:off x="10617642" y="3641832"/>
            <a:ext cx="113858" cy="1457217"/>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2645625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xEl>
                                              <p:pRg st="0" end="0"/>
                                            </p:txEl>
                                          </p:spTgt>
                                        </p:tgtEl>
                                        <p:attrNameLst>
                                          <p:attrName>style.visibility</p:attrName>
                                        </p:attrNameLst>
                                      </p:cBhvr>
                                      <p:to>
                                        <p:strVal val="visible"/>
                                      </p:to>
                                    </p:set>
                                    <p:animEffect transition="in" filter="fade">
                                      <p:cBhvr>
                                        <p:cTn id="10" dur="500"/>
                                        <p:tgtEl>
                                          <p:spTgt spid="5">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Effect transition="in" filter="fade">
                                      <p:cBhvr>
                                        <p:cTn id="13" dur="500"/>
                                        <p:tgtEl>
                                          <p:spTgt spid="5">
                                            <p:txEl>
                                              <p:pRg st="1" end="1"/>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5">
                                            <p:txEl>
                                              <p:pRg st="2" end="2"/>
                                            </p:txEl>
                                          </p:spTgt>
                                        </p:tgtEl>
                                        <p:attrNameLst>
                                          <p:attrName>style.visibility</p:attrName>
                                        </p:attrNameLst>
                                      </p:cBhvr>
                                      <p:to>
                                        <p:strVal val="visible"/>
                                      </p:to>
                                    </p:set>
                                    <p:animEffect transition="in" filter="fade">
                                      <p:cBhvr>
                                        <p:cTn id="16" dur="500"/>
                                        <p:tgtEl>
                                          <p:spTgt spid="5">
                                            <p:txEl>
                                              <p:pRg st="2" end="2"/>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err="1"/>
              <a:t>Question</a:t>
            </a:r>
            <a:r>
              <a:rPr lang="da-DK" dirty="0"/>
              <a:t> – </a:t>
            </a:r>
            <a:r>
              <a:rPr lang="da-DK" dirty="0" err="1"/>
              <a:t>What</a:t>
            </a:r>
            <a:r>
              <a:rPr lang="da-DK" dirty="0"/>
              <a:t>  is the </a:t>
            </a:r>
            <a:r>
              <a:rPr lang="da-DK" dirty="0" err="1"/>
              <a:t>result</a:t>
            </a:r>
            <a:r>
              <a:rPr lang="da-DK" dirty="0"/>
              <a:t> of </a:t>
            </a:r>
            <a:r>
              <a:rPr lang="da-DK" dirty="0" err="1"/>
              <a:t>this</a:t>
            </a:r>
            <a:r>
              <a:rPr lang="da-DK" dirty="0"/>
              <a:t> program?</a:t>
            </a:r>
            <a:endParaRPr lang="en-US" dirty="0"/>
          </a:p>
        </p:txBody>
      </p:sp>
      <p:sp>
        <p:nvSpPr>
          <p:cNvPr id="3" name="Content Placeholder 2"/>
          <p:cNvSpPr>
            <a:spLocks noGrp="1"/>
          </p:cNvSpPr>
          <p:nvPr>
            <p:ph idx="1"/>
          </p:nvPr>
        </p:nvSpPr>
        <p:spPr>
          <a:xfrm>
            <a:off x="895351" y="3585776"/>
            <a:ext cx="6443134" cy="3272224"/>
          </a:xfrm>
        </p:spPr>
        <p:txBody>
          <a:bodyPr/>
          <a:lstStyle/>
          <a:p>
            <a:pPr marL="514350" indent="-514350">
              <a:buFont typeface="+mj-lt"/>
              <a:buAutoNum type="alphaLcParenR"/>
            </a:pPr>
            <a:r>
              <a:rPr lang="da-DK" dirty="0"/>
              <a:t>8</a:t>
            </a:r>
          </a:p>
          <a:p>
            <a:pPr marL="514350" indent="-514350">
              <a:buFont typeface="+mj-lt"/>
              <a:buAutoNum type="alphaLcParenR"/>
            </a:pPr>
            <a:r>
              <a:rPr lang="da-DK" dirty="0"/>
              <a:t>10</a:t>
            </a:r>
          </a:p>
          <a:p>
            <a:pPr marL="514350" indent="-514350">
              <a:buFont typeface="+mj-lt"/>
              <a:buAutoNum type="alphaLcParenR"/>
            </a:pPr>
            <a:r>
              <a:rPr lang="da-DK" dirty="0"/>
              <a:t>12</a:t>
            </a:r>
          </a:p>
          <a:p>
            <a:pPr marL="514350" indent="-514350">
              <a:buFont typeface="+mj-lt"/>
              <a:buAutoNum type="alphaLcParenR"/>
            </a:pPr>
            <a:r>
              <a:rPr lang="da-DK" dirty="0"/>
              <a:t>15</a:t>
            </a:r>
          </a:p>
          <a:p>
            <a:pPr marL="514350" indent="-514350">
              <a:buFont typeface="+mj-lt"/>
              <a:buAutoNum type="alphaLcParenR"/>
            </a:pPr>
            <a:r>
              <a:rPr lang="da-DK" dirty="0" err="1"/>
              <a:t>Don’t</a:t>
            </a:r>
            <a:r>
              <a:rPr lang="da-DK" dirty="0"/>
              <a:t> know</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037701700"/>
              </p:ext>
            </p:extLst>
          </p:nvPr>
        </p:nvGraphicFramePr>
        <p:xfrm>
          <a:off x="895351" y="1854343"/>
          <a:ext cx="3162299" cy="1217790"/>
        </p:xfrm>
        <a:graphic>
          <a:graphicData uri="http://schemas.openxmlformats.org/drawingml/2006/table">
            <a:tbl>
              <a:tblPr firstRow="1" bandRow="1">
                <a:tableStyleId>{5C22544A-7EE6-4342-B048-85BDC9FD1C3A}</a:tableStyleId>
              </a:tblPr>
              <a:tblGrid>
                <a:gridCol w="3162299">
                  <a:extLst>
                    <a:ext uri="{9D8B030D-6E8A-4147-A177-3AD203B41FA5}">
                      <a16:colId xmlns:a16="http://schemas.microsoft.com/office/drawing/2014/main" val="1873682825"/>
                    </a:ext>
                  </a:extLst>
                </a:gridCol>
              </a:tblGrid>
              <a:tr h="242567">
                <a:tc>
                  <a:txBody>
                    <a:bodyPr/>
                    <a:lstStyle/>
                    <a:p>
                      <a:r>
                        <a:rPr lang="da-DK" sz="1800" b="1" dirty="0" err="1">
                          <a:latin typeface="Courier New" panose="02070309020205020404" pitchFamily="49" charset="0"/>
                          <a:cs typeface="Courier New" panose="02070309020205020404" pitchFamily="49" charset="0"/>
                        </a:rPr>
                        <a:t>Python</a:t>
                      </a:r>
                      <a:r>
                        <a:rPr lang="da-DK" sz="1800" b="1" dirty="0">
                          <a:latin typeface="Courier New" panose="02070309020205020404" pitchFamily="49" charset="0"/>
                          <a:cs typeface="Courier New" panose="02070309020205020404" pitchFamily="49" charset="0"/>
                        </a:rPr>
                        <a:t> </a:t>
                      </a:r>
                      <a:r>
                        <a:rPr lang="da-DK" sz="1800" b="1" dirty="0" err="1">
                          <a:latin typeface="Courier New" panose="02070309020205020404" pitchFamily="49" charset="0"/>
                          <a:cs typeface="Courier New" panose="02070309020205020404" pitchFamily="49" charset="0"/>
                        </a:rPr>
                        <a:t>shell</a:t>
                      </a:r>
                      <a:endParaRPr lang="da-DK" sz="1800" b="1" dirty="0">
                        <a:latin typeface="Courier New" panose="02070309020205020404" pitchFamily="49" charset="0"/>
                        <a:cs typeface="Courier New" panose="02070309020205020404" pitchFamily="49"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00000"/>
                    </a:solidFill>
                  </a:tcPr>
                </a:tc>
                <a:extLst>
                  <a:ext uri="{0D108BD9-81ED-4DB2-BD59-A6C34878D82A}">
                    <a16:rowId xmlns:a16="http://schemas.microsoft.com/office/drawing/2014/main" val="3330819881"/>
                  </a:ext>
                </a:extLst>
              </a:tr>
              <a:tr h="852030">
                <a:tc>
                  <a:txBody>
                    <a:bodyPr/>
                    <a:lstStyle/>
                    <a:p>
                      <a:pPr marL="266700" indent="-266700">
                        <a:buClr>
                          <a:srgbClr val="C00000"/>
                        </a:buClr>
                        <a:buSzPct val="100000"/>
                        <a:buFont typeface="Courier New" panose="02070309020205020404" pitchFamily="49" charset="0"/>
                        <a:buChar char="&gt;"/>
                      </a:pPr>
                      <a:r>
                        <a:rPr lang="pt-BR" sz="1800" b="1" baseline="0" dirty="0">
                          <a:latin typeface="Courier New" panose="02070309020205020404" pitchFamily="49" charset="0"/>
                          <a:cs typeface="Courier New" panose="02070309020205020404" pitchFamily="49" charset="0"/>
                        </a:rPr>
                        <a:t>a = [3, 5, 7]</a:t>
                      </a:r>
                    </a:p>
                    <a:p>
                      <a:pPr marL="266700" indent="-266700">
                        <a:buClr>
                          <a:srgbClr val="C00000"/>
                        </a:buClr>
                        <a:buSzPct val="100000"/>
                        <a:buFont typeface="Courier New" panose="02070309020205020404" pitchFamily="49" charset="0"/>
                        <a:buChar char="&gt;"/>
                      </a:pPr>
                      <a:r>
                        <a:rPr lang="pt-BR" sz="1800" b="1" baseline="0" dirty="0">
                          <a:latin typeface="Courier New" panose="02070309020205020404" pitchFamily="49" charset="0"/>
                          <a:cs typeface="Courier New" panose="02070309020205020404" pitchFamily="49" charset="0"/>
                        </a:rPr>
                        <a:t>print(a[1] + a[2])</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4112970457"/>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1929723966"/>
              </p:ext>
            </p:extLst>
          </p:nvPr>
        </p:nvGraphicFramePr>
        <p:xfrm>
          <a:off x="9645720" y="1792606"/>
          <a:ext cx="2327050" cy="4463414"/>
        </p:xfrm>
        <a:graphic>
          <a:graphicData uri="http://schemas.openxmlformats.org/drawingml/2006/table">
            <a:tbl>
              <a:tblPr firstRow="1" bandRow="1">
                <a:tableStyleId>{2D5ABB26-0587-4C30-8999-92F81FD0307C}</a:tableStyleId>
              </a:tblPr>
              <a:tblGrid>
                <a:gridCol w="900000">
                  <a:extLst>
                    <a:ext uri="{9D8B030D-6E8A-4147-A177-3AD203B41FA5}">
                      <a16:colId xmlns:a16="http://schemas.microsoft.com/office/drawing/2014/main" val="2667371781"/>
                    </a:ext>
                  </a:extLst>
                </a:gridCol>
                <a:gridCol w="527050">
                  <a:extLst>
                    <a:ext uri="{9D8B030D-6E8A-4147-A177-3AD203B41FA5}">
                      <a16:colId xmlns:a16="http://schemas.microsoft.com/office/drawing/2014/main" val="3241505654"/>
                    </a:ext>
                  </a:extLst>
                </a:gridCol>
                <a:gridCol w="900000">
                  <a:extLst>
                    <a:ext uri="{9D8B030D-6E8A-4147-A177-3AD203B41FA5}">
                      <a16:colId xmlns:a16="http://schemas.microsoft.com/office/drawing/2014/main" val="1073523339"/>
                    </a:ext>
                  </a:extLst>
                </a:gridCol>
              </a:tblGrid>
              <a:tr h="370840">
                <a:tc gridSpan="3">
                  <a:txBody>
                    <a:bodyPr/>
                    <a:lstStyle/>
                    <a:p>
                      <a:pPr algn="ctr"/>
                      <a:r>
                        <a:rPr lang="en-US" b="1" dirty="0"/>
                        <a:t>Memory</a:t>
                      </a:r>
                    </a:p>
                  </a:txBody>
                  <a:tcPr/>
                </a:tc>
                <a:tc hMerge="1">
                  <a:txBody>
                    <a:bodyPr/>
                    <a:lstStyle/>
                    <a:p>
                      <a:endParaRPr lang="en-US" dirty="0"/>
                    </a:p>
                  </a:txBody>
                  <a:tcPr/>
                </a:tc>
                <a:tc hMerge="1">
                  <a:txBody>
                    <a:bodyPr/>
                    <a:lstStyle/>
                    <a:p>
                      <a:pPr algn="l"/>
                      <a:endParaRPr lang="en-US" dirty="0"/>
                    </a:p>
                  </a:txBody>
                  <a:tcPr/>
                </a:tc>
                <a:extLst>
                  <a:ext uri="{0D108BD9-81ED-4DB2-BD59-A6C34878D82A}">
                    <a16:rowId xmlns:a16="http://schemas.microsoft.com/office/drawing/2014/main" val="114003275"/>
                  </a:ext>
                </a:extLst>
              </a:tr>
              <a:tr h="1612054">
                <a:tc>
                  <a:txBody>
                    <a:bodyPr/>
                    <a:lstStyle/>
                    <a:p>
                      <a:pPr algn="r"/>
                      <a:endParaRPr lang="en-US" dirty="0"/>
                    </a:p>
                  </a:txBody>
                  <a:tcPr>
                    <a:lnR w="12700" cap="flat" cmpd="sng" algn="ctr">
                      <a:solidFill>
                        <a:schemeClr val="tx1"/>
                      </a:solidFill>
                      <a:prstDash val="solid"/>
                      <a:round/>
                      <a:headEnd type="none" w="med" len="med"/>
                      <a:tailEnd type="none" w="med" len="med"/>
                    </a:lnR>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l"/>
                      <a:endParaRPr lang="en-US"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501294450"/>
                  </a:ext>
                </a:extLst>
              </a:tr>
              <a:tr h="370840">
                <a:tc rowSpan="3">
                  <a:txBody>
                    <a:bodyPr/>
                    <a:lstStyle/>
                    <a:p>
                      <a:pPr algn="l"/>
                      <a:r>
                        <a:rPr lang="en-US" dirty="0">
                          <a:latin typeface="Courier New" panose="02070309020205020404" pitchFamily="49" charset="0"/>
                          <a:cs typeface="Courier New" panose="02070309020205020404" pitchFamily="49" charset="0"/>
                        </a:rPr>
                        <a:t>   a</a:t>
                      </a:r>
                    </a:p>
                  </a:txBody>
                  <a:tcPr anchor="ctr">
                    <a:lnR w="12700" cap="flat" cmpd="sng" algn="ctr">
                      <a:solidFill>
                        <a:schemeClr val="tx1"/>
                      </a:solidFill>
                      <a:prstDash val="solid"/>
                      <a:round/>
                      <a:headEnd type="none" w="med" len="med"/>
                      <a:tailEnd type="none" w="med" len="med"/>
                    </a:lnR>
                  </a:tcPr>
                </a:tc>
                <a:tc>
                  <a:txBody>
                    <a:bodyPr/>
                    <a:lstStyle/>
                    <a:p>
                      <a:pPr algn="ctr"/>
                      <a:r>
                        <a:rPr lang="en-US" dirty="0">
                          <a:latin typeface="Courier New" panose="02070309020205020404" pitchFamily="49" charset="0"/>
                          <a:cs typeface="Courier New" panose="02070309020205020404" pitchFamily="49" charset="0"/>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r>
                        <a:rPr lang="en-US" dirty="0">
                          <a:latin typeface="Courier New" panose="02070309020205020404" pitchFamily="49" charset="0"/>
                          <a:cs typeface="Courier New" panose="02070309020205020404" pitchFamily="49" charset="0"/>
                        </a:rPr>
                        <a:t>a[0]</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642075908"/>
                  </a:ext>
                </a:extLst>
              </a:tr>
              <a:tr h="370840">
                <a:tc vMerge="1">
                  <a:txBody>
                    <a:bodyPr/>
                    <a:lstStyle/>
                    <a:p>
                      <a:pPr algn="r"/>
                      <a:endParaRPr lang="en-US" dirty="0">
                        <a:latin typeface="Courier New" panose="02070309020205020404" pitchFamily="49" charset="0"/>
                        <a:cs typeface="Courier New" panose="02070309020205020404" pitchFamily="49" charset="0"/>
                      </a:endParaRPr>
                    </a:p>
                  </a:txBody>
                  <a:tcPr>
                    <a:lnR w="12700" cap="flat" cmpd="sng" algn="ctr">
                      <a:solidFill>
                        <a:schemeClr val="tx1"/>
                      </a:solidFill>
                      <a:prstDash val="solid"/>
                      <a:round/>
                      <a:headEnd type="none" w="med" len="med"/>
                      <a:tailEnd type="none" w="med" len="med"/>
                    </a:lnR>
                  </a:tcPr>
                </a:tc>
                <a:tc>
                  <a:txBody>
                    <a:bodyPr/>
                    <a:lstStyle/>
                    <a:p>
                      <a:pPr algn="ctr"/>
                      <a:r>
                        <a:rPr lang="en-US" dirty="0">
                          <a:latin typeface="Courier New" panose="02070309020205020404" pitchFamily="49" charset="0"/>
                          <a:cs typeface="Courier New" panose="02070309020205020404" pitchFamily="49" charset="0"/>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r>
                        <a:rPr lang="en-US" dirty="0">
                          <a:latin typeface="Courier New" panose="02070309020205020404" pitchFamily="49" charset="0"/>
                          <a:cs typeface="Courier New" panose="02070309020205020404" pitchFamily="49" charset="0"/>
                        </a:rPr>
                        <a:t>a[1]</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351627685"/>
                  </a:ext>
                </a:extLst>
              </a:tr>
              <a:tr h="370840">
                <a:tc vMerge="1">
                  <a:txBody>
                    <a:bodyPr/>
                    <a:lstStyle/>
                    <a:p>
                      <a:pPr algn="r"/>
                      <a:endParaRPr lang="en-US" dirty="0">
                        <a:latin typeface="Courier New" panose="02070309020205020404" pitchFamily="49" charset="0"/>
                        <a:cs typeface="Courier New" panose="02070309020205020404" pitchFamily="49" charset="0"/>
                      </a:endParaRPr>
                    </a:p>
                  </a:txBody>
                  <a:tcPr>
                    <a:lnR w="12700" cap="flat" cmpd="sng" algn="ctr">
                      <a:solidFill>
                        <a:schemeClr val="tx1"/>
                      </a:solidFill>
                      <a:prstDash val="solid"/>
                      <a:round/>
                      <a:headEnd type="none" w="med" len="med"/>
                      <a:tailEnd type="none" w="med" len="med"/>
                    </a:lnR>
                  </a:tcPr>
                </a:tc>
                <a:tc>
                  <a:txBody>
                    <a:bodyPr/>
                    <a:lstStyle/>
                    <a:p>
                      <a:pPr algn="ctr"/>
                      <a:r>
                        <a:rPr lang="en-US" dirty="0">
                          <a:latin typeface="Courier New" panose="02070309020205020404" pitchFamily="49" charset="0"/>
                          <a:cs typeface="Courier New" panose="02070309020205020404" pitchFamily="49" charset="0"/>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r>
                        <a:rPr lang="en-US" dirty="0">
                          <a:latin typeface="Courier New" panose="02070309020205020404" pitchFamily="49" charset="0"/>
                          <a:cs typeface="Courier New" panose="02070309020205020404" pitchFamily="49" charset="0"/>
                        </a:rPr>
                        <a:t>a[2]</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94860847"/>
                  </a:ext>
                </a:extLst>
              </a:tr>
              <a:tr h="1368000">
                <a:tc>
                  <a:txBody>
                    <a:bodyPr/>
                    <a:lstStyle/>
                    <a:p>
                      <a:pPr algn="r"/>
                      <a:endParaRPr lang="en-US" dirty="0"/>
                    </a:p>
                  </a:txBody>
                  <a:tcPr>
                    <a:lnR w="12700" cap="flat" cmpd="sng" algn="ctr">
                      <a:solidFill>
                        <a:schemeClr val="tx1"/>
                      </a:solidFill>
                      <a:prstDash val="solid"/>
                      <a:round/>
                      <a:headEnd type="none" w="med" len="med"/>
                      <a:tailEnd type="none" w="med" len="med"/>
                    </a:lnR>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l"/>
                      <a:endParaRPr lang="en-US"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794040525"/>
                  </a:ext>
                </a:extLst>
              </a:tr>
            </a:tbl>
          </a:graphicData>
        </a:graphic>
      </p:graphicFrame>
      <p:sp>
        <p:nvSpPr>
          <p:cNvPr id="10" name="Left Brace 9"/>
          <p:cNvSpPr/>
          <p:nvPr/>
        </p:nvSpPr>
        <p:spPr>
          <a:xfrm>
            <a:off x="10334060" y="3799741"/>
            <a:ext cx="113858" cy="1080000"/>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Smiley Face 10"/>
          <p:cNvSpPr/>
          <p:nvPr/>
        </p:nvSpPr>
        <p:spPr>
          <a:xfrm>
            <a:off x="463633" y="4698072"/>
            <a:ext cx="374567" cy="363338"/>
          </a:xfrm>
          <a:prstGeom prst="smileyFace">
            <a:avLst/>
          </a:prstGeom>
          <a:solidFill>
            <a:srgbClr val="FFFF00"/>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471660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586" y="2771994"/>
            <a:ext cx="10515600" cy="2763471"/>
          </a:xfrm>
        </p:spPr>
        <p:txBody>
          <a:bodyPr>
            <a:normAutofit/>
          </a:bodyPr>
          <a:lstStyle/>
          <a:p>
            <a:pPr algn="ctr"/>
            <a:r>
              <a:rPr lang="en-US" dirty="0"/>
              <a:t>Why Python ?</a:t>
            </a:r>
            <a:br>
              <a:rPr lang="en-US" dirty="0"/>
            </a:br>
            <a:br>
              <a:rPr lang="en-US" dirty="0"/>
            </a:br>
            <a:br>
              <a:rPr lang="en-US" dirty="0"/>
            </a:br>
            <a:r>
              <a:rPr lang="en-US" sz="2400" dirty="0"/>
              <a:t>       the next slides will be technical</a:t>
            </a: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785550" y="4818236"/>
            <a:ext cx="487666" cy="405904"/>
          </a:xfrm>
          <a:prstGeom prst="rect">
            <a:avLst/>
          </a:prstGeom>
        </p:spPr>
      </p:pic>
    </p:spTree>
    <p:extLst>
      <p:ext uri="{BB962C8B-B14F-4D97-AF65-F5344CB8AC3E}">
        <p14:creationId xmlns:p14="http://schemas.microsoft.com/office/powerpoint/2010/main" val="24069674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4462" y="-116516"/>
            <a:ext cx="10515600" cy="1325563"/>
          </a:xfrm>
        </p:spPr>
        <p:txBody>
          <a:bodyPr/>
          <a:lstStyle/>
          <a:p>
            <a:r>
              <a:rPr lang="en-US" dirty="0"/>
              <a:t>TIOBE Index January 2022</a:t>
            </a:r>
          </a:p>
        </p:txBody>
      </p:sp>
      <p:sp>
        <p:nvSpPr>
          <p:cNvPr id="5" name="Rectangle 4"/>
          <p:cNvSpPr/>
          <p:nvPr/>
        </p:nvSpPr>
        <p:spPr>
          <a:xfrm>
            <a:off x="127955" y="6163387"/>
            <a:ext cx="12192000" cy="646331"/>
          </a:xfrm>
          <a:prstGeom prst="rect">
            <a:avLst/>
          </a:prstGeom>
        </p:spPr>
        <p:txBody>
          <a:bodyPr wrap="square">
            <a:spAutoFit/>
          </a:bodyPr>
          <a:lstStyle/>
          <a:p>
            <a:r>
              <a:rPr lang="en-US" sz="1200"/>
              <a:t>The TIOBE Programming Community index is an indicator of the </a:t>
            </a:r>
            <a:r>
              <a:rPr lang="en-US" sz="1200" i="1"/>
              <a:t>popularity of programming languages</a:t>
            </a:r>
            <a:r>
              <a:rPr lang="en-US" sz="1200"/>
              <a:t>. The index is updated once a month. The ratings are based on the number of skilled engineers world-wide, courses and third party vendors. Popular search engines such as Google, Bing, Yahoo!, Wikipedia, Amazon, YouTube and Baidu are used to calculate the ratings. It is important to note that the TIOBE index is not about the </a:t>
            </a:r>
            <a:r>
              <a:rPr lang="en-US" sz="1200" i="1"/>
              <a:t>best</a:t>
            </a:r>
            <a:r>
              <a:rPr lang="en-US" sz="1200"/>
              <a:t> programming language or the language in which </a:t>
            </a:r>
            <a:r>
              <a:rPr lang="en-US" sz="1200" i="1"/>
              <a:t>most lines of code</a:t>
            </a:r>
            <a:r>
              <a:rPr lang="en-US" sz="1200"/>
              <a:t> have been written.		www.tiobe.com</a:t>
            </a:r>
            <a:endParaRPr lang="en-US" sz="1200" dirty="0"/>
          </a:p>
        </p:txBody>
      </p:sp>
      <p:pic>
        <p:nvPicPr>
          <p:cNvPr id="6" name="Picture 5">
            <a:extLst>
              <a:ext uri="{FF2B5EF4-FFF2-40B4-BE49-F238E27FC236}">
                <a16:creationId xmlns:a16="http://schemas.microsoft.com/office/drawing/2014/main" id="{39ABCEFA-F3E4-45FE-9104-041B85892E2D}"/>
              </a:ext>
            </a:extLst>
          </p:cNvPr>
          <p:cNvPicPr>
            <a:picLocks noChangeAspect="1"/>
          </p:cNvPicPr>
          <p:nvPr/>
        </p:nvPicPr>
        <p:blipFill>
          <a:blip r:embed="rId3"/>
          <a:stretch>
            <a:fillRect/>
          </a:stretch>
        </p:blipFill>
        <p:spPr>
          <a:xfrm>
            <a:off x="1488131" y="958450"/>
            <a:ext cx="9215737" cy="5204937"/>
          </a:xfrm>
          <a:prstGeom prst="rect">
            <a:avLst/>
          </a:prstGeom>
        </p:spPr>
      </p:pic>
      <p:sp>
        <p:nvSpPr>
          <p:cNvPr id="7" name="Star: 10 Points 6">
            <a:extLst>
              <a:ext uri="{FF2B5EF4-FFF2-40B4-BE49-F238E27FC236}">
                <a16:creationId xmlns:a16="http://schemas.microsoft.com/office/drawing/2014/main" id="{9EE0A2FC-45F6-472F-84FC-B057B7D4B6D2}"/>
              </a:ext>
            </a:extLst>
          </p:cNvPr>
          <p:cNvSpPr/>
          <p:nvPr/>
        </p:nvSpPr>
        <p:spPr>
          <a:xfrm>
            <a:off x="10426390" y="312119"/>
            <a:ext cx="1475403" cy="1548341"/>
          </a:xfrm>
          <a:prstGeom prst="star10">
            <a:avLst>
              <a:gd name="adj" fmla="val 38327"/>
              <a:gd name="hf" fmla="val 105146"/>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da-DK" sz="1600" dirty="0" err="1">
                <a:solidFill>
                  <a:schemeClr val="tx1"/>
                </a:solidFill>
              </a:rPr>
              <a:t>Since</a:t>
            </a:r>
            <a:r>
              <a:rPr lang="da-DK" sz="1600" dirty="0">
                <a:solidFill>
                  <a:schemeClr val="tx1"/>
                </a:solidFill>
              </a:rPr>
              <a:t> November 2021</a:t>
            </a:r>
          </a:p>
          <a:p>
            <a:pPr algn="ctr"/>
            <a:r>
              <a:rPr lang="da-DK" sz="1600" dirty="0">
                <a:solidFill>
                  <a:schemeClr val="tx1"/>
                </a:solidFill>
              </a:rPr>
              <a:t>Python #1</a:t>
            </a:r>
          </a:p>
        </p:txBody>
      </p:sp>
    </p:spTree>
    <p:extLst>
      <p:ext uri="{BB962C8B-B14F-4D97-AF65-F5344CB8AC3E}">
        <p14:creationId xmlns:p14="http://schemas.microsoft.com/office/powerpoint/2010/main" val="31159513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903" y="12700"/>
            <a:ext cx="10515600" cy="1168400"/>
          </a:xfrm>
        </p:spPr>
        <p:txBody>
          <a:bodyPr/>
          <a:lstStyle/>
          <a:p>
            <a:r>
              <a:rPr lang="en-US" dirty="0"/>
              <a:t>Popularity of programming languages</a:t>
            </a:r>
          </a:p>
        </p:txBody>
      </p:sp>
      <p:sp>
        <p:nvSpPr>
          <p:cNvPr id="4" name="TextBox 3"/>
          <p:cNvSpPr txBox="1"/>
          <p:nvPr/>
        </p:nvSpPr>
        <p:spPr>
          <a:xfrm>
            <a:off x="6102350" y="6470650"/>
            <a:ext cx="6089650" cy="369332"/>
          </a:xfrm>
          <a:prstGeom prst="rect">
            <a:avLst/>
          </a:prstGeom>
          <a:noFill/>
        </p:spPr>
        <p:txBody>
          <a:bodyPr wrap="square" rtlCol="0">
            <a:spAutoFit/>
          </a:bodyPr>
          <a:lstStyle/>
          <a:p>
            <a:pPr algn="r"/>
            <a:r>
              <a:rPr lang="en-US" dirty="0">
                <a:hlinkClick r:id="rId3"/>
              </a:rPr>
              <a:t>Most Popular Programming Languages 1965 – 2019 (YouTube)</a:t>
            </a:r>
            <a:endParaRPr lang="en-US" dirty="0"/>
          </a:p>
        </p:txBody>
      </p:sp>
      <p:pic>
        <p:nvPicPr>
          <p:cNvPr id="6" name="Picture 5">
            <a:extLst>
              <a:ext uri="{FF2B5EF4-FFF2-40B4-BE49-F238E27FC236}">
                <a16:creationId xmlns:a16="http://schemas.microsoft.com/office/drawing/2014/main" id="{A8CD1AE5-BC61-4529-AA7D-7C1257C4BC18}"/>
              </a:ext>
            </a:extLst>
          </p:cNvPr>
          <p:cNvPicPr>
            <a:picLocks noChangeAspect="1"/>
          </p:cNvPicPr>
          <p:nvPr/>
        </p:nvPicPr>
        <p:blipFill rotWithShape="1">
          <a:blip r:embed="rId4"/>
          <a:srcRect t="20550"/>
          <a:stretch/>
        </p:blipFill>
        <p:spPr>
          <a:xfrm>
            <a:off x="6350" y="1654108"/>
            <a:ext cx="12192000" cy="4572264"/>
          </a:xfrm>
          <a:prstGeom prst="rect">
            <a:avLst/>
          </a:prstGeom>
        </p:spPr>
      </p:pic>
      <p:pic>
        <p:nvPicPr>
          <p:cNvPr id="7" name="Picture 6">
            <a:extLst>
              <a:ext uri="{FF2B5EF4-FFF2-40B4-BE49-F238E27FC236}">
                <a16:creationId xmlns:a16="http://schemas.microsoft.com/office/drawing/2014/main" id="{4BA79B1B-F44E-4869-A330-5A9526D092F4}"/>
              </a:ext>
            </a:extLst>
          </p:cNvPr>
          <p:cNvPicPr>
            <a:picLocks noChangeAspect="1"/>
          </p:cNvPicPr>
          <p:nvPr/>
        </p:nvPicPr>
        <p:blipFill rotWithShape="1">
          <a:blip r:embed="rId5">
            <a:alphaModFix/>
          </a:blip>
          <a:srcRect l="28698" t="553" r="32336" b="87211"/>
          <a:stretch/>
        </p:blipFill>
        <p:spPr>
          <a:xfrm>
            <a:off x="4003358" y="1265180"/>
            <a:ext cx="4750676" cy="704193"/>
          </a:xfrm>
          <a:prstGeom prst="rect">
            <a:avLst/>
          </a:prstGeom>
        </p:spPr>
      </p:pic>
    </p:spTree>
    <p:extLst>
      <p:ext uri="{BB962C8B-B14F-4D97-AF65-F5344CB8AC3E}">
        <p14:creationId xmlns:p14="http://schemas.microsoft.com/office/powerpoint/2010/main" val="3099296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20800" y="2651133"/>
            <a:ext cx="1930066" cy="1606471"/>
          </a:xfrm>
          <a:prstGeom prst="rect">
            <a:avLst/>
          </a:prstGeom>
        </p:spPr>
      </p:pic>
      <p:sp>
        <p:nvSpPr>
          <p:cNvPr id="5" name="TextBox 4"/>
          <p:cNvSpPr txBox="1"/>
          <p:nvPr/>
        </p:nvSpPr>
        <p:spPr>
          <a:xfrm>
            <a:off x="3746333" y="2564145"/>
            <a:ext cx="6705600" cy="1840843"/>
          </a:xfrm>
          <a:prstGeom prst="rect">
            <a:avLst/>
          </a:prstGeom>
          <a:solidFill>
            <a:schemeClr val="accent5">
              <a:lumMod val="20000"/>
              <a:lumOff val="80000"/>
            </a:schemeClr>
          </a:solidFill>
          <a:ln w="9525">
            <a:solidFill>
              <a:schemeClr val="tx1"/>
            </a:solidFill>
          </a:ln>
        </p:spPr>
        <p:txBody>
          <a:bodyPr wrap="square" lIns="180000" tIns="180000" rIns="180000" bIns="180000" rtlCol="0">
            <a:spAutoFit/>
          </a:bodyPr>
          <a:lstStyle/>
          <a:p>
            <a:pPr algn="ctr"/>
            <a:r>
              <a:rPr lang="da-DK" sz="3200" b="1" dirty="0"/>
              <a:t>Course </a:t>
            </a:r>
            <a:r>
              <a:rPr lang="da-DK" sz="3200" b="1" dirty="0" err="1"/>
              <a:t>evaluation</a:t>
            </a:r>
            <a:br>
              <a:rPr lang="da-DK" sz="3200" b="1" dirty="0"/>
            </a:br>
            <a:r>
              <a:rPr lang="da-DK" sz="3200" i="1" dirty="0"/>
              <a:t>”Den første forelæsning var meget </a:t>
            </a:r>
            <a:r>
              <a:rPr lang="da-DK" sz="3200" b="1" i="1" dirty="0">
                <a:solidFill>
                  <a:srgbClr val="C00000"/>
                </a:solidFill>
              </a:rPr>
              <a:t>skræmmende</a:t>
            </a:r>
            <a:r>
              <a:rPr lang="da-DK" sz="3200" i="1" dirty="0"/>
              <a:t> og </a:t>
            </a:r>
            <a:r>
              <a:rPr lang="en-US" sz="3200" i="1" dirty="0" err="1"/>
              <a:t>overvældende</a:t>
            </a:r>
            <a:r>
              <a:rPr lang="en-US" sz="3200" i="1" dirty="0"/>
              <a:t>”</a:t>
            </a:r>
          </a:p>
        </p:txBody>
      </p:sp>
    </p:spTree>
    <p:extLst>
      <p:ext uri="{BB962C8B-B14F-4D97-AF65-F5344CB8AC3E}">
        <p14:creationId xmlns:p14="http://schemas.microsoft.com/office/powerpoint/2010/main" val="25487865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“Hello World”</a:t>
            </a:r>
          </a:p>
        </p:txBody>
      </p:sp>
      <p:graphicFrame>
        <p:nvGraphicFramePr>
          <p:cNvPr id="4" name="Table 3"/>
          <p:cNvGraphicFramePr>
            <a:graphicFrameLocks noGrp="1"/>
          </p:cNvGraphicFramePr>
          <p:nvPr>
            <p:extLst>
              <p:ext uri="{D42A27DB-BD31-4B8C-83A1-F6EECF244321}">
                <p14:modId xmlns:p14="http://schemas.microsoft.com/office/powerpoint/2010/main" val="1454260684"/>
              </p:ext>
            </p:extLst>
          </p:nvPr>
        </p:nvGraphicFramePr>
        <p:xfrm>
          <a:off x="280201" y="4559019"/>
          <a:ext cx="6599555" cy="2117161"/>
        </p:xfrm>
        <a:graphic>
          <a:graphicData uri="http://schemas.openxmlformats.org/drawingml/2006/table">
            <a:tbl>
              <a:tblPr firstRow="1" bandRow="1">
                <a:tableStyleId>{5C22544A-7EE6-4342-B048-85BDC9FD1C3A}</a:tableStyleId>
              </a:tblPr>
              <a:tblGrid>
                <a:gridCol w="6599555">
                  <a:extLst>
                    <a:ext uri="{9D8B030D-6E8A-4147-A177-3AD203B41FA5}">
                      <a16:colId xmlns:a16="http://schemas.microsoft.com/office/drawing/2014/main" val="1873682825"/>
                    </a:ext>
                  </a:extLst>
                </a:gridCol>
              </a:tblGrid>
              <a:tr h="379801">
                <a:tc>
                  <a:txBody>
                    <a:bodyPr/>
                    <a:lstStyle/>
                    <a:p>
                      <a:r>
                        <a:rPr lang="da-DK" sz="1800" b="1" dirty="0">
                          <a:latin typeface="Courier New" panose="02070309020205020404" pitchFamily="49" charset="0"/>
                          <a:cs typeface="Courier New" panose="02070309020205020404" pitchFamily="49" charset="0"/>
                        </a:rPr>
                        <a:t>Java</a:t>
                      </a: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00000"/>
                    </a:solidFill>
                  </a:tcPr>
                </a:tc>
                <a:extLst>
                  <a:ext uri="{0D108BD9-81ED-4DB2-BD59-A6C34878D82A}">
                    <a16:rowId xmlns:a16="http://schemas.microsoft.com/office/drawing/2014/main" val="3330819881"/>
                  </a:ext>
                </a:extLst>
              </a:tr>
              <a:tr h="1691862">
                <a:tc>
                  <a:txBody>
                    <a:bodyPr/>
                    <a:lstStyle/>
                    <a:p>
                      <a:r>
                        <a:rPr lang="pt-BR" sz="1800" b="1" dirty="0">
                          <a:latin typeface="Courier New" panose="02070309020205020404" pitchFamily="49" charset="0"/>
                          <a:cs typeface="Courier New" panose="02070309020205020404" pitchFamily="49" charset="0"/>
                        </a:rPr>
                        <a:t>public class HelloWorld {</a:t>
                      </a:r>
                    </a:p>
                    <a:p>
                      <a:r>
                        <a:rPr lang="pt-BR" sz="1800" b="1" dirty="0">
                          <a:latin typeface="Courier New" panose="02070309020205020404" pitchFamily="49" charset="0"/>
                          <a:cs typeface="Courier New" panose="02070309020205020404" pitchFamily="49" charset="0"/>
                        </a:rPr>
                        <a:t>    public static void main( String[] args ) {</a:t>
                      </a:r>
                    </a:p>
                    <a:p>
                      <a:r>
                        <a:rPr lang="pt-BR" sz="1800" b="1" dirty="0">
                          <a:latin typeface="Courier New" panose="02070309020205020404" pitchFamily="49" charset="0"/>
                          <a:cs typeface="Courier New" panose="02070309020205020404" pitchFamily="49" charset="0"/>
                        </a:rPr>
                        <a:t>        System.out.println( "Hello World!" );</a:t>
                      </a:r>
                    </a:p>
                    <a:p>
                      <a:r>
                        <a:rPr lang="pt-BR" sz="1800" b="1" dirty="0">
                          <a:latin typeface="Courier New" panose="02070309020205020404" pitchFamily="49" charset="0"/>
                          <a:cs typeface="Courier New" panose="02070309020205020404" pitchFamily="49" charset="0"/>
                        </a:rPr>
                        <a:t>        System.exit( 0 );</a:t>
                      </a:r>
                    </a:p>
                    <a:p>
                      <a:r>
                        <a:rPr lang="pt-BR" sz="1800" b="1" dirty="0">
                          <a:latin typeface="Courier New" panose="02070309020205020404" pitchFamily="49" charset="0"/>
                          <a:cs typeface="Courier New" panose="02070309020205020404" pitchFamily="49" charset="0"/>
                        </a:rPr>
                        <a:t>    }</a:t>
                      </a:r>
                    </a:p>
                    <a:p>
                      <a:r>
                        <a:rPr lang="pt-BR" sz="1800" b="1" dirty="0">
                          <a:latin typeface="Courier New" panose="02070309020205020404" pitchFamily="49" charset="0"/>
                          <a:cs typeface="Courier New" panose="02070309020205020404" pitchFamily="49" charset="0"/>
                        </a:rPr>
                        <a:t>}</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4112970457"/>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87856205"/>
              </p:ext>
            </p:extLst>
          </p:nvPr>
        </p:nvGraphicFramePr>
        <p:xfrm>
          <a:off x="7015908" y="2498840"/>
          <a:ext cx="4824730" cy="2468705"/>
        </p:xfrm>
        <a:graphic>
          <a:graphicData uri="http://schemas.openxmlformats.org/drawingml/2006/table">
            <a:tbl>
              <a:tblPr firstRow="1" bandRow="1">
                <a:tableStyleId>{5C22544A-7EE6-4342-B048-85BDC9FD1C3A}</a:tableStyleId>
              </a:tblPr>
              <a:tblGrid>
                <a:gridCol w="4824730">
                  <a:extLst>
                    <a:ext uri="{9D8B030D-6E8A-4147-A177-3AD203B41FA5}">
                      <a16:colId xmlns:a16="http://schemas.microsoft.com/office/drawing/2014/main" val="1873682825"/>
                    </a:ext>
                  </a:extLst>
                </a:gridCol>
              </a:tblGrid>
              <a:tr h="379801">
                <a:tc>
                  <a:txBody>
                    <a:bodyPr/>
                    <a:lstStyle/>
                    <a:p>
                      <a:r>
                        <a:rPr lang="da-DK" sz="1800" b="1" dirty="0">
                          <a:latin typeface="Courier New" panose="02070309020205020404" pitchFamily="49" charset="0"/>
                          <a:cs typeface="Courier New" panose="02070309020205020404" pitchFamily="49" charset="0"/>
                        </a:rPr>
                        <a:t>C++</a:t>
                      </a: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00000"/>
                    </a:solidFill>
                  </a:tcPr>
                </a:tc>
                <a:extLst>
                  <a:ext uri="{0D108BD9-81ED-4DB2-BD59-A6C34878D82A}">
                    <a16:rowId xmlns:a16="http://schemas.microsoft.com/office/drawing/2014/main" val="3330819881"/>
                  </a:ext>
                </a:extLst>
              </a:tr>
              <a:tr h="2088904">
                <a:tc>
                  <a:txBody>
                    <a:bodyPr/>
                    <a:lstStyle/>
                    <a:p>
                      <a:r>
                        <a:rPr lang="en-US" sz="1800" b="1" dirty="0">
                          <a:latin typeface="Courier New" panose="02070309020205020404" pitchFamily="49" charset="0"/>
                          <a:cs typeface="Courier New" panose="02070309020205020404" pitchFamily="49" charset="0"/>
                        </a:rPr>
                        <a:t>#include &lt;</a:t>
                      </a:r>
                      <a:r>
                        <a:rPr lang="en-US" sz="1800" b="1" dirty="0" err="1">
                          <a:latin typeface="Courier New" panose="02070309020205020404" pitchFamily="49" charset="0"/>
                          <a:cs typeface="Courier New" panose="02070309020205020404" pitchFamily="49" charset="0"/>
                        </a:rPr>
                        <a:t>iostream</a:t>
                      </a:r>
                      <a:r>
                        <a:rPr lang="en-US" sz="1800" b="1" dirty="0">
                          <a:latin typeface="Courier New" panose="02070309020205020404" pitchFamily="49" charset="0"/>
                          <a:cs typeface="Courier New" panose="02070309020205020404" pitchFamily="49" charset="0"/>
                        </a:rPr>
                        <a:t>&gt;</a:t>
                      </a:r>
                    </a:p>
                    <a:p>
                      <a:r>
                        <a:rPr lang="en-US" sz="1800" b="1" dirty="0">
                          <a:latin typeface="Courier New" panose="02070309020205020404" pitchFamily="49" charset="0"/>
                          <a:cs typeface="Courier New" panose="02070309020205020404" pitchFamily="49" charset="0"/>
                        </a:rPr>
                        <a:t>using namespace </a:t>
                      </a:r>
                      <a:r>
                        <a:rPr lang="en-US" sz="1800" b="1" dirty="0" err="1">
                          <a:latin typeface="Courier New" panose="02070309020205020404" pitchFamily="49" charset="0"/>
                          <a:cs typeface="Courier New" panose="02070309020205020404" pitchFamily="49" charset="0"/>
                        </a:rPr>
                        <a:t>std</a:t>
                      </a:r>
                      <a:r>
                        <a:rPr lang="en-US" sz="1800" b="1" dirty="0">
                          <a:latin typeface="Courier New" panose="02070309020205020404" pitchFamily="49" charset="0"/>
                          <a:cs typeface="Courier New" panose="02070309020205020404" pitchFamily="49" charset="0"/>
                        </a:rPr>
                        <a:t>;</a:t>
                      </a:r>
                    </a:p>
                    <a:p>
                      <a:endParaRPr lang="en-US" sz="1800" b="1" dirty="0">
                        <a:latin typeface="Courier New" panose="02070309020205020404" pitchFamily="49" charset="0"/>
                        <a:cs typeface="Courier New" panose="02070309020205020404" pitchFamily="49" charset="0"/>
                      </a:endParaRPr>
                    </a:p>
                    <a:p>
                      <a:r>
                        <a:rPr lang="en-US" sz="1800" b="1" dirty="0" err="1">
                          <a:latin typeface="Courier New" panose="02070309020205020404" pitchFamily="49" charset="0"/>
                          <a:cs typeface="Courier New" panose="02070309020205020404" pitchFamily="49" charset="0"/>
                        </a:rPr>
                        <a:t>int</a:t>
                      </a:r>
                      <a:r>
                        <a:rPr lang="en-US" sz="1800" b="1" dirty="0">
                          <a:latin typeface="Courier New" panose="02070309020205020404" pitchFamily="49" charset="0"/>
                          <a:cs typeface="Courier New" panose="02070309020205020404" pitchFamily="49" charset="0"/>
                        </a:rPr>
                        <a:t> main(</a:t>
                      </a:r>
                      <a:r>
                        <a:rPr lang="en-US" sz="1800" b="1" dirty="0" err="1">
                          <a:latin typeface="Courier New" panose="02070309020205020404" pitchFamily="49" charset="0"/>
                          <a:cs typeface="Courier New" panose="02070309020205020404" pitchFamily="49" charset="0"/>
                        </a:rPr>
                        <a:t>int</a:t>
                      </a:r>
                      <a:r>
                        <a:rPr lang="en-US" sz="1800" b="1" dirty="0">
                          <a:latin typeface="Courier New" panose="02070309020205020404" pitchFamily="49" charset="0"/>
                          <a:cs typeface="Courier New" panose="02070309020205020404" pitchFamily="49" charset="0"/>
                        </a:rPr>
                        <a:t> </a:t>
                      </a:r>
                      <a:r>
                        <a:rPr lang="en-US" sz="1800" b="1" dirty="0" err="1">
                          <a:latin typeface="Courier New" panose="02070309020205020404" pitchFamily="49" charset="0"/>
                          <a:cs typeface="Courier New" panose="02070309020205020404" pitchFamily="49" charset="0"/>
                        </a:rPr>
                        <a:t>argc</a:t>
                      </a:r>
                      <a:r>
                        <a:rPr lang="en-US" sz="1800" b="1" dirty="0">
                          <a:latin typeface="Courier New" panose="02070309020205020404" pitchFamily="49" charset="0"/>
                          <a:cs typeface="Courier New" panose="02070309020205020404" pitchFamily="49" charset="0"/>
                        </a:rPr>
                        <a:t>, char** </a:t>
                      </a:r>
                      <a:r>
                        <a:rPr lang="en-US" sz="1800" b="1" dirty="0" err="1">
                          <a:latin typeface="Courier New" panose="02070309020205020404" pitchFamily="49" charset="0"/>
                          <a:cs typeface="Courier New" panose="02070309020205020404" pitchFamily="49" charset="0"/>
                        </a:rPr>
                        <a:t>argv</a:t>
                      </a:r>
                      <a:r>
                        <a:rPr lang="en-US" sz="1800" b="1" dirty="0">
                          <a:latin typeface="Courier New" panose="02070309020205020404" pitchFamily="49" charset="0"/>
                          <a:cs typeface="Courier New" panose="02070309020205020404" pitchFamily="49" charset="0"/>
                        </a:rPr>
                        <a:t>) {</a:t>
                      </a:r>
                    </a:p>
                    <a:p>
                      <a:r>
                        <a:rPr lang="en-US" sz="1800" b="1" dirty="0">
                          <a:latin typeface="Courier New" panose="02070309020205020404" pitchFamily="49" charset="0"/>
                          <a:cs typeface="Courier New" panose="02070309020205020404" pitchFamily="49" charset="0"/>
                        </a:rPr>
                        <a:t>    </a:t>
                      </a:r>
                      <a:r>
                        <a:rPr lang="en-US" sz="1800" b="1" dirty="0" err="1">
                          <a:latin typeface="Courier New" panose="02070309020205020404" pitchFamily="49" charset="0"/>
                          <a:cs typeface="Courier New" panose="02070309020205020404" pitchFamily="49" charset="0"/>
                        </a:rPr>
                        <a:t>cout</a:t>
                      </a:r>
                      <a:r>
                        <a:rPr lang="en-US" sz="1800" b="1" dirty="0">
                          <a:latin typeface="Courier New" panose="02070309020205020404" pitchFamily="49" charset="0"/>
                          <a:cs typeface="Courier New" panose="02070309020205020404" pitchFamily="49" charset="0"/>
                        </a:rPr>
                        <a:t> &lt;&lt; "Hello, World!";</a:t>
                      </a:r>
                    </a:p>
                    <a:p>
                      <a:r>
                        <a:rPr lang="en-US" sz="1800" b="1" dirty="0">
                          <a:latin typeface="Courier New" panose="02070309020205020404" pitchFamily="49" charset="0"/>
                          <a:cs typeface="Courier New" panose="02070309020205020404" pitchFamily="49" charset="0"/>
                        </a:rPr>
                        <a:t>    return 0;</a:t>
                      </a:r>
                    </a:p>
                    <a:p>
                      <a:r>
                        <a:rPr lang="en-US" sz="1800" b="1" dirty="0">
                          <a:latin typeface="Courier New" panose="02070309020205020404" pitchFamily="49" charset="0"/>
                          <a:cs typeface="Courier New" panose="02070309020205020404" pitchFamily="49" charset="0"/>
                        </a:rPr>
                        <a:t>}</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4112970457"/>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476336440"/>
              </p:ext>
            </p:extLst>
          </p:nvPr>
        </p:nvGraphicFramePr>
        <p:xfrm>
          <a:off x="7015908" y="279943"/>
          <a:ext cx="4824730" cy="2103120"/>
        </p:xfrm>
        <a:graphic>
          <a:graphicData uri="http://schemas.openxmlformats.org/drawingml/2006/table">
            <a:tbl>
              <a:tblPr firstRow="1" bandRow="1">
                <a:tableStyleId>{5C22544A-7EE6-4342-B048-85BDC9FD1C3A}</a:tableStyleId>
              </a:tblPr>
              <a:tblGrid>
                <a:gridCol w="4824730">
                  <a:extLst>
                    <a:ext uri="{9D8B030D-6E8A-4147-A177-3AD203B41FA5}">
                      <a16:colId xmlns:a16="http://schemas.microsoft.com/office/drawing/2014/main" val="1873682825"/>
                    </a:ext>
                  </a:extLst>
                </a:gridCol>
              </a:tblGrid>
              <a:tr h="0">
                <a:tc>
                  <a:txBody>
                    <a:bodyPr/>
                    <a:lstStyle/>
                    <a:p>
                      <a:r>
                        <a:rPr lang="da-DK" sz="1800" b="1" dirty="0">
                          <a:latin typeface="Courier New" panose="02070309020205020404" pitchFamily="49" charset="0"/>
                          <a:cs typeface="Courier New" panose="02070309020205020404" pitchFamily="49" charset="0"/>
                        </a:rPr>
                        <a:t>C</a:t>
                      </a: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00000"/>
                    </a:solidFill>
                  </a:tcPr>
                </a:tc>
                <a:extLst>
                  <a:ext uri="{0D108BD9-81ED-4DB2-BD59-A6C34878D82A}">
                    <a16:rowId xmlns:a16="http://schemas.microsoft.com/office/drawing/2014/main" val="3330819881"/>
                  </a:ext>
                </a:extLst>
              </a:tr>
              <a:tr h="1660358">
                <a:tc>
                  <a:txBody>
                    <a:bodyPr/>
                    <a:lstStyle/>
                    <a:p>
                      <a:r>
                        <a:rPr lang="en-US" sz="1800" b="1" dirty="0">
                          <a:latin typeface="Courier New" panose="02070309020205020404" pitchFamily="49" charset="0"/>
                          <a:cs typeface="Courier New" panose="02070309020205020404" pitchFamily="49" charset="0"/>
                        </a:rPr>
                        <a:t>#include &lt;</a:t>
                      </a:r>
                      <a:r>
                        <a:rPr lang="en-US" sz="1800" b="1" dirty="0" err="1">
                          <a:latin typeface="Courier New" panose="02070309020205020404" pitchFamily="49" charset="0"/>
                          <a:cs typeface="Courier New" panose="02070309020205020404" pitchFamily="49" charset="0"/>
                        </a:rPr>
                        <a:t>stdio.h</a:t>
                      </a:r>
                      <a:r>
                        <a:rPr lang="en-US" sz="1800" b="1" dirty="0">
                          <a:latin typeface="Courier New" panose="02070309020205020404" pitchFamily="49" charset="0"/>
                          <a:cs typeface="Courier New" panose="02070309020205020404" pitchFamily="49" charset="0"/>
                        </a:rPr>
                        <a:t>&gt;</a:t>
                      </a:r>
                    </a:p>
                    <a:p>
                      <a:endParaRPr lang="en-US" sz="1800" b="1" dirty="0">
                        <a:latin typeface="Courier New" panose="02070309020205020404" pitchFamily="49" charset="0"/>
                        <a:cs typeface="Courier New" panose="02070309020205020404" pitchFamily="49" charset="0"/>
                      </a:endParaRPr>
                    </a:p>
                    <a:p>
                      <a:r>
                        <a:rPr lang="en-US" sz="1800" b="1" dirty="0" err="1">
                          <a:latin typeface="Courier New" panose="02070309020205020404" pitchFamily="49" charset="0"/>
                          <a:cs typeface="Courier New" panose="02070309020205020404" pitchFamily="49" charset="0"/>
                        </a:rPr>
                        <a:t>int</a:t>
                      </a:r>
                      <a:r>
                        <a:rPr lang="en-US" sz="1800" b="1" dirty="0">
                          <a:latin typeface="Courier New" panose="02070309020205020404" pitchFamily="49" charset="0"/>
                          <a:cs typeface="Courier New" panose="02070309020205020404" pitchFamily="49" charset="0"/>
                        </a:rPr>
                        <a:t> main(</a:t>
                      </a:r>
                      <a:r>
                        <a:rPr lang="en-US" sz="1800" b="1" dirty="0" err="1">
                          <a:latin typeface="Courier New" panose="02070309020205020404" pitchFamily="49" charset="0"/>
                          <a:cs typeface="Courier New" panose="02070309020205020404" pitchFamily="49" charset="0"/>
                        </a:rPr>
                        <a:t>int</a:t>
                      </a:r>
                      <a:r>
                        <a:rPr lang="en-US" sz="1800" b="1" dirty="0">
                          <a:latin typeface="Courier New" panose="02070309020205020404" pitchFamily="49" charset="0"/>
                          <a:cs typeface="Courier New" panose="02070309020205020404" pitchFamily="49" charset="0"/>
                        </a:rPr>
                        <a:t> </a:t>
                      </a:r>
                      <a:r>
                        <a:rPr lang="en-US" sz="1800" b="1" dirty="0" err="1">
                          <a:latin typeface="Courier New" panose="02070309020205020404" pitchFamily="49" charset="0"/>
                          <a:cs typeface="Courier New" panose="02070309020205020404" pitchFamily="49" charset="0"/>
                        </a:rPr>
                        <a:t>argc</a:t>
                      </a:r>
                      <a:r>
                        <a:rPr lang="en-US" sz="1800" b="1" dirty="0">
                          <a:latin typeface="Courier New" panose="02070309020205020404" pitchFamily="49" charset="0"/>
                          <a:cs typeface="Courier New" panose="02070309020205020404" pitchFamily="49" charset="0"/>
                        </a:rPr>
                        <a:t>, char **</a:t>
                      </a:r>
                      <a:r>
                        <a:rPr lang="en-US" sz="1800" b="1" dirty="0" err="1">
                          <a:latin typeface="Courier New" panose="02070309020205020404" pitchFamily="49" charset="0"/>
                          <a:cs typeface="Courier New" panose="02070309020205020404" pitchFamily="49" charset="0"/>
                        </a:rPr>
                        <a:t>argv</a:t>
                      </a:r>
                      <a:r>
                        <a:rPr lang="en-US" sz="1800" b="1" dirty="0">
                          <a:latin typeface="Courier New" panose="02070309020205020404" pitchFamily="49" charset="0"/>
                          <a:cs typeface="Courier New" panose="02070309020205020404" pitchFamily="49" charset="0"/>
                        </a:rPr>
                        <a:t>) {</a:t>
                      </a:r>
                    </a:p>
                    <a:p>
                      <a:r>
                        <a:rPr lang="en-US" sz="1800" b="1" dirty="0">
                          <a:latin typeface="Courier New" panose="02070309020205020404" pitchFamily="49" charset="0"/>
                          <a:cs typeface="Courier New" panose="02070309020205020404" pitchFamily="49" charset="0"/>
                        </a:rPr>
                        <a:t>    </a:t>
                      </a:r>
                      <a:r>
                        <a:rPr lang="en-US" sz="1800" b="1" dirty="0" err="1">
                          <a:latin typeface="Courier New" panose="02070309020205020404" pitchFamily="49" charset="0"/>
                          <a:cs typeface="Courier New" panose="02070309020205020404" pitchFamily="49" charset="0"/>
                        </a:rPr>
                        <a:t>printf</a:t>
                      </a:r>
                      <a:r>
                        <a:rPr lang="en-US" sz="1800" b="1" dirty="0">
                          <a:latin typeface="Courier New" panose="02070309020205020404" pitchFamily="49" charset="0"/>
                          <a:cs typeface="Courier New" panose="02070309020205020404" pitchFamily="49" charset="0"/>
                        </a:rPr>
                        <a:t>("Hello World");</a:t>
                      </a:r>
                    </a:p>
                    <a:p>
                      <a:r>
                        <a:rPr lang="en-US" sz="1800" b="1" dirty="0">
                          <a:latin typeface="Courier New" panose="02070309020205020404" pitchFamily="49" charset="0"/>
                          <a:cs typeface="Courier New" panose="02070309020205020404" pitchFamily="49" charset="0"/>
                        </a:rPr>
                        <a:t>    return 0;</a:t>
                      </a:r>
                    </a:p>
                    <a:p>
                      <a:r>
                        <a:rPr lang="en-US" sz="1800" b="1" dirty="0">
                          <a:latin typeface="Courier New" panose="02070309020205020404" pitchFamily="49" charset="0"/>
                          <a:cs typeface="Courier New" panose="02070309020205020404" pitchFamily="49" charset="0"/>
                        </a:rPr>
                        <a:t>}</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4112970457"/>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3442283159"/>
              </p:ext>
            </p:extLst>
          </p:nvPr>
        </p:nvGraphicFramePr>
        <p:xfrm>
          <a:off x="7015908" y="5930619"/>
          <a:ext cx="4824730" cy="745561"/>
        </p:xfrm>
        <a:graphic>
          <a:graphicData uri="http://schemas.openxmlformats.org/drawingml/2006/table">
            <a:tbl>
              <a:tblPr firstRow="1" bandRow="1">
                <a:tableStyleId>{5C22544A-7EE6-4342-B048-85BDC9FD1C3A}</a:tableStyleId>
              </a:tblPr>
              <a:tblGrid>
                <a:gridCol w="4824730">
                  <a:extLst>
                    <a:ext uri="{9D8B030D-6E8A-4147-A177-3AD203B41FA5}">
                      <a16:colId xmlns:a16="http://schemas.microsoft.com/office/drawing/2014/main" val="1873682825"/>
                    </a:ext>
                  </a:extLst>
                </a:gridCol>
              </a:tblGrid>
              <a:tr h="379801">
                <a:tc>
                  <a:txBody>
                    <a:bodyPr/>
                    <a:lstStyle/>
                    <a:p>
                      <a:r>
                        <a:rPr lang="da-DK" sz="1800" b="1" dirty="0" err="1">
                          <a:latin typeface="Courier New" panose="02070309020205020404" pitchFamily="49" charset="0"/>
                          <a:cs typeface="Courier New" panose="02070309020205020404" pitchFamily="49" charset="0"/>
                        </a:rPr>
                        <a:t>Python</a:t>
                      </a:r>
                      <a:r>
                        <a:rPr lang="da-DK" sz="1800" b="1" dirty="0">
                          <a:latin typeface="Courier New" panose="02070309020205020404" pitchFamily="49" charset="0"/>
                          <a:cs typeface="Courier New" panose="02070309020205020404" pitchFamily="49" charset="0"/>
                        </a:rPr>
                        <a:t> 3</a:t>
                      </a: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00000"/>
                    </a:solidFill>
                  </a:tcPr>
                </a:tc>
                <a:extLst>
                  <a:ext uri="{0D108BD9-81ED-4DB2-BD59-A6C34878D82A}">
                    <a16:rowId xmlns:a16="http://schemas.microsoft.com/office/drawing/2014/main" val="3330819881"/>
                  </a:ext>
                </a:extLst>
              </a:tr>
              <a:tr h="194490">
                <a:tc>
                  <a:txBody>
                    <a:bodyPr/>
                    <a:lstStyle/>
                    <a:p>
                      <a:r>
                        <a:rPr lang="pt-BR" sz="1800" b="1" dirty="0">
                          <a:latin typeface="Courier New" panose="02070309020205020404" pitchFamily="49" charset="0"/>
                          <a:cs typeface="Courier New" panose="02070309020205020404" pitchFamily="49" charset="0"/>
                        </a:rPr>
                        <a:t>print("Hello world")</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4112970457"/>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4199208599"/>
              </p:ext>
            </p:extLst>
          </p:nvPr>
        </p:nvGraphicFramePr>
        <p:xfrm>
          <a:off x="7015908" y="5083322"/>
          <a:ext cx="4824730" cy="731520"/>
        </p:xfrm>
        <a:graphic>
          <a:graphicData uri="http://schemas.openxmlformats.org/drawingml/2006/table">
            <a:tbl>
              <a:tblPr firstRow="1" bandRow="1">
                <a:tableStyleId>{5C22544A-7EE6-4342-B048-85BDC9FD1C3A}</a:tableStyleId>
              </a:tblPr>
              <a:tblGrid>
                <a:gridCol w="4824730">
                  <a:extLst>
                    <a:ext uri="{9D8B030D-6E8A-4147-A177-3AD203B41FA5}">
                      <a16:colId xmlns:a16="http://schemas.microsoft.com/office/drawing/2014/main" val="1873682825"/>
                    </a:ext>
                  </a:extLst>
                </a:gridCol>
              </a:tblGrid>
              <a:tr h="314886">
                <a:tc>
                  <a:txBody>
                    <a:bodyPr/>
                    <a:lstStyle/>
                    <a:p>
                      <a:r>
                        <a:rPr lang="da-DK" sz="1800" b="1" dirty="0" err="1">
                          <a:latin typeface="Courier New" panose="02070309020205020404" pitchFamily="49" charset="0"/>
                          <a:cs typeface="Courier New" panose="02070309020205020404" pitchFamily="49" charset="0"/>
                        </a:rPr>
                        <a:t>Python</a:t>
                      </a:r>
                      <a:r>
                        <a:rPr lang="da-DK" sz="1800" b="1" dirty="0">
                          <a:latin typeface="Courier New" panose="02070309020205020404" pitchFamily="49" charset="0"/>
                          <a:cs typeface="Courier New" panose="02070309020205020404" pitchFamily="49" charset="0"/>
                        </a:rPr>
                        <a:t> 2</a:t>
                      </a: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00000"/>
                    </a:solidFill>
                  </a:tcPr>
                </a:tc>
                <a:extLst>
                  <a:ext uri="{0D108BD9-81ED-4DB2-BD59-A6C34878D82A}">
                    <a16:rowId xmlns:a16="http://schemas.microsoft.com/office/drawing/2014/main" val="3330819881"/>
                  </a:ext>
                </a:extLst>
              </a:tr>
              <a:tr h="224297">
                <a:tc>
                  <a:txBody>
                    <a:bodyPr/>
                    <a:lstStyle/>
                    <a:p>
                      <a:r>
                        <a:rPr lang="da-DK" sz="1800" b="1" dirty="0">
                          <a:latin typeface="Courier New" panose="02070309020205020404" pitchFamily="49" charset="0"/>
                          <a:cs typeface="Courier New" panose="02070309020205020404" pitchFamily="49" charset="0"/>
                        </a:rPr>
                        <a:t>print "</a:t>
                      </a:r>
                      <a:r>
                        <a:rPr lang="da-DK" sz="1800" b="1" dirty="0" err="1">
                          <a:latin typeface="Courier New" panose="02070309020205020404" pitchFamily="49" charset="0"/>
                          <a:cs typeface="Courier New" panose="02070309020205020404" pitchFamily="49" charset="0"/>
                        </a:rPr>
                        <a:t>Hello</a:t>
                      </a:r>
                      <a:r>
                        <a:rPr lang="da-DK" sz="1800" b="1" dirty="0">
                          <a:latin typeface="Courier New" panose="02070309020205020404" pitchFamily="49" charset="0"/>
                          <a:cs typeface="Courier New" panose="02070309020205020404" pitchFamily="49" charset="0"/>
                        </a:rPr>
                        <a:t> </a:t>
                      </a:r>
                      <a:r>
                        <a:rPr lang="da-DK" sz="1800" b="1" dirty="0" err="1">
                          <a:latin typeface="Courier New" panose="02070309020205020404" pitchFamily="49" charset="0"/>
                          <a:cs typeface="Courier New" panose="02070309020205020404" pitchFamily="49" charset="0"/>
                        </a:rPr>
                        <a:t>world</a:t>
                      </a:r>
                      <a:r>
                        <a:rPr lang="da-DK" sz="1800" b="1" dirty="0">
                          <a:latin typeface="Courier New" panose="02070309020205020404" pitchFamily="49" charset="0"/>
                          <a:cs typeface="Courier New" panose="02070309020205020404" pitchFamily="49" charset="0"/>
                        </a:rPr>
                        <a:t>"</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4112970457"/>
                  </a:ext>
                </a:extLst>
              </a:tr>
            </a:tbl>
          </a:graphicData>
        </a:graphic>
      </p:graphicFrame>
      <p:sp>
        <p:nvSpPr>
          <p:cNvPr id="10" name="Content Placeholder 2"/>
          <p:cNvSpPr>
            <a:spLocks noGrp="1"/>
          </p:cNvSpPr>
          <p:nvPr>
            <p:ph idx="1"/>
          </p:nvPr>
        </p:nvSpPr>
        <p:spPr>
          <a:xfrm>
            <a:off x="559200" y="1893002"/>
            <a:ext cx="6041556" cy="2126265"/>
          </a:xfrm>
        </p:spPr>
        <p:txBody>
          <a:bodyPr>
            <a:normAutofit lnSpcReduction="10000"/>
          </a:bodyPr>
          <a:lstStyle/>
          <a:p>
            <a:r>
              <a:rPr lang="en-US" dirty="0"/>
              <a:t>In Java, C, C++ a lot of “{“, “}” and “;” are needed</a:t>
            </a:r>
          </a:p>
          <a:p>
            <a:r>
              <a:rPr lang="en-US" dirty="0"/>
              <a:t>Java tends to have a lot of “public...” details that need to be spelled out</a:t>
            </a:r>
          </a:p>
          <a:p>
            <a:r>
              <a:rPr lang="en-US" dirty="0"/>
              <a:t>Python is concise</a:t>
            </a:r>
          </a:p>
        </p:txBody>
      </p:sp>
    </p:spTree>
    <p:extLst>
      <p:ext uri="{BB962C8B-B14F-4D97-AF65-F5344CB8AC3E}">
        <p14:creationId xmlns:p14="http://schemas.microsoft.com/office/powerpoint/2010/main" val="34610601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8245" y="2271061"/>
            <a:ext cx="10515600" cy="1325563"/>
          </a:xfrm>
        </p:spPr>
        <p:txBody>
          <a:bodyPr/>
          <a:lstStyle/>
          <a:p>
            <a:pPr algn="ctr"/>
            <a:r>
              <a:rPr lang="en-US" dirty="0"/>
              <a:t>Why Python ?</a:t>
            </a:r>
          </a:p>
        </p:txBody>
      </p:sp>
      <p:sp>
        <p:nvSpPr>
          <p:cNvPr id="3" name="Content Placeholder 2"/>
          <p:cNvSpPr>
            <a:spLocks noGrp="1"/>
          </p:cNvSpPr>
          <p:nvPr>
            <p:ph idx="1"/>
          </p:nvPr>
        </p:nvSpPr>
        <p:spPr>
          <a:xfrm>
            <a:off x="2447478" y="3938530"/>
            <a:ext cx="7177133" cy="527962"/>
          </a:xfrm>
        </p:spPr>
        <p:txBody>
          <a:bodyPr>
            <a:normAutofit/>
          </a:bodyPr>
          <a:lstStyle/>
          <a:p>
            <a:r>
              <a:rPr lang="en-US" sz="2400" b="1" noProof="1"/>
              <a:t>Short concise code</a:t>
            </a:r>
          </a:p>
          <a:p>
            <a:pPr marL="0" indent="0">
              <a:buNone/>
            </a:pPr>
            <a:endParaRPr lang="en-US" sz="2400" noProof="1"/>
          </a:p>
        </p:txBody>
      </p:sp>
    </p:spTree>
    <p:extLst>
      <p:ext uri="{BB962C8B-B14F-4D97-AF65-F5344CB8AC3E}">
        <p14:creationId xmlns:p14="http://schemas.microsoft.com/office/powerpoint/2010/main" val="15685506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  index out of bounds</a:t>
            </a:r>
          </a:p>
        </p:txBody>
      </p:sp>
      <p:graphicFrame>
        <p:nvGraphicFramePr>
          <p:cNvPr id="4" name="Table 3"/>
          <p:cNvGraphicFramePr>
            <a:graphicFrameLocks noGrp="1"/>
          </p:cNvGraphicFramePr>
          <p:nvPr>
            <p:extLst>
              <p:ext uri="{D42A27DB-BD31-4B8C-83A1-F6EECF244321}">
                <p14:modId xmlns:p14="http://schemas.microsoft.com/office/powerpoint/2010/main" val="1433666313"/>
              </p:ext>
            </p:extLst>
          </p:nvPr>
        </p:nvGraphicFramePr>
        <p:xfrm>
          <a:off x="4897119" y="1681207"/>
          <a:ext cx="7061200" cy="4516225"/>
        </p:xfrm>
        <a:graphic>
          <a:graphicData uri="http://schemas.openxmlformats.org/drawingml/2006/table">
            <a:tbl>
              <a:tblPr firstRow="1" bandRow="1">
                <a:tableStyleId>{5C22544A-7EE6-4342-B048-85BDC9FD1C3A}</a:tableStyleId>
              </a:tblPr>
              <a:tblGrid>
                <a:gridCol w="7061200">
                  <a:extLst>
                    <a:ext uri="{9D8B030D-6E8A-4147-A177-3AD203B41FA5}">
                      <a16:colId xmlns:a16="http://schemas.microsoft.com/office/drawing/2014/main" val="1873682825"/>
                    </a:ext>
                  </a:extLst>
                </a:gridCol>
              </a:tblGrid>
              <a:tr h="0">
                <a:tc>
                  <a:txBody>
                    <a:bodyPr/>
                    <a:lstStyle/>
                    <a:p>
                      <a:r>
                        <a:rPr lang="da-DK" sz="1800" b="1" dirty="0" err="1">
                          <a:latin typeface="Courier New" panose="02070309020205020404" pitchFamily="49" charset="0"/>
                          <a:cs typeface="Courier New" panose="02070309020205020404" pitchFamily="49" charset="0"/>
                        </a:rPr>
                        <a:t>indexing.c</a:t>
                      </a:r>
                      <a:endParaRPr lang="da-DK" sz="1800" b="1" dirty="0">
                        <a:latin typeface="Courier New" panose="02070309020205020404" pitchFamily="49" charset="0"/>
                        <a:cs typeface="Courier New" panose="02070309020205020404" pitchFamily="49"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00000"/>
                    </a:solidFill>
                  </a:tcPr>
                </a:tc>
                <a:extLst>
                  <a:ext uri="{0D108BD9-81ED-4DB2-BD59-A6C34878D82A}">
                    <a16:rowId xmlns:a16="http://schemas.microsoft.com/office/drawing/2014/main" val="3330819881"/>
                  </a:ext>
                </a:extLst>
              </a:tr>
              <a:tr h="2519823">
                <a:tc>
                  <a:txBody>
                    <a:bodyPr/>
                    <a:lstStyle/>
                    <a:p>
                      <a:r>
                        <a:rPr lang="pt-BR" sz="1800" b="1" dirty="0">
                          <a:solidFill>
                            <a:schemeClr val="bg1">
                              <a:lumMod val="50000"/>
                            </a:schemeClr>
                          </a:solidFill>
                          <a:latin typeface="Courier New" panose="02070309020205020404" pitchFamily="49" charset="0"/>
                          <a:cs typeface="Courier New" panose="02070309020205020404" pitchFamily="49" charset="0"/>
                        </a:rPr>
                        <a:t>#include &lt;stdio.h&gt;</a:t>
                      </a:r>
                    </a:p>
                    <a:p>
                      <a:r>
                        <a:rPr lang="pt-BR" sz="1800" b="1" dirty="0">
                          <a:solidFill>
                            <a:schemeClr val="bg1">
                              <a:lumMod val="50000"/>
                            </a:schemeClr>
                          </a:solidFill>
                          <a:latin typeface="Courier New" panose="02070309020205020404" pitchFamily="49" charset="0"/>
                          <a:cs typeface="Courier New" panose="02070309020205020404" pitchFamily="49" charset="0"/>
                        </a:rPr>
                        <a:t>int main() {</a:t>
                      </a:r>
                    </a:p>
                    <a:p>
                      <a:r>
                        <a:rPr lang="pt-BR" sz="1800" b="1" dirty="0">
                          <a:latin typeface="Courier New" panose="02070309020205020404" pitchFamily="49" charset="0"/>
                          <a:cs typeface="Courier New" panose="02070309020205020404" pitchFamily="49" charset="0"/>
                        </a:rPr>
                        <a:t>  int x = 1;</a:t>
                      </a:r>
                    </a:p>
                    <a:p>
                      <a:r>
                        <a:rPr lang="pt-BR" sz="1800" b="1" dirty="0">
                          <a:latin typeface="Courier New" panose="02070309020205020404" pitchFamily="49" charset="0"/>
                          <a:cs typeface="Courier New" panose="02070309020205020404" pitchFamily="49" charset="0"/>
                        </a:rPr>
                        <a:t>  int A[2] = {2, 3}; // A[0] = 2, A[1] = 3</a:t>
                      </a:r>
                    </a:p>
                    <a:p>
                      <a:r>
                        <a:rPr lang="pt-BR" sz="1800" b="1" dirty="0">
                          <a:latin typeface="Courier New" panose="02070309020205020404" pitchFamily="49" charset="0"/>
                          <a:cs typeface="Courier New" panose="02070309020205020404" pitchFamily="49" charset="0"/>
                        </a:rPr>
                        <a:t>  </a:t>
                      </a:r>
                      <a:r>
                        <a:rPr lang="pt-BR" sz="1800" b="1" dirty="0">
                          <a:solidFill>
                            <a:schemeClr val="bg1">
                              <a:lumMod val="50000"/>
                            </a:schemeClr>
                          </a:solidFill>
                          <a:latin typeface="Courier New" panose="02070309020205020404" pitchFamily="49" charset="0"/>
                          <a:cs typeface="Courier New" panose="02070309020205020404" pitchFamily="49" charset="0"/>
                        </a:rPr>
                        <a:t>printf("x = %d, A = {%d, %d}\n", x, A[0], A[1]);</a:t>
                      </a:r>
                    </a:p>
                    <a:p>
                      <a:r>
                        <a:rPr lang="pt-BR" sz="1800" b="1" dirty="0">
                          <a:latin typeface="Courier New" panose="02070309020205020404" pitchFamily="49" charset="0"/>
                          <a:cs typeface="Courier New" panose="02070309020205020404" pitchFamily="49" charset="0"/>
                        </a:rPr>
                        <a:t>  </a:t>
                      </a:r>
                      <a:r>
                        <a:rPr lang="pt-BR" sz="1800" b="1" dirty="0">
                          <a:solidFill>
                            <a:srgbClr val="C00000"/>
                          </a:solidFill>
                          <a:latin typeface="Courier New" panose="02070309020205020404" pitchFamily="49" charset="0"/>
                          <a:cs typeface="Courier New" panose="02070309020205020404" pitchFamily="49" charset="0"/>
                        </a:rPr>
                        <a:t>A[3] = 42</a:t>
                      </a:r>
                      <a:r>
                        <a:rPr lang="pt-BR" sz="1800" b="1" dirty="0">
                          <a:solidFill>
                            <a:schemeClr val="dk1"/>
                          </a:solidFill>
                          <a:latin typeface="Courier New" panose="02070309020205020404" pitchFamily="49" charset="0"/>
                          <a:cs typeface="Courier New" panose="02070309020205020404" pitchFamily="49" charset="0"/>
                        </a:rPr>
                        <a:t>;</a:t>
                      </a:r>
                      <a:r>
                        <a:rPr lang="pt-BR" sz="1800" b="1" baseline="0" dirty="0">
                          <a:solidFill>
                            <a:schemeClr val="dk1"/>
                          </a:solidFill>
                          <a:latin typeface="Courier New" panose="02070309020205020404" pitchFamily="49" charset="0"/>
                          <a:cs typeface="Courier New" panose="02070309020205020404" pitchFamily="49" charset="0"/>
                        </a:rPr>
                        <a:t> </a:t>
                      </a:r>
                      <a:r>
                        <a:rPr lang="pt-BR" sz="1800" b="1" dirty="0">
                          <a:latin typeface="Courier New" panose="02070309020205020404" pitchFamily="49" charset="0"/>
                          <a:cs typeface="Courier New" panose="02070309020205020404" pitchFamily="49" charset="0"/>
                        </a:rPr>
                        <a:t>// </a:t>
                      </a:r>
                      <a:r>
                        <a:rPr lang="pt-BR" sz="1800" b="1" dirty="0">
                          <a:solidFill>
                            <a:srgbClr val="C00000"/>
                          </a:solidFill>
                          <a:latin typeface="Courier New" panose="02070309020205020404" pitchFamily="49" charset="0"/>
                          <a:cs typeface="Courier New" panose="02070309020205020404" pitchFamily="49" charset="0"/>
                        </a:rPr>
                        <a:t>index A[3] out of bounds</a:t>
                      </a:r>
                    </a:p>
                    <a:p>
                      <a:r>
                        <a:rPr lang="pt-BR" sz="1800" b="1" dirty="0">
                          <a:latin typeface="Courier New" panose="02070309020205020404" pitchFamily="49" charset="0"/>
                          <a:cs typeface="Courier New" panose="02070309020205020404" pitchFamily="49" charset="0"/>
                        </a:rPr>
                        <a:t>  </a:t>
                      </a:r>
                      <a:r>
                        <a:rPr lang="pt-BR" sz="1800" b="1" dirty="0">
                          <a:solidFill>
                            <a:schemeClr val="bg1">
                              <a:lumMod val="50000"/>
                            </a:schemeClr>
                          </a:solidFill>
                          <a:latin typeface="Courier New" panose="02070309020205020404" pitchFamily="49" charset="0"/>
                          <a:cs typeface="Courier New" panose="02070309020205020404" pitchFamily="49" charset="0"/>
                        </a:rPr>
                        <a:t>printf("x = %d, A = {%d, %d}\n", x, A[0], A[1]);</a:t>
                      </a:r>
                    </a:p>
                    <a:p>
                      <a:r>
                        <a:rPr lang="pt-BR" sz="1800" b="1" dirty="0">
                          <a:solidFill>
                            <a:schemeClr val="bg1">
                              <a:lumMod val="50000"/>
                            </a:schemeClr>
                          </a:solidFill>
                          <a:latin typeface="Courier New" panose="02070309020205020404" pitchFamily="49" charset="0"/>
                          <a:cs typeface="Courier New" panose="02070309020205020404" pitchFamily="49" charset="0"/>
                        </a:rPr>
                        <a:t>  return 0;</a:t>
                      </a:r>
                    </a:p>
                    <a:p>
                      <a:r>
                        <a:rPr lang="pt-BR" sz="1800" b="1" dirty="0">
                          <a:solidFill>
                            <a:schemeClr val="bg1">
                              <a:lumMod val="50000"/>
                            </a:schemeClr>
                          </a:solidFill>
                          <a:latin typeface="Courier New" panose="02070309020205020404" pitchFamily="49" charset="0"/>
                          <a:cs typeface="Courier New" panose="02070309020205020404" pitchFamily="49" charset="0"/>
                        </a:rPr>
                        <a:t>}</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4112970457"/>
                  </a:ext>
                </a:extLst>
              </a:tr>
              <a:tr h="376443">
                <a:tc>
                  <a:txBody>
                    <a:bodyPr/>
                    <a:lstStyle/>
                    <a:p>
                      <a:r>
                        <a:rPr lang="pt-BR" sz="1800" b="1" dirty="0">
                          <a:solidFill>
                            <a:schemeClr val="bg1"/>
                          </a:solidFill>
                          <a:latin typeface="Courier New" panose="02070309020205020404" pitchFamily="49" charset="0"/>
                          <a:cs typeface="Courier New" panose="02070309020205020404" pitchFamily="49" charset="0"/>
                        </a:rPr>
                        <a:t>Output</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50000"/>
                      </a:schemeClr>
                    </a:solidFill>
                  </a:tcPr>
                </a:tc>
                <a:extLst>
                  <a:ext uri="{0D108BD9-81ED-4DB2-BD59-A6C34878D82A}">
                    <a16:rowId xmlns:a16="http://schemas.microsoft.com/office/drawing/2014/main" val="3167765046"/>
                  </a:ext>
                </a:extLst>
              </a:tr>
              <a:tr h="1213702">
                <a:tc>
                  <a:txBody>
                    <a:bodyPr/>
                    <a:lstStyle/>
                    <a:p>
                      <a:r>
                        <a:rPr lang="pt-BR" sz="1800" b="1" dirty="0">
                          <a:solidFill>
                            <a:schemeClr val="bg1">
                              <a:lumMod val="50000"/>
                            </a:schemeClr>
                          </a:solidFill>
                          <a:latin typeface="Courier New" panose="02070309020205020404" pitchFamily="49" charset="0"/>
                          <a:cs typeface="Courier New" panose="02070309020205020404" pitchFamily="49" charset="0"/>
                        </a:rPr>
                        <a:t>$ gcc indexing.c</a:t>
                      </a:r>
                    </a:p>
                    <a:p>
                      <a:r>
                        <a:rPr lang="pt-BR" sz="1800" b="1" dirty="0">
                          <a:solidFill>
                            <a:schemeClr val="bg1">
                              <a:lumMod val="50000"/>
                            </a:schemeClr>
                          </a:solidFill>
                          <a:latin typeface="Courier New" panose="02070309020205020404" pitchFamily="49" charset="0"/>
                          <a:cs typeface="Courier New" panose="02070309020205020404" pitchFamily="49" charset="0"/>
                        </a:rPr>
                        <a:t>$ ./a.exe</a:t>
                      </a:r>
                    </a:p>
                    <a:p>
                      <a:r>
                        <a:rPr lang="pt-BR" sz="1800" b="1" dirty="0">
                          <a:latin typeface="Courier New" panose="02070309020205020404" pitchFamily="49" charset="0"/>
                          <a:cs typeface="Courier New" panose="02070309020205020404" pitchFamily="49" charset="0"/>
                        </a:rPr>
                        <a:t>x = 1, A = {2, 3}</a:t>
                      </a:r>
                    </a:p>
                    <a:p>
                      <a:r>
                        <a:rPr lang="pt-BR" sz="1800" b="1" dirty="0">
                          <a:solidFill>
                            <a:srgbClr val="C00000"/>
                          </a:solidFill>
                          <a:latin typeface="Courier New" panose="02070309020205020404" pitchFamily="49" charset="0"/>
                          <a:cs typeface="Courier New" panose="02070309020205020404" pitchFamily="49" charset="0"/>
                        </a:rPr>
                        <a:t>x = 42</a:t>
                      </a:r>
                      <a:r>
                        <a:rPr lang="pt-BR" sz="1800" b="1" dirty="0">
                          <a:latin typeface="Courier New" panose="02070309020205020404" pitchFamily="49" charset="0"/>
                          <a:cs typeface="Courier New" panose="02070309020205020404" pitchFamily="49" charset="0"/>
                        </a:rPr>
                        <a:t>, A = {2, 3}</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4204568129"/>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395314094"/>
              </p:ext>
            </p:extLst>
          </p:nvPr>
        </p:nvGraphicFramePr>
        <p:xfrm>
          <a:off x="163002" y="1627077"/>
          <a:ext cx="2327050" cy="4604174"/>
        </p:xfrm>
        <a:graphic>
          <a:graphicData uri="http://schemas.openxmlformats.org/drawingml/2006/table">
            <a:tbl>
              <a:tblPr firstRow="1" bandRow="1">
                <a:tableStyleId>{2D5ABB26-0587-4C30-8999-92F81FD0307C}</a:tableStyleId>
              </a:tblPr>
              <a:tblGrid>
                <a:gridCol w="900000">
                  <a:extLst>
                    <a:ext uri="{9D8B030D-6E8A-4147-A177-3AD203B41FA5}">
                      <a16:colId xmlns:a16="http://schemas.microsoft.com/office/drawing/2014/main" val="2667371781"/>
                    </a:ext>
                  </a:extLst>
                </a:gridCol>
                <a:gridCol w="527050">
                  <a:extLst>
                    <a:ext uri="{9D8B030D-6E8A-4147-A177-3AD203B41FA5}">
                      <a16:colId xmlns:a16="http://schemas.microsoft.com/office/drawing/2014/main" val="3241505654"/>
                    </a:ext>
                  </a:extLst>
                </a:gridCol>
                <a:gridCol w="900000">
                  <a:extLst>
                    <a:ext uri="{9D8B030D-6E8A-4147-A177-3AD203B41FA5}">
                      <a16:colId xmlns:a16="http://schemas.microsoft.com/office/drawing/2014/main" val="1073523339"/>
                    </a:ext>
                  </a:extLst>
                </a:gridCol>
              </a:tblGrid>
              <a:tr h="370840">
                <a:tc gridSpan="3">
                  <a:txBody>
                    <a:bodyPr/>
                    <a:lstStyle/>
                    <a:p>
                      <a:pPr algn="ctr"/>
                      <a:r>
                        <a:rPr lang="en-US" b="1" dirty="0"/>
                        <a:t>Memory</a:t>
                      </a:r>
                    </a:p>
                  </a:txBody>
                  <a:tcPr/>
                </a:tc>
                <a:tc hMerge="1">
                  <a:txBody>
                    <a:bodyPr/>
                    <a:lstStyle/>
                    <a:p>
                      <a:endParaRPr lang="en-US" dirty="0"/>
                    </a:p>
                  </a:txBody>
                  <a:tcPr/>
                </a:tc>
                <a:tc hMerge="1">
                  <a:txBody>
                    <a:bodyPr/>
                    <a:lstStyle/>
                    <a:p>
                      <a:pPr algn="l"/>
                      <a:endParaRPr lang="en-US" dirty="0"/>
                    </a:p>
                  </a:txBody>
                  <a:tcPr/>
                </a:tc>
                <a:extLst>
                  <a:ext uri="{0D108BD9-81ED-4DB2-BD59-A6C34878D82A}">
                    <a16:rowId xmlns:a16="http://schemas.microsoft.com/office/drawing/2014/main" val="114003275"/>
                  </a:ext>
                </a:extLst>
              </a:tr>
              <a:tr h="1612054">
                <a:tc>
                  <a:txBody>
                    <a:bodyPr/>
                    <a:lstStyle/>
                    <a:p>
                      <a:pPr algn="r"/>
                      <a:endParaRPr lang="en-US" dirty="0"/>
                    </a:p>
                  </a:txBody>
                  <a:tcPr>
                    <a:lnR w="12700" cap="flat" cmpd="sng" algn="ctr">
                      <a:solidFill>
                        <a:schemeClr val="tx1"/>
                      </a:solidFill>
                      <a:prstDash val="solid"/>
                      <a:round/>
                      <a:headEnd type="none" w="med" len="med"/>
                      <a:tailEnd type="none" w="med" len="med"/>
                    </a:lnR>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l"/>
                      <a:endParaRPr lang="en-US"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501294450"/>
                  </a:ext>
                </a:extLst>
              </a:tr>
              <a:tr h="370840">
                <a:tc rowSpan="2">
                  <a:txBody>
                    <a:bodyPr/>
                    <a:lstStyle/>
                    <a:p>
                      <a:pPr algn="ctr"/>
                      <a:r>
                        <a:rPr lang="en-US" dirty="0">
                          <a:latin typeface="+mn-lt"/>
                          <a:cs typeface="Courier New" panose="02070309020205020404" pitchFamily="49" charset="0"/>
                        </a:rPr>
                        <a:t>array</a:t>
                      </a:r>
                      <a:r>
                        <a:rPr lang="en-US" dirty="0">
                          <a:latin typeface="Courier New" panose="02070309020205020404" pitchFamily="49" charset="0"/>
                          <a:cs typeface="Courier New" panose="02070309020205020404" pitchFamily="49" charset="0"/>
                        </a:rPr>
                        <a:t> A  </a:t>
                      </a:r>
                    </a:p>
                  </a:txBody>
                  <a:tcPr>
                    <a:lnR w="12700" cap="flat" cmpd="sng" algn="ctr">
                      <a:solidFill>
                        <a:schemeClr val="tx1"/>
                      </a:solidFill>
                      <a:prstDash val="solid"/>
                      <a:round/>
                      <a:headEnd type="none" w="med" len="med"/>
                      <a:tailEnd type="none" w="med" len="med"/>
                    </a:lnR>
                  </a:tcPr>
                </a:tc>
                <a:tc>
                  <a:txBody>
                    <a:bodyPr/>
                    <a:lstStyle/>
                    <a:p>
                      <a:pPr algn="ctr"/>
                      <a:r>
                        <a:rPr lang="en-US" dirty="0">
                          <a:latin typeface="Courier New" panose="02070309020205020404" pitchFamily="49" charset="0"/>
                          <a:cs typeface="Courier New" panose="02070309020205020404" pitchFamily="49"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r>
                        <a:rPr lang="en-US" dirty="0">
                          <a:latin typeface="Courier New" panose="02070309020205020404" pitchFamily="49" charset="0"/>
                          <a:cs typeface="Courier New" panose="02070309020205020404" pitchFamily="49" charset="0"/>
                        </a:rPr>
                        <a:t>A[0]</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642075908"/>
                  </a:ext>
                </a:extLst>
              </a:tr>
              <a:tr h="370840">
                <a:tc vMerge="1">
                  <a:txBody>
                    <a:bodyPr/>
                    <a:lstStyle/>
                    <a:p>
                      <a:pPr algn="r"/>
                      <a:endParaRPr lang="en-US" dirty="0">
                        <a:latin typeface="Courier New" panose="02070309020205020404" pitchFamily="49" charset="0"/>
                        <a:cs typeface="Courier New" panose="02070309020205020404" pitchFamily="49" charset="0"/>
                      </a:endParaRPr>
                    </a:p>
                  </a:txBody>
                  <a:tcPr>
                    <a:lnR w="12700" cap="flat" cmpd="sng" algn="ctr">
                      <a:solidFill>
                        <a:schemeClr val="tx1"/>
                      </a:solidFill>
                      <a:prstDash val="solid"/>
                      <a:round/>
                      <a:headEnd type="none" w="med" len="med"/>
                      <a:tailEnd type="none" w="med" len="med"/>
                    </a:lnR>
                  </a:tcPr>
                </a:tc>
                <a:tc>
                  <a:txBody>
                    <a:bodyPr/>
                    <a:lstStyle/>
                    <a:p>
                      <a:pPr algn="ctr"/>
                      <a:r>
                        <a:rPr lang="en-US" dirty="0">
                          <a:latin typeface="Courier New" panose="02070309020205020404" pitchFamily="49" charset="0"/>
                          <a:cs typeface="Courier New" panose="02070309020205020404" pitchFamily="49" charset="0"/>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r>
                        <a:rPr lang="en-US" dirty="0">
                          <a:latin typeface="Courier New" panose="02070309020205020404" pitchFamily="49" charset="0"/>
                          <a:cs typeface="Courier New" panose="02070309020205020404" pitchFamily="49" charset="0"/>
                        </a:rPr>
                        <a:t>A[1]</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223130274"/>
                  </a:ext>
                </a:extLst>
              </a:tr>
              <a:tr h="370840">
                <a:tc>
                  <a:txBody>
                    <a:bodyPr/>
                    <a:lstStyle/>
                    <a:p>
                      <a:pPr algn="r"/>
                      <a:endParaRPr lang="en-US">
                        <a:latin typeface="Courier New" panose="02070309020205020404" pitchFamily="49" charset="0"/>
                        <a:cs typeface="Courier New" panose="02070309020205020404" pitchFamily="49" charset="0"/>
                      </a:endParaRPr>
                    </a:p>
                  </a:txBody>
                  <a:tcPr>
                    <a:lnR w="12700" cap="flat" cmpd="sng" algn="ctr">
                      <a:solidFill>
                        <a:schemeClr val="tx1"/>
                      </a:solidFill>
                      <a:prstDash val="solid"/>
                      <a:round/>
                      <a:headEnd type="none" w="med" len="med"/>
                      <a:tailEnd type="none" w="med" len="med"/>
                    </a:lnR>
                  </a:tcPr>
                </a:tc>
                <a:tc>
                  <a:txBody>
                    <a:bodyPr/>
                    <a:lstStyle/>
                    <a:p>
                      <a:pPr algn="ctr"/>
                      <a:endParaRPr lang="en-US"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l"/>
                      <a:endParaRPr lang="en-US"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498107929"/>
                  </a:ext>
                </a:extLst>
              </a:tr>
              <a:tr h="370840">
                <a:tc>
                  <a:txBody>
                    <a:bodyPr/>
                    <a:lstStyle/>
                    <a:p>
                      <a:pPr algn="r"/>
                      <a:r>
                        <a:rPr lang="en-US" dirty="0">
                          <a:latin typeface="Courier New" panose="02070309020205020404" pitchFamily="49" charset="0"/>
                          <a:cs typeface="Courier New" panose="02070309020205020404" pitchFamily="49" charset="0"/>
                        </a:rPr>
                        <a:t>x</a:t>
                      </a:r>
                    </a:p>
                  </a:txBody>
                  <a:tcPr>
                    <a:lnR w="12700" cap="flat" cmpd="sng" algn="ctr">
                      <a:solidFill>
                        <a:schemeClr val="tx1"/>
                      </a:solidFill>
                      <a:prstDash val="solid"/>
                      <a:round/>
                      <a:headEnd type="none" w="med" len="med"/>
                      <a:tailEnd type="none" w="med" len="med"/>
                    </a:lnR>
                  </a:tcPr>
                </a:tc>
                <a:tc>
                  <a:txBody>
                    <a:bodyPr/>
                    <a:lstStyle/>
                    <a:p>
                      <a:pPr algn="ctr"/>
                      <a:r>
                        <a:rPr lang="en-US" dirty="0">
                          <a:latin typeface="Courier New" panose="02070309020205020404" pitchFamily="49" charset="0"/>
                          <a:cs typeface="Courier New" panose="02070309020205020404" pitchFamily="49"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endParaRPr lang="en-US"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680435711"/>
                  </a:ext>
                </a:extLst>
              </a:tr>
              <a:tr h="1137920">
                <a:tc>
                  <a:txBody>
                    <a:bodyPr/>
                    <a:lstStyle/>
                    <a:p>
                      <a:pPr algn="r"/>
                      <a:endParaRPr lang="en-US"/>
                    </a:p>
                  </a:txBody>
                  <a:tcPr>
                    <a:lnR w="12700" cap="flat" cmpd="sng" algn="ctr">
                      <a:solidFill>
                        <a:schemeClr val="tx1"/>
                      </a:solidFill>
                      <a:prstDash val="solid"/>
                      <a:round/>
                      <a:headEnd type="none" w="med" len="med"/>
                      <a:tailEnd type="none" w="med" len="med"/>
                    </a:lnR>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l"/>
                      <a:endParaRPr lang="en-US"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794040525"/>
                  </a:ext>
                </a:extLst>
              </a:tr>
            </a:tbl>
          </a:graphicData>
        </a:graphic>
      </p:graphicFrame>
      <p:sp>
        <p:nvSpPr>
          <p:cNvPr id="7" name="Left Brace 6"/>
          <p:cNvSpPr/>
          <p:nvPr/>
        </p:nvSpPr>
        <p:spPr>
          <a:xfrm>
            <a:off x="914842" y="3624682"/>
            <a:ext cx="111760" cy="731520"/>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TextBox 7"/>
          <p:cNvSpPr txBox="1"/>
          <p:nvPr/>
        </p:nvSpPr>
        <p:spPr>
          <a:xfrm>
            <a:off x="1163967" y="4731909"/>
            <a:ext cx="792480" cy="369332"/>
          </a:xfrm>
          <a:prstGeom prst="rect">
            <a:avLst/>
          </a:prstGeom>
          <a:noFill/>
        </p:spPr>
        <p:txBody>
          <a:bodyPr wrap="square" rtlCol="0">
            <a:spAutoFit/>
          </a:bodyPr>
          <a:lstStyle/>
          <a:p>
            <a:r>
              <a:rPr lang="en-US" dirty="0">
                <a:solidFill>
                  <a:srgbClr val="C00000"/>
                </a:solidFill>
                <a:latin typeface="Courier New" panose="02070309020205020404" pitchFamily="49" charset="0"/>
                <a:cs typeface="Courier New" panose="02070309020205020404" pitchFamily="49" charset="0"/>
              </a:rPr>
              <a:t>-42</a:t>
            </a:r>
          </a:p>
        </p:txBody>
      </p:sp>
      <p:cxnSp>
        <p:nvCxnSpPr>
          <p:cNvPr id="10" name="Straight Arrow Connector 9"/>
          <p:cNvCxnSpPr/>
          <p:nvPr/>
        </p:nvCxnSpPr>
        <p:spPr>
          <a:xfrm flipH="1" flipV="1">
            <a:off x="1686968" y="4916575"/>
            <a:ext cx="269479" cy="194771"/>
          </a:xfrm>
          <a:prstGeom prst="straightConnector1">
            <a:avLst/>
          </a:prstGeom>
          <a:ln w="12700">
            <a:solidFill>
              <a:srgbClr val="C00000"/>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V="1">
            <a:off x="4576042" y="3705310"/>
            <a:ext cx="981920" cy="1121132"/>
          </a:xfrm>
          <a:prstGeom prst="straightConnector1">
            <a:avLst/>
          </a:prstGeom>
          <a:ln w="12700">
            <a:solidFill>
              <a:srgbClr val="C00000"/>
            </a:solidFill>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17" name="Cloud 16"/>
          <p:cNvSpPr/>
          <p:nvPr/>
        </p:nvSpPr>
        <p:spPr>
          <a:xfrm>
            <a:off x="1678286" y="4383600"/>
            <a:ext cx="3139826" cy="2325789"/>
          </a:xfrm>
          <a:prstGeom prst="cloud">
            <a:avLst/>
          </a:prstGeom>
          <a:solidFill>
            <a:schemeClr val="accent2">
              <a:lumMod val="20000"/>
              <a:lumOff val="8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1891111" y="4742014"/>
            <a:ext cx="2605924" cy="1569660"/>
          </a:xfrm>
          <a:prstGeom prst="rect">
            <a:avLst/>
          </a:prstGeom>
          <a:noFill/>
        </p:spPr>
        <p:txBody>
          <a:bodyPr wrap="square" rtlCol="0">
            <a:spAutoFit/>
          </a:bodyPr>
          <a:lstStyle/>
          <a:p>
            <a:pPr algn="ctr"/>
            <a:r>
              <a:rPr lang="en-US" sz="1600" dirty="0">
                <a:solidFill>
                  <a:srgbClr val="C00000"/>
                </a:solidFill>
              </a:rPr>
              <a:t>“</a:t>
            </a:r>
            <a:r>
              <a:rPr lang="en-US" sz="1600" dirty="0">
                <a:solidFill>
                  <a:srgbClr val="C00000"/>
                </a:solidFill>
                <a:latin typeface="Courier New" panose="02070309020205020404" pitchFamily="49" charset="0"/>
                <a:cs typeface="Courier New" panose="02070309020205020404" pitchFamily="49" charset="0"/>
              </a:rPr>
              <a:t>A</a:t>
            </a:r>
            <a:r>
              <a:rPr lang="en-US" sz="1600" dirty="0">
                <a:solidFill>
                  <a:srgbClr val="C00000"/>
                </a:solidFill>
              </a:rPr>
              <a:t>” only has size 2, but </a:t>
            </a:r>
            <a:br>
              <a:rPr lang="en-US" sz="1600" dirty="0">
                <a:solidFill>
                  <a:srgbClr val="C00000"/>
                </a:solidFill>
              </a:rPr>
            </a:br>
            <a:r>
              <a:rPr lang="en-US" sz="1600" dirty="0">
                <a:solidFill>
                  <a:srgbClr val="C00000"/>
                </a:solidFill>
              </a:rPr>
              <a:t>tries to update the 4</a:t>
            </a:r>
            <a:r>
              <a:rPr lang="en-US" sz="1600" baseline="30000" dirty="0">
                <a:solidFill>
                  <a:srgbClr val="C00000"/>
                </a:solidFill>
              </a:rPr>
              <a:t>th</a:t>
            </a:r>
            <a:r>
              <a:rPr lang="en-US" sz="1600" dirty="0">
                <a:solidFill>
                  <a:srgbClr val="C00000"/>
                </a:solidFill>
              </a:rPr>
              <a:t> entry. </a:t>
            </a:r>
            <a:br>
              <a:rPr lang="en-US" sz="1600" dirty="0">
                <a:solidFill>
                  <a:srgbClr val="C00000"/>
                </a:solidFill>
              </a:rPr>
            </a:br>
            <a:r>
              <a:rPr lang="en-US" sz="1600" dirty="0">
                <a:solidFill>
                  <a:srgbClr val="C00000"/>
                </a:solidFill>
              </a:rPr>
              <a:t>No warning is giving. </a:t>
            </a:r>
            <a:br>
              <a:rPr lang="en-US" sz="1600" dirty="0">
                <a:solidFill>
                  <a:srgbClr val="C00000"/>
                </a:solidFill>
              </a:rPr>
            </a:br>
            <a:r>
              <a:rPr lang="en-US" sz="1600" dirty="0">
                <a:solidFill>
                  <a:srgbClr val="C00000"/>
                </a:solidFill>
              </a:rPr>
              <a:t>Something unexpected</a:t>
            </a:r>
            <a:br>
              <a:rPr lang="en-US" sz="1600" dirty="0">
                <a:solidFill>
                  <a:srgbClr val="C00000"/>
                </a:solidFill>
              </a:rPr>
            </a:br>
            <a:r>
              <a:rPr lang="en-US" sz="1600" dirty="0">
                <a:solidFill>
                  <a:srgbClr val="C00000"/>
                </a:solidFill>
              </a:rPr>
              <a:t> is overridden in memory. </a:t>
            </a:r>
            <a:br>
              <a:rPr lang="en-US" sz="1600" dirty="0">
                <a:solidFill>
                  <a:srgbClr val="C00000"/>
                </a:solidFill>
              </a:rPr>
            </a:br>
            <a:r>
              <a:rPr lang="en-US" sz="1600" b="1" dirty="0">
                <a:solidFill>
                  <a:srgbClr val="C00000"/>
                </a:solidFill>
              </a:rPr>
              <a:t>Have fun debugging!</a:t>
            </a:r>
          </a:p>
        </p:txBody>
      </p:sp>
      <p:sp>
        <p:nvSpPr>
          <p:cNvPr id="18" name="TextBox 17"/>
          <p:cNvSpPr txBox="1"/>
          <p:nvPr/>
        </p:nvSpPr>
        <p:spPr>
          <a:xfrm>
            <a:off x="5422789" y="6211669"/>
            <a:ext cx="6130456" cy="646331"/>
          </a:xfrm>
          <a:prstGeom prst="rect">
            <a:avLst/>
          </a:prstGeom>
          <a:noFill/>
        </p:spPr>
        <p:txBody>
          <a:bodyPr wrap="square" rtlCol="0">
            <a:spAutoFit/>
          </a:bodyPr>
          <a:lstStyle/>
          <a:p>
            <a:pPr algn="ctr"/>
            <a:r>
              <a:rPr lang="en-US" dirty="0"/>
              <a:t>Skipping checking for invalid indexing makes programs faster, but also requires disciplined programming</a:t>
            </a:r>
          </a:p>
        </p:txBody>
      </p:sp>
      <p:sp>
        <p:nvSpPr>
          <p:cNvPr id="58" name="TextBox 57"/>
          <p:cNvSpPr txBox="1"/>
          <p:nvPr/>
        </p:nvSpPr>
        <p:spPr>
          <a:xfrm>
            <a:off x="7671333" y="86627"/>
            <a:ext cx="4385912" cy="369332"/>
          </a:xfrm>
          <a:prstGeom prst="rect">
            <a:avLst/>
          </a:prstGeom>
          <a:noFill/>
        </p:spPr>
        <p:txBody>
          <a:bodyPr wrap="square" rtlCol="0">
            <a:spAutoFit/>
          </a:bodyPr>
          <a:lstStyle/>
          <a:p>
            <a:pPr algn="r"/>
            <a:r>
              <a:rPr lang="en-US" dirty="0"/>
              <a:t>(C developed by Dennis Ritchie 1969-73)</a:t>
            </a:r>
          </a:p>
        </p:txBody>
      </p:sp>
      <p:sp>
        <p:nvSpPr>
          <p:cNvPr id="14" name="Rectangle 13"/>
          <p:cNvSpPr/>
          <p:nvPr/>
        </p:nvSpPr>
        <p:spPr>
          <a:xfrm>
            <a:off x="6435917" y="423002"/>
            <a:ext cx="5499100" cy="1200329"/>
          </a:xfrm>
          <a:prstGeom prst="rect">
            <a:avLst/>
          </a:prstGeom>
        </p:spPr>
        <p:txBody>
          <a:bodyPr wrap="square">
            <a:spAutoFit/>
          </a:bodyPr>
          <a:lstStyle/>
          <a:p>
            <a:r>
              <a:rPr lang="en-US" b="1" dirty="0"/>
              <a:t>Debugging</a:t>
            </a:r>
            <a:r>
              <a:rPr lang="en-US" dirty="0"/>
              <a:t> is the process of finding and resolving defects or problems within a computer program that prevent correct operation of computer software or a system.</a:t>
            </a:r>
          </a:p>
          <a:p>
            <a:pPr algn="r"/>
            <a:r>
              <a:rPr lang="en-US" i="1" dirty="0"/>
              <a:t>en.wikipedia.org/wiki/Debugging </a:t>
            </a:r>
          </a:p>
        </p:txBody>
      </p:sp>
    </p:spTree>
    <p:extLst>
      <p:ext uri="{BB962C8B-B14F-4D97-AF65-F5344CB8AC3E}">
        <p14:creationId xmlns:p14="http://schemas.microsoft.com/office/powerpoint/2010/main" val="19672493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13"/>
                                        </p:tgtEl>
                                        <p:attrNameLst>
                                          <p:attrName>style.visibility</p:attrName>
                                        </p:attrNameLst>
                                      </p:cBhvr>
                                      <p:to>
                                        <p:strVal val="visible"/>
                                      </p:to>
                                    </p:set>
                                  </p:childTnLst>
                                </p:cTn>
                              </p:par>
                              <p:par>
                                <p:cTn id="20" presetID="1" presetClass="entr" presetSubtype="0" fill="hold" nodeType="withEffect">
                                  <p:stCondLst>
                                    <p:cond delay="0"/>
                                  </p:stCondLst>
                                  <p:childTnLst>
                                    <p:set>
                                      <p:cBhvr>
                                        <p:cTn id="21" dur="1" fill="hold">
                                          <p:stCondLst>
                                            <p:cond delay="0"/>
                                          </p:stCondLst>
                                        </p:cTn>
                                        <p:tgtEl>
                                          <p:spTgt spid="10"/>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16"/>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17"/>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4"/>
                                        </p:tgtEl>
                                        <p:attrNameLst>
                                          <p:attrName>style.visibility</p:attrName>
                                        </p:attrNameLst>
                                      </p:cBhvr>
                                      <p:to>
                                        <p:strVal val="visible"/>
                                      </p:to>
                                    </p:set>
                                    <p:animEffect transition="in" filter="fade">
                                      <p:cBhvr>
                                        <p:cTn id="30" dur="500"/>
                                        <p:tgtEl>
                                          <p:spTgt spid="14"/>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18"/>
                                        </p:tgtEl>
                                        <p:attrNameLst>
                                          <p:attrName>style.visibility</p:attrName>
                                        </p:attrNameLst>
                                      </p:cBhvr>
                                      <p:to>
                                        <p:strVal val="visible"/>
                                      </p:to>
                                    </p:set>
                                    <p:animEffect transition="in" filter="fade">
                                      <p:cBhvr>
                                        <p:cTn id="35"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17" grpId="0" animBg="1"/>
      <p:bldP spid="16" grpId="0"/>
      <p:bldP spid="18" grpId="0"/>
      <p:bldP spid="14"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and C++  index out of bounds</a:t>
            </a:r>
          </a:p>
        </p:txBody>
      </p:sp>
      <p:graphicFrame>
        <p:nvGraphicFramePr>
          <p:cNvPr id="4" name="Table 3"/>
          <p:cNvGraphicFramePr>
            <a:graphicFrameLocks noGrp="1"/>
          </p:cNvGraphicFramePr>
          <p:nvPr>
            <p:extLst>
              <p:ext uri="{D42A27DB-BD31-4B8C-83A1-F6EECF244321}">
                <p14:modId xmlns:p14="http://schemas.microsoft.com/office/powerpoint/2010/main" val="3597265969"/>
              </p:ext>
            </p:extLst>
          </p:nvPr>
        </p:nvGraphicFramePr>
        <p:xfrm>
          <a:off x="3998843" y="1544624"/>
          <a:ext cx="7953394" cy="5064865"/>
        </p:xfrm>
        <a:graphic>
          <a:graphicData uri="http://schemas.openxmlformats.org/drawingml/2006/table">
            <a:tbl>
              <a:tblPr firstRow="1" bandRow="1">
                <a:tableStyleId>{5C22544A-7EE6-4342-B048-85BDC9FD1C3A}</a:tableStyleId>
              </a:tblPr>
              <a:tblGrid>
                <a:gridCol w="7953394">
                  <a:extLst>
                    <a:ext uri="{9D8B030D-6E8A-4147-A177-3AD203B41FA5}">
                      <a16:colId xmlns:a16="http://schemas.microsoft.com/office/drawing/2014/main" val="1873682825"/>
                    </a:ext>
                  </a:extLst>
                </a:gridCol>
              </a:tblGrid>
              <a:tr h="0">
                <a:tc>
                  <a:txBody>
                    <a:bodyPr/>
                    <a:lstStyle/>
                    <a:p>
                      <a:r>
                        <a:rPr lang="da-DK" sz="1800" b="1" dirty="0">
                          <a:latin typeface="Courier New" panose="02070309020205020404" pitchFamily="49" charset="0"/>
                          <a:cs typeface="Courier New" panose="02070309020205020404" pitchFamily="49" charset="0"/>
                        </a:rPr>
                        <a:t>indexing.cpp</a:t>
                      </a: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00000"/>
                    </a:solidFill>
                  </a:tcPr>
                </a:tc>
                <a:extLst>
                  <a:ext uri="{0D108BD9-81ED-4DB2-BD59-A6C34878D82A}">
                    <a16:rowId xmlns:a16="http://schemas.microsoft.com/office/drawing/2014/main" val="3330819881"/>
                  </a:ext>
                </a:extLst>
              </a:tr>
              <a:tr h="2519823">
                <a:tc>
                  <a:txBody>
                    <a:bodyPr/>
                    <a:lstStyle/>
                    <a:p>
                      <a:r>
                        <a:rPr lang="en-US" sz="1800" b="1" dirty="0">
                          <a:solidFill>
                            <a:schemeClr val="bg1">
                              <a:lumMod val="50000"/>
                            </a:schemeClr>
                          </a:solidFill>
                          <a:latin typeface="Courier New" panose="02070309020205020404" pitchFamily="49" charset="0"/>
                          <a:cs typeface="Courier New" panose="02070309020205020404" pitchFamily="49" charset="0"/>
                        </a:rPr>
                        <a:t>#include &lt;</a:t>
                      </a:r>
                      <a:r>
                        <a:rPr lang="en-US" sz="1800" b="1" dirty="0" err="1">
                          <a:solidFill>
                            <a:schemeClr val="bg1">
                              <a:lumMod val="50000"/>
                            </a:schemeClr>
                          </a:solidFill>
                          <a:latin typeface="Courier New" panose="02070309020205020404" pitchFamily="49" charset="0"/>
                          <a:cs typeface="Courier New" panose="02070309020205020404" pitchFamily="49" charset="0"/>
                        </a:rPr>
                        <a:t>iostream</a:t>
                      </a:r>
                      <a:r>
                        <a:rPr lang="en-US" sz="1800" b="1" dirty="0">
                          <a:solidFill>
                            <a:schemeClr val="bg1">
                              <a:lumMod val="50000"/>
                            </a:schemeClr>
                          </a:solidFill>
                          <a:latin typeface="Courier New" panose="02070309020205020404" pitchFamily="49" charset="0"/>
                          <a:cs typeface="Courier New" panose="02070309020205020404" pitchFamily="49" charset="0"/>
                        </a:rPr>
                        <a:t>&gt;</a:t>
                      </a:r>
                    </a:p>
                    <a:p>
                      <a:r>
                        <a:rPr lang="en-US" sz="1800" b="1" dirty="0" err="1">
                          <a:solidFill>
                            <a:schemeClr val="bg1">
                              <a:lumMod val="50000"/>
                            </a:schemeClr>
                          </a:solidFill>
                          <a:latin typeface="Courier New" panose="02070309020205020404" pitchFamily="49" charset="0"/>
                          <a:cs typeface="Courier New" panose="02070309020205020404" pitchFamily="49" charset="0"/>
                        </a:rPr>
                        <a:t>int</a:t>
                      </a:r>
                      <a:r>
                        <a:rPr lang="en-US" sz="1800" b="1" dirty="0">
                          <a:solidFill>
                            <a:schemeClr val="bg1">
                              <a:lumMod val="50000"/>
                            </a:schemeClr>
                          </a:solidFill>
                          <a:latin typeface="Courier New" panose="02070309020205020404" pitchFamily="49" charset="0"/>
                          <a:cs typeface="Courier New" panose="02070309020205020404" pitchFamily="49" charset="0"/>
                        </a:rPr>
                        <a:t> main() {</a:t>
                      </a:r>
                    </a:p>
                    <a:p>
                      <a:r>
                        <a:rPr lang="en-US" sz="1800" b="1" dirty="0">
                          <a:solidFill>
                            <a:schemeClr val="bg1">
                              <a:lumMod val="50000"/>
                            </a:schemeClr>
                          </a:solidFill>
                          <a:latin typeface="Courier New" panose="02070309020205020404" pitchFamily="49" charset="0"/>
                          <a:cs typeface="Courier New" panose="02070309020205020404" pitchFamily="49" charset="0"/>
                        </a:rPr>
                        <a:t>  </a:t>
                      </a:r>
                      <a:r>
                        <a:rPr lang="en-US" sz="1800" b="1" dirty="0" err="1">
                          <a:solidFill>
                            <a:schemeClr val="tx1"/>
                          </a:solidFill>
                          <a:latin typeface="Courier New" panose="02070309020205020404" pitchFamily="49" charset="0"/>
                          <a:cs typeface="Courier New" panose="02070309020205020404" pitchFamily="49" charset="0"/>
                        </a:rPr>
                        <a:t>int</a:t>
                      </a:r>
                      <a:r>
                        <a:rPr lang="en-US" sz="1800" b="1" dirty="0">
                          <a:solidFill>
                            <a:schemeClr val="tx1"/>
                          </a:solidFill>
                          <a:latin typeface="Courier New" panose="02070309020205020404" pitchFamily="49" charset="0"/>
                          <a:cs typeface="Courier New" panose="02070309020205020404" pitchFamily="49" charset="0"/>
                        </a:rPr>
                        <a:t> x = 1;</a:t>
                      </a:r>
                    </a:p>
                    <a:p>
                      <a:r>
                        <a:rPr lang="en-US" sz="1800" b="1" dirty="0">
                          <a:solidFill>
                            <a:schemeClr val="tx1"/>
                          </a:solidFill>
                          <a:latin typeface="Courier New" panose="02070309020205020404" pitchFamily="49" charset="0"/>
                          <a:cs typeface="Courier New" panose="02070309020205020404" pitchFamily="49" charset="0"/>
                        </a:rPr>
                        <a:t>  </a:t>
                      </a:r>
                      <a:r>
                        <a:rPr lang="en-US" sz="1800" b="1" dirty="0" err="1">
                          <a:solidFill>
                            <a:schemeClr val="tx1"/>
                          </a:solidFill>
                          <a:latin typeface="Courier New" panose="02070309020205020404" pitchFamily="49" charset="0"/>
                          <a:cs typeface="Courier New" panose="02070309020205020404" pitchFamily="49" charset="0"/>
                        </a:rPr>
                        <a:t>int</a:t>
                      </a:r>
                      <a:r>
                        <a:rPr lang="en-US" sz="1800" b="1" dirty="0">
                          <a:solidFill>
                            <a:schemeClr val="tx1"/>
                          </a:solidFill>
                          <a:latin typeface="Courier New" panose="02070309020205020404" pitchFamily="49" charset="0"/>
                          <a:cs typeface="Courier New" panose="02070309020205020404" pitchFamily="49" charset="0"/>
                        </a:rPr>
                        <a:t> A[2] = {2, 3}; // A[0] = 2, A[1] = 3</a:t>
                      </a:r>
                    </a:p>
                    <a:p>
                      <a:r>
                        <a:rPr lang="en-US" sz="1800" b="1" dirty="0">
                          <a:solidFill>
                            <a:schemeClr val="bg1">
                              <a:lumMod val="50000"/>
                            </a:schemeClr>
                          </a:solidFill>
                          <a:latin typeface="Courier New" panose="02070309020205020404" pitchFamily="49" charset="0"/>
                          <a:cs typeface="Courier New" panose="02070309020205020404" pitchFamily="49" charset="0"/>
                        </a:rPr>
                        <a:t>  </a:t>
                      </a:r>
                      <a:r>
                        <a:rPr lang="en-US" sz="1800" b="1" dirty="0" err="1">
                          <a:solidFill>
                            <a:schemeClr val="bg1">
                              <a:lumMod val="50000"/>
                            </a:schemeClr>
                          </a:solidFill>
                          <a:latin typeface="Courier New" panose="02070309020205020404" pitchFamily="49" charset="0"/>
                          <a:cs typeface="Courier New" panose="02070309020205020404" pitchFamily="49" charset="0"/>
                        </a:rPr>
                        <a:t>std</a:t>
                      </a:r>
                      <a:r>
                        <a:rPr lang="en-US" sz="1800" b="1" dirty="0">
                          <a:solidFill>
                            <a:schemeClr val="bg1">
                              <a:lumMod val="50000"/>
                            </a:schemeClr>
                          </a:solidFill>
                          <a:latin typeface="Courier New" panose="02070309020205020404" pitchFamily="49" charset="0"/>
                          <a:cs typeface="Courier New" panose="02070309020205020404" pitchFamily="49" charset="0"/>
                        </a:rPr>
                        <a:t>::</a:t>
                      </a:r>
                      <a:r>
                        <a:rPr lang="en-US" sz="1800" b="1" dirty="0" err="1">
                          <a:solidFill>
                            <a:schemeClr val="bg1">
                              <a:lumMod val="50000"/>
                            </a:schemeClr>
                          </a:solidFill>
                          <a:latin typeface="Courier New" panose="02070309020205020404" pitchFamily="49" charset="0"/>
                          <a:cs typeface="Courier New" panose="02070309020205020404" pitchFamily="49" charset="0"/>
                        </a:rPr>
                        <a:t>cout</a:t>
                      </a:r>
                      <a:r>
                        <a:rPr lang="en-US" sz="1800" b="1" dirty="0">
                          <a:solidFill>
                            <a:schemeClr val="bg1">
                              <a:lumMod val="50000"/>
                            </a:schemeClr>
                          </a:solidFill>
                          <a:latin typeface="Courier New" panose="02070309020205020404" pitchFamily="49" charset="0"/>
                          <a:cs typeface="Courier New" panose="02070309020205020404" pitchFamily="49" charset="0"/>
                        </a:rPr>
                        <a:t> &lt;&lt; "x = " &lt;&lt; x &lt;&lt; ", A = {" </a:t>
                      </a:r>
                    </a:p>
                    <a:p>
                      <a:r>
                        <a:rPr lang="en-US" sz="1800" b="1" baseline="0" dirty="0">
                          <a:solidFill>
                            <a:schemeClr val="bg1">
                              <a:lumMod val="50000"/>
                            </a:schemeClr>
                          </a:solidFill>
                          <a:latin typeface="Courier New" panose="02070309020205020404" pitchFamily="49" charset="0"/>
                          <a:cs typeface="Courier New" panose="02070309020205020404" pitchFamily="49" charset="0"/>
                        </a:rPr>
                        <a:t>            </a:t>
                      </a:r>
                      <a:r>
                        <a:rPr lang="en-US" sz="1800" b="1" dirty="0">
                          <a:solidFill>
                            <a:schemeClr val="bg1">
                              <a:lumMod val="50000"/>
                            </a:schemeClr>
                          </a:solidFill>
                          <a:latin typeface="Courier New" panose="02070309020205020404" pitchFamily="49" charset="0"/>
                          <a:cs typeface="Courier New" panose="02070309020205020404" pitchFamily="49" charset="0"/>
                        </a:rPr>
                        <a:t>&lt;&lt; A[0] &lt;&lt; ", " &lt;&lt; A[1] &lt;&lt; "}" &lt;&lt; </a:t>
                      </a:r>
                      <a:r>
                        <a:rPr lang="en-US" sz="1800" b="1" dirty="0" err="1">
                          <a:solidFill>
                            <a:schemeClr val="bg1">
                              <a:lumMod val="50000"/>
                            </a:schemeClr>
                          </a:solidFill>
                          <a:latin typeface="Courier New" panose="02070309020205020404" pitchFamily="49" charset="0"/>
                          <a:cs typeface="Courier New" panose="02070309020205020404" pitchFamily="49" charset="0"/>
                        </a:rPr>
                        <a:t>std</a:t>
                      </a:r>
                      <a:r>
                        <a:rPr lang="en-US" sz="1800" b="1" dirty="0">
                          <a:solidFill>
                            <a:schemeClr val="bg1">
                              <a:lumMod val="50000"/>
                            </a:schemeClr>
                          </a:solidFill>
                          <a:latin typeface="Courier New" panose="02070309020205020404" pitchFamily="49" charset="0"/>
                          <a:cs typeface="Courier New" panose="02070309020205020404" pitchFamily="49" charset="0"/>
                        </a:rPr>
                        <a:t>::</a:t>
                      </a:r>
                      <a:r>
                        <a:rPr lang="en-US" sz="1800" b="1" dirty="0" err="1">
                          <a:solidFill>
                            <a:schemeClr val="bg1">
                              <a:lumMod val="50000"/>
                            </a:schemeClr>
                          </a:solidFill>
                          <a:latin typeface="Courier New" panose="02070309020205020404" pitchFamily="49" charset="0"/>
                          <a:cs typeface="Courier New" panose="02070309020205020404" pitchFamily="49" charset="0"/>
                        </a:rPr>
                        <a:t>endl</a:t>
                      </a:r>
                      <a:r>
                        <a:rPr lang="en-US" sz="1800" b="1" dirty="0">
                          <a:solidFill>
                            <a:schemeClr val="bg1">
                              <a:lumMod val="50000"/>
                            </a:schemeClr>
                          </a:solidFill>
                          <a:latin typeface="Courier New" panose="02070309020205020404" pitchFamily="49" charset="0"/>
                          <a:cs typeface="Courier New" panose="02070309020205020404" pitchFamily="49" charset="0"/>
                        </a:rPr>
                        <a:t>;</a:t>
                      </a:r>
                    </a:p>
                    <a:p>
                      <a:r>
                        <a:rPr lang="en-US" sz="1800" b="1" dirty="0">
                          <a:solidFill>
                            <a:schemeClr val="bg1">
                              <a:lumMod val="50000"/>
                            </a:schemeClr>
                          </a:solidFill>
                          <a:latin typeface="Courier New" panose="02070309020205020404" pitchFamily="49" charset="0"/>
                          <a:cs typeface="Courier New" panose="02070309020205020404" pitchFamily="49" charset="0"/>
                        </a:rPr>
                        <a:t>  </a:t>
                      </a:r>
                      <a:r>
                        <a:rPr lang="en-US" sz="1800" b="1" dirty="0">
                          <a:solidFill>
                            <a:srgbClr val="C00000"/>
                          </a:solidFill>
                          <a:latin typeface="Courier New" panose="02070309020205020404" pitchFamily="49" charset="0"/>
                          <a:cs typeface="Courier New" panose="02070309020205020404" pitchFamily="49" charset="0"/>
                        </a:rPr>
                        <a:t>A[2] = 42; </a:t>
                      </a:r>
                      <a:r>
                        <a:rPr lang="en-US" sz="1800" b="1" dirty="0">
                          <a:solidFill>
                            <a:schemeClr val="tx1"/>
                          </a:solidFill>
                          <a:latin typeface="Courier New" panose="02070309020205020404" pitchFamily="49" charset="0"/>
                          <a:cs typeface="Courier New" panose="02070309020205020404" pitchFamily="49" charset="0"/>
                        </a:rPr>
                        <a:t>//</a:t>
                      </a:r>
                      <a:r>
                        <a:rPr lang="en-US" sz="1800" b="1" dirty="0">
                          <a:solidFill>
                            <a:schemeClr val="bg1">
                              <a:lumMod val="50000"/>
                            </a:schemeClr>
                          </a:solidFill>
                          <a:latin typeface="Courier New" panose="02070309020205020404" pitchFamily="49" charset="0"/>
                          <a:cs typeface="Courier New" panose="02070309020205020404" pitchFamily="49" charset="0"/>
                        </a:rPr>
                        <a:t> </a:t>
                      </a:r>
                      <a:r>
                        <a:rPr lang="en-US" sz="1800" b="1" dirty="0">
                          <a:solidFill>
                            <a:srgbClr val="C00000"/>
                          </a:solidFill>
                          <a:latin typeface="Courier New" panose="02070309020205020404" pitchFamily="49" charset="0"/>
                          <a:cs typeface="Courier New" panose="02070309020205020404" pitchFamily="49" charset="0"/>
                        </a:rPr>
                        <a:t>index A[2] out of bounds</a:t>
                      </a:r>
                    </a:p>
                    <a:p>
                      <a:r>
                        <a:rPr lang="en-US" sz="1800" b="1" dirty="0">
                          <a:solidFill>
                            <a:schemeClr val="bg1">
                              <a:lumMod val="50000"/>
                            </a:schemeClr>
                          </a:solidFill>
                          <a:latin typeface="Courier New" panose="02070309020205020404" pitchFamily="49" charset="0"/>
                          <a:cs typeface="Courier New" panose="02070309020205020404" pitchFamily="49" charset="0"/>
                        </a:rPr>
                        <a:t>  </a:t>
                      </a:r>
                      <a:r>
                        <a:rPr lang="en-US" sz="1800" b="1" dirty="0" err="1">
                          <a:solidFill>
                            <a:schemeClr val="bg1">
                              <a:lumMod val="50000"/>
                            </a:schemeClr>
                          </a:solidFill>
                          <a:latin typeface="Courier New" panose="02070309020205020404" pitchFamily="49" charset="0"/>
                          <a:cs typeface="Courier New" panose="02070309020205020404" pitchFamily="49" charset="0"/>
                        </a:rPr>
                        <a:t>std</a:t>
                      </a:r>
                      <a:r>
                        <a:rPr lang="en-US" sz="1800" b="1" dirty="0">
                          <a:solidFill>
                            <a:schemeClr val="bg1">
                              <a:lumMod val="50000"/>
                            </a:schemeClr>
                          </a:solidFill>
                          <a:latin typeface="Courier New" panose="02070309020205020404" pitchFamily="49" charset="0"/>
                          <a:cs typeface="Courier New" panose="02070309020205020404" pitchFamily="49" charset="0"/>
                        </a:rPr>
                        <a:t>::</a:t>
                      </a:r>
                      <a:r>
                        <a:rPr lang="en-US" sz="1800" b="1" dirty="0" err="1">
                          <a:solidFill>
                            <a:schemeClr val="bg1">
                              <a:lumMod val="50000"/>
                            </a:schemeClr>
                          </a:solidFill>
                          <a:latin typeface="Courier New" panose="02070309020205020404" pitchFamily="49" charset="0"/>
                          <a:cs typeface="Courier New" panose="02070309020205020404" pitchFamily="49" charset="0"/>
                        </a:rPr>
                        <a:t>cout</a:t>
                      </a:r>
                      <a:r>
                        <a:rPr lang="en-US" sz="1800" b="1" dirty="0">
                          <a:solidFill>
                            <a:schemeClr val="bg1">
                              <a:lumMod val="50000"/>
                            </a:schemeClr>
                          </a:solidFill>
                          <a:latin typeface="Courier New" panose="02070309020205020404" pitchFamily="49" charset="0"/>
                          <a:cs typeface="Courier New" panose="02070309020205020404" pitchFamily="49" charset="0"/>
                        </a:rPr>
                        <a:t> &lt;&lt; "x = " &lt;&lt; x &lt;&lt; ", A = {" </a:t>
                      </a:r>
                    </a:p>
                    <a:p>
                      <a:r>
                        <a:rPr lang="en-US" sz="1800" b="1" dirty="0">
                          <a:solidFill>
                            <a:schemeClr val="bg1">
                              <a:lumMod val="50000"/>
                            </a:schemeClr>
                          </a:solidFill>
                          <a:latin typeface="Courier New" panose="02070309020205020404" pitchFamily="49" charset="0"/>
                          <a:cs typeface="Courier New" panose="02070309020205020404" pitchFamily="49" charset="0"/>
                        </a:rPr>
                        <a:t>            &lt;&lt; A[0] &lt;&lt; ", " &lt;&lt; A[1] &lt;&lt; "}" &lt;&lt; </a:t>
                      </a:r>
                      <a:r>
                        <a:rPr lang="en-US" sz="1800" b="1" dirty="0" err="1">
                          <a:solidFill>
                            <a:schemeClr val="bg1">
                              <a:lumMod val="50000"/>
                            </a:schemeClr>
                          </a:solidFill>
                          <a:latin typeface="Courier New" panose="02070309020205020404" pitchFamily="49" charset="0"/>
                          <a:cs typeface="Courier New" panose="02070309020205020404" pitchFamily="49" charset="0"/>
                        </a:rPr>
                        <a:t>std</a:t>
                      </a:r>
                      <a:r>
                        <a:rPr lang="en-US" sz="1800" b="1" dirty="0">
                          <a:solidFill>
                            <a:schemeClr val="bg1">
                              <a:lumMod val="50000"/>
                            </a:schemeClr>
                          </a:solidFill>
                          <a:latin typeface="Courier New" panose="02070309020205020404" pitchFamily="49" charset="0"/>
                          <a:cs typeface="Courier New" panose="02070309020205020404" pitchFamily="49" charset="0"/>
                        </a:rPr>
                        <a:t>::</a:t>
                      </a:r>
                      <a:r>
                        <a:rPr lang="en-US" sz="1800" b="1" dirty="0" err="1">
                          <a:solidFill>
                            <a:schemeClr val="bg1">
                              <a:lumMod val="50000"/>
                            </a:schemeClr>
                          </a:solidFill>
                          <a:latin typeface="Courier New" panose="02070309020205020404" pitchFamily="49" charset="0"/>
                          <a:cs typeface="Courier New" panose="02070309020205020404" pitchFamily="49" charset="0"/>
                        </a:rPr>
                        <a:t>endl</a:t>
                      </a:r>
                      <a:r>
                        <a:rPr lang="en-US" sz="1800" b="1" dirty="0">
                          <a:solidFill>
                            <a:schemeClr val="bg1">
                              <a:lumMod val="50000"/>
                            </a:schemeClr>
                          </a:solidFill>
                          <a:latin typeface="Courier New" panose="02070309020205020404" pitchFamily="49" charset="0"/>
                          <a:cs typeface="Courier New" panose="02070309020205020404" pitchFamily="49" charset="0"/>
                        </a:rPr>
                        <a:t>;</a:t>
                      </a:r>
                    </a:p>
                    <a:p>
                      <a:r>
                        <a:rPr lang="en-US" sz="1800" b="1" dirty="0">
                          <a:solidFill>
                            <a:schemeClr val="bg1">
                              <a:lumMod val="50000"/>
                            </a:schemeClr>
                          </a:solidFill>
                          <a:latin typeface="Courier New" panose="02070309020205020404" pitchFamily="49" charset="0"/>
                          <a:cs typeface="Courier New" panose="02070309020205020404" pitchFamily="49" charset="0"/>
                        </a:rPr>
                        <a:t>  return 0;</a:t>
                      </a:r>
                    </a:p>
                    <a:p>
                      <a:r>
                        <a:rPr lang="en-US" sz="1800" b="1" dirty="0">
                          <a:solidFill>
                            <a:schemeClr val="bg1">
                              <a:lumMod val="50000"/>
                            </a:schemeClr>
                          </a:solidFill>
                          <a:latin typeface="Courier New" panose="02070309020205020404" pitchFamily="49" charset="0"/>
                          <a:cs typeface="Courier New" panose="02070309020205020404" pitchFamily="49" charset="0"/>
                        </a:rPr>
                        <a:t>}</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4112970457"/>
                  </a:ext>
                </a:extLst>
              </a:tr>
              <a:tr h="376443">
                <a:tc>
                  <a:txBody>
                    <a:bodyPr/>
                    <a:lstStyle/>
                    <a:p>
                      <a:r>
                        <a:rPr lang="pt-BR" sz="1800" b="1" dirty="0">
                          <a:solidFill>
                            <a:schemeClr val="bg1"/>
                          </a:solidFill>
                          <a:latin typeface="Courier New" panose="02070309020205020404" pitchFamily="49" charset="0"/>
                          <a:cs typeface="Courier New" panose="02070309020205020404" pitchFamily="49" charset="0"/>
                        </a:rPr>
                        <a:t>Output</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50000"/>
                      </a:schemeClr>
                    </a:solidFill>
                  </a:tcPr>
                </a:tc>
                <a:extLst>
                  <a:ext uri="{0D108BD9-81ED-4DB2-BD59-A6C34878D82A}">
                    <a16:rowId xmlns:a16="http://schemas.microsoft.com/office/drawing/2014/main" val="3167765046"/>
                  </a:ext>
                </a:extLst>
              </a:tr>
              <a:tr h="1213702">
                <a:tc>
                  <a:txBody>
                    <a:bodyPr/>
                    <a:lstStyle/>
                    <a:p>
                      <a:r>
                        <a:rPr lang="pt-BR" sz="1800" b="1" dirty="0">
                          <a:solidFill>
                            <a:schemeClr val="bg1">
                              <a:lumMod val="50000"/>
                            </a:schemeClr>
                          </a:solidFill>
                          <a:latin typeface="Courier New" panose="02070309020205020404" pitchFamily="49" charset="0"/>
                          <a:cs typeface="Courier New" panose="02070309020205020404" pitchFamily="49" charset="0"/>
                        </a:rPr>
                        <a:t>$ g++ indexing.cpp</a:t>
                      </a:r>
                    </a:p>
                    <a:p>
                      <a:r>
                        <a:rPr lang="pt-BR" sz="1800" b="1" dirty="0">
                          <a:solidFill>
                            <a:schemeClr val="bg1">
                              <a:lumMod val="50000"/>
                            </a:schemeClr>
                          </a:solidFill>
                          <a:latin typeface="Courier New" panose="02070309020205020404" pitchFamily="49" charset="0"/>
                          <a:cs typeface="Courier New" panose="02070309020205020404" pitchFamily="49" charset="0"/>
                        </a:rPr>
                        <a:t>$ ./a.exe</a:t>
                      </a:r>
                    </a:p>
                    <a:p>
                      <a:r>
                        <a:rPr lang="pt-BR" sz="1800" b="1" dirty="0">
                          <a:latin typeface="Courier New" panose="02070309020205020404" pitchFamily="49" charset="0"/>
                          <a:cs typeface="Courier New" panose="02070309020205020404" pitchFamily="49" charset="0"/>
                        </a:rPr>
                        <a:t>x = 1, A = {2, 3}</a:t>
                      </a:r>
                    </a:p>
                    <a:p>
                      <a:r>
                        <a:rPr lang="pt-BR" sz="1800" b="1" dirty="0">
                          <a:solidFill>
                            <a:srgbClr val="C00000"/>
                          </a:solidFill>
                          <a:latin typeface="Courier New" panose="02070309020205020404" pitchFamily="49" charset="0"/>
                          <a:cs typeface="Courier New" panose="02070309020205020404" pitchFamily="49" charset="0"/>
                        </a:rPr>
                        <a:t>x = 42</a:t>
                      </a:r>
                      <a:r>
                        <a:rPr lang="pt-BR" sz="1800" b="1" dirty="0">
                          <a:latin typeface="Courier New" panose="02070309020205020404" pitchFamily="49" charset="0"/>
                          <a:cs typeface="Courier New" panose="02070309020205020404" pitchFamily="49" charset="0"/>
                        </a:rPr>
                        <a:t>, A = {2, 3}</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4204568129"/>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1281816904"/>
              </p:ext>
            </p:extLst>
          </p:nvPr>
        </p:nvGraphicFramePr>
        <p:xfrm>
          <a:off x="163002" y="1627077"/>
          <a:ext cx="2327050" cy="4605557"/>
        </p:xfrm>
        <a:graphic>
          <a:graphicData uri="http://schemas.openxmlformats.org/drawingml/2006/table">
            <a:tbl>
              <a:tblPr firstRow="1" bandRow="1">
                <a:tableStyleId>{2D5ABB26-0587-4C30-8999-92F81FD0307C}</a:tableStyleId>
              </a:tblPr>
              <a:tblGrid>
                <a:gridCol w="900000">
                  <a:extLst>
                    <a:ext uri="{9D8B030D-6E8A-4147-A177-3AD203B41FA5}">
                      <a16:colId xmlns:a16="http://schemas.microsoft.com/office/drawing/2014/main" val="2667371781"/>
                    </a:ext>
                  </a:extLst>
                </a:gridCol>
                <a:gridCol w="527050">
                  <a:extLst>
                    <a:ext uri="{9D8B030D-6E8A-4147-A177-3AD203B41FA5}">
                      <a16:colId xmlns:a16="http://schemas.microsoft.com/office/drawing/2014/main" val="3241505654"/>
                    </a:ext>
                  </a:extLst>
                </a:gridCol>
                <a:gridCol w="900000">
                  <a:extLst>
                    <a:ext uri="{9D8B030D-6E8A-4147-A177-3AD203B41FA5}">
                      <a16:colId xmlns:a16="http://schemas.microsoft.com/office/drawing/2014/main" val="1073523339"/>
                    </a:ext>
                  </a:extLst>
                </a:gridCol>
              </a:tblGrid>
              <a:tr h="370840">
                <a:tc gridSpan="3">
                  <a:txBody>
                    <a:bodyPr/>
                    <a:lstStyle/>
                    <a:p>
                      <a:pPr algn="ctr"/>
                      <a:r>
                        <a:rPr lang="en-US" b="1" dirty="0"/>
                        <a:t>Memory</a:t>
                      </a:r>
                    </a:p>
                  </a:txBody>
                  <a:tcPr/>
                </a:tc>
                <a:tc hMerge="1">
                  <a:txBody>
                    <a:bodyPr/>
                    <a:lstStyle/>
                    <a:p>
                      <a:endParaRPr lang="en-US" dirty="0"/>
                    </a:p>
                  </a:txBody>
                  <a:tcPr/>
                </a:tc>
                <a:tc hMerge="1">
                  <a:txBody>
                    <a:bodyPr/>
                    <a:lstStyle/>
                    <a:p>
                      <a:pPr algn="l"/>
                      <a:endParaRPr lang="en-US" dirty="0"/>
                    </a:p>
                  </a:txBody>
                  <a:tcPr/>
                </a:tc>
                <a:extLst>
                  <a:ext uri="{0D108BD9-81ED-4DB2-BD59-A6C34878D82A}">
                    <a16:rowId xmlns:a16="http://schemas.microsoft.com/office/drawing/2014/main" val="114003275"/>
                  </a:ext>
                </a:extLst>
              </a:tr>
              <a:tr h="1612054">
                <a:tc>
                  <a:txBody>
                    <a:bodyPr/>
                    <a:lstStyle/>
                    <a:p>
                      <a:pPr algn="r"/>
                      <a:endParaRPr lang="en-US" dirty="0"/>
                    </a:p>
                  </a:txBody>
                  <a:tcPr>
                    <a:lnR w="12700" cap="flat" cmpd="sng" algn="ctr">
                      <a:solidFill>
                        <a:schemeClr val="tx1"/>
                      </a:solidFill>
                      <a:prstDash val="solid"/>
                      <a:round/>
                      <a:headEnd type="none" w="med" len="med"/>
                      <a:tailEnd type="none" w="med" len="med"/>
                    </a:lnR>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l"/>
                      <a:endParaRPr lang="en-US"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501294450"/>
                  </a:ext>
                </a:extLst>
              </a:tr>
              <a:tr h="370840">
                <a:tc rowSpan="2">
                  <a:txBody>
                    <a:bodyPr/>
                    <a:lstStyle/>
                    <a:p>
                      <a:pPr algn="ctr"/>
                      <a:r>
                        <a:rPr lang="en-US" dirty="0">
                          <a:latin typeface="+mn-lt"/>
                          <a:cs typeface="Courier New" panose="02070309020205020404" pitchFamily="49" charset="0"/>
                        </a:rPr>
                        <a:t>array</a:t>
                      </a:r>
                      <a:r>
                        <a:rPr lang="en-US" dirty="0">
                          <a:latin typeface="Courier New" panose="02070309020205020404" pitchFamily="49" charset="0"/>
                          <a:cs typeface="Courier New" panose="02070309020205020404" pitchFamily="49" charset="0"/>
                        </a:rPr>
                        <a:t> A  </a:t>
                      </a:r>
                    </a:p>
                  </a:txBody>
                  <a:tcPr>
                    <a:lnR w="12700" cap="flat" cmpd="sng" algn="ctr">
                      <a:solidFill>
                        <a:schemeClr val="tx1"/>
                      </a:solidFill>
                      <a:prstDash val="solid"/>
                      <a:round/>
                      <a:headEnd type="none" w="med" len="med"/>
                      <a:tailEnd type="none" w="med" len="med"/>
                    </a:lnR>
                  </a:tcPr>
                </a:tc>
                <a:tc>
                  <a:txBody>
                    <a:bodyPr/>
                    <a:lstStyle/>
                    <a:p>
                      <a:pPr algn="ctr"/>
                      <a:r>
                        <a:rPr lang="en-US" dirty="0">
                          <a:latin typeface="Courier New" panose="02070309020205020404" pitchFamily="49" charset="0"/>
                          <a:cs typeface="Courier New" panose="02070309020205020404" pitchFamily="49"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r>
                        <a:rPr lang="en-US" dirty="0">
                          <a:latin typeface="Courier New" panose="02070309020205020404" pitchFamily="49" charset="0"/>
                          <a:cs typeface="Courier New" panose="02070309020205020404" pitchFamily="49" charset="0"/>
                        </a:rPr>
                        <a:t>A[0]</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642075908"/>
                  </a:ext>
                </a:extLst>
              </a:tr>
              <a:tr h="370840">
                <a:tc vMerge="1">
                  <a:txBody>
                    <a:bodyPr/>
                    <a:lstStyle/>
                    <a:p>
                      <a:pPr algn="r"/>
                      <a:endParaRPr lang="en-US" dirty="0">
                        <a:latin typeface="Courier New" panose="02070309020205020404" pitchFamily="49" charset="0"/>
                        <a:cs typeface="Courier New" panose="02070309020205020404" pitchFamily="49" charset="0"/>
                      </a:endParaRPr>
                    </a:p>
                  </a:txBody>
                  <a:tcPr>
                    <a:lnR w="12700" cap="flat" cmpd="sng" algn="ctr">
                      <a:solidFill>
                        <a:schemeClr val="tx1"/>
                      </a:solidFill>
                      <a:prstDash val="solid"/>
                      <a:round/>
                      <a:headEnd type="none" w="med" len="med"/>
                      <a:tailEnd type="none" w="med" len="med"/>
                    </a:lnR>
                  </a:tcPr>
                </a:tc>
                <a:tc>
                  <a:txBody>
                    <a:bodyPr/>
                    <a:lstStyle/>
                    <a:p>
                      <a:pPr algn="ctr"/>
                      <a:r>
                        <a:rPr lang="en-US" dirty="0">
                          <a:latin typeface="Courier New" panose="02070309020205020404" pitchFamily="49" charset="0"/>
                          <a:cs typeface="Courier New" panose="02070309020205020404" pitchFamily="49" charset="0"/>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r>
                        <a:rPr lang="en-US" dirty="0">
                          <a:latin typeface="Courier New" panose="02070309020205020404" pitchFamily="49" charset="0"/>
                          <a:cs typeface="Courier New" panose="02070309020205020404" pitchFamily="49" charset="0"/>
                        </a:rPr>
                        <a:t>A[1]</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223130274"/>
                  </a:ext>
                </a:extLst>
              </a:tr>
              <a:tr h="370840">
                <a:tc>
                  <a:txBody>
                    <a:bodyPr/>
                    <a:lstStyle/>
                    <a:p>
                      <a:pPr algn="r"/>
                      <a:r>
                        <a:rPr lang="en-US" dirty="0">
                          <a:latin typeface="Courier New" panose="02070309020205020404" pitchFamily="49" charset="0"/>
                          <a:cs typeface="Courier New" panose="02070309020205020404" pitchFamily="49" charset="0"/>
                        </a:rPr>
                        <a:t>x</a:t>
                      </a:r>
                    </a:p>
                  </a:txBody>
                  <a:tcPr>
                    <a:lnR w="12700" cap="flat" cmpd="sng" algn="ctr">
                      <a:solidFill>
                        <a:schemeClr val="tx1"/>
                      </a:solidFill>
                      <a:prstDash val="solid"/>
                      <a:round/>
                      <a:headEnd type="none" w="med" len="med"/>
                      <a:tailEnd type="none" w="med" len="med"/>
                    </a:lnR>
                  </a:tcPr>
                </a:tc>
                <a:tc>
                  <a:txBody>
                    <a:bodyPr/>
                    <a:lstStyle/>
                    <a:p>
                      <a:pPr algn="ctr"/>
                      <a:r>
                        <a:rPr lang="en-US" dirty="0">
                          <a:latin typeface="Courier New" panose="02070309020205020404" pitchFamily="49" charset="0"/>
                          <a:cs typeface="Courier New" panose="02070309020205020404" pitchFamily="49"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endParaRPr lang="en-US"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680435711"/>
                  </a:ext>
                </a:extLst>
              </a:tr>
              <a:tr h="1510143">
                <a:tc>
                  <a:txBody>
                    <a:bodyPr/>
                    <a:lstStyle/>
                    <a:p>
                      <a:pPr algn="r"/>
                      <a:endParaRPr lang="en-US" dirty="0"/>
                    </a:p>
                  </a:txBody>
                  <a:tcPr>
                    <a:lnR w="12700" cap="flat" cmpd="sng" algn="ctr">
                      <a:solidFill>
                        <a:schemeClr val="tx1"/>
                      </a:solidFill>
                      <a:prstDash val="solid"/>
                      <a:round/>
                      <a:headEnd type="none" w="med" len="med"/>
                      <a:tailEnd type="none" w="med" len="med"/>
                    </a:lnR>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l"/>
                      <a:endParaRPr lang="en-US"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794040525"/>
                  </a:ext>
                </a:extLst>
              </a:tr>
            </a:tbl>
          </a:graphicData>
        </a:graphic>
      </p:graphicFrame>
      <p:sp>
        <p:nvSpPr>
          <p:cNvPr id="7" name="Left Brace 6"/>
          <p:cNvSpPr/>
          <p:nvPr/>
        </p:nvSpPr>
        <p:spPr>
          <a:xfrm>
            <a:off x="914842" y="3624682"/>
            <a:ext cx="111760" cy="731520"/>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TextBox 7"/>
          <p:cNvSpPr txBox="1"/>
          <p:nvPr/>
        </p:nvSpPr>
        <p:spPr>
          <a:xfrm>
            <a:off x="1179355" y="4356202"/>
            <a:ext cx="792480" cy="369332"/>
          </a:xfrm>
          <a:prstGeom prst="rect">
            <a:avLst/>
          </a:prstGeom>
          <a:noFill/>
        </p:spPr>
        <p:txBody>
          <a:bodyPr wrap="square" rtlCol="0">
            <a:spAutoFit/>
          </a:bodyPr>
          <a:lstStyle/>
          <a:p>
            <a:r>
              <a:rPr lang="en-US" dirty="0">
                <a:solidFill>
                  <a:srgbClr val="C00000"/>
                </a:solidFill>
                <a:latin typeface="Courier New" panose="02070309020205020404" pitchFamily="49" charset="0"/>
                <a:cs typeface="Courier New" panose="02070309020205020404" pitchFamily="49" charset="0"/>
              </a:rPr>
              <a:t>-42</a:t>
            </a:r>
          </a:p>
        </p:txBody>
      </p:sp>
      <p:cxnSp>
        <p:nvCxnSpPr>
          <p:cNvPr id="13" name="Straight Arrow Connector 12"/>
          <p:cNvCxnSpPr/>
          <p:nvPr/>
        </p:nvCxnSpPr>
        <p:spPr>
          <a:xfrm flipV="1">
            <a:off x="1739481" y="3861243"/>
            <a:ext cx="2929892" cy="679625"/>
          </a:xfrm>
          <a:prstGeom prst="straightConnector1">
            <a:avLst/>
          </a:prstGeom>
          <a:ln w="12700">
            <a:solidFill>
              <a:srgbClr val="C00000"/>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rot="20853717">
            <a:off x="1747044" y="3909921"/>
            <a:ext cx="2620333" cy="646331"/>
          </a:xfrm>
          <a:prstGeom prst="rect">
            <a:avLst/>
          </a:prstGeom>
          <a:noFill/>
        </p:spPr>
        <p:txBody>
          <a:bodyPr wrap="square" rtlCol="0">
            <a:spAutoFit/>
          </a:bodyPr>
          <a:lstStyle/>
          <a:p>
            <a:pPr algn="ctr"/>
            <a:r>
              <a:rPr lang="en-US" dirty="0">
                <a:solidFill>
                  <a:srgbClr val="C00000"/>
                </a:solidFill>
              </a:rPr>
              <a:t>overrides </a:t>
            </a:r>
          </a:p>
          <a:p>
            <a:pPr algn="ctr"/>
            <a:r>
              <a:rPr lang="en-US" dirty="0">
                <a:solidFill>
                  <a:srgbClr val="C00000"/>
                </a:solidFill>
              </a:rPr>
              <a:t>something unexpected</a:t>
            </a:r>
          </a:p>
        </p:txBody>
      </p:sp>
      <p:sp>
        <p:nvSpPr>
          <p:cNvPr id="19" name="TextBox 18"/>
          <p:cNvSpPr txBox="1"/>
          <p:nvPr/>
        </p:nvSpPr>
        <p:spPr>
          <a:xfrm>
            <a:off x="7209322" y="86627"/>
            <a:ext cx="4847923" cy="369332"/>
          </a:xfrm>
          <a:prstGeom prst="rect">
            <a:avLst/>
          </a:prstGeom>
          <a:noFill/>
        </p:spPr>
        <p:txBody>
          <a:bodyPr wrap="square" rtlCol="0">
            <a:spAutoFit/>
          </a:bodyPr>
          <a:lstStyle/>
          <a:p>
            <a:pPr algn="r"/>
            <a:r>
              <a:rPr lang="en-US" dirty="0"/>
              <a:t>(C++ was developed by Bjarne </a:t>
            </a:r>
            <a:r>
              <a:rPr lang="en-US" dirty="0" err="1"/>
              <a:t>Stroustrup</a:t>
            </a:r>
            <a:r>
              <a:rPr lang="en-US" dirty="0"/>
              <a:t> 1985)</a:t>
            </a:r>
          </a:p>
        </p:txBody>
      </p:sp>
    </p:spTree>
    <p:extLst>
      <p:ext uri="{BB962C8B-B14F-4D97-AF65-F5344CB8AC3E}">
        <p14:creationId xmlns:p14="http://schemas.microsoft.com/office/powerpoint/2010/main" val="666519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par>
                                <p:cTn id="16" presetID="10" presetClass="entr" presetSubtype="0" fill="hold" nodeType="with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fade">
                                      <p:cBhvr>
                                        <p:cTn id="18" dur="500"/>
                                        <p:tgtEl>
                                          <p:spTgt spid="13"/>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11"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913"/>
            <a:ext cx="10515600" cy="1325563"/>
          </a:xfrm>
        </p:spPr>
        <p:txBody>
          <a:bodyPr/>
          <a:lstStyle/>
          <a:p>
            <a:r>
              <a:rPr lang="en-US" dirty="0"/>
              <a:t>... and C++  </a:t>
            </a:r>
            <a:r>
              <a:rPr lang="en-US" b="0" dirty="0">
                <a:latin typeface="Courier New" panose="02070309020205020404" pitchFamily="49" charset="0"/>
                <a:cs typeface="Courier New" panose="02070309020205020404" pitchFamily="49" charset="0"/>
              </a:rPr>
              <a:t>vector</a:t>
            </a:r>
            <a:r>
              <a:rPr lang="en-US" dirty="0"/>
              <a:t> index out of bounds</a:t>
            </a:r>
          </a:p>
        </p:txBody>
      </p:sp>
      <p:graphicFrame>
        <p:nvGraphicFramePr>
          <p:cNvPr id="4" name="Table 3"/>
          <p:cNvGraphicFramePr>
            <a:graphicFrameLocks noGrp="1"/>
          </p:cNvGraphicFramePr>
          <p:nvPr>
            <p:extLst>
              <p:ext uri="{D42A27DB-BD31-4B8C-83A1-F6EECF244321}">
                <p14:modId xmlns:p14="http://schemas.microsoft.com/office/powerpoint/2010/main" val="2499042783"/>
              </p:ext>
            </p:extLst>
          </p:nvPr>
        </p:nvGraphicFramePr>
        <p:xfrm>
          <a:off x="2825501" y="1291705"/>
          <a:ext cx="9122535" cy="5339185"/>
        </p:xfrm>
        <a:graphic>
          <a:graphicData uri="http://schemas.openxmlformats.org/drawingml/2006/table">
            <a:tbl>
              <a:tblPr firstRow="1" bandRow="1">
                <a:tableStyleId>{5C22544A-7EE6-4342-B048-85BDC9FD1C3A}</a:tableStyleId>
              </a:tblPr>
              <a:tblGrid>
                <a:gridCol w="9122535">
                  <a:extLst>
                    <a:ext uri="{9D8B030D-6E8A-4147-A177-3AD203B41FA5}">
                      <a16:colId xmlns:a16="http://schemas.microsoft.com/office/drawing/2014/main" val="1873682825"/>
                    </a:ext>
                  </a:extLst>
                </a:gridCol>
              </a:tblGrid>
              <a:tr h="0">
                <a:tc>
                  <a:txBody>
                    <a:bodyPr/>
                    <a:lstStyle/>
                    <a:p>
                      <a:r>
                        <a:rPr lang="da-DK" sz="1800" b="1" dirty="0">
                          <a:latin typeface="Courier New" panose="02070309020205020404" pitchFamily="49" charset="0"/>
                          <a:cs typeface="Courier New" panose="02070309020205020404" pitchFamily="49" charset="0"/>
                        </a:rPr>
                        <a:t>indexing.cpp</a:t>
                      </a: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00000"/>
                    </a:solidFill>
                  </a:tcPr>
                </a:tc>
                <a:extLst>
                  <a:ext uri="{0D108BD9-81ED-4DB2-BD59-A6C34878D82A}">
                    <a16:rowId xmlns:a16="http://schemas.microsoft.com/office/drawing/2014/main" val="3330819881"/>
                  </a:ext>
                </a:extLst>
              </a:tr>
              <a:tr h="2519823">
                <a:tc>
                  <a:txBody>
                    <a:bodyPr/>
                    <a:lstStyle/>
                    <a:p>
                      <a:r>
                        <a:rPr lang="en-US" sz="1800" b="1" dirty="0">
                          <a:solidFill>
                            <a:schemeClr val="bg1">
                              <a:lumMod val="50000"/>
                            </a:schemeClr>
                          </a:solidFill>
                          <a:latin typeface="Courier New" panose="02070309020205020404" pitchFamily="49" charset="0"/>
                          <a:cs typeface="Courier New" panose="02070309020205020404" pitchFamily="49" charset="0"/>
                        </a:rPr>
                        <a:t>#include &lt;</a:t>
                      </a:r>
                      <a:r>
                        <a:rPr lang="en-US" sz="1800" b="1" dirty="0" err="1">
                          <a:solidFill>
                            <a:schemeClr val="bg1">
                              <a:lumMod val="50000"/>
                            </a:schemeClr>
                          </a:solidFill>
                          <a:latin typeface="Courier New" panose="02070309020205020404" pitchFamily="49" charset="0"/>
                          <a:cs typeface="Courier New" panose="02070309020205020404" pitchFamily="49" charset="0"/>
                        </a:rPr>
                        <a:t>iostream</a:t>
                      </a:r>
                      <a:r>
                        <a:rPr lang="en-US" sz="1800" b="1" dirty="0">
                          <a:solidFill>
                            <a:schemeClr val="bg1">
                              <a:lumMod val="50000"/>
                            </a:schemeClr>
                          </a:solidFill>
                          <a:latin typeface="Courier New" panose="02070309020205020404" pitchFamily="49" charset="0"/>
                          <a:cs typeface="Courier New" panose="02070309020205020404" pitchFamily="49" charset="0"/>
                        </a:rPr>
                        <a:t>&gt;</a:t>
                      </a:r>
                    </a:p>
                    <a:p>
                      <a:r>
                        <a:rPr lang="en-US" sz="1800" b="1" dirty="0">
                          <a:solidFill>
                            <a:schemeClr val="bg1">
                              <a:lumMod val="50000"/>
                            </a:schemeClr>
                          </a:solidFill>
                          <a:latin typeface="Courier New" panose="02070309020205020404" pitchFamily="49" charset="0"/>
                          <a:cs typeface="Courier New" panose="02070309020205020404" pitchFamily="49" charset="0"/>
                        </a:rPr>
                        <a:t>#include &lt;vector&gt;</a:t>
                      </a:r>
                    </a:p>
                    <a:p>
                      <a:r>
                        <a:rPr lang="en-US" sz="1800" b="1" dirty="0" err="1">
                          <a:solidFill>
                            <a:schemeClr val="bg1">
                              <a:lumMod val="50000"/>
                            </a:schemeClr>
                          </a:solidFill>
                          <a:latin typeface="Courier New" panose="02070309020205020404" pitchFamily="49" charset="0"/>
                          <a:cs typeface="Courier New" panose="02070309020205020404" pitchFamily="49" charset="0"/>
                        </a:rPr>
                        <a:t>int</a:t>
                      </a:r>
                      <a:r>
                        <a:rPr lang="en-US" sz="1800" b="1" dirty="0">
                          <a:solidFill>
                            <a:schemeClr val="bg1">
                              <a:lumMod val="50000"/>
                            </a:schemeClr>
                          </a:solidFill>
                          <a:latin typeface="Courier New" panose="02070309020205020404" pitchFamily="49" charset="0"/>
                          <a:cs typeface="Courier New" panose="02070309020205020404" pitchFamily="49" charset="0"/>
                        </a:rPr>
                        <a:t> main() {</a:t>
                      </a:r>
                    </a:p>
                    <a:p>
                      <a:r>
                        <a:rPr lang="en-US" sz="1800" b="1" dirty="0">
                          <a:solidFill>
                            <a:schemeClr val="bg1">
                              <a:lumMod val="50000"/>
                            </a:schemeClr>
                          </a:solidFill>
                          <a:latin typeface="Courier New" panose="02070309020205020404" pitchFamily="49" charset="0"/>
                          <a:cs typeface="Courier New" panose="02070309020205020404" pitchFamily="49" charset="0"/>
                        </a:rPr>
                        <a:t>  </a:t>
                      </a:r>
                      <a:r>
                        <a:rPr lang="en-US" sz="1800" b="1" dirty="0" err="1">
                          <a:solidFill>
                            <a:schemeClr val="tx1"/>
                          </a:solidFill>
                          <a:latin typeface="Courier New" panose="02070309020205020404" pitchFamily="49" charset="0"/>
                          <a:cs typeface="Courier New" panose="02070309020205020404" pitchFamily="49" charset="0"/>
                        </a:rPr>
                        <a:t>std</a:t>
                      </a:r>
                      <a:r>
                        <a:rPr lang="en-US" sz="1800" b="1" dirty="0">
                          <a:solidFill>
                            <a:schemeClr val="tx1"/>
                          </a:solidFill>
                          <a:latin typeface="Courier New" panose="02070309020205020404" pitchFamily="49" charset="0"/>
                          <a:cs typeface="Courier New" panose="02070309020205020404" pitchFamily="49" charset="0"/>
                        </a:rPr>
                        <a:t>::vector&lt;</a:t>
                      </a:r>
                      <a:r>
                        <a:rPr lang="en-US" sz="1800" b="1" dirty="0" err="1">
                          <a:solidFill>
                            <a:schemeClr val="tx1"/>
                          </a:solidFill>
                          <a:latin typeface="Courier New" panose="02070309020205020404" pitchFamily="49" charset="0"/>
                          <a:cs typeface="Courier New" panose="02070309020205020404" pitchFamily="49" charset="0"/>
                        </a:rPr>
                        <a:t>int</a:t>
                      </a:r>
                      <a:r>
                        <a:rPr lang="en-US" sz="1800" b="1" dirty="0">
                          <a:solidFill>
                            <a:schemeClr val="tx1"/>
                          </a:solidFill>
                          <a:latin typeface="Courier New" panose="02070309020205020404" pitchFamily="49" charset="0"/>
                          <a:cs typeface="Courier New" panose="02070309020205020404" pitchFamily="49" charset="0"/>
                        </a:rPr>
                        <a:t>&gt;</a:t>
                      </a:r>
                      <a:r>
                        <a:rPr lang="en-US" sz="1800" b="1" dirty="0">
                          <a:solidFill>
                            <a:schemeClr val="bg1">
                              <a:lumMod val="50000"/>
                            </a:schemeClr>
                          </a:solidFill>
                          <a:latin typeface="Courier New" panose="02070309020205020404" pitchFamily="49" charset="0"/>
                          <a:cs typeface="Courier New" panose="02070309020205020404" pitchFamily="49" charset="0"/>
                        </a:rPr>
                        <a:t> </a:t>
                      </a:r>
                      <a:r>
                        <a:rPr lang="en-US" sz="1800" b="1" dirty="0">
                          <a:solidFill>
                            <a:schemeClr val="tx1"/>
                          </a:solidFill>
                          <a:latin typeface="Courier New" panose="02070309020205020404" pitchFamily="49" charset="0"/>
                          <a:cs typeface="Courier New" panose="02070309020205020404" pitchFamily="49" charset="0"/>
                        </a:rPr>
                        <a:t>A = {2, 3};  </a:t>
                      </a:r>
                      <a:r>
                        <a:rPr lang="en-US" sz="1800" b="1" dirty="0">
                          <a:solidFill>
                            <a:schemeClr val="bg1">
                              <a:lumMod val="50000"/>
                            </a:schemeClr>
                          </a:solidFill>
                          <a:latin typeface="Courier New" panose="02070309020205020404" pitchFamily="49" charset="0"/>
                          <a:cs typeface="Courier New" panose="02070309020205020404" pitchFamily="49" charset="0"/>
                        </a:rPr>
                        <a:t>// A[0] = 2, A[1] = 3</a:t>
                      </a:r>
                    </a:p>
                    <a:p>
                      <a:r>
                        <a:rPr lang="en-US" sz="1800" b="1" dirty="0">
                          <a:solidFill>
                            <a:schemeClr val="bg1">
                              <a:lumMod val="50000"/>
                            </a:schemeClr>
                          </a:solidFill>
                          <a:latin typeface="Courier New" panose="02070309020205020404" pitchFamily="49" charset="0"/>
                          <a:cs typeface="Courier New" panose="02070309020205020404" pitchFamily="49" charset="0"/>
                        </a:rPr>
                        <a:t>  </a:t>
                      </a:r>
                      <a:r>
                        <a:rPr lang="en-US" sz="1800" b="1" dirty="0" err="1">
                          <a:solidFill>
                            <a:schemeClr val="tx1"/>
                          </a:solidFill>
                          <a:latin typeface="Courier New" panose="02070309020205020404" pitchFamily="49" charset="0"/>
                          <a:cs typeface="Courier New" panose="02070309020205020404" pitchFamily="49" charset="0"/>
                        </a:rPr>
                        <a:t>std</a:t>
                      </a:r>
                      <a:r>
                        <a:rPr lang="en-US" sz="1800" b="1" dirty="0">
                          <a:solidFill>
                            <a:schemeClr val="tx1"/>
                          </a:solidFill>
                          <a:latin typeface="Courier New" panose="02070309020205020404" pitchFamily="49" charset="0"/>
                          <a:cs typeface="Courier New" panose="02070309020205020404" pitchFamily="49" charset="0"/>
                        </a:rPr>
                        <a:t>::vector&lt;</a:t>
                      </a:r>
                      <a:r>
                        <a:rPr lang="en-US" sz="1800" b="1" dirty="0" err="1">
                          <a:solidFill>
                            <a:schemeClr val="tx1"/>
                          </a:solidFill>
                          <a:latin typeface="Courier New" panose="02070309020205020404" pitchFamily="49" charset="0"/>
                          <a:cs typeface="Courier New" panose="02070309020205020404" pitchFamily="49" charset="0"/>
                        </a:rPr>
                        <a:t>int</a:t>
                      </a:r>
                      <a:r>
                        <a:rPr lang="en-US" sz="1800" b="1" dirty="0">
                          <a:solidFill>
                            <a:schemeClr val="tx1"/>
                          </a:solidFill>
                          <a:latin typeface="Courier New" panose="02070309020205020404" pitchFamily="49" charset="0"/>
                          <a:cs typeface="Courier New" panose="02070309020205020404" pitchFamily="49" charset="0"/>
                        </a:rPr>
                        <a:t>&gt;</a:t>
                      </a:r>
                      <a:r>
                        <a:rPr lang="en-US" sz="1800" b="1" dirty="0">
                          <a:solidFill>
                            <a:schemeClr val="bg1">
                              <a:lumMod val="50000"/>
                            </a:schemeClr>
                          </a:solidFill>
                          <a:latin typeface="Courier New" panose="02070309020205020404" pitchFamily="49" charset="0"/>
                          <a:cs typeface="Courier New" panose="02070309020205020404" pitchFamily="49" charset="0"/>
                        </a:rPr>
                        <a:t> </a:t>
                      </a:r>
                      <a:r>
                        <a:rPr lang="en-US" sz="1800" b="1" dirty="0">
                          <a:solidFill>
                            <a:schemeClr val="tx1"/>
                          </a:solidFill>
                          <a:latin typeface="Courier New" panose="02070309020205020404" pitchFamily="49" charset="0"/>
                          <a:cs typeface="Courier New" panose="02070309020205020404" pitchFamily="49" charset="0"/>
                        </a:rPr>
                        <a:t>B = {4, 5};  </a:t>
                      </a:r>
                      <a:r>
                        <a:rPr lang="en-US" sz="1800" b="1" dirty="0">
                          <a:solidFill>
                            <a:schemeClr val="bg1">
                              <a:lumMod val="50000"/>
                            </a:schemeClr>
                          </a:solidFill>
                          <a:latin typeface="Courier New" panose="02070309020205020404" pitchFamily="49" charset="0"/>
                          <a:cs typeface="Courier New" panose="02070309020205020404" pitchFamily="49" charset="0"/>
                        </a:rPr>
                        <a:t>// B[0] = 4, B[1] = 5</a:t>
                      </a:r>
                    </a:p>
                    <a:p>
                      <a:r>
                        <a:rPr lang="en-US" sz="1800" b="1" dirty="0">
                          <a:solidFill>
                            <a:schemeClr val="bg1">
                              <a:lumMod val="50000"/>
                            </a:schemeClr>
                          </a:solidFill>
                          <a:latin typeface="Courier New" panose="02070309020205020404" pitchFamily="49" charset="0"/>
                          <a:cs typeface="Courier New" panose="02070309020205020404" pitchFamily="49" charset="0"/>
                        </a:rPr>
                        <a:t>  </a:t>
                      </a:r>
                      <a:r>
                        <a:rPr lang="en-US" sz="1800" b="1" dirty="0" err="1">
                          <a:solidFill>
                            <a:schemeClr val="bg1">
                              <a:lumMod val="50000"/>
                            </a:schemeClr>
                          </a:solidFill>
                          <a:latin typeface="Courier New" panose="02070309020205020404" pitchFamily="49" charset="0"/>
                          <a:cs typeface="Courier New" panose="02070309020205020404" pitchFamily="49" charset="0"/>
                        </a:rPr>
                        <a:t>std</a:t>
                      </a:r>
                      <a:r>
                        <a:rPr lang="en-US" sz="1800" b="1" dirty="0">
                          <a:solidFill>
                            <a:schemeClr val="bg1">
                              <a:lumMod val="50000"/>
                            </a:schemeClr>
                          </a:solidFill>
                          <a:latin typeface="Courier New" panose="02070309020205020404" pitchFamily="49" charset="0"/>
                          <a:cs typeface="Courier New" panose="02070309020205020404" pitchFamily="49" charset="0"/>
                        </a:rPr>
                        <a:t>::</a:t>
                      </a:r>
                      <a:r>
                        <a:rPr lang="en-US" sz="1800" b="1" dirty="0" err="1">
                          <a:solidFill>
                            <a:schemeClr val="bg1">
                              <a:lumMod val="50000"/>
                            </a:schemeClr>
                          </a:solidFill>
                          <a:latin typeface="Courier New" panose="02070309020205020404" pitchFamily="49" charset="0"/>
                          <a:cs typeface="Courier New" panose="02070309020205020404" pitchFamily="49" charset="0"/>
                        </a:rPr>
                        <a:t>cout</a:t>
                      </a:r>
                      <a:r>
                        <a:rPr lang="en-US" sz="1800" b="1" dirty="0">
                          <a:solidFill>
                            <a:schemeClr val="bg1">
                              <a:lumMod val="50000"/>
                            </a:schemeClr>
                          </a:solidFill>
                          <a:latin typeface="Courier New" panose="02070309020205020404" pitchFamily="49" charset="0"/>
                          <a:cs typeface="Courier New" panose="02070309020205020404" pitchFamily="49" charset="0"/>
                        </a:rPr>
                        <a:t> &lt;&lt; "A={" &lt;&lt; A[0] &lt;&lt; ", " &lt;&lt; A[1] &lt;&lt; "}, ";</a:t>
                      </a:r>
                    </a:p>
                    <a:p>
                      <a:r>
                        <a:rPr lang="en-US" sz="1800" b="1" dirty="0">
                          <a:solidFill>
                            <a:schemeClr val="bg1">
                              <a:lumMod val="50000"/>
                            </a:schemeClr>
                          </a:solidFill>
                          <a:latin typeface="Courier New" panose="02070309020205020404" pitchFamily="49" charset="0"/>
                          <a:cs typeface="Courier New" panose="02070309020205020404" pitchFamily="49" charset="0"/>
                        </a:rPr>
                        <a:t>  </a:t>
                      </a:r>
                      <a:r>
                        <a:rPr lang="en-US" sz="1800" b="1" dirty="0" err="1">
                          <a:solidFill>
                            <a:schemeClr val="bg1">
                              <a:lumMod val="50000"/>
                            </a:schemeClr>
                          </a:solidFill>
                          <a:latin typeface="Courier New" panose="02070309020205020404" pitchFamily="49" charset="0"/>
                          <a:cs typeface="Courier New" panose="02070309020205020404" pitchFamily="49" charset="0"/>
                        </a:rPr>
                        <a:t>std</a:t>
                      </a:r>
                      <a:r>
                        <a:rPr lang="en-US" sz="1800" b="1" dirty="0">
                          <a:solidFill>
                            <a:schemeClr val="bg1">
                              <a:lumMod val="50000"/>
                            </a:schemeClr>
                          </a:solidFill>
                          <a:latin typeface="Courier New" panose="02070309020205020404" pitchFamily="49" charset="0"/>
                          <a:cs typeface="Courier New" panose="02070309020205020404" pitchFamily="49" charset="0"/>
                        </a:rPr>
                        <a:t>::</a:t>
                      </a:r>
                      <a:r>
                        <a:rPr lang="en-US" sz="1800" b="1" dirty="0" err="1">
                          <a:solidFill>
                            <a:schemeClr val="bg1">
                              <a:lumMod val="50000"/>
                            </a:schemeClr>
                          </a:solidFill>
                          <a:latin typeface="Courier New" panose="02070309020205020404" pitchFamily="49" charset="0"/>
                          <a:cs typeface="Courier New" panose="02070309020205020404" pitchFamily="49" charset="0"/>
                        </a:rPr>
                        <a:t>cout</a:t>
                      </a:r>
                      <a:r>
                        <a:rPr lang="en-US" sz="1800" b="1" dirty="0">
                          <a:solidFill>
                            <a:schemeClr val="bg1">
                              <a:lumMod val="50000"/>
                            </a:schemeClr>
                          </a:solidFill>
                          <a:latin typeface="Courier New" panose="02070309020205020404" pitchFamily="49" charset="0"/>
                          <a:cs typeface="Courier New" panose="02070309020205020404" pitchFamily="49" charset="0"/>
                        </a:rPr>
                        <a:t> &lt;&lt; "B={" &lt;&lt; B[0] &lt;&lt; ", " &lt;&lt; B[1] &lt;&lt; "}" &lt;&lt; </a:t>
                      </a:r>
                      <a:r>
                        <a:rPr lang="en-US" sz="1800" b="1" dirty="0" err="1">
                          <a:solidFill>
                            <a:schemeClr val="bg1">
                              <a:lumMod val="50000"/>
                            </a:schemeClr>
                          </a:solidFill>
                          <a:latin typeface="Courier New" panose="02070309020205020404" pitchFamily="49" charset="0"/>
                          <a:cs typeface="Courier New" panose="02070309020205020404" pitchFamily="49" charset="0"/>
                        </a:rPr>
                        <a:t>std</a:t>
                      </a:r>
                      <a:r>
                        <a:rPr lang="en-US" sz="1800" b="1" dirty="0">
                          <a:solidFill>
                            <a:schemeClr val="bg1">
                              <a:lumMod val="50000"/>
                            </a:schemeClr>
                          </a:solidFill>
                          <a:latin typeface="Courier New" panose="02070309020205020404" pitchFamily="49" charset="0"/>
                          <a:cs typeface="Courier New" panose="02070309020205020404" pitchFamily="49" charset="0"/>
                        </a:rPr>
                        <a:t>::</a:t>
                      </a:r>
                      <a:r>
                        <a:rPr lang="en-US" sz="1800" b="1" dirty="0" err="1">
                          <a:solidFill>
                            <a:schemeClr val="bg1">
                              <a:lumMod val="50000"/>
                            </a:schemeClr>
                          </a:solidFill>
                          <a:latin typeface="Courier New" panose="02070309020205020404" pitchFamily="49" charset="0"/>
                          <a:cs typeface="Courier New" panose="02070309020205020404" pitchFamily="49" charset="0"/>
                        </a:rPr>
                        <a:t>endl</a:t>
                      </a:r>
                      <a:r>
                        <a:rPr lang="en-US" sz="1800" b="1" dirty="0">
                          <a:solidFill>
                            <a:schemeClr val="bg1">
                              <a:lumMod val="50000"/>
                            </a:schemeClr>
                          </a:solidFill>
                          <a:latin typeface="Courier New" panose="02070309020205020404" pitchFamily="49" charset="0"/>
                          <a:cs typeface="Courier New" panose="02070309020205020404" pitchFamily="49" charset="0"/>
                        </a:rPr>
                        <a:t>;</a:t>
                      </a:r>
                    </a:p>
                    <a:p>
                      <a:r>
                        <a:rPr lang="en-US" sz="1800" b="1" dirty="0">
                          <a:solidFill>
                            <a:schemeClr val="bg1">
                              <a:lumMod val="50000"/>
                            </a:schemeClr>
                          </a:solidFill>
                          <a:latin typeface="Courier New" panose="02070309020205020404" pitchFamily="49" charset="0"/>
                          <a:cs typeface="Courier New" panose="02070309020205020404" pitchFamily="49" charset="0"/>
                        </a:rPr>
                        <a:t>  </a:t>
                      </a:r>
                      <a:r>
                        <a:rPr lang="en-US" sz="1800" b="1" dirty="0">
                          <a:solidFill>
                            <a:srgbClr val="C00000"/>
                          </a:solidFill>
                          <a:latin typeface="Courier New" panose="02070309020205020404" pitchFamily="49" charset="0"/>
                          <a:cs typeface="Courier New" panose="02070309020205020404" pitchFamily="49" charset="0"/>
                        </a:rPr>
                        <a:t>A[9]=42</a:t>
                      </a:r>
                      <a:r>
                        <a:rPr lang="en-US" sz="1800" b="1" dirty="0">
                          <a:solidFill>
                            <a:schemeClr val="bg1">
                              <a:lumMod val="50000"/>
                            </a:schemeClr>
                          </a:solidFill>
                          <a:latin typeface="Courier New" panose="02070309020205020404" pitchFamily="49" charset="0"/>
                          <a:cs typeface="Courier New" panose="02070309020205020404" pitchFamily="49" charset="0"/>
                        </a:rPr>
                        <a:t>; </a:t>
                      </a:r>
                      <a:r>
                        <a:rPr lang="en-US" sz="1800" b="1" dirty="0">
                          <a:solidFill>
                            <a:schemeClr val="tx1"/>
                          </a:solidFill>
                          <a:latin typeface="Courier New" panose="02070309020205020404" pitchFamily="49" charset="0"/>
                          <a:cs typeface="Courier New" panose="02070309020205020404" pitchFamily="49" charset="0"/>
                        </a:rPr>
                        <a:t>//</a:t>
                      </a:r>
                      <a:r>
                        <a:rPr lang="en-US" sz="1800" b="1" dirty="0">
                          <a:solidFill>
                            <a:schemeClr val="bg1">
                              <a:lumMod val="50000"/>
                            </a:schemeClr>
                          </a:solidFill>
                          <a:latin typeface="Courier New" panose="02070309020205020404" pitchFamily="49" charset="0"/>
                          <a:cs typeface="Courier New" panose="02070309020205020404" pitchFamily="49" charset="0"/>
                        </a:rPr>
                        <a:t> </a:t>
                      </a:r>
                      <a:r>
                        <a:rPr lang="en-US" sz="1800" b="1" dirty="0">
                          <a:solidFill>
                            <a:srgbClr val="C00000"/>
                          </a:solidFill>
                          <a:latin typeface="Courier New" panose="02070309020205020404" pitchFamily="49" charset="0"/>
                          <a:cs typeface="Courier New" panose="02070309020205020404" pitchFamily="49" charset="0"/>
                        </a:rPr>
                        <a:t>index A[9] out of bounds</a:t>
                      </a:r>
                      <a:endParaRPr lang="en-US" sz="1800" b="1" dirty="0">
                        <a:solidFill>
                          <a:schemeClr val="bg1">
                            <a:lumMod val="50000"/>
                          </a:schemeClr>
                        </a:solidFill>
                        <a:latin typeface="Courier New" panose="02070309020205020404" pitchFamily="49" charset="0"/>
                        <a:cs typeface="Courier New" panose="02070309020205020404" pitchFamily="49" charset="0"/>
                      </a:endParaRPr>
                    </a:p>
                    <a:p>
                      <a:r>
                        <a:rPr lang="en-US" sz="1800" b="1" dirty="0">
                          <a:solidFill>
                            <a:schemeClr val="bg1">
                              <a:lumMod val="50000"/>
                            </a:schemeClr>
                          </a:solidFill>
                          <a:latin typeface="Courier New" panose="02070309020205020404" pitchFamily="49" charset="0"/>
                          <a:cs typeface="Courier New" panose="02070309020205020404" pitchFamily="49" charset="0"/>
                        </a:rPr>
                        <a:t>  </a:t>
                      </a:r>
                      <a:r>
                        <a:rPr lang="en-US" sz="1800" b="1" dirty="0" err="1">
                          <a:solidFill>
                            <a:schemeClr val="bg1">
                              <a:lumMod val="50000"/>
                            </a:schemeClr>
                          </a:solidFill>
                          <a:latin typeface="Courier New" panose="02070309020205020404" pitchFamily="49" charset="0"/>
                          <a:cs typeface="Courier New" panose="02070309020205020404" pitchFamily="49" charset="0"/>
                        </a:rPr>
                        <a:t>std</a:t>
                      </a:r>
                      <a:r>
                        <a:rPr lang="en-US" sz="1800" b="1" dirty="0">
                          <a:solidFill>
                            <a:schemeClr val="bg1">
                              <a:lumMod val="50000"/>
                            </a:schemeClr>
                          </a:solidFill>
                          <a:latin typeface="Courier New" panose="02070309020205020404" pitchFamily="49" charset="0"/>
                          <a:cs typeface="Courier New" panose="02070309020205020404" pitchFamily="49" charset="0"/>
                        </a:rPr>
                        <a:t>::</a:t>
                      </a:r>
                      <a:r>
                        <a:rPr lang="en-US" sz="1800" b="1" dirty="0" err="1">
                          <a:solidFill>
                            <a:schemeClr val="bg1">
                              <a:lumMod val="50000"/>
                            </a:schemeClr>
                          </a:solidFill>
                          <a:latin typeface="Courier New" panose="02070309020205020404" pitchFamily="49" charset="0"/>
                          <a:cs typeface="Courier New" panose="02070309020205020404" pitchFamily="49" charset="0"/>
                        </a:rPr>
                        <a:t>cout</a:t>
                      </a:r>
                      <a:r>
                        <a:rPr lang="en-US" sz="1800" b="1" dirty="0">
                          <a:solidFill>
                            <a:schemeClr val="bg1">
                              <a:lumMod val="50000"/>
                            </a:schemeClr>
                          </a:solidFill>
                          <a:latin typeface="Courier New" panose="02070309020205020404" pitchFamily="49" charset="0"/>
                          <a:cs typeface="Courier New" panose="02070309020205020404" pitchFamily="49" charset="0"/>
                        </a:rPr>
                        <a:t> &lt;&lt; "A={" &lt;&lt; A[0] &lt;&lt; ", " &lt;&lt; A[1] &lt;&lt; "}, ";</a:t>
                      </a:r>
                    </a:p>
                    <a:p>
                      <a:r>
                        <a:rPr lang="en-US" sz="1800" b="1" dirty="0">
                          <a:solidFill>
                            <a:schemeClr val="bg1">
                              <a:lumMod val="50000"/>
                            </a:schemeClr>
                          </a:solidFill>
                          <a:latin typeface="Courier New" panose="02070309020205020404" pitchFamily="49" charset="0"/>
                          <a:cs typeface="Courier New" panose="02070309020205020404" pitchFamily="49" charset="0"/>
                        </a:rPr>
                        <a:t>  </a:t>
                      </a:r>
                      <a:r>
                        <a:rPr lang="en-US" sz="1800" b="1" dirty="0" err="1">
                          <a:solidFill>
                            <a:schemeClr val="bg1">
                              <a:lumMod val="50000"/>
                            </a:schemeClr>
                          </a:solidFill>
                          <a:latin typeface="Courier New" panose="02070309020205020404" pitchFamily="49" charset="0"/>
                          <a:cs typeface="Courier New" panose="02070309020205020404" pitchFamily="49" charset="0"/>
                        </a:rPr>
                        <a:t>std</a:t>
                      </a:r>
                      <a:r>
                        <a:rPr lang="en-US" sz="1800" b="1" dirty="0">
                          <a:solidFill>
                            <a:schemeClr val="bg1">
                              <a:lumMod val="50000"/>
                            </a:schemeClr>
                          </a:solidFill>
                          <a:latin typeface="Courier New" panose="02070309020205020404" pitchFamily="49" charset="0"/>
                          <a:cs typeface="Courier New" panose="02070309020205020404" pitchFamily="49" charset="0"/>
                        </a:rPr>
                        <a:t>::</a:t>
                      </a:r>
                      <a:r>
                        <a:rPr lang="en-US" sz="1800" b="1" dirty="0" err="1">
                          <a:solidFill>
                            <a:schemeClr val="bg1">
                              <a:lumMod val="50000"/>
                            </a:schemeClr>
                          </a:solidFill>
                          <a:latin typeface="Courier New" panose="02070309020205020404" pitchFamily="49" charset="0"/>
                          <a:cs typeface="Courier New" panose="02070309020205020404" pitchFamily="49" charset="0"/>
                        </a:rPr>
                        <a:t>cout</a:t>
                      </a:r>
                      <a:r>
                        <a:rPr lang="en-US" sz="1800" b="1" dirty="0">
                          <a:solidFill>
                            <a:schemeClr val="bg1">
                              <a:lumMod val="50000"/>
                            </a:schemeClr>
                          </a:solidFill>
                          <a:latin typeface="Courier New" panose="02070309020205020404" pitchFamily="49" charset="0"/>
                          <a:cs typeface="Courier New" panose="02070309020205020404" pitchFamily="49" charset="0"/>
                        </a:rPr>
                        <a:t> &lt;&lt; "B={" &lt;&lt; B[0] &lt;&lt; ", " &lt;&lt; B[1] &lt;&lt; "}" &lt;&lt; </a:t>
                      </a:r>
                      <a:r>
                        <a:rPr lang="en-US" sz="1800" b="1" dirty="0" err="1">
                          <a:solidFill>
                            <a:schemeClr val="bg1">
                              <a:lumMod val="50000"/>
                            </a:schemeClr>
                          </a:solidFill>
                          <a:latin typeface="Courier New" panose="02070309020205020404" pitchFamily="49" charset="0"/>
                          <a:cs typeface="Courier New" panose="02070309020205020404" pitchFamily="49" charset="0"/>
                        </a:rPr>
                        <a:t>std</a:t>
                      </a:r>
                      <a:r>
                        <a:rPr lang="en-US" sz="1800" b="1" dirty="0">
                          <a:solidFill>
                            <a:schemeClr val="bg1">
                              <a:lumMod val="50000"/>
                            </a:schemeClr>
                          </a:solidFill>
                          <a:latin typeface="Courier New" panose="02070309020205020404" pitchFamily="49" charset="0"/>
                          <a:cs typeface="Courier New" panose="02070309020205020404" pitchFamily="49" charset="0"/>
                        </a:rPr>
                        <a:t>::</a:t>
                      </a:r>
                      <a:r>
                        <a:rPr lang="en-US" sz="1800" b="1" dirty="0" err="1">
                          <a:solidFill>
                            <a:schemeClr val="bg1">
                              <a:lumMod val="50000"/>
                            </a:schemeClr>
                          </a:solidFill>
                          <a:latin typeface="Courier New" panose="02070309020205020404" pitchFamily="49" charset="0"/>
                          <a:cs typeface="Courier New" panose="02070309020205020404" pitchFamily="49" charset="0"/>
                        </a:rPr>
                        <a:t>endl</a:t>
                      </a:r>
                      <a:r>
                        <a:rPr lang="en-US" sz="1800" b="1" dirty="0">
                          <a:solidFill>
                            <a:schemeClr val="bg1">
                              <a:lumMod val="50000"/>
                            </a:schemeClr>
                          </a:solidFill>
                          <a:latin typeface="Courier New" panose="02070309020205020404" pitchFamily="49" charset="0"/>
                          <a:cs typeface="Courier New" panose="02070309020205020404" pitchFamily="49" charset="0"/>
                        </a:rPr>
                        <a:t>;</a:t>
                      </a:r>
                    </a:p>
                    <a:p>
                      <a:r>
                        <a:rPr lang="en-US" sz="1800" b="1" dirty="0">
                          <a:solidFill>
                            <a:schemeClr val="bg1">
                              <a:lumMod val="50000"/>
                            </a:schemeClr>
                          </a:solidFill>
                          <a:latin typeface="Courier New" panose="02070309020205020404" pitchFamily="49" charset="0"/>
                          <a:cs typeface="Courier New" panose="02070309020205020404" pitchFamily="49" charset="0"/>
                        </a:rPr>
                        <a:t>  return 0;</a:t>
                      </a:r>
                    </a:p>
                    <a:p>
                      <a:r>
                        <a:rPr lang="en-US" sz="1800" b="1" dirty="0">
                          <a:solidFill>
                            <a:schemeClr val="bg1">
                              <a:lumMod val="50000"/>
                            </a:schemeClr>
                          </a:solidFill>
                          <a:latin typeface="Courier New" panose="02070309020205020404" pitchFamily="49" charset="0"/>
                          <a:cs typeface="Courier New" panose="02070309020205020404" pitchFamily="49" charset="0"/>
                        </a:rPr>
                        <a:t>}</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4112970457"/>
                  </a:ext>
                </a:extLst>
              </a:tr>
              <a:tr h="376443">
                <a:tc>
                  <a:txBody>
                    <a:bodyPr/>
                    <a:lstStyle/>
                    <a:p>
                      <a:r>
                        <a:rPr lang="pt-BR" sz="1800" b="1" dirty="0">
                          <a:solidFill>
                            <a:schemeClr val="bg1"/>
                          </a:solidFill>
                          <a:latin typeface="Courier New" panose="02070309020205020404" pitchFamily="49" charset="0"/>
                          <a:cs typeface="Courier New" panose="02070309020205020404" pitchFamily="49" charset="0"/>
                        </a:rPr>
                        <a:t>Output</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50000"/>
                      </a:schemeClr>
                    </a:solidFill>
                  </a:tcPr>
                </a:tc>
                <a:extLst>
                  <a:ext uri="{0D108BD9-81ED-4DB2-BD59-A6C34878D82A}">
                    <a16:rowId xmlns:a16="http://schemas.microsoft.com/office/drawing/2014/main" val="3167765046"/>
                  </a:ext>
                </a:extLst>
              </a:tr>
              <a:tr h="1213702">
                <a:tc>
                  <a:txBody>
                    <a:bodyPr/>
                    <a:lstStyle/>
                    <a:p>
                      <a:r>
                        <a:rPr lang="pt-BR" sz="1800" b="1" dirty="0">
                          <a:solidFill>
                            <a:schemeClr val="bg1">
                              <a:lumMod val="50000"/>
                            </a:schemeClr>
                          </a:solidFill>
                          <a:latin typeface="Courier New" panose="02070309020205020404" pitchFamily="49" charset="0"/>
                          <a:cs typeface="Courier New" panose="02070309020205020404" pitchFamily="49" charset="0"/>
                        </a:rPr>
                        <a:t>$ g++ -std=c++11 indexing-vector.cpp</a:t>
                      </a:r>
                    </a:p>
                    <a:p>
                      <a:r>
                        <a:rPr lang="pt-BR" sz="1800" b="1" dirty="0">
                          <a:solidFill>
                            <a:schemeClr val="bg1">
                              <a:lumMod val="50000"/>
                            </a:schemeClr>
                          </a:solidFill>
                          <a:latin typeface="Courier New" panose="02070309020205020404" pitchFamily="49" charset="0"/>
                          <a:cs typeface="Courier New" panose="02070309020205020404" pitchFamily="49" charset="0"/>
                        </a:rPr>
                        <a:t>$ ./a.exe</a:t>
                      </a:r>
                    </a:p>
                    <a:p>
                      <a:r>
                        <a:rPr lang="pt-BR" sz="1800" b="1" dirty="0">
                          <a:solidFill>
                            <a:schemeClr val="tx1"/>
                          </a:solidFill>
                          <a:latin typeface="Courier New" panose="02070309020205020404" pitchFamily="49" charset="0"/>
                          <a:cs typeface="Courier New" panose="02070309020205020404" pitchFamily="49" charset="0"/>
                        </a:rPr>
                        <a:t>A={2, 3}, B={4, 5}</a:t>
                      </a:r>
                    </a:p>
                    <a:p>
                      <a:r>
                        <a:rPr lang="pt-BR" sz="1800" b="1" dirty="0">
                          <a:solidFill>
                            <a:schemeClr val="tx1"/>
                          </a:solidFill>
                          <a:latin typeface="Courier New" panose="02070309020205020404" pitchFamily="49" charset="0"/>
                          <a:cs typeface="Courier New" panose="02070309020205020404" pitchFamily="49" charset="0"/>
                        </a:rPr>
                        <a:t>A={2, 3}, B={4, </a:t>
                      </a:r>
                      <a:r>
                        <a:rPr lang="pt-BR" sz="1800" b="1" dirty="0">
                          <a:solidFill>
                            <a:srgbClr val="C00000"/>
                          </a:solidFill>
                          <a:latin typeface="Courier New" panose="02070309020205020404" pitchFamily="49" charset="0"/>
                          <a:cs typeface="Courier New" panose="02070309020205020404" pitchFamily="49" charset="0"/>
                        </a:rPr>
                        <a:t>42</a:t>
                      </a:r>
                      <a:r>
                        <a:rPr lang="pt-BR" sz="1800" b="1" dirty="0">
                          <a:solidFill>
                            <a:schemeClr val="tx1"/>
                          </a:solidFill>
                          <a:latin typeface="Courier New" panose="02070309020205020404" pitchFamily="49" charset="0"/>
                          <a:cs typeface="Courier New" panose="02070309020205020404" pitchFamily="49" charset="0"/>
                        </a:rPr>
                        <a:t>}</a:t>
                      </a:r>
                      <a:endParaRPr lang="pt-BR" sz="1800" b="1" dirty="0">
                        <a:latin typeface="Courier New" panose="02070309020205020404" pitchFamily="49" charset="0"/>
                        <a:cs typeface="Courier New" panose="02070309020205020404" pitchFamily="49" charset="0"/>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4204568129"/>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12704429"/>
              </p:ext>
            </p:extLst>
          </p:nvPr>
        </p:nvGraphicFramePr>
        <p:xfrm>
          <a:off x="182678" y="1498461"/>
          <a:ext cx="2327050" cy="4925674"/>
        </p:xfrm>
        <a:graphic>
          <a:graphicData uri="http://schemas.openxmlformats.org/drawingml/2006/table">
            <a:tbl>
              <a:tblPr firstRow="1" bandRow="1">
                <a:tableStyleId>{2D5ABB26-0587-4C30-8999-92F81FD0307C}</a:tableStyleId>
              </a:tblPr>
              <a:tblGrid>
                <a:gridCol w="900000">
                  <a:extLst>
                    <a:ext uri="{9D8B030D-6E8A-4147-A177-3AD203B41FA5}">
                      <a16:colId xmlns:a16="http://schemas.microsoft.com/office/drawing/2014/main" val="2667371781"/>
                    </a:ext>
                  </a:extLst>
                </a:gridCol>
                <a:gridCol w="527050">
                  <a:extLst>
                    <a:ext uri="{9D8B030D-6E8A-4147-A177-3AD203B41FA5}">
                      <a16:colId xmlns:a16="http://schemas.microsoft.com/office/drawing/2014/main" val="3241505654"/>
                    </a:ext>
                  </a:extLst>
                </a:gridCol>
                <a:gridCol w="900000">
                  <a:extLst>
                    <a:ext uri="{9D8B030D-6E8A-4147-A177-3AD203B41FA5}">
                      <a16:colId xmlns:a16="http://schemas.microsoft.com/office/drawing/2014/main" val="1073523339"/>
                    </a:ext>
                  </a:extLst>
                </a:gridCol>
              </a:tblGrid>
              <a:tr h="370840">
                <a:tc gridSpan="3">
                  <a:txBody>
                    <a:bodyPr/>
                    <a:lstStyle/>
                    <a:p>
                      <a:pPr algn="ctr"/>
                      <a:r>
                        <a:rPr lang="en-US" b="1" dirty="0"/>
                        <a:t>Memory</a:t>
                      </a:r>
                    </a:p>
                  </a:txBody>
                  <a:tcPr/>
                </a:tc>
                <a:tc hMerge="1">
                  <a:txBody>
                    <a:bodyPr/>
                    <a:lstStyle/>
                    <a:p>
                      <a:endParaRPr lang="en-US" dirty="0"/>
                    </a:p>
                  </a:txBody>
                  <a:tcPr/>
                </a:tc>
                <a:tc hMerge="1">
                  <a:txBody>
                    <a:bodyPr/>
                    <a:lstStyle/>
                    <a:p>
                      <a:pPr algn="l"/>
                      <a:endParaRPr lang="en-US" dirty="0"/>
                    </a:p>
                  </a:txBody>
                  <a:tcPr/>
                </a:tc>
                <a:extLst>
                  <a:ext uri="{0D108BD9-81ED-4DB2-BD59-A6C34878D82A}">
                    <a16:rowId xmlns:a16="http://schemas.microsoft.com/office/drawing/2014/main" val="114003275"/>
                  </a:ext>
                </a:extLst>
              </a:tr>
              <a:tr h="1612054">
                <a:tc>
                  <a:txBody>
                    <a:bodyPr/>
                    <a:lstStyle/>
                    <a:p>
                      <a:pPr algn="r"/>
                      <a:endParaRPr lang="en-US" dirty="0"/>
                    </a:p>
                  </a:txBody>
                  <a:tcPr>
                    <a:lnR w="12700" cap="flat" cmpd="sng" algn="ctr">
                      <a:solidFill>
                        <a:schemeClr val="tx1"/>
                      </a:solidFill>
                      <a:prstDash val="solid"/>
                      <a:round/>
                      <a:headEnd type="none" w="med" len="med"/>
                      <a:tailEnd type="none" w="med" len="med"/>
                    </a:lnR>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l"/>
                      <a:endParaRPr lang="en-US"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501294450"/>
                  </a:ext>
                </a:extLst>
              </a:tr>
              <a:tr h="370840">
                <a:tc rowSpan="2">
                  <a:txBody>
                    <a:bodyPr/>
                    <a:lstStyle/>
                    <a:p>
                      <a:pPr algn="ctr"/>
                      <a:r>
                        <a:rPr lang="en-US" dirty="0">
                          <a:latin typeface="+mn-lt"/>
                          <a:cs typeface="Courier New" panose="02070309020205020404" pitchFamily="49" charset="0"/>
                        </a:rPr>
                        <a:t>vector</a:t>
                      </a:r>
                      <a:r>
                        <a:rPr lang="en-US" dirty="0">
                          <a:latin typeface="Courier New" panose="02070309020205020404" pitchFamily="49" charset="0"/>
                          <a:cs typeface="Courier New" panose="02070309020205020404" pitchFamily="49" charset="0"/>
                        </a:rPr>
                        <a:t> A  </a:t>
                      </a:r>
                    </a:p>
                  </a:txBody>
                  <a:tcPr anchor="ctr">
                    <a:lnR w="12700" cap="flat" cmpd="sng" algn="ctr">
                      <a:solidFill>
                        <a:schemeClr val="tx1"/>
                      </a:solidFill>
                      <a:prstDash val="solid"/>
                      <a:round/>
                      <a:headEnd type="none" w="med" len="med"/>
                      <a:tailEnd type="none" w="med" len="med"/>
                    </a:lnR>
                  </a:tcPr>
                </a:tc>
                <a:tc>
                  <a:txBody>
                    <a:bodyPr/>
                    <a:lstStyle/>
                    <a:p>
                      <a:pPr algn="ctr"/>
                      <a:r>
                        <a:rPr lang="en-US" dirty="0">
                          <a:latin typeface="Courier New" panose="02070309020205020404" pitchFamily="49" charset="0"/>
                          <a:cs typeface="Courier New" panose="02070309020205020404" pitchFamily="49"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r>
                        <a:rPr lang="en-US" dirty="0">
                          <a:latin typeface="Courier New" panose="02070309020205020404" pitchFamily="49" charset="0"/>
                          <a:cs typeface="Courier New" panose="02070309020205020404" pitchFamily="49" charset="0"/>
                        </a:rPr>
                        <a:t>A[0]</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642075908"/>
                  </a:ext>
                </a:extLst>
              </a:tr>
              <a:tr h="370840">
                <a:tc vMerge="1">
                  <a:txBody>
                    <a:bodyPr/>
                    <a:lstStyle/>
                    <a:p>
                      <a:pPr algn="r"/>
                      <a:endParaRPr lang="en-US" dirty="0">
                        <a:latin typeface="Courier New" panose="02070309020205020404" pitchFamily="49" charset="0"/>
                        <a:cs typeface="Courier New" panose="02070309020205020404" pitchFamily="49" charset="0"/>
                      </a:endParaRPr>
                    </a:p>
                  </a:txBody>
                  <a:tcPr>
                    <a:lnR w="12700" cap="flat" cmpd="sng" algn="ctr">
                      <a:solidFill>
                        <a:schemeClr val="tx1"/>
                      </a:solidFill>
                      <a:prstDash val="solid"/>
                      <a:round/>
                      <a:headEnd type="none" w="med" len="med"/>
                      <a:tailEnd type="none" w="med" len="med"/>
                    </a:lnR>
                  </a:tcPr>
                </a:tc>
                <a:tc>
                  <a:txBody>
                    <a:bodyPr/>
                    <a:lstStyle/>
                    <a:p>
                      <a:pPr algn="ctr"/>
                      <a:r>
                        <a:rPr lang="en-US" dirty="0">
                          <a:latin typeface="Courier New" panose="02070309020205020404" pitchFamily="49" charset="0"/>
                          <a:cs typeface="Courier New" panose="02070309020205020404" pitchFamily="49" charset="0"/>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r>
                        <a:rPr lang="en-US" dirty="0">
                          <a:latin typeface="Courier New" panose="02070309020205020404" pitchFamily="49" charset="0"/>
                          <a:cs typeface="Courier New" panose="02070309020205020404" pitchFamily="49" charset="0"/>
                        </a:rPr>
                        <a:t>A[1]</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223130274"/>
                  </a:ext>
                </a:extLst>
              </a:tr>
              <a:tr h="811420">
                <a:tc>
                  <a:txBody>
                    <a:bodyPr/>
                    <a:lstStyle/>
                    <a:p>
                      <a:pPr algn="r"/>
                      <a:endParaRPr lang="en-US" dirty="0">
                        <a:latin typeface="Courier New" panose="02070309020205020404" pitchFamily="49" charset="0"/>
                        <a:cs typeface="Courier New" panose="02070309020205020404" pitchFamily="49" charset="0"/>
                      </a:endParaRPr>
                    </a:p>
                  </a:txBody>
                  <a:tcPr>
                    <a:lnR w="12700" cap="flat" cmpd="sng" algn="ctr">
                      <a:solidFill>
                        <a:schemeClr val="tx1"/>
                      </a:solidFill>
                      <a:prstDash val="solid"/>
                      <a:round/>
                      <a:headEnd type="none" w="med" len="med"/>
                      <a:tailEnd type="none" w="med" len="med"/>
                    </a:lnR>
                  </a:tcPr>
                </a:tc>
                <a:tc>
                  <a:txBody>
                    <a:bodyPr/>
                    <a:lstStyle/>
                    <a:p>
                      <a:pPr algn="ctr"/>
                      <a:endParaRPr lang="en-US"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l"/>
                      <a:endParaRPr lang="en-US"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680435711"/>
                  </a:ext>
                </a:extLst>
              </a:tr>
              <a:tr h="370840">
                <a:tc row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latin typeface="+mn-lt"/>
                          <a:cs typeface="Courier New" panose="02070309020205020404" pitchFamily="49" charset="0"/>
                        </a:rPr>
                        <a:t>vector</a:t>
                      </a:r>
                      <a:r>
                        <a:rPr lang="en-US" dirty="0">
                          <a:latin typeface="Courier New" panose="02070309020205020404" pitchFamily="49" charset="0"/>
                          <a:cs typeface="Courier New" panose="02070309020205020404" pitchFamily="49" charset="0"/>
                        </a:rPr>
                        <a:t> B  </a:t>
                      </a:r>
                    </a:p>
                  </a:txBody>
                  <a:tcPr anchor="ctr">
                    <a:lnR w="12700" cap="flat" cmpd="sng" algn="ctr">
                      <a:solidFill>
                        <a:schemeClr val="tx1"/>
                      </a:solidFill>
                      <a:prstDash val="solid"/>
                      <a:round/>
                      <a:headEnd type="none" w="med" len="med"/>
                      <a:tailEnd type="none" w="med" len="med"/>
                    </a:lnR>
                  </a:tcPr>
                </a:tc>
                <a:tc>
                  <a:txBody>
                    <a:bodyPr/>
                    <a:lstStyle/>
                    <a:p>
                      <a:pPr algn="ctr"/>
                      <a:r>
                        <a:rPr lang="en-US" dirty="0">
                          <a:latin typeface="Courier New" panose="02070309020205020404" pitchFamily="49" charset="0"/>
                          <a:cs typeface="Courier New" panose="02070309020205020404" pitchFamily="49" charset="0"/>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Courier New" panose="02070309020205020404" pitchFamily="49" charset="0"/>
                          <a:cs typeface="Courier New" panose="02070309020205020404" pitchFamily="49" charset="0"/>
                        </a:rPr>
                        <a:t>B[0]</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3570632669"/>
                  </a:ext>
                </a:extLst>
              </a:tr>
              <a:tr h="370840">
                <a:tc vMerge="1">
                  <a:txBody>
                    <a:bodyPr/>
                    <a:lstStyle/>
                    <a:p>
                      <a:pPr algn="r"/>
                      <a:endParaRPr lang="en-US" dirty="0">
                        <a:latin typeface="Courier New" panose="02070309020205020404" pitchFamily="49" charset="0"/>
                        <a:cs typeface="Courier New" panose="02070309020205020404" pitchFamily="49" charset="0"/>
                      </a:endParaRPr>
                    </a:p>
                  </a:txBody>
                  <a:tcPr>
                    <a:lnR w="12700" cap="flat" cmpd="sng" algn="ctr">
                      <a:solidFill>
                        <a:schemeClr val="tx1"/>
                      </a:solidFill>
                      <a:prstDash val="solid"/>
                      <a:round/>
                      <a:headEnd type="none" w="med" len="med"/>
                      <a:tailEnd type="none" w="med" len="med"/>
                    </a:lnR>
                  </a:tcPr>
                </a:tc>
                <a:tc>
                  <a:txBody>
                    <a:bodyPr/>
                    <a:lstStyle/>
                    <a:p>
                      <a:pPr algn="ctr"/>
                      <a:r>
                        <a:rPr lang="en-US" dirty="0">
                          <a:latin typeface="Courier New" panose="02070309020205020404" pitchFamily="49" charset="0"/>
                          <a:cs typeface="Courier New" panose="02070309020205020404" pitchFamily="49" charset="0"/>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Courier New" panose="02070309020205020404" pitchFamily="49" charset="0"/>
                          <a:cs typeface="Courier New" panose="02070309020205020404" pitchFamily="49" charset="0"/>
                        </a:rPr>
                        <a:t>B[1]</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267032806"/>
                  </a:ext>
                </a:extLst>
              </a:tr>
              <a:tr h="648000">
                <a:tc>
                  <a:txBody>
                    <a:bodyPr/>
                    <a:lstStyle/>
                    <a:p>
                      <a:pPr algn="r"/>
                      <a:endParaRPr lang="en-US" dirty="0"/>
                    </a:p>
                  </a:txBody>
                  <a:tcPr>
                    <a:lnR w="12700" cap="flat" cmpd="sng" algn="ctr">
                      <a:solidFill>
                        <a:schemeClr val="tx1"/>
                      </a:solidFill>
                      <a:prstDash val="solid"/>
                      <a:round/>
                      <a:headEnd type="none" w="med" len="med"/>
                      <a:tailEnd type="none" w="med" len="med"/>
                    </a:lnR>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l"/>
                      <a:endParaRPr lang="en-US"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794040525"/>
                  </a:ext>
                </a:extLst>
              </a:tr>
            </a:tbl>
          </a:graphicData>
        </a:graphic>
      </p:graphicFrame>
      <p:sp>
        <p:nvSpPr>
          <p:cNvPr id="7" name="Left Brace 6"/>
          <p:cNvSpPr/>
          <p:nvPr/>
        </p:nvSpPr>
        <p:spPr>
          <a:xfrm>
            <a:off x="914842" y="3498558"/>
            <a:ext cx="111760" cy="731520"/>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TextBox 7"/>
          <p:cNvSpPr txBox="1"/>
          <p:nvPr/>
        </p:nvSpPr>
        <p:spPr>
          <a:xfrm>
            <a:off x="1203694" y="5412032"/>
            <a:ext cx="792480" cy="369332"/>
          </a:xfrm>
          <a:prstGeom prst="rect">
            <a:avLst/>
          </a:prstGeom>
          <a:noFill/>
        </p:spPr>
        <p:txBody>
          <a:bodyPr wrap="square" rtlCol="0">
            <a:spAutoFit/>
          </a:bodyPr>
          <a:lstStyle/>
          <a:p>
            <a:r>
              <a:rPr lang="en-US" dirty="0">
                <a:solidFill>
                  <a:srgbClr val="C00000"/>
                </a:solidFill>
                <a:latin typeface="Courier New" panose="02070309020205020404" pitchFamily="49" charset="0"/>
                <a:cs typeface="Courier New" panose="02070309020205020404" pitchFamily="49" charset="0"/>
              </a:rPr>
              <a:t>-42</a:t>
            </a:r>
          </a:p>
        </p:txBody>
      </p:sp>
      <p:cxnSp>
        <p:nvCxnSpPr>
          <p:cNvPr id="13" name="Straight Arrow Connector 12"/>
          <p:cNvCxnSpPr/>
          <p:nvPr/>
        </p:nvCxnSpPr>
        <p:spPr>
          <a:xfrm flipV="1">
            <a:off x="1700303" y="3864318"/>
            <a:ext cx="1801388" cy="1697911"/>
          </a:xfrm>
          <a:prstGeom prst="straightConnector1">
            <a:avLst/>
          </a:prstGeom>
          <a:ln w="12700">
            <a:solidFill>
              <a:srgbClr val="C00000"/>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rot="19059071">
            <a:off x="1152759" y="4495210"/>
            <a:ext cx="2620333" cy="646331"/>
          </a:xfrm>
          <a:prstGeom prst="rect">
            <a:avLst/>
          </a:prstGeom>
          <a:noFill/>
        </p:spPr>
        <p:txBody>
          <a:bodyPr wrap="square" rtlCol="0">
            <a:spAutoFit/>
          </a:bodyPr>
          <a:lstStyle/>
          <a:p>
            <a:pPr algn="ctr"/>
            <a:r>
              <a:rPr lang="en-US" dirty="0">
                <a:solidFill>
                  <a:srgbClr val="C00000"/>
                </a:solidFill>
              </a:rPr>
              <a:t>overrides something unexpected</a:t>
            </a:r>
          </a:p>
        </p:txBody>
      </p:sp>
      <p:sp>
        <p:nvSpPr>
          <p:cNvPr id="9" name="Left Brace 8"/>
          <p:cNvSpPr/>
          <p:nvPr/>
        </p:nvSpPr>
        <p:spPr>
          <a:xfrm>
            <a:off x="914842" y="5049844"/>
            <a:ext cx="111760" cy="731520"/>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9241998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500"/>
                                        <p:tgtEl>
                                          <p:spTgt spid="8"/>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500"/>
                                        <p:tgtEl>
                                          <p:spTgt spid="11"/>
                                        </p:tgtEl>
                                      </p:cBhvr>
                                    </p:animEffect>
                                  </p:childTnLst>
                                </p:cTn>
                              </p:par>
                              <p:par>
                                <p:cTn id="22" presetID="10" presetClass="entr" presetSubtype="0" fill="hold" nodeType="with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fade">
                                      <p:cBhvr>
                                        <p:cTn id="24"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11" grpId="0"/>
      <p:bldP spid="9"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37294"/>
            <a:ext cx="10515600" cy="1325563"/>
          </a:xfrm>
        </p:spPr>
        <p:txBody>
          <a:bodyPr/>
          <a:lstStyle/>
          <a:p>
            <a:r>
              <a:rPr lang="en-US" dirty="0"/>
              <a:t>... and Java index out of bounds exception</a:t>
            </a:r>
          </a:p>
        </p:txBody>
      </p:sp>
      <p:graphicFrame>
        <p:nvGraphicFramePr>
          <p:cNvPr id="4" name="Table 3"/>
          <p:cNvGraphicFramePr>
            <a:graphicFrameLocks noGrp="1"/>
          </p:cNvGraphicFramePr>
          <p:nvPr>
            <p:extLst>
              <p:ext uri="{D42A27DB-BD31-4B8C-83A1-F6EECF244321}">
                <p14:modId xmlns:p14="http://schemas.microsoft.com/office/powerpoint/2010/main" val="3476839727"/>
              </p:ext>
            </p:extLst>
          </p:nvPr>
        </p:nvGraphicFramePr>
        <p:xfrm>
          <a:off x="4481046" y="1926973"/>
          <a:ext cx="6684259" cy="3942603"/>
        </p:xfrm>
        <a:graphic>
          <a:graphicData uri="http://schemas.openxmlformats.org/drawingml/2006/table">
            <a:tbl>
              <a:tblPr firstRow="1" bandRow="1">
                <a:tableStyleId>{5C22544A-7EE6-4342-B048-85BDC9FD1C3A}</a:tableStyleId>
              </a:tblPr>
              <a:tblGrid>
                <a:gridCol w="6684259">
                  <a:extLst>
                    <a:ext uri="{9D8B030D-6E8A-4147-A177-3AD203B41FA5}">
                      <a16:colId xmlns:a16="http://schemas.microsoft.com/office/drawing/2014/main" val="1873682825"/>
                    </a:ext>
                  </a:extLst>
                </a:gridCol>
              </a:tblGrid>
              <a:tr h="0">
                <a:tc>
                  <a:txBody>
                    <a:bodyPr/>
                    <a:lstStyle/>
                    <a:p>
                      <a:r>
                        <a:rPr lang="da-DK" sz="1800" b="1" dirty="0">
                          <a:latin typeface="Courier New" panose="02070309020205020404" pitchFamily="49" charset="0"/>
                          <a:cs typeface="Courier New" panose="02070309020205020404" pitchFamily="49" charset="0"/>
                        </a:rPr>
                        <a:t>indexing.java</a:t>
                      </a: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00000"/>
                    </a:solidFill>
                  </a:tcPr>
                </a:tc>
                <a:extLst>
                  <a:ext uri="{0D108BD9-81ED-4DB2-BD59-A6C34878D82A}">
                    <a16:rowId xmlns:a16="http://schemas.microsoft.com/office/drawing/2014/main" val="3330819881"/>
                  </a:ext>
                </a:extLst>
              </a:tr>
              <a:tr h="1624750">
                <a:tc>
                  <a:txBody>
                    <a:bodyPr/>
                    <a:lstStyle/>
                    <a:p>
                      <a:r>
                        <a:rPr lang="en-US" sz="1800" b="1" dirty="0">
                          <a:solidFill>
                            <a:schemeClr val="bg1">
                              <a:lumMod val="50000"/>
                            </a:schemeClr>
                          </a:solidFill>
                          <a:latin typeface="Courier New" panose="02070309020205020404" pitchFamily="49" charset="0"/>
                          <a:cs typeface="Courier New" panose="02070309020205020404" pitchFamily="49" charset="0"/>
                        </a:rPr>
                        <a:t>class </a:t>
                      </a:r>
                      <a:r>
                        <a:rPr lang="en-US" sz="1800" b="1" dirty="0" err="1">
                          <a:solidFill>
                            <a:schemeClr val="bg1">
                              <a:lumMod val="50000"/>
                            </a:schemeClr>
                          </a:solidFill>
                          <a:latin typeface="Courier New" panose="02070309020205020404" pitchFamily="49" charset="0"/>
                          <a:cs typeface="Courier New" panose="02070309020205020404" pitchFamily="49" charset="0"/>
                        </a:rPr>
                        <a:t>IndexingTest</a:t>
                      </a:r>
                      <a:r>
                        <a:rPr lang="en-US" sz="1800" b="1" dirty="0">
                          <a:solidFill>
                            <a:schemeClr val="bg1">
                              <a:lumMod val="50000"/>
                            </a:schemeClr>
                          </a:solidFill>
                          <a:latin typeface="Courier New" panose="02070309020205020404" pitchFamily="49" charset="0"/>
                          <a:cs typeface="Courier New" panose="02070309020205020404" pitchFamily="49" charset="0"/>
                        </a:rPr>
                        <a:t>{  </a:t>
                      </a:r>
                    </a:p>
                    <a:p>
                      <a:r>
                        <a:rPr lang="en-US" sz="1800" b="1" dirty="0">
                          <a:solidFill>
                            <a:schemeClr val="bg1">
                              <a:lumMod val="50000"/>
                            </a:schemeClr>
                          </a:solidFill>
                          <a:latin typeface="Courier New" panose="02070309020205020404" pitchFamily="49" charset="0"/>
                          <a:cs typeface="Courier New" panose="02070309020205020404" pitchFamily="49" charset="0"/>
                        </a:rPr>
                        <a:t>    public static void main(String </a:t>
                      </a:r>
                      <a:r>
                        <a:rPr lang="en-US" sz="1800" b="1" dirty="0" err="1">
                          <a:solidFill>
                            <a:schemeClr val="bg1">
                              <a:lumMod val="50000"/>
                            </a:schemeClr>
                          </a:solidFill>
                          <a:latin typeface="Courier New" panose="02070309020205020404" pitchFamily="49" charset="0"/>
                          <a:cs typeface="Courier New" panose="02070309020205020404" pitchFamily="49" charset="0"/>
                        </a:rPr>
                        <a:t>args</a:t>
                      </a:r>
                      <a:r>
                        <a:rPr lang="en-US" sz="1800" b="1" dirty="0">
                          <a:solidFill>
                            <a:schemeClr val="bg1">
                              <a:lumMod val="50000"/>
                            </a:schemeClr>
                          </a:solidFill>
                          <a:latin typeface="Courier New" panose="02070309020205020404" pitchFamily="49" charset="0"/>
                          <a:cs typeface="Courier New" panose="02070309020205020404" pitchFamily="49" charset="0"/>
                        </a:rPr>
                        <a:t>[]){  </a:t>
                      </a:r>
                    </a:p>
                    <a:p>
                      <a:r>
                        <a:rPr lang="en-US" sz="1800" b="1" dirty="0">
                          <a:solidFill>
                            <a:schemeClr val="bg1">
                              <a:lumMod val="50000"/>
                            </a:schemeClr>
                          </a:solidFill>
                          <a:latin typeface="Courier New" panose="02070309020205020404" pitchFamily="49" charset="0"/>
                          <a:cs typeface="Courier New" panose="02070309020205020404" pitchFamily="49" charset="0"/>
                        </a:rPr>
                        <a:t>	</a:t>
                      </a:r>
                      <a:r>
                        <a:rPr lang="en-US" sz="1800" b="1" dirty="0" err="1">
                          <a:solidFill>
                            <a:schemeClr val="tx1"/>
                          </a:solidFill>
                          <a:latin typeface="Courier New" panose="02070309020205020404" pitchFamily="49" charset="0"/>
                          <a:cs typeface="Courier New" panose="02070309020205020404" pitchFamily="49" charset="0"/>
                        </a:rPr>
                        <a:t>int</a:t>
                      </a:r>
                      <a:r>
                        <a:rPr lang="en-US" sz="1800" b="1" dirty="0">
                          <a:solidFill>
                            <a:schemeClr val="tx1"/>
                          </a:solidFill>
                          <a:latin typeface="Courier New" panose="02070309020205020404" pitchFamily="49" charset="0"/>
                          <a:cs typeface="Courier New" panose="02070309020205020404" pitchFamily="49" charset="0"/>
                        </a:rPr>
                        <a:t> a[] = {20, 21, 22};</a:t>
                      </a:r>
                    </a:p>
                    <a:p>
                      <a:r>
                        <a:rPr lang="en-US" sz="1800" b="1" dirty="0">
                          <a:solidFill>
                            <a:schemeClr val="bg1">
                              <a:lumMod val="50000"/>
                            </a:schemeClr>
                          </a:solidFill>
                          <a:latin typeface="Courier New" panose="02070309020205020404" pitchFamily="49" charset="0"/>
                          <a:cs typeface="Courier New" panose="02070309020205020404" pitchFamily="49" charset="0"/>
                        </a:rPr>
                        <a:t>    </a:t>
                      </a:r>
                      <a:r>
                        <a:rPr lang="en-US" sz="1800" b="1" dirty="0">
                          <a:solidFill>
                            <a:srgbClr val="C00000"/>
                          </a:solidFill>
                          <a:latin typeface="Courier New" panose="02070309020205020404" pitchFamily="49" charset="0"/>
                          <a:cs typeface="Courier New" panose="02070309020205020404" pitchFamily="49" charset="0"/>
                        </a:rPr>
                        <a:t>	a[5] = 42; </a:t>
                      </a:r>
                      <a:r>
                        <a:rPr lang="en-US" sz="1800" b="1" dirty="0">
                          <a:solidFill>
                            <a:schemeClr val="tx1"/>
                          </a:solidFill>
                          <a:latin typeface="Courier New" panose="02070309020205020404" pitchFamily="49" charset="0"/>
                          <a:cs typeface="Courier New" panose="02070309020205020404" pitchFamily="49" charset="0"/>
                        </a:rPr>
                        <a:t>//</a:t>
                      </a:r>
                      <a:r>
                        <a:rPr lang="en-US" sz="1800" b="1" dirty="0">
                          <a:solidFill>
                            <a:schemeClr val="bg1">
                              <a:lumMod val="50000"/>
                            </a:schemeClr>
                          </a:solidFill>
                          <a:latin typeface="Courier New" panose="02070309020205020404" pitchFamily="49" charset="0"/>
                          <a:cs typeface="Courier New" panose="02070309020205020404" pitchFamily="49" charset="0"/>
                        </a:rPr>
                        <a:t> </a:t>
                      </a:r>
                      <a:r>
                        <a:rPr lang="en-US" sz="1800" b="1" dirty="0">
                          <a:solidFill>
                            <a:srgbClr val="C00000"/>
                          </a:solidFill>
                          <a:latin typeface="Courier New" panose="02070309020205020404" pitchFamily="49" charset="0"/>
                          <a:cs typeface="Courier New" panose="02070309020205020404" pitchFamily="49" charset="0"/>
                        </a:rPr>
                        <a:t>index a[5] out of bounds</a:t>
                      </a:r>
                    </a:p>
                    <a:p>
                      <a:r>
                        <a:rPr lang="en-US" sz="1800" b="1" dirty="0">
                          <a:solidFill>
                            <a:schemeClr val="bg1">
                              <a:lumMod val="50000"/>
                            </a:schemeClr>
                          </a:solidFill>
                          <a:latin typeface="Courier New" panose="02070309020205020404" pitchFamily="49" charset="0"/>
                          <a:cs typeface="Courier New" panose="02070309020205020404" pitchFamily="49" charset="0"/>
                        </a:rPr>
                        <a:t>    }</a:t>
                      </a:r>
                    </a:p>
                    <a:p>
                      <a:r>
                        <a:rPr lang="en-US" sz="1800" b="1" dirty="0">
                          <a:solidFill>
                            <a:schemeClr val="bg1">
                              <a:lumMod val="50000"/>
                            </a:schemeClr>
                          </a:solidFill>
                          <a:latin typeface="Courier New" panose="02070309020205020404" pitchFamily="49" charset="0"/>
                          <a:cs typeface="Courier New" panose="02070309020205020404" pitchFamily="49" charset="0"/>
                        </a:rPr>
                        <a:t>}</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4112970457"/>
                  </a:ext>
                </a:extLst>
              </a:tr>
              <a:tr h="376443">
                <a:tc>
                  <a:txBody>
                    <a:bodyPr/>
                    <a:lstStyle/>
                    <a:p>
                      <a:r>
                        <a:rPr lang="pt-BR" sz="1800" b="1" dirty="0">
                          <a:solidFill>
                            <a:schemeClr val="bg1"/>
                          </a:solidFill>
                          <a:latin typeface="Courier New" panose="02070309020205020404" pitchFamily="49" charset="0"/>
                          <a:cs typeface="Courier New" panose="02070309020205020404" pitchFamily="49" charset="0"/>
                        </a:rPr>
                        <a:t>Output</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50000"/>
                      </a:schemeClr>
                    </a:solidFill>
                  </a:tcPr>
                </a:tc>
                <a:extLst>
                  <a:ext uri="{0D108BD9-81ED-4DB2-BD59-A6C34878D82A}">
                    <a16:rowId xmlns:a16="http://schemas.microsoft.com/office/drawing/2014/main" val="3167765046"/>
                  </a:ext>
                </a:extLst>
              </a:tr>
              <a:tr h="1213702">
                <a:tc>
                  <a:txBody>
                    <a:bodyPr/>
                    <a:lstStyle/>
                    <a:p>
                      <a:r>
                        <a:rPr lang="pt-BR" sz="1800" b="1" dirty="0">
                          <a:solidFill>
                            <a:schemeClr val="bg1">
                              <a:lumMod val="50000"/>
                            </a:schemeClr>
                          </a:solidFill>
                          <a:latin typeface="Courier New" panose="02070309020205020404" pitchFamily="49" charset="0"/>
                          <a:cs typeface="Courier New" panose="02070309020205020404" pitchFamily="49" charset="0"/>
                        </a:rPr>
                        <a:t>$ javac indexing.java</a:t>
                      </a:r>
                    </a:p>
                    <a:p>
                      <a:r>
                        <a:rPr lang="pt-BR" sz="1800" b="1" dirty="0">
                          <a:solidFill>
                            <a:schemeClr val="bg1">
                              <a:lumMod val="50000"/>
                            </a:schemeClr>
                          </a:solidFill>
                          <a:latin typeface="Courier New" panose="02070309020205020404" pitchFamily="49" charset="0"/>
                          <a:cs typeface="Courier New" panose="02070309020205020404" pitchFamily="49" charset="0"/>
                        </a:rPr>
                        <a:t>$</a:t>
                      </a:r>
                      <a:r>
                        <a:rPr lang="pt-BR" sz="1800" b="1" baseline="0" dirty="0">
                          <a:solidFill>
                            <a:schemeClr val="bg1">
                              <a:lumMod val="50000"/>
                            </a:schemeClr>
                          </a:solidFill>
                          <a:latin typeface="Courier New" panose="02070309020205020404" pitchFamily="49" charset="0"/>
                          <a:cs typeface="Courier New" panose="02070309020205020404" pitchFamily="49" charset="0"/>
                        </a:rPr>
                        <a:t> </a:t>
                      </a:r>
                      <a:r>
                        <a:rPr lang="pt-BR" sz="1800" b="1" dirty="0">
                          <a:solidFill>
                            <a:schemeClr val="bg1">
                              <a:lumMod val="50000"/>
                            </a:schemeClr>
                          </a:solidFill>
                          <a:latin typeface="Courier New" panose="02070309020205020404" pitchFamily="49" charset="0"/>
                          <a:cs typeface="Courier New" panose="02070309020205020404" pitchFamily="49" charset="0"/>
                        </a:rPr>
                        <a:t>java IndexingTest</a:t>
                      </a:r>
                    </a:p>
                    <a:p>
                      <a:r>
                        <a:rPr lang="pt-BR" sz="1800" b="1" dirty="0">
                          <a:solidFill>
                            <a:srgbClr val="C00000"/>
                          </a:solidFill>
                          <a:latin typeface="Courier New" panose="02070309020205020404" pitchFamily="49" charset="0"/>
                          <a:cs typeface="Courier New" panose="02070309020205020404" pitchFamily="49" charset="0"/>
                        </a:rPr>
                        <a:t>Exception</a:t>
                      </a:r>
                      <a:r>
                        <a:rPr lang="pt-BR" sz="1800" b="1" dirty="0">
                          <a:solidFill>
                            <a:schemeClr val="bg1">
                              <a:lumMod val="50000"/>
                            </a:schemeClr>
                          </a:solidFill>
                          <a:latin typeface="Courier New" panose="02070309020205020404" pitchFamily="49" charset="0"/>
                          <a:cs typeface="Courier New" panose="02070309020205020404" pitchFamily="49" charset="0"/>
                        </a:rPr>
                        <a:t> in thread "main" java.lang.</a:t>
                      </a:r>
                      <a:r>
                        <a:rPr lang="pt-BR" sz="1800" b="1" dirty="0">
                          <a:solidFill>
                            <a:srgbClr val="C00000"/>
                          </a:solidFill>
                          <a:latin typeface="Courier New" panose="02070309020205020404" pitchFamily="49" charset="0"/>
                          <a:cs typeface="Courier New" panose="02070309020205020404" pitchFamily="49" charset="0"/>
                        </a:rPr>
                        <a:t>ArrayIndexOutOfBoundsException</a:t>
                      </a:r>
                      <a:r>
                        <a:rPr lang="pt-BR" sz="1800" b="1" dirty="0">
                          <a:solidFill>
                            <a:schemeClr val="bg1">
                              <a:lumMod val="50000"/>
                            </a:schemeClr>
                          </a:solidFill>
                          <a:latin typeface="Courier New" panose="02070309020205020404" pitchFamily="49" charset="0"/>
                          <a:cs typeface="Courier New" panose="02070309020205020404" pitchFamily="49" charset="0"/>
                        </a:rPr>
                        <a:t>: 5</a:t>
                      </a:r>
                    </a:p>
                    <a:p>
                      <a:r>
                        <a:rPr lang="pt-BR" sz="1800" b="1" dirty="0">
                          <a:solidFill>
                            <a:schemeClr val="bg1">
                              <a:lumMod val="50000"/>
                            </a:schemeClr>
                          </a:solidFill>
                          <a:latin typeface="Courier New" panose="02070309020205020404" pitchFamily="49" charset="0"/>
                          <a:cs typeface="Courier New" panose="02070309020205020404" pitchFamily="49" charset="0"/>
                        </a:rPr>
                        <a:t>        at IndexingTest.main(indexing.java:5)</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4204568129"/>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2905703888"/>
              </p:ext>
            </p:extLst>
          </p:nvPr>
        </p:nvGraphicFramePr>
        <p:xfrm>
          <a:off x="182678" y="1498461"/>
          <a:ext cx="2327050" cy="4931414"/>
        </p:xfrm>
        <a:graphic>
          <a:graphicData uri="http://schemas.openxmlformats.org/drawingml/2006/table">
            <a:tbl>
              <a:tblPr firstRow="1" bandRow="1">
                <a:tableStyleId>{2D5ABB26-0587-4C30-8999-92F81FD0307C}</a:tableStyleId>
              </a:tblPr>
              <a:tblGrid>
                <a:gridCol w="900000">
                  <a:extLst>
                    <a:ext uri="{9D8B030D-6E8A-4147-A177-3AD203B41FA5}">
                      <a16:colId xmlns:a16="http://schemas.microsoft.com/office/drawing/2014/main" val="2667371781"/>
                    </a:ext>
                  </a:extLst>
                </a:gridCol>
                <a:gridCol w="527050">
                  <a:extLst>
                    <a:ext uri="{9D8B030D-6E8A-4147-A177-3AD203B41FA5}">
                      <a16:colId xmlns:a16="http://schemas.microsoft.com/office/drawing/2014/main" val="3241505654"/>
                    </a:ext>
                  </a:extLst>
                </a:gridCol>
                <a:gridCol w="900000">
                  <a:extLst>
                    <a:ext uri="{9D8B030D-6E8A-4147-A177-3AD203B41FA5}">
                      <a16:colId xmlns:a16="http://schemas.microsoft.com/office/drawing/2014/main" val="1073523339"/>
                    </a:ext>
                  </a:extLst>
                </a:gridCol>
              </a:tblGrid>
              <a:tr h="370840">
                <a:tc gridSpan="3">
                  <a:txBody>
                    <a:bodyPr/>
                    <a:lstStyle/>
                    <a:p>
                      <a:pPr algn="ctr"/>
                      <a:r>
                        <a:rPr lang="en-US" b="1" dirty="0"/>
                        <a:t>Memory</a:t>
                      </a:r>
                    </a:p>
                  </a:txBody>
                  <a:tcPr/>
                </a:tc>
                <a:tc hMerge="1">
                  <a:txBody>
                    <a:bodyPr/>
                    <a:lstStyle/>
                    <a:p>
                      <a:endParaRPr lang="en-US" dirty="0"/>
                    </a:p>
                  </a:txBody>
                  <a:tcPr/>
                </a:tc>
                <a:tc hMerge="1">
                  <a:txBody>
                    <a:bodyPr/>
                    <a:lstStyle/>
                    <a:p>
                      <a:pPr algn="l"/>
                      <a:endParaRPr lang="en-US" dirty="0"/>
                    </a:p>
                  </a:txBody>
                  <a:tcPr/>
                </a:tc>
                <a:extLst>
                  <a:ext uri="{0D108BD9-81ED-4DB2-BD59-A6C34878D82A}">
                    <a16:rowId xmlns:a16="http://schemas.microsoft.com/office/drawing/2014/main" val="114003275"/>
                  </a:ext>
                </a:extLst>
              </a:tr>
              <a:tr h="1612054">
                <a:tc>
                  <a:txBody>
                    <a:bodyPr/>
                    <a:lstStyle/>
                    <a:p>
                      <a:pPr algn="r"/>
                      <a:endParaRPr lang="en-US" dirty="0"/>
                    </a:p>
                  </a:txBody>
                  <a:tcPr>
                    <a:lnR w="12700" cap="flat" cmpd="sng" algn="ctr">
                      <a:solidFill>
                        <a:schemeClr val="tx1"/>
                      </a:solidFill>
                      <a:prstDash val="solid"/>
                      <a:round/>
                      <a:headEnd type="none" w="med" len="med"/>
                      <a:tailEnd type="none" w="med" len="med"/>
                    </a:lnR>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l"/>
                      <a:endParaRPr lang="en-US"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501294450"/>
                  </a:ext>
                </a:extLst>
              </a:tr>
              <a:tr h="370840">
                <a:tc rowSpan="3">
                  <a:txBody>
                    <a:bodyPr/>
                    <a:lstStyle/>
                    <a:p>
                      <a:pPr algn="ctr"/>
                      <a:r>
                        <a:rPr lang="en-US" dirty="0">
                          <a:latin typeface="+mn-lt"/>
                          <a:cs typeface="Courier New" panose="02070309020205020404" pitchFamily="49" charset="0"/>
                        </a:rPr>
                        <a:t>array</a:t>
                      </a:r>
                      <a:r>
                        <a:rPr lang="en-US" dirty="0">
                          <a:latin typeface="Courier New" panose="02070309020205020404" pitchFamily="49" charset="0"/>
                          <a:cs typeface="Courier New" panose="02070309020205020404" pitchFamily="49" charset="0"/>
                        </a:rPr>
                        <a:t> a  </a:t>
                      </a:r>
                    </a:p>
                  </a:txBody>
                  <a:tcPr anchor="ctr">
                    <a:lnR w="12700" cap="flat" cmpd="sng" algn="ctr">
                      <a:solidFill>
                        <a:schemeClr val="tx1"/>
                      </a:solidFill>
                      <a:prstDash val="solid"/>
                      <a:round/>
                      <a:headEnd type="none" w="med" len="med"/>
                      <a:tailEnd type="none" w="med" len="med"/>
                    </a:lnR>
                  </a:tcPr>
                </a:tc>
                <a:tc>
                  <a:txBody>
                    <a:bodyPr/>
                    <a:lstStyle/>
                    <a:p>
                      <a:pPr algn="ctr"/>
                      <a:r>
                        <a:rPr lang="en-US" dirty="0">
                          <a:latin typeface="Courier New" panose="02070309020205020404" pitchFamily="49" charset="0"/>
                          <a:cs typeface="Courier New" panose="02070309020205020404" pitchFamily="49" charset="0"/>
                        </a:rPr>
                        <a:t>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r>
                        <a:rPr lang="en-US" dirty="0">
                          <a:latin typeface="Courier New" panose="02070309020205020404" pitchFamily="49" charset="0"/>
                          <a:cs typeface="Courier New" panose="02070309020205020404" pitchFamily="49" charset="0"/>
                        </a:rPr>
                        <a:t>a[0]</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642075908"/>
                  </a:ext>
                </a:extLst>
              </a:tr>
              <a:tr h="370840">
                <a:tc vMerge="1">
                  <a:txBody>
                    <a:bodyPr/>
                    <a:lstStyle/>
                    <a:p>
                      <a:pPr algn="r"/>
                      <a:endParaRPr lang="en-US" dirty="0">
                        <a:latin typeface="Courier New" panose="02070309020205020404" pitchFamily="49" charset="0"/>
                        <a:cs typeface="Courier New" panose="02070309020205020404" pitchFamily="49" charset="0"/>
                      </a:endParaRPr>
                    </a:p>
                  </a:txBody>
                  <a:tcPr>
                    <a:lnR w="12700" cap="flat" cmpd="sng" algn="ctr">
                      <a:solidFill>
                        <a:schemeClr val="tx1"/>
                      </a:solidFill>
                      <a:prstDash val="solid"/>
                      <a:round/>
                      <a:headEnd type="none" w="med" len="med"/>
                      <a:tailEnd type="none" w="med" len="med"/>
                    </a:lnR>
                  </a:tcPr>
                </a:tc>
                <a:tc>
                  <a:txBody>
                    <a:bodyPr/>
                    <a:lstStyle/>
                    <a:p>
                      <a:pPr algn="ctr"/>
                      <a:r>
                        <a:rPr lang="en-US" dirty="0">
                          <a:latin typeface="Courier New" panose="02070309020205020404" pitchFamily="49" charset="0"/>
                          <a:cs typeface="Courier New" panose="02070309020205020404" pitchFamily="49" charset="0"/>
                        </a:rPr>
                        <a:t>21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r>
                        <a:rPr lang="en-US" dirty="0">
                          <a:latin typeface="Courier New" panose="02070309020205020404" pitchFamily="49" charset="0"/>
                          <a:cs typeface="Courier New" panose="02070309020205020404" pitchFamily="49" charset="0"/>
                        </a:rPr>
                        <a:t>a[1]</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223130274"/>
                  </a:ext>
                </a:extLst>
              </a:tr>
              <a:tr h="370840">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dirty="0">
                        <a:latin typeface="Courier New" panose="02070309020205020404" pitchFamily="49" charset="0"/>
                        <a:cs typeface="Courier New" panose="02070309020205020404" pitchFamily="49" charset="0"/>
                      </a:endParaRPr>
                    </a:p>
                  </a:txBody>
                  <a:tcPr anchor="ctr">
                    <a:lnR w="12700" cap="flat" cmpd="sng" algn="ctr">
                      <a:solidFill>
                        <a:schemeClr val="tx1"/>
                      </a:solidFill>
                      <a:prstDash val="solid"/>
                      <a:round/>
                      <a:headEnd type="none" w="med" len="med"/>
                      <a:tailEnd type="none" w="med" len="med"/>
                    </a:lnR>
                  </a:tcPr>
                </a:tc>
                <a:tc>
                  <a:txBody>
                    <a:bodyPr/>
                    <a:lstStyle/>
                    <a:p>
                      <a:pPr algn="ctr"/>
                      <a:r>
                        <a:rPr lang="en-US" dirty="0">
                          <a:latin typeface="Courier New" panose="02070309020205020404" pitchFamily="49" charset="0"/>
                          <a:cs typeface="Courier New" panose="02070309020205020404" pitchFamily="49" charset="0"/>
                        </a:rPr>
                        <a:t>22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Courier New" panose="02070309020205020404" pitchFamily="49" charset="0"/>
                          <a:cs typeface="Courier New" panose="02070309020205020404" pitchFamily="49" charset="0"/>
                        </a:rPr>
                        <a:t>a[2]</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267032806"/>
                  </a:ext>
                </a:extLst>
              </a:tr>
              <a:tr h="1836000">
                <a:tc>
                  <a:txBody>
                    <a:bodyPr/>
                    <a:lstStyle/>
                    <a:p>
                      <a:pPr algn="r"/>
                      <a:endParaRPr lang="en-US" dirty="0"/>
                    </a:p>
                  </a:txBody>
                  <a:tcPr>
                    <a:lnR w="12700" cap="flat" cmpd="sng" algn="ctr">
                      <a:solidFill>
                        <a:schemeClr val="tx1"/>
                      </a:solidFill>
                      <a:prstDash val="solid"/>
                      <a:round/>
                      <a:headEnd type="none" w="med" len="med"/>
                      <a:tailEnd type="none" w="med" len="med"/>
                    </a:lnR>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l"/>
                      <a:endParaRPr lang="en-US"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794040525"/>
                  </a:ext>
                </a:extLst>
              </a:tr>
            </a:tbl>
          </a:graphicData>
        </a:graphic>
      </p:graphicFrame>
      <p:sp>
        <p:nvSpPr>
          <p:cNvPr id="7" name="Left Brace 6"/>
          <p:cNvSpPr/>
          <p:nvPr/>
        </p:nvSpPr>
        <p:spPr>
          <a:xfrm>
            <a:off x="914842" y="3498558"/>
            <a:ext cx="111760" cy="1080000"/>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TextBox 11"/>
          <p:cNvSpPr txBox="1"/>
          <p:nvPr/>
        </p:nvSpPr>
        <p:spPr>
          <a:xfrm>
            <a:off x="4757947" y="5869576"/>
            <a:ext cx="6130456" cy="369332"/>
          </a:xfrm>
          <a:prstGeom prst="rect">
            <a:avLst/>
          </a:prstGeom>
          <a:noFill/>
        </p:spPr>
        <p:txBody>
          <a:bodyPr wrap="square" rtlCol="0">
            <a:spAutoFit/>
          </a:bodyPr>
          <a:lstStyle/>
          <a:p>
            <a:pPr algn="ctr"/>
            <a:r>
              <a:rPr lang="en-US" dirty="0"/>
              <a:t>Java provides error message when running the program</a:t>
            </a:r>
          </a:p>
        </p:txBody>
      </p:sp>
      <p:sp>
        <p:nvSpPr>
          <p:cNvPr id="14" name="TextBox 13"/>
          <p:cNvSpPr txBox="1"/>
          <p:nvPr/>
        </p:nvSpPr>
        <p:spPr>
          <a:xfrm>
            <a:off x="7671333" y="86627"/>
            <a:ext cx="4385912" cy="369332"/>
          </a:xfrm>
          <a:prstGeom prst="rect">
            <a:avLst/>
          </a:prstGeom>
          <a:noFill/>
        </p:spPr>
        <p:txBody>
          <a:bodyPr wrap="square" rtlCol="0">
            <a:spAutoFit/>
          </a:bodyPr>
          <a:lstStyle/>
          <a:p>
            <a:pPr algn="r"/>
            <a:r>
              <a:rPr lang="en-US" dirty="0"/>
              <a:t>(Java was developed by James Gosling 1995)</a:t>
            </a:r>
          </a:p>
        </p:txBody>
      </p:sp>
    </p:spTree>
    <p:extLst>
      <p:ext uri="{BB962C8B-B14F-4D97-AF65-F5344CB8AC3E}">
        <p14:creationId xmlns:p14="http://schemas.microsoft.com/office/powerpoint/2010/main" val="10140522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56549"/>
            <a:ext cx="10515600" cy="1325563"/>
          </a:xfrm>
        </p:spPr>
        <p:txBody>
          <a:bodyPr/>
          <a:lstStyle/>
          <a:p>
            <a:r>
              <a:rPr lang="en-US" dirty="0"/>
              <a:t>... and Python index out of bounds exception</a:t>
            </a:r>
          </a:p>
        </p:txBody>
      </p:sp>
      <p:graphicFrame>
        <p:nvGraphicFramePr>
          <p:cNvPr id="6" name="Table 5"/>
          <p:cNvGraphicFramePr>
            <a:graphicFrameLocks noGrp="1"/>
          </p:cNvGraphicFramePr>
          <p:nvPr/>
        </p:nvGraphicFramePr>
        <p:xfrm>
          <a:off x="182678" y="1498461"/>
          <a:ext cx="2327050" cy="4931414"/>
        </p:xfrm>
        <a:graphic>
          <a:graphicData uri="http://schemas.openxmlformats.org/drawingml/2006/table">
            <a:tbl>
              <a:tblPr firstRow="1" bandRow="1">
                <a:tableStyleId>{2D5ABB26-0587-4C30-8999-92F81FD0307C}</a:tableStyleId>
              </a:tblPr>
              <a:tblGrid>
                <a:gridCol w="900000">
                  <a:extLst>
                    <a:ext uri="{9D8B030D-6E8A-4147-A177-3AD203B41FA5}">
                      <a16:colId xmlns:a16="http://schemas.microsoft.com/office/drawing/2014/main" val="2667371781"/>
                    </a:ext>
                  </a:extLst>
                </a:gridCol>
                <a:gridCol w="527050">
                  <a:extLst>
                    <a:ext uri="{9D8B030D-6E8A-4147-A177-3AD203B41FA5}">
                      <a16:colId xmlns:a16="http://schemas.microsoft.com/office/drawing/2014/main" val="3241505654"/>
                    </a:ext>
                  </a:extLst>
                </a:gridCol>
                <a:gridCol w="900000">
                  <a:extLst>
                    <a:ext uri="{9D8B030D-6E8A-4147-A177-3AD203B41FA5}">
                      <a16:colId xmlns:a16="http://schemas.microsoft.com/office/drawing/2014/main" val="1073523339"/>
                    </a:ext>
                  </a:extLst>
                </a:gridCol>
              </a:tblGrid>
              <a:tr h="370840">
                <a:tc gridSpan="3">
                  <a:txBody>
                    <a:bodyPr/>
                    <a:lstStyle/>
                    <a:p>
                      <a:pPr algn="ctr"/>
                      <a:r>
                        <a:rPr lang="en-US" b="1" dirty="0"/>
                        <a:t>Memory</a:t>
                      </a:r>
                    </a:p>
                  </a:txBody>
                  <a:tcPr/>
                </a:tc>
                <a:tc hMerge="1">
                  <a:txBody>
                    <a:bodyPr/>
                    <a:lstStyle/>
                    <a:p>
                      <a:endParaRPr lang="en-US" dirty="0"/>
                    </a:p>
                  </a:txBody>
                  <a:tcPr/>
                </a:tc>
                <a:tc hMerge="1">
                  <a:txBody>
                    <a:bodyPr/>
                    <a:lstStyle/>
                    <a:p>
                      <a:pPr algn="l"/>
                      <a:endParaRPr lang="en-US" dirty="0"/>
                    </a:p>
                  </a:txBody>
                  <a:tcPr/>
                </a:tc>
                <a:extLst>
                  <a:ext uri="{0D108BD9-81ED-4DB2-BD59-A6C34878D82A}">
                    <a16:rowId xmlns:a16="http://schemas.microsoft.com/office/drawing/2014/main" val="114003275"/>
                  </a:ext>
                </a:extLst>
              </a:tr>
              <a:tr h="1612054">
                <a:tc>
                  <a:txBody>
                    <a:bodyPr/>
                    <a:lstStyle/>
                    <a:p>
                      <a:pPr algn="r"/>
                      <a:endParaRPr lang="en-US" dirty="0"/>
                    </a:p>
                  </a:txBody>
                  <a:tcPr>
                    <a:lnR w="12700" cap="flat" cmpd="sng" algn="ctr">
                      <a:solidFill>
                        <a:schemeClr val="tx1"/>
                      </a:solidFill>
                      <a:prstDash val="solid"/>
                      <a:round/>
                      <a:headEnd type="none" w="med" len="med"/>
                      <a:tailEnd type="none" w="med" len="med"/>
                    </a:lnR>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l"/>
                      <a:endParaRPr lang="en-US"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501294450"/>
                  </a:ext>
                </a:extLst>
              </a:tr>
              <a:tr h="370840">
                <a:tc rowSpan="3">
                  <a:txBody>
                    <a:bodyPr/>
                    <a:lstStyle/>
                    <a:p>
                      <a:pPr algn="ctr"/>
                      <a:r>
                        <a:rPr lang="en-US" dirty="0">
                          <a:latin typeface="+mn-lt"/>
                          <a:cs typeface="Courier New" panose="02070309020205020404" pitchFamily="49" charset="0"/>
                        </a:rPr>
                        <a:t>array</a:t>
                      </a:r>
                      <a:r>
                        <a:rPr lang="en-US" dirty="0">
                          <a:latin typeface="Courier New" panose="02070309020205020404" pitchFamily="49" charset="0"/>
                          <a:cs typeface="Courier New" panose="02070309020205020404" pitchFamily="49" charset="0"/>
                        </a:rPr>
                        <a:t> a  </a:t>
                      </a:r>
                    </a:p>
                  </a:txBody>
                  <a:tcPr anchor="ctr">
                    <a:lnR w="12700" cap="flat" cmpd="sng" algn="ctr">
                      <a:solidFill>
                        <a:schemeClr val="tx1"/>
                      </a:solidFill>
                      <a:prstDash val="solid"/>
                      <a:round/>
                      <a:headEnd type="none" w="med" len="med"/>
                      <a:tailEnd type="none" w="med" len="med"/>
                    </a:lnR>
                  </a:tcPr>
                </a:tc>
                <a:tc>
                  <a:txBody>
                    <a:bodyPr/>
                    <a:lstStyle/>
                    <a:p>
                      <a:pPr algn="ctr"/>
                      <a:r>
                        <a:rPr lang="en-US" dirty="0">
                          <a:latin typeface="Courier New" panose="02070309020205020404" pitchFamily="49" charset="0"/>
                          <a:cs typeface="Courier New" panose="02070309020205020404" pitchFamily="49" charset="0"/>
                        </a:rPr>
                        <a:t>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r>
                        <a:rPr lang="en-US" dirty="0">
                          <a:latin typeface="Courier New" panose="02070309020205020404" pitchFamily="49" charset="0"/>
                          <a:cs typeface="Courier New" panose="02070309020205020404" pitchFamily="49" charset="0"/>
                        </a:rPr>
                        <a:t>a[0]</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642075908"/>
                  </a:ext>
                </a:extLst>
              </a:tr>
              <a:tr h="370840">
                <a:tc vMerge="1">
                  <a:txBody>
                    <a:bodyPr/>
                    <a:lstStyle/>
                    <a:p>
                      <a:pPr algn="r"/>
                      <a:endParaRPr lang="en-US" dirty="0">
                        <a:latin typeface="Courier New" panose="02070309020205020404" pitchFamily="49" charset="0"/>
                        <a:cs typeface="Courier New" panose="02070309020205020404" pitchFamily="49" charset="0"/>
                      </a:endParaRPr>
                    </a:p>
                  </a:txBody>
                  <a:tcPr>
                    <a:lnR w="12700" cap="flat" cmpd="sng" algn="ctr">
                      <a:solidFill>
                        <a:schemeClr val="tx1"/>
                      </a:solidFill>
                      <a:prstDash val="solid"/>
                      <a:round/>
                      <a:headEnd type="none" w="med" len="med"/>
                      <a:tailEnd type="none" w="med" len="med"/>
                    </a:lnR>
                  </a:tcPr>
                </a:tc>
                <a:tc>
                  <a:txBody>
                    <a:bodyPr/>
                    <a:lstStyle/>
                    <a:p>
                      <a:pPr algn="ctr"/>
                      <a:r>
                        <a:rPr lang="en-US" dirty="0">
                          <a:latin typeface="Courier New" panose="02070309020205020404" pitchFamily="49" charset="0"/>
                          <a:cs typeface="Courier New" panose="02070309020205020404" pitchFamily="49" charset="0"/>
                        </a:rPr>
                        <a:t>21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r>
                        <a:rPr lang="en-US" dirty="0">
                          <a:latin typeface="Courier New" panose="02070309020205020404" pitchFamily="49" charset="0"/>
                          <a:cs typeface="Courier New" panose="02070309020205020404" pitchFamily="49" charset="0"/>
                        </a:rPr>
                        <a:t>a[1]</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223130274"/>
                  </a:ext>
                </a:extLst>
              </a:tr>
              <a:tr h="370840">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dirty="0">
                        <a:latin typeface="Courier New" panose="02070309020205020404" pitchFamily="49" charset="0"/>
                        <a:cs typeface="Courier New" panose="02070309020205020404" pitchFamily="49" charset="0"/>
                      </a:endParaRPr>
                    </a:p>
                  </a:txBody>
                  <a:tcPr anchor="ctr">
                    <a:lnR w="12700" cap="flat" cmpd="sng" algn="ctr">
                      <a:solidFill>
                        <a:schemeClr val="tx1"/>
                      </a:solidFill>
                      <a:prstDash val="solid"/>
                      <a:round/>
                      <a:headEnd type="none" w="med" len="med"/>
                      <a:tailEnd type="none" w="med" len="med"/>
                    </a:lnR>
                  </a:tcPr>
                </a:tc>
                <a:tc>
                  <a:txBody>
                    <a:bodyPr/>
                    <a:lstStyle/>
                    <a:p>
                      <a:pPr algn="ctr"/>
                      <a:r>
                        <a:rPr lang="en-US" dirty="0">
                          <a:latin typeface="Courier New" panose="02070309020205020404" pitchFamily="49" charset="0"/>
                          <a:cs typeface="Courier New" panose="02070309020205020404" pitchFamily="49" charset="0"/>
                        </a:rPr>
                        <a:t>22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Courier New" panose="02070309020205020404" pitchFamily="49" charset="0"/>
                          <a:cs typeface="Courier New" panose="02070309020205020404" pitchFamily="49" charset="0"/>
                        </a:rPr>
                        <a:t>a[2]</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267032806"/>
                  </a:ext>
                </a:extLst>
              </a:tr>
              <a:tr h="1836000">
                <a:tc>
                  <a:txBody>
                    <a:bodyPr/>
                    <a:lstStyle/>
                    <a:p>
                      <a:pPr algn="r"/>
                      <a:endParaRPr lang="en-US" dirty="0"/>
                    </a:p>
                  </a:txBody>
                  <a:tcPr>
                    <a:lnR w="12700" cap="flat" cmpd="sng" algn="ctr">
                      <a:solidFill>
                        <a:schemeClr val="tx1"/>
                      </a:solidFill>
                      <a:prstDash val="solid"/>
                      <a:round/>
                      <a:headEnd type="none" w="med" len="med"/>
                      <a:tailEnd type="none" w="med" len="med"/>
                    </a:lnR>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l"/>
                      <a:endParaRPr lang="en-US"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794040525"/>
                  </a:ext>
                </a:extLst>
              </a:tr>
            </a:tbl>
          </a:graphicData>
        </a:graphic>
      </p:graphicFrame>
      <p:sp>
        <p:nvSpPr>
          <p:cNvPr id="7" name="Left Brace 6"/>
          <p:cNvSpPr/>
          <p:nvPr/>
        </p:nvSpPr>
        <p:spPr>
          <a:xfrm>
            <a:off x="914842" y="3498558"/>
            <a:ext cx="111760" cy="1080000"/>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aphicFrame>
        <p:nvGraphicFramePr>
          <p:cNvPr id="8" name="Table 7"/>
          <p:cNvGraphicFramePr>
            <a:graphicFrameLocks noGrp="1"/>
          </p:cNvGraphicFramePr>
          <p:nvPr>
            <p:extLst>
              <p:ext uri="{D42A27DB-BD31-4B8C-83A1-F6EECF244321}">
                <p14:modId xmlns:p14="http://schemas.microsoft.com/office/powerpoint/2010/main" val="459399312"/>
              </p:ext>
            </p:extLst>
          </p:nvPr>
        </p:nvGraphicFramePr>
        <p:xfrm>
          <a:off x="4481046" y="2541506"/>
          <a:ext cx="6684259" cy="2845323"/>
        </p:xfrm>
        <a:graphic>
          <a:graphicData uri="http://schemas.openxmlformats.org/drawingml/2006/table">
            <a:tbl>
              <a:tblPr firstRow="1" bandRow="1">
                <a:tableStyleId>{5C22544A-7EE6-4342-B048-85BDC9FD1C3A}</a:tableStyleId>
              </a:tblPr>
              <a:tblGrid>
                <a:gridCol w="6684259">
                  <a:extLst>
                    <a:ext uri="{9D8B030D-6E8A-4147-A177-3AD203B41FA5}">
                      <a16:colId xmlns:a16="http://schemas.microsoft.com/office/drawing/2014/main" val="1873682825"/>
                    </a:ext>
                  </a:extLst>
                </a:gridCol>
              </a:tblGrid>
              <a:tr h="0">
                <a:tc>
                  <a:txBody>
                    <a:bodyPr/>
                    <a:lstStyle/>
                    <a:p>
                      <a:r>
                        <a:rPr lang="da-DK" sz="1800" b="1" dirty="0">
                          <a:latin typeface="Courier New" panose="02070309020205020404" pitchFamily="49" charset="0"/>
                          <a:cs typeface="Courier New" panose="02070309020205020404" pitchFamily="49" charset="0"/>
                        </a:rPr>
                        <a:t>indexing.py</a:t>
                      </a: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00000"/>
                    </a:solidFill>
                  </a:tcPr>
                </a:tc>
                <a:extLst>
                  <a:ext uri="{0D108BD9-81ED-4DB2-BD59-A6C34878D82A}">
                    <a16:rowId xmlns:a16="http://schemas.microsoft.com/office/drawing/2014/main" val="3330819881"/>
                  </a:ext>
                </a:extLst>
              </a:tr>
              <a:tr h="469718">
                <a:tc>
                  <a:txBody>
                    <a:bodyPr/>
                    <a:lstStyle/>
                    <a:p>
                      <a:r>
                        <a:rPr lang="pt-BR" sz="1800" b="1" dirty="0">
                          <a:solidFill>
                            <a:schemeClr val="tx1"/>
                          </a:solidFill>
                          <a:latin typeface="Courier New" panose="02070309020205020404" pitchFamily="49" charset="0"/>
                          <a:cs typeface="Courier New" panose="02070309020205020404" pitchFamily="49" charset="0"/>
                        </a:rPr>
                        <a:t>a = [20, 21, 22]</a:t>
                      </a:r>
                    </a:p>
                    <a:p>
                      <a:r>
                        <a:rPr lang="pt-BR" sz="1800" b="1" dirty="0">
                          <a:solidFill>
                            <a:srgbClr val="C00000"/>
                          </a:solidFill>
                          <a:latin typeface="Courier New" panose="02070309020205020404" pitchFamily="49" charset="0"/>
                          <a:cs typeface="Courier New" panose="02070309020205020404" pitchFamily="49" charset="0"/>
                        </a:rPr>
                        <a:t>a[5] = 42  </a:t>
                      </a:r>
                      <a:r>
                        <a:rPr lang="pt-BR" sz="1800" b="1" dirty="0">
                          <a:solidFill>
                            <a:schemeClr val="tx1"/>
                          </a:solidFill>
                          <a:latin typeface="Courier New" panose="02070309020205020404" pitchFamily="49" charset="0"/>
                          <a:cs typeface="Courier New" panose="02070309020205020404" pitchFamily="49" charset="0"/>
                        </a:rPr>
                        <a:t>#</a:t>
                      </a:r>
                      <a:r>
                        <a:rPr lang="en-US" sz="1800" b="1" dirty="0">
                          <a:solidFill>
                            <a:schemeClr val="bg1">
                              <a:lumMod val="50000"/>
                            </a:schemeClr>
                          </a:solidFill>
                          <a:latin typeface="Courier New" panose="02070309020205020404" pitchFamily="49" charset="0"/>
                          <a:cs typeface="Courier New" panose="02070309020205020404" pitchFamily="49" charset="0"/>
                        </a:rPr>
                        <a:t> </a:t>
                      </a:r>
                      <a:r>
                        <a:rPr lang="en-US" sz="1800" b="1" dirty="0">
                          <a:solidFill>
                            <a:srgbClr val="C00000"/>
                          </a:solidFill>
                          <a:latin typeface="Courier New" panose="02070309020205020404" pitchFamily="49" charset="0"/>
                          <a:cs typeface="Courier New" panose="02070309020205020404" pitchFamily="49" charset="0"/>
                        </a:rPr>
                        <a:t>index a[5] out of bounds</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4112970457"/>
                  </a:ext>
                </a:extLst>
              </a:tr>
              <a:tr h="376443">
                <a:tc>
                  <a:txBody>
                    <a:bodyPr/>
                    <a:lstStyle/>
                    <a:p>
                      <a:r>
                        <a:rPr lang="pt-BR" sz="1800" b="1" dirty="0">
                          <a:solidFill>
                            <a:schemeClr val="bg1"/>
                          </a:solidFill>
                          <a:latin typeface="Courier New" panose="02070309020205020404" pitchFamily="49" charset="0"/>
                          <a:cs typeface="Courier New" panose="02070309020205020404" pitchFamily="49" charset="0"/>
                        </a:rPr>
                        <a:t>Output</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50000"/>
                      </a:schemeClr>
                    </a:solidFill>
                  </a:tcPr>
                </a:tc>
                <a:extLst>
                  <a:ext uri="{0D108BD9-81ED-4DB2-BD59-A6C34878D82A}">
                    <a16:rowId xmlns:a16="http://schemas.microsoft.com/office/drawing/2014/main" val="3167765046"/>
                  </a:ext>
                </a:extLst>
              </a:tr>
              <a:tr h="1213702">
                <a:tc>
                  <a:txBody>
                    <a:bodyPr/>
                    <a:lstStyle/>
                    <a:p>
                      <a:r>
                        <a:rPr lang="pt-BR" sz="1800" b="1" dirty="0">
                          <a:solidFill>
                            <a:schemeClr val="bg1">
                              <a:lumMod val="50000"/>
                            </a:schemeClr>
                          </a:solidFill>
                          <a:latin typeface="Courier New" panose="02070309020205020404" pitchFamily="49" charset="0"/>
                          <a:cs typeface="Courier New" panose="02070309020205020404" pitchFamily="49" charset="0"/>
                        </a:rPr>
                        <a:t>$</a:t>
                      </a:r>
                      <a:r>
                        <a:rPr lang="en-US" sz="1800" b="1" baseline="0" dirty="0">
                          <a:solidFill>
                            <a:schemeClr val="bg1">
                              <a:lumMod val="50000"/>
                            </a:schemeClr>
                          </a:solidFill>
                          <a:latin typeface="Courier New" panose="02070309020205020404" pitchFamily="49" charset="0"/>
                          <a:cs typeface="Courier New" panose="02070309020205020404" pitchFamily="49" charset="0"/>
                        </a:rPr>
                        <a:t> </a:t>
                      </a:r>
                      <a:r>
                        <a:rPr lang="en-US" sz="1800" b="1" dirty="0">
                          <a:solidFill>
                            <a:schemeClr val="bg1">
                              <a:lumMod val="50000"/>
                            </a:schemeClr>
                          </a:solidFill>
                          <a:latin typeface="Courier New" panose="02070309020205020404" pitchFamily="49" charset="0"/>
                          <a:cs typeface="Courier New" panose="02070309020205020404" pitchFamily="49" charset="0"/>
                        </a:rPr>
                        <a:t>python indexing.py</a:t>
                      </a:r>
                    </a:p>
                    <a:p>
                      <a:r>
                        <a:rPr lang="en-US" sz="1800" b="1" dirty="0" err="1">
                          <a:solidFill>
                            <a:schemeClr val="bg1">
                              <a:lumMod val="50000"/>
                            </a:schemeClr>
                          </a:solidFill>
                          <a:latin typeface="Courier New" panose="02070309020205020404" pitchFamily="49" charset="0"/>
                          <a:cs typeface="Courier New" panose="02070309020205020404" pitchFamily="49" charset="0"/>
                        </a:rPr>
                        <a:t>Traceback</a:t>
                      </a:r>
                      <a:r>
                        <a:rPr lang="en-US" sz="1800" b="1" dirty="0">
                          <a:solidFill>
                            <a:schemeClr val="bg1">
                              <a:lumMod val="50000"/>
                            </a:schemeClr>
                          </a:solidFill>
                          <a:latin typeface="Courier New" panose="02070309020205020404" pitchFamily="49" charset="0"/>
                          <a:cs typeface="Courier New" panose="02070309020205020404" pitchFamily="49" charset="0"/>
                        </a:rPr>
                        <a:t> (most recent call last):</a:t>
                      </a:r>
                    </a:p>
                    <a:p>
                      <a:r>
                        <a:rPr lang="en-US" sz="1800" b="1" dirty="0">
                          <a:solidFill>
                            <a:schemeClr val="bg1">
                              <a:lumMod val="50000"/>
                            </a:schemeClr>
                          </a:solidFill>
                          <a:latin typeface="Courier New" panose="02070309020205020404" pitchFamily="49" charset="0"/>
                          <a:cs typeface="Courier New" panose="02070309020205020404" pitchFamily="49" charset="0"/>
                        </a:rPr>
                        <a:t>  File "indexing.py", line 3, in &lt;module&gt;</a:t>
                      </a:r>
                    </a:p>
                    <a:p>
                      <a:r>
                        <a:rPr lang="en-US" sz="1800" b="1" dirty="0">
                          <a:solidFill>
                            <a:schemeClr val="bg1">
                              <a:lumMod val="50000"/>
                            </a:schemeClr>
                          </a:solidFill>
                          <a:latin typeface="Courier New" panose="02070309020205020404" pitchFamily="49" charset="0"/>
                          <a:cs typeface="Courier New" panose="02070309020205020404" pitchFamily="49" charset="0"/>
                        </a:rPr>
                        <a:t>    a[5] = 42</a:t>
                      </a:r>
                    </a:p>
                    <a:p>
                      <a:r>
                        <a:rPr lang="en-US" sz="1800" b="1" dirty="0" err="1">
                          <a:solidFill>
                            <a:srgbClr val="C00000"/>
                          </a:solidFill>
                          <a:latin typeface="Courier New" panose="02070309020205020404" pitchFamily="49" charset="0"/>
                          <a:cs typeface="Courier New" panose="02070309020205020404" pitchFamily="49" charset="0"/>
                        </a:rPr>
                        <a:t>IndexError</a:t>
                      </a:r>
                      <a:r>
                        <a:rPr lang="en-US" sz="1800" b="1" dirty="0">
                          <a:solidFill>
                            <a:srgbClr val="C00000"/>
                          </a:solidFill>
                          <a:latin typeface="Courier New" panose="02070309020205020404" pitchFamily="49" charset="0"/>
                          <a:cs typeface="Courier New" panose="02070309020205020404" pitchFamily="49" charset="0"/>
                        </a:rPr>
                        <a:t>: list assignment index out of range</a:t>
                      </a:r>
                      <a:endParaRPr lang="pt-BR" sz="1800" b="1" dirty="0">
                        <a:solidFill>
                          <a:srgbClr val="C00000"/>
                        </a:solidFill>
                        <a:latin typeface="Courier New" panose="02070309020205020404" pitchFamily="49" charset="0"/>
                        <a:cs typeface="Courier New" panose="02070309020205020404" pitchFamily="49" charset="0"/>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4204568129"/>
                  </a:ext>
                </a:extLst>
              </a:tr>
            </a:tbl>
          </a:graphicData>
        </a:graphic>
      </p:graphicFrame>
      <p:sp>
        <p:nvSpPr>
          <p:cNvPr id="9" name="TextBox 8"/>
          <p:cNvSpPr txBox="1"/>
          <p:nvPr/>
        </p:nvSpPr>
        <p:spPr>
          <a:xfrm>
            <a:off x="4757947" y="5465315"/>
            <a:ext cx="6130456" cy="369332"/>
          </a:xfrm>
          <a:prstGeom prst="rect">
            <a:avLst/>
          </a:prstGeom>
          <a:noFill/>
        </p:spPr>
        <p:txBody>
          <a:bodyPr wrap="square" rtlCol="0">
            <a:spAutoFit/>
          </a:bodyPr>
          <a:lstStyle/>
          <a:p>
            <a:pPr algn="ctr"/>
            <a:r>
              <a:rPr lang="en-US" dirty="0"/>
              <a:t>Python provides error message when running the program</a:t>
            </a:r>
          </a:p>
        </p:txBody>
      </p:sp>
      <p:sp>
        <p:nvSpPr>
          <p:cNvPr id="10" name="TextBox 9"/>
          <p:cNvSpPr txBox="1"/>
          <p:nvPr/>
        </p:nvSpPr>
        <p:spPr>
          <a:xfrm>
            <a:off x="6487427" y="86627"/>
            <a:ext cx="5569818" cy="369332"/>
          </a:xfrm>
          <a:prstGeom prst="rect">
            <a:avLst/>
          </a:prstGeom>
          <a:noFill/>
        </p:spPr>
        <p:txBody>
          <a:bodyPr wrap="square" rtlCol="0">
            <a:spAutoFit/>
          </a:bodyPr>
          <a:lstStyle/>
          <a:p>
            <a:pPr algn="r"/>
            <a:r>
              <a:rPr lang="en-US" dirty="0"/>
              <a:t>(Python first release by Guido van Rossum 1991)</a:t>
            </a:r>
          </a:p>
        </p:txBody>
      </p:sp>
    </p:spTree>
    <p:extLst>
      <p:ext uri="{BB962C8B-B14F-4D97-AF65-F5344CB8AC3E}">
        <p14:creationId xmlns:p14="http://schemas.microsoft.com/office/powerpoint/2010/main" val="17062962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8245" y="2271061"/>
            <a:ext cx="10515600" cy="1325563"/>
          </a:xfrm>
        </p:spPr>
        <p:txBody>
          <a:bodyPr/>
          <a:lstStyle/>
          <a:p>
            <a:pPr algn="ctr"/>
            <a:r>
              <a:rPr lang="en-US" dirty="0"/>
              <a:t>Why Python ?</a:t>
            </a:r>
          </a:p>
        </p:txBody>
      </p:sp>
      <p:sp>
        <p:nvSpPr>
          <p:cNvPr id="3" name="Content Placeholder 2"/>
          <p:cNvSpPr>
            <a:spLocks noGrp="1"/>
          </p:cNvSpPr>
          <p:nvPr>
            <p:ph idx="1"/>
          </p:nvPr>
        </p:nvSpPr>
        <p:spPr>
          <a:xfrm>
            <a:off x="2447478" y="3938530"/>
            <a:ext cx="7177133" cy="2628744"/>
          </a:xfrm>
        </p:spPr>
        <p:txBody>
          <a:bodyPr>
            <a:normAutofit/>
          </a:bodyPr>
          <a:lstStyle/>
          <a:p>
            <a:r>
              <a:rPr lang="en-US" sz="2600" noProof="1"/>
              <a:t>Short concise code</a:t>
            </a:r>
          </a:p>
          <a:p>
            <a:r>
              <a:rPr lang="en-US" sz="2600" b="1" noProof="1"/>
              <a:t>Index out-of-range exceptions</a:t>
            </a:r>
          </a:p>
          <a:p>
            <a:pPr marL="0" indent="0">
              <a:buNone/>
            </a:pPr>
            <a:endParaRPr lang="en-US" sz="2600" noProof="1"/>
          </a:p>
        </p:txBody>
      </p:sp>
    </p:spTree>
    <p:extLst>
      <p:ext uri="{BB962C8B-B14F-4D97-AF65-F5344CB8AC3E}">
        <p14:creationId xmlns:p14="http://schemas.microsoft.com/office/powerpoint/2010/main" val="36901384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913"/>
            <a:ext cx="12192000" cy="1325563"/>
          </a:xfrm>
        </p:spPr>
        <p:txBody>
          <a:bodyPr/>
          <a:lstStyle/>
          <a:p>
            <a:pPr algn="ctr"/>
            <a:r>
              <a:rPr lang="en-US" dirty="0"/>
              <a:t>C++ different ways to print a vector</a:t>
            </a:r>
          </a:p>
        </p:txBody>
      </p:sp>
      <p:graphicFrame>
        <p:nvGraphicFramePr>
          <p:cNvPr id="9" name="Table 8"/>
          <p:cNvGraphicFramePr>
            <a:graphicFrameLocks noGrp="1"/>
          </p:cNvGraphicFramePr>
          <p:nvPr>
            <p:extLst>
              <p:ext uri="{D42A27DB-BD31-4B8C-83A1-F6EECF244321}">
                <p14:modId xmlns:p14="http://schemas.microsoft.com/office/powerpoint/2010/main" val="1703502260"/>
              </p:ext>
            </p:extLst>
          </p:nvPr>
        </p:nvGraphicFramePr>
        <p:xfrm>
          <a:off x="1002147" y="1150220"/>
          <a:ext cx="10149205" cy="5394960"/>
        </p:xfrm>
        <a:graphic>
          <a:graphicData uri="http://schemas.openxmlformats.org/drawingml/2006/table">
            <a:tbl>
              <a:tblPr firstRow="1" bandRow="1">
                <a:tableStyleId>{5C22544A-7EE6-4342-B048-85BDC9FD1C3A}</a:tableStyleId>
              </a:tblPr>
              <a:tblGrid>
                <a:gridCol w="10149205">
                  <a:extLst>
                    <a:ext uri="{9D8B030D-6E8A-4147-A177-3AD203B41FA5}">
                      <a16:colId xmlns:a16="http://schemas.microsoft.com/office/drawing/2014/main" val="1873682825"/>
                    </a:ext>
                  </a:extLst>
                </a:gridCol>
              </a:tblGrid>
              <a:tr h="140002">
                <a:tc>
                  <a:txBody>
                    <a:bodyPr/>
                    <a:lstStyle/>
                    <a:p>
                      <a:r>
                        <a:rPr lang="da-DK" sz="1800" b="1" dirty="0">
                          <a:latin typeface="Courier New" panose="02070309020205020404" pitchFamily="49" charset="0"/>
                          <a:cs typeface="Courier New" panose="02070309020205020404" pitchFamily="49" charset="0"/>
                        </a:rPr>
                        <a:t>vector-iterator.cpp</a:t>
                      </a: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00000"/>
                    </a:solidFill>
                  </a:tcPr>
                </a:tc>
                <a:extLst>
                  <a:ext uri="{0D108BD9-81ED-4DB2-BD59-A6C34878D82A}">
                    <a16:rowId xmlns:a16="http://schemas.microsoft.com/office/drawing/2014/main" val="3330819881"/>
                  </a:ext>
                </a:extLst>
              </a:tr>
              <a:tr h="469718">
                <a:tc>
                  <a:txBody>
                    <a:bodyPr/>
                    <a:lstStyle/>
                    <a:p>
                      <a:r>
                        <a:rPr lang="pt-BR" sz="1800" b="1" dirty="0">
                          <a:solidFill>
                            <a:schemeClr val="bg1">
                              <a:lumMod val="50000"/>
                            </a:schemeClr>
                          </a:solidFill>
                          <a:latin typeface="Courier New" panose="02070309020205020404" pitchFamily="49" charset="0"/>
                          <a:cs typeface="Courier New" panose="02070309020205020404" pitchFamily="49" charset="0"/>
                        </a:rPr>
                        <a:t>#include &lt;iostream&gt;</a:t>
                      </a:r>
                    </a:p>
                    <a:p>
                      <a:r>
                        <a:rPr lang="pt-BR" sz="1800" b="1" dirty="0">
                          <a:solidFill>
                            <a:schemeClr val="bg1">
                              <a:lumMod val="50000"/>
                            </a:schemeClr>
                          </a:solidFill>
                          <a:latin typeface="Courier New" panose="02070309020205020404" pitchFamily="49" charset="0"/>
                          <a:cs typeface="Courier New" panose="02070309020205020404" pitchFamily="49" charset="0"/>
                        </a:rPr>
                        <a:t>#include &lt;vector&gt;</a:t>
                      </a:r>
                    </a:p>
                    <a:p>
                      <a:r>
                        <a:rPr lang="pt-BR" sz="1800" b="1" dirty="0">
                          <a:solidFill>
                            <a:schemeClr val="bg1">
                              <a:lumMod val="50000"/>
                            </a:schemeClr>
                          </a:solidFill>
                          <a:latin typeface="Courier New" panose="02070309020205020404" pitchFamily="49" charset="0"/>
                          <a:cs typeface="Courier New" panose="02070309020205020404" pitchFamily="49" charset="0"/>
                        </a:rPr>
                        <a:t>int main() {</a:t>
                      </a:r>
                    </a:p>
                    <a:p>
                      <a:r>
                        <a:rPr lang="pt-BR" sz="1800" b="1" dirty="0">
                          <a:solidFill>
                            <a:schemeClr val="bg1">
                              <a:lumMod val="50000"/>
                            </a:schemeClr>
                          </a:solidFill>
                          <a:latin typeface="Courier New" panose="02070309020205020404" pitchFamily="49" charset="0"/>
                          <a:cs typeface="Courier New" panose="02070309020205020404" pitchFamily="49" charset="0"/>
                        </a:rPr>
                        <a:t>  // Vector is part of STL (Standard Template Library)</a:t>
                      </a:r>
                    </a:p>
                    <a:p>
                      <a:r>
                        <a:rPr lang="pt-BR" sz="1800" b="1" dirty="0">
                          <a:solidFill>
                            <a:schemeClr val="bg1">
                              <a:lumMod val="50000"/>
                            </a:schemeClr>
                          </a:solidFill>
                          <a:latin typeface="Courier New" panose="02070309020205020404" pitchFamily="49" charset="0"/>
                          <a:cs typeface="Courier New" panose="02070309020205020404" pitchFamily="49" charset="0"/>
                        </a:rPr>
                        <a:t>  std::vector&lt;int&gt; </a:t>
                      </a:r>
                      <a:r>
                        <a:rPr lang="pt-BR" sz="1800" b="1" dirty="0">
                          <a:solidFill>
                            <a:schemeClr val="tx1"/>
                          </a:solidFill>
                          <a:latin typeface="Courier New" panose="02070309020205020404" pitchFamily="49" charset="0"/>
                          <a:cs typeface="Courier New" panose="02070309020205020404" pitchFamily="49" charset="0"/>
                        </a:rPr>
                        <a:t>A = {20, 23, 26};</a:t>
                      </a:r>
                    </a:p>
                    <a:p>
                      <a:r>
                        <a:rPr lang="pt-BR" sz="1800" b="1" dirty="0">
                          <a:solidFill>
                            <a:schemeClr val="bg1">
                              <a:lumMod val="50000"/>
                            </a:schemeClr>
                          </a:solidFill>
                          <a:latin typeface="Courier New" panose="02070309020205020404" pitchFamily="49" charset="0"/>
                          <a:cs typeface="Courier New" panose="02070309020205020404" pitchFamily="49" charset="0"/>
                        </a:rPr>
                        <a:t>  // "C" indexing - since C++98</a:t>
                      </a:r>
                    </a:p>
                    <a:p>
                      <a:r>
                        <a:rPr lang="pt-BR" sz="1800" b="1" dirty="0">
                          <a:solidFill>
                            <a:schemeClr val="tx1"/>
                          </a:solidFill>
                          <a:latin typeface="Courier New" panose="02070309020205020404" pitchFamily="49" charset="0"/>
                          <a:cs typeface="Courier New" panose="02070309020205020404" pitchFamily="49" charset="0"/>
                        </a:rPr>
                        <a:t>  for (int i = 0; i &lt; A.size(); i++)   </a:t>
                      </a:r>
                    </a:p>
                    <a:p>
                      <a:r>
                        <a:rPr lang="pt-BR" sz="1800" b="1" dirty="0">
                          <a:solidFill>
                            <a:schemeClr val="bg1">
                              <a:lumMod val="50000"/>
                            </a:schemeClr>
                          </a:solidFill>
                          <a:latin typeface="Courier New" panose="02070309020205020404" pitchFamily="49" charset="0"/>
                          <a:cs typeface="Courier New" panose="02070309020205020404" pitchFamily="49" charset="0"/>
                        </a:rPr>
                        <a:t>    std::cout &lt;&lt; </a:t>
                      </a:r>
                      <a:r>
                        <a:rPr lang="pt-BR" sz="1800" b="1" dirty="0">
                          <a:solidFill>
                            <a:schemeClr val="tx1"/>
                          </a:solidFill>
                          <a:latin typeface="Courier New" panose="02070309020205020404" pitchFamily="49" charset="0"/>
                          <a:cs typeface="Courier New" panose="02070309020205020404" pitchFamily="49" charset="0"/>
                        </a:rPr>
                        <a:t>A[i]</a:t>
                      </a:r>
                      <a:r>
                        <a:rPr lang="pt-BR" sz="1800" b="1" dirty="0">
                          <a:solidFill>
                            <a:schemeClr val="bg1">
                              <a:lumMod val="50000"/>
                            </a:schemeClr>
                          </a:solidFill>
                          <a:latin typeface="Courier New" panose="02070309020205020404" pitchFamily="49" charset="0"/>
                          <a:cs typeface="Courier New" panose="02070309020205020404" pitchFamily="49" charset="0"/>
                        </a:rPr>
                        <a:t> &lt;&lt; std::endl;</a:t>
                      </a:r>
                    </a:p>
                    <a:p>
                      <a:r>
                        <a:rPr lang="pt-BR" sz="1800" b="1" dirty="0">
                          <a:solidFill>
                            <a:schemeClr val="bg1">
                              <a:lumMod val="50000"/>
                            </a:schemeClr>
                          </a:solidFill>
                          <a:latin typeface="Courier New" panose="02070309020205020404" pitchFamily="49" charset="0"/>
                          <a:cs typeface="Courier New" panose="02070309020205020404" pitchFamily="49" charset="0"/>
                        </a:rPr>
                        <a:t>  // iterator - since C++98 </a:t>
                      </a:r>
                    </a:p>
                    <a:p>
                      <a:r>
                        <a:rPr lang="pt-BR" sz="1800" b="1" dirty="0">
                          <a:solidFill>
                            <a:schemeClr val="tx1"/>
                          </a:solidFill>
                          <a:latin typeface="Courier New" panose="02070309020205020404" pitchFamily="49" charset="0"/>
                          <a:cs typeface="Courier New" panose="02070309020205020404" pitchFamily="49" charset="0"/>
                        </a:rPr>
                        <a:t>  for (</a:t>
                      </a:r>
                      <a:r>
                        <a:rPr lang="pt-BR" sz="1800" b="1" dirty="0">
                          <a:solidFill>
                            <a:srgbClr val="C00000"/>
                          </a:solidFill>
                          <a:latin typeface="Courier New" panose="02070309020205020404" pitchFamily="49" charset="0"/>
                          <a:cs typeface="Courier New" panose="02070309020205020404" pitchFamily="49" charset="0"/>
                        </a:rPr>
                        <a:t>std::vector&lt;int&gt;::iterator </a:t>
                      </a:r>
                      <a:r>
                        <a:rPr lang="pt-BR" sz="1800" b="1" dirty="0">
                          <a:solidFill>
                            <a:schemeClr val="tx1"/>
                          </a:solidFill>
                          <a:latin typeface="Courier New" panose="02070309020205020404" pitchFamily="49" charset="0"/>
                          <a:cs typeface="Courier New" panose="02070309020205020404" pitchFamily="49" charset="0"/>
                        </a:rPr>
                        <a:t>it = A.begin(); it != A.end(); ++it)  </a:t>
                      </a:r>
                    </a:p>
                    <a:p>
                      <a:r>
                        <a:rPr lang="pt-BR" sz="1800" b="1" dirty="0">
                          <a:solidFill>
                            <a:schemeClr val="bg1">
                              <a:lumMod val="50000"/>
                            </a:schemeClr>
                          </a:solidFill>
                          <a:latin typeface="Courier New" panose="02070309020205020404" pitchFamily="49" charset="0"/>
                          <a:cs typeface="Courier New" panose="02070309020205020404" pitchFamily="49" charset="0"/>
                        </a:rPr>
                        <a:t>    std::cout &lt;&lt; </a:t>
                      </a:r>
                      <a:r>
                        <a:rPr lang="pt-BR" sz="1800" b="1" dirty="0">
                          <a:solidFill>
                            <a:schemeClr val="tx1"/>
                          </a:solidFill>
                          <a:latin typeface="Courier New" panose="02070309020205020404" pitchFamily="49" charset="0"/>
                          <a:cs typeface="Courier New" panose="02070309020205020404" pitchFamily="49" charset="0"/>
                        </a:rPr>
                        <a:t>*it</a:t>
                      </a:r>
                      <a:r>
                        <a:rPr lang="pt-BR" sz="1800" b="1" dirty="0">
                          <a:solidFill>
                            <a:schemeClr val="bg1">
                              <a:lumMod val="50000"/>
                            </a:schemeClr>
                          </a:solidFill>
                          <a:latin typeface="Courier New" panose="02070309020205020404" pitchFamily="49" charset="0"/>
                          <a:cs typeface="Courier New" panose="02070309020205020404" pitchFamily="49" charset="0"/>
                        </a:rPr>
                        <a:t> &lt;&lt; std:: endl;</a:t>
                      </a:r>
                    </a:p>
                    <a:p>
                      <a:r>
                        <a:rPr lang="pt-BR" sz="1800" b="1" dirty="0">
                          <a:solidFill>
                            <a:schemeClr val="bg1">
                              <a:lumMod val="50000"/>
                            </a:schemeClr>
                          </a:solidFill>
                          <a:latin typeface="Courier New" panose="02070309020205020404" pitchFamily="49" charset="0"/>
                          <a:cs typeface="Courier New" panose="02070309020205020404" pitchFamily="49" charset="0"/>
                        </a:rPr>
                        <a:t>  // "auto" iterator - since C++11</a:t>
                      </a:r>
                    </a:p>
                    <a:p>
                      <a:r>
                        <a:rPr lang="pt-BR" sz="1800" b="1" dirty="0">
                          <a:solidFill>
                            <a:schemeClr val="tx1"/>
                          </a:solidFill>
                          <a:latin typeface="Courier New" panose="02070309020205020404" pitchFamily="49" charset="0"/>
                          <a:cs typeface="Courier New" panose="02070309020205020404" pitchFamily="49" charset="0"/>
                        </a:rPr>
                        <a:t>  for (</a:t>
                      </a:r>
                      <a:r>
                        <a:rPr lang="pt-BR" sz="1800" b="1" dirty="0">
                          <a:solidFill>
                            <a:srgbClr val="C00000"/>
                          </a:solidFill>
                          <a:latin typeface="Courier New" panose="02070309020205020404" pitchFamily="49" charset="0"/>
                          <a:cs typeface="Courier New" panose="02070309020205020404" pitchFamily="49" charset="0"/>
                        </a:rPr>
                        <a:t>auto</a:t>
                      </a:r>
                      <a:r>
                        <a:rPr lang="pt-BR" sz="1800" b="1" dirty="0">
                          <a:solidFill>
                            <a:schemeClr val="tx1"/>
                          </a:solidFill>
                          <a:latin typeface="Courier New" panose="02070309020205020404" pitchFamily="49" charset="0"/>
                          <a:cs typeface="Courier New" panose="02070309020205020404" pitchFamily="49" charset="0"/>
                        </a:rPr>
                        <a:t> it = A.begin(); it != A.end(); ++it)  </a:t>
                      </a:r>
                    </a:p>
                    <a:p>
                      <a:r>
                        <a:rPr lang="pt-BR" sz="1800" b="1" dirty="0">
                          <a:solidFill>
                            <a:schemeClr val="bg1">
                              <a:lumMod val="50000"/>
                            </a:schemeClr>
                          </a:solidFill>
                          <a:latin typeface="Courier New" panose="02070309020205020404" pitchFamily="49" charset="0"/>
                          <a:cs typeface="Courier New" panose="02070309020205020404" pitchFamily="49" charset="0"/>
                        </a:rPr>
                        <a:t>    std::cout &lt;&lt; </a:t>
                      </a:r>
                      <a:r>
                        <a:rPr lang="pt-BR" sz="1800" b="1" dirty="0">
                          <a:solidFill>
                            <a:schemeClr val="tx1"/>
                          </a:solidFill>
                          <a:latin typeface="Courier New" panose="02070309020205020404" pitchFamily="49" charset="0"/>
                          <a:cs typeface="Courier New" panose="02070309020205020404" pitchFamily="49" charset="0"/>
                        </a:rPr>
                        <a:t>*it </a:t>
                      </a:r>
                      <a:r>
                        <a:rPr lang="pt-BR" sz="1800" b="1" dirty="0">
                          <a:solidFill>
                            <a:schemeClr val="bg1">
                              <a:lumMod val="50000"/>
                            </a:schemeClr>
                          </a:solidFill>
                          <a:latin typeface="Courier New" panose="02070309020205020404" pitchFamily="49" charset="0"/>
                          <a:cs typeface="Courier New" panose="02070309020205020404" pitchFamily="49" charset="0"/>
                        </a:rPr>
                        <a:t>&lt;&lt; std:: endl;</a:t>
                      </a:r>
                    </a:p>
                    <a:p>
                      <a:r>
                        <a:rPr lang="pt-BR" sz="1800" b="1" dirty="0">
                          <a:solidFill>
                            <a:schemeClr val="bg1">
                              <a:lumMod val="50000"/>
                            </a:schemeClr>
                          </a:solidFill>
                          <a:latin typeface="Courier New" panose="02070309020205020404" pitchFamily="49" charset="0"/>
                          <a:cs typeface="Courier New" panose="02070309020205020404" pitchFamily="49" charset="0"/>
                        </a:rPr>
                        <a:t>  // Range-based for-loop - since C++11</a:t>
                      </a:r>
                    </a:p>
                    <a:p>
                      <a:r>
                        <a:rPr lang="pt-BR" sz="1800" b="1" dirty="0">
                          <a:solidFill>
                            <a:schemeClr val="bg1">
                              <a:lumMod val="50000"/>
                            </a:schemeClr>
                          </a:solidFill>
                          <a:latin typeface="Courier New" panose="02070309020205020404" pitchFamily="49" charset="0"/>
                          <a:cs typeface="Courier New" panose="02070309020205020404" pitchFamily="49" charset="0"/>
                        </a:rPr>
                        <a:t> </a:t>
                      </a:r>
                      <a:r>
                        <a:rPr lang="pt-BR" sz="1800" b="1" dirty="0">
                          <a:solidFill>
                            <a:schemeClr val="tx1"/>
                          </a:solidFill>
                          <a:latin typeface="Courier New" panose="02070309020205020404" pitchFamily="49" charset="0"/>
                          <a:cs typeface="Courier New" panose="02070309020205020404" pitchFamily="49" charset="0"/>
                        </a:rPr>
                        <a:t> for (auto e </a:t>
                      </a:r>
                      <a:r>
                        <a:rPr lang="pt-BR" sz="1800" b="1" dirty="0">
                          <a:solidFill>
                            <a:srgbClr val="C00000"/>
                          </a:solidFill>
                          <a:latin typeface="Courier New" panose="02070309020205020404" pitchFamily="49" charset="0"/>
                          <a:cs typeface="Courier New" panose="02070309020205020404" pitchFamily="49" charset="0"/>
                        </a:rPr>
                        <a:t>:</a:t>
                      </a:r>
                      <a:r>
                        <a:rPr lang="pt-BR" sz="1800" b="1" dirty="0">
                          <a:solidFill>
                            <a:schemeClr val="tx1"/>
                          </a:solidFill>
                          <a:latin typeface="Courier New" panose="02070309020205020404" pitchFamily="49" charset="0"/>
                          <a:cs typeface="Courier New" panose="02070309020205020404" pitchFamily="49" charset="0"/>
                        </a:rPr>
                        <a:t> A)</a:t>
                      </a:r>
                    </a:p>
                    <a:p>
                      <a:r>
                        <a:rPr lang="pt-BR" sz="1800" b="1" dirty="0">
                          <a:solidFill>
                            <a:schemeClr val="bg1">
                              <a:lumMod val="50000"/>
                            </a:schemeClr>
                          </a:solidFill>
                          <a:latin typeface="Courier New" panose="02070309020205020404" pitchFamily="49" charset="0"/>
                          <a:cs typeface="Courier New" panose="02070309020205020404" pitchFamily="49" charset="0"/>
                        </a:rPr>
                        <a:t>    std::cout &lt;&lt; e &lt;&lt; std:: endl;</a:t>
                      </a:r>
                    </a:p>
                    <a:p>
                      <a:r>
                        <a:rPr lang="pt-BR" sz="1800" b="1" dirty="0">
                          <a:solidFill>
                            <a:schemeClr val="bg1">
                              <a:lumMod val="50000"/>
                            </a:schemeClr>
                          </a:solidFill>
                          <a:latin typeface="Courier New" panose="02070309020205020404" pitchFamily="49" charset="0"/>
                          <a:cs typeface="Courier New" panose="02070309020205020404" pitchFamily="49" charset="0"/>
                        </a:rPr>
                        <a:t>}</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4112970457"/>
                  </a:ext>
                </a:extLst>
              </a:tr>
            </a:tbl>
          </a:graphicData>
        </a:graphic>
      </p:graphicFrame>
      <p:sp>
        <p:nvSpPr>
          <p:cNvPr id="3" name="Down Arrow 2"/>
          <p:cNvSpPr/>
          <p:nvPr/>
        </p:nvSpPr>
        <p:spPr>
          <a:xfrm rot="16200000">
            <a:off x="378314" y="5252466"/>
            <a:ext cx="649703" cy="1079073"/>
          </a:xfrm>
          <a:prstGeom prst="down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dirty="0">
                <a:solidFill>
                  <a:schemeClr val="bg1"/>
                </a:solidFill>
              </a:rPr>
              <a:t>elegant</a:t>
            </a:r>
          </a:p>
        </p:txBody>
      </p:sp>
    </p:spTree>
    <p:extLst>
      <p:ext uri="{BB962C8B-B14F-4D97-AF65-F5344CB8AC3E}">
        <p14:creationId xmlns:p14="http://schemas.microsoft.com/office/powerpoint/2010/main" val="37441745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913"/>
            <a:ext cx="12192000" cy="1325563"/>
          </a:xfrm>
        </p:spPr>
        <p:txBody>
          <a:bodyPr/>
          <a:lstStyle/>
          <a:p>
            <a:pPr algn="ctr"/>
            <a:r>
              <a:rPr lang="en-US" dirty="0"/>
              <a:t>Java - different ways to print a vector</a:t>
            </a:r>
          </a:p>
        </p:txBody>
      </p:sp>
      <p:graphicFrame>
        <p:nvGraphicFramePr>
          <p:cNvPr id="8" name="Table 7"/>
          <p:cNvGraphicFramePr>
            <a:graphicFrameLocks noGrp="1"/>
          </p:cNvGraphicFramePr>
          <p:nvPr>
            <p:extLst>
              <p:ext uri="{D42A27DB-BD31-4B8C-83A1-F6EECF244321}">
                <p14:modId xmlns:p14="http://schemas.microsoft.com/office/powerpoint/2010/main" val="4003419984"/>
              </p:ext>
            </p:extLst>
          </p:nvPr>
        </p:nvGraphicFramePr>
        <p:xfrm>
          <a:off x="1823252" y="1030340"/>
          <a:ext cx="8545495" cy="5669280"/>
        </p:xfrm>
        <a:graphic>
          <a:graphicData uri="http://schemas.openxmlformats.org/drawingml/2006/table">
            <a:tbl>
              <a:tblPr firstRow="1" bandRow="1">
                <a:tableStyleId>{5C22544A-7EE6-4342-B048-85BDC9FD1C3A}</a:tableStyleId>
              </a:tblPr>
              <a:tblGrid>
                <a:gridCol w="8545495">
                  <a:extLst>
                    <a:ext uri="{9D8B030D-6E8A-4147-A177-3AD203B41FA5}">
                      <a16:colId xmlns:a16="http://schemas.microsoft.com/office/drawing/2014/main" val="1873682825"/>
                    </a:ext>
                  </a:extLst>
                </a:gridCol>
              </a:tblGrid>
              <a:tr h="0">
                <a:tc>
                  <a:txBody>
                    <a:bodyPr/>
                    <a:lstStyle/>
                    <a:p>
                      <a:r>
                        <a:rPr lang="da-DK" sz="1800" b="1" dirty="0">
                          <a:latin typeface="Courier New" panose="02070309020205020404" pitchFamily="49" charset="0"/>
                          <a:cs typeface="Courier New" panose="02070309020205020404" pitchFamily="49" charset="0"/>
                        </a:rPr>
                        <a:t>vector-iterator.java</a:t>
                      </a: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00000"/>
                    </a:solidFill>
                  </a:tcPr>
                </a:tc>
                <a:extLst>
                  <a:ext uri="{0D108BD9-81ED-4DB2-BD59-A6C34878D82A}">
                    <a16:rowId xmlns:a16="http://schemas.microsoft.com/office/drawing/2014/main" val="3330819881"/>
                  </a:ext>
                </a:extLst>
              </a:tr>
              <a:tr h="469718">
                <a:tc>
                  <a:txBody>
                    <a:bodyPr/>
                    <a:lstStyle/>
                    <a:p>
                      <a:r>
                        <a:rPr lang="pt-BR" sz="1800" b="1" dirty="0">
                          <a:solidFill>
                            <a:schemeClr val="bg1">
                              <a:lumMod val="50000"/>
                            </a:schemeClr>
                          </a:solidFill>
                          <a:latin typeface="Courier New" panose="02070309020205020404" pitchFamily="49" charset="0"/>
                          <a:cs typeface="Courier New" panose="02070309020205020404" pitchFamily="49" charset="0"/>
                        </a:rPr>
                        <a:t>import java.util.Vector;</a:t>
                      </a:r>
                    </a:p>
                    <a:p>
                      <a:r>
                        <a:rPr lang="pt-BR" sz="1800" b="1" dirty="0">
                          <a:solidFill>
                            <a:schemeClr val="bg1">
                              <a:lumMod val="50000"/>
                            </a:schemeClr>
                          </a:solidFill>
                          <a:latin typeface="Courier New" panose="02070309020205020404" pitchFamily="49" charset="0"/>
                          <a:cs typeface="Courier New" panose="02070309020205020404" pitchFamily="49" charset="0"/>
                        </a:rPr>
                        <a:t>import java.util.Iterator;</a:t>
                      </a:r>
                    </a:p>
                    <a:p>
                      <a:endParaRPr lang="pt-BR" sz="1800" b="1" dirty="0">
                        <a:solidFill>
                          <a:schemeClr val="bg1">
                            <a:lumMod val="50000"/>
                          </a:schemeClr>
                        </a:solidFill>
                        <a:latin typeface="Courier New" panose="02070309020205020404" pitchFamily="49" charset="0"/>
                        <a:cs typeface="Courier New" panose="02070309020205020404" pitchFamily="49" charset="0"/>
                      </a:endParaRPr>
                    </a:p>
                    <a:p>
                      <a:r>
                        <a:rPr lang="pt-BR" sz="1800" b="1" dirty="0">
                          <a:solidFill>
                            <a:schemeClr val="bg1">
                              <a:lumMod val="50000"/>
                            </a:schemeClr>
                          </a:solidFill>
                          <a:latin typeface="Courier New" panose="02070309020205020404" pitchFamily="49" charset="0"/>
                          <a:cs typeface="Courier New" panose="02070309020205020404" pitchFamily="49" charset="0"/>
                        </a:rPr>
                        <a:t>class IteratorTest{</a:t>
                      </a:r>
                    </a:p>
                    <a:p>
                      <a:r>
                        <a:rPr lang="pt-BR" sz="1800" b="1" dirty="0">
                          <a:solidFill>
                            <a:schemeClr val="bg1">
                              <a:lumMod val="50000"/>
                            </a:schemeClr>
                          </a:solidFill>
                          <a:latin typeface="Courier New" panose="02070309020205020404" pitchFamily="49" charset="0"/>
                          <a:cs typeface="Courier New" panose="02070309020205020404" pitchFamily="49" charset="0"/>
                        </a:rPr>
                        <a:t>   public static void main(String[] args) {</a:t>
                      </a:r>
                    </a:p>
                    <a:p>
                      <a:r>
                        <a:rPr lang="pt-BR" sz="1800" b="1" dirty="0">
                          <a:solidFill>
                            <a:schemeClr val="bg1">
                              <a:lumMod val="50000"/>
                            </a:schemeClr>
                          </a:solidFill>
                          <a:latin typeface="Courier New" panose="02070309020205020404" pitchFamily="49" charset="0"/>
                          <a:cs typeface="Courier New" panose="02070309020205020404" pitchFamily="49" charset="0"/>
                        </a:rPr>
                        <a:t>       Vector&lt;Integer&gt; a = new Vector&lt;Integer&gt;();</a:t>
                      </a:r>
                    </a:p>
                    <a:p>
                      <a:r>
                        <a:rPr lang="pt-BR" sz="1800" b="1" dirty="0">
                          <a:solidFill>
                            <a:schemeClr val="bg1">
                              <a:lumMod val="50000"/>
                            </a:schemeClr>
                          </a:solidFill>
                          <a:latin typeface="Courier New" panose="02070309020205020404" pitchFamily="49" charset="0"/>
                          <a:cs typeface="Courier New" panose="02070309020205020404" pitchFamily="49" charset="0"/>
                        </a:rPr>
                        <a:t>       a.add(7);</a:t>
                      </a:r>
                    </a:p>
                    <a:p>
                      <a:r>
                        <a:rPr lang="pt-BR" sz="1800" b="1" dirty="0">
                          <a:solidFill>
                            <a:schemeClr val="bg1">
                              <a:lumMod val="50000"/>
                            </a:schemeClr>
                          </a:solidFill>
                          <a:latin typeface="Courier New" panose="02070309020205020404" pitchFamily="49" charset="0"/>
                          <a:cs typeface="Courier New" panose="02070309020205020404" pitchFamily="49" charset="0"/>
                        </a:rPr>
                        <a:t>       a.add(42);</a:t>
                      </a:r>
                    </a:p>
                    <a:p>
                      <a:r>
                        <a:rPr lang="pt-BR" sz="1800" b="1" dirty="0">
                          <a:solidFill>
                            <a:schemeClr val="bg1">
                              <a:lumMod val="50000"/>
                            </a:schemeClr>
                          </a:solidFill>
                          <a:latin typeface="Courier New" panose="02070309020205020404" pitchFamily="49" charset="0"/>
                          <a:cs typeface="Courier New" panose="02070309020205020404" pitchFamily="49" charset="0"/>
                        </a:rPr>
                        <a:t>       // "C" for-loop &amp; get method</a:t>
                      </a:r>
                    </a:p>
                    <a:p>
                      <a:r>
                        <a:rPr lang="pt-BR" sz="1800" b="1" dirty="0">
                          <a:solidFill>
                            <a:schemeClr val="tx1"/>
                          </a:solidFill>
                          <a:latin typeface="Courier New" panose="02070309020205020404" pitchFamily="49" charset="0"/>
                          <a:cs typeface="Courier New" panose="02070309020205020404" pitchFamily="49" charset="0"/>
                        </a:rPr>
                        <a:t>       for (int i=0; i&lt;a.size(); i++)</a:t>
                      </a:r>
                    </a:p>
                    <a:p>
                      <a:r>
                        <a:rPr lang="pt-BR" sz="1800" b="1" dirty="0">
                          <a:solidFill>
                            <a:schemeClr val="bg1">
                              <a:lumMod val="50000"/>
                            </a:schemeClr>
                          </a:solidFill>
                          <a:latin typeface="Courier New" panose="02070309020205020404" pitchFamily="49" charset="0"/>
                          <a:cs typeface="Courier New" panose="02070309020205020404" pitchFamily="49" charset="0"/>
                        </a:rPr>
                        <a:t>	   System.out.println(</a:t>
                      </a:r>
                      <a:r>
                        <a:rPr lang="pt-BR" sz="1800" b="1" dirty="0">
                          <a:solidFill>
                            <a:schemeClr val="tx1"/>
                          </a:solidFill>
                          <a:latin typeface="Courier New" panose="02070309020205020404" pitchFamily="49" charset="0"/>
                          <a:cs typeface="Courier New" panose="02070309020205020404" pitchFamily="49" charset="0"/>
                        </a:rPr>
                        <a:t>a.get(i)</a:t>
                      </a:r>
                      <a:r>
                        <a:rPr lang="pt-BR" sz="1800" b="1" dirty="0">
                          <a:solidFill>
                            <a:schemeClr val="bg1">
                              <a:lumMod val="50000"/>
                            </a:schemeClr>
                          </a:solidFill>
                          <a:latin typeface="Courier New" panose="02070309020205020404" pitchFamily="49" charset="0"/>
                          <a:cs typeface="Courier New" panose="02070309020205020404" pitchFamily="49" charset="0"/>
                        </a:rPr>
                        <a:t>);         </a:t>
                      </a:r>
                    </a:p>
                    <a:p>
                      <a:r>
                        <a:rPr lang="pt-BR" sz="1800" b="1" dirty="0">
                          <a:solidFill>
                            <a:schemeClr val="bg1">
                              <a:lumMod val="50000"/>
                            </a:schemeClr>
                          </a:solidFill>
                          <a:latin typeface="Courier New" panose="02070309020205020404" pitchFamily="49" charset="0"/>
                          <a:cs typeface="Courier New" panose="02070309020205020404" pitchFamily="49" charset="0"/>
                        </a:rPr>
                        <a:t>       // iterator</a:t>
                      </a:r>
                    </a:p>
                    <a:p>
                      <a:r>
                        <a:rPr lang="pt-BR" sz="1800" b="1" dirty="0">
                          <a:solidFill>
                            <a:schemeClr val="bg1">
                              <a:lumMod val="50000"/>
                            </a:schemeClr>
                          </a:solidFill>
                          <a:latin typeface="Courier New" panose="02070309020205020404" pitchFamily="49" charset="0"/>
                          <a:cs typeface="Courier New" panose="02070309020205020404" pitchFamily="49" charset="0"/>
                        </a:rPr>
                        <a:t>       </a:t>
                      </a:r>
                      <a:r>
                        <a:rPr lang="pt-BR" sz="1800" b="1" dirty="0">
                          <a:solidFill>
                            <a:schemeClr val="tx1"/>
                          </a:solidFill>
                          <a:latin typeface="Courier New" panose="02070309020205020404" pitchFamily="49" charset="0"/>
                          <a:cs typeface="Courier New" panose="02070309020205020404" pitchFamily="49" charset="0"/>
                        </a:rPr>
                        <a:t>for (Iterator it = a.iterator(); it.hasNext(); )</a:t>
                      </a:r>
                    </a:p>
                    <a:p>
                      <a:r>
                        <a:rPr lang="pt-BR" sz="1800" b="1" dirty="0">
                          <a:solidFill>
                            <a:schemeClr val="bg1">
                              <a:lumMod val="50000"/>
                            </a:schemeClr>
                          </a:solidFill>
                          <a:latin typeface="Courier New" panose="02070309020205020404" pitchFamily="49" charset="0"/>
                          <a:cs typeface="Courier New" panose="02070309020205020404" pitchFamily="49" charset="0"/>
                        </a:rPr>
                        <a:t>	   System.out.println(</a:t>
                      </a:r>
                      <a:r>
                        <a:rPr lang="pt-BR" sz="1800" b="1" dirty="0">
                          <a:solidFill>
                            <a:schemeClr val="tx1"/>
                          </a:solidFill>
                          <a:latin typeface="Courier New" panose="02070309020205020404" pitchFamily="49" charset="0"/>
                          <a:cs typeface="Courier New" panose="02070309020205020404" pitchFamily="49" charset="0"/>
                        </a:rPr>
                        <a:t>it.next()</a:t>
                      </a:r>
                      <a:r>
                        <a:rPr lang="pt-BR" sz="1800" b="1" dirty="0">
                          <a:solidFill>
                            <a:schemeClr val="bg1">
                              <a:lumMod val="50000"/>
                            </a:schemeClr>
                          </a:solidFill>
                          <a:latin typeface="Courier New" panose="02070309020205020404" pitchFamily="49" charset="0"/>
                          <a:cs typeface="Courier New" panose="02070309020205020404" pitchFamily="49" charset="0"/>
                        </a:rPr>
                        <a:t>);    </a:t>
                      </a:r>
                    </a:p>
                    <a:p>
                      <a:r>
                        <a:rPr lang="pt-BR" sz="1800" b="1" dirty="0">
                          <a:solidFill>
                            <a:schemeClr val="bg1">
                              <a:lumMod val="50000"/>
                            </a:schemeClr>
                          </a:solidFill>
                          <a:latin typeface="Courier New" panose="02070309020205020404" pitchFamily="49" charset="0"/>
                          <a:cs typeface="Courier New" panose="02070309020205020404" pitchFamily="49" charset="0"/>
                        </a:rPr>
                        <a:t>       // for-each loop – since Java 5</a:t>
                      </a:r>
                    </a:p>
                    <a:p>
                      <a:r>
                        <a:rPr lang="pt-BR" sz="1800" b="1" dirty="0">
                          <a:solidFill>
                            <a:schemeClr val="tx1"/>
                          </a:solidFill>
                          <a:latin typeface="Courier New" panose="02070309020205020404" pitchFamily="49" charset="0"/>
                          <a:cs typeface="Courier New" panose="02070309020205020404" pitchFamily="49" charset="0"/>
                        </a:rPr>
                        <a:t>       for (Integer e : a)</a:t>
                      </a:r>
                    </a:p>
                    <a:p>
                      <a:r>
                        <a:rPr lang="pt-BR" sz="1800" b="1" dirty="0">
                          <a:solidFill>
                            <a:schemeClr val="bg1">
                              <a:lumMod val="50000"/>
                            </a:schemeClr>
                          </a:solidFill>
                          <a:latin typeface="Courier New" panose="02070309020205020404" pitchFamily="49" charset="0"/>
                          <a:cs typeface="Courier New" panose="02070309020205020404" pitchFamily="49" charset="0"/>
                        </a:rPr>
                        <a:t>	   System.out.println(e);         </a:t>
                      </a:r>
                    </a:p>
                    <a:p>
                      <a:r>
                        <a:rPr lang="pt-BR" sz="1800" b="1" dirty="0">
                          <a:solidFill>
                            <a:schemeClr val="bg1">
                              <a:lumMod val="50000"/>
                            </a:schemeClr>
                          </a:solidFill>
                          <a:latin typeface="Courier New" panose="02070309020205020404" pitchFamily="49" charset="0"/>
                          <a:cs typeface="Courier New" panose="02070309020205020404" pitchFamily="49" charset="0"/>
                        </a:rPr>
                        <a:t>   }</a:t>
                      </a:r>
                    </a:p>
                    <a:p>
                      <a:r>
                        <a:rPr lang="pt-BR" sz="1800" b="1" dirty="0">
                          <a:solidFill>
                            <a:schemeClr val="bg1">
                              <a:lumMod val="50000"/>
                            </a:schemeClr>
                          </a:solidFill>
                          <a:latin typeface="Courier New" panose="02070309020205020404" pitchFamily="49" charset="0"/>
                          <a:cs typeface="Courier New" panose="02070309020205020404" pitchFamily="49" charset="0"/>
                        </a:rPr>
                        <a:t>}</a:t>
                      </a:r>
                      <a:endParaRPr lang="en-US" sz="1800" b="1" dirty="0">
                        <a:solidFill>
                          <a:schemeClr val="bg1">
                            <a:lumMod val="50000"/>
                          </a:schemeClr>
                        </a:solidFill>
                        <a:latin typeface="Courier New" panose="02070309020205020404" pitchFamily="49" charset="0"/>
                        <a:cs typeface="Courier New" panose="02070309020205020404" pitchFamily="49" charset="0"/>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4112970457"/>
                  </a:ext>
                </a:extLst>
              </a:tr>
            </a:tbl>
          </a:graphicData>
        </a:graphic>
      </p:graphicFrame>
      <p:sp>
        <p:nvSpPr>
          <p:cNvPr id="5" name="Down Arrow 4"/>
          <p:cNvSpPr/>
          <p:nvPr/>
        </p:nvSpPr>
        <p:spPr>
          <a:xfrm rot="16200000">
            <a:off x="1498400" y="5156214"/>
            <a:ext cx="649703" cy="1079073"/>
          </a:xfrm>
          <a:prstGeom prst="down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dirty="0">
                <a:solidFill>
                  <a:schemeClr val="bg1"/>
                </a:solidFill>
              </a:rPr>
              <a:t>elegant</a:t>
            </a:r>
          </a:p>
        </p:txBody>
      </p:sp>
    </p:spTree>
    <p:extLst>
      <p:ext uri="{BB962C8B-B14F-4D97-AF65-F5344CB8AC3E}">
        <p14:creationId xmlns:p14="http://schemas.microsoft.com/office/powerpoint/2010/main" val="30198942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da-DK" dirty="0"/>
              <a:t>Course </a:t>
            </a:r>
            <a:r>
              <a:rPr lang="da-DK" dirty="0" err="1"/>
              <a:t>description</a:t>
            </a:r>
            <a:r>
              <a:rPr lang="da-DK" dirty="0"/>
              <a:t> </a:t>
            </a:r>
            <a:r>
              <a:rPr lang="da-DK" sz="2400" dirty="0"/>
              <a:t>– kursuskatalog.au.dk/en/course/111388/</a:t>
            </a:r>
            <a:endParaRPr lang="en-US" sz="2400" dirty="0"/>
          </a:p>
        </p:txBody>
      </p:sp>
      <p:sp>
        <p:nvSpPr>
          <p:cNvPr id="3" name="Content Placeholder 2"/>
          <p:cNvSpPr>
            <a:spLocks noGrp="1"/>
          </p:cNvSpPr>
          <p:nvPr>
            <p:ph idx="1"/>
          </p:nvPr>
        </p:nvSpPr>
        <p:spPr>
          <a:xfrm>
            <a:off x="583951" y="1604159"/>
            <a:ext cx="7199600" cy="5040000"/>
          </a:xfrm>
          <a:solidFill>
            <a:schemeClr val="accent5">
              <a:lumMod val="20000"/>
              <a:lumOff val="80000"/>
            </a:schemeClr>
          </a:solidFill>
          <a:ln>
            <a:solidFill>
              <a:schemeClr val="tx1"/>
            </a:solidFill>
          </a:ln>
        </p:spPr>
        <p:txBody>
          <a:bodyPr>
            <a:noAutofit/>
          </a:bodyPr>
          <a:lstStyle/>
          <a:p>
            <a:pPr marL="0" indent="0">
              <a:buNone/>
            </a:pPr>
            <a:r>
              <a:rPr lang="en-US" sz="2000" b="1" dirty="0"/>
              <a:t>Introduction to Programming with Scientific Applications</a:t>
            </a:r>
          </a:p>
          <a:p>
            <a:pPr marL="0" indent="0">
              <a:buNone/>
            </a:pPr>
            <a:r>
              <a:rPr lang="en-US" sz="1400" b="1" dirty="0"/>
              <a:t>Description of qualifications</a:t>
            </a:r>
          </a:p>
          <a:p>
            <a:pPr marL="0" indent="0">
              <a:buNone/>
            </a:pPr>
            <a:r>
              <a:rPr lang="en-US" sz="1400" dirty="0"/>
              <a:t>After the course the participants will have knowledge of principles and techniques for systematic </a:t>
            </a:r>
            <a:r>
              <a:rPr lang="en-US" sz="1400" b="1" dirty="0">
                <a:solidFill>
                  <a:srgbClr val="C00000"/>
                </a:solidFill>
              </a:rPr>
              <a:t>construction</a:t>
            </a:r>
            <a:r>
              <a:rPr lang="en-US" sz="1400" dirty="0"/>
              <a:t> of </a:t>
            </a:r>
            <a:r>
              <a:rPr lang="en-US" sz="1400" b="1" dirty="0">
                <a:solidFill>
                  <a:srgbClr val="C00000"/>
                </a:solidFill>
              </a:rPr>
              <a:t>programs</a:t>
            </a:r>
            <a:r>
              <a:rPr lang="en-US" sz="1400" dirty="0"/>
              <a:t>.</a:t>
            </a:r>
          </a:p>
          <a:p>
            <a:pPr marL="0" indent="0">
              <a:spcAft>
                <a:spcPts val="600"/>
              </a:spcAft>
              <a:buNone/>
            </a:pPr>
            <a:r>
              <a:rPr lang="en-US" sz="1400" dirty="0"/>
              <a:t>At the end of the course, the participants will be able to: </a:t>
            </a:r>
          </a:p>
          <a:p>
            <a:pPr>
              <a:spcBef>
                <a:spcPts val="0"/>
              </a:spcBef>
            </a:pPr>
            <a:r>
              <a:rPr lang="en-US" sz="1400" dirty="0"/>
              <a:t>apply constructions of a common programming language,</a:t>
            </a:r>
          </a:p>
          <a:p>
            <a:pPr>
              <a:spcBef>
                <a:spcPts val="0"/>
              </a:spcBef>
            </a:pPr>
            <a:r>
              <a:rPr lang="en-US" sz="1400" dirty="0"/>
              <a:t>develop </a:t>
            </a:r>
            <a:r>
              <a:rPr lang="en-US" sz="1400" b="1" dirty="0">
                <a:solidFill>
                  <a:srgbClr val="C00000"/>
                </a:solidFill>
              </a:rPr>
              <a:t>well-structured</a:t>
            </a:r>
            <a:r>
              <a:rPr lang="en-US" sz="1400" dirty="0"/>
              <a:t> programs and perform </a:t>
            </a:r>
            <a:r>
              <a:rPr lang="en-US" sz="1400" b="1" dirty="0">
                <a:solidFill>
                  <a:srgbClr val="C00000"/>
                </a:solidFill>
              </a:rPr>
              <a:t>testing</a:t>
            </a:r>
            <a:r>
              <a:rPr lang="en-US" sz="1400" dirty="0"/>
              <a:t> and </a:t>
            </a:r>
            <a:r>
              <a:rPr lang="en-US" sz="1400" b="1" dirty="0">
                <a:solidFill>
                  <a:srgbClr val="C00000"/>
                </a:solidFill>
              </a:rPr>
              <a:t>debugging</a:t>
            </a:r>
            <a:r>
              <a:rPr lang="en-US" sz="1400" dirty="0"/>
              <a:t> of these,</a:t>
            </a:r>
          </a:p>
          <a:p>
            <a:pPr>
              <a:spcBef>
                <a:spcPts val="0"/>
              </a:spcBef>
            </a:pPr>
            <a:r>
              <a:rPr lang="en-US" sz="1400" dirty="0"/>
              <a:t>explain fundamental programming concepts and basic algorithmic techniques,</a:t>
            </a:r>
          </a:p>
          <a:p>
            <a:pPr>
              <a:spcBef>
                <a:spcPts val="0"/>
              </a:spcBef>
            </a:pPr>
            <a:r>
              <a:rPr lang="en-US" sz="1400" dirty="0"/>
              <a:t>apply standard </a:t>
            </a:r>
            <a:r>
              <a:rPr lang="en-US" sz="1400" b="1" dirty="0">
                <a:solidFill>
                  <a:srgbClr val="C00000"/>
                </a:solidFill>
              </a:rPr>
              <a:t>tools for scientific applications</a:t>
            </a:r>
            <a:r>
              <a:rPr lang="en-US" sz="1400" dirty="0"/>
              <a:t>,</a:t>
            </a:r>
          </a:p>
          <a:p>
            <a:pPr>
              <a:spcBef>
                <a:spcPts val="0"/>
              </a:spcBef>
            </a:pPr>
            <a:r>
              <a:rPr lang="en-US" sz="1400" dirty="0"/>
              <a:t>use the documentation for a programming language and available software packages.</a:t>
            </a:r>
          </a:p>
          <a:p>
            <a:pPr marL="0" indent="0">
              <a:buNone/>
            </a:pPr>
            <a:r>
              <a:rPr lang="en-US" sz="1400" b="1" dirty="0"/>
              <a:t>Contents</a:t>
            </a:r>
          </a:p>
          <a:p>
            <a:pPr marL="0" indent="0">
              <a:buNone/>
            </a:pPr>
            <a:r>
              <a:rPr lang="en-US" sz="1400" dirty="0"/>
              <a:t>The course gives an introduction to programming with scientific applications.</a:t>
            </a:r>
            <a:br>
              <a:rPr lang="en-US" sz="1400" dirty="0"/>
            </a:br>
            <a:r>
              <a:rPr lang="en-US" sz="1400" dirty="0"/>
              <a:t>Programming concepts and techniques are introduced using the </a:t>
            </a:r>
            <a:r>
              <a:rPr lang="en-US" sz="1400" b="1" dirty="0">
                <a:solidFill>
                  <a:srgbClr val="C00000"/>
                </a:solidFill>
              </a:rPr>
              <a:t>Python</a:t>
            </a:r>
            <a:r>
              <a:rPr lang="en-US" sz="1400" dirty="0"/>
              <a:t> programming language.</a:t>
            </a:r>
            <a:br>
              <a:rPr lang="en-US" sz="1400" dirty="0"/>
            </a:br>
            <a:r>
              <a:rPr lang="en-US" sz="1400" dirty="0"/>
              <a:t>The programming concepts are </a:t>
            </a:r>
            <a:r>
              <a:rPr lang="en-US" sz="1400" b="1" dirty="0">
                <a:solidFill>
                  <a:srgbClr val="C00000"/>
                </a:solidFill>
              </a:rPr>
              <a:t>illustrated in other programming languages</a:t>
            </a:r>
            <a:r>
              <a:rPr lang="en-US" sz="1400" dirty="0"/>
              <a:t>. The following content is included.</a:t>
            </a:r>
          </a:p>
          <a:p>
            <a:pPr marL="0" indent="0">
              <a:buNone/>
            </a:pPr>
            <a:r>
              <a:rPr lang="en-US" sz="1400" i="1" dirty="0"/>
              <a:t>Basic programming constructs</a:t>
            </a:r>
            <a:r>
              <a:rPr lang="en-US" sz="1400" dirty="0"/>
              <a:t>:  Data types, operators, variables, flow of control, conditionals, loops, functions, recursion, scope, exceptions. </a:t>
            </a:r>
            <a:r>
              <a:rPr lang="en-US" sz="1400" i="1" dirty="0"/>
              <a:t>Object orientation</a:t>
            </a:r>
            <a:r>
              <a:rPr lang="en-US" sz="1400" dirty="0"/>
              <a:t>:  Abstract data types, classes, inheritance, encapsulation. </a:t>
            </a:r>
            <a:r>
              <a:rPr lang="en-US" sz="1400" i="1" dirty="0"/>
              <a:t>Basic algorithmic techniques</a:t>
            </a:r>
            <a:r>
              <a:rPr lang="en-US" sz="1400" dirty="0"/>
              <a:t>:  Sorting, binary search, dynamic programming. </a:t>
            </a:r>
            <a:r>
              <a:rPr lang="en-US" sz="1400" i="1" dirty="0"/>
              <a:t>Systematic development of programs</a:t>
            </a:r>
            <a:r>
              <a:rPr lang="en-US" sz="1400" dirty="0"/>
              <a:t>:  Testing and debugging. File-based input/output, numerical analysis, functional programming. Scientific computing using standard packages for Python.</a:t>
            </a:r>
          </a:p>
        </p:txBody>
      </p:sp>
      <p:sp>
        <p:nvSpPr>
          <p:cNvPr id="4" name="TextBox 3"/>
          <p:cNvSpPr txBox="1"/>
          <p:nvPr/>
        </p:nvSpPr>
        <p:spPr>
          <a:xfrm>
            <a:off x="7917366" y="1604159"/>
            <a:ext cx="3746810" cy="5047536"/>
          </a:xfrm>
          <a:prstGeom prst="rect">
            <a:avLst/>
          </a:prstGeom>
          <a:solidFill>
            <a:schemeClr val="accent5">
              <a:lumMod val="20000"/>
              <a:lumOff val="80000"/>
            </a:schemeClr>
          </a:solidFill>
          <a:ln>
            <a:solidFill>
              <a:schemeClr val="tx1"/>
            </a:solidFill>
          </a:ln>
        </p:spPr>
        <p:txBody>
          <a:bodyPr wrap="square" rtlCol="0">
            <a:spAutoFit/>
          </a:bodyPr>
          <a:lstStyle/>
          <a:p>
            <a:pPr>
              <a:tabLst>
                <a:tab pos="539750" algn="l"/>
              </a:tabLst>
            </a:pPr>
            <a:r>
              <a:rPr lang="en-US" sz="1400" b="1" dirty="0"/>
              <a:t>ECTS</a:t>
            </a:r>
            <a:r>
              <a:rPr lang="en-US" sz="1400" dirty="0"/>
              <a:t>    10</a:t>
            </a:r>
          </a:p>
          <a:p>
            <a:pPr>
              <a:tabLst>
                <a:tab pos="539750" algn="l"/>
              </a:tabLst>
            </a:pPr>
            <a:r>
              <a:rPr lang="en-US" sz="1400" b="1" dirty="0"/>
              <a:t>Hours - weeks - periods</a:t>
            </a:r>
          </a:p>
          <a:p>
            <a:pPr>
              <a:tabLst>
                <a:tab pos="539750" algn="l"/>
              </a:tabLst>
            </a:pPr>
            <a:r>
              <a:rPr lang="en-US" sz="1400" dirty="0"/>
              <a:t>	Lectures 2 x 2 hours/week</a:t>
            </a:r>
          </a:p>
          <a:p>
            <a:pPr>
              <a:tabLst>
                <a:tab pos="539750" algn="l"/>
              </a:tabLst>
            </a:pPr>
            <a:r>
              <a:rPr lang="en-US" sz="1400" dirty="0"/>
              <a:t>	TA sessions 1 x 3 hours/week</a:t>
            </a:r>
          </a:p>
          <a:p>
            <a:pPr>
              <a:tabLst>
                <a:tab pos="539750" algn="l"/>
              </a:tabLst>
            </a:pPr>
            <a:r>
              <a:rPr lang="en-US" sz="1400" dirty="0"/>
              <a:t>	Study café 3 x 1 hour/week</a:t>
            </a:r>
          </a:p>
          <a:p>
            <a:pPr>
              <a:tabLst>
                <a:tab pos="539750" algn="l"/>
              </a:tabLst>
            </a:pPr>
            <a:r>
              <a:rPr lang="en-US" sz="1400" b="1" dirty="0"/>
              <a:t>Language of instruction</a:t>
            </a:r>
          </a:p>
          <a:p>
            <a:pPr>
              <a:tabLst>
                <a:tab pos="539750" algn="l"/>
              </a:tabLst>
            </a:pPr>
            <a:r>
              <a:rPr lang="en-US" sz="1400" dirty="0"/>
              <a:t>    	Danish</a:t>
            </a:r>
          </a:p>
          <a:p>
            <a:pPr>
              <a:tabLst>
                <a:tab pos="539750" algn="l"/>
              </a:tabLst>
            </a:pPr>
            <a:r>
              <a:rPr lang="en-US" sz="1400" b="1" dirty="0"/>
              <a:t>Instructor</a:t>
            </a:r>
          </a:p>
          <a:p>
            <a:pPr>
              <a:tabLst>
                <a:tab pos="539750" algn="l"/>
              </a:tabLst>
            </a:pPr>
            <a:r>
              <a:rPr lang="en-US" sz="1400" dirty="0"/>
              <a:t>	Gerth Stølting Brodal</a:t>
            </a:r>
          </a:p>
          <a:p>
            <a:pPr>
              <a:tabLst>
                <a:tab pos="539750" algn="l"/>
              </a:tabLst>
            </a:pPr>
            <a:r>
              <a:rPr lang="en-US" sz="1400" b="1" dirty="0"/>
              <a:t>Academic prerequisites</a:t>
            </a:r>
          </a:p>
          <a:p>
            <a:pPr>
              <a:tabLst>
                <a:tab pos="539750" algn="l"/>
              </a:tabLst>
            </a:pPr>
            <a:r>
              <a:rPr lang="en-US" sz="1400" dirty="0"/>
              <a:t>    	(Some) Linear algebra</a:t>
            </a:r>
          </a:p>
          <a:p>
            <a:pPr>
              <a:tabLst>
                <a:tab pos="539750" algn="l"/>
              </a:tabLst>
            </a:pPr>
            <a:r>
              <a:rPr lang="en-US" sz="1400" b="1" dirty="0"/>
              <a:t>Exam</a:t>
            </a:r>
          </a:p>
          <a:p>
            <a:pPr>
              <a:tabLst>
                <a:tab pos="539750" algn="l"/>
              </a:tabLst>
            </a:pPr>
            <a:r>
              <a:rPr lang="en-US" sz="1400" dirty="0"/>
              <a:t>	</a:t>
            </a:r>
            <a:r>
              <a:rPr lang="en-US" sz="1400" b="1" dirty="0">
                <a:solidFill>
                  <a:srgbClr val="C00000"/>
                </a:solidFill>
              </a:rPr>
              <a:t>5 hour programming</a:t>
            </a:r>
          </a:p>
          <a:p>
            <a:pPr>
              <a:tabLst>
                <a:tab pos="539750" algn="l"/>
              </a:tabLst>
            </a:pPr>
            <a:r>
              <a:rPr lang="en-US" sz="1400" dirty="0"/>
              <a:t>	Aid: Computer and Internet</a:t>
            </a:r>
          </a:p>
          <a:p>
            <a:pPr>
              <a:tabLst>
                <a:tab pos="539750" algn="l"/>
              </a:tabLst>
            </a:pPr>
            <a:r>
              <a:rPr lang="en-US" sz="1400" dirty="0"/>
              <a:t>	7-point grading scale</a:t>
            </a:r>
          </a:p>
          <a:p>
            <a:pPr>
              <a:tabLst>
                <a:tab pos="539750" algn="l"/>
              </a:tabLst>
            </a:pPr>
            <a:r>
              <a:rPr lang="en-US" sz="1400" b="1" dirty="0"/>
              <a:t>Prerequisites for examination participation</a:t>
            </a:r>
          </a:p>
          <a:p>
            <a:pPr>
              <a:tabLst>
                <a:tab pos="539750" algn="l"/>
              </a:tabLst>
            </a:pPr>
            <a:r>
              <a:rPr lang="en-US" sz="1400" dirty="0"/>
              <a:t>    	Submission and approval of 10 	mandatory assignments and submission 	of </a:t>
            </a:r>
            <a:r>
              <a:rPr lang="en-US" sz="1400" b="1" dirty="0">
                <a:solidFill>
                  <a:srgbClr val="C00000"/>
                </a:solidFill>
              </a:rPr>
              <a:t>1 implementation project</a:t>
            </a:r>
          </a:p>
          <a:p>
            <a:pPr>
              <a:tabLst>
                <a:tab pos="539750" algn="l"/>
              </a:tabLst>
            </a:pPr>
            <a:endParaRPr lang="en-US" sz="1400" dirty="0"/>
          </a:p>
          <a:p>
            <a:pPr>
              <a:tabLst>
                <a:tab pos="539750" algn="l"/>
              </a:tabLst>
            </a:pPr>
            <a:r>
              <a:rPr lang="en-US" sz="1400" b="1" dirty="0"/>
              <a:t>Notes	</a:t>
            </a:r>
            <a:r>
              <a:rPr lang="en-US" sz="1400" dirty="0"/>
              <a:t>Grade reflects an overall assessment </a:t>
            </a:r>
          </a:p>
          <a:p>
            <a:pPr>
              <a:tabLst>
                <a:tab pos="539750" algn="l"/>
              </a:tabLst>
            </a:pPr>
            <a:r>
              <a:rPr lang="en-US" sz="1400" dirty="0"/>
              <a:t>	of implementation project and </a:t>
            </a:r>
          </a:p>
          <a:p>
            <a:pPr>
              <a:tabLst>
                <a:tab pos="539750" algn="l"/>
              </a:tabLst>
            </a:pPr>
            <a:r>
              <a:rPr lang="en-US" sz="1400" dirty="0"/>
              <a:t>	written examination.</a:t>
            </a:r>
          </a:p>
        </p:txBody>
      </p:sp>
    </p:spTree>
    <p:extLst>
      <p:ext uri="{BB962C8B-B14F-4D97-AF65-F5344CB8AC3E}">
        <p14:creationId xmlns:p14="http://schemas.microsoft.com/office/powerpoint/2010/main" val="342787733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5795"/>
            <a:ext cx="12192000" cy="1325563"/>
          </a:xfrm>
        </p:spPr>
        <p:txBody>
          <a:bodyPr/>
          <a:lstStyle/>
          <a:p>
            <a:pPr algn="ctr"/>
            <a:r>
              <a:rPr lang="en-US" dirty="0"/>
              <a:t>The Python way to print a list</a:t>
            </a:r>
          </a:p>
        </p:txBody>
      </p:sp>
      <p:graphicFrame>
        <p:nvGraphicFramePr>
          <p:cNvPr id="8" name="Table 7"/>
          <p:cNvGraphicFramePr>
            <a:graphicFrameLocks noGrp="1"/>
          </p:cNvGraphicFramePr>
          <p:nvPr>
            <p:extLst>
              <p:ext uri="{D42A27DB-BD31-4B8C-83A1-F6EECF244321}">
                <p14:modId xmlns:p14="http://schemas.microsoft.com/office/powerpoint/2010/main" val="970089281"/>
              </p:ext>
            </p:extLst>
          </p:nvPr>
        </p:nvGraphicFramePr>
        <p:xfrm>
          <a:off x="4434522" y="2367833"/>
          <a:ext cx="3322955" cy="3108960"/>
        </p:xfrm>
        <a:graphic>
          <a:graphicData uri="http://schemas.openxmlformats.org/drawingml/2006/table">
            <a:tbl>
              <a:tblPr firstRow="1" bandRow="1">
                <a:tableStyleId>{5C22544A-7EE6-4342-B048-85BDC9FD1C3A}</a:tableStyleId>
              </a:tblPr>
              <a:tblGrid>
                <a:gridCol w="3322955">
                  <a:extLst>
                    <a:ext uri="{9D8B030D-6E8A-4147-A177-3AD203B41FA5}">
                      <a16:colId xmlns:a16="http://schemas.microsoft.com/office/drawing/2014/main" val="1873682825"/>
                    </a:ext>
                  </a:extLst>
                </a:gridCol>
              </a:tblGrid>
              <a:tr h="0">
                <a:tc>
                  <a:txBody>
                    <a:bodyPr/>
                    <a:lstStyle/>
                    <a:p>
                      <a:r>
                        <a:rPr lang="da-DK" sz="1800" b="1" dirty="0">
                          <a:latin typeface="Courier New" panose="02070309020205020404" pitchFamily="49" charset="0"/>
                          <a:cs typeface="Courier New" panose="02070309020205020404" pitchFamily="49" charset="0"/>
                        </a:rPr>
                        <a:t>print-list.py</a:t>
                      </a: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00000"/>
                    </a:solidFill>
                  </a:tcPr>
                </a:tc>
                <a:extLst>
                  <a:ext uri="{0D108BD9-81ED-4DB2-BD59-A6C34878D82A}">
                    <a16:rowId xmlns:a16="http://schemas.microsoft.com/office/drawing/2014/main" val="3330819881"/>
                  </a:ext>
                </a:extLst>
              </a:tr>
              <a:tr h="469718">
                <a:tc>
                  <a:txBody>
                    <a:bodyPr/>
                    <a:lstStyle/>
                    <a:p>
                      <a:r>
                        <a:rPr lang="it-IT" sz="1800" b="1" dirty="0">
                          <a:solidFill>
                            <a:schemeClr val="bg1">
                              <a:lumMod val="50000"/>
                            </a:schemeClr>
                          </a:solidFill>
                          <a:latin typeface="Courier New" panose="02070309020205020404" pitchFamily="49" charset="0"/>
                          <a:cs typeface="Courier New" panose="02070309020205020404" pitchFamily="49" charset="0"/>
                        </a:rPr>
                        <a:t>a = [20, 23, 26]</a:t>
                      </a:r>
                    </a:p>
                    <a:p>
                      <a:endParaRPr lang="it-IT" sz="1800" b="1" dirty="0">
                        <a:solidFill>
                          <a:schemeClr val="tx1"/>
                        </a:solidFill>
                        <a:latin typeface="Courier New" panose="02070309020205020404" pitchFamily="49" charset="0"/>
                        <a:cs typeface="Courier New" panose="02070309020205020404" pitchFamily="49" charset="0"/>
                      </a:endParaRPr>
                    </a:p>
                    <a:p>
                      <a:r>
                        <a:rPr lang="it-IT" sz="1800" b="1" dirty="0">
                          <a:solidFill>
                            <a:schemeClr val="tx1"/>
                          </a:solidFill>
                          <a:latin typeface="Courier New" panose="02070309020205020404" pitchFamily="49" charset="0"/>
                          <a:cs typeface="Courier New" panose="02070309020205020404" pitchFamily="49" charset="0"/>
                        </a:rPr>
                        <a:t>for e in a:</a:t>
                      </a:r>
                    </a:p>
                    <a:p>
                      <a:r>
                        <a:rPr lang="it-IT" sz="1800" b="1" dirty="0">
                          <a:solidFill>
                            <a:schemeClr val="bg1">
                              <a:lumMod val="50000"/>
                            </a:schemeClr>
                          </a:solidFill>
                          <a:latin typeface="Courier New" panose="02070309020205020404" pitchFamily="49" charset="0"/>
                          <a:cs typeface="Courier New" panose="02070309020205020404" pitchFamily="49" charset="0"/>
                        </a:rPr>
                        <a:t>    print(e)</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4112970457"/>
                  </a:ext>
                </a:extLst>
              </a:tr>
              <a:tr h="323683">
                <a:tc>
                  <a:txBody>
                    <a:bodyPr/>
                    <a:lstStyle/>
                    <a:p>
                      <a:r>
                        <a:rPr lang="it-IT" sz="1800" b="1" dirty="0">
                          <a:solidFill>
                            <a:schemeClr val="bg1"/>
                          </a:solidFill>
                          <a:latin typeface="Courier New" panose="02070309020205020404" pitchFamily="49" charset="0"/>
                          <a:cs typeface="Courier New" panose="02070309020205020404" pitchFamily="49" charset="0"/>
                        </a:rPr>
                        <a:t>Output</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50000"/>
                      </a:schemeClr>
                    </a:solidFill>
                  </a:tcPr>
                </a:tc>
                <a:extLst>
                  <a:ext uri="{0D108BD9-81ED-4DB2-BD59-A6C34878D82A}">
                    <a16:rowId xmlns:a16="http://schemas.microsoft.com/office/drawing/2014/main" val="367136528"/>
                  </a:ext>
                </a:extLst>
              </a:tr>
              <a:tr h="469718">
                <a:tc>
                  <a:txBody>
                    <a:bodyPr/>
                    <a:lstStyle/>
                    <a:p>
                      <a:r>
                        <a:rPr lang="it-IT" sz="1800" b="1" dirty="0">
                          <a:solidFill>
                            <a:schemeClr val="bg1">
                              <a:lumMod val="50000"/>
                            </a:schemeClr>
                          </a:solidFill>
                          <a:latin typeface="Courier New" panose="02070309020205020404" pitchFamily="49" charset="0"/>
                          <a:cs typeface="Courier New" panose="02070309020205020404" pitchFamily="49" charset="0"/>
                        </a:rPr>
                        <a:t>$ python</a:t>
                      </a:r>
                      <a:r>
                        <a:rPr lang="it-IT" sz="1800" b="1" baseline="0" dirty="0">
                          <a:solidFill>
                            <a:schemeClr val="bg1">
                              <a:lumMod val="50000"/>
                            </a:schemeClr>
                          </a:solidFill>
                          <a:latin typeface="Courier New" panose="02070309020205020404" pitchFamily="49" charset="0"/>
                          <a:cs typeface="Courier New" panose="02070309020205020404" pitchFamily="49" charset="0"/>
                        </a:rPr>
                        <a:t> print-list</a:t>
                      </a:r>
                      <a:r>
                        <a:rPr lang="it-IT" sz="1800" b="1" dirty="0">
                          <a:solidFill>
                            <a:schemeClr val="bg1">
                              <a:lumMod val="50000"/>
                            </a:schemeClr>
                          </a:solidFill>
                          <a:latin typeface="Courier New" panose="02070309020205020404" pitchFamily="49" charset="0"/>
                          <a:cs typeface="Courier New" panose="02070309020205020404" pitchFamily="49" charset="0"/>
                        </a:rPr>
                        <a:t>.py</a:t>
                      </a:r>
                    </a:p>
                    <a:p>
                      <a:r>
                        <a:rPr lang="it-IT" sz="1800" b="1" dirty="0">
                          <a:solidFill>
                            <a:schemeClr val="bg1">
                              <a:lumMod val="50000"/>
                            </a:schemeClr>
                          </a:solidFill>
                          <a:latin typeface="Courier New" panose="02070309020205020404" pitchFamily="49" charset="0"/>
                          <a:cs typeface="Courier New" panose="02070309020205020404" pitchFamily="49" charset="0"/>
                        </a:rPr>
                        <a:t>20</a:t>
                      </a:r>
                    </a:p>
                    <a:p>
                      <a:r>
                        <a:rPr lang="it-IT" sz="1800" b="1" dirty="0">
                          <a:solidFill>
                            <a:schemeClr val="bg1">
                              <a:lumMod val="50000"/>
                            </a:schemeClr>
                          </a:solidFill>
                          <a:latin typeface="Courier New" panose="02070309020205020404" pitchFamily="49" charset="0"/>
                          <a:cs typeface="Courier New" panose="02070309020205020404" pitchFamily="49" charset="0"/>
                        </a:rPr>
                        <a:t>23</a:t>
                      </a:r>
                    </a:p>
                    <a:p>
                      <a:r>
                        <a:rPr lang="it-IT" sz="1800" b="1" dirty="0">
                          <a:solidFill>
                            <a:schemeClr val="bg1">
                              <a:lumMod val="50000"/>
                            </a:schemeClr>
                          </a:solidFill>
                          <a:latin typeface="Courier New" panose="02070309020205020404" pitchFamily="49" charset="0"/>
                          <a:cs typeface="Courier New" panose="02070309020205020404" pitchFamily="49" charset="0"/>
                        </a:rPr>
                        <a:t>26</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1053122120"/>
                  </a:ext>
                </a:extLst>
              </a:tr>
            </a:tbl>
          </a:graphicData>
        </a:graphic>
      </p:graphicFrame>
    </p:spTree>
    <p:extLst>
      <p:ext uri="{BB962C8B-B14F-4D97-AF65-F5344CB8AC3E}">
        <p14:creationId xmlns:p14="http://schemas.microsoft.com/office/powerpoint/2010/main" val="374782772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8245" y="2271061"/>
            <a:ext cx="10515600" cy="1325563"/>
          </a:xfrm>
        </p:spPr>
        <p:txBody>
          <a:bodyPr/>
          <a:lstStyle/>
          <a:p>
            <a:pPr algn="ctr"/>
            <a:r>
              <a:rPr lang="en-US" dirty="0"/>
              <a:t>Why Python ?</a:t>
            </a:r>
          </a:p>
        </p:txBody>
      </p:sp>
      <p:sp>
        <p:nvSpPr>
          <p:cNvPr id="3" name="Content Placeholder 2"/>
          <p:cNvSpPr>
            <a:spLocks noGrp="1"/>
          </p:cNvSpPr>
          <p:nvPr>
            <p:ph idx="1"/>
          </p:nvPr>
        </p:nvSpPr>
        <p:spPr>
          <a:xfrm>
            <a:off x="2447478" y="3938530"/>
            <a:ext cx="7177133" cy="2628744"/>
          </a:xfrm>
        </p:spPr>
        <p:txBody>
          <a:bodyPr>
            <a:normAutofit/>
          </a:bodyPr>
          <a:lstStyle/>
          <a:p>
            <a:r>
              <a:rPr lang="en-US" sz="2600" noProof="1"/>
              <a:t>Short concise code</a:t>
            </a:r>
          </a:p>
          <a:p>
            <a:r>
              <a:rPr lang="en-US" sz="2600" noProof="1"/>
              <a:t>Index out of range exceptions</a:t>
            </a:r>
          </a:p>
          <a:p>
            <a:r>
              <a:rPr lang="en-US" sz="2600" b="1" noProof="1"/>
              <a:t>Elegant for-each loop</a:t>
            </a:r>
          </a:p>
          <a:p>
            <a:pPr marL="0" indent="0">
              <a:buNone/>
            </a:pPr>
            <a:endParaRPr lang="en-US" sz="2600" noProof="1"/>
          </a:p>
        </p:txBody>
      </p:sp>
    </p:spTree>
    <p:extLst>
      <p:ext uri="{BB962C8B-B14F-4D97-AF65-F5344CB8AC3E}">
        <p14:creationId xmlns:p14="http://schemas.microsoft.com/office/powerpoint/2010/main" val="204996010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14158762" cy="16866156"/>
          </a:xfrm>
          <a:prstGeom prst="rect">
            <a:avLst/>
          </a:prstGeom>
          <a:noFill/>
        </p:spPr>
        <p:txBody>
          <a:bodyPr wrap="square" rtlCol="0">
            <a:spAutoFit/>
          </a:bodyPr>
          <a:lstStyle/>
          <a:p>
            <a:r>
              <a:rPr lang="en-US" sz="500" dirty="0">
                <a:latin typeface="Courier New" panose="02070309020205020404" pitchFamily="49" charset="0"/>
                <a:cs typeface="Courier New" panose="02070309020205020404" pitchFamily="49" charset="0"/>
              </a:rPr>
              <a:t>$ g++ -</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c++</a:t>
            </a:r>
            <a:r>
              <a:rPr lang="en-US" sz="500" dirty="0">
                <a:latin typeface="Courier New" panose="02070309020205020404" pitchFamily="49" charset="0"/>
                <a:cs typeface="Courier New" panose="02070309020205020404" pitchFamily="49" charset="0"/>
              </a:rPr>
              <a:t>11 print-vector.cpp</a:t>
            </a:r>
          </a:p>
          <a:p>
            <a:r>
              <a:rPr lang="en-US" sz="500" dirty="0">
                <a:latin typeface="Courier New" panose="02070309020205020404" pitchFamily="49" charset="0"/>
                <a:cs typeface="Courier New" panose="02070309020205020404" pitchFamily="49" charset="0"/>
              </a:rPr>
              <a:t>cpp-error-message.cpp: In function ‘</a:t>
            </a:r>
            <a:r>
              <a:rPr lang="en-US" sz="500" dirty="0" err="1">
                <a:latin typeface="Courier New" panose="02070309020205020404" pitchFamily="49" charset="0"/>
                <a:cs typeface="Courier New" panose="02070309020205020404" pitchFamily="49" charset="0"/>
              </a:rPr>
              <a:t>int</a:t>
            </a:r>
            <a:r>
              <a:rPr lang="en-US" sz="500" dirty="0">
                <a:latin typeface="Courier New" panose="02070309020205020404" pitchFamily="49" charset="0"/>
                <a:cs typeface="Courier New" panose="02070309020205020404" pitchFamily="49" charset="0"/>
              </a:rPr>
              <a:t> main()’:</a:t>
            </a:r>
          </a:p>
          <a:p>
            <a:r>
              <a:rPr lang="en-US" sz="500" dirty="0">
                <a:latin typeface="Courier New" panose="02070309020205020404" pitchFamily="49" charset="0"/>
                <a:cs typeface="Courier New" panose="02070309020205020404" pitchFamily="49" charset="0"/>
              </a:rPr>
              <a:t>cpp-error-message.cpp:7:13: error: no match for ‘operator&lt;&lt;’ (operand types are ‘</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ostream</a:t>
            </a:r>
            <a:r>
              <a:rPr lang="en-US" sz="500" dirty="0">
                <a:latin typeface="Courier New" panose="02070309020205020404" pitchFamily="49" charset="0"/>
                <a:cs typeface="Courier New" panose="02070309020205020404" pitchFamily="49" charset="0"/>
              </a:rPr>
              <a:t> {aka </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basic_ostream</a:t>
            </a:r>
            <a:r>
              <a:rPr lang="en-US" sz="500" dirty="0">
                <a:latin typeface="Courier New" panose="02070309020205020404" pitchFamily="49" charset="0"/>
                <a:cs typeface="Courier New" panose="02070309020205020404" pitchFamily="49" charset="0"/>
              </a:rPr>
              <a:t>&lt;char&gt;}’ and ‘</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::vector&lt;</a:t>
            </a:r>
            <a:r>
              <a:rPr lang="en-US" sz="500" dirty="0" err="1">
                <a:latin typeface="Courier New" panose="02070309020205020404" pitchFamily="49" charset="0"/>
                <a:cs typeface="Courier New" panose="02070309020205020404" pitchFamily="49" charset="0"/>
              </a:rPr>
              <a:t>int</a:t>
            </a:r>
            <a:r>
              <a:rPr lang="en-US" sz="500" dirty="0">
                <a:latin typeface="Courier New" panose="02070309020205020404" pitchFamily="49" charset="0"/>
                <a:cs typeface="Courier New" panose="02070309020205020404" pitchFamily="49" charset="0"/>
              </a:rPr>
              <a:t>&gt;’)</a:t>
            </a:r>
          </a:p>
          <a:p>
            <a:r>
              <a:rPr lang="en-US" sz="500" dirty="0">
                <a:latin typeface="Courier New" panose="02070309020205020404" pitchFamily="49" charset="0"/>
                <a:cs typeface="Courier New" panose="02070309020205020404" pitchFamily="49" charset="0"/>
              </a:rPr>
              <a:t>   </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cout</a:t>
            </a:r>
            <a:r>
              <a:rPr lang="en-US" sz="500" dirty="0">
                <a:latin typeface="Courier New" panose="02070309020205020404" pitchFamily="49" charset="0"/>
                <a:cs typeface="Courier New" panose="02070309020205020404" pitchFamily="49" charset="0"/>
              </a:rPr>
              <a:t> &lt;&lt; A &lt;&lt; </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endl</a:t>
            </a:r>
            <a:r>
              <a:rPr lang="en-US" sz="500" dirty="0">
                <a:latin typeface="Courier New" panose="02070309020205020404" pitchFamily="49" charset="0"/>
                <a:cs typeface="Courier New" panose="02070309020205020404" pitchFamily="49" charset="0"/>
              </a:rPr>
              <a:t>;</a:t>
            </a:r>
          </a:p>
          <a:p>
            <a:r>
              <a:rPr lang="en-US" sz="500" dirty="0">
                <a:latin typeface="Courier New" panose="02070309020205020404" pitchFamily="49" charset="0"/>
                <a:cs typeface="Courier New" panose="02070309020205020404" pitchFamily="49" charset="0"/>
              </a:rPr>
              <a:t>             ^</a:t>
            </a:r>
          </a:p>
          <a:p>
            <a:r>
              <a:rPr lang="en-US" sz="500" dirty="0">
                <a:latin typeface="Courier New" panose="02070309020205020404" pitchFamily="49" charset="0"/>
                <a:cs typeface="Courier New" panose="02070309020205020404" pitchFamily="49" charset="0"/>
              </a:rPr>
              <a:t>In file included from /</a:t>
            </a:r>
            <a:r>
              <a:rPr lang="en-US" sz="500" dirty="0" err="1">
                <a:latin typeface="Courier New" panose="02070309020205020404" pitchFamily="49" charset="0"/>
                <a:cs typeface="Courier New" panose="02070309020205020404" pitchFamily="49" charset="0"/>
              </a:rPr>
              <a:t>usr</a:t>
            </a:r>
            <a:r>
              <a:rPr lang="en-US" sz="500" dirty="0">
                <a:latin typeface="Courier New" panose="02070309020205020404" pitchFamily="49" charset="0"/>
                <a:cs typeface="Courier New" panose="02070309020205020404" pitchFamily="49" charset="0"/>
              </a:rPr>
              <a:t>/lib/</a:t>
            </a:r>
            <a:r>
              <a:rPr lang="en-US" sz="500" dirty="0" err="1">
                <a:latin typeface="Courier New" panose="02070309020205020404" pitchFamily="49" charset="0"/>
                <a:cs typeface="Courier New" panose="02070309020205020404" pitchFamily="49" charset="0"/>
              </a:rPr>
              <a:t>gcc</a:t>
            </a:r>
            <a:r>
              <a:rPr lang="en-US" sz="500" dirty="0">
                <a:latin typeface="Courier New" panose="02070309020205020404" pitchFamily="49" charset="0"/>
                <a:cs typeface="Courier New" panose="02070309020205020404" pitchFamily="49" charset="0"/>
              </a:rPr>
              <a:t>/x86_64-pc-cygwin/5.4.0/include/</a:t>
            </a:r>
            <a:r>
              <a:rPr lang="en-US" sz="500" dirty="0" err="1">
                <a:latin typeface="Courier New" panose="02070309020205020404" pitchFamily="49" charset="0"/>
                <a:cs typeface="Courier New" panose="02070309020205020404" pitchFamily="49" charset="0"/>
              </a:rPr>
              <a:t>c++</a:t>
            </a:r>
            <a:r>
              <a:rPr lang="en-US" sz="500" dirty="0">
                <a:latin typeface="Courier New" panose="02070309020205020404" pitchFamily="49" charset="0"/>
                <a:cs typeface="Courier New" panose="02070309020205020404" pitchFamily="49" charset="0"/>
              </a:rPr>
              <a:t>/iostream:39:0,</a:t>
            </a:r>
          </a:p>
          <a:p>
            <a:r>
              <a:rPr lang="en-US" sz="500" dirty="0">
                <a:latin typeface="Courier New" panose="02070309020205020404" pitchFamily="49" charset="0"/>
                <a:cs typeface="Courier New" panose="02070309020205020404" pitchFamily="49" charset="0"/>
              </a:rPr>
              <a:t>                 from cpp-error-message.cpp:1:</a:t>
            </a:r>
          </a:p>
          <a:p>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usr</a:t>
            </a:r>
            <a:r>
              <a:rPr lang="en-US" sz="500" dirty="0">
                <a:latin typeface="Courier New" panose="02070309020205020404" pitchFamily="49" charset="0"/>
                <a:cs typeface="Courier New" panose="02070309020205020404" pitchFamily="49" charset="0"/>
              </a:rPr>
              <a:t>/lib/</a:t>
            </a:r>
            <a:r>
              <a:rPr lang="en-US" sz="500" dirty="0" err="1">
                <a:latin typeface="Courier New" panose="02070309020205020404" pitchFamily="49" charset="0"/>
                <a:cs typeface="Courier New" panose="02070309020205020404" pitchFamily="49" charset="0"/>
              </a:rPr>
              <a:t>gcc</a:t>
            </a:r>
            <a:r>
              <a:rPr lang="en-US" sz="500" dirty="0">
                <a:latin typeface="Courier New" panose="02070309020205020404" pitchFamily="49" charset="0"/>
                <a:cs typeface="Courier New" panose="02070309020205020404" pitchFamily="49" charset="0"/>
              </a:rPr>
              <a:t>/x86_64-pc-cygwin/5.4.0/include/</a:t>
            </a:r>
            <a:r>
              <a:rPr lang="en-US" sz="500" dirty="0" err="1">
                <a:latin typeface="Courier New" panose="02070309020205020404" pitchFamily="49" charset="0"/>
                <a:cs typeface="Courier New" panose="02070309020205020404" pitchFamily="49" charset="0"/>
              </a:rPr>
              <a:t>c++</a:t>
            </a:r>
            <a:r>
              <a:rPr lang="en-US" sz="500" dirty="0">
                <a:latin typeface="Courier New" panose="02070309020205020404" pitchFamily="49" charset="0"/>
                <a:cs typeface="Courier New" panose="02070309020205020404" pitchFamily="49" charset="0"/>
              </a:rPr>
              <a:t>/ostream:628:5: note: candidate: </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basic_ostream</a:t>
            </a:r>
            <a:r>
              <a:rPr lang="en-US" sz="500" dirty="0">
                <a:latin typeface="Courier New" panose="02070309020205020404" pitchFamily="49" charset="0"/>
                <a:cs typeface="Courier New" panose="02070309020205020404" pitchFamily="49" charset="0"/>
              </a:rPr>
              <a:t>&lt;_</a:t>
            </a:r>
            <a:r>
              <a:rPr lang="en-US" sz="500" dirty="0" err="1">
                <a:latin typeface="Courier New" panose="02070309020205020404" pitchFamily="49" charset="0"/>
                <a:cs typeface="Courier New" panose="02070309020205020404" pitchFamily="49" charset="0"/>
              </a:rPr>
              <a:t>CharT</a:t>
            </a:r>
            <a:r>
              <a:rPr lang="en-US" sz="500" dirty="0">
                <a:latin typeface="Courier New" panose="02070309020205020404" pitchFamily="49" charset="0"/>
                <a:cs typeface="Courier New" panose="02070309020205020404" pitchFamily="49" charset="0"/>
              </a:rPr>
              <a:t>, _Traits&gt;&amp; </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::operator&lt;&lt;(</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basic_ostream</a:t>
            </a:r>
            <a:r>
              <a:rPr lang="en-US" sz="500" dirty="0">
                <a:latin typeface="Courier New" panose="02070309020205020404" pitchFamily="49" charset="0"/>
                <a:cs typeface="Courier New" panose="02070309020205020404" pitchFamily="49" charset="0"/>
              </a:rPr>
              <a:t>&lt;_</a:t>
            </a:r>
            <a:r>
              <a:rPr lang="en-US" sz="500" dirty="0" err="1">
                <a:latin typeface="Courier New" panose="02070309020205020404" pitchFamily="49" charset="0"/>
                <a:cs typeface="Courier New" panose="02070309020205020404" pitchFamily="49" charset="0"/>
              </a:rPr>
              <a:t>CharT</a:t>
            </a:r>
            <a:r>
              <a:rPr lang="en-US" sz="500" dirty="0">
                <a:latin typeface="Courier New" panose="02070309020205020404" pitchFamily="49" charset="0"/>
                <a:cs typeface="Courier New" panose="02070309020205020404" pitchFamily="49" charset="0"/>
              </a:rPr>
              <a:t>, _Traits&gt;&amp;&amp;, </a:t>
            </a:r>
            <a:r>
              <a:rPr lang="en-US" sz="500" dirty="0" err="1">
                <a:latin typeface="Courier New" panose="02070309020205020404" pitchFamily="49" charset="0"/>
                <a:cs typeface="Courier New" panose="02070309020205020404" pitchFamily="49" charset="0"/>
              </a:rPr>
              <a:t>const</a:t>
            </a:r>
            <a:r>
              <a:rPr lang="en-US" sz="500" dirty="0">
                <a:latin typeface="Courier New" panose="02070309020205020404" pitchFamily="49" charset="0"/>
                <a:cs typeface="Courier New" panose="02070309020205020404" pitchFamily="49" charset="0"/>
              </a:rPr>
              <a:t> _</a:t>
            </a:r>
            <a:r>
              <a:rPr lang="en-US" sz="500" dirty="0" err="1">
                <a:latin typeface="Courier New" panose="02070309020205020404" pitchFamily="49" charset="0"/>
                <a:cs typeface="Courier New" panose="02070309020205020404" pitchFamily="49" charset="0"/>
              </a:rPr>
              <a:t>Tp</a:t>
            </a:r>
            <a:r>
              <a:rPr lang="en-US" sz="500" dirty="0">
                <a:latin typeface="Courier New" panose="02070309020205020404" pitchFamily="49" charset="0"/>
                <a:cs typeface="Courier New" panose="02070309020205020404" pitchFamily="49" charset="0"/>
              </a:rPr>
              <a:t>&amp;) [with _</a:t>
            </a:r>
            <a:r>
              <a:rPr lang="en-US" sz="500" dirty="0" err="1">
                <a:latin typeface="Courier New" panose="02070309020205020404" pitchFamily="49" charset="0"/>
                <a:cs typeface="Courier New" panose="02070309020205020404" pitchFamily="49" charset="0"/>
              </a:rPr>
              <a:t>CharT</a:t>
            </a:r>
            <a:r>
              <a:rPr lang="en-US" sz="500" dirty="0">
                <a:latin typeface="Courier New" panose="02070309020205020404" pitchFamily="49" charset="0"/>
                <a:cs typeface="Courier New" panose="02070309020205020404" pitchFamily="49" charset="0"/>
              </a:rPr>
              <a:t> = char; _Traits = </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char_traits</a:t>
            </a:r>
            <a:r>
              <a:rPr lang="en-US" sz="500" dirty="0">
                <a:latin typeface="Courier New" panose="02070309020205020404" pitchFamily="49" charset="0"/>
                <a:cs typeface="Courier New" panose="02070309020205020404" pitchFamily="49" charset="0"/>
              </a:rPr>
              <a:t>&lt;char&gt;; _</a:t>
            </a:r>
            <a:r>
              <a:rPr lang="en-US" sz="500" dirty="0" err="1">
                <a:latin typeface="Courier New" panose="02070309020205020404" pitchFamily="49" charset="0"/>
                <a:cs typeface="Courier New" panose="02070309020205020404" pitchFamily="49" charset="0"/>
              </a:rPr>
              <a:t>Tp</a:t>
            </a:r>
            <a:r>
              <a:rPr lang="en-US" sz="500" dirty="0">
                <a:latin typeface="Courier New" panose="02070309020205020404" pitchFamily="49" charset="0"/>
                <a:cs typeface="Courier New" panose="02070309020205020404" pitchFamily="49" charset="0"/>
              </a:rPr>
              <a:t> = </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::vector&lt;</a:t>
            </a:r>
            <a:r>
              <a:rPr lang="en-US" sz="500" dirty="0" err="1">
                <a:latin typeface="Courier New" panose="02070309020205020404" pitchFamily="49" charset="0"/>
                <a:cs typeface="Courier New" panose="02070309020205020404" pitchFamily="49" charset="0"/>
              </a:rPr>
              <a:t>int</a:t>
            </a:r>
            <a:r>
              <a:rPr lang="en-US" sz="500" dirty="0">
                <a:latin typeface="Courier New" panose="02070309020205020404" pitchFamily="49" charset="0"/>
                <a:cs typeface="Courier New" panose="02070309020205020404" pitchFamily="49" charset="0"/>
              </a:rPr>
              <a:t>&gt;] &lt;near match&gt;</a:t>
            </a:r>
          </a:p>
          <a:p>
            <a:r>
              <a:rPr lang="en-US" sz="500" dirty="0">
                <a:latin typeface="Courier New" panose="02070309020205020404" pitchFamily="49" charset="0"/>
                <a:cs typeface="Courier New" panose="02070309020205020404" pitchFamily="49" charset="0"/>
              </a:rPr>
              <a:t>     operator&lt;&lt;(</a:t>
            </a:r>
            <a:r>
              <a:rPr lang="en-US" sz="500" dirty="0" err="1">
                <a:latin typeface="Courier New" panose="02070309020205020404" pitchFamily="49" charset="0"/>
                <a:cs typeface="Courier New" panose="02070309020205020404" pitchFamily="49" charset="0"/>
              </a:rPr>
              <a:t>basic_ostream</a:t>
            </a:r>
            <a:r>
              <a:rPr lang="en-US" sz="500" dirty="0">
                <a:latin typeface="Courier New" panose="02070309020205020404" pitchFamily="49" charset="0"/>
                <a:cs typeface="Courier New" panose="02070309020205020404" pitchFamily="49" charset="0"/>
              </a:rPr>
              <a:t>&lt;_</a:t>
            </a:r>
            <a:r>
              <a:rPr lang="en-US" sz="500" dirty="0" err="1">
                <a:latin typeface="Courier New" panose="02070309020205020404" pitchFamily="49" charset="0"/>
                <a:cs typeface="Courier New" panose="02070309020205020404" pitchFamily="49" charset="0"/>
              </a:rPr>
              <a:t>CharT</a:t>
            </a:r>
            <a:r>
              <a:rPr lang="en-US" sz="500" dirty="0">
                <a:latin typeface="Courier New" panose="02070309020205020404" pitchFamily="49" charset="0"/>
                <a:cs typeface="Courier New" panose="02070309020205020404" pitchFamily="49" charset="0"/>
              </a:rPr>
              <a:t>, _Traits&gt;&amp;&amp; __</a:t>
            </a:r>
            <a:r>
              <a:rPr lang="en-US" sz="500" dirty="0" err="1">
                <a:latin typeface="Courier New" panose="02070309020205020404" pitchFamily="49" charset="0"/>
                <a:cs typeface="Courier New" panose="02070309020205020404" pitchFamily="49" charset="0"/>
              </a:rPr>
              <a:t>os</a:t>
            </a:r>
            <a:r>
              <a:rPr lang="en-US" sz="500" dirty="0">
                <a:latin typeface="Courier New" panose="02070309020205020404" pitchFamily="49" charset="0"/>
                <a:cs typeface="Courier New" panose="02070309020205020404" pitchFamily="49" charset="0"/>
              </a:rPr>
              <a:t>, </a:t>
            </a:r>
            <a:r>
              <a:rPr lang="en-US" sz="500" dirty="0" err="1">
                <a:latin typeface="Courier New" panose="02070309020205020404" pitchFamily="49" charset="0"/>
                <a:cs typeface="Courier New" panose="02070309020205020404" pitchFamily="49" charset="0"/>
              </a:rPr>
              <a:t>const</a:t>
            </a:r>
            <a:r>
              <a:rPr lang="en-US" sz="500" dirty="0">
                <a:latin typeface="Courier New" panose="02070309020205020404" pitchFamily="49" charset="0"/>
                <a:cs typeface="Courier New" panose="02070309020205020404" pitchFamily="49" charset="0"/>
              </a:rPr>
              <a:t> _</a:t>
            </a:r>
            <a:r>
              <a:rPr lang="en-US" sz="500" dirty="0" err="1">
                <a:latin typeface="Courier New" panose="02070309020205020404" pitchFamily="49" charset="0"/>
                <a:cs typeface="Courier New" panose="02070309020205020404" pitchFamily="49" charset="0"/>
              </a:rPr>
              <a:t>Tp</a:t>
            </a:r>
            <a:r>
              <a:rPr lang="en-US" sz="500" dirty="0">
                <a:latin typeface="Courier New" panose="02070309020205020404" pitchFamily="49" charset="0"/>
                <a:cs typeface="Courier New" panose="02070309020205020404" pitchFamily="49" charset="0"/>
              </a:rPr>
              <a:t>&amp; __x)</a:t>
            </a:r>
          </a:p>
          <a:p>
            <a:r>
              <a:rPr lang="en-US" sz="500" dirty="0">
                <a:latin typeface="Courier New" panose="02070309020205020404" pitchFamily="49" charset="0"/>
                <a:cs typeface="Courier New" panose="02070309020205020404" pitchFamily="49" charset="0"/>
              </a:rPr>
              <a:t>     ^</a:t>
            </a:r>
          </a:p>
          <a:p>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usr</a:t>
            </a:r>
            <a:r>
              <a:rPr lang="en-US" sz="500" dirty="0">
                <a:latin typeface="Courier New" panose="02070309020205020404" pitchFamily="49" charset="0"/>
                <a:cs typeface="Courier New" panose="02070309020205020404" pitchFamily="49" charset="0"/>
              </a:rPr>
              <a:t>/lib/</a:t>
            </a:r>
            <a:r>
              <a:rPr lang="en-US" sz="500" dirty="0" err="1">
                <a:latin typeface="Courier New" panose="02070309020205020404" pitchFamily="49" charset="0"/>
                <a:cs typeface="Courier New" panose="02070309020205020404" pitchFamily="49" charset="0"/>
              </a:rPr>
              <a:t>gcc</a:t>
            </a:r>
            <a:r>
              <a:rPr lang="en-US" sz="500" dirty="0">
                <a:latin typeface="Courier New" panose="02070309020205020404" pitchFamily="49" charset="0"/>
                <a:cs typeface="Courier New" panose="02070309020205020404" pitchFamily="49" charset="0"/>
              </a:rPr>
              <a:t>/x86_64-pc-cygwin/5.4.0/include/</a:t>
            </a:r>
            <a:r>
              <a:rPr lang="en-US" sz="500" dirty="0" err="1">
                <a:latin typeface="Courier New" panose="02070309020205020404" pitchFamily="49" charset="0"/>
                <a:cs typeface="Courier New" panose="02070309020205020404" pitchFamily="49" charset="0"/>
              </a:rPr>
              <a:t>c++</a:t>
            </a:r>
            <a:r>
              <a:rPr lang="en-US" sz="500" dirty="0">
                <a:latin typeface="Courier New" panose="02070309020205020404" pitchFamily="49" charset="0"/>
                <a:cs typeface="Courier New" panose="02070309020205020404" pitchFamily="49" charset="0"/>
              </a:rPr>
              <a:t>/ostream:628:5: note:   conversion of argument 1 would be ill-formed:</a:t>
            </a:r>
          </a:p>
          <a:p>
            <a:r>
              <a:rPr lang="en-US" sz="500" dirty="0">
                <a:latin typeface="Courier New" panose="02070309020205020404" pitchFamily="49" charset="0"/>
                <a:cs typeface="Courier New" panose="02070309020205020404" pitchFamily="49" charset="0"/>
              </a:rPr>
              <a:t>cpp-error-message.cpp:7:16: error: cannot bind ‘</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ostream</a:t>
            </a:r>
            <a:r>
              <a:rPr lang="en-US" sz="500" dirty="0">
                <a:latin typeface="Courier New" panose="02070309020205020404" pitchFamily="49" charset="0"/>
                <a:cs typeface="Courier New" panose="02070309020205020404" pitchFamily="49" charset="0"/>
              </a:rPr>
              <a:t> {aka </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basic_ostream</a:t>
            </a:r>
            <a:r>
              <a:rPr lang="en-US" sz="500" dirty="0">
                <a:latin typeface="Courier New" panose="02070309020205020404" pitchFamily="49" charset="0"/>
                <a:cs typeface="Courier New" panose="02070309020205020404" pitchFamily="49" charset="0"/>
              </a:rPr>
              <a:t>&lt;char&gt;}’ </a:t>
            </a:r>
            <a:r>
              <a:rPr lang="en-US" sz="500" dirty="0" err="1">
                <a:latin typeface="Courier New" panose="02070309020205020404" pitchFamily="49" charset="0"/>
                <a:cs typeface="Courier New" panose="02070309020205020404" pitchFamily="49" charset="0"/>
              </a:rPr>
              <a:t>lvalue</a:t>
            </a:r>
            <a:r>
              <a:rPr lang="en-US" sz="500" dirty="0">
                <a:latin typeface="Courier New" panose="02070309020205020404" pitchFamily="49" charset="0"/>
                <a:cs typeface="Courier New" panose="02070309020205020404" pitchFamily="49" charset="0"/>
              </a:rPr>
              <a:t> to ‘</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basic_ostream</a:t>
            </a:r>
            <a:r>
              <a:rPr lang="en-US" sz="500" dirty="0">
                <a:latin typeface="Courier New" panose="02070309020205020404" pitchFamily="49" charset="0"/>
                <a:cs typeface="Courier New" panose="02070309020205020404" pitchFamily="49" charset="0"/>
              </a:rPr>
              <a:t>&lt;char&gt;&amp;&amp;’</a:t>
            </a:r>
          </a:p>
          <a:p>
            <a:r>
              <a:rPr lang="en-US" sz="500" dirty="0">
                <a:latin typeface="Courier New" panose="02070309020205020404" pitchFamily="49" charset="0"/>
                <a:cs typeface="Courier New" panose="02070309020205020404" pitchFamily="49" charset="0"/>
              </a:rPr>
              <a:t>   </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cout</a:t>
            </a:r>
            <a:r>
              <a:rPr lang="en-US" sz="500" dirty="0">
                <a:latin typeface="Courier New" panose="02070309020205020404" pitchFamily="49" charset="0"/>
                <a:cs typeface="Courier New" panose="02070309020205020404" pitchFamily="49" charset="0"/>
              </a:rPr>
              <a:t> &lt;&lt; A &lt;&lt; </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endl</a:t>
            </a:r>
            <a:r>
              <a:rPr lang="en-US" sz="500" dirty="0">
                <a:latin typeface="Courier New" panose="02070309020205020404" pitchFamily="49" charset="0"/>
                <a:cs typeface="Courier New" panose="02070309020205020404" pitchFamily="49" charset="0"/>
              </a:rPr>
              <a:t>;</a:t>
            </a:r>
          </a:p>
          <a:p>
            <a:r>
              <a:rPr lang="en-US" sz="500" dirty="0">
                <a:latin typeface="Courier New" panose="02070309020205020404" pitchFamily="49" charset="0"/>
                <a:cs typeface="Courier New" panose="02070309020205020404" pitchFamily="49" charset="0"/>
              </a:rPr>
              <a:t>                ^</a:t>
            </a:r>
          </a:p>
          <a:p>
            <a:r>
              <a:rPr lang="en-US" sz="500" dirty="0">
                <a:latin typeface="Courier New" panose="02070309020205020404" pitchFamily="49" charset="0"/>
                <a:cs typeface="Courier New" panose="02070309020205020404" pitchFamily="49" charset="0"/>
              </a:rPr>
              <a:t>In file included from /</a:t>
            </a:r>
            <a:r>
              <a:rPr lang="en-US" sz="500" dirty="0" err="1">
                <a:latin typeface="Courier New" panose="02070309020205020404" pitchFamily="49" charset="0"/>
                <a:cs typeface="Courier New" panose="02070309020205020404" pitchFamily="49" charset="0"/>
              </a:rPr>
              <a:t>usr</a:t>
            </a:r>
            <a:r>
              <a:rPr lang="en-US" sz="500" dirty="0">
                <a:latin typeface="Courier New" panose="02070309020205020404" pitchFamily="49" charset="0"/>
                <a:cs typeface="Courier New" panose="02070309020205020404" pitchFamily="49" charset="0"/>
              </a:rPr>
              <a:t>/lib/</a:t>
            </a:r>
            <a:r>
              <a:rPr lang="en-US" sz="500" dirty="0" err="1">
                <a:latin typeface="Courier New" panose="02070309020205020404" pitchFamily="49" charset="0"/>
                <a:cs typeface="Courier New" panose="02070309020205020404" pitchFamily="49" charset="0"/>
              </a:rPr>
              <a:t>gcc</a:t>
            </a:r>
            <a:r>
              <a:rPr lang="en-US" sz="500" dirty="0">
                <a:latin typeface="Courier New" panose="02070309020205020404" pitchFamily="49" charset="0"/>
                <a:cs typeface="Courier New" panose="02070309020205020404" pitchFamily="49" charset="0"/>
              </a:rPr>
              <a:t>/x86_64-pc-cygwin/5.4.0/include/</a:t>
            </a:r>
            <a:r>
              <a:rPr lang="en-US" sz="500" dirty="0" err="1">
                <a:latin typeface="Courier New" panose="02070309020205020404" pitchFamily="49" charset="0"/>
                <a:cs typeface="Courier New" panose="02070309020205020404" pitchFamily="49" charset="0"/>
              </a:rPr>
              <a:t>c++</a:t>
            </a:r>
            <a:r>
              <a:rPr lang="en-US" sz="500" dirty="0">
                <a:latin typeface="Courier New" panose="02070309020205020404" pitchFamily="49" charset="0"/>
                <a:cs typeface="Courier New" panose="02070309020205020404" pitchFamily="49" charset="0"/>
              </a:rPr>
              <a:t>/iostream:39:0,</a:t>
            </a:r>
          </a:p>
          <a:p>
            <a:r>
              <a:rPr lang="en-US" sz="500" dirty="0">
                <a:latin typeface="Courier New" panose="02070309020205020404" pitchFamily="49" charset="0"/>
                <a:cs typeface="Courier New" panose="02070309020205020404" pitchFamily="49" charset="0"/>
              </a:rPr>
              <a:t>                 from cpp-error-message.cpp:1:</a:t>
            </a:r>
          </a:p>
          <a:p>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usr</a:t>
            </a:r>
            <a:r>
              <a:rPr lang="en-US" sz="500" dirty="0">
                <a:latin typeface="Courier New" panose="02070309020205020404" pitchFamily="49" charset="0"/>
                <a:cs typeface="Courier New" panose="02070309020205020404" pitchFamily="49" charset="0"/>
              </a:rPr>
              <a:t>/lib/</a:t>
            </a:r>
            <a:r>
              <a:rPr lang="en-US" sz="500" dirty="0" err="1">
                <a:latin typeface="Courier New" panose="02070309020205020404" pitchFamily="49" charset="0"/>
                <a:cs typeface="Courier New" panose="02070309020205020404" pitchFamily="49" charset="0"/>
              </a:rPr>
              <a:t>gcc</a:t>
            </a:r>
            <a:r>
              <a:rPr lang="en-US" sz="500" dirty="0">
                <a:latin typeface="Courier New" panose="02070309020205020404" pitchFamily="49" charset="0"/>
                <a:cs typeface="Courier New" panose="02070309020205020404" pitchFamily="49" charset="0"/>
              </a:rPr>
              <a:t>/x86_64-pc-cygwin/5.4.0/include/</a:t>
            </a:r>
            <a:r>
              <a:rPr lang="en-US" sz="500" dirty="0" err="1">
                <a:latin typeface="Courier New" panose="02070309020205020404" pitchFamily="49" charset="0"/>
                <a:cs typeface="Courier New" panose="02070309020205020404" pitchFamily="49" charset="0"/>
              </a:rPr>
              <a:t>c++</a:t>
            </a:r>
            <a:r>
              <a:rPr lang="en-US" sz="500" dirty="0">
                <a:latin typeface="Courier New" panose="02070309020205020404" pitchFamily="49" charset="0"/>
                <a:cs typeface="Courier New" panose="02070309020205020404" pitchFamily="49" charset="0"/>
              </a:rPr>
              <a:t>/ostream:108:7: note: candidate: </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basic_ostream</a:t>
            </a:r>
            <a:r>
              <a:rPr lang="en-US" sz="500" dirty="0">
                <a:latin typeface="Courier New" panose="02070309020205020404" pitchFamily="49" charset="0"/>
                <a:cs typeface="Courier New" panose="02070309020205020404" pitchFamily="49" charset="0"/>
              </a:rPr>
              <a:t>&lt;_</a:t>
            </a:r>
            <a:r>
              <a:rPr lang="en-US" sz="500" dirty="0" err="1">
                <a:latin typeface="Courier New" panose="02070309020205020404" pitchFamily="49" charset="0"/>
                <a:cs typeface="Courier New" panose="02070309020205020404" pitchFamily="49" charset="0"/>
              </a:rPr>
              <a:t>CharT</a:t>
            </a:r>
            <a:r>
              <a:rPr lang="en-US" sz="500" dirty="0">
                <a:latin typeface="Courier New" panose="02070309020205020404" pitchFamily="49" charset="0"/>
                <a:cs typeface="Courier New" panose="02070309020205020404" pitchFamily="49" charset="0"/>
              </a:rPr>
              <a:t>, _Traits&gt;::__</a:t>
            </a:r>
            <a:r>
              <a:rPr lang="en-US" sz="500" dirty="0" err="1">
                <a:latin typeface="Courier New" panose="02070309020205020404" pitchFamily="49" charset="0"/>
                <a:cs typeface="Courier New" panose="02070309020205020404" pitchFamily="49" charset="0"/>
              </a:rPr>
              <a:t>ostream_type</a:t>
            </a:r>
            <a:r>
              <a:rPr lang="en-US" sz="500" dirty="0">
                <a:latin typeface="Courier New" panose="02070309020205020404" pitchFamily="49" charset="0"/>
                <a:cs typeface="Courier New" panose="02070309020205020404" pitchFamily="49" charset="0"/>
              </a:rPr>
              <a:t>&amp; </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basic_ostream</a:t>
            </a:r>
            <a:r>
              <a:rPr lang="en-US" sz="500" dirty="0">
                <a:latin typeface="Courier New" panose="02070309020205020404" pitchFamily="49" charset="0"/>
                <a:cs typeface="Courier New" panose="02070309020205020404" pitchFamily="49" charset="0"/>
              </a:rPr>
              <a:t>&lt;_</a:t>
            </a:r>
            <a:r>
              <a:rPr lang="en-US" sz="500" dirty="0" err="1">
                <a:latin typeface="Courier New" panose="02070309020205020404" pitchFamily="49" charset="0"/>
                <a:cs typeface="Courier New" panose="02070309020205020404" pitchFamily="49" charset="0"/>
              </a:rPr>
              <a:t>CharT</a:t>
            </a:r>
            <a:r>
              <a:rPr lang="en-US" sz="500" dirty="0">
                <a:latin typeface="Courier New" panose="02070309020205020404" pitchFamily="49" charset="0"/>
                <a:cs typeface="Courier New" panose="02070309020205020404" pitchFamily="49" charset="0"/>
              </a:rPr>
              <a:t>, _Traits&gt;::operator&lt;&lt;(</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basic_ostream</a:t>
            </a:r>
            <a:r>
              <a:rPr lang="en-US" sz="500" dirty="0">
                <a:latin typeface="Courier New" panose="02070309020205020404" pitchFamily="49" charset="0"/>
                <a:cs typeface="Courier New" panose="02070309020205020404" pitchFamily="49" charset="0"/>
              </a:rPr>
              <a:t>&lt;_</a:t>
            </a:r>
            <a:r>
              <a:rPr lang="en-US" sz="500" dirty="0" err="1">
                <a:latin typeface="Courier New" panose="02070309020205020404" pitchFamily="49" charset="0"/>
                <a:cs typeface="Courier New" panose="02070309020205020404" pitchFamily="49" charset="0"/>
              </a:rPr>
              <a:t>CharT</a:t>
            </a:r>
            <a:r>
              <a:rPr lang="en-US" sz="500" dirty="0">
                <a:latin typeface="Courier New" panose="02070309020205020404" pitchFamily="49" charset="0"/>
                <a:cs typeface="Courier New" panose="02070309020205020404" pitchFamily="49" charset="0"/>
              </a:rPr>
              <a:t>, _Traits&gt;::__</a:t>
            </a:r>
            <a:r>
              <a:rPr lang="en-US" sz="500" dirty="0" err="1">
                <a:latin typeface="Courier New" panose="02070309020205020404" pitchFamily="49" charset="0"/>
                <a:cs typeface="Courier New" panose="02070309020205020404" pitchFamily="49" charset="0"/>
              </a:rPr>
              <a:t>ostream_type</a:t>
            </a:r>
            <a:r>
              <a:rPr lang="en-US" sz="500" dirty="0">
                <a:latin typeface="Courier New" panose="02070309020205020404" pitchFamily="49" charset="0"/>
                <a:cs typeface="Courier New" panose="02070309020205020404" pitchFamily="49" charset="0"/>
              </a:rPr>
              <a:t>&amp; (*)(</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basic_ostream</a:t>
            </a:r>
            <a:r>
              <a:rPr lang="en-US" sz="500" dirty="0">
                <a:latin typeface="Courier New" panose="02070309020205020404" pitchFamily="49" charset="0"/>
                <a:cs typeface="Courier New" panose="02070309020205020404" pitchFamily="49" charset="0"/>
              </a:rPr>
              <a:t>&lt;_</a:t>
            </a:r>
            <a:r>
              <a:rPr lang="en-US" sz="500" dirty="0" err="1">
                <a:latin typeface="Courier New" panose="02070309020205020404" pitchFamily="49" charset="0"/>
                <a:cs typeface="Courier New" panose="02070309020205020404" pitchFamily="49" charset="0"/>
              </a:rPr>
              <a:t>CharT</a:t>
            </a:r>
            <a:r>
              <a:rPr lang="en-US" sz="500" dirty="0">
                <a:latin typeface="Courier New" panose="02070309020205020404" pitchFamily="49" charset="0"/>
                <a:cs typeface="Courier New" panose="02070309020205020404" pitchFamily="49" charset="0"/>
              </a:rPr>
              <a:t>, _Traits&gt;::__</a:t>
            </a:r>
            <a:r>
              <a:rPr lang="en-US" sz="500" dirty="0" err="1">
                <a:latin typeface="Courier New" panose="02070309020205020404" pitchFamily="49" charset="0"/>
                <a:cs typeface="Courier New" panose="02070309020205020404" pitchFamily="49" charset="0"/>
              </a:rPr>
              <a:t>ostream_type</a:t>
            </a:r>
            <a:r>
              <a:rPr lang="en-US" sz="500" dirty="0">
                <a:latin typeface="Courier New" panose="02070309020205020404" pitchFamily="49" charset="0"/>
                <a:cs typeface="Courier New" panose="02070309020205020404" pitchFamily="49" charset="0"/>
              </a:rPr>
              <a:t>&amp;)) [with _</a:t>
            </a:r>
            <a:r>
              <a:rPr lang="en-US" sz="500" dirty="0" err="1">
                <a:latin typeface="Courier New" panose="02070309020205020404" pitchFamily="49" charset="0"/>
                <a:cs typeface="Courier New" panose="02070309020205020404" pitchFamily="49" charset="0"/>
              </a:rPr>
              <a:t>CharT</a:t>
            </a:r>
            <a:r>
              <a:rPr lang="en-US" sz="500" dirty="0">
                <a:latin typeface="Courier New" panose="02070309020205020404" pitchFamily="49" charset="0"/>
                <a:cs typeface="Courier New" panose="02070309020205020404" pitchFamily="49" charset="0"/>
              </a:rPr>
              <a:t> = char; _Traits = </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char_traits</a:t>
            </a:r>
            <a:r>
              <a:rPr lang="en-US" sz="500" dirty="0">
                <a:latin typeface="Courier New" panose="02070309020205020404" pitchFamily="49" charset="0"/>
                <a:cs typeface="Courier New" panose="02070309020205020404" pitchFamily="49" charset="0"/>
              </a:rPr>
              <a:t>&lt;char&gt;; </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basic_ostream</a:t>
            </a:r>
            <a:r>
              <a:rPr lang="en-US" sz="500" dirty="0">
                <a:latin typeface="Courier New" panose="02070309020205020404" pitchFamily="49" charset="0"/>
                <a:cs typeface="Courier New" panose="02070309020205020404" pitchFamily="49" charset="0"/>
              </a:rPr>
              <a:t>&lt;_</a:t>
            </a:r>
            <a:r>
              <a:rPr lang="en-US" sz="500" dirty="0" err="1">
                <a:latin typeface="Courier New" panose="02070309020205020404" pitchFamily="49" charset="0"/>
                <a:cs typeface="Courier New" panose="02070309020205020404" pitchFamily="49" charset="0"/>
              </a:rPr>
              <a:t>CharT</a:t>
            </a:r>
            <a:r>
              <a:rPr lang="en-US" sz="500" dirty="0">
                <a:latin typeface="Courier New" panose="02070309020205020404" pitchFamily="49" charset="0"/>
                <a:cs typeface="Courier New" panose="02070309020205020404" pitchFamily="49" charset="0"/>
              </a:rPr>
              <a:t>, _Traits&gt;::__</a:t>
            </a:r>
            <a:r>
              <a:rPr lang="en-US" sz="500" dirty="0" err="1">
                <a:latin typeface="Courier New" panose="02070309020205020404" pitchFamily="49" charset="0"/>
                <a:cs typeface="Courier New" panose="02070309020205020404" pitchFamily="49" charset="0"/>
              </a:rPr>
              <a:t>ostream_type</a:t>
            </a:r>
            <a:r>
              <a:rPr lang="en-US" sz="500" dirty="0">
                <a:latin typeface="Courier New" panose="02070309020205020404" pitchFamily="49" charset="0"/>
                <a:cs typeface="Courier New" panose="02070309020205020404" pitchFamily="49" charset="0"/>
              </a:rPr>
              <a:t> = </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basic_ostream</a:t>
            </a:r>
            <a:r>
              <a:rPr lang="en-US" sz="500" dirty="0">
                <a:latin typeface="Courier New" panose="02070309020205020404" pitchFamily="49" charset="0"/>
                <a:cs typeface="Courier New" panose="02070309020205020404" pitchFamily="49" charset="0"/>
              </a:rPr>
              <a:t>&lt;char&gt;]</a:t>
            </a:r>
          </a:p>
          <a:p>
            <a:r>
              <a:rPr lang="en-US" sz="500" dirty="0">
                <a:latin typeface="Courier New" panose="02070309020205020404" pitchFamily="49" charset="0"/>
                <a:cs typeface="Courier New" panose="02070309020205020404" pitchFamily="49" charset="0"/>
              </a:rPr>
              <a:t>       operator&lt;&lt;(__</a:t>
            </a:r>
            <a:r>
              <a:rPr lang="en-US" sz="500" dirty="0" err="1">
                <a:latin typeface="Courier New" panose="02070309020205020404" pitchFamily="49" charset="0"/>
                <a:cs typeface="Courier New" panose="02070309020205020404" pitchFamily="49" charset="0"/>
              </a:rPr>
              <a:t>ostream_type</a:t>
            </a:r>
            <a:r>
              <a:rPr lang="en-US" sz="500" dirty="0">
                <a:latin typeface="Courier New" panose="02070309020205020404" pitchFamily="49" charset="0"/>
                <a:cs typeface="Courier New" panose="02070309020205020404" pitchFamily="49" charset="0"/>
              </a:rPr>
              <a:t>&amp; (*__pf)(__</a:t>
            </a:r>
            <a:r>
              <a:rPr lang="en-US" sz="500" dirty="0" err="1">
                <a:latin typeface="Courier New" panose="02070309020205020404" pitchFamily="49" charset="0"/>
                <a:cs typeface="Courier New" panose="02070309020205020404" pitchFamily="49" charset="0"/>
              </a:rPr>
              <a:t>ostream_type</a:t>
            </a:r>
            <a:r>
              <a:rPr lang="en-US" sz="500" dirty="0">
                <a:latin typeface="Courier New" panose="02070309020205020404" pitchFamily="49" charset="0"/>
                <a:cs typeface="Courier New" panose="02070309020205020404" pitchFamily="49" charset="0"/>
              </a:rPr>
              <a:t>&amp;))</a:t>
            </a:r>
          </a:p>
          <a:p>
            <a:r>
              <a:rPr lang="en-US" sz="500" dirty="0">
                <a:latin typeface="Courier New" panose="02070309020205020404" pitchFamily="49" charset="0"/>
                <a:cs typeface="Courier New" panose="02070309020205020404" pitchFamily="49" charset="0"/>
              </a:rPr>
              <a:t>       ^</a:t>
            </a:r>
          </a:p>
          <a:p>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usr</a:t>
            </a:r>
            <a:r>
              <a:rPr lang="en-US" sz="500" dirty="0">
                <a:latin typeface="Courier New" panose="02070309020205020404" pitchFamily="49" charset="0"/>
                <a:cs typeface="Courier New" panose="02070309020205020404" pitchFamily="49" charset="0"/>
              </a:rPr>
              <a:t>/lib/</a:t>
            </a:r>
            <a:r>
              <a:rPr lang="en-US" sz="500" dirty="0" err="1">
                <a:latin typeface="Courier New" panose="02070309020205020404" pitchFamily="49" charset="0"/>
                <a:cs typeface="Courier New" panose="02070309020205020404" pitchFamily="49" charset="0"/>
              </a:rPr>
              <a:t>gcc</a:t>
            </a:r>
            <a:r>
              <a:rPr lang="en-US" sz="500" dirty="0">
                <a:latin typeface="Courier New" panose="02070309020205020404" pitchFamily="49" charset="0"/>
                <a:cs typeface="Courier New" panose="02070309020205020404" pitchFamily="49" charset="0"/>
              </a:rPr>
              <a:t>/x86_64-pc-cygwin/5.4.0/include/</a:t>
            </a:r>
            <a:r>
              <a:rPr lang="en-US" sz="500" dirty="0" err="1">
                <a:latin typeface="Courier New" panose="02070309020205020404" pitchFamily="49" charset="0"/>
                <a:cs typeface="Courier New" panose="02070309020205020404" pitchFamily="49" charset="0"/>
              </a:rPr>
              <a:t>c++</a:t>
            </a:r>
            <a:r>
              <a:rPr lang="en-US" sz="500" dirty="0">
                <a:latin typeface="Courier New" panose="02070309020205020404" pitchFamily="49" charset="0"/>
                <a:cs typeface="Courier New" panose="02070309020205020404" pitchFamily="49" charset="0"/>
              </a:rPr>
              <a:t>/ostream:108:7: note:   no known conversion for argument 1 from ‘</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::vector&lt;</a:t>
            </a:r>
            <a:r>
              <a:rPr lang="en-US" sz="500" dirty="0" err="1">
                <a:latin typeface="Courier New" panose="02070309020205020404" pitchFamily="49" charset="0"/>
                <a:cs typeface="Courier New" panose="02070309020205020404" pitchFamily="49" charset="0"/>
              </a:rPr>
              <a:t>int</a:t>
            </a:r>
            <a:r>
              <a:rPr lang="en-US" sz="500" dirty="0">
                <a:latin typeface="Courier New" panose="02070309020205020404" pitchFamily="49" charset="0"/>
                <a:cs typeface="Courier New" panose="02070309020205020404" pitchFamily="49" charset="0"/>
              </a:rPr>
              <a:t>&gt;’ to ‘</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basic_ostream</a:t>
            </a:r>
            <a:r>
              <a:rPr lang="en-US" sz="500" dirty="0">
                <a:latin typeface="Courier New" panose="02070309020205020404" pitchFamily="49" charset="0"/>
                <a:cs typeface="Courier New" panose="02070309020205020404" pitchFamily="49" charset="0"/>
              </a:rPr>
              <a:t>&lt;char&gt;::__</a:t>
            </a:r>
            <a:r>
              <a:rPr lang="en-US" sz="500" dirty="0" err="1">
                <a:latin typeface="Courier New" panose="02070309020205020404" pitchFamily="49" charset="0"/>
                <a:cs typeface="Courier New" panose="02070309020205020404" pitchFamily="49" charset="0"/>
              </a:rPr>
              <a:t>ostream_type</a:t>
            </a:r>
            <a:r>
              <a:rPr lang="en-US" sz="500" dirty="0">
                <a:latin typeface="Courier New" panose="02070309020205020404" pitchFamily="49" charset="0"/>
                <a:cs typeface="Courier New" panose="02070309020205020404" pitchFamily="49" charset="0"/>
              </a:rPr>
              <a:t>&amp; (*)(</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basic_ostream</a:t>
            </a:r>
            <a:r>
              <a:rPr lang="en-US" sz="500" dirty="0">
                <a:latin typeface="Courier New" panose="02070309020205020404" pitchFamily="49" charset="0"/>
                <a:cs typeface="Courier New" panose="02070309020205020404" pitchFamily="49" charset="0"/>
              </a:rPr>
              <a:t>&lt;char&gt;::__</a:t>
            </a:r>
            <a:r>
              <a:rPr lang="en-US" sz="500" dirty="0" err="1">
                <a:latin typeface="Courier New" panose="02070309020205020404" pitchFamily="49" charset="0"/>
                <a:cs typeface="Courier New" panose="02070309020205020404" pitchFamily="49" charset="0"/>
              </a:rPr>
              <a:t>ostream_type</a:t>
            </a:r>
            <a:r>
              <a:rPr lang="en-US" sz="500" dirty="0">
                <a:latin typeface="Courier New" panose="02070309020205020404" pitchFamily="49" charset="0"/>
                <a:cs typeface="Courier New" panose="02070309020205020404" pitchFamily="49" charset="0"/>
              </a:rPr>
              <a:t>&amp;) {aka </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basic_ostream</a:t>
            </a:r>
            <a:r>
              <a:rPr lang="en-US" sz="500" dirty="0">
                <a:latin typeface="Courier New" panose="02070309020205020404" pitchFamily="49" charset="0"/>
                <a:cs typeface="Courier New" panose="02070309020205020404" pitchFamily="49" charset="0"/>
              </a:rPr>
              <a:t>&lt;char&gt;&amp; (*)(</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basic_ostream</a:t>
            </a:r>
            <a:r>
              <a:rPr lang="en-US" sz="500" dirty="0">
                <a:latin typeface="Courier New" panose="02070309020205020404" pitchFamily="49" charset="0"/>
                <a:cs typeface="Courier New" panose="02070309020205020404" pitchFamily="49" charset="0"/>
              </a:rPr>
              <a:t>&lt;char&gt;&amp;)}’</a:t>
            </a:r>
          </a:p>
          <a:p>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usr</a:t>
            </a:r>
            <a:r>
              <a:rPr lang="en-US" sz="500" dirty="0">
                <a:latin typeface="Courier New" panose="02070309020205020404" pitchFamily="49" charset="0"/>
                <a:cs typeface="Courier New" panose="02070309020205020404" pitchFamily="49" charset="0"/>
              </a:rPr>
              <a:t>/lib/</a:t>
            </a:r>
            <a:r>
              <a:rPr lang="en-US" sz="500" dirty="0" err="1">
                <a:latin typeface="Courier New" panose="02070309020205020404" pitchFamily="49" charset="0"/>
                <a:cs typeface="Courier New" panose="02070309020205020404" pitchFamily="49" charset="0"/>
              </a:rPr>
              <a:t>gcc</a:t>
            </a:r>
            <a:r>
              <a:rPr lang="en-US" sz="500" dirty="0">
                <a:latin typeface="Courier New" panose="02070309020205020404" pitchFamily="49" charset="0"/>
                <a:cs typeface="Courier New" panose="02070309020205020404" pitchFamily="49" charset="0"/>
              </a:rPr>
              <a:t>/x86_64-pc-cygwin/5.4.0/include/</a:t>
            </a:r>
            <a:r>
              <a:rPr lang="en-US" sz="500" dirty="0" err="1">
                <a:latin typeface="Courier New" panose="02070309020205020404" pitchFamily="49" charset="0"/>
                <a:cs typeface="Courier New" panose="02070309020205020404" pitchFamily="49" charset="0"/>
              </a:rPr>
              <a:t>c++</a:t>
            </a:r>
            <a:r>
              <a:rPr lang="en-US" sz="500" dirty="0">
                <a:latin typeface="Courier New" panose="02070309020205020404" pitchFamily="49" charset="0"/>
                <a:cs typeface="Courier New" panose="02070309020205020404" pitchFamily="49" charset="0"/>
              </a:rPr>
              <a:t>/ostream:117:7: note: candidate: </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basic_ostream</a:t>
            </a:r>
            <a:r>
              <a:rPr lang="en-US" sz="500" dirty="0">
                <a:latin typeface="Courier New" panose="02070309020205020404" pitchFamily="49" charset="0"/>
                <a:cs typeface="Courier New" panose="02070309020205020404" pitchFamily="49" charset="0"/>
              </a:rPr>
              <a:t>&lt;_</a:t>
            </a:r>
            <a:r>
              <a:rPr lang="en-US" sz="500" dirty="0" err="1">
                <a:latin typeface="Courier New" panose="02070309020205020404" pitchFamily="49" charset="0"/>
                <a:cs typeface="Courier New" panose="02070309020205020404" pitchFamily="49" charset="0"/>
              </a:rPr>
              <a:t>CharT</a:t>
            </a:r>
            <a:r>
              <a:rPr lang="en-US" sz="500" dirty="0">
                <a:latin typeface="Courier New" panose="02070309020205020404" pitchFamily="49" charset="0"/>
                <a:cs typeface="Courier New" panose="02070309020205020404" pitchFamily="49" charset="0"/>
              </a:rPr>
              <a:t>, _Traits&gt;::__</a:t>
            </a:r>
            <a:r>
              <a:rPr lang="en-US" sz="500" dirty="0" err="1">
                <a:latin typeface="Courier New" panose="02070309020205020404" pitchFamily="49" charset="0"/>
                <a:cs typeface="Courier New" panose="02070309020205020404" pitchFamily="49" charset="0"/>
              </a:rPr>
              <a:t>ostream_type</a:t>
            </a:r>
            <a:r>
              <a:rPr lang="en-US" sz="500" dirty="0">
                <a:latin typeface="Courier New" panose="02070309020205020404" pitchFamily="49" charset="0"/>
                <a:cs typeface="Courier New" panose="02070309020205020404" pitchFamily="49" charset="0"/>
              </a:rPr>
              <a:t>&amp; </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basic_ostream</a:t>
            </a:r>
            <a:r>
              <a:rPr lang="en-US" sz="500" dirty="0">
                <a:latin typeface="Courier New" panose="02070309020205020404" pitchFamily="49" charset="0"/>
                <a:cs typeface="Courier New" panose="02070309020205020404" pitchFamily="49" charset="0"/>
              </a:rPr>
              <a:t>&lt;_</a:t>
            </a:r>
            <a:r>
              <a:rPr lang="en-US" sz="500" dirty="0" err="1">
                <a:latin typeface="Courier New" panose="02070309020205020404" pitchFamily="49" charset="0"/>
                <a:cs typeface="Courier New" panose="02070309020205020404" pitchFamily="49" charset="0"/>
              </a:rPr>
              <a:t>CharT</a:t>
            </a:r>
            <a:r>
              <a:rPr lang="en-US" sz="500" dirty="0">
                <a:latin typeface="Courier New" panose="02070309020205020404" pitchFamily="49" charset="0"/>
                <a:cs typeface="Courier New" panose="02070309020205020404" pitchFamily="49" charset="0"/>
              </a:rPr>
              <a:t>, _Traits&gt;::operator&lt;&lt;(</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basic_ostream</a:t>
            </a:r>
            <a:r>
              <a:rPr lang="en-US" sz="500" dirty="0">
                <a:latin typeface="Courier New" panose="02070309020205020404" pitchFamily="49" charset="0"/>
                <a:cs typeface="Courier New" panose="02070309020205020404" pitchFamily="49" charset="0"/>
              </a:rPr>
              <a:t>&lt;_</a:t>
            </a:r>
            <a:r>
              <a:rPr lang="en-US" sz="500" dirty="0" err="1">
                <a:latin typeface="Courier New" panose="02070309020205020404" pitchFamily="49" charset="0"/>
                <a:cs typeface="Courier New" panose="02070309020205020404" pitchFamily="49" charset="0"/>
              </a:rPr>
              <a:t>CharT</a:t>
            </a:r>
            <a:r>
              <a:rPr lang="en-US" sz="500" dirty="0">
                <a:latin typeface="Courier New" panose="02070309020205020404" pitchFamily="49" charset="0"/>
                <a:cs typeface="Courier New" panose="02070309020205020404" pitchFamily="49" charset="0"/>
              </a:rPr>
              <a:t>, _Traits&gt;::__</a:t>
            </a:r>
            <a:r>
              <a:rPr lang="en-US" sz="500" dirty="0" err="1">
                <a:latin typeface="Courier New" panose="02070309020205020404" pitchFamily="49" charset="0"/>
                <a:cs typeface="Courier New" panose="02070309020205020404" pitchFamily="49" charset="0"/>
              </a:rPr>
              <a:t>ios_type</a:t>
            </a:r>
            <a:r>
              <a:rPr lang="en-US" sz="500" dirty="0">
                <a:latin typeface="Courier New" panose="02070309020205020404" pitchFamily="49" charset="0"/>
                <a:cs typeface="Courier New" panose="02070309020205020404" pitchFamily="49" charset="0"/>
              </a:rPr>
              <a:t>&amp; (*)(</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basic_ostream</a:t>
            </a:r>
            <a:r>
              <a:rPr lang="en-US" sz="500" dirty="0">
                <a:latin typeface="Courier New" panose="02070309020205020404" pitchFamily="49" charset="0"/>
                <a:cs typeface="Courier New" panose="02070309020205020404" pitchFamily="49" charset="0"/>
              </a:rPr>
              <a:t>&lt;_</a:t>
            </a:r>
            <a:r>
              <a:rPr lang="en-US" sz="500" dirty="0" err="1">
                <a:latin typeface="Courier New" panose="02070309020205020404" pitchFamily="49" charset="0"/>
                <a:cs typeface="Courier New" panose="02070309020205020404" pitchFamily="49" charset="0"/>
              </a:rPr>
              <a:t>CharT</a:t>
            </a:r>
            <a:r>
              <a:rPr lang="en-US" sz="500" dirty="0">
                <a:latin typeface="Courier New" panose="02070309020205020404" pitchFamily="49" charset="0"/>
                <a:cs typeface="Courier New" panose="02070309020205020404" pitchFamily="49" charset="0"/>
              </a:rPr>
              <a:t>, _Traits&gt;::__</a:t>
            </a:r>
            <a:r>
              <a:rPr lang="en-US" sz="500" dirty="0" err="1">
                <a:latin typeface="Courier New" panose="02070309020205020404" pitchFamily="49" charset="0"/>
                <a:cs typeface="Courier New" panose="02070309020205020404" pitchFamily="49" charset="0"/>
              </a:rPr>
              <a:t>ios_type</a:t>
            </a:r>
            <a:r>
              <a:rPr lang="en-US" sz="500" dirty="0">
                <a:latin typeface="Courier New" panose="02070309020205020404" pitchFamily="49" charset="0"/>
                <a:cs typeface="Courier New" panose="02070309020205020404" pitchFamily="49" charset="0"/>
              </a:rPr>
              <a:t>&amp;)) [with _</a:t>
            </a:r>
            <a:r>
              <a:rPr lang="en-US" sz="500" dirty="0" err="1">
                <a:latin typeface="Courier New" panose="02070309020205020404" pitchFamily="49" charset="0"/>
                <a:cs typeface="Courier New" panose="02070309020205020404" pitchFamily="49" charset="0"/>
              </a:rPr>
              <a:t>CharT</a:t>
            </a:r>
            <a:r>
              <a:rPr lang="en-US" sz="500" dirty="0">
                <a:latin typeface="Courier New" panose="02070309020205020404" pitchFamily="49" charset="0"/>
                <a:cs typeface="Courier New" panose="02070309020205020404" pitchFamily="49" charset="0"/>
              </a:rPr>
              <a:t> = char; _Traits = </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char_traits</a:t>
            </a:r>
            <a:r>
              <a:rPr lang="en-US" sz="500" dirty="0">
                <a:latin typeface="Courier New" panose="02070309020205020404" pitchFamily="49" charset="0"/>
                <a:cs typeface="Courier New" panose="02070309020205020404" pitchFamily="49" charset="0"/>
              </a:rPr>
              <a:t>&lt;char&gt;; </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basic_ostream</a:t>
            </a:r>
            <a:r>
              <a:rPr lang="en-US" sz="500" dirty="0">
                <a:latin typeface="Courier New" panose="02070309020205020404" pitchFamily="49" charset="0"/>
                <a:cs typeface="Courier New" panose="02070309020205020404" pitchFamily="49" charset="0"/>
              </a:rPr>
              <a:t>&lt;_</a:t>
            </a:r>
            <a:r>
              <a:rPr lang="en-US" sz="500" dirty="0" err="1">
                <a:latin typeface="Courier New" panose="02070309020205020404" pitchFamily="49" charset="0"/>
                <a:cs typeface="Courier New" panose="02070309020205020404" pitchFamily="49" charset="0"/>
              </a:rPr>
              <a:t>CharT</a:t>
            </a:r>
            <a:r>
              <a:rPr lang="en-US" sz="500" dirty="0">
                <a:latin typeface="Courier New" panose="02070309020205020404" pitchFamily="49" charset="0"/>
                <a:cs typeface="Courier New" panose="02070309020205020404" pitchFamily="49" charset="0"/>
              </a:rPr>
              <a:t>, _Traits&gt;::__</a:t>
            </a:r>
            <a:r>
              <a:rPr lang="en-US" sz="500" dirty="0" err="1">
                <a:latin typeface="Courier New" panose="02070309020205020404" pitchFamily="49" charset="0"/>
                <a:cs typeface="Courier New" panose="02070309020205020404" pitchFamily="49" charset="0"/>
              </a:rPr>
              <a:t>ostream_type</a:t>
            </a:r>
            <a:r>
              <a:rPr lang="en-US" sz="500" dirty="0">
                <a:latin typeface="Courier New" panose="02070309020205020404" pitchFamily="49" charset="0"/>
                <a:cs typeface="Courier New" panose="02070309020205020404" pitchFamily="49" charset="0"/>
              </a:rPr>
              <a:t> = </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basic_ostream</a:t>
            </a:r>
            <a:r>
              <a:rPr lang="en-US" sz="500" dirty="0">
                <a:latin typeface="Courier New" panose="02070309020205020404" pitchFamily="49" charset="0"/>
                <a:cs typeface="Courier New" panose="02070309020205020404" pitchFamily="49" charset="0"/>
              </a:rPr>
              <a:t>&lt;char&gt;; </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basic_ostream</a:t>
            </a:r>
            <a:r>
              <a:rPr lang="en-US" sz="500" dirty="0">
                <a:latin typeface="Courier New" panose="02070309020205020404" pitchFamily="49" charset="0"/>
                <a:cs typeface="Courier New" panose="02070309020205020404" pitchFamily="49" charset="0"/>
              </a:rPr>
              <a:t>&lt;_</a:t>
            </a:r>
            <a:r>
              <a:rPr lang="en-US" sz="500" dirty="0" err="1">
                <a:latin typeface="Courier New" panose="02070309020205020404" pitchFamily="49" charset="0"/>
                <a:cs typeface="Courier New" panose="02070309020205020404" pitchFamily="49" charset="0"/>
              </a:rPr>
              <a:t>CharT</a:t>
            </a:r>
            <a:r>
              <a:rPr lang="en-US" sz="500" dirty="0">
                <a:latin typeface="Courier New" panose="02070309020205020404" pitchFamily="49" charset="0"/>
                <a:cs typeface="Courier New" panose="02070309020205020404" pitchFamily="49" charset="0"/>
              </a:rPr>
              <a:t>, _Traits&gt;::__</a:t>
            </a:r>
            <a:r>
              <a:rPr lang="en-US" sz="500" dirty="0" err="1">
                <a:latin typeface="Courier New" panose="02070309020205020404" pitchFamily="49" charset="0"/>
                <a:cs typeface="Courier New" panose="02070309020205020404" pitchFamily="49" charset="0"/>
              </a:rPr>
              <a:t>ios_type</a:t>
            </a:r>
            <a:r>
              <a:rPr lang="en-US" sz="500" dirty="0">
                <a:latin typeface="Courier New" panose="02070309020205020404" pitchFamily="49" charset="0"/>
                <a:cs typeface="Courier New" panose="02070309020205020404" pitchFamily="49" charset="0"/>
              </a:rPr>
              <a:t> = </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basic_ios</a:t>
            </a:r>
            <a:r>
              <a:rPr lang="en-US" sz="500" dirty="0">
                <a:latin typeface="Courier New" panose="02070309020205020404" pitchFamily="49" charset="0"/>
                <a:cs typeface="Courier New" panose="02070309020205020404" pitchFamily="49" charset="0"/>
              </a:rPr>
              <a:t>&lt;char&gt;]</a:t>
            </a:r>
          </a:p>
          <a:p>
            <a:r>
              <a:rPr lang="en-US" sz="500" dirty="0">
                <a:latin typeface="Courier New" panose="02070309020205020404" pitchFamily="49" charset="0"/>
                <a:cs typeface="Courier New" panose="02070309020205020404" pitchFamily="49" charset="0"/>
              </a:rPr>
              <a:t>       operator&lt;&lt;(__</a:t>
            </a:r>
            <a:r>
              <a:rPr lang="en-US" sz="500" dirty="0" err="1">
                <a:latin typeface="Courier New" panose="02070309020205020404" pitchFamily="49" charset="0"/>
                <a:cs typeface="Courier New" panose="02070309020205020404" pitchFamily="49" charset="0"/>
              </a:rPr>
              <a:t>ios_type</a:t>
            </a:r>
            <a:r>
              <a:rPr lang="en-US" sz="500" dirty="0">
                <a:latin typeface="Courier New" panose="02070309020205020404" pitchFamily="49" charset="0"/>
                <a:cs typeface="Courier New" panose="02070309020205020404" pitchFamily="49" charset="0"/>
              </a:rPr>
              <a:t>&amp; (*__pf)(__</a:t>
            </a:r>
            <a:r>
              <a:rPr lang="en-US" sz="500" dirty="0" err="1">
                <a:latin typeface="Courier New" panose="02070309020205020404" pitchFamily="49" charset="0"/>
                <a:cs typeface="Courier New" panose="02070309020205020404" pitchFamily="49" charset="0"/>
              </a:rPr>
              <a:t>ios_type</a:t>
            </a:r>
            <a:r>
              <a:rPr lang="en-US" sz="500" dirty="0">
                <a:latin typeface="Courier New" panose="02070309020205020404" pitchFamily="49" charset="0"/>
                <a:cs typeface="Courier New" panose="02070309020205020404" pitchFamily="49" charset="0"/>
              </a:rPr>
              <a:t>&amp;))</a:t>
            </a:r>
          </a:p>
          <a:p>
            <a:r>
              <a:rPr lang="en-US" sz="500" dirty="0">
                <a:latin typeface="Courier New" panose="02070309020205020404" pitchFamily="49" charset="0"/>
                <a:cs typeface="Courier New" panose="02070309020205020404" pitchFamily="49" charset="0"/>
              </a:rPr>
              <a:t>       ^</a:t>
            </a:r>
          </a:p>
          <a:p>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usr</a:t>
            </a:r>
            <a:r>
              <a:rPr lang="en-US" sz="500" dirty="0">
                <a:latin typeface="Courier New" panose="02070309020205020404" pitchFamily="49" charset="0"/>
                <a:cs typeface="Courier New" panose="02070309020205020404" pitchFamily="49" charset="0"/>
              </a:rPr>
              <a:t>/lib/</a:t>
            </a:r>
            <a:r>
              <a:rPr lang="en-US" sz="500" dirty="0" err="1">
                <a:latin typeface="Courier New" panose="02070309020205020404" pitchFamily="49" charset="0"/>
                <a:cs typeface="Courier New" panose="02070309020205020404" pitchFamily="49" charset="0"/>
              </a:rPr>
              <a:t>gcc</a:t>
            </a:r>
            <a:r>
              <a:rPr lang="en-US" sz="500" dirty="0">
                <a:latin typeface="Courier New" panose="02070309020205020404" pitchFamily="49" charset="0"/>
                <a:cs typeface="Courier New" panose="02070309020205020404" pitchFamily="49" charset="0"/>
              </a:rPr>
              <a:t>/x86_64-pc-cygwin/5.4.0/include/</a:t>
            </a:r>
            <a:r>
              <a:rPr lang="en-US" sz="500" dirty="0" err="1">
                <a:latin typeface="Courier New" panose="02070309020205020404" pitchFamily="49" charset="0"/>
                <a:cs typeface="Courier New" panose="02070309020205020404" pitchFamily="49" charset="0"/>
              </a:rPr>
              <a:t>c++</a:t>
            </a:r>
            <a:r>
              <a:rPr lang="en-US" sz="500" dirty="0">
                <a:latin typeface="Courier New" panose="02070309020205020404" pitchFamily="49" charset="0"/>
                <a:cs typeface="Courier New" panose="02070309020205020404" pitchFamily="49" charset="0"/>
              </a:rPr>
              <a:t>/ostream:117:7: note:   no known conversion for argument 1 from ‘</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::vector&lt;</a:t>
            </a:r>
            <a:r>
              <a:rPr lang="en-US" sz="500" dirty="0" err="1">
                <a:latin typeface="Courier New" panose="02070309020205020404" pitchFamily="49" charset="0"/>
                <a:cs typeface="Courier New" panose="02070309020205020404" pitchFamily="49" charset="0"/>
              </a:rPr>
              <a:t>int</a:t>
            </a:r>
            <a:r>
              <a:rPr lang="en-US" sz="500" dirty="0">
                <a:latin typeface="Courier New" panose="02070309020205020404" pitchFamily="49" charset="0"/>
                <a:cs typeface="Courier New" panose="02070309020205020404" pitchFamily="49" charset="0"/>
              </a:rPr>
              <a:t>&gt;’ to ‘</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basic_ostream</a:t>
            </a:r>
            <a:r>
              <a:rPr lang="en-US" sz="500" dirty="0">
                <a:latin typeface="Courier New" panose="02070309020205020404" pitchFamily="49" charset="0"/>
                <a:cs typeface="Courier New" panose="02070309020205020404" pitchFamily="49" charset="0"/>
              </a:rPr>
              <a:t>&lt;char&gt;::__</a:t>
            </a:r>
            <a:r>
              <a:rPr lang="en-US" sz="500" dirty="0" err="1">
                <a:latin typeface="Courier New" panose="02070309020205020404" pitchFamily="49" charset="0"/>
                <a:cs typeface="Courier New" panose="02070309020205020404" pitchFamily="49" charset="0"/>
              </a:rPr>
              <a:t>ios_type</a:t>
            </a:r>
            <a:r>
              <a:rPr lang="en-US" sz="500" dirty="0">
                <a:latin typeface="Courier New" panose="02070309020205020404" pitchFamily="49" charset="0"/>
                <a:cs typeface="Courier New" panose="02070309020205020404" pitchFamily="49" charset="0"/>
              </a:rPr>
              <a:t>&amp; (*)(</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basic_ostream</a:t>
            </a:r>
            <a:r>
              <a:rPr lang="en-US" sz="500" dirty="0">
                <a:latin typeface="Courier New" panose="02070309020205020404" pitchFamily="49" charset="0"/>
                <a:cs typeface="Courier New" panose="02070309020205020404" pitchFamily="49" charset="0"/>
              </a:rPr>
              <a:t>&lt;char&gt;::__</a:t>
            </a:r>
            <a:r>
              <a:rPr lang="en-US" sz="500" dirty="0" err="1">
                <a:latin typeface="Courier New" panose="02070309020205020404" pitchFamily="49" charset="0"/>
                <a:cs typeface="Courier New" panose="02070309020205020404" pitchFamily="49" charset="0"/>
              </a:rPr>
              <a:t>ios_type</a:t>
            </a:r>
            <a:r>
              <a:rPr lang="en-US" sz="500" dirty="0">
                <a:latin typeface="Courier New" panose="02070309020205020404" pitchFamily="49" charset="0"/>
                <a:cs typeface="Courier New" panose="02070309020205020404" pitchFamily="49" charset="0"/>
              </a:rPr>
              <a:t>&amp;) {aka </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basic_ios</a:t>
            </a:r>
            <a:r>
              <a:rPr lang="en-US" sz="500" dirty="0">
                <a:latin typeface="Courier New" panose="02070309020205020404" pitchFamily="49" charset="0"/>
                <a:cs typeface="Courier New" panose="02070309020205020404" pitchFamily="49" charset="0"/>
              </a:rPr>
              <a:t>&lt;char&gt;&amp; (*)(</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basic_ios</a:t>
            </a:r>
            <a:r>
              <a:rPr lang="en-US" sz="500" dirty="0">
                <a:latin typeface="Courier New" panose="02070309020205020404" pitchFamily="49" charset="0"/>
                <a:cs typeface="Courier New" panose="02070309020205020404" pitchFamily="49" charset="0"/>
              </a:rPr>
              <a:t>&lt;char&gt;&amp;)}’</a:t>
            </a:r>
          </a:p>
          <a:p>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usr</a:t>
            </a:r>
            <a:r>
              <a:rPr lang="en-US" sz="500" dirty="0">
                <a:latin typeface="Courier New" panose="02070309020205020404" pitchFamily="49" charset="0"/>
                <a:cs typeface="Courier New" panose="02070309020205020404" pitchFamily="49" charset="0"/>
              </a:rPr>
              <a:t>/lib/</a:t>
            </a:r>
            <a:r>
              <a:rPr lang="en-US" sz="500" dirty="0" err="1">
                <a:latin typeface="Courier New" panose="02070309020205020404" pitchFamily="49" charset="0"/>
                <a:cs typeface="Courier New" panose="02070309020205020404" pitchFamily="49" charset="0"/>
              </a:rPr>
              <a:t>gcc</a:t>
            </a:r>
            <a:r>
              <a:rPr lang="en-US" sz="500" dirty="0">
                <a:latin typeface="Courier New" panose="02070309020205020404" pitchFamily="49" charset="0"/>
                <a:cs typeface="Courier New" panose="02070309020205020404" pitchFamily="49" charset="0"/>
              </a:rPr>
              <a:t>/x86_64-pc-cygwin/5.4.0/include/</a:t>
            </a:r>
            <a:r>
              <a:rPr lang="en-US" sz="500" dirty="0" err="1">
                <a:latin typeface="Courier New" panose="02070309020205020404" pitchFamily="49" charset="0"/>
                <a:cs typeface="Courier New" panose="02070309020205020404" pitchFamily="49" charset="0"/>
              </a:rPr>
              <a:t>c++</a:t>
            </a:r>
            <a:r>
              <a:rPr lang="en-US" sz="500" dirty="0">
                <a:latin typeface="Courier New" panose="02070309020205020404" pitchFamily="49" charset="0"/>
                <a:cs typeface="Courier New" panose="02070309020205020404" pitchFamily="49" charset="0"/>
              </a:rPr>
              <a:t>/ostream:127:7: note: candidate: </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basic_ostream</a:t>
            </a:r>
            <a:r>
              <a:rPr lang="en-US" sz="500" dirty="0">
                <a:latin typeface="Courier New" panose="02070309020205020404" pitchFamily="49" charset="0"/>
                <a:cs typeface="Courier New" panose="02070309020205020404" pitchFamily="49" charset="0"/>
              </a:rPr>
              <a:t>&lt;_</a:t>
            </a:r>
            <a:r>
              <a:rPr lang="en-US" sz="500" dirty="0" err="1">
                <a:latin typeface="Courier New" panose="02070309020205020404" pitchFamily="49" charset="0"/>
                <a:cs typeface="Courier New" panose="02070309020205020404" pitchFamily="49" charset="0"/>
              </a:rPr>
              <a:t>CharT</a:t>
            </a:r>
            <a:r>
              <a:rPr lang="en-US" sz="500" dirty="0">
                <a:latin typeface="Courier New" panose="02070309020205020404" pitchFamily="49" charset="0"/>
                <a:cs typeface="Courier New" panose="02070309020205020404" pitchFamily="49" charset="0"/>
              </a:rPr>
              <a:t>, _Traits&gt;::__</a:t>
            </a:r>
            <a:r>
              <a:rPr lang="en-US" sz="500" dirty="0" err="1">
                <a:latin typeface="Courier New" panose="02070309020205020404" pitchFamily="49" charset="0"/>
                <a:cs typeface="Courier New" panose="02070309020205020404" pitchFamily="49" charset="0"/>
              </a:rPr>
              <a:t>ostream_type</a:t>
            </a:r>
            <a:r>
              <a:rPr lang="en-US" sz="500" dirty="0">
                <a:latin typeface="Courier New" panose="02070309020205020404" pitchFamily="49" charset="0"/>
                <a:cs typeface="Courier New" panose="02070309020205020404" pitchFamily="49" charset="0"/>
              </a:rPr>
              <a:t>&amp; </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basic_ostream</a:t>
            </a:r>
            <a:r>
              <a:rPr lang="en-US" sz="500" dirty="0">
                <a:latin typeface="Courier New" panose="02070309020205020404" pitchFamily="49" charset="0"/>
                <a:cs typeface="Courier New" panose="02070309020205020404" pitchFamily="49" charset="0"/>
              </a:rPr>
              <a:t>&lt;_</a:t>
            </a:r>
            <a:r>
              <a:rPr lang="en-US" sz="500" dirty="0" err="1">
                <a:latin typeface="Courier New" panose="02070309020205020404" pitchFamily="49" charset="0"/>
                <a:cs typeface="Courier New" panose="02070309020205020404" pitchFamily="49" charset="0"/>
              </a:rPr>
              <a:t>CharT</a:t>
            </a:r>
            <a:r>
              <a:rPr lang="en-US" sz="500" dirty="0">
                <a:latin typeface="Courier New" panose="02070309020205020404" pitchFamily="49" charset="0"/>
                <a:cs typeface="Courier New" panose="02070309020205020404" pitchFamily="49" charset="0"/>
              </a:rPr>
              <a:t>, _Traits&gt;::operator&lt;&lt;(</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ios_base</a:t>
            </a:r>
            <a:r>
              <a:rPr lang="en-US" sz="500" dirty="0">
                <a:latin typeface="Courier New" panose="02070309020205020404" pitchFamily="49" charset="0"/>
                <a:cs typeface="Courier New" panose="02070309020205020404" pitchFamily="49" charset="0"/>
              </a:rPr>
              <a:t>&amp; (*)(</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ios_base</a:t>
            </a:r>
            <a:r>
              <a:rPr lang="en-US" sz="500" dirty="0">
                <a:latin typeface="Courier New" panose="02070309020205020404" pitchFamily="49" charset="0"/>
                <a:cs typeface="Courier New" panose="02070309020205020404" pitchFamily="49" charset="0"/>
              </a:rPr>
              <a:t>&amp;)) [with _</a:t>
            </a:r>
            <a:r>
              <a:rPr lang="en-US" sz="500" dirty="0" err="1">
                <a:latin typeface="Courier New" panose="02070309020205020404" pitchFamily="49" charset="0"/>
                <a:cs typeface="Courier New" panose="02070309020205020404" pitchFamily="49" charset="0"/>
              </a:rPr>
              <a:t>CharT</a:t>
            </a:r>
            <a:r>
              <a:rPr lang="en-US" sz="500" dirty="0">
                <a:latin typeface="Courier New" panose="02070309020205020404" pitchFamily="49" charset="0"/>
                <a:cs typeface="Courier New" panose="02070309020205020404" pitchFamily="49" charset="0"/>
              </a:rPr>
              <a:t> = char; _Traits = </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char_traits</a:t>
            </a:r>
            <a:r>
              <a:rPr lang="en-US" sz="500" dirty="0">
                <a:latin typeface="Courier New" panose="02070309020205020404" pitchFamily="49" charset="0"/>
                <a:cs typeface="Courier New" panose="02070309020205020404" pitchFamily="49" charset="0"/>
              </a:rPr>
              <a:t>&lt;char&gt;; </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basic_ostream</a:t>
            </a:r>
            <a:r>
              <a:rPr lang="en-US" sz="500" dirty="0">
                <a:latin typeface="Courier New" panose="02070309020205020404" pitchFamily="49" charset="0"/>
                <a:cs typeface="Courier New" panose="02070309020205020404" pitchFamily="49" charset="0"/>
              </a:rPr>
              <a:t>&lt;_</a:t>
            </a:r>
            <a:r>
              <a:rPr lang="en-US" sz="500" dirty="0" err="1">
                <a:latin typeface="Courier New" panose="02070309020205020404" pitchFamily="49" charset="0"/>
                <a:cs typeface="Courier New" panose="02070309020205020404" pitchFamily="49" charset="0"/>
              </a:rPr>
              <a:t>CharT</a:t>
            </a:r>
            <a:r>
              <a:rPr lang="en-US" sz="500" dirty="0">
                <a:latin typeface="Courier New" panose="02070309020205020404" pitchFamily="49" charset="0"/>
                <a:cs typeface="Courier New" panose="02070309020205020404" pitchFamily="49" charset="0"/>
              </a:rPr>
              <a:t>, _Traits&gt;::__</a:t>
            </a:r>
            <a:r>
              <a:rPr lang="en-US" sz="500" dirty="0" err="1">
                <a:latin typeface="Courier New" panose="02070309020205020404" pitchFamily="49" charset="0"/>
                <a:cs typeface="Courier New" panose="02070309020205020404" pitchFamily="49" charset="0"/>
              </a:rPr>
              <a:t>ostream_type</a:t>
            </a:r>
            <a:r>
              <a:rPr lang="en-US" sz="500" dirty="0">
                <a:latin typeface="Courier New" panose="02070309020205020404" pitchFamily="49" charset="0"/>
                <a:cs typeface="Courier New" panose="02070309020205020404" pitchFamily="49" charset="0"/>
              </a:rPr>
              <a:t> = </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basic_ostream</a:t>
            </a:r>
            <a:r>
              <a:rPr lang="en-US" sz="500" dirty="0">
                <a:latin typeface="Courier New" panose="02070309020205020404" pitchFamily="49" charset="0"/>
                <a:cs typeface="Courier New" panose="02070309020205020404" pitchFamily="49" charset="0"/>
              </a:rPr>
              <a:t>&lt;char&gt;]</a:t>
            </a:r>
          </a:p>
          <a:p>
            <a:r>
              <a:rPr lang="en-US" sz="500" dirty="0">
                <a:latin typeface="Courier New" panose="02070309020205020404" pitchFamily="49" charset="0"/>
                <a:cs typeface="Courier New" panose="02070309020205020404" pitchFamily="49" charset="0"/>
              </a:rPr>
              <a:t>       operator&lt;&lt;(</a:t>
            </a:r>
            <a:r>
              <a:rPr lang="en-US" sz="500" dirty="0" err="1">
                <a:latin typeface="Courier New" panose="02070309020205020404" pitchFamily="49" charset="0"/>
                <a:cs typeface="Courier New" panose="02070309020205020404" pitchFamily="49" charset="0"/>
              </a:rPr>
              <a:t>ios_base</a:t>
            </a:r>
            <a:r>
              <a:rPr lang="en-US" sz="500" dirty="0">
                <a:latin typeface="Courier New" panose="02070309020205020404" pitchFamily="49" charset="0"/>
                <a:cs typeface="Courier New" panose="02070309020205020404" pitchFamily="49" charset="0"/>
              </a:rPr>
              <a:t>&amp; (*__pf) (</a:t>
            </a:r>
            <a:r>
              <a:rPr lang="en-US" sz="500" dirty="0" err="1">
                <a:latin typeface="Courier New" panose="02070309020205020404" pitchFamily="49" charset="0"/>
                <a:cs typeface="Courier New" panose="02070309020205020404" pitchFamily="49" charset="0"/>
              </a:rPr>
              <a:t>ios_base</a:t>
            </a:r>
            <a:r>
              <a:rPr lang="en-US" sz="500" dirty="0">
                <a:latin typeface="Courier New" panose="02070309020205020404" pitchFamily="49" charset="0"/>
                <a:cs typeface="Courier New" panose="02070309020205020404" pitchFamily="49" charset="0"/>
              </a:rPr>
              <a:t>&amp;))</a:t>
            </a:r>
          </a:p>
          <a:p>
            <a:r>
              <a:rPr lang="en-US" sz="500" dirty="0">
                <a:latin typeface="Courier New" panose="02070309020205020404" pitchFamily="49" charset="0"/>
                <a:cs typeface="Courier New" panose="02070309020205020404" pitchFamily="49" charset="0"/>
              </a:rPr>
              <a:t>       ^</a:t>
            </a:r>
          </a:p>
          <a:p>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usr</a:t>
            </a:r>
            <a:r>
              <a:rPr lang="en-US" sz="500" dirty="0">
                <a:latin typeface="Courier New" panose="02070309020205020404" pitchFamily="49" charset="0"/>
                <a:cs typeface="Courier New" panose="02070309020205020404" pitchFamily="49" charset="0"/>
              </a:rPr>
              <a:t>/lib/</a:t>
            </a:r>
            <a:r>
              <a:rPr lang="en-US" sz="500" dirty="0" err="1">
                <a:latin typeface="Courier New" panose="02070309020205020404" pitchFamily="49" charset="0"/>
                <a:cs typeface="Courier New" panose="02070309020205020404" pitchFamily="49" charset="0"/>
              </a:rPr>
              <a:t>gcc</a:t>
            </a:r>
            <a:r>
              <a:rPr lang="en-US" sz="500" dirty="0">
                <a:latin typeface="Courier New" panose="02070309020205020404" pitchFamily="49" charset="0"/>
                <a:cs typeface="Courier New" panose="02070309020205020404" pitchFamily="49" charset="0"/>
              </a:rPr>
              <a:t>/x86_64-pc-cygwin/5.4.0/include/</a:t>
            </a:r>
            <a:r>
              <a:rPr lang="en-US" sz="500" dirty="0" err="1">
                <a:latin typeface="Courier New" panose="02070309020205020404" pitchFamily="49" charset="0"/>
                <a:cs typeface="Courier New" panose="02070309020205020404" pitchFamily="49" charset="0"/>
              </a:rPr>
              <a:t>c++</a:t>
            </a:r>
            <a:r>
              <a:rPr lang="en-US" sz="500" dirty="0">
                <a:latin typeface="Courier New" panose="02070309020205020404" pitchFamily="49" charset="0"/>
                <a:cs typeface="Courier New" panose="02070309020205020404" pitchFamily="49" charset="0"/>
              </a:rPr>
              <a:t>/ostream:127:7: note:   no known conversion for argument 1 from ‘</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::vector&lt;</a:t>
            </a:r>
            <a:r>
              <a:rPr lang="en-US" sz="500" dirty="0" err="1">
                <a:latin typeface="Courier New" panose="02070309020205020404" pitchFamily="49" charset="0"/>
                <a:cs typeface="Courier New" panose="02070309020205020404" pitchFamily="49" charset="0"/>
              </a:rPr>
              <a:t>int</a:t>
            </a:r>
            <a:r>
              <a:rPr lang="en-US" sz="500" dirty="0">
                <a:latin typeface="Courier New" panose="02070309020205020404" pitchFamily="49" charset="0"/>
                <a:cs typeface="Courier New" panose="02070309020205020404" pitchFamily="49" charset="0"/>
              </a:rPr>
              <a:t>&gt;’ to ‘</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ios_base</a:t>
            </a:r>
            <a:r>
              <a:rPr lang="en-US" sz="500" dirty="0">
                <a:latin typeface="Courier New" panose="02070309020205020404" pitchFamily="49" charset="0"/>
                <a:cs typeface="Courier New" panose="02070309020205020404" pitchFamily="49" charset="0"/>
              </a:rPr>
              <a:t>&amp; (*)(</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ios_base</a:t>
            </a:r>
            <a:r>
              <a:rPr lang="en-US" sz="500" dirty="0">
                <a:latin typeface="Courier New" panose="02070309020205020404" pitchFamily="49" charset="0"/>
                <a:cs typeface="Courier New" panose="02070309020205020404" pitchFamily="49" charset="0"/>
              </a:rPr>
              <a:t>&amp;)’</a:t>
            </a:r>
          </a:p>
          <a:p>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usr</a:t>
            </a:r>
            <a:r>
              <a:rPr lang="en-US" sz="500" dirty="0">
                <a:latin typeface="Courier New" panose="02070309020205020404" pitchFamily="49" charset="0"/>
                <a:cs typeface="Courier New" panose="02070309020205020404" pitchFamily="49" charset="0"/>
              </a:rPr>
              <a:t>/lib/</a:t>
            </a:r>
            <a:r>
              <a:rPr lang="en-US" sz="500" dirty="0" err="1">
                <a:latin typeface="Courier New" panose="02070309020205020404" pitchFamily="49" charset="0"/>
                <a:cs typeface="Courier New" panose="02070309020205020404" pitchFamily="49" charset="0"/>
              </a:rPr>
              <a:t>gcc</a:t>
            </a:r>
            <a:r>
              <a:rPr lang="en-US" sz="500" dirty="0">
                <a:latin typeface="Courier New" panose="02070309020205020404" pitchFamily="49" charset="0"/>
                <a:cs typeface="Courier New" panose="02070309020205020404" pitchFamily="49" charset="0"/>
              </a:rPr>
              <a:t>/x86_64-pc-cygwin/5.4.0/include/</a:t>
            </a:r>
            <a:r>
              <a:rPr lang="en-US" sz="500" dirty="0" err="1">
                <a:latin typeface="Courier New" panose="02070309020205020404" pitchFamily="49" charset="0"/>
                <a:cs typeface="Courier New" panose="02070309020205020404" pitchFamily="49" charset="0"/>
              </a:rPr>
              <a:t>c++</a:t>
            </a:r>
            <a:r>
              <a:rPr lang="en-US" sz="500" dirty="0">
                <a:latin typeface="Courier New" panose="02070309020205020404" pitchFamily="49" charset="0"/>
                <a:cs typeface="Courier New" panose="02070309020205020404" pitchFamily="49" charset="0"/>
              </a:rPr>
              <a:t>/ostream:166:7: note: candidate: </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basic_ostream</a:t>
            </a:r>
            <a:r>
              <a:rPr lang="en-US" sz="500" dirty="0">
                <a:latin typeface="Courier New" panose="02070309020205020404" pitchFamily="49" charset="0"/>
                <a:cs typeface="Courier New" panose="02070309020205020404" pitchFamily="49" charset="0"/>
              </a:rPr>
              <a:t>&lt;_</a:t>
            </a:r>
            <a:r>
              <a:rPr lang="en-US" sz="500" dirty="0" err="1">
                <a:latin typeface="Courier New" panose="02070309020205020404" pitchFamily="49" charset="0"/>
                <a:cs typeface="Courier New" panose="02070309020205020404" pitchFamily="49" charset="0"/>
              </a:rPr>
              <a:t>CharT</a:t>
            </a:r>
            <a:r>
              <a:rPr lang="en-US" sz="500" dirty="0">
                <a:latin typeface="Courier New" panose="02070309020205020404" pitchFamily="49" charset="0"/>
                <a:cs typeface="Courier New" panose="02070309020205020404" pitchFamily="49" charset="0"/>
              </a:rPr>
              <a:t>, _Traits&gt;::__</a:t>
            </a:r>
            <a:r>
              <a:rPr lang="en-US" sz="500" dirty="0" err="1">
                <a:latin typeface="Courier New" panose="02070309020205020404" pitchFamily="49" charset="0"/>
                <a:cs typeface="Courier New" panose="02070309020205020404" pitchFamily="49" charset="0"/>
              </a:rPr>
              <a:t>ostream_type</a:t>
            </a:r>
            <a:r>
              <a:rPr lang="en-US" sz="500" dirty="0">
                <a:latin typeface="Courier New" panose="02070309020205020404" pitchFamily="49" charset="0"/>
                <a:cs typeface="Courier New" panose="02070309020205020404" pitchFamily="49" charset="0"/>
              </a:rPr>
              <a:t>&amp; </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basic_ostream</a:t>
            </a:r>
            <a:r>
              <a:rPr lang="en-US" sz="500" dirty="0">
                <a:latin typeface="Courier New" panose="02070309020205020404" pitchFamily="49" charset="0"/>
                <a:cs typeface="Courier New" panose="02070309020205020404" pitchFamily="49" charset="0"/>
              </a:rPr>
              <a:t>&lt;_</a:t>
            </a:r>
            <a:r>
              <a:rPr lang="en-US" sz="500" dirty="0" err="1">
                <a:latin typeface="Courier New" panose="02070309020205020404" pitchFamily="49" charset="0"/>
                <a:cs typeface="Courier New" panose="02070309020205020404" pitchFamily="49" charset="0"/>
              </a:rPr>
              <a:t>CharT</a:t>
            </a:r>
            <a:r>
              <a:rPr lang="en-US" sz="500" dirty="0">
                <a:latin typeface="Courier New" panose="02070309020205020404" pitchFamily="49" charset="0"/>
                <a:cs typeface="Courier New" panose="02070309020205020404" pitchFamily="49" charset="0"/>
              </a:rPr>
              <a:t>, _Traits&gt;::operator&lt;&lt;(long </a:t>
            </a:r>
            <a:r>
              <a:rPr lang="en-US" sz="500" dirty="0" err="1">
                <a:latin typeface="Courier New" panose="02070309020205020404" pitchFamily="49" charset="0"/>
                <a:cs typeface="Courier New" panose="02070309020205020404" pitchFamily="49" charset="0"/>
              </a:rPr>
              <a:t>int</a:t>
            </a:r>
            <a:r>
              <a:rPr lang="en-US" sz="500" dirty="0">
                <a:latin typeface="Courier New" panose="02070309020205020404" pitchFamily="49" charset="0"/>
                <a:cs typeface="Courier New" panose="02070309020205020404" pitchFamily="49" charset="0"/>
              </a:rPr>
              <a:t>) [with _</a:t>
            </a:r>
            <a:r>
              <a:rPr lang="en-US" sz="500" dirty="0" err="1">
                <a:latin typeface="Courier New" panose="02070309020205020404" pitchFamily="49" charset="0"/>
                <a:cs typeface="Courier New" panose="02070309020205020404" pitchFamily="49" charset="0"/>
              </a:rPr>
              <a:t>CharT</a:t>
            </a:r>
            <a:r>
              <a:rPr lang="en-US" sz="500" dirty="0">
                <a:latin typeface="Courier New" panose="02070309020205020404" pitchFamily="49" charset="0"/>
                <a:cs typeface="Courier New" panose="02070309020205020404" pitchFamily="49" charset="0"/>
              </a:rPr>
              <a:t> = char; _Traits = </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char_traits</a:t>
            </a:r>
            <a:r>
              <a:rPr lang="en-US" sz="500" dirty="0">
                <a:latin typeface="Courier New" panose="02070309020205020404" pitchFamily="49" charset="0"/>
                <a:cs typeface="Courier New" panose="02070309020205020404" pitchFamily="49" charset="0"/>
              </a:rPr>
              <a:t>&lt;char&gt;; </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basic_ostream</a:t>
            </a:r>
            <a:r>
              <a:rPr lang="en-US" sz="500" dirty="0">
                <a:latin typeface="Courier New" panose="02070309020205020404" pitchFamily="49" charset="0"/>
                <a:cs typeface="Courier New" panose="02070309020205020404" pitchFamily="49" charset="0"/>
              </a:rPr>
              <a:t>&lt;_</a:t>
            </a:r>
            <a:r>
              <a:rPr lang="en-US" sz="500" dirty="0" err="1">
                <a:latin typeface="Courier New" panose="02070309020205020404" pitchFamily="49" charset="0"/>
                <a:cs typeface="Courier New" panose="02070309020205020404" pitchFamily="49" charset="0"/>
              </a:rPr>
              <a:t>CharT</a:t>
            </a:r>
            <a:r>
              <a:rPr lang="en-US" sz="500" dirty="0">
                <a:latin typeface="Courier New" panose="02070309020205020404" pitchFamily="49" charset="0"/>
                <a:cs typeface="Courier New" panose="02070309020205020404" pitchFamily="49" charset="0"/>
              </a:rPr>
              <a:t>, _Traits&gt;::__</a:t>
            </a:r>
            <a:r>
              <a:rPr lang="en-US" sz="500" dirty="0" err="1">
                <a:latin typeface="Courier New" panose="02070309020205020404" pitchFamily="49" charset="0"/>
                <a:cs typeface="Courier New" panose="02070309020205020404" pitchFamily="49" charset="0"/>
              </a:rPr>
              <a:t>ostream_type</a:t>
            </a:r>
            <a:r>
              <a:rPr lang="en-US" sz="500" dirty="0">
                <a:latin typeface="Courier New" panose="02070309020205020404" pitchFamily="49" charset="0"/>
                <a:cs typeface="Courier New" panose="02070309020205020404" pitchFamily="49" charset="0"/>
              </a:rPr>
              <a:t> = </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basic_ostream</a:t>
            </a:r>
            <a:r>
              <a:rPr lang="en-US" sz="500" dirty="0">
                <a:latin typeface="Courier New" panose="02070309020205020404" pitchFamily="49" charset="0"/>
                <a:cs typeface="Courier New" panose="02070309020205020404" pitchFamily="49" charset="0"/>
              </a:rPr>
              <a:t>&lt;char&gt;]</a:t>
            </a:r>
          </a:p>
          <a:p>
            <a:r>
              <a:rPr lang="en-US" sz="500" dirty="0">
                <a:latin typeface="Courier New" panose="02070309020205020404" pitchFamily="49" charset="0"/>
                <a:cs typeface="Courier New" panose="02070309020205020404" pitchFamily="49" charset="0"/>
              </a:rPr>
              <a:t>       operator&lt;&lt;(long __n)</a:t>
            </a:r>
          </a:p>
          <a:p>
            <a:r>
              <a:rPr lang="en-US" sz="500" dirty="0">
                <a:latin typeface="Courier New" panose="02070309020205020404" pitchFamily="49" charset="0"/>
                <a:cs typeface="Courier New" panose="02070309020205020404" pitchFamily="49" charset="0"/>
              </a:rPr>
              <a:t>       ^</a:t>
            </a:r>
          </a:p>
          <a:p>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usr</a:t>
            </a:r>
            <a:r>
              <a:rPr lang="en-US" sz="500" dirty="0">
                <a:latin typeface="Courier New" panose="02070309020205020404" pitchFamily="49" charset="0"/>
                <a:cs typeface="Courier New" panose="02070309020205020404" pitchFamily="49" charset="0"/>
              </a:rPr>
              <a:t>/lib/</a:t>
            </a:r>
            <a:r>
              <a:rPr lang="en-US" sz="500" dirty="0" err="1">
                <a:latin typeface="Courier New" panose="02070309020205020404" pitchFamily="49" charset="0"/>
                <a:cs typeface="Courier New" panose="02070309020205020404" pitchFamily="49" charset="0"/>
              </a:rPr>
              <a:t>gcc</a:t>
            </a:r>
            <a:r>
              <a:rPr lang="en-US" sz="500" dirty="0">
                <a:latin typeface="Courier New" panose="02070309020205020404" pitchFamily="49" charset="0"/>
                <a:cs typeface="Courier New" panose="02070309020205020404" pitchFamily="49" charset="0"/>
              </a:rPr>
              <a:t>/x86_64-pc-cygwin/5.4.0/include/</a:t>
            </a:r>
            <a:r>
              <a:rPr lang="en-US" sz="500" dirty="0" err="1">
                <a:latin typeface="Courier New" panose="02070309020205020404" pitchFamily="49" charset="0"/>
                <a:cs typeface="Courier New" panose="02070309020205020404" pitchFamily="49" charset="0"/>
              </a:rPr>
              <a:t>c++</a:t>
            </a:r>
            <a:r>
              <a:rPr lang="en-US" sz="500" dirty="0">
                <a:latin typeface="Courier New" panose="02070309020205020404" pitchFamily="49" charset="0"/>
                <a:cs typeface="Courier New" panose="02070309020205020404" pitchFamily="49" charset="0"/>
              </a:rPr>
              <a:t>/ostream:166:7: note:   no known conversion for argument 1 from ‘</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::vector&lt;</a:t>
            </a:r>
            <a:r>
              <a:rPr lang="en-US" sz="500" dirty="0" err="1">
                <a:latin typeface="Courier New" panose="02070309020205020404" pitchFamily="49" charset="0"/>
                <a:cs typeface="Courier New" panose="02070309020205020404" pitchFamily="49" charset="0"/>
              </a:rPr>
              <a:t>int</a:t>
            </a:r>
            <a:r>
              <a:rPr lang="en-US" sz="500" dirty="0">
                <a:latin typeface="Courier New" panose="02070309020205020404" pitchFamily="49" charset="0"/>
                <a:cs typeface="Courier New" panose="02070309020205020404" pitchFamily="49" charset="0"/>
              </a:rPr>
              <a:t>&gt;’ to ‘long </a:t>
            </a:r>
            <a:r>
              <a:rPr lang="en-US" sz="500" dirty="0" err="1">
                <a:latin typeface="Courier New" panose="02070309020205020404" pitchFamily="49" charset="0"/>
                <a:cs typeface="Courier New" panose="02070309020205020404" pitchFamily="49" charset="0"/>
              </a:rPr>
              <a:t>int</a:t>
            </a:r>
            <a:r>
              <a:rPr lang="en-US" sz="500" dirty="0">
                <a:latin typeface="Courier New" panose="02070309020205020404" pitchFamily="49" charset="0"/>
                <a:cs typeface="Courier New" panose="02070309020205020404" pitchFamily="49" charset="0"/>
              </a:rPr>
              <a:t>’</a:t>
            </a:r>
          </a:p>
          <a:p>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usr</a:t>
            </a:r>
            <a:r>
              <a:rPr lang="en-US" sz="500" dirty="0">
                <a:latin typeface="Courier New" panose="02070309020205020404" pitchFamily="49" charset="0"/>
                <a:cs typeface="Courier New" panose="02070309020205020404" pitchFamily="49" charset="0"/>
              </a:rPr>
              <a:t>/lib/</a:t>
            </a:r>
            <a:r>
              <a:rPr lang="en-US" sz="500" dirty="0" err="1">
                <a:latin typeface="Courier New" panose="02070309020205020404" pitchFamily="49" charset="0"/>
                <a:cs typeface="Courier New" panose="02070309020205020404" pitchFamily="49" charset="0"/>
              </a:rPr>
              <a:t>gcc</a:t>
            </a:r>
            <a:r>
              <a:rPr lang="en-US" sz="500" dirty="0">
                <a:latin typeface="Courier New" panose="02070309020205020404" pitchFamily="49" charset="0"/>
                <a:cs typeface="Courier New" panose="02070309020205020404" pitchFamily="49" charset="0"/>
              </a:rPr>
              <a:t>/x86_64-pc-cygwin/5.4.0/include/</a:t>
            </a:r>
            <a:r>
              <a:rPr lang="en-US" sz="500" dirty="0" err="1">
                <a:latin typeface="Courier New" panose="02070309020205020404" pitchFamily="49" charset="0"/>
                <a:cs typeface="Courier New" panose="02070309020205020404" pitchFamily="49" charset="0"/>
              </a:rPr>
              <a:t>c++</a:t>
            </a:r>
            <a:r>
              <a:rPr lang="en-US" sz="500" dirty="0">
                <a:latin typeface="Courier New" panose="02070309020205020404" pitchFamily="49" charset="0"/>
                <a:cs typeface="Courier New" panose="02070309020205020404" pitchFamily="49" charset="0"/>
              </a:rPr>
              <a:t>/ostream:170:7: note: candidate: </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basic_ostream</a:t>
            </a:r>
            <a:r>
              <a:rPr lang="en-US" sz="500" dirty="0">
                <a:latin typeface="Courier New" panose="02070309020205020404" pitchFamily="49" charset="0"/>
                <a:cs typeface="Courier New" panose="02070309020205020404" pitchFamily="49" charset="0"/>
              </a:rPr>
              <a:t>&lt;_</a:t>
            </a:r>
            <a:r>
              <a:rPr lang="en-US" sz="500" dirty="0" err="1">
                <a:latin typeface="Courier New" panose="02070309020205020404" pitchFamily="49" charset="0"/>
                <a:cs typeface="Courier New" panose="02070309020205020404" pitchFamily="49" charset="0"/>
              </a:rPr>
              <a:t>CharT</a:t>
            </a:r>
            <a:r>
              <a:rPr lang="en-US" sz="500" dirty="0">
                <a:latin typeface="Courier New" panose="02070309020205020404" pitchFamily="49" charset="0"/>
                <a:cs typeface="Courier New" panose="02070309020205020404" pitchFamily="49" charset="0"/>
              </a:rPr>
              <a:t>, _Traits&gt;::__</a:t>
            </a:r>
            <a:r>
              <a:rPr lang="en-US" sz="500" dirty="0" err="1">
                <a:latin typeface="Courier New" panose="02070309020205020404" pitchFamily="49" charset="0"/>
                <a:cs typeface="Courier New" panose="02070309020205020404" pitchFamily="49" charset="0"/>
              </a:rPr>
              <a:t>ostream_type</a:t>
            </a:r>
            <a:r>
              <a:rPr lang="en-US" sz="500" dirty="0">
                <a:latin typeface="Courier New" panose="02070309020205020404" pitchFamily="49" charset="0"/>
                <a:cs typeface="Courier New" panose="02070309020205020404" pitchFamily="49" charset="0"/>
              </a:rPr>
              <a:t>&amp; </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basic_ostream</a:t>
            </a:r>
            <a:r>
              <a:rPr lang="en-US" sz="500" dirty="0">
                <a:latin typeface="Courier New" panose="02070309020205020404" pitchFamily="49" charset="0"/>
                <a:cs typeface="Courier New" panose="02070309020205020404" pitchFamily="49" charset="0"/>
              </a:rPr>
              <a:t>&lt;_</a:t>
            </a:r>
            <a:r>
              <a:rPr lang="en-US" sz="500" dirty="0" err="1">
                <a:latin typeface="Courier New" panose="02070309020205020404" pitchFamily="49" charset="0"/>
                <a:cs typeface="Courier New" panose="02070309020205020404" pitchFamily="49" charset="0"/>
              </a:rPr>
              <a:t>CharT</a:t>
            </a:r>
            <a:r>
              <a:rPr lang="en-US" sz="500" dirty="0">
                <a:latin typeface="Courier New" panose="02070309020205020404" pitchFamily="49" charset="0"/>
                <a:cs typeface="Courier New" panose="02070309020205020404" pitchFamily="49" charset="0"/>
              </a:rPr>
              <a:t>, _Traits&gt;::operator&lt;&lt;(long unsigned </a:t>
            </a:r>
            <a:r>
              <a:rPr lang="en-US" sz="500" dirty="0" err="1">
                <a:latin typeface="Courier New" panose="02070309020205020404" pitchFamily="49" charset="0"/>
                <a:cs typeface="Courier New" panose="02070309020205020404" pitchFamily="49" charset="0"/>
              </a:rPr>
              <a:t>int</a:t>
            </a:r>
            <a:r>
              <a:rPr lang="en-US" sz="500" dirty="0">
                <a:latin typeface="Courier New" panose="02070309020205020404" pitchFamily="49" charset="0"/>
                <a:cs typeface="Courier New" panose="02070309020205020404" pitchFamily="49" charset="0"/>
              </a:rPr>
              <a:t>) [with _</a:t>
            </a:r>
            <a:r>
              <a:rPr lang="en-US" sz="500" dirty="0" err="1">
                <a:latin typeface="Courier New" panose="02070309020205020404" pitchFamily="49" charset="0"/>
                <a:cs typeface="Courier New" panose="02070309020205020404" pitchFamily="49" charset="0"/>
              </a:rPr>
              <a:t>CharT</a:t>
            </a:r>
            <a:r>
              <a:rPr lang="en-US" sz="500" dirty="0">
                <a:latin typeface="Courier New" panose="02070309020205020404" pitchFamily="49" charset="0"/>
                <a:cs typeface="Courier New" panose="02070309020205020404" pitchFamily="49" charset="0"/>
              </a:rPr>
              <a:t> = char; _Traits = </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char_traits</a:t>
            </a:r>
            <a:r>
              <a:rPr lang="en-US" sz="500" dirty="0">
                <a:latin typeface="Courier New" panose="02070309020205020404" pitchFamily="49" charset="0"/>
                <a:cs typeface="Courier New" panose="02070309020205020404" pitchFamily="49" charset="0"/>
              </a:rPr>
              <a:t>&lt;char&gt;; </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basic_ostream</a:t>
            </a:r>
            <a:r>
              <a:rPr lang="en-US" sz="500" dirty="0">
                <a:latin typeface="Courier New" panose="02070309020205020404" pitchFamily="49" charset="0"/>
                <a:cs typeface="Courier New" panose="02070309020205020404" pitchFamily="49" charset="0"/>
              </a:rPr>
              <a:t>&lt;_</a:t>
            </a:r>
            <a:r>
              <a:rPr lang="en-US" sz="500" dirty="0" err="1">
                <a:latin typeface="Courier New" panose="02070309020205020404" pitchFamily="49" charset="0"/>
                <a:cs typeface="Courier New" panose="02070309020205020404" pitchFamily="49" charset="0"/>
              </a:rPr>
              <a:t>CharT</a:t>
            </a:r>
            <a:r>
              <a:rPr lang="en-US" sz="500" dirty="0">
                <a:latin typeface="Courier New" panose="02070309020205020404" pitchFamily="49" charset="0"/>
                <a:cs typeface="Courier New" panose="02070309020205020404" pitchFamily="49" charset="0"/>
              </a:rPr>
              <a:t>, _Traits&gt;::__</a:t>
            </a:r>
            <a:r>
              <a:rPr lang="en-US" sz="500" dirty="0" err="1">
                <a:latin typeface="Courier New" panose="02070309020205020404" pitchFamily="49" charset="0"/>
                <a:cs typeface="Courier New" panose="02070309020205020404" pitchFamily="49" charset="0"/>
              </a:rPr>
              <a:t>ostream_type</a:t>
            </a:r>
            <a:r>
              <a:rPr lang="en-US" sz="500" dirty="0">
                <a:latin typeface="Courier New" panose="02070309020205020404" pitchFamily="49" charset="0"/>
                <a:cs typeface="Courier New" panose="02070309020205020404" pitchFamily="49" charset="0"/>
              </a:rPr>
              <a:t> = </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basic_ostream</a:t>
            </a:r>
            <a:r>
              <a:rPr lang="en-US" sz="500" dirty="0">
                <a:latin typeface="Courier New" panose="02070309020205020404" pitchFamily="49" charset="0"/>
                <a:cs typeface="Courier New" panose="02070309020205020404" pitchFamily="49" charset="0"/>
              </a:rPr>
              <a:t>&lt;char&gt;]</a:t>
            </a:r>
          </a:p>
          <a:p>
            <a:r>
              <a:rPr lang="en-US" sz="500" dirty="0">
                <a:latin typeface="Courier New" panose="02070309020205020404" pitchFamily="49" charset="0"/>
                <a:cs typeface="Courier New" panose="02070309020205020404" pitchFamily="49" charset="0"/>
              </a:rPr>
              <a:t>       operator&lt;&lt;(unsigned long __n)</a:t>
            </a:r>
          </a:p>
          <a:p>
            <a:r>
              <a:rPr lang="en-US" sz="500" dirty="0">
                <a:latin typeface="Courier New" panose="02070309020205020404" pitchFamily="49" charset="0"/>
                <a:cs typeface="Courier New" panose="02070309020205020404" pitchFamily="49" charset="0"/>
              </a:rPr>
              <a:t>       ^</a:t>
            </a:r>
          </a:p>
          <a:p>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usr</a:t>
            </a:r>
            <a:r>
              <a:rPr lang="en-US" sz="500" dirty="0">
                <a:latin typeface="Courier New" panose="02070309020205020404" pitchFamily="49" charset="0"/>
                <a:cs typeface="Courier New" panose="02070309020205020404" pitchFamily="49" charset="0"/>
              </a:rPr>
              <a:t>/lib/</a:t>
            </a:r>
            <a:r>
              <a:rPr lang="en-US" sz="500" dirty="0" err="1">
                <a:latin typeface="Courier New" panose="02070309020205020404" pitchFamily="49" charset="0"/>
                <a:cs typeface="Courier New" panose="02070309020205020404" pitchFamily="49" charset="0"/>
              </a:rPr>
              <a:t>gcc</a:t>
            </a:r>
            <a:r>
              <a:rPr lang="en-US" sz="500" dirty="0">
                <a:latin typeface="Courier New" panose="02070309020205020404" pitchFamily="49" charset="0"/>
                <a:cs typeface="Courier New" panose="02070309020205020404" pitchFamily="49" charset="0"/>
              </a:rPr>
              <a:t>/x86_64-pc-cygwin/5.4.0/include/</a:t>
            </a:r>
            <a:r>
              <a:rPr lang="en-US" sz="500" dirty="0" err="1">
                <a:latin typeface="Courier New" panose="02070309020205020404" pitchFamily="49" charset="0"/>
                <a:cs typeface="Courier New" panose="02070309020205020404" pitchFamily="49" charset="0"/>
              </a:rPr>
              <a:t>c++</a:t>
            </a:r>
            <a:r>
              <a:rPr lang="en-US" sz="500" dirty="0">
                <a:latin typeface="Courier New" panose="02070309020205020404" pitchFamily="49" charset="0"/>
                <a:cs typeface="Courier New" panose="02070309020205020404" pitchFamily="49" charset="0"/>
              </a:rPr>
              <a:t>/ostream:170:7: note:   no known conversion for argument 1 from ‘</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::vector&lt;</a:t>
            </a:r>
            <a:r>
              <a:rPr lang="en-US" sz="500" dirty="0" err="1">
                <a:latin typeface="Courier New" panose="02070309020205020404" pitchFamily="49" charset="0"/>
                <a:cs typeface="Courier New" panose="02070309020205020404" pitchFamily="49" charset="0"/>
              </a:rPr>
              <a:t>int</a:t>
            </a:r>
            <a:r>
              <a:rPr lang="en-US" sz="500" dirty="0">
                <a:latin typeface="Courier New" panose="02070309020205020404" pitchFamily="49" charset="0"/>
                <a:cs typeface="Courier New" panose="02070309020205020404" pitchFamily="49" charset="0"/>
              </a:rPr>
              <a:t>&gt;’ to ‘long unsigned </a:t>
            </a:r>
            <a:r>
              <a:rPr lang="en-US" sz="500" dirty="0" err="1">
                <a:latin typeface="Courier New" panose="02070309020205020404" pitchFamily="49" charset="0"/>
                <a:cs typeface="Courier New" panose="02070309020205020404" pitchFamily="49" charset="0"/>
              </a:rPr>
              <a:t>int</a:t>
            </a:r>
            <a:r>
              <a:rPr lang="en-US" sz="500" dirty="0">
                <a:latin typeface="Courier New" panose="02070309020205020404" pitchFamily="49" charset="0"/>
                <a:cs typeface="Courier New" panose="02070309020205020404" pitchFamily="49" charset="0"/>
              </a:rPr>
              <a:t>’</a:t>
            </a:r>
          </a:p>
          <a:p>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usr</a:t>
            </a:r>
            <a:r>
              <a:rPr lang="en-US" sz="500" dirty="0">
                <a:latin typeface="Courier New" panose="02070309020205020404" pitchFamily="49" charset="0"/>
                <a:cs typeface="Courier New" panose="02070309020205020404" pitchFamily="49" charset="0"/>
              </a:rPr>
              <a:t>/lib/</a:t>
            </a:r>
            <a:r>
              <a:rPr lang="en-US" sz="500" dirty="0" err="1">
                <a:latin typeface="Courier New" panose="02070309020205020404" pitchFamily="49" charset="0"/>
                <a:cs typeface="Courier New" panose="02070309020205020404" pitchFamily="49" charset="0"/>
              </a:rPr>
              <a:t>gcc</a:t>
            </a:r>
            <a:r>
              <a:rPr lang="en-US" sz="500" dirty="0">
                <a:latin typeface="Courier New" panose="02070309020205020404" pitchFamily="49" charset="0"/>
                <a:cs typeface="Courier New" panose="02070309020205020404" pitchFamily="49" charset="0"/>
              </a:rPr>
              <a:t>/x86_64-pc-cygwin/5.4.0/include/</a:t>
            </a:r>
            <a:r>
              <a:rPr lang="en-US" sz="500" dirty="0" err="1">
                <a:latin typeface="Courier New" panose="02070309020205020404" pitchFamily="49" charset="0"/>
                <a:cs typeface="Courier New" panose="02070309020205020404" pitchFamily="49" charset="0"/>
              </a:rPr>
              <a:t>c++</a:t>
            </a:r>
            <a:r>
              <a:rPr lang="en-US" sz="500" dirty="0">
                <a:latin typeface="Courier New" panose="02070309020205020404" pitchFamily="49" charset="0"/>
                <a:cs typeface="Courier New" panose="02070309020205020404" pitchFamily="49" charset="0"/>
              </a:rPr>
              <a:t>/ostream:174:7: note: candidate: </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basic_ostream</a:t>
            </a:r>
            <a:r>
              <a:rPr lang="en-US" sz="500" dirty="0">
                <a:latin typeface="Courier New" panose="02070309020205020404" pitchFamily="49" charset="0"/>
                <a:cs typeface="Courier New" panose="02070309020205020404" pitchFamily="49" charset="0"/>
              </a:rPr>
              <a:t>&lt;_</a:t>
            </a:r>
            <a:r>
              <a:rPr lang="en-US" sz="500" dirty="0" err="1">
                <a:latin typeface="Courier New" panose="02070309020205020404" pitchFamily="49" charset="0"/>
                <a:cs typeface="Courier New" panose="02070309020205020404" pitchFamily="49" charset="0"/>
              </a:rPr>
              <a:t>CharT</a:t>
            </a:r>
            <a:r>
              <a:rPr lang="en-US" sz="500" dirty="0">
                <a:latin typeface="Courier New" panose="02070309020205020404" pitchFamily="49" charset="0"/>
                <a:cs typeface="Courier New" panose="02070309020205020404" pitchFamily="49" charset="0"/>
              </a:rPr>
              <a:t>, _Traits&gt;::__</a:t>
            </a:r>
            <a:r>
              <a:rPr lang="en-US" sz="500" dirty="0" err="1">
                <a:latin typeface="Courier New" panose="02070309020205020404" pitchFamily="49" charset="0"/>
                <a:cs typeface="Courier New" panose="02070309020205020404" pitchFamily="49" charset="0"/>
              </a:rPr>
              <a:t>ostream_type</a:t>
            </a:r>
            <a:r>
              <a:rPr lang="en-US" sz="500" dirty="0">
                <a:latin typeface="Courier New" panose="02070309020205020404" pitchFamily="49" charset="0"/>
                <a:cs typeface="Courier New" panose="02070309020205020404" pitchFamily="49" charset="0"/>
              </a:rPr>
              <a:t>&amp; </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basic_ostream</a:t>
            </a:r>
            <a:r>
              <a:rPr lang="en-US" sz="500" dirty="0">
                <a:latin typeface="Courier New" panose="02070309020205020404" pitchFamily="49" charset="0"/>
                <a:cs typeface="Courier New" panose="02070309020205020404" pitchFamily="49" charset="0"/>
              </a:rPr>
              <a:t>&lt;_</a:t>
            </a:r>
            <a:r>
              <a:rPr lang="en-US" sz="500" dirty="0" err="1">
                <a:latin typeface="Courier New" panose="02070309020205020404" pitchFamily="49" charset="0"/>
                <a:cs typeface="Courier New" panose="02070309020205020404" pitchFamily="49" charset="0"/>
              </a:rPr>
              <a:t>CharT</a:t>
            </a:r>
            <a:r>
              <a:rPr lang="en-US" sz="500" dirty="0">
                <a:latin typeface="Courier New" panose="02070309020205020404" pitchFamily="49" charset="0"/>
                <a:cs typeface="Courier New" panose="02070309020205020404" pitchFamily="49" charset="0"/>
              </a:rPr>
              <a:t>, _Traits&gt;::operator&lt;&lt;(bool) [with _</a:t>
            </a:r>
            <a:r>
              <a:rPr lang="en-US" sz="500" dirty="0" err="1">
                <a:latin typeface="Courier New" panose="02070309020205020404" pitchFamily="49" charset="0"/>
                <a:cs typeface="Courier New" panose="02070309020205020404" pitchFamily="49" charset="0"/>
              </a:rPr>
              <a:t>CharT</a:t>
            </a:r>
            <a:r>
              <a:rPr lang="en-US" sz="500" dirty="0">
                <a:latin typeface="Courier New" panose="02070309020205020404" pitchFamily="49" charset="0"/>
                <a:cs typeface="Courier New" panose="02070309020205020404" pitchFamily="49" charset="0"/>
              </a:rPr>
              <a:t> = char; _Traits = </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char_traits</a:t>
            </a:r>
            <a:r>
              <a:rPr lang="en-US" sz="500" dirty="0">
                <a:latin typeface="Courier New" panose="02070309020205020404" pitchFamily="49" charset="0"/>
                <a:cs typeface="Courier New" panose="02070309020205020404" pitchFamily="49" charset="0"/>
              </a:rPr>
              <a:t>&lt;char&gt;; </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basic_ostream</a:t>
            </a:r>
            <a:r>
              <a:rPr lang="en-US" sz="500" dirty="0">
                <a:latin typeface="Courier New" panose="02070309020205020404" pitchFamily="49" charset="0"/>
                <a:cs typeface="Courier New" panose="02070309020205020404" pitchFamily="49" charset="0"/>
              </a:rPr>
              <a:t>&lt;_</a:t>
            </a:r>
            <a:r>
              <a:rPr lang="en-US" sz="500" dirty="0" err="1">
                <a:latin typeface="Courier New" panose="02070309020205020404" pitchFamily="49" charset="0"/>
                <a:cs typeface="Courier New" panose="02070309020205020404" pitchFamily="49" charset="0"/>
              </a:rPr>
              <a:t>CharT</a:t>
            </a:r>
            <a:r>
              <a:rPr lang="en-US" sz="500" dirty="0">
                <a:latin typeface="Courier New" panose="02070309020205020404" pitchFamily="49" charset="0"/>
                <a:cs typeface="Courier New" panose="02070309020205020404" pitchFamily="49" charset="0"/>
              </a:rPr>
              <a:t>, _Traits&gt;::__</a:t>
            </a:r>
            <a:r>
              <a:rPr lang="en-US" sz="500" dirty="0" err="1">
                <a:latin typeface="Courier New" panose="02070309020205020404" pitchFamily="49" charset="0"/>
                <a:cs typeface="Courier New" panose="02070309020205020404" pitchFamily="49" charset="0"/>
              </a:rPr>
              <a:t>ostream_type</a:t>
            </a:r>
            <a:r>
              <a:rPr lang="en-US" sz="500" dirty="0">
                <a:latin typeface="Courier New" panose="02070309020205020404" pitchFamily="49" charset="0"/>
                <a:cs typeface="Courier New" panose="02070309020205020404" pitchFamily="49" charset="0"/>
              </a:rPr>
              <a:t> = </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basic_ostream</a:t>
            </a:r>
            <a:r>
              <a:rPr lang="en-US" sz="500" dirty="0">
                <a:latin typeface="Courier New" panose="02070309020205020404" pitchFamily="49" charset="0"/>
                <a:cs typeface="Courier New" panose="02070309020205020404" pitchFamily="49" charset="0"/>
              </a:rPr>
              <a:t>&lt;char&gt;]</a:t>
            </a:r>
          </a:p>
          <a:p>
            <a:r>
              <a:rPr lang="en-US" sz="500" dirty="0">
                <a:latin typeface="Courier New" panose="02070309020205020404" pitchFamily="49" charset="0"/>
                <a:cs typeface="Courier New" panose="02070309020205020404" pitchFamily="49" charset="0"/>
              </a:rPr>
              <a:t>       operator&lt;&lt;(bool __n)</a:t>
            </a:r>
          </a:p>
          <a:p>
            <a:r>
              <a:rPr lang="en-US" sz="500" dirty="0">
                <a:latin typeface="Courier New" panose="02070309020205020404" pitchFamily="49" charset="0"/>
                <a:cs typeface="Courier New" panose="02070309020205020404" pitchFamily="49" charset="0"/>
              </a:rPr>
              <a:t>       ^</a:t>
            </a:r>
          </a:p>
          <a:p>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usr</a:t>
            </a:r>
            <a:r>
              <a:rPr lang="en-US" sz="500" dirty="0">
                <a:latin typeface="Courier New" panose="02070309020205020404" pitchFamily="49" charset="0"/>
                <a:cs typeface="Courier New" panose="02070309020205020404" pitchFamily="49" charset="0"/>
              </a:rPr>
              <a:t>/lib/</a:t>
            </a:r>
            <a:r>
              <a:rPr lang="en-US" sz="500" dirty="0" err="1">
                <a:latin typeface="Courier New" panose="02070309020205020404" pitchFamily="49" charset="0"/>
                <a:cs typeface="Courier New" panose="02070309020205020404" pitchFamily="49" charset="0"/>
              </a:rPr>
              <a:t>gcc</a:t>
            </a:r>
            <a:r>
              <a:rPr lang="en-US" sz="500" dirty="0">
                <a:latin typeface="Courier New" panose="02070309020205020404" pitchFamily="49" charset="0"/>
                <a:cs typeface="Courier New" panose="02070309020205020404" pitchFamily="49" charset="0"/>
              </a:rPr>
              <a:t>/x86_64-pc-cygwin/5.4.0/include/</a:t>
            </a:r>
            <a:r>
              <a:rPr lang="en-US" sz="500" dirty="0" err="1">
                <a:latin typeface="Courier New" panose="02070309020205020404" pitchFamily="49" charset="0"/>
                <a:cs typeface="Courier New" panose="02070309020205020404" pitchFamily="49" charset="0"/>
              </a:rPr>
              <a:t>c++</a:t>
            </a:r>
            <a:r>
              <a:rPr lang="en-US" sz="500" dirty="0">
                <a:latin typeface="Courier New" panose="02070309020205020404" pitchFamily="49" charset="0"/>
                <a:cs typeface="Courier New" panose="02070309020205020404" pitchFamily="49" charset="0"/>
              </a:rPr>
              <a:t>/ostream:174:7: note:   no known conversion for argument 1 from ‘</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::vector&lt;</a:t>
            </a:r>
            <a:r>
              <a:rPr lang="en-US" sz="500" dirty="0" err="1">
                <a:latin typeface="Courier New" panose="02070309020205020404" pitchFamily="49" charset="0"/>
                <a:cs typeface="Courier New" panose="02070309020205020404" pitchFamily="49" charset="0"/>
              </a:rPr>
              <a:t>int</a:t>
            </a:r>
            <a:r>
              <a:rPr lang="en-US" sz="500" dirty="0">
                <a:latin typeface="Courier New" panose="02070309020205020404" pitchFamily="49" charset="0"/>
                <a:cs typeface="Courier New" panose="02070309020205020404" pitchFamily="49" charset="0"/>
              </a:rPr>
              <a:t>&gt;’ to ‘bool’</a:t>
            </a:r>
          </a:p>
          <a:p>
            <a:r>
              <a:rPr lang="en-US" sz="500" dirty="0">
                <a:latin typeface="Courier New" panose="02070309020205020404" pitchFamily="49" charset="0"/>
                <a:cs typeface="Courier New" panose="02070309020205020404" pitchFamily="49" charset="0"/>
              </a:rPr>
              <a:t>In file included from /</a:t>
            </a:r>
            <a:r>
              <a:rPr lang="en-US" sz="500" dirty="0" err="1">
                <a:latin typeface="Courier New" panose="02070309020205020404" pitchFamily="49" charset="0"/>
                <a:cs typeface="Courier New" panose="02070309020205020404" pitchFamily="49" charset="0"/>
              </a:rPr>
              <a:t>usr</a:t>
            </a:r>
            <a:r>
              <a:rPr lang="en-US" sz="500" dirty="0">
                <a:latin typeface="Courier New" panose="02070309020205020404" pitchFamily="49" charset="0"/>
                <a:cs typeface="Courier New" panose="02070309020205020404" pitchFamily="49" charset="0"/>
              </a:rPr>
              <a:t>/lib/</a:t>
            </a:r>
            <a:r>
              <a:rPr lang="en-US" sz="500" dirty="0" err="1">
                <a:latin typeface="Courier New" panose="02070309020205020404" pitchFamily="49" charset="0"/>
                <a:cs typeface="Courier New" panose="02070309020205020404" pitchFamily="49" charset="0"/>
              </a:rPr>
              <a:t>gcc</a:t>
            </a:r>
            <a:r>
              <a:rPr lang="en-US" sz="500" dirty="0">
                <a:latin typeface="Courier New" panose="02070309020205020404" pitchFamily="49" charset="0"/>
                <a:cs typeface="Courier New" panose="02070309020205020404" pitchFamily="49" charset="0"/>
              </a:rPr>
              <a:t>/x86_64-pc-cygwin/5.4.0/include/</a:t>
            </a:r>
            <a:r>
              <a:rPr lang="en-US" sz="500" dirty="0" err="1">
                <a:latin typeface="Courier New" panose="02070309020205020404" pitchFamily="49" charset="0"/>
                <a:cs typeface="Courier New" panose="02070309020205020404" pitchFamily="49" charset="0"/>
              </a:rPr>
              <a:t>c++</a:t>
            </a:r>
            <a:r>
              <a:rPr lang="en-US" sz="500" dirty="0">
                <a:latin typeface="Courier New" panose="02070309020205020404" pitchFamily="49" charset="0"/>
                <a:cs typeface="Courier New" panose="02070309020205020404" pitchFamily="49" charset="0"/>
              </a:rPr>
              <a:t>/ostream:638:0,</a:t>
            </a:r>
          </a:p>
          <a:p>
            <a:r>
              <a:rPr lang="en-US" sz="500" dirty="0">
                <a:latin typeface="Courier New" panose="02070309020205020404" pitchFamily="49" charset="0"/>
                <a:cs typeface="Courier New" panose="02070309020205020404" pitchFamily="49" charset="0"/>
              </a:rPr>
              <a:t>                 from /</a:t>
            </a:r>
            <a:r>
              <a:rPr lang="en-US" sz="500" dirty="0" err="1">
                <a:latin typeface="Courier New" panose="02070309020205020404" pitchFamily="49" charset="0"/>
                <a:cs typeface="Courier New" panose="02070309020205020404" pitchFamily="49" charset="0"/>
              </a:rPr>
              <a:t>usr</a:t>
            </a:r>
            <a:r>
              <a:rPr lang="en-US" sz="500" dirty="0">
                <a:latin typeface="Courier New" panose="02070309020205020404" pitchFamily="49" charset="0"/>
                <a:cs typeface="Courier New" panose="02070309020205020404" pitchFamily="49" charset="0"/>
              </a:rPr>
              <a:t>/lib/</a:t>
            </a:r>
            <a:r>
              <a:rPr lang="en-US" sz="500" dirty="0" err="1">
                <a:latin typeface="Courier New" panose="02070309020205020404" pitchFamily="49" charset="0"/>
                <a:cs typeface="Courier New" panose="02070309020205020404" pitchFamily="49" charset="0"/>
              </a:rPr>
              <a:t>gcc</a:t>
            </a:r>
            <a:r>
              <a:rPr lang="en-US" sz="500" dirty="0">
                <a:latin typeface="Courier New" panose="02070309020205020404" pitchFamily="49" charset="0"/>
                <a:cs typeface="Courier New" panose="02070309020205020404" pitchFamily="49" charset="0"/>
              </a:rPr>
              <a:t>/x86_64-pc-cygwin/5.4.0/include/</a:t>
            </a:r>
            <a:r>
              <a:rPr lang="en-US" sz="500" dirty="0" err="1">
                <a:latin typeface="Courier New" panose="02070309020205020404" pitchFamily="49" charset="0"/>
                <a:cs typeface="Courier New" panose="02070309020205020404" pitchFamily="49" charset="0"/>
              </a:rPr>
              <a:t>c++</a:t>
            </a:r>
            <a:r>
              <a:rPr lang="en-US" sz="500" dirty="0">
                <a:latin typeface="Courier New" panose="02070309020205020404" pitchFamily="49" charset="0"/>
                <a:cs typeface="Courier New" panose="02070309020205020404" pitchFamily="49" charset="0"/>
              </a:rPr>
              <a:t>/iostream:39,</a:t>
            </a:r>
          </a:p>
          <a:p>
            <a:r>
              <a:rPr lang="en-US" sz="500" dirty="0">
                <a:latin typeface="Courier New" panose="02070309020205020404" pitchFamily="49" charset="0"/>
                <a:cs typeface="Courier New" panose="02070309020205020404" pitchFamily="49" charset="0"/>
              </a:rPr>
              <a:t>                 from cpp-error-message.cpp:1:</a:t>
            </a:r>
          </a:p>
          <a:p>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usr</a:t>
            </a:r>
            <a:r>
              <a:rPr lang="en-US" sz="500" dirty="0">
                <a:latin typeface="Courier New" panose="02070309020205020404" pitchFamily="49" charset="0"/>
                <a:cs typeface="Courier New" panose="02070309020205020404" pitchFamily="49" charset="0"/>
              </a:rPr>
              <a:t>/lib/</a:t>
            </a:r>
            <a:r>
              <a:rPr lang="en-US" sz="500" dirty="0" err="1">
                <a:latin typeface="Courier New" panose="02070309020205020404" pitchFamily="49" charset="0"/>
                <a:cs typeface="Courier New" panose="02070309020205020404" pitchFamily="49" charset="0"/>
              </a:rPr>
              <a:t>gcc</a:t>
            </a:r>
            <a:r>
              <a:rPr lang="en-US" sz="500" dirty="0">
                <a:latin typeface="Courier New" panose="02070309020205020404" pitchFamily="49" charset="0"/>
                <a:cs typeface="Courier New" panose="02070309020205020404" pitchFamily="49" charset="0"/>
              </a:rPr>
              <a:t>/x86_64-pc-cygwin/5.4.0/include/</a:t>
            </a:r>
            <a:r>
              <a:rPr lang="en-US" sz="500" dirty="0" err="1">
                <a:latin typeface="Courier New" panose="02070309020205020404" pitchFamily="49" charset="0"/>
                <a:cs typeface="Courier New" panose="02070309020205020404" pitchFamily="49" charset="0"/>
              </a:rPr>
              <a:t>c++</a:t>
            </a:r>
            <a:r>
              <a:rPr lang="en-US" sz="500" dirty="0">
                <a:latin typeface="Courier New" panose="02070309020205020404" pitchFamily="49" charset="0"/>
                <a:cs typeface="Courier New" panose="02070309020205020404" pitchFamily="49" charset="0"/>
              </a:rPr>
              <a:t>/bits/ostream.tcc:91:5: note: candidate: </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basic_ostream</a:t>
            </a:r>
            <a:r>
              <a:rPr lang="en-US" sz="500" dirty="0">
                <a:latin typeface="Courier New" panose="02070309020205020404" pitchFamily="49" charset="0"/>
                <a:cs typeface="Courier New" panose="02070309020205020404" pitchFamily="49" charset="0"/>
              </a:rPr>
              <a:t>&lt;_</a:t>
            </a:r>
            <a:r>
              <a:rPr lang="en-US" sz="500" dirty="0" err="1">
                <a:latin typeface="Courier New" panose="02070309020205020404" pitchFamily="49" charset="0"/>
                <a:cs typeface="Courier New" panose="02070309020205020404" pitchFamily="49" charset="0"/>
              </a:rPr>
              <a:t>CharT</a:t>
            </a:r>
            <a:r>
              <a:rPr lang="en-US" sz="500" dirty="0">
                <a:latin typeface="Courier New" panose="02070309020205020404" pitchFamily="49" charset="0"/>
                <a:cs typeface="Courier New" panose="02070309020205020404" pitchFamily="49" charset="0"/>
              </a:rPr>
              <a:t>, _Traits&gt;&amp; </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basic_ostream</a:t>
            </a:r>
            <a:r>
              <a:rPr lang="en-US" sz="500" dirty="0">
                <a:latin typeface="Courier New" panose="02070309020205020404" pitchFamily="49" charset="0"/>
                <a:cs typeface="Courier New" panose="02070309020205020404" pitchFamily="49" charset="0"/>
              </a:rPr>
              <a:t>&lt;_</a:t>
            </a:r>
            <a:r>
              <a:rPr lang="en-US" sz="500" dirty="0" err="1">
                <a:latin typeface="Courier New" panose="02070309020205020404" pitchFamily="49" charset="0"/>
                <a:cs typeface="Courier New" panose="02070309020205020404" pitchFamily="49" charset="0"/>
              </a:rPr>
              <a:t>CharT</a:t>
            </a:r>
            <a:r>
              <a:rPr lang="en-US" sz="500" dirty="0">
                <a:latin typeface="Courier New" panose="02070309020205020404" pitchFamily="49" charset="0"/>
                <a:cs typeface="Courier New" panose="02070309020205020404" pitchFamily="49" charset="0"/>
              </a:rPr>
              <a:t>, _Traits&gt;::operator&lt;&lt;(short </a:t>
            </a:r>
            <a:r>
              <a:rPr lang="en-US" sz="500" dirty="0" err="1">
                <a:latin typeface="Courier New" panose="02070309020205020404" pitchFamily="49" charset="0"/>
                <a:cs typeface="Courier New" panose="02070309020205020404" pitchFamily="49" charset="0"/>
              </a:rPr>
              <a:t>int</a:t>
            </a:r>
            <a:r>
              <a:rPr lang="en-US" sz="500" dirty="0">
                <a:latin typeface="Courier New" panose="02070309020205020404" pitchFamily="49" charset="0"/>
                <a:cs typeface="Courier New" panose="02070309020205020404" pitchFamily="49" charset="0"/>
              </a:rPr>
              <a:t>) [with _</a:t>
            </a:r>
            <a:r>
              <a:rPr lang="en-US" sz="500" dirty="0" err="1">
                <a:latin typeface="Courier New" panose="02070309020205020404" pitchFamily="49" charset="0"/>
                <a:cs typeface="Courier New" panose="02070309020205020404" pitchFamily="49" charset="0"/>
              </a:rPr>
              <a:t>CharT</a:t>
            </a:r>
            <a:r>
              <a:rPr lang="en-US" sz="500" dirty="0">
                <a:latin typeface="Courier New" panose="02070309020205020404" pitchFamily="49" charset="0"/>
                <a:cs typeface="Courier New" panose="02070309020205020404" pitchFamily="49" charset="0"/>
              </a:rPr>
              <a:t> = char; _Traits = </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char_traits</a:t>
            </a:r>
            <a:r>
              <a:rPr lang="en-US" sz="500" dirty="0">
                <a:latin typeface="Courier New" panose="02070309020205020404" pitchFamily="49" charset="0"/>
                <a:cs typeface="Courier New" panose="02070309020205020404" pitchFamily="49" charset="0"/>
              </a:rPr>
              <a:t>&lt;char&gt;]</a:t>
            </a:r>
          </a:p>
          <a:p>
            <a:r>
              <a:rPr lang="en-US" sz="500" dirty="0">
                <a:latin typeface="Courier New" panose="02070309020205020404" pitchFamily="49" charset="0"/>
                <a:cs typeface="Courier New" panose="02070309020205020404" pitchFamily="49" charset="0"/>
              </a:rPr>
              <a:t>     </a:t>
            </a:r>
            <a:r>
              <a:rPr lang="en-US" sz="500" dirty="0" err="1">
                <a:latin typeface="Courier New" panose="02070309020205020404" pitchFamily="49" charset="0"/>
                <a:cs typeface="Courier New" panose="02070309020205020404" pitchFamily="49" charset="0"/>
              </a:rPr>
              <a:t>basic_ostream</a:t>
            </a:r>
            <a:r>
              <a:rPr lang="en-US" sz="500" dirty="0">
                <a:latin typeface="Courier New" panose="02070309020205020404" pitchFamily="49" charset="0"/>
                <a:cs typeface="Courier New" panose="02070309020205020404" pitchFamily="49" charset="0"/>
              </a:rPr>
              <a:t>&lt;_</a:t>
            </a:r>
            <a:r>
              <a:rPr lang="en-US" sz="500" dirty="0" err="1">
                <a:latin typeface="Courier New" panose="02070309020205020404" pitchFamily="49" charset="0"/>
                <a:cs typeface="Courier New" panose="02070309020205020404" pitchFamily="49" charset="0"/>
              </a:rPr>
              <a:t>CharT</a:t>
            </a:r>
            <a:r>
              <a:rPr lang="en-US" sz="500" dirty="0">
                <a:latin typeface="Courier New" panose="02070309020205020404" pitchFamily="49" charset="0"/>
                <a:cs typeface="Courier New" panose="02070309020205020404" pitchFamily="49" charset="0"/>
              </a:rPr>
              <a:t>, _Traits&gt;::</a:t>
            </a:r>
          </a:p>
          <a:p>
            <a:r>
              <a:rPr lang="en-US" sz="500" dirty="0">
                <a:latin typeface="Courier New" panose="02070309020205020404" pitchFamily="49" charset="0"/>
                <a:cs typeface="Courier New" panose="02070309020205020404" pitchFamily="49" charset="0"/>
              </a:rPr>
              <a:t>     ^</a:t>
            </a:r>
          </a:p>
          <a:p>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usr</a:t>
            </a:r>
            <a:r>
              <a:rPr lang="en-US" sz="500" dirty="0">
                <a:latin typeface="Courier New" panose="02070309020205020404" pitchFamily="49" charset="0"/>
                <a:cs typeface="Courier New" panose="02070309020205020404" pitchFamily="49" charset="0"/>
              </a:rPr>
              <a:t>/lib/</a:t>
            </a:r>
            <a:r>
              <a:rPr lang="en-US" sz="500" dirty="0" err="1">
                <a:latin typeface="Courier New" panose="02070309020205020404" pitchFamily="49" charset="0"/>
                <a:cs typeface="Courier New" panose="02070309020205020404" pitchFamily="49" charset="0"/>
              </a:rPr>
              <a:t>gcc</a:t>
            </a:r>
            <a:r>
              <a:rPr lang="en-US" sz="500" dirty="0">
                <a:latin typeface="Courier New" panose="02070309020205020404" pitchFamily="49" charset="0"/>
                <a:cs typeface="Courier New" panose="02070309020205020404" pitchFamily="49" charset="0"/>
              </a:rPr>
              <a:t>/x86_64-pc-cygwin/5.4.0/include/</a:t>
            </a:r>
            <a:r>
              <a:rPr lang="en-US" sz="500" dirty="0" err="1">
                <a:latin typeface="Courier New" panose="02070309020205020404" pitchFamily="49" charset="0"/>
                <a:cs typeface="Courier New" panose="02070309020205020404" pitchFamily="49" charset="0"/>
              </a:rPr>
              <a:t>c++</a:t>
            </a:r>
            <a:r>
              <a:rPr lang="en-US" sz="500" dirty="0">
                <a:latin typeface="Courier New" panose="02070309020205020404" pitchFamily="49" charset="0"/>
                <a:cs typeface="Courier New" panose="02070309020205020404" pitchFamily="49" charset="0"/>
              </a:rPr>
              <a:t>/bits/ostream.tcc:91:5: note:   no known conversion for argument 1 from ‘</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::vector&lt;</a:t>
            </a:r>
            <a:r>
              <a:rPr lang="en-US" sz="500" dirty="0" err="1">
                <a:latin typeface="Courier New" panose="02070309020205020404" pitchFamily="49" charset="0"/>
                <a:cs typeface="Courier New" panose="02070309020205020404" pitchFamily="49" charset="0"/>
              </a:rPr>
              <a:t>int</a:t>
            </a:r>
            <a:r>
              <a:rPr lang="en-US" sz="500" dirty="0">
                <a:latin typeface="Courier New" panose="02070309020205020404" pitchFamily="49" charset="0"/>
                <a:cs typeface="Courier New" panose="02070309020205020404" pitchFamily="49" charset="0"/>
              </a:rPr>
              <a:t>&gt;’ to ‘short </a:t>
            </a:r>
            <a:r>
              <a:rPr lang="en-US" sz="500" dirty="0" err="1">
                <a:latin typeface="Courier New" panose="02070309020205020404" pitchFamily="49" charset="0"/>
                <a:cs typeface="Courier New" panose="02070309020205020404" pitchFamily="49" charset="0"/>
              </a:rPr>
              <a:t>int</a:t>
            </a:r>
            <a:r>
              <a:rPr lang="en-US" sz="500" dirty="0">
                <a:latin typeface="Courier New" panose="02070309020205020404" pitchFamily="49" charset="0"/>
                <a:cs typeface="Courier New" panose="02070309020205020404" pitchFamily="49" charset="0"/>
              </a:rPr>
              <a:t>’</a:t>
            </a:r>
          </a:p>
          <a:p>
            <a:r>
              <a:rPr lang="en-US" sz="500" dirty="0">
                <a:latin typeface="Courier New" panose="02070309020205020404" pitchFamily="49" charset="0"/>
                <a:cs typeface="Courier New" panose="02070309020205020404" pitchFamily="49" charset="0"/>
              </a:rPr>
              <a:t>In file included from /</a:t>
            </a:r>
            <a:r>
              <a:rPr lang="en-US" sz="500" dirty="0" err="1">
                <a:latin typeface="Courier New" panose="02070309020205020404" pitchFamily="49" charset="0"/>
                <a:cs typeface="Courier New" panose="02070309020205020404" pitchFamily="49" charset="0"/>
              </a:rPr>
              <a:t>usr</a:t>
            </a:r>
            <a:r>
              <a:rPr lang="en-US" sz="500" dirty="0">
                <a:latin typeface="Courier New" panose="02070309020205020404" pitchFamily="49" charset="0"/>
                <a:cs typeface="Courier New" panose="02070309020205020404" pitchFamily="49" charset="0"/>
              </a:rPr>
              <a:t>/lib/</a:t>
            </a:r>
            <a:r>
              <a:rPr lang="en-US" sz="500" dirty="0" err="1">
                <a:latin typeface="Courier New" panose="02070309020205020404" pitchFamily="49" charset="0"/>
                <a:cs typeface="Courier New" panose="02070309020205020404" pitchFamily="49" charset="0"/>
              </a:rPr>
              <a:t>gcc</a:t>
            </a:r>
            <a:r>
              <a:rPr lang="en-US" sz="500" dirty="0">
                <a:latin typeface="Courier New" panose="02070309020205020404" pitchFamily="49" charset="0"/>
                <a:cs typeface="Courier New" panose="02070309020205020404" pitchFamily="49" charset="0"/>
              </a:rPr>
              <a:t>/x86_64-pc-cygwin/5.4.0/include/</a:t>
            </a:r>
            <a:r>
              <a:rPr lang="en-US" sz="500" dirty="0" err="1">
                <a:latin typeface="Courier New" panose="02070309020205020404" pitchFamily="49" charset="0"/>
                <a:cs typeface="Courier New" panose="02070309020205020404" pitchFamily="49" charset="0"/>
              </a:rPr>
              <a:t>c++</a:t>
            </a:r>
            <a:r>
              <a:rPr lang="en-US" sz="500" dirty="0">
                <a:latin typeface="Courier New" panose="02070309020205020404" pitchFamily="49" charset="0"/>
                <a:cs typeface="Courier New" panose="02070309020205020404" pitchFamily="49" charset="0"/>
              </a:rPr>
              <a:t>/iostream:39:0,</a:t>
            </a:r>
          </a:p>
          <a:p>
            <a:r>
              <a:rPr lang="en-US" sz="500" dirty="0">
                <a:latin typeface="Courier New" panose="02070309020205020404" pitchFamily="49" charset="0"/>
                <a:cs typeface="Courier New" panose="02070309020205020404" pitchFamily="49" charset="0"/>
              </a:rPr>
              <a:t>                 from cpp-error-message.cpp:1:</a:t>
            </a:r>
          </a:p>
          <a:p>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usr</a:t>
            </a:r>
            <a:r>
              <a:rPr lang="en-US" sz="500" dirty="0">
                <a:latin typeface="Courier New" panose="02070309020205020404" pitchFamily="49" charset="0"/>
                <a:cs typeface="Courier New" panose="02070309020205020404" pitchFamily="49" charset="0"/>
              </a:rPr>
              <a:t>/lib/</a:t>
            </a:r>
            <a:r>
              <a:rPr lang="en-US" sz="500" dirty="0" err="1">
                <a:latin typeface="Courier New" panose="02070309020205020404" pitchFamily="49" charset="0"/>
                <a:cs typeface="Courier New" panose="02070309020205020404" pitchFamily="49" charset="0"/>
              </a:rPr>
              <a:t>gcc</a:t>
            </a:r>
            <a:r>
              <a:rPr lang="en-US" sz="500" dirty="0">
                <a:latin typeface="Courier New" panose="02070309020205020404" pitchFamily="49" charset="0"/>
                <a:cs typeface="Courier New" panose="02070309020205020404" pitchFamily="49" charset="0"/>
              </a:rPr>
              <a:t>/x86_64-pc-cygwin/5.4.0/include/</a:t>
            </a:r>
            <a:r>
              <a:rPr lang="en-US" sz="500" dirty="0" err="1">
                <a:latin typeface="Courier New" panose="02070309020205020404" pitchFamily="49" charset="0"/>
                <a:cs typeface="Courier New" panose="02070309020205020404" pitchFamily="49" charset="0"/>
              </a:rPr>
              <a:t>c++</a:t>
            </a:r>
            <a:r>
              <a:rPr lang="en-US" sz="500" dirty="0">
                <a:latin typeface="Courier New" panose="02070309020205020404" pitchFamily="49" charset="0"/>
                <a:cs typeface="Courier New" panose="02070309020205020404" pitchFamily="49" charset="0"/>
              </a:rPr>
              <a:t>/ostream:181:7: note: candidate: </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basic_ostream</a:t>
            </a:r>
            <a:r>
              <a:rPr lang="en-US" sz="500" dirty="0">
                <a:latin typeface="Courier New" panose="02070309020205020404" pitchFamily="49" charset="0"/>
                <a:cs typeface="Courier New" panose="02070309020205020404" pitchFamily="49" charset="0"/>
              </a:rPr>
              <a:t>&lt;_</a:t>
            </a:r>
            <a:r>
              <a:rPr lang="en-US" sz="500" dirty="0" err="1">
                <a:latin typeface="Courier New" panose="02070309020205020404" pitchFamily="49" charset="0"/>
                <a:cs typeface="Courier New" panose="02070309020205020404" pitchFamily="49" charset="0"/>
              </a:rPr>
              <a:t>CharT</a:t>
            </a:r>
            <a:r>
              <a:rPr lang="en-US" sz="500" dirty="0">
                <a:latin typeface="Courier New" panose="02070309020205020404" pitchFamily="49" charset="0"/>
                <a:cs typeface="Courier New" panose="02070309020205020404" pitchFamily="49" charset="0"/>
              </a:rPr>
              <a:t>, _Traits&gt;::__</a:t>
            </a:r>
            <a:r>
              <a:rPr lang="en-US" sz="500" dirty="0" err="1">
                <a:latin typeface="Courier New" panose="02070309020205020404" pitchFamily="49" charset="0"/>
                <a:cs typeface="Courier New" panose="02070309020205020404" pitchFamily="49" charset="0"/>
              </a:rPr>
              <a:t>ostream_type</a:t>
            </a:r>
            <a:r>
              <a:rPr lang="en-US" sz="500" dirty="0">
                <a:latin typeface="Courier New" panose="02070309020205020404" pitchFamily="49" charset="0"/>
                <a:cs typeface="Courier New" panose="02070309020205020404" pitchFamily="49" charset="0"/>
              </a:rPr>
              <a:t>&amp; </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basic_ostream</a:t>
            </a:r>
            <a:r>
              <a:rPr lang="en-US" sz="500" dirty="0">
                <a:latin typeface="Courier New" panose="02070309020205020404" pitchFamily="49" charset="0"/>
                <a:cs typeface="Courier New" panose="02070309020205020404" pitchFamily="49" charset="0"/>
              </a:rPr>
              <a:t>&lt;_</a:t>
            </a:r>
            <a:r>
              <a:rPr lang="en-US" sz="500" dirty="0" err="1">
                <a:latin typeface="Courier New" panose="02070309020205020404" pitchFamily="49" charset="0"/>
                <a:cs typeface="Courier New" panose="02070309020205020404" pitchFamily="49" charset="0"/>
              </a:rPr>
              <a:t>CharT</a:t>
            </a:r>
            <a:r>
              <a:rPr lang="en-US" sz="500" dirty="0">
                <a:latin typeface="Courier New" panose="02070309020205020404" pitchFamily="49" charset="0"/>
                <a:cs typeface="Courier New" panose="02070309020205020404" pitchFamily="49" charset="0"/>
              </a:rPr>
              <a:t>, _Traits&gt;::operator&lt;&lt;(short unsigned </a:t>
            </a:r>
            <a:r>
              <a:rPr lang="en-US" sz="500" dirty="0" err="1">
                <a:latin typeface="Courier New" panose="02070309020205020404" pitchFamily="49" charset="0"/>
                <a:cs typeface="Courier New" panose="02070309020205020404" pitchFamily="49" charset="0"/>
              </a:rPr>
              <a:t>int</a:t>
            </a:r>
            <a:r>
              <a:rPr lang="en-US" sz="500" dirty="0">
                <a:latin typeface="Courier New" panose="02070309020205020404" pitchFamily="49" charset="0"/>
                <a:cs typeface="Courier New" panose="02070309020205020404" pitchFamily="49" charset="0"/>
              </a:rPr>
              <a:t>) [with _</a:t>
            </a:r>
            <a:r>
              <a:rPr lang="en-US" sz="500" dirty="0" err="1">
                <a:latin typeface="Courier New" panose="02070309020205020404" pitchFamily="49" charset="0"/>
                <a:cs typeface="Courier New" panose="02070309020205020404" pitchFamily="49" charset="0"/>
              </a:rPr>
              <a:t>CharT</a:t>
            </a:r>
            <a:r>
              <a:rPr lang="en-US" sz="500" dirty="0">
                <a:latin typeface="Courier New" panose="02070309020205020404" pitchFamily="49" charset="0"/>
                <a:cs typeface="Courier New" panose="02070309020205020404" pitchFamily="49" charset="0"/>
              </a:rPr>
              <a:t> = char; _Traits = </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char_traits</a:t>
            </a:r>
            <a:r>
              <a:rPr lang="en-US" sz="500" dirty="0">
                <a:latin typeface="Courier New" panose="02070309020205020404" pitchFamily="49" charset="0"/>
                <a:cs typeface="Courier New" panose="02070309020205020404" pitchFamily="49" charset="0"/>
              </a:rPr>
              <a:t>&lt;char&gt;; </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basic_ostream</a:t>
            </a:r>
            <a:r>
              <a:rPr lang="en-US" sz="500" dirty="0">
                <a:latin typeface="Courier New" panose="02070309020205020404" pitchFamily="49" charset="0"/>
                <a:cs typeface="Courier New" panose="02070309020205020404" pitchFamily="49" charset="0"/>
              </a:rPr>
              <a:t>&lt;_</a:t>
            </a:r>
            <a:r>
              <a:rPr lang="en-US" sz="500" dirty="0" err="1">
                <a:latin typeface="Courier New" panose="02070309020205020404" pitchFamily="49" charset="0"/>
                <a:cs typeface="Courier New" panose="02070309020205020404" pitchFamily="49" charset="0"/>
              </a:rPr>
              <a:t>CharT</a:t>
            </a:r>
            <a:r>
              <a:rPr lang="en-US" sz="500" dirty="0">
                <a:latin typeface="Courier New" panose="02070309020205020404" pitchFamily="49" charset="0"/>
                <a:cs typeface="Courier New" panose="02070309020205020404" pitchFamily="49" charset="0"/>
              </a:rPr>
              <a:t>, _Traits&gt;::__</a:t>
            </a:r>
            <a:r>
              <a:rPr lang="en-US" sz="500" dirty="0" err="1">
                <a:latin typeface="Courier New" panose="02070309020205020404" pitchFamily="49" charset="0"/>
                <a:cs typeface="Courier New" panose="02070309020205020404" pitchFamily="49" charset="0"/>
              </a:rPr>
              <a:t>ostream_type</a:t>
            </a:r>
            <a:r>
              <a:rPr lang="en-US" sz="500" dirty="0">
                <a:latin typeface="Courier New" panose="02070309020205020404" pitchFamily="49" charset="0"/>
                <a:cs typeface="Courier New" panose="02070309020205020404" pitchFamily="49" charset="0"/>
              </a:rPr>
              <a:t> = </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basic_ostream</a:t>
            </a:r>
            <a:r>
              <a:rPr lang="en-US" sz="500" dirty="0">
                <a:latin typeface="Courier New" panose="02070309020205020404" pitchFamily="49" charset="0"/>
                <a:cs typeface="Courier New" panose="02070309020205020404" pitchFamily="49" charset="0"/>
              </a:rPr>
              <a:t>&lt;char&gt;]</a:t>
            </a:r>
          </a:p>
          <a:p>
            <a:r>
              <a:rPr lang="en-US" sz="500" dirty="0">
                <a:latin typeface="Courier New" panose="02070309020205020404" pitchFamily="49" charset="0"/>
                <a:cs typeface="Courier New" panose="02070309020205020404" pitchFamily="49" charset="0"/>
              </a:rPr>
              <a:t>       operator&lt;&lt;(unsigned short __n)</a:t>
            </a:r>
          </a:p>
          <a:p>
            <a:r>
              <a:rPr lang="en-US" sz="500" dirty="0">
                <a:latin typeface="Courier New" panose="02070309020205020404" pitchFamily="49" charset="0"/>
                <a:cs typeface="Courier New" panose="02070309020205020404" pitchFamily="49" charset="0"/>
              </a:rPr>
              <a:t>       ^</a:t>
            </a:r>
          </a:p>
          <a:p>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usr</a:t>
            </a:r>
            <a:r>
              <a:rPr lang="en-US" sz="500" dirty="0">
                <a:latin typeface="Courier New" panose="02070309020205020404" pitchFamily="49" charset="0"/>
                <a:cs typeface="Courier New" panose="02070309020205020404" pitchFamily="49" charset="0"/>
              </a:rPr>
              <a:t>/lib/</a:t>
            </a:r>
            <a:r>
              <a:rPr lang="en-US" sz="500" dirty="0" err="1">
                <a:latin typeface="Courier New" panose="02070309020205020404" pitchFamily="49" charset="0"/>
                <a:cs typeface="Courier New" panose="02070309020205020404" pitchFamily="49" charset="0"/>
              </a:rPr>
              <a:t>gcc</a:t>
            </a:r>
            <a:r>
              <a:rPr lang="en-US" sz="500" dirty="0">
                <a:latin typeface="Courier New" panose="02070309020205020404" pitchFamily="49" charset="0"/>
                <a:cs typeface="Courier New" panose="02070309020205020404" pitchFamily="49" charset="0"/>
              </a:rPr>
              <a:t>/x86_64-pc-cygwin/5.4.0/include/</a:t>
            </a:r>
            <a:r>
              <a:rPr lang="en-US" sz="500" dirty="0" err="1">
                <a:latin typeface="Courier New" panose="02070309020205020404" pitchFamily="49" charset="0"/>
                <a:cs typeface="Courier New" panose="02070309020205020404" pitchFamily="49" charset="0"/>
              </a:rPr>
              <a:t>c++</a:t>
            </a:r>
            <a:r>
              <a:rPr lang="en-US" sz="500" dirty="0">
                <a:latin typeface="Courier New" panose="02070309020205020404" pitchFamily="49" charset="0"/>
                <a:cs typeface="Courier New" panose="02070309020205020404" pitchFamily="49" charset="0"/>
              </a:rPr>
              <a:t>/ostream:181:7: note:   no known conversion for argument 1 from ‘</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::vector&lt;</a:t>
            </a:r>
            <a:r>
              <a:rPr lang="en-US" sz="500" dirty="0" err="1">
                <a:latin typeface="Courier New" panose="02070309020205020404" pitchFamily="49" charset="0"/>
                <a:cs typeface="Courier New" panose="02070309020205020404" pitchFamily="49" charset="0"/>
              </a:rPr>
              <a:t>int</a:t>
            </a:r>
            <a:r>
              <a:rPr lang="en-US" sz="500" dirty="0">
                <a:latin typeface="Courier New" panose="02070309020205020404" pitchFamily="49" charset="0"/>
                <a:cs typeface="Courier New" panose="02070309020205020404" pitchFamily="49" charset="0"/>
              </a:rPr>
              <a:t>&gt;’ to ‘short unsigned </a:t>
            </a:r>
            <a:r>
              <a:rPr lang="en-US" sz="500" dirty="0" err="1">
                <a:latin typeface="Courier New" panose="02070309020205020404" pitchFamily="49" charset="0"/>
                <a:cs typeface="Courier New" panose="02070309020205020404" pitchFamily="49" charset="0"/>
              </a:rPr>
              <a:t>int</a:t>
            </a:r>
            <a:r>
              <a:rPr lang="en-US" sz="500" dirty="0">
                <a:latin typeface="Courier New" panose="02070309020205020404" pitchFamily="49" charset="0"/>
                <a:cs typeface="Courier New" panose="02070309020205020404" pitchFamily="49" charset="0"/>
              </a:rPr>
              <a:t>’</a:t>
            </a:r>
          </a:p>
          <a:p>
            <a:r>
              <a:rPr lang="en-US" sz="500" dirty="0">
                <a:latin typeface="Courier New" panose="02070309020205020404" pitchFamily="49" charset="0"/>
                <a:cs typeface="Courier New" panose="02070309020205020404" pitchFamily="49" charset="0"/>
              </a:rPr>
              <a:t>In file included from /</a:t>
            </a:r>
            <a:r>
              <a:rPr lang="en-US" sz="500" dirty="0" err="1">
                <a:latin typeface="Courier New" panose="02070309020205020404" pitchFamily="49" charset="0"/>
                <a:cs typeface="Courier New" panose="02070309020205020404" pitchFamily="49" charset="0"/>
              </a:rPr>
              <a:t>usr</a:t>
            </a:r>
            <a:r>
              <a:rPr lang="en-US" sz="500" dirty="0">
                <a:latin typeface="Courier New" panose="02070309020205020404" pitchFamily="49" charset="0"/>
                <a:cs typeface="Courier New" panose="02070309020205020404" pitchFamily="49" charset="0"/>
              </a:rPr>
              <a:t>/lib/</a:t>
            </a:r>
            <a:r>
              <a:rPr lang="en-US" sz="500" dirty="0" err="1">
                <a:latin typeface="Courier New" panose="02070309020205020404" pitchFamily="49" charset="0"/>
                <a:cs typeface="Courier New" panose="02070309020205020404" pitchFamily="49" charset="0"/>
              </a:rPr>
              <a:t>gcc</a:t>
            </a:r>
            <a:r>
              <a:rPr lang="en-US" sz="500" dirty="0">
                <a:latin typeface="Courier New" panose="02070309020205020404" pitchFamily="49" charset="0"/>
                <a:cs typeface="Courier New" panose="02070309020205020404" pitchFamily="49" charset="0"/>
              </a:rPr>
              <a:t>/x86_64-pc-cygwin/5.4.0/include/</a:t>
            </a:r>
            <a:r>
              <a:rPr lang="en-US" sz="500" dirty="0" err="1">
                <a:latin typeface="Courier New" panose="02070309020205020404" pitchFamily="49" charset="0"/>
                <a:cs typeface="Courier New" panose="02070309020205020404" pitchFamily="49" charset="0"/>
              </a:rPr>
              <a:t>c++</a:t>
            </a:r>
            <a:r>
              <a:rPr lang="en-US" sz="500" dirty="0">
                <a:latin typeface="Courier New" panose="02070309020205020404" pitchFamily="49" charset="0"/>
                <a:cs typeface="Courier New" panose="02070309020205020404" pitchFamily="49" charset="0"/>
              </a:rPr>
              <a:t>/ostream:638:0,</a:t>
            </a:r>
          </a:p>
          <a:p>
            <a:r>
              <a:rPr lang="en-US" sz="500" dirty="0">
                <a:latin typeface="Courier New" panose="02070309020205020404" pitchFamily="49" charset="0"/>
                <a:cs typeface="Courier New" panose="02070309020205020404" pitchFamily="49" charset="0"/>
              </a:rPr>
              <a:t>                 from /</a:t>
            </a:r>
            <a:r>
              <a:rPr lang="en-US" sz="500" dirty="0" err="1">
                <a:latin typeface="Courier New" panose="02070309020205020404" pitchFamily="49" charset="0"/>
                <a:cs typeface="Courier New" panose="02070309020205020404" pitchFamily="49" charset="0"/>
              </a:rPr>
              <a:t>usr</a:t>
            </a:r>
            <a:r>
              <a:rPr lang="en-US" sz="500" dirty="0">
                <a:latin typeface="Courier New" panose="02070309020205020404" pitchFamily="49" charset="0"/>
                <a:cs typeface="Courier New" panose="02070309020205020404" pitchFamily="49" charset="0"/>
              </a:rPr>
              <a:t>/lib/</a:t>
            </a:r>
            <a:r>
              <a:rPr lang="en-US" sz="500" dirty="0" err="1">
                <a:latin typeface="Courier New" panose="02070309020205020404" pitchFamily="49" charset="0"/>
                <a:cs typeface="Courier New" panose="02070309020205020404" pitchFamily="49" charset="0"/>
              </a:rPr>
              <a:t>gcc</a:t>
            </a:r>
            <a:r>
              <a:rPr lang="en-US" sz="500" dirty="0">
                <a:latin typeface="Courier New" panose="02070309020205020404" pitchFamily="49" charset="0"/>
                <a:cs typeface="Courier New" panose="02070309020205020404" pitchFamily="49" charset="0"/>
              </a:rPr>
              <a:t>/x86_64-pc-cygwin/5.4.0/include/</a:t>
            </a:r>
            <a:r>
              <a:rPr lang="en-US" sz="500" dirty="0" err="1">
                <a:latin typeface="Courier New" panose="02070309020205020404" pitchFamily="49" charset="0"/>
                <a:cs typeface="Courier New" panose="02070309020205020404" pitchFamily="49" charset="0"/>
              </a:rPr>
              <a:t>c++</a:t>
            </a:r>
            <a:r>
              <a:rPr lang="en-US" sz="500" dirty="0">
                <a:latin typeface="Courier New" panose="02070309020205020404" pitchFamily="49" charset="0"/>
                <a:cs typeface="Courier New" panose="02070309020205020404" pitchFamily="49" charset="0"/>
              </a:rPr>
              <a:t>/iostream:39,</a:t>
            </a:r>
          </a:p>
          <a:p>
            <a:r>
              <a:rPr lang="en-US" sz="500" dirty="0">
                <a:latin typeface="Courier New" panose="02070309020205020404" pitchFamily="49" charset="0"/>
                <a:cs typeface="Courier New" panose="02070309020205020404" pitchFamily="49" charset="0"/>
              </a:rPr>
              <a:t>                 from cpp-error-message.cpp:1:</a:t>
            </a:r>
          </a:p>
          <a:p>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usr</a:t>
            </a:r>
            <a:r>
              <a:rPr lang="en-US" sz="500" dirty="0">
                <a:latin typeface="Courier New" panose="02070309020205020404" pitchFamily="49" charset="0"/>
                <a:cs typeface="Courier New" panose="02070309020205020404" pitchFamily="49" charset="0"/>
              </a:rPr>
              <a:t>/lib/</a:t>
            </a:r>
            <a:r>
              <a:rPr lang="en-US" sz="500" dirty="0" err="1">
                <a:latin typeface="Courier New" panose="02070309020205020404" pitchFamily="49" charset="0"/>
                <a:cs typeface="Courier New" panose="02070309020205020404" pitchFamily="49" charset="0"/>
              </a:rPr>
              <a:t>gcc</a:t>
            </a:r>
            <a:r>
              <a:rPr lang="en-US" sz="500" dirty="0">
                <a:latin typeface="Courier New" panose="02070309020205020404" pitchFamily="49" charset="0"/>
                <a:cs typeface="Courier New" panose="02070309020205020404" pitchFamily="49" charset="0"/>
              </a:rPr>
              <a:t>/x86_64-pc-cygwin/5.4.0/include/</a:t>
            </a:r>
            <a:r>
              <a:rPr lang="en-US" sz="500" dirty="0" err="1">
                <a:latin typeface="Courier New" panose="02070309020205020404" pitchFamily="49" charset="0"/>
                <a:cs typeface="Courier New" panose="02070309020205020404" pitchFamily="49" charset="0"/>
              </a:rPr>
              <a:t>c++</a:t>
            </a:r>
            <a:r>
              <a:rPr lang="en-US" sz="500" dirty="0">
                <a:latin typeface="Courier New" panose="02070309020205020404" pitchFamily="49" charset="0"/>
                <a:cs typeface="Courier New" panose="02070309020205020404" pitchFamily="49" charset="0"/>
              </a:rPr>
              <a:t>/bits/ostream.tcc:105:5: note: candidate: </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basic_ostream</a:t>
            </a:r>
            <a:r>
              <a:rPr lang="en-US" sz="500" dirty="0">
                <a:latin typeface="Courier New" panose="02070309020205020404" pitchFamily="49" charset="0"/>
                <a:cs typeface="Courier New" panose="02070309020205020404" pitchFamily="49" charset="0"/>
              </a:rPr>
              <a:t>&lt;_</a:t>
            </a:r>
            <a:r>
              <a:rPr lang="en-US" sz="500" dirty="0" err="1">
                <a:latin typeface="Courier New" panose="02070309020205020404" pitchFamily="49" charset="0"/>
                <a:cs typeface="Courier New" panose="02070309020205020404" pitchFamily="49" charset="0"/>
              </a:rPr>
              <a:t>CharT</a:t>
            </a:r>
            <a:r>
              <a:rPr lang="en-US" sz="500" dirty="0">
                <a:latin typeface="Courier New" panose="02070309020205020404" pitchFamily="49" charset="0"/>
                <a:cs typeface="Courier New" panose="02070309020205020404" pitchFamily="49" charset="0"/>
              </a:rPr>
              <a:t>, _Traits&gt;&amp; </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basic_ostream</a:t>
            </a:r>
            <a:r>
              <a:rPr lang="en-US" sz="500" dirty="0">
                <a:latin typeface="Courier New" panose="02070309020205020404" pitchFamily="49" charset="0"/>
                <a:cs typeface="Courier New" panose="02070309020205020404" pitchFamily="49" charset="0"/>
              </a:rPr>
              <a:t>&lt;_</a:t>
            </a:r>
            <a:r>
              <a:rPr lang="en-US" sz="500" dirty="0" err="1">
                <a:latin typeface="Courier New" panose="02070309020205020404" pitchFamily="49" charset="0"/>
                <a:cs typeface="Courier New" panose="02070309020205020404" pitchFamily="49" charset="0"/>
              </a:rPr>
              <a:t>CharT</a:t>
            </a:r>
            <a:r>
              <a:rPr lang="en-US" sz="500" dirty="0">
                <a:latin typeface="Courier New" panose="02070309020205020404" pitchFamily="49" charset="0"/>
                <a:cs typeface="Courier New" panose="02070309020205020404" pitchFamily="49" charset="0"/>
              </a:rPr>
              <a:t>, _Traits&gt;::operator&lt;&lt;(</a:t>
            </a:r>
            <a:r>
              <a:rPr lang="en-US" sz="500" dirty="0" err="1">
                <a:latin typeface="Courier New" panose="02070309020205020404" pitchFamily="49" charset="0"/>
                <a:cs typeface="Courier New" panose="02070309020205020404" pitchFamily="49" charset="0"/>
              </a:rPr>
              <a:t>int</a:t>
            </a:r>
            <a:r>
              <a:rPr lang="en-US" sz="500" dirty="0">
                <a:latin typeface="Courier New" panose="02070309020205020404" pitchFamily="49" charset="0"/>
                <a:cs typeface="Courier New" panose="02070309020205020404" pitchFamily="49" charset="0"/>
              </a:rPr>
              <a:t>) [with _</a:t>
            </a:r>
            <a:r>
              <a:rPr lang="en-US" sz="500" dirty="0" err="1">
                <a:latin typeface="Courier New" panose="02070309020205020404" pitchFamily="49" charset="0"/>
                <a:cs typeface="Courier New" panose="02070309020205020404" pitchFamily="49" charset="0"/>
              </a:rPr>
              <a:t>CharT</a:t>
            </a:r>
            <a:r>
              <a:rPr lang="en-US" sz="500" dirty="0">
                <a:latin typeface="Courier New" panose="02070309020205020404" pitchFamily="49" charset="0"/>
                <a:cs typeface="Courier New" panose="02070309020205020404" pitchFamily="49" charset="0"/>
              </a:rPr>
              <a:t> = char; _Traits = </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char_traits</a:t>
            </a:r>
            <a:r>
              <a:rPr lang="en-US" sz="500" dirty="0">
                <a:latin typeface="Courier New" panose="02070309020205020404" pitchFamily="49" charset="0"/>
                <a:cs typeface="Courier New" panose="02070309020205020404" pitchFamily="49" charset="0"/>
              </a:rPr>
              <a:t>&lt;char&gt;]</a:t>
            </a:r>
          </a:p>
          <a:p>
            <a:r>
              <a:rPr lang="en-US" sz="500" dirty="0">
                <a:latin typeface="Courier New" panose="02070309020205020404" pitchFamily="49" charset="0"/>
                <a:cs typeface="Courier New" panose="02070309020205020404" pitchFamily="49" charset="0"/>
              </a:rPr>
              <a:t>     </a:t>
            </a:r>
            <a:r>
              <a:rPr lang="en-US" sz="500" dirty="0" err="1">
                <a:latin typeface="Courier New" panose="02070309020205020404" pitchFamily="49" charset="0"/>
                <a:cs typeface="Courier New" panose="02070309020205020404" pitchFamily="49" charset="0"/>
              </a:rPr>
              <a:t>basic_ostream</a:t>
            </a:r>
            <a:r>
              <a:rPr lang="en-US" sz="500" dirty="0">
                <a:latin typeface="Courier New" panose="02070309020205020404" pitchFamily="49" charset="0"/>
                <a:cs typeface="Courier New" panose="02070309020205020404" pitchFamily="49" charset="0"/>
              </a:rPr>
              <a:t>&lt;_</a:t>
            </a:r>
            <a:r>
              <a:rPr lang="en-US" sz="500" dirty="0" err="1">
                <a:latin typeface="Courier New" panose="02070309020205020404" pitchFamily="49" charset="0"/>
                <a:cs typeface="Courier New" panose="02070309020205020404" pitchFamily="49" charset="0"/>
              </a:rPr>
              <a:t>CharT</a:t>
            </a:r>
            <a:r>
              <a:rPr lang="en-US" sz="500" dirty="0">
                <a:latin typeface="Courier New" panose="02070309020205020404" pitchFamily="49" charset="0"/>
                <a:cs typeface="Courier New" panose="02070309020205020404" pitchFamily="49" charset="0"/>
              </a:rPr>
              <a:t>, _Traits&gt;::</a:t>
            </a:r>
          </a:p>
          <a:p>
            <a:r>
              <a:rPr lang="en-US" sz="500" dirty="0">
                <a:latin typeface="Courier New" panose="02070309020205020404" pitchFamily="49" charset="0"/>
                <a:cs typeface="Courier New" panose="02070309020205020404" pitchFamily="49" charset="0"/>
              </a:rPr>
              <a:t>     ^</a:t>
            </a:r>
          </a:p>
          <a:p>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usr</a:t>
            </a:r>
            <a:r>
              <a:rPr lang="en-US" sz="500" dirty="0">
                <a:latin typeface="Courier New" panose="02070309020205020404" pitchFamily="49" charset="0"/>
                <a:cs typeface="Courier New" panose="02070309020205020404" pitchFamily="49" charset="0"/>
              </a:rPr>
              <a:t>/lib/</a:t>
            </a:r>
            <a:r>
              <a:rPr lang="en-US" sz="500" dirty="0" err="1">
                <a:latin typeface="Courier New" panose="02070309020205020404" pitchFamily="49" charset="0"/>
                <a:cs typeface="Courier New" panose="02070309020205020404" pitchFamily="49" charset="0"/>
              </a:rPr>
              <a:t>gcc</a:t>
            </a:r>
            <a:r>
              <a:rPr lang="en-US" sz="500" dirty="0">
                <a:latin typeface="Courier New" panose="02070309020205020404" pitchFamily="49" charset="0"/>
                <a:cs typeface="Courier New" panose="02070309020205020404" pitchFamily="49" charset="0"/>
              </a:rPr>
              <a:t>/x86_64-pc-cygwin/5.4.0/include/</a:t>
            </a:r>
            <a:r>
              <a:rPr lang="en-US" sz="500" dirty="0" err="1">
                <a:latin typeface="Courier New" panose="02070309020205020404" pitchFamily="49" charset="0"/>
                <a:cs typeface="Courier New" panose="02070309020205020404" pitchFamily="49" charset="0"/>
              </a:rPr>
              <a:t>c++</a:t>
            </a:r>
            <a:r>
              <a:rPr lang="en-US" sz="500" dirty="0">
                <a:latin typeface="Courier New" panose="02070309020205020404" pitchFamily="49" charset="0"/>
                <a:cs typeface="Courier New" panose="02070309020205020404" pitchFamily="49" charset="0"/>
              </a:rPr>
              <a:t>/bits/ostream.tcc:105:5: note:   no known conversion for argument 1 from ‘</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::vector&lt;</a:t>
            </a:r>
            <a:r>
              <a:rPr lang="en-US" sz="500" dirty="0" err="1">
                <a:latin typeface="Courier New" panose="02070309020205020404" pitchFamily="49" charset="0"/>
                <a:cs typeface="Courier New" panose="02070309020205020404" pitchFamily="49" charset="0"/>
              </a:rPr>
              <a:t>int</a:t>
            </a:r>
            <a:r>
              <a:rPr lang="en-US" sz="500" dirty="0">
                <a:latin typeface="Courier New" panose="02070309020205020404" pitchFamily="49" charset="0"/>
                <a:cs typeface="Courier New" panose="02070309020205020404" pitchFamily="49" charset="0"/>
              </a:rPr>
              <a:t>&gt;’ to ‘</a:t>
            </a:r>
            <a:r>
              <a:rPr lang="en-US" sz="500" dirty="0" err="1">
                <a:latin typeface="Courier New" panose="02070309020205020404" pitchFamily="49" charset="0"/>
                <a:cs typeface="Courier New" panose="02070309020205020404" pitchFamily="49" charset="0"/>
              </a:rPr>
              <a:t>int</a:t>
            </a:r>
            <a:r>
              <a:rPr lang="en-US" sz="500" dirty="0">
                <a:latin typeface="Courier New" panose="02070309020205020404" pitchFamily="49" charset="0"/>
                <a:cs typeface="Courier New" panose="02070309020205020404" pitchFamily="49" charset="0"/>
              </a:rPr>
              <a:t>’</a:t>
            </a:r>
          </a:p>
          <a:p>
            <a:r>
              <a:rPr lang="en-US" sz="500" dirty="0">
                <a:latin typeface="Courier New" panose="02070309020205020404" pitchFamily="49" charset="0"/>
                <a:cs typeface="Courier New" panose="02070309020205020404" pitchFamily="49" charset="0"/>
              </a:rPr>
              <a:t>In file included from /</a:t>
            </a:r>
            <a:r>
              <a:rPr lang="en-US" sz="500" dirty="0" err="1">
                <a:latin typeface="Courier New" panose="02070309020205020404" pitchFamily="49" charset="0"/>
                <a:cs typeface="Courier New" panose="02070309020205020404" pitchFamily="49" charset="0"/>
              </a:rPr>
              <a:t>usr</a:t>
            </a:r>
            <a:r>
              <a:rPr lang="en-US" sz="500" dirty="0">
                <a:latin typeface="Courier New" panose="02070309020205020404" pitchFamily="49" charset="0"/>
                <a:cs typeface="Courier New" panose="02070309020205020404" pitchFamily="49" charset="0"/>
              </a:rPr>
              <a:t>/lib/</a:t>
            </a:r>
            <a:r>
              <a:rPr lang="en-US" sz="500" dirty="0" err="1">
                <a:latin typeface="Courier New" panose="02070309020205020404" pitchFamily="49" charset="0"/>
                <a:cs typeface="Courier New" panose="02070309020205020404" pitchFamily="49" charset="0"/>
              </a:rPr>
              <a:t>gcc</a:t>
            </a:r>
            <a:r>
              <a:rPr lang="en-US" sz="500" dirty="0">
                <a:latin typeface="Courier New" panose="02070309020205020404" pitchFamily="49" charset="0"/>
                <a:cs typeface="Courier New" panose="02070309020205020404" pitchFamily="49" charset="0"/>
              </a:rPr>
              <a:t>/x86_64-pc-cygwin/5.4.0/include/</a:t>
            </a:r>
            <a:r>
              <a:rPr lang="en-US" sz="500" dirty="0" err="1">
                <a:latin typeface="Courier New" panose="02070309020205020404" pitchFamily="49" charset="0"/>
                <a:cs typeface="Courier New" panose="02070309020205020404" pitchFamily="49" charset="0"/>
              </a:rPr>
              <a:t>c++</a:t>
            </a:r>
            <a:r>
              <a:rPr lang="en-US" sz="500" dirty="0">
                <a:latin typeface="Courier New" panose="02070309020205020404" pitchFamily="49" charset="0"/>
                <a:cs typeface="Courier New" panose="02070309020205020404" pitchFamily="49" charset="0"/>
              </a:rPr>
              <a:t>/iostream:39:0,</a:t>
            </a:r>
          </a:p>
          <a:p>
            <a:r>
              <a:rPr lang="en-US" sz="500" dirty="0">
                <a:latin typeface="Courier New" panose="02070309020205020404" pitchFamily="49" charset="0"/>
                <a:cs typeface="Courier New" panose="02070309020205020404" pitchFamily="49" charset="0"/>
              </a:rPr>
              <a:t>                 from cpp-error-message.cpp:1:</a:t>
            </a:r>
          </a:p>
          <a:p>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usr</a:t>
            </a:r>
            <a:r>
              <a:rPr lang="en-US" sz="500" dirty="0">
                <a:latin typeface="Courier New" panose="02070309020205020404" pitchFamily="49" charset="0"/>
                <a:cs typeface="Courier New" panose="02070309020205020404" pitchFamily="49" charset="0"/>
              </a:rPr>
              <a:t>/lib/</a:t>
            </a:r>
            <a:r>
              <a:rPr lang="en-US" sz="500" dirty="0" err="1">
                <a:latin typeface="Courier New" panose="02070309020205020404" pitchFamily="49" charset="0"/>
                <a:cs typeface="Courier New" panose="02070309020205020404" pitchFamily="49" charset="0"/>
              </a:rPr>
              <a:t>gcc</a:t>
            </a:r>
            <a:r>
              <a:rPr lang="en-US" sz="500" dirty="0">
                <a:latin typeface="Courier New" panose="02070309020205020404" pitchFamily="49" charset="0"/>
                <a:cs typeface="Courier New" panose="02070309020205020404" pitchFamily="49" charset="0"/>
              </a:rPr>
              <a:t>/x86_64-pc-cygwin/5.4.0/include/</a:t>
            </a:r>
            <a:r>
              <a:rPr lang="en-US" sz="500" dirty="0" err="1">
                <a:latin typeface="Courier New" panose="02070309020205020404" pitchFamily="49" charset="0"/>
                <a:cs typeface="Courier New" panose="02070309020205020404" pitchFamily="49" charset="0"/>
              </a:rPr>
              <a:t>c++</a:t>
            </a:r>
            <a:r>
              <a:rPr lang="en-US" sz="500" dirty="0">
                <a:latin typeface="Courier New" panose="02070309020205020404" pitchFamily="49" charset="0"/>
                <a:cs typeface="Courier New" panose="02070309020205020404" pitchFamily="49" charset="0"/>
              </a:rPr>
              <a:t>/ostream:192:7: note: candidate: </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basic_ostream</a:t>
            </a:r>
            <a:r>
              <a:rPr lang="en-US" sz="500" dirty="0">
                <a:latin typeface="Courier New" panose="02070309020205020404" pitchFamily="49" charset="0"/>
                <a:cs typeface="Courier New" panose="02070309020205020404" pitchFamily="49" charset="0"/>
              </a:rPr>
              <a:t>&lt;_</a:t>
            </a:r>
            <a:r>
              <a:rPr lang="en-US" sz="500" dirty="0" err="1">
                <a:latin typeface="Courier New" panose="02070309020205020404" pitchFamily="49" charset="0"/>
                <a:cs typeface="Courier New" panose="02070309020205020404" pitchFamily="49" charset="0"/>
              </a:rPr>
              <a:t>CharT</a:t>
            </a:r>
            <a:r>
              <a:rPr lang="en-US" sz="500" dirty="0">
                <a:latin typeface="Courier New" panose="02070309020205020404" pitchFamily="49" charset="0"/>
                <a:cs typeface="Courier New" panose="02070309020205020404" pitchFamily="49" charset="0"/>
              </a:rPr>
              <a:t>, _Traits&gt;::__</a:t>
            </a:r>
            <a:r>
              <a:rPr lang="en-US" sz="500" dirty="0" err="1">
                <a:latin typeface="Courier New" panose="02070309020205020404" pitchFamily="49" charset="0"/>
                <a:cs typeface="Courier New" panose="02070309020205020404" pitchFamily="49" charset="0"/>
              </a:rPr>
              <a:t>ostream_type</a:t>
            </a:r>
            <a:r>
              <a:rPr lang="en-US" sz="500" dirty="0">
                <a:latin typeface="Courier New" panose="02070309020205020404" pitchFamily="49" charset="0"/>
                <a:cs typeface="Courier New" panose="02070309020205020404" pitchFamily="49" charset="0"/>
              </a:rPr>
              <a:t>&amp; </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basic_ostream</a:t>
            </a:r>
            <a:r>
              <a:rPr lang="en-US" sz="500" dirty="0">
                <a:latin typeface="Courier New" panose="02070309020205020404" pitchFamily="49" charset="0"/>
                <a:cs typeface="Courier New" panose="02070309020205020404" pitchFamily="49" charset="0"/>
              </a:rPr>
              <a:t>&lt;_</a:t>
            </a:r>
            <a:r>
              <a:rPr lang="en-US" sz="500" dirty="0" err="1">
                <a:latin typeface="Courier New" panose="02070309020205020404" pitchFamily="49" charset="0"/>
                <a:cs typeface="Courier New" panose="02070309020205020404" pitchFamily="49" charset="0"/>
              </a:rPr>
              <a:t>CharT</a:t>
            </a:r>
            <a:r>
              <a:rPr lang="en-US" sz="500" dirty="0">
                <a:latin typeface="Courier New" panose="02070309020205020404" pitchFamily="49" charset="0"/>
                <a:cs typeface="Courier New" panose="02070309020205020404" pitchFamily="49" charset="0"/>
              </a:rPr>
              <a:t>, _Traits&gt;::operator&lt;&lt;(unsigned </a:t>
            </a:r>
            <a:r>
              <a:rPr lang="en-US" sz="500" dirty="0" err="1">
                <a:latin typeface="Courier New" panose="02070309020205020404" pitchFamily="49" charset="0"/>
                <a:cs typeface="Courier New" panose="02070309020205020404" pitchFamily="49" charset="0"/>
              </a:rPr>
              <a:t>int</a:t>
            </a:r>
            <a:r>
              <a:rPr lang="en-US" sz="500" dirty="0">
                <a:latin typeface="Courier New" panose="02070309020205020404" pitchFamily="49" charset="0"/>
                <a:cs typeface="Courier New" panose="02070309020205020404" pitchFamily="49" charset="0"/>
              </a:rPr>
              <a:t>) [with _</a:t>
            </a:r>
            <a:r>
              <a:rPr lang="en-US" sz="500" dirty="0" err="1">
                <a:latin typeface="Courier New" panose="02070309020205020404" pitchFamily="49" charset="0"/>
                <a:cs typeface="Courier New" panose="02070309020205020404" pitchFamily="49" charset="0"/>
              </a:rPr>
              <a:t>CharT</a:t>
            </a:r>
            <a:r>
              <a:rPr lang="en-US" sz="500" dirty="0">
                <a:latin typeface="Courier New" panose="02070309020205020404" pitchFamily="49" charset="0"/>
                <a:cs typeface="Courier New" panose="02070309020205020404" pitchFamily="49" charset="0"/>
              </a:rPr>
              <a:t> = char; _Traits = </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char_traits</a:t>
            </a:r>
            <a:r>
              <a:rPr lang="en-US" sz="500" dirty="0">
                <a:latin typeface="Courier New" panose="02070309020205020404" pitchFamily="49" charset="0"/>
                <a:cs typeface="Courier New" panose="02070309020205020404" pitchFamily="49" charset="0"/>
              </a:rPr>
              <a:t>&lt;char&gt;; </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basic_ostream</a:t>
            </a:r>
            <a:r>
              <a:rPr lang="en-US" sz="500" dirty="0">
                <a:latin typeface="Courier New" panose="02070309020205020404" pitchFamily="49" charset="0"/>
                <a:cs typeface="Courier New" panose="02070309020205020404" pitchFamily="49" charset="0"/>
              </a:rPr>
              <a:t>&lt;_</a:t>
            </a:r>
            <a:r>
              <a:rPr lang="en-US" sz="500" dirty="0" err="1">
                <a:latin typeface="Courier New" panose="02070309020205020404" pitchFamily="49" charset="0"/>
                <a:cs typeface="Courier New" panose="02070309020205020404" pitchFamily="49" charset="0"/>
              </a:rPr>
              <a:t>CharT</a:t>
            </a:r>
            <a:r>
              <a:rPr lang="en-US" sz="500" dirty="0">
                <a:latin typeface="Courier New" panose="02070309020205020404" pitchFamily="49" charset="0"/>
                <a:cs typeface="Courier New" panose="02070309020205020404" pitchFamily="49" charset="0"/>
              </a:rPr>
              <a:t>, _Traits&gt;::__</a:t>
            </a:r>
            <a:r>
              <a:rPr lang="en-US" sz="500" dirty="0" err="1">
                <a:latin typeface="Courier New" panose="02070309020205020404" pitchFamily="49" charset="0"/>
                <a:cs typeface="Courier New" panose="02070309020205020404" pitchFamily="49" charset="0"/>
              </a:rPr>
              <a:t>ostream_type</a:t>
            </a:r>
            <a:r>
              <a:rPr lang="en-US" sz="500" dirty="0">
                <a:latin typeface="Courier New" panose="02070309020205020404" pitchFamily="49" charset="0"/>
                <a:cs typeface="Courier New" panose="02070309020205020404" pitchFamily="49" charset="0"/>
              </a:rPr>
              <a:t> = </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basic_ostream</a:t>
            </a:r>
            <a:r>
              <a:rPr lang="en-US" sz="500" dirty="0">
                <a:latin typeface="Courier New" panose="02070309020205020404" pitchFamily="49" charset="0"/>
                <a:cs typeface="Courier New" panose="02070309020205020404" pitchFamily="49" charset="0"/>
              </a:rPr>
              <a:t>&lt;char&gt;]</a:t>
            </a:r>
          </a:p>
          <a:p>
            <a:r>
              <a:rPr lang="en-US" sz="500" dirty="0">
                <a:latin typeface="Courier New" panose="02070309020205020404" pitchFamily="49" charset="0"/>
                <a:cs typeface="Courier New" panose="02070309020205020404" pitchFamily="49" charset="0"/>
              </a:rPr>
              <a:t>       operator&lt;&lt;(unsigned </a:t>
            </a:r>
            <a:r>
              <a:rPr lang="en-US" sz="500" dirty="0" err="1">
                <a:latin typeface="Courier New" panose="02070309020205020404" pitchFamily="49" charset="0"/>
                <a:cs typeface="Courier New" panose="02070309020205020404" pitchFamily="49" charset="0"/>
              </a:rPr>
              <a:t>int</a:t>
            </a:r>
            <a:r>
              <a:rPr lang="en-US" sz="500" dirty="0">
                <a:latin typeface="Courier New" panose="02070309020205020404" pitchFamily="49" charset="0"/>
                <a:cs typeface="Courier New" panose="02070309020205020404" pitchFamily="49" charset="0"/>
              </a:rPr>
              <a:t> __n)</a:t>
            </a:r>
          </a:p>
          <a:p>
            <a:r>
              <a:rPr lang="en-US" sz="500" dirty="0">
                <a:latin typeface="Courier New" panose="02070309020205020404" pitchFamily="49" charset="0"/>
                <a:cs typeface="Courier New" panose="02070309020205020404" pitchFamily="49" charset="0"/>
              </a:rPr>
              <a:t>       ^</a:t>
            </a:r>
          </a:p>
          <a:p>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usr</a:t>
            </a:r>
            <a:r>
              <a:rPr lang="en-US" sz="500" dirty="0">
                <a:latin typeface="Courier New" panose="02070309020205020404" pitchFamily="49" charset="0"/>
                <a:cs typeface="Courier New" panose="02070309020205020404" pitchFamily="49" charset="0"/>
              </a:rPr>
              <a:t>/lib/</a:t>
            </a:r>
            <a:r>
              <a:rPr lang="en-US" sz="500" dirty="0" err="1">
                <a:latin typeface="Courier New" panose="02070309020205020404" pitchFamily="49" charset="0"/>
                <a:cs typeface="Courier New" panose="02070309020205020404" pitchFamily="49" charset="0"/>
              </a:rPr>
              <a:t>gcc</a:t>
            </a:r>
            <a:r>
              <a:rPr lang="en-US" sz="500" dirty="0">
                <a:latin typeface="Courier New" panose="02070309020205020404" pitchFamily="49" charset="0"/>
                <a:cs typeface="Courier New" panose="02070309020205020404" pitchFamily="49" charset="0"/>
              </a:rPr>
              <a:t>/x86_64-pc-cygwin/5.4.0/include/</a:t>
            </a:r>
            <a:r>
              <a:rPr lang="en-US" sz="500" dirty="0" err="1">
                <a:latin typeface="Courier New" panose="02070309020205020404" pitchFamily="49" charset="0"/>
                <a:cs typeface="Courier New" panose="02070309020205020404" pitchFamily="49" charset="0"/>
              </a:rPr>
              <a:t>c++</a:t>
            </a:r>
            <a:r>
              <a:rPr lang="en-US" sz="500" dirty="0">
                <a:latin typeface="Courier New" panose="02070309020205020404" pitchFamily="49" charset="0"/>
                <a:cs typeface="Courier New" panose="02070309020205020404" pitchFamily="49" charset="0"/>
              </a:rPr>
              <a:t>/ostream:192:7: note:   no known conversion for argument 1 from ‘</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::vector&lt;</a:t>
            </a:r>
            <a:r>
              <a:rPr lang="en-US" sz="500" dirty="0" err="1">
                <a:latin typeface="Courier New" panose="02070309020205020404" pitchFamily="49" charset="0"/>
                <a:cs typeface="Courier New" panose="02070309020205020404" pitchFamily="49" charset="0"/>
              </a:rPr>
              <a:t>int</a:t>
            </a:r>
            <a:r>
              <a:rPr lang="en-US" sz="500" dirty="0">
                <a:latin typeface="Courier New" panose="02070309020205020404" pitchFamily="49" charset="0"/>
                <a:cs typeface="Courier New" panose="02070309020205020404" pitchFamily="49" charset="0"/>
              </a:rPr>
              <a:t>&gt;’ to ‘unsigned </a:t>
            </a:r>
            <a:r>
              <a:rPr lang="en-US" sz="500" dirty="0" err="1">
                <a:latin typeface="Courier New" panose="02070309020205020404" pitchFamily="49" charset="0"/>
                <a:cs typeface="Courier New" panose="02070309020205020404" pitchFamily="49" charset="0"/>
              </a:rPr>
              <a:t>int</a:t>
            </a:r>
            <a:r>
              <a:rPr lang="en-US" sz="500" dirty="0">
                <a:latin typeface="Courier New" panose="02070309020205020404" pitchFamily="49" charset="0"/>
                <a:cs typeface="Courier New" panose="02070309020205020404" pitchFamily="49" charset="0"/>
              </a:rPr>
              <a:t>’</a:t>
            </a:r>
          </a:p>
          <a:p>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usr</a:t>
            </a:r>
            <a:r>
              <a:rPr lang="en-US" sz="500" dirty="0">
                <a:latin typeface="Courier New" panose="02070309020205020404" pitchFamily="49" charset="0"/>
                <a:cs typeface="Courier New" panose="02070309020205020404" pitchFamily="49" charset="0"/>
              </a:rPr>
              <a:t>/lib/</a:t>
            </a:r>
            <a:r>
              <a:rPr lang="en-US" sz="500" dirty="0" err="1">
                <a:latin typeface="Courier New" panose="02070309020205020404" pitchFamily="49" charset="0"/>
                <a:cs typeface="Courier New" panose="02070309020205020404" pitchFamily="49" charset="0"/>
              </a:rPr>
              <a:t>gcc</a:t>
            </a:r>
            <a:r>
              <a:rPr lang="en-US" sz="500" dirty="0">
                <a:latin typeface="Courier New" panose="02070309020205020404" pitchFamily="49" charset="0"/>
                <a:cs typeface="Courier New" panose="02070309020205020404" pitchFamily="49" charset="0"/>
              </a:rPr>
              <a:t>/x86_64-pc-cygwin/5.4.0/include/</a:t>
            </a:r>
            <a:r>
              <a:rPr lang="en-US" sz="500" dirty="0" err="1">
                <a:latin typeface="Courier New" panose="02070309020205020404" pitchFamily="49" charset="0"/>
                <a:cs typeface="Courier New" panose="02070309020205020404" pitchFamily="49" charset="0"/>
              </a:rPr>
              <a:t>c++</a:t>
            </a:r>
            <a:r>
              <a:rPr lang="en-US" sz="500" dirty="0">
                <a:latin typeface="Courier New" panose="02070309020205020404" pitchFamily="49" charset="0"/>
                <a:cs typeface="Courier New" panose="02070309020205020404" pitchFamily="49" charset="0"/>
              </a:rPr>
              <a:t>/ostream:201:7: note: candidate: </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basic_ostream</a:t>
            </a:r>
            <a:r>
              <a:rPr lang="en-US" sz="500" dirty="0">
                <a:latin typeface="Courier New" panose="02070309020205020404" pitchFamily="49" charset="0"/>
                <a:cs typeface="Courier New" panose="02070309020205020404" pitchFamily="49" charset="0"/>
              </a:rPr>
              <a:t>&lt;_</a:t>
            </a:r>
            <a:r>
              <a:rPr lang="en-US" sz="500" dirty="0" err="1">
                <a:latin typeface="Courier New" panose="02070309020205020404" pitchFamily="49" charset="0"/>
                <a:cs typeface="Courier New" panose="02070309020205020404" pitchFamily="49" charset="0"/>
              </a:rPr>
              <a:t>CharT</a:t>
            </a:r>
            <a:r>
              <a:rPr lang="en-US" sz="500" dirty="0">
                <a:latin typeface="Courier New" panose="02070309020205020404" pitchFamily="49" charset="0"/>
                <a:cs typeface="Courier New" panose="02070309020205020404" pitchFamily="49" charset="0"/>
              </a:rPr>
              <a:t>, _Traits&gt;::__</a:t>
            </a:r>
            <a:r>
              <a:rPr lang="en-US" sz="500" dirty="0" err="1">
                <a:latin typeface="Courier New" panose="02070309020205020404" pitchFamily="49" charset="0"/>
                <a:cs typeface="Courier New" panose="02070309020205020404" pitchFamily="49" charset="0"/>
              </a:rPr>
              <a:t>ostream_type</a:t>
            </a:r>
            <a:r>
              <a:rPr lang="en-US" sz="500" dirty="0">
                <a:latin typeface="Courier New" panose="02070309020205020404" pitchFamily="49" charset="0"/>
                <a:cs typeface="Courier New" panose="02070309020205020404" pitchFamily="49" charset="0"/>
              </a:rPr>
              <a:t>&amp; </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basic_ostream</a:t>
            </a:r>
            <a:r>
              <a:rPr lang="en-US" sz="500" dirty="0">
                <a:latin typeface="Courier New" panose="02070309020205020404" pitchFamily="49" charset="0"/>
                <a:cs typeface="Courier New" panose="02070309020205020404" pitchFamily="49" charset="0"/>
              </a:rPr>
              <a:t>&lt;_</a:t>
            </a:r>
            <a:r>
              <a:rPr lang="en-US" sz="500" dirty="0" err="1">
                <a:latin typeface="Courier New" panose="02070309020205020404" pitchFamily="49" charset="0"/>
                <a:cs typeface="Courier New" panose="02070309020205020404" pitchFamily="49" charset="0"/>
              </a:rPr>
              <a:t>CharT</a:t>
            </a:r>
            <a:r>
              <a:rPr lang="en-US" sz="500" dirty="0">
                <a:latin typeface="Courier New" panose="02070309020205020404" pitchFamily="49" charset="0"/>
                <a:cs typeface="Courier New" panose="02070309020205020404" pitchFamily="49" charset="0"/>
              </a:rPr>
              <a:t>, _Traits&gt;::operator&lt;&lt;(long </a:t>
            </a:r>
            <a:r>
              <a:rPr lang="en-US" sz="500" dirty="0" err="1">
                <a:latin typeface="Courier New" panose="02070309020205020404" pitchFamily="49" charset="0"/>
                <a:cs typeface="Courier New" panose="02070309020205020404" pitchFamily="49" charset="0"/>
              </a:rPr>
              <a:t>long</a:t>
            </a:r>
            <a:r>
              <a:rPr lang="en-US" sz="500" dirty="0">
                <a:latin typeface="Courier New" panose="02070309020205020404" pitchFamily="49" charset="0"/>
                <a:cs typeface="Courier New" panose="02070309020205020404" pitchFamily="49" charset="0"/>
              </a:rPr>
              <a:t> </a:t>
            </a:r>
            <a:r>
              <a:rPr lang="en-US" sz="500" dirty="0" err="1">
                <a:latin typeface="Courier New" panose="02070309020205020404" pitchFamily="49" charset="0"/>
                <a:cs typeface="Courier New" panose="02070309020205020404" pitchFamily="49" charset="0"/>
              </a:rPr>
              <a:t>int</a:t>
            </a:r>
            <a:r>
              <a:rPr lang="en-US" sz="500" dirty="0">
                <a:latin typeface="Courier New" panose="02070309020205020404" pitchFamily="49" charset="0"/>
                <a:cs typeface="Courier New" panose="02070309020205020404" pitchFamily="49" charset="0"/>
              </a:rPr>
              <a:t>) [with _</a:t>
            </a:r>
            <a:r>
              <a:rPr lang="en-US" sz="500" dirty="0" err="1">
                <a:latin typeface="Courier New" panose="02070309020205020404" pitchFamily="49" charset="0"/>
                <a:cs typeface="Courier New" panose="02070309020205020404" pitchFamily="49" charset="0"/>
              </a:rPr>
              <a:t>CharT</a:t>
            </a:r>
            <a:r>
              <a:rPr lang="en-US" sz="500" dirty="0">
                <a:latin typeface="Courier New" panose="02070309020205020404" pitchFamily="49" charset="0"/>
                <a:cs typeface="Courier New" panose="02070309020205020404" pitchFamily="49" charset="0"/>
              </a:rPr>
              <a:t> = char; _Traits = </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char_traits</a:t>
            </a:r>
            <a:r>
              <a:rPr lang="en-US" sz="500" dirty="0">
                <a:latin typeface="Courier New" panose="02070309020205020404" pitchFamily="49" charset="0"/>
                <a:cs typeface="Courier New" panose="02070309020205020404" pitchFamily="49" charset="0"/>
              </a:rPr>
              <a:t>&lt;char&gt;; </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basic_ostream</a:t>
            </a:r>
            <a:r>
              <a:rPr lang="en-US" sz="500" dirty="0">
                <a:latin typeface="Courier New" panose="02070309020205020404" pitchFamily="49" charset="0"/>
                <a:cs typeface="Courier New" panose="02070309020205020404" pitchFamily="49" charset="0"/>
              </a:rPr>
              <a:t>&lt;_</a:t>
            </a:r>
            <a:r>
              <a:rPr lang="en-US" sz="500" dirty="0" err="1">
                <a:latin typeface="Courier New" panose="02070309020205020404" pitchFamily="49" charset="0"/>
                <a:cs typeface="Courier New" panose="02070309020205020404" pitchFamily="49" charset="0"/>
              </a:rPr>
              <a:t>CharT</a:t>
            </a:r>
            <a:r>
              <a:rPr lang="en-US" sz="500" dirty="0">
                <a:latin typeface="Courier New" panose="02070309020205020404" pitchFamily="49" charset="0"/>
                <a:cs typeface="Courier New" panose="02070309020205020404" pitchFamily="49" charset="0"/>
              </a:rPr>
              <a:t>, _Traits&gt;::__</a:t>
            </a:r>
            <a:r>
              <a:rPr lang="en-US" sz="500" dirty="0" err="1">
                <a:latin typeface="Courier New" panose="02070309020205020404" pitchFamily="49" charset="0"/>
                <a:cs typeface="Courier New" panose="02070309020205020404" pitchFamily="49" charset="0"/>
              </a:rPr>
              <a:t>ostream_type</a:t>
            </a:r>
            <a:r>
              <a:rPr lang="en-US" sz="500" dirty="0">
                <a:latin typeface="Courier New" panose="02070309020205020404" pitchFamily="49" charset="0"/>
                <a:cs typeface="Courier New" panose="02070309020205020404" pitchFamily="49" charset="0"/>
              </a:rPr>
              <a:t> = </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basic_ostream</a:t>
            </a:r>
            <a:r>
              <a:rPr lang="en-US" sz="500" dirty="0">
                <a:latin typeface="Courier New" panose="02070309020205020404" pitchFamily="49" charset="0"/>
                <a:cs typeface="Courier New" panose="02070309020205020404" pitchFamily="49" charset="0"/>
              </a:rPr>
              <a:t>&lt;char&gt;]</a:t>
            </a:r>
          </a:p>
          <a:p>
            <a:r>
              <a:rPr lang="en-US" sz="500" dirty="0">
                <a:latin typeface="Courier New" panose="02070309020205020404" pitchFamily="49" charset="0"/>
                <a:cs typeface="Courier New" panose="02070309020205020404" pitchFamily="49" charset="0"/>
              </a:rPr>
              <a:t>       operator&lt;&lt;(long </a:t>
            </a:r>
            <a:r>
              <a:rPr lang="en-US" sz="500" dirty="0" err="1">
                <a:latin typeface="Courier New" panose="02070309020205020404" pitchFamily="49" charset="0"/>
                <a:cs typeface="Courier New" panose="02070309020205020404" pitchFamily="49" charset="0"/>
              </a:rPr>
              <a:t>long</a:t>
            </a:r>
            <a:r>
              <a:rPr lang="en-US" sz="500" dirty="0">
                <a:latin typeface="Courier New" panose="02070309020205020404" pitchFamily="49" charset="0"/>
                <a:cs typeface="Courier New" panose="02070309020205020404" pitchFamily="49" charset="0"/>
              </a:rPr>
              <a:t> __n)</a:t>
            </a:r>
          </a:p>
          <a:p>
            <a:r>
              <a:rPr lang="en-US" sz="500" dirty="0">
                <a:latin typeface="Courier New" panose="02070309020205020404" pitchFamily="49" charset="0"/>
                <a:cs typeface="Courier New" panose="02070309020205020404" pitchFamily="49" charset="0"/>
              </a:rPr>
              <a:t>       ^</a:t>
            </a:r>
          </a:p>
          <a:p>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usr</a:t>
            </a:r>
            <a:r>
              <a:rPr lang="en-US" sz="500" dirty="0">
                <a:latin typeface="Courier New" panose="02070309020205020404" pitchFamily="49" charset="0"/>
                <a:cs typeface="Courier New" panose="02070309020205020404" pitchFamily="49" charset="0"/>
              </a:rPr>
              <a:t>/lib/</a:t>
            </a:r>
            <a:r>
              <a:rPr lang="en-US" sz="500" dirty="0" err="1">
                <a:latin typeface="Courier New" panose="02070309020205020404" pitchFamily="49" charset="0"/>
                <a:cs typeface="Courier New" panose="02070309020205020404" pitchFamily="49" charset="0"/>
              </a:rPr>
              <a:t>gcc</a:t>
            </a:r>
            <a:r>
              <a:rPr lang="en-US" sz="500" dirty="0">
                <a:latin typeface="Courier New" panose="02070309020205020404" pitchFamily="49" charset="0"/>
                <a:cs typeface="Courier New" panose="02070309020205020404" pitchFamily="49" charset="0"/>
              </a:rPr>
              <a:t>/x86_64-pc-cygwin/5.4.0/include/</a:t>
            </a:r>
            <a:r>
              <a:rPr lang="en-US" sz="500" dirty="0" err="1">
                <a:latin typeface="Courier New" panose="02070309020205020404" pitchFamily="49" charset="0"/>
                <a:cs typeface="Courier New" panose="02070309020205020404" pitchFamily="49" charset="0"/>
              </a:rPr>
              <a:t>c++</a:t>
            </a:r>
            <a:r>
              <a:rPr lang="en-US" sz="500" dirty="0">
                <a:latin typeface="Courier New" panose="02070309020205020404" pitchFamily="49" charset="0"/>
                <a:cs typeface="Courier New" panose="02070309020205020404" pitchFamily="49" charset="0"/>
              </a:rPr>
              <a:t>/ostream:201:7: note:   no known conversion for argument 1 from ‘</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::vector&lt;</a:t>
            </a:r>
            <a:r>
              <a:rPr lang="en-US" sz="500" dirty="0" err="1">
                <a:latin typeface="Courier New" panose="02070309020205020404" pitchFamily="49" charset="0"/>
                <a:cs typeface="Courier New" panose="02070309020205020404" pitchFamily="49" charset="0"/>
              </a:rPr>
              <a:t>int</a:t>
            </a:r>
            <a:r>
              <a:rPr lang="en-US" sz="500" dirty="0">
                <a:latin typeface="Courier New" panose="02070309020205020404" pitchFamily="49" charset="0"/>
                <a:cs typeface="Courier New" panose="02070309020205020404" pitchFamily="49" charset="0"/>
              </a:rPr>
              <a:t>&gt;’ to ‘long </a:t>
            </a:r>
            <a:r>
              <a:rPr lang="en-US" sz="500" dirty="0" err="1">
                <a:latin typeface="Courier New" panose="02070309020205020404" pitchFamily="49" charset="0"/>
                <a:cs typeface="Courier New" panose="02070309020205020404" pitchFamily="49" charset="0"/>
              </a:rPr>
              <a:t>long</a:t>
            </a:r>
            <a:r>
              <a:rPr lang="en-US" sz="500" dirty="0">
                <a:latin typeface="Courier New" panose="02070309020205020404" pitchFamily="49" charset="0"/>
                <a:cs typeface="Courier New" panose="02070309020205020404" pitchFamily="49" charset="0"/>
              </a:rPr>
              <a:t> </a:t>
            </a:r>
            <a:r>
              <a:rPr lang="en-US" sz="500" dirty="0" err="1">
                <a:latin typeface="Courier New" panose="02070309020205020404" pitchFamily="49" charset="0"/>
                <a:cs typeface="Courier New" panose="02070309020205020404" pitchFamily="49" charset="0"/>
              </a:rPr>
              <a:t>int</a:t>
            </a:r>
            <a:r>
              <a:rPr lang="en-US" sz="500" dirty="0">
                <a:latin typeface="Courier New" panose="02070309020205020404" pitchFamily="49" charset="0"/>
                <a:cs typeface="Courier New" panose="02070309020205020404" pitchFamily="49" charset="0"/>
              </a:rPr>
              <a:t>’</a:t>
            </a:r>
          </a:p>
          <a:p>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usr</a:t>
            </a:r>
            <a:r>
              <a:rPr lang="en-US" sz="500" dirty="0">
                <a:latin typeface="Courier New" panose="02070309020205020404" pitchFamily="49" charset="0"/>
                <a:cs typeface="Courier New" panose="02070309020205020404" pitchFamily="49" charset="0"/>
              </a:rPr>
              <a:t>/lib/</a:t>
            </a:r>
            <a:r>
              <a:rPr lang="en-US" sz="500" dirty="0" err="1">
                <a:latin typeface="Courier New" panose="02070309020205020404" pitchFamily="49" charset="0"/>
                <a:cs typeface="Courier New" panose="02070309020205020404" pitchFamily="49" charset="0"/>
              </a:rPr>
              <a:t>gcc</a:t>
            </a:r>
            <a:r>
              <a:rPr lang="en-US" sz="500" dirty="0">
                <a:latin typeface="Courier New" panose="02070309020205020404" pitchFamily="49" charset="0"/>
                <a:cs typeface="Courier New" panose="02070309020205020404" pitchFamily="49" charset="0"/>
              </a:rPr>
              <a:t>/x86_64-pc-cygwin/5.4.0/include/</a:t>
            </a:r>
            <a:r>
              <a:rPr lang="en-US" sz="500" dirty="0" err="1">
                <a:latin typeface="Courier New" panose="02070309020205020404" pitchFamily="49" charset="0"/>
                <a:cs typeface="Courier New" panose="02070309020205020404" pitchFamily="49" charset="0"/>
              </a:rPr>
              <a:t>c++</a:t>
            </a:r>
            <a:r>
              <a:rPr lang="en-US" sz="500" dirty="0">
                <a:latin typeface="Courier New" panose="02070309020205020404" pitchFamily="49" charset="0"/>
                <a:cs typeface="Courier New" panose="02070309020205020404" pitchFamily="49" charset="0"/>
              </a:rPr>
              <a:t>/ostream:205:7: note: candidate: </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basic_ostream</a:t>
            </a:r>
            <a:r>
              <a:rPr lang="en-US" sz="500" dirty="0">
                <a:latin typeface="Courier New" panose="02070309020205020404" pitchFamily="49" charset="0"/>
                <a:cs typeface="Courier New" panose="02070309020205020404" pitchFamily="49" charset="0"/>
              </a:rPr>
              <a:t>&lt;_</a:t>
            </a:r>
            <a:r>
              <a:rPr lang="en-US" sz="500" dirty="0" err="1">
                <a:latin typeface="Courier New" panose="02070309020205020404" pitchFamily="49" charset="0"/>
                <a:cs typeface="Courier New" panose="02070309020205020404" pitchFamily="49" charset="0"/>
              </a:rPr>
              <a:t>CharT</a:t>
            </a:r>
            <a:r>
              <a:rPr lang="en-US" sz="500" dirty="0">
                <a:latin typeface="Courier New" panose="02070309020205020404" pitchFamily="49" charset="0"/>
                <a:cs typeface="Courier New" panose="02070309020205020404" pitchFamily="49" charset="0"/>
              </a:rPr>
              <a:t>, _Traits&gt;::__</a:t>
            </a:r>
            <a:r>
              <a:rPr lang="en-US" sz="500" dirty="0" err="1">
                <a:latin typeface="Courier New" panose="02070309020205020404" pitchFamily="49" charset="0"/>
                <a:cs typeface="Courier New" panose="02070309020205020404" pitchFamily="49" charset="0"/>
              </a:rPr>
              <a:t>ostream_type</a:t>
            </a:r>
            <a:r>
              <a:rPr lang="en-US" sz="500" dirty="0">
                <a:latin typeface="Courier New" panose="02070309020205020404" pitchFamily="49" charset="0"/>
                <a:cs typeface="Courier New" panose="02070309020205020404" pitchFamily="49" charset="0"/>
              </a:rPr>
              <a:t>&amp; </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basic_ostream</a:t>
            </a:r>
            <a:r>
              <a:rPr lang="en-US" sz="500" dirty="0">
                <a:latin typeface="Courier New" panose="02070309020205020404" pitchFamily="49" charset="0"/>
                <a:cs typeface="Courier New" panose="02070309020205020404" pitchFamily="49" charset="0"/>
              </a:rPr>
              <a:t>&lt;_</a:t>
            </a:r>
            <a:r>
              <a:rPr lang="en-US" sz="500" dirty="0" err="1">
                <a:latin typeface="Courier New" panose="02070309020205020404" pitchFamily="49" charset="0"/>
                <a:cs typeface="Courier New" panose="02070309020205020404" pitchFamily="49" charset="0"/>
              </a:rPr>
              <a:t>CharT</a:t>
            </a:r>
            <a:r>
              <a:rPr lang="en-US" sz="500" dirty="0">
                <a:latin typeface="Courier New" panose="02070309020205020404" pitchFamily="49" charset="0"/>
                <a:cs typeface="Courier New" panose="02070309020205020404" pitchFamily="49" charset="0"/>
              </a:rPr>
              <a:t>, _Traits&gt;::operator&lt;&lt;(long </a:t>
            </a:r>
            <a:r>
              <a:rPr lang="en-US" sz="500" dirty="0" err="1">
                <a:latin typeface="Courier New" panose="02070309020205020404" pitchFamily="49" charset="0"/>
                <a:cs typeface="Courier New" panose="02070309020205020404" pitchFamily="49" charset="0"/>
              </a:rPr>
              <a:t>long</a:t>
            </a:r>
            <a:r>
              <a:rPr lang="en-US" sz="500" dirty="0">
                <a:latin typeface="Courier New" panose="02070309020205020404" pitchFamily="49" charset="0"/>
                <a:cs typeface="Courier New" panose="02070309020205020404" pitchFamily="49" charset="0"/>
              </a:rPr>
              <a:t> unsigned </a:t>
            </a:r>
            <a:r>
              <a:rPr lang="en-US" sz="500" dirty="0" err="1">
                <a:latin typeface="Courier New" panose="02070309020205020404" pitchFamily="49" charset="0"/>
                <a:cs typeface="Courier New" panose="02070309020205020404" pitchFamily="49" charset="0"/>
              </a:rPr>
              <a:t>int</a:t>
            </a:r>
            <a:r>
              <a:rPr lang="en-US" sz="500" dirty="0">
                <a:latin typeface="Courier New" panose="02070309020205020404" pitchFamily="49" charset="0"/>
                <a:cs typeface="Courier New" panose="02070309020205020404" pitchFamily="49" charset="0"/>
              </a:rPr>
              <a:t>) [with _</a:t>
            </a:r>
            <a:r>
              <a:rPr lang="en-US" sz="500" dirty="0" err="1">
                <a:latin typeface="Courier New" panose="02070309020205020404" pitchFamily="49" charset="0"/>
                <a:cs typeface="Courier New" panose="02070309020205020404" pitchFamily="49" charset="0"/>
              </a:rPr>
              <a:t>CharT</a:t>
            </a:r>
            <a:r>
              <a:rPr lang="en-US" sz="500" dirty="0">
                <a:latin typeface="Courier New" panose="02070309020205020404" pitchFamily="49" charset="0"/>
                <a:cs typeface="Courier New" panose="02070309020205020404" pitchFamily="49" charset="0"/>
              </a:rPr>
              <a:t> = char; _Traits = </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char_traits</a:t>
            </a:r>
            <a:r>
              <a:rPr lang="en-US" sz="500" dirty="0">
                <a:latin typeface="Courier New" panose="02070309020205020404" pitchFamily="49" charset="0"/>
                <a:cs typeface="Courier New" panose="02070309020205020404" pitchFamily="49" charset="0"/>
              </a:rPr>
              <a:t>&lt;char&gt;; </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basic_ostream</a:t>
            </a:r>
            <a:r>
              <a:rPr lang="en-US" sz="500" dirty="0">
                <a:latin typeface="Courier New" panose="02070309020205020404" pitchFamily="49" charset="0"/>
                <a:cs typeface="Courier New" panose="02070309020205020404" pitchFamily="49" charset="0"/>
              </a:rPr>
              <a:t>&lt;_</a:t>
            </a:r>
            <a:r>
              <a:rPr lang="en-US" sz="500" dirty="0" err="1">
                <a:latin typeface="Courier New" panose="02070309020205020404" pitchFamily="49" charset="0"/>
                <a:cs typeface="Courier New" panose="02070309020205020404" pitchFamily="49" charset="0"/>
              </a:rPr>
              <a:t>CharT</a:t>
            </a:r>
            <a:r>
              <a:rPr lang="en-US" sz="500" dirty="0">
                <a:latin typeface="Courier New" panose="02070309020205020404" pitchFamily="49" charset="0"/>
                <a:cs typeface="Courier New" panose="02070309020205020404" pitchFamily="49" charset="0"/>
              </a:rPr>
              <a:t>, _Traits&gt;::__</a:t>
            </a:r>
            <a:r>
              <a:rPr lang="en-US" sz="500" dirty="0" err="1">
                <a:latin typeface="Courier New" panose="02070309020205020404" pitchFamily="49" charset="0"/>
                <a:cs typeface="Courier New" panose="02070309020205020404" pitchFamily="49" charset="0"/>
              </a:rPr>
              <a:t>ostream_type</a:t>
            </a:r>
            <a:r>
              <a:rPr lang="en-US" sz="500" dirty="0">
                <a:latin typeface="Courier New" panose="02070309020205020404" pitchFamily="49" charset="0"/>
                <a:cs typeface="Courier New" panose="02070309020205020404" pitchFamily="49" charset="0"/>
              </a:rPr>
              <a:t> = </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basic_ostream</a:t>
            </a:r>
            <a:r>
              <a:rPr lang="en-US" sz="500" dirty="0">
                <a:latin typeface="Courier New" panose="02070309020205020404" pitchFamily="49" charset="0"/>
                <a:cs typeface="Courier New" panose="02070309020205020404" pitchFamily="49" charset="0"/>
              </a:rPr>
              <a:t>&lt;char&gt;]</a:t>
            </a:r>
          </a:p>
          <a:p>
            <a:r>
              <a:rPr lang="en-US" sz="500" dirty="0">
                <a:latin typeface="Courier New" panose="02070309020205020404" pitchFamily="49" charset="0"/>
                <a:cs typeface="Courier New" panose="02070309020205020404" pitchFamily="49" charset="0"/>
              </a:rPr>
              <a:t>       operator&lt;&lt;(unsigned long </a:t>
            </a:r>
            <a:r>
              <a:rPr lang="en-US" sz="500" dirty="0" err="1">
                <a:latin typeface="Courier New" panose="02070309020205020404" pitchFamily="49" charset="0"/>
                <a:cs typeface="Courier New" panose="02070309020205020404" pitchFamily="49" charset="0"/>
              </a:rPr>
              <a:t>long</a:t>
            </a:r>
            <a:r>
              <a:rPr lang="en-US" sz="500" dirty="0">
                <a:latin typeface="Courier New" panose="02070309020205020404" pitchFamily="49" charset="0"/>
                <a:cs typeface="Courier New" panose="02070309020205020404" pitchFamily="49" charset="0"/>
              </a:rPr>
              <a:t> __n)</a:t>
            </a:r>
          </a:p>
          <a:p>
            <a:r>
              <a:rPr lang="en-US" sz="500" dirty="0">
                <a:latin typeface="Courier New" panose="02070309020205020404" pitchFamily="49" charset="0"/>
                <a:cs typeface="Courier New" panose="02070309020205020404" pitchFamily="49" charset="0"/>
              </a:rPr>
              <a:t>       ^</a:t>
            </a:r>
          </a:p>
          <a:p>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usr</a:t>
            </a:r>
            <a:r>
              <a:rPr lang="en-US" sz="500" dirty="0">
                <a:latin typeface="Courier New" panose="02070309020205020404" pitchFamily="49" charset="0"/>
                <a:cs typeface="Courier New" panose="02070309020205020404" pitchFamily="49" charset="0"/>
              </a:rPr>
              <a:t>/lib/</a:t>
            </a:r>
            <a:r>
              <a:rPr lang="en-US" sz="500" dirty="0" err="1">
                <a:latin typeface="Courier New" panose="02070309020205020404" pitchFamily="49" charset="0"/>
                <a:cs typeface="Courier New" panose="02070309020205020404" pitchFamily="49" charset="0"/>
              </a:rPr>
              <a:t>gcc</a:t>
            </a:r>
            <a:r>
              <a:rPr lang="en-US" sz="500" dirty="0">
                <a:latin typeface="Courier New" panose="02070309020205020404" pitchFamily="49" charset="0"/>
                <a:cs typeface="Courier New" panose="02070309020205020404" pitchFamily="49" charset="0"/>
              </a:rPr>
              <a:t>/x86_64-pc-cygwin/5.4.0/include/</a:t>
            </a:r>
            <a:r>
              <a:rPr lang="en-US" sz="500" dirty="0" err="1">
                <a:latin typeface="Courier New" panose="02070309020205020404" pitchFamily="49" charset="0"/>
                <a:cs typeface="Courier New" panose="02070309020205020404" pitchFamily="49" charset="0"/>
              </a:rPr>
              <a:t>c++</a:t>
            </a:r>
            <a:r>
              <a:rPr lang="en-US" sz="500" dirty="0">
                <a:latin typeface="Courier New" panose="02070309020205020404" pitchFamily="49" charset="0"/>
                <a:cs typeface="Courier New" panose="02070309020205020404" pitchFamily="49" charset="0"/>
              </a:rPr>
              <a:t>/ostream:205:7: note:   no known conversion for argument 1 from ‘</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::vector&lt;</a:t>
            </a:r>
            <a:r>
              <a:rPr lang="en-US" sz="500" dirty="0" err="1">
                <a:latin typeface="Courier New" panose="02070309020205020404" pitchFamily="49" charset="0"/>
                <a:cs typeface="Courier New" panose="02070309020205020404" pitchFamily="49" charset="0"/>
              </a:rPr>
              <a:t>int</a:t>
            </a:r>
            <a:r>
              <a:rPr lang="en-US" sz="500" dirty="0">
                <a:latin typeface="Courier New" panose="02070309020205020404" pitchFamily="49" charset="0"/>
                <a:cs typeface="Courier New" panose="02070309020205020404" pitchFamily="49" charset="0"/>
              </a:rPr>
              <a:t>&gt;’ to ‘long </a:t>
            </a:r>
            <a:r>
              <a:rPr lang="en-US" sz="500" dirty="0" err="1">
                <a:latin typeface="Courier New" panose="02070309020205020404" pitchFamily="49" charset="0"/>
                <a:cs typeface="Courier New" panose="02070309020205020404" pitchFamily="49" charset="0"/>
              </a:rPr>
              <a:t>long</a:t>
            </a:r>
            <a:r>
              <a:rPr lang="en-US" sz="500" dirty="0">
                <a:latin typeface="Courier New" panose="02070309020205020404" pitchFamily="49" charset="0"/>
                <a:cs typeface="Courier New" panose="02070309020205020404" pitchFamily="49" charset="0"/>
              </a:rPr>
              <a:t> unsigned </a:t>
            </a:r>
            <a:r>
              <a:rPr lang="en-US" sz="500" dirty="0" err="1">
                <a:latin typeface="Courier New" panose="02070309020205020404" pitchFamily="49" charset="0"/>
                <a:cs typeface="Courier New" panose="02070309020205020404" pitchFamily="49" charset="0"/>
              </a:rPr>
              <a:t>int</a:t>
            </a:r>
            <a:r>
              <a:rPr lang="en-US" sz="500" dirty="0">
                <a:latin typeface="Courier New" panose="02070309020205020404" pitchFamily="49" charset="0"/>
                <a:cs typeface="Courier New" panose="02070309020205020404" pitchFamily="49" charset="0"/>
              </a:rPr>
              <a:t>’</a:t>
            </a:r>
          </a:p>
          <a:p>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usr</a:t>
            </a:r>
            <a:r>
              <a:rPr lang="en-US" sz="500" dirty="0">
                <a:latin typeface="Courier New" panose="02070309020205020404" pitchFamily="49" charset="0"/>
                <a:cs typeface="Courier New" panose="02070309020205020404" pitchFamily="49" charset="0"/>
              </a:rPr>
              <a:t>/lib/</a:t>
            </a:r>
            <a:r>
              <a:rPr lang="en-US" sz="500" dirty="0" err="1">
                <a:latin typeface="Courier New" panose="02070309020205020404" pitchFamily="49" charset="0"/>
                <a:cs typeface="Courier New" panose="02070309020205020404" pitchFamily="49" charset="0"/>
              </a:rPr>
              <a:t>gcc</a:t>
            </a:r>
            <a:r>
              <a:rPr lang="en-US" sz="500" dirty="0">
                <a:latin typeface="Courier New" panose="02070309020205020404" pitchFamily="49" charset="0"/>
                <a:cs typeface="Courier New" panose="02070309020205020404" pitchFamily="49" charset="0"/>
              </a:rPr>
              <a:t>/x86_64-pc-cygwin/5.4.0/include/</a:t>
            </a:r>
            <a:r>
              <a:rPr lang="en-US" sz="500" dirty="0" err="1">
                <a:latin typeface="Courier New" panose="02070309020205020404" pitchFamily="49" charset="0"/>
                <a:cs typeface="Courier New" panose="02070309020205020404" pitchFamily="49" charset="0"/>
              </a:rPr>
              <a:t>c++</a:t>
            </a:r>
            <a:r>
              <a:rPr lang="en-US" sz="500" dirty="0">
                <a:latin typeface="Courier New" panose="02070309020205020404" pitchFamily="49" charset="0"/>
                <a:cs typeface="Courier New" panose="02070309020205020404" pitchFamily="49" charset="0"/>
              </a:rPr>
              <a:t>/ostream:220:7: note: candidate: </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basic_ostream</a:t>
            </a:r>
            <a:r>
              <a:rPr lang="en-US" sz="500" dirty="0">
                <a:latin typeface="Courier New" panose="02070309020205020404" pitchFamily="49" charset="0"/>
                <a:cs typeface="Courier New" panose="02070309020205020404" pitchFamily="49" charset="0"/>
              </a:rPr>
              <a:t>&lt;_</a:t>
            </a:r>
            <a:r>
              <a:rPr lang="en-US" sz="500" dirty="0" err="1">
                <a:latin typeface="Courier New" panose="02070309020205020404" pitchFamily="49" charset="0"/>
                <a:cs typeface="Courier New" panose="02070309020205020404" pitchFamily="49" charset="0"/>
              </a:rPr>
              <a:t>CharT</a:t>
            </a:r>
            <a:r>
              <a:rPr lang="en-US" sz="500" dirty="0">
                <a:latin typeface="Courier New" panose="02070309020205020404" pitchFamily="49" charset="0"/>
                <a:cs typeface="Courier New" panose="02070309020205020404" pitchFamily="49" charset="0"/>
              </a:rPr>
              <a:t>, _Traits&gt;::__</a:t>
            </a:r>
            <a:r>
              <a:rPr lang="en-US" sz="500" dirty="0" err="1">
                <a:latin typeface="Courier New" panose="02070309020205020404" pitchFamily="49" charset="0"/>
                <a:cs typeface="Courier New" panose="02070309020205020404" pitchFamily="49" charset="0"/>
              </a:rPr>
              <a:t>ostream_type</a:t>
            </a:r>
            <a:r>
              <a:rPr lang="en-US" sz="500" dirty="0">
                <a:latin typeface="Courier New" panose="02070309020205020404" pitchFamily="49" charset="0"/>
                <a:cs typeface="Courier New" panose="02070309020205020404" pitchFamily="49" charset="0"/>
              </a:rPr>
              <a:t>&amp; </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basic_ostream</a:t>
            </a:r>
            <a:r>
              <a:rPr lang="en-US" sz="500" dirty="0">
                <a:latin typeface="Courier New" panose="02070309020205020404" pitchFamily="49" charset="0"/>
                <a:cs typeface="Courier New" panose="02070309020205020404" pitchFamily="49" charset="0"/>
              </a:rPr>
              <a:t>&lt;_</a:t>
            </a:r>
            <a:r>
              <a:rPr lang="en-US" sz="500" dirty="0" err="1">
                <a:latin typeface="Courier New" panose="02070309020205020404" pitchFamily="49" charset="0"/>
                <a:cs typeface="Courier New" panose="02070309020205020404" pitchFamily="49" charset="0"/>
              </a:rPr>
              <a:t>CharT</a:t>
            </a:r>
            <a:r>
              <a:rPr lang="en-US" sz="500" dirty="0">
                <a:latin typeface="Courier New" panose="02070309020205020404" pitchFamily="49" charset="0"/>
                <a:cs typeface="Courier New" panose="02070309020205020404" pitchFamily="49" charset="0"/>
              </a:rPr>
              <a:t>, _Traits&gt;::operator&lt;&lt;(double) [with _</a:t>
            </a:r>
            <a:r>
              <a:rPr lang="en-US" sz="500" dirty="0" err="1">
                <a:latin typeface="Courier New" panose="02070309020205020404" pitchFamily="49" charset="0"/>
                <a:cs typeface="Courier New" panose="02070309020205020404" pitchFamily="49" charset="0"/>
              </a:rPr>
              <a:t>CharT</a:t>
            </a:r>
            <a:r>
              <a:rPr lang="en-US" sz="500" dirty="0">
                <a:latin typeface="Courier New" panose="02070309020205020404" pitchFamily="49" charset="0"/>
                <a:cs typeface="Courier New" panose="02070309020205020404" pitchFamily="49" charset="0"/>
              </a:rPr>
              <a:t> = char; _Traits = </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char_traits</a:t>
            </a:r>
            <a:r>
              <a:rPr lang="en-US" sz="500" dirty="0">
                <a:latin typeface="Courier New" panose="02070309020205020404" pitchFamily="49" charset="0"/>
                <a:cs typeface="Courier New" panose="02070309020205020404" pitchFamily="49" charset="0"/>
              </a:rPr>
              <a:t>&lt;char&gt;; </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basic_ostream</a:t>
            </a:r>
            <a:r>
              <a:rPr lang="en-US" sz="500" dirty="0">
                <a:latin typeface="Courier New" panose="02070309020205020404" pitchFamily="49" charset="0"/>
                <a:cs typeface="Courier New" panose="02070309020205020404" pitchFamily="49" charset="0"/>
              </a:rPr>
              <a:t>&lt;_</a:t>
            </a:r>
            <a:r>
              <a:rPr lang="en-US" sz="500" dirty="0" err="1">
                <a:latin typeface="Courier New" panose="02070309020205020404" pitchFamily="49" charset="0"/>
                <a:cs typeface="Courier New" panose="02070309020205020404" pitchFamily="49" charset="0"/>
              </a:rPr>
              <a:t>CharT</a:t>
            </a:r>
            <a:r>
              <a:rPr lang="en-US" sz="500" dirty="0">
                <a:latin typeface="Courier New" panose="02070309020205020404" pitchFamily="49" charset="0"/>
                <a:cs typeface="Courier New" panose="02070309020205020404" pitchFamily="49" charset="0"/>
              </a:rPr>
              <a:t>, _Traits&gt;::__</a:t>
            </a:r>
            <a:r>
              <a:rPr lang="en-US" sz="500" dirty="0" err="1">
                <a:latin typeface="Courier New" panose="02070309020205020404" pitchFamily="49" charset="0"/>
                <a:cs typeface="Courier New" panose="02070309020205020404" pitchFamily="49" charset="0"/>
              </a:rPr>
              <a:t>ostream_type</a:t>
            </a:r>
            <a:r>
              <a:rPr lang="en-US" sz="500" dirty="0">
                <a:latin typeface="Courier New" panose="02070309020205020404" pitchFamily="49" charset="0"/>
                <a:cs typeface="Courier New" panose="02070309020205020404" pitchFamily="49" charset="0"/>
              </a:rPr>
              <a:t> = </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basic_ostream</a:t>
            </a:r>
            <a:r>
              <a:rPr lang="en-US" sz="500" dirty="0">
                <a:latin typeface="Courier New" panose="02070309020205020404" pitchFamily="49" charset="0"/>
                <a:cs typeface="Courier New" panose="02070309020205020404" pitchFamily="49" charset="0"/>
              </a:rPr>
              <a:t>&lt;char&gt;]</a:t>
            </a:r>
          </a:p>
          <a:p>
            <a:r>
              <a:rPr lang="en-US" sz="500" dirty="0">
                <a:latin typeface="Courier New" panose="02070309020205020404" pitchFamily="49" charset="0"/>
                <a:cs typeface="Courier New" panose="02070309020205020404" pitchFamily="49" charset="0"/>
              </a:rPr>
              <a:t>       operator&lt;&lt;(double __f)</a:t>
            </a:r>
          </a:p>
          <a:p>
            <a:r>
              <a:rPr lang="en-US" sz="500" dirty="0">
                <a:latin typeface="Courier New" panose="02070309020205020404" pitchFamily="49" charset="0"/>
                <a:cs typeface="Courier New" panose="02070309020205020404" pitchFamily="49" charset="0"/>
              </a:rPr>
              <a:t>       ^</a:t>
            </a:r>
          </a:p>
          <a:p>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usr</a:t>
            </a:r>
            <a:r>
              <a:rPr lang="en-US" sz="500" dirty="0">
                <a:latin typeface="Courier New" panose="02070309020205020404" pitchFamily="49" charset="0"/>
                <a:cs typeface="Courier New" panose="02070309020205020404" pitchFamily="49" charset="0"/>
              </a:rPr>
              <a:t>/lib/</a:t>
            </a:r>
            <a:r>
              <a:rPr lang="en-US" sz="500" dirty="0" err="1">
                <a:latin typeface="Courier New" panose="02070309020205020404" pitchFamily="49" charset="0"/>
                <a:cs typeface="Courier New" panose="02070309020205020404" pitchFamily="49" charset="0"/>
              </a:rPr>
              <a:t>gcc</a:t>
            </a:r>
            <a:r>
              <a:rPr lang="en-US" sz="500" dirty="0">
                <a:latin typeface="Courier New" panose="02070309020205020404" pitchFamily="49" charset="0"/>
                <a:cs typeface="Courier New" panose="02070309020205020404" pitchFamily="49" charset="0"/>
              </a:rPr>
              <a:t>/x86_64-pc-cygwin/5.4.0/include/</a:t>
            </a:r>
            <a:r>
              <a:rPr lang="en-US" sz="500" dirty="0" err="1">
                <a:latin typeface="Courier New" panose="02070309020205020404" pitchFamily="49" charset="0"/>
                <a:cs typeface="Courier New" panose="02070309020205020404" pitchFamily="49" charset="0"/>
              </a:rPr>
              <a:t>c++</a:t>
            </a:r>
            <a:r>
              <a:rPr lang="en-US" sz="500" dirty="0">
                <a:latin typeface="Courier New" panose="02070309020205020404" pitchFamily="49" charset="0"/>
                <a:cs typeface="Courier New" panose="02070309020205020404" pitchFamily="49" charset="0"/>
              </a:rPr>
              <a:t>/ostream:220:7: note:   no known conversion for argument 1 from ‘</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::vector&lt;</a:t>
            </a:r>
            <a:r>
              <a:rPr lang="en-US" sz="500" dirty="0" err="1">
                <a:latin typeface="Courier New" panose="02070309020205020404" pitchFamily="49" charset="0"/>
                <a:cs typeface="Courier New" panose="02070309020205020404" pitchFamily="49" charset="0"/>
              </a:rPr>
              <a:t>int</a:t>
            </a:r>
            <a:r>
              <a:rPr lang="en-US" sz="500" dirty="0">
                <a:latin typeface="Courier New" panose="02070309020205020404" pitchFamily="49" charset="0"/>
                <a:cs typeface="Courier New" panose="02070309020205020404" pitchFamily="49" charset="0"/>
              </a:rPr>
              <a:t>&gt;’ to ‘double’</a:t>
            </a:r>
          </a:p>
          <a:p>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usr</a:t>
            </a:r>
            <a:r>
              <a:rPr lang="en-US" sz="500" dirty="0">
                <a:latin typeface="Courier New" panose="02070309020205020404" pitchFamily="49" charset="0"/>
                <a:cs typeface="Courier New" panose="02070309020205020404" pitchFamily="49" charset="0"/>
              </a:rPr>
              <a:t>/lib/</a:t>
            </a:r>
            <a:r>
              <a:rPr lang="en-US" sz="500" dirty="0" err="1">
                <a:latin typeface="Courier New" panose="02070309020205020404" pitchFamily="49" charset="0"/>
                <a:cs typeface="Courier New" panose="02070309020205020404" pitchFamily="49" charset="0"/>
              </a:rPr>
              <a:t>gcc</a:t>
            </a:r>
            <a:r>
              <a:rPr lang="en-US" sz="500" dirty="0">
                <a:latin typeface="Courier New" panose="02070309020205020404" pitchFamily="49" charset="0"/>
                <a:cs typeface="Courier New" panose="02070309020205020404" pitchFamily="49" charset="0"/>
              </a:rPr>
              <a:t>/x86_64-pc-cygwin/5.4.0/include/</a:t>
            </a:r>
            <a:r>
              <a:rPr lang="en-US" sz="500" dirty="0" err="1">
                <a:latin typeface="Courier New" panose="02070309020205020404" pitchFamily="49" charset="0"/>
                <a:cs typeface="Courier New" panose="02070309020205020404" pitchFamily="49" charset="0"/>
              </a:rPr>
              <a:t>c++</a:t>
            </a:r>
            <a:r>
              <a:rPr lang="en-US" sz="500" dirty="0">
                <a:latin typeface="Courier New" panose="02070309020205020404" pitchFamily="49" charset="0"/>
                <a:cs typeface="Courier New" panose="02070309020205020404" pitchFamily="49" charset="0"/>
              </a:rPr>
              <a:t>/ostream:224:7: note: candidate: </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basic_ostream</a:t>
            </a:r>
            <a:r>
              <a:rPr lang="en-US" sz="500" dirty="0">
                <a:latin typeface="Courier New" panose="02070309020205020404" pitchFamily="49" charset="0"/>
                <a:cs typeface="Courier New" panose="02070309020205020404" pitchFamily="49" charset="0"/>
              </a:rPr>
              <a:t>&lt;_</a:t>
            </a:r>
            <a:r>
              <a:rPr lang="en-US" sz="500" dirty="0" err="1">
                <a:latin typeface="Courier New" panose="02070309020205020404" pitchFamily="49" charset="0"/>
                <a:cs typeface="Courier New" panose="02070309020205020404" pitchFamily="49" charset="0"/>
              </a:rPr>
              <a:t>CharT</a:t>
            </a:r>
            <a:r>
              <a:rPr lang="en-US" sz="500" dirty="0">
                <a:latin typeface="Courier New" panose="02070309020205020404" pitchFamily="49" charset="0"/>
                <a:cs typeface="Courier New" panose="02070309020205020404" pitchFamily="49" charset="0"/>
              </a:rPr>
              <a:t>, _Traits&gt;::__</a:t>
            </a:r>
            <a:r>
              <a:rPr lang="en-US" sz="500" dirty="0" err="1">
                <a:latin typeface="Courier New" panose="02070309020205020404" pitchFamily="49" charset="0"/>
                <a:cs typeface="Courier New" panose="02070309020205020404" pitchFamily="49" charset="0"/>
              </a:rPr>
              <a:t>ostream_type</a:t>
            </a:r>
            <a:r>
              <a:rPr lang="en-US" sz="500" dirty="0">
                <a:latin typeface="Courier New" panose="02070309020205020404" pitchFamily="49" charset="0"/>
                <a:cs typeface="Courier New" panose="02070309020205020404" pitchFamily="49" charset="0"/>
              </a:rPr>
              <a:t>&amp; </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basic_ostream</a:t>
            </a:r>
            <a:r>
              <a:rPr lang="en-US" sz="500" dirty="0">
                <a:latin typeface="Courier New" panose="02070309020205020404" pitchFamily="49" charset="0"/>
                <a:cs typeface="Courier New" panose="02070309020205020404" pitchFamily="49" charset="0"/>
              </a:rPr>
              <a:t>&lt;_</a:t>
            </a:r>
            <a:r>
              <a:rPr lang="en-US" sz="500" dirty="0" err="1">
                <a:latin typeface="Courier New" panose="02070309020205020404" pitchFamily="49" charset="0"/>
                <a:cs typeface="Courier New" panose="02070309020205020404" pitchFamily="49" charset="0"/>
              </a:rPr>
              <a:t>CharT</a:t>
            </a:r>
            <a:r>
              <a:rPr lang="en-US" sz="500" dirty="0">
                <a:latin typeface="Courier New" panose="02070309020205020404" pitchFamily="49" charset="0"/>
                <a:cs typeface="Courier New" panose="02070309020205020404" pitchFamily="49" charset="0"/>
              </a:rPr>
              <a:t>, _Traits&gt;::operator&lt;&lt;(float) [with _</a:t>
            </a:r>
            <a:r>
              <a:rPr lang="en-US" sz="500" dirty="0" err="1">
                <a:latin typeface="Courier New" panose="02070309020205020404" pitchFamily="49" charset="0"/>
                <a:cs typeface="Courier New" panose="02070309020205020404" pitchFamily="49" charset="0"/>
              </a:rPr>
              <a:t>CharT</a:t>
            </a:r>
            <a:r>
              <a:rPr lang="en-US" sz="500" dirty="0">
                <a:latin typeface="Courier New" panose="02070309020205020404" pitchFamily="49" charset="0"/>
                <a:cs typeface="Courier New" panose="02070309020205020404" pitchFamily="49" charset="0"/>
              </a:rPr>
              <a:t> = char; _Traits = </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char_traits</a:t>
            </a:r>
            <a:r>
              <a:rPr lang="en-US" sz="500" dirty="0">
                <a:latin typeface="Courier New" panose="02070309020205020404" pitchFamily="49" charset="0"/>
                <a:cs typeface="Courier New" panose="02070309020205020404" pitchFamily="49" charset="0"/>
              </a:rPr>
              <a:t>&lt;char&gt;; </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basic_ostream</a:t>
            </a:r>
            <a:r>
              <a:rPr lang="en-US" sz="500" dirty="0">
                <a:latin typeface="Courier New" panose="02070309020205020404" pitchFamily="49" charset="0"/>
                <a:cs typeface="Courier New" panose="02070309020205020404" pitchFamily="49" charset="0"/>
              </a:rPr>
              <a:t>&lt;_</a:t>
            </a:r>
            <a:r>
              <a:rPr lang="en-US" sz="500" dirty="0" err="1">
                <a:latin typeface="Courier New" panose="02070309020205020404" pitchFamily="49" charset="0"/>
                <a:cs typeface="Courier New" panose="02070309020205020404" pitchFamily="49" charset="0"/>
              </a:rPr>
              <a:t>CharT</a:t>
            </a:r>
            <a:r>
              <a:rPr lang="en-US" sz="500" dirty="0">
                <a:latin typeface="Courier New" panose="02070309020205020404" pitchFamily="49" charset="0"/>
                <a:cs typeface="Courier New" panose="02070309020205020404" pitchFamily="49" charset="0"/>
              </a:rPr>
              <a:t>, _Traits&gt;::__</a:t>
            </a:r>
            <a:r>
              <a:rPr lang="en-US" sz="500" dirty="0" err="1">
                <a:latin typeface="Courier New" panose="02070309020205020404" pitchFamily="49" charset="0"/>
                <a:cs typeface="Courier New" panose="02070309020205020404" pitchFamily="49" charset="0"/>
              </a:rPr>
              <a:t>ostream_type</a:t>
            </a:r>
            <a:r>
              <a:rPr lang="en-US" sz="500" dirty="0">
                <a:latin typeface="Courier New" panose="02070309020205020404" pitchFamily="49" charset="0"/>
                <a:cs typeface="Courier New" panose="02070309020205020404" pitchFamily="49" charset="0"/>
              </a:rPr>
              <a:t> = </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basic_ostream</a:t>
            </a:r>
            <a:r>
              <a:rPr lang="en-US" sz="500" dirty="0">
                <a:latin typeface="Courier New" panose="02070309020205020404" pitchFamily="49" charset="0"/>
                <a:cs typeface="Courier New" panose="02070309020205020404" pitchFamily="49" charset="0"/>
              </a:rPr>
              <a:t>&lt;char&gt;]</a:t>
            </a:r>
          </a:p>
          <a:p>
            <a:r>
              <a:rPr lang="en-US" sz="500" dirty="0">
                <a:latin typeface="Courier New" panose="02070309020205020404" pitchFamily="49" charset="0"/>
                <a:cs typeface="Courier New" panose="02070309020205020404" pitchFamily="49" charset="0"/>
              </a:rPr>
              <a:t>       operator&lt;&lt;(float __f)</a:t>
            </a:r>
          </a:p>
          <a:p>
            <a:r>
              <a:rPr lang="en-US" sz="500" dirty="0">
                <a:latin typeface="Courier New" panose="02070309020205020404" pitchFamily="49" charset="0"/>
                <a:cs typeface="Courier New" panose="02070309020205020404" pitchFamily="49" charset="0"/>
              </a:rPr>
              <a:t>       ^</a:t>
            </a:r>
          </a:p>
          <a:p>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usr</a:t>
            </a:r>
            <a:r>
              <a:rPr lang="en-US" sz="500" dirty="0">
                <a:latin typeface="Courier New" panose="02070309020205020404" pitchFamily="49" charset="0"/>
                <a:cs typeface="Courier New" panose="02070309020205020404" pitchFamily="49" charset="0"/>
              </a:rPr>
              <a:t>/lib/</a:t>
            </a:r>
            <a:r>
              <a:rPr lang="en-US" sz="500" dirty="0" err="1">
                <a:latin typeface="Courier New" panose="02070309020205020404" pitchFamily="49" charset="0"/>
                <a:cs typeface="Courier New" panose="02070309020205020404" pitchFamily="49" charset="0"/>
              </a:rPr>
              <a:t>gcc</a:t>
            </a:r>
            <a:r>
              <a:rPr lang="en-US" sz="500" dirty="0">
                <a:latin typeface="Courier New" panose="02070309020205020404" pitchFamily="49" charset="0"/>
                <a:cs typeface="Courier New" panose="02070309020205020404" pitchFamily="49" charset="0"/>
              </a:rPr>
              <a:t>/x86_64-pc-cygwin/5.4.0/include/</a:t>
            </a:r>
            <a:r>
              <a:rPr lang="en-US" sz="500" dirty="0" err="1">
                <a:latin typeface="Courier New" panose="02070309020205020404" pitchFamily="49" charset="0"/>
                <a:cs typeface="Courier New" panose="02070309020205020404" pitchFamily="49" charset="0"/>
              </a:rPr>
              <a:t>c++</a:t>
            </a:r>
            <a:r>
              <a:rPr lang="en-US" sz="500" dirty="0">
                <a:latin typeface="Courier New" panose="02070309020205020404" pitchFamily="49" charset="0"/>
                <a:cs typeface="Courier New" panose="02070309020205020404" pitchFamily="49" charset="0"/>
              </a:rPr>
              <a:t>/ostream:224:7: note:   no known conversion for argument 1 from ‘</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::vector&lt;</a:t>
            </a:r>
            <a:r>
              <a:rPr lang="en-US" sz="500" dirty="0" err="1">
                <a:latin typeface="Courier New" panose="02070309020205020404" pitchFamily="49" charset="0"/>
                <a:cs typeface="Courier New" panose="02070309020205020404" pitchFamily="49" charset="0"/>
              </a:rPr>
              <a:t>int</a:t>
            </a:r>
            <a:r>
              <a:rPr lang="en-US" sz="500" dirty="0">
                <a:latin typeface="Courier New" panose="02070309020205020404" pitchFamily="49" charset="0"/>
                <a:cs typeface="Courier New" panose="02070309020205020404" pitchFamily="49" charset="0"/>
              </a:rPr>
              <a:t>&gt;’ to ‘float’</a:t>
            </a:r>
          </a:p>
          <a:p>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usr</a:t>
            </a:r>
            <a:r>
              <a:rPr lang="en-US" sz="500" dirty="0">
                <a:latin typeface="Courier New" panose="02070309020205020404" pitchFamily="49" charset="0"/>
                <a:cs typeface="Courier New" panose="02070309020205020404" pitchFamily="49" charset="0"/>
              </a:rPr>
              <a:t>/lib/</a:t>
            </a:r>
            <a:r>
              <a:rPr lang="en-US" sz="500" dirty="0" err="1">
                <a:latin typeface="Courier New" panose="02070309020205020404" pitchFamily="49" charset="0"/>
                <a:cs typeface="Courier New" panose="02070309020205020404" pitchFamily="49" charset="0"/>
              </a:rPr>
              <a:t>gcc</a:t>
            </a:r>
            <a:r>
              <a:rPr lang="en-US" sz="500" dirty="0">
                <a:latin typeface="Courier New" panose="02070309020205020404" pitchFamily="49" charset="0"/>
                <a:cs typeface="Courier New" panose="02070309020205020404" pitchFamily="49" charset="0"/>
              </a:rPr>
              <a:t>/x86_64-pc-cygwin/5.4.0/include/</a:t>
            </a:r>
            <a:r>
              <a:rPr lang="en-US" sz="500" dirty="0" err="1">
                <a:latin typeface="Courier New" panose="02070309020205020404" pitchFamily="49" charset="0"/>
                <a:cs typeface="Courier New" panose="02070309020205020404" pitchFamily="49" charset="0"/>
              </a:rPr>
              <a:t>c++</a:t>
            </a:r>
            <a:r>
              <a:rPr lang="en-US" sz="500" dirty="0">
                <a:latin typeface="Courier New" panose="02070309020205020404" pitchFamily="49" charset="0"/>
                <a:cs typeface="Courier New" panose="02070309020205020404" pitchFamily="49" charset="0"/>
              </a:rPr>
              <a:t>/ostream:232:7: note: candidate: </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basic_ostream</a:t>
            </a:r>
            <a:r>
              <a:rPr lang="en-US" sz="500" dirty="0">
                <a:latin typeface="Courier New" panose="02070309020205020404" pitchFamily="49" charset="0"/>
                <a:cs typeface="Courier New" panose="02070309020205020404" pitchFamily="49" charset="0"/>
              </a:rPr>
              <a:t>&lt;_</a:t>
            </a:r>
            <a:r>
              <a:rPr lang="en-US" sz="500" dirty="0" err="1">
                <a:latin typeface="Courier New" panose="02070309020205020404" pitchFamily="49" charset="0"/>
                <a:cs typeface="Courier New" panose="02070309020205020404" pitchFamily="49" charset="0"/>
              </a:rPr>
              <a:t>CharT</a:t>
            </a:r>
            <a:r>
              <a:rPr lang="en-US" sz="500" dirty="0">
                <a:latin typeface="Courier New" panose="02070309020205020404" pitchFamily="49" charset="0"/>
                <a:cs typeface="Courier New" panose="02070309020205020404" pitchFamily="49" charset="0"/>
              </a:rPr>
              <a:t>, _Traits&gt;::__</a:t>
            </a:r>
            <a:r>
              <a:rPr lang="en-US" sz="500" dirty="0" err="1">
                <a:latin typeface="Courier New" panose="02070309020205020404" pitchFamily="49" charset="0"/>
                <a:cs typeface="Courier New" panose="02070309020205020404" pitchFamily="49" charset="0"/>
              </a:rPr>
              <a:t>ostream_type</a:t>
            </a:r>
            <a:r>
              <a:rPr lang="en-US" sz="500" dirty="0">
                <a:latin typeface="Courier New" panose="02070309020205020404" pitchFamily="49" charset="0"/>
                <a:cs typeface="Courier New" panose="02070309020205020404" pitchFamily="49" charset="0"/>
              </a:rPr>
              <a:t>&amp; </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basic_ostream</a:t>
            </a:r>
            <a:r>
              <a:rPr lang="en-US" sz="500" dirty="0">
                <a:latin typeface="Courier New" panose="02070309020205020404" pitchFamily="49" charset="0"/>
                <a:cs typeface="Courier New" panose="02070309020205020404" pitchFamily="49" charset="0"/>
              </a:rPr>
              <a:t>&lt;_</a:t>
            </a:r>
            <a:r>
              <a:rPr lang="en-US" sz="500" dirty="0" err="1">
                <a:latin typeface="Courier New" panose="02070309020205020404" pitchFamily="49" charset="0"/>
                <a:cs typeface="Courier New" panose="02070309020205020404" pitchFamily="49" charset="0"/>
              </a:rPr>
              <a:t>CharT</a:t>
            </a:r>
            <a:r>
              <a:rPr lang="en-US" sz="500" dirty="0">
                <a:latin typeface="Courier New" panose="02070309020205020404" pitchFamily="49" charset="0"/>
                <a:cs typeface="Courier New" panose="02070309020205020404" pitchFamily="49" charset="0"/>
              </a:rPr>
              <a:t>, _Traits&gt;::operator&lt;&lt;(long double) [with _</a:t>
            </a:r>
            <a:r>
              <a:rPr lang="en-US" sz="500" dirty="0" err="1">
                <a:latin typeface="Courier New" panose="02070309020205020404" pitchFamily="49" charset="0"/>
                <a:cs typeface="Courier New" panose="02070309020205020404" pitchFamily="49" charset="0"/>
              </a:rPr>
              <a:t>CharT</a:t>
            </a:r>
            <a:r>
              <a:rPr lang="en-US" sz="500" dirty="0">
                <a:latin typeface="Courier New" panose="02070309020205020404" pitchFamily="49" charset="0"/>
                <a:cs typeface="Courier New" panose="02070309020205020404" pitchFamily="49" charset="0"/>
              </a:rPr>
              <a:t> = char; _Traits = </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char_traits</a:t>
            </a:r>
            <a:r>
              <a:rPr lang="en-US" sz="500" dirty="0">
                <a:latin typeface="Courier New" panose="02070309020205020404" pitchFamily="49" charset="0"/>
                <a:cs typeface="Courier New" panose="02070309020205020404" pitchFamily="49" charset="0"/>
              </a:rPr>
              <a:t>&lt;char&gt;; </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basic_ostream</a:t>
            </a:r>
            <a:r>
              <a:rPr lang="en-US" sz="500" dirty="0">
                <a:latin typeface="Courier New" panose="02070309020205020404" pitchFamily="49" charset="0"/>
                <a:cs typeface="Courier New" panose="02070309020205020404" pitchFamily="49" charset="0"/>
              </a:rPr>
              <a:t>&lt;_</a:t>
            </a:r>
            <a:r>
              <a:rPr lang="en-US" sz="500" dirty="0" err="1">
                <a:latin typeface="Courier New" panose="02070309020205020404" pitchFamily="49" charset="0"/>
                <a:cs typeface="Courier New" panose="02070309020205020404" pitchFamily="49" charset="0"/>
              </a:rPr>
              <a:t>CharT</a:t>
            </a:r>
            <a:r>
              <a:rPr lang="en-US" sz="500" dirty="0">
                <a:latin typeface="Courier New" panose="02070309020205020404" pitchFamily="49" charset="0"/>
                <a:cs typeface="Courier New" panose="02070309020205020404" pitchFamily="49" charset="0"/>
              </a:rPr>
              <a:t>, _Traits&gt;::__</a:t>
            </a:r>
            <a:r>
              <a:rPr lang="en-US" sz="500" dirty="0" err="1">
                <a:latin typeface="Courier New" panose="02070309020205020404" pitchFamily="49" charset="0"/>
                <a:cs typeface="Courier New" panose="02070309020205020404" pitchFamily="49" charset="0"/>
              </a:rPr>
              <a:t>ostream_type</a:t>
            </a:r>
            <a:r>
              <a:rPr lang="en-US" sz="500" dirty="0">
                <a:latin typeface="Courier New" panose="02070309020205020404" pitchFamily="49" charset="0"/>
                <a:cs typeface="Courier New" panose="02070309020205020404" pitchFamily="49" charset="0"/>
              </a:rPr>
              <a:t> = </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basic_ostream</a:t>
            </a:r>
            <a:r>
              <a:rPr lang="en-US" sz="500" dirty="0">
                <a:latin typeface="Courier New" panose="02070309020205020404" pitchFamily="49" charset="0"/>
                <a:cs typeface="Courier New" panose="02070309020205020404" pitchFamily="49" charset="0"/>
              </a:rPr>
              <a:t>&lt;char&gt;]</a:t>
            </a:r>
          </a:p>
          <a:p>
            <a:r>
              <a:rPr lang="en-US" sz="500" dirty="0">
                <a:latin typeface="Courier New" panose="02070309020205020404" pitchFamily="49" charset="0"/>
                <a:cs typeface="Courier New" panose="02070309020205020404" pitchFamily="49" charset="0"/>
              </a:rPr>
              <a:t>       operator&lt;&lt;(long double __f)</a:t>
            </a:r>
          </a:p>
          <a:p>
            <a:r>
              <a:rPr lang="en-US" sz="500" dirty="0">
                <a:latin typeface="Courier New" panose="02070309020205020404" pitchFamily="49" charset="0"/>
                <a:cs typeface="Courier New" panose="02070309020205020404" pitchFamily="49" charset="0"/>
              </a:rPr>
              <a:t>       ^</a:t>
            </a:r>
          </a:p>
          <a:p>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usr</a:t>
            </a:r>
            <a:r>
              <a:rPr lang="en-US" sz="500" dirty="0">
                <a:latin typeface="Courier New" panose="02070309020205020404" pitchFamily="49" charset="0"/>
                <a:cs typeface="Courier New" panose="02070309020205020404" pitchFamily="49" charset="0"/>
              </a:rPr>
              <a:t>/lib/</a:t>
            </a:r>
            <a:r>
              <a:rPr lang="en-US" sz="500" dirty="0" err="1">
                <a:latin typeface="Courier New" panose="02070309020205020404" pitchFamily="49" charset="0"/>
                <a:cs typeface="Courier New" panose="02070309020205020404" pitchFamily="49" charset="0"/>
              </a:rPr>
              <a:t>gcc</a:t>
            </a:r>
            <a:r>
              <a:rPr lang="en-US" sz="500" dirty="0">
                <a:latin typeface="Courier New" panose="02070309020205020404" pitchFamily="49" charset="0"/>
                <a:cs typeface="Courier New" panose="02070309020205020404" pitchFamily="49" charset="0"/>
              </a:rPr>
              <a:t>/x86_64-pc-cygwin/5.4.0/include/</a:t>
            </a:r>
            <a:r>
              <a:rPr lang="en-US" sz="500" dirty="0" err="1">
                <a:latin typeface="Courier New" panose="02070309020205020404" pitchFamily="49" charset="0"/>
                <a:cs typeface="Courier New" panose="02070309020205020404" pitchFamily="49" charset="0"/>
              </a:rPr>
              <a:t>c++</a:t>
            </a:r>
            <a:r>
              <a:rPr lang="en-US" sz="500" dirty="0">
                <a:latin typeface="Courier New" panose="02070309020205020404" pitchFamily="49" charset="0"/>
                <a:cs typeface="Courier New" panose="02070309020205020404" pitchFamily="49" charset="0"/>
              </a:rPr>
              <a:t>/ostream:232:7: note:   no known conversion for argument 1 from ‘</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::vector&lt;</a:t>
            </a:r>
            <a:r>
              <a:rPr lang="en-US" sz="500" dirty="0" err="1">
                <a:latin typeface="Courier New" panose="02070309020205020404" pitchFamily="49" charset="0"/>
                <a:cs typeface="Courier New" panose="02070309020205020404" pitchFamily="49" charset="0"/>
              </a:rPr>
              <a:t>int</a:t>
            </a:r>
            <a:r>
              <a:rPr lang="en-US" sz="500" dirty="0">
                <a:latin typeface="Courier New" panose="02070309020205020404" pitchFamily="49" charset="0"/>
                <a:cs typeface="Courier New" panose="02070309020205020404" pitchFamily="49" charset="0"/>
              </a:rPr>
              <a:t>&gt;’ to ‘long double’</a:t>
            </a:r>
          </a:p>
          <a:p>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usr</a:t>
            </a:r>
            <a:r>
              <a:rPr lang="en-US" sz="500" dirty="0">
                <a:latin typeface="Courier New" panose="02070309020205020404" pitchFamily="49" charset="0"/>
                <a:cs typeface="Courier New" panose="02070309020205020404" pitchFamily="49" charset="0"/>
              </a:rPr>
              <a:t>/lib/</a:t>
            </a:r>
            <a:r>
              <a:rPr lang="en-US" sz="500" dirty="0" err="1">
                <a:latin typeface="Courier New" panose="02070309020205020404" pitchFamily="49" charset="0"/>
                <a:cs typeface="Courier New" panose="02070309020205020404" pitchFamily="49" charset="0"/>
              </a:rPr>
              <a:t>gcc</a:t>
            </a:r>
            <a:r>
              <a:rPr lang="en-US" sz="500" dirty="0">
                <a:latin typeface="Courier New" panose="02070309020205020404" pitchFamily="49" charset="0"/>
                <a:cs typeface="Courier New" panose="02070309020205020404" pitchFamily="49" charset="0"/>
              </a:rPr>
              <a:t>/x86_64-pc-cygwin/5.4.0/include/</a:t>
            </a:r>
            <a:r>
              <a:rPr lang="en-US" sz="500" dirty="0" err="1">
                <a:latin typeface="Courier New" panose="02070309020205020404" pitchFamily="49" charset="0"/>
                <a:cs typeface="Courier New" panose="02070309020205020404" pitchFamily="49" charset="0"/>
              </a:rPr>
              <a:t>c++</a:t>
            </a:r>
            <a:r>
              <a:rPr lang="en-US" sz="500" dirty="0">
                <a:latin typeface="Courier New" panose="02070309020205020404" pitchFamily="49" charset="0"/>
                <a:cs typeface="Courier New" panose="02070309020205020404" pitchFamily="49" charset="0"/>
              </a:rPr>
              <a:t>/ostream:245:7: note: candidate: </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basic_ostream</a:t>
            </a:r>
            <a:r>
              <a:rPr lang="en-US" sz="500" dirty="0">
                <a:latin typeface="Courier New" panose="02070309020205020404" pitchFamily="49" charset="0"/>
                <a:cs typeface="Courier New" panose="02070309020205020404" pitchFamily="49" charset="0"/>
              </a:rPr>
              <a:t>&lt;_</a:t>
            </a:r>
            <a:r>
              <a:rPr lang="en-US" sz="500" dirty="0" err="1">
                <a:latin typeface="Courier New" panose="02070309020205020404" pitchFamily="49" charset="0"/>
                <a:cs typeface="Courier New" panose="02070309020205020404" pitchFamily="49" charset="0"/>
              </a:rPr>
              <a:t>CharT</a:t>
            </a:r>
            <a:r>
              <a:rPr lang="en-US" sz="500" dirty="0">
                <a:latin typeface="Courier New" panose="02070309020205020404" pitchFamily="49" charset="0"/>
                <a:cs typeface="Courier New" panose="02070309020205020404" pitchFamily="49" charset="0"/>
              </a:rPr>
              <a:t>, _Traits&gt;::__</a:t>
            </a:r>
            <a:r>
              <a:rPr lang="en-US" sz="500" dirty="0" err="1">
                <a:latin typeface="Courier New" panose="02070309020205020404" pitchFamily="49" charset="0"/>
                <a:cs typeface="Courier New" panose="02070309020205020404" pitchFamily="49" charset="0"/>
              </a:rPr>
              <a:t>ostream_type</a:t>
            </a:r>
            <a:r>
              <a:rPr lang="en-US" sz="500" dirty="0">
                <a:latin typeface="Courier New" panose="02070309020205020404" pitchFamily="49" charset="0"/>
                <a:cs typeface="Courier New" panose="02070309020205020404" pitchFamily="49" charset="0"/>
              </a:rPr>
              <a:t>&amp; </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basic_ostream</a:t>
            </a:r>
            <a:r>
              <a:rPr lang="en-US" sz="500" dirty="0">
                <a:latin typeface="Courier New" panose="02070309020205020404" pitchFamily="49" charset="0"/>
                <a:cs typeface="Courier New" panose="02070309020205020404" pitchFamily="49" charset="0"/>
              </a:rPr>
              <a:t>&lt;_</a:t>
            </a:r>
            <a:r>
              <a:rPr lang="en-US" sz="500" dirty="0" err="1">
                <a:latin typeface="Courier New" panose="02070309020205020404" pitchFamily="49" charset="0"/>
                <a:cs typeface="Courier New" panose="02070309020205020404" pitchFamily="49" charset="0"/>
              </a:rPr>
              <a:t>CharT</a:t>
            </a:r>
            <a:r>
              <a:rPr lang="en-US" sz="500" dirty="0">
                <a:latin typeface="Courier New" panose="02070309020205020404" pitchFamily="49" charset="0"/>
                <a:cs typeface="Courier New" panose="02070309020205020404" pitchFamily="49" charset="0"/>
              </a:rPr>
              <a:t>, _Traits&gt;::operator&lt;&lt;(</a:t>
            </a:r>
            <a:r>
              <a:rPr lang="en-US" sz="500" dirty="0" err="1">
                <a:latin typeface="Courier New" panose="02070309020205020404" pitchFamily="49" charset="0"/>
                <a:cs typeface="Courier New" panose="02070309020205020404" pitchFamily="49" charset="0"/>
              </a:rPr>
              <a:t>const</a:t>
            </a:r>
            <a:r>
              <a:rPr lang="en-US" sz="500" dirty="0">
                <a:latin typeface="Courier New" panose="02070309020205020404" pitchFamily="49" charset="0"/>
                <a:cs typeface="Courier New" panose="02070309020205020404" pitchFamily="49" charset="0"/>
              </a:rPr>
              <a:t> void*) [with _</a:t>
            </a:r>
            <a:r>
              <a:rPr lang="en-US" sz="500" dirty="0" err="1">
                <a:latin typeface="Courier New" panose="02070309020205020404" pitchFamily="49" charset="0"/>
                <a:cs typeface="Courier New" panose="02070309020205020404" pitchFamily="49" charset="0"/>
              </a:rPr>
              <a:t>CharT</a:t>
            </a:r>
            <a:r>
              <a:rPr lang="en-US" sz="500" dirty="0">
                <a:latin typeface="Courier New" panose="02070309020205020404" pitchFamily="49" charset="0"/>
                <a:cs typeface="Courier New" panose="02070309020205020404" pitchFamily="49" charset="0"/>
              </a:rPr>
              <a:t> = char; _Traits = </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char_traits</a:t>
            </a:r>
            <a:r>
              <a:rPr lang="en-US" sz="500" dirty="0">
                <a:latin typeface="Courier New" panose="02070309020205020404" pitchFamily="49" charset="0"/>
                <a:cs typeface="Courier New" panose="02070309020205020404" pitchFamily="49" charset="0"/>
              </a:rPr>
              <a:t>&lt;char&gt;; </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basic_ostream</a:t>
            </a:r>
            <a:r>
              <a:rPr lang="en-US" sz="500" dirty="0">
                <a:latin typeface="Courier New" panose="02070309020205020404" pitchFamily="49" charset="0"/>
                <a:cs typeface="Courier New" panose="02070309020205020404" pitchFamily="49" charset="0"/>
              </a:rPr>
              <a:t>&lt;_</a:t>
            </a:r>
            <a:r>
              <a:rPr lang="en-US" sz="500" dirty="0" err="1">
                <a:latin typeface="Courier New" panose="02070309020205020404" pitchFamily="49" charset="0"/>
                <a:cs typeface="Courier New" panose="02070309020205020404" pitchFamily="49" charset="0"/>
              </a:rPr>
              <a:t>CharT</a:t>
            </a:r>
            <a:r>
              <a:rPr lang="en-US" sz="500" dirty="0">
                <a:latin typeface="Courier New" panose="02070309020205020404" pitchFamily="49" charset="0"/>
                <a:cs typeface="Courier New" panose="02070309020205020404" pitchFamily="49" charset="0"/>
              </a:rPr>
              <a:t>, _Traits&gt;::__</a:t>
            </a:r>
            <a:r>
              <a:rPr lang="en-US" sz="500" dirty="0" err="1">
                <a:latin typeface="Courier New" panose="02070309020205020404" pitchFamily="49" charset="0"/>
                <a:cs typeface="Courier New" panose="02070309020205020404" pitchFamily="49" charset="0"/>
              </a:rPr>
              <a:t>ostream_type</a:t>
            </a:r>
            <a:r>
              <a:rPr lang="en-US" sz="500" dirty="0">
                <a:latin typeface="Courier New" panose="02070309020205020404" pitchFamily="49" charset="0"/>
                <a:cs typeface="Courier New" panose="02070309020205020404" pitchFamily="49" charset="0"/>
              </a:rPr>
              <a:t> = </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basic_ostream</a:t>
            </a:r>
            <a:r>
              <a:rPr lang="en-US" sz="500" dirty="0">
                <a:latin typeface="Courier New" panose="02070309020205020404" pitchFamily="49" charset="0"/>
                <a:cs typeface="Courier New" panose="02070309020205020404" pitchFamily="49" charset="0"/>
              </a:rPr>
              <a:t>&lt;char&gt;]</a:t>
            </a:r>
          </a:p>
          <a:p>
            <a:r>
              <a:rPr lang="en-US" sz="500" dirty="0">
                <a:latin typeface="Courier New" panose="02070309020205020404" pitchFamily="49" charset="0"/>
                <a:cs typeface="Courier New" panose="02070309020205020404" pitchFamily="49" charset="0"/>
              </a:rPr>
              <a:t>       operator&lt;&lt;(</a:t>
            </a:r>
            <a:r>
              <a:rPr lang="en-US" sz="500" dirty="0" err="1">
                <a:latin typeface="Courier New" panose="02070309020205020404" pitchFamily="49" charset="0"/>
                <a:cs typeface="Courier New" panose="02070309020205020404" pitchFamily="49" charset="0"/>
              </a:rPr>
              <a:t>const</a:t>
            </a:r>
            <a:r>
              <a:rPr lang="en-US" sz="500" dirty="0">
                <a:latin typeface="Courier New" panose="02070309020205020404" pitchFamily="49" charset="0"/>
                <a:cs typeface="Courier New" panose="02070309020205020404" pitchFamily="49" charset="0"/>
              </a:rPr>
              <a:t> void* __p)</a:t>
            </a:r>
          </a:p>
          <a:p>
            <a:r>
              <a:rPr lang="en-US" sz="500" dirty="0">
                <a:latin typeface="Courier New" panose="02070309020205020404" pitchFamily="49" charset="0"/>
                <a:cs typeface="Courier New" panose="02070309020205020404" pitchFamily="49" charset="0"/>
              </a:rPr>
              <a:t>       ^</a:t>
            </a:r>
          </a:p>
          <a:p>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usr</a:t>
            </a:r>
            <a:r>
              <a:rPr lang="en-US" sz="500" dirty="0">
                <a:latin typeface="Courier New" panose="02070309020205020404" pitchFamily="49" charset="0"/>
                <a:cs typeface="Courier New" panose="02070309020205020404" pitchFamily="49" charset="0"/>
              </a:rPr>
              <a:t>/lib/</a:t>
            </a:r>
            <a:r>
              <a:rPr lang="en-US" sz="500" dirty="0" err="1">
                <a:latin typeface="Courier New" panose="02070309020205020404" pitchFamily="49" charset="0"/>
                <a:cs typeface="Courier New" panose="02070309020205020404" pitchFamily="49" charset="0"/>
              </a:rPr>
              <a:t>gcc</a:t>
            </a:r>
            <a:r>
              <a:rPr lang="en-US" sz="500" dirty="0">
                <a:latin typeface="Courier New" panose="02070309020205020404" pitchFamily="49" charset="0"/>
                <a:cs typeface="Courier New" panose="02070309020205020404" pitchFamily="49" charset="0"/>
              </a:rPr>
              <a:t>/x86_64-pc-cygwin/5.4.0/include/</a:t>
            </a:r>
            <a:r>
              <a:rPr lang="en-US" sz="500" dirty="0" err="1">
                <a:latin typeface="Courier New" panose="02070309020205020404" pitchFamily="49" charset="0"/>
                <a:cs typeface="Courier New" panose="02070309020205020404" pitchFamily="49" charset="0"/>
              </a:rPr>
              <a:t>c++</a:t>
            </a:r>
            <a:r>
              <a:rPr lang="en-US" sz="500" dirty="0">
                <a:latin typeface="Courier New" panose="02070309020205020404" pitchFamily="49" charset="0"/>
                <a:cs typeface="Courier New" panose="02070309020205020404" pitchFamily="49" charset="0"/>
              </a:rPr>
              <a:t>/ostream:245:7: note:   no known conversion for argument 1 from ‘</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::vector&lt;</a:t>
            </a:r>
            <a:r>
              <a:rPr lang="en-US" sz="500" dirty="0" err="1">
                <a:latin typeface="Courier New" panose="02070309020205020404" pitchFamily="49" charset="0"/>
                <a:cs typeface="Courier New" panose="02070309020205020404" pitchFamily="49" charset="0"/>
              </a:rPr>
              <a:t>int</a:t>
            </a:r>
            <a:r>
              <a:rPr lang="en-US" sz="500" dirty="0">
                <a:latin typeface="Courier New" panose="02070309020205020404" pitchFamily="49" charset="0"/>
                <a:cs typeface="Courier New" panose="02070309020205020404" pitchFamily="49" charset="0"/>
              </a:rPr>
              <a:t>&gt;’ to ‘</a:t>
            </a:r>
            <a:r>
              <a:rPr lang="en-US" sz="500" dirty="0" err="1">
                <a:latin typeface="Courier New" panose="02070309020205020404" pitchFamily="49" charset="0"/>
                <a:cs typeface="Courier New" panose="02070309020205020404" pitchFamily="49" charset="0"/>
              </a:rPr>
              <a:t>const</a:t>
            </a:r>
            <a:r>
              <a:rPr lang="en-US" sz="500" dirty="0">
                <a:latin typeface="Courier New" panose="02070309020205020404" pitchFamily="49" charset="0"/>
                <a:cs typeface="Courier New" panose="02070309020205020404" pitchFamily="49" charset="0"/>
              </a:rPr>
              <a:t> void*’</a:t>
            </a:r>
          </a:p>
          <a:p>
            <a:r>
              <a:rPr lang="en-US" sz="500" dirty="0">
                <a:latin typeface="Courier New" panose="02070309020205020404" pitchFamily="49" charset="0"/>
                <a:cs typeface="Courier New" panose="02070309020205020404" pitchFamily="49" charset="0"/>
              </a:rPr>
              <a:t>In file included from /</a:t>
            </a:r>
            <a:r>
              <a:rPr lang="en-US" sz="500" dirty="0" err="1">
                <a:latin typeface="Courier New" panose="02070309020205020404" pitchFamily="49" charset="0"/>
                <a:cs typeface="Courier New" panose="02070309020205020404" pitchFamily="49" charset="0"/>
              </a:rPr>
              <a:t>usr</a:t>
            </a:r>
            <a:r>
              <a:rPr lang="en-US" sz="500" dirty="0">
                <a:latin typeface="Courier New" panose="02070309020205020404" pitchFamily="49" charset="0"/>
                <a:cs typeface="Courier New" panose="02070309020205020404" pitchFamily="49" charset="0"/>
              </a:rPr>
              <a:t>/lib/</a:t>
            </a:r>
            <a:r>
              <a:rPr lang="en-US" sz="500" dirty="0" err="1">
                <a:latin typeface="Courier New" panose="02070309020205020404" pitchFamily="49" charset="0"/>
                <a:cs typeface="Courier New" panose="02070309020205020404" pitchFamily="49" charset="0"/>
              </a:rPr>
              <a:t>gcc</a:t>
            </a:r>
            <a:r>
              <a:rPr lang="en-US" sz="500" dirty="0">
                <a:latin typeface="Courier New" panose="02070309020205020404" pitchFamily="49" charset="0"/>
                <a:cs typeface="Courier New" panose="02070309020205020404" pitchFamily="49" charset="0"/>
              </a:rPr>
              <a:t>/x86_64-pc-cygwin/5.4.0/include/</a:t>
            </a:r>
            <a:r>
              <a:rPr lang="en-US" sz="500" dirty="0" err="1">
                <a:latin typeface="Courier New" panose="02070309020205020404" pitchFamily="49" charset="0"/>
                <a:cs typeface="Courier New" panose="02070309020205020404" pitchFamily="49" charset="0"/>
              </a:rPr>
              <a:t>c++</a:t>
            </a:r>
            <a:r>
              <a:rPr lang="en-US" sz="500" dirty="0">
                <a:latin typeface="Courier New" panose="02070309020205020404" pitchFamily="49" charset="0"/>
                <a:cs typeface="Courier New" panose="02070309020205020404" pitchFamily="49" charset="0"/>
              </a:rPr>
              <a:t>/ostream:638:0,</a:t>
            </a:r>
          </a:p>
          <a:p>
            <a:r>
              <a:rPr lang="en-US" sz="500" dirty="0">
                <a:latin typeface="Courier New" panose="02070309020205020404" pitchFamily="49" charset="0"/>
                <a:cs typeface="Courier New" panose="02070309020205020404" pitchFamily="49" charset="0"/>
              </a:rPr>
              <a:t>                 from /</a:t>
            </a:r>
            <a:r>
              <a:rPr lang="en-US" sz="500" dirty="0" err="1">
                <a:latin typeface="Courier New" panose="02070309020205020404" pitchFamily="49" charset="0"/>
                <a:cs typeface="Courier New" panose="02070309020205020404" pitchFamily="49" charset="0"/>
              </a:rPr>
              <a:t>usr</a:t>
            </a:r>
            <a:r>
              <a:rPr lang="en-US" sz="500" dirty="0">
                <a:latin typeface="Courier New" panose="02070309020205020404" pitchFamily="49" charset="0"/>
                <a:cs typeface="Courier New" panose="02070309020205020404" pitchFamily="49" charset="0"/>
              </a:rPr>
              <a:t>/lib/</a:t>
            </a:r>
            <a:r>
              <a:rPr lang="en-US" sz="500" dirty="0" err="1">
                <a:latin typeface="Courier New" panose="02070309020205020404" pitchFamily="49" charset="0"/>
                <a:cs typeface="Courier New" panose="02070309020205020404" pitchFamily="49" charset="0"/>
              </a:rPr>
              <a:t>gcc</a:t>
            </a:r>
            <a:r>
              <a:rPr lang="en-US" sz="500" dirty="0">
                <a:latin typeface="Courier New" panose="02070309020205020404" pitchFamily="49" charset="0"/>
                <a:cs typeface="Courier New" panose="02070309020205020404" pitchFamily="49" charset="0"/>
              </a:rPr>
              <a:t>/x86_64-pc-cygwin/5.4.0/include/</a:t>
            </a:r>
            <a:r>
              <a:rPr lang="en-US" sz="500" dirty="0" err="1">
                <a:latin typeface="Courier New" panose="02070309020205020404" pitchFamily="49" charset="0"/>
                <a:cs typeface="Courier New" panose="02070309020205020404" pitchFamily="49" charset="0"/>
              </a:rPr>
              <a:t>c++</a:t>
            </a:r>
            <a:r>
              <a:rPr lang="en-US" sz="500" dirty="0">
                <a:latin typeface="Courier New" panose="02070309020205020404" pitchFamily="49" charset="0"/>
                <a:cs typeface="Courier New" panose="02070309020205020404" pitchFamily="49" charset="0"/>
              </a:rPr>
              <a:t>/iostream:39,</a:t>
            </a:r>
          </a:p>
          <a:p>
            <a:r>
              <a:rPr lang="en-US" sz="500" dirty="0">
                <a:latin typeface="Courier New" panose="02070309020205020404" pitchFamily="49" charset="0"/>
                <a:cs typeface="Courier New" panose="02070309020205020404" pitchFamily="49" charset="0"/>
              </a:rPr>
              <a:t>                 from cpp-error-message.cpp:1:</a:t>
            </a:r>
          </a:p>
          <a:p>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usr</a:t>
            </a:r>
            <a:r>
              <a:rPr lang="en-US" sz="500" dirty="0">
                <a:latin typeface="Courier New" panose="02070309020205020404" pitchFamily="49" charset="0"/>
                <a:cs typeface="Courier New" panose="02070309020205020404" pitchFamily="49" charset="0"/>
              </a:rPr>
              <a:t>/lib/</a:t>
            </a:r>
            <a:r>
              <a:rPr lang="en-US" sz="500" dirty="0" err="1">
                <a:latin typeface="Courier New" panose="02070309020205020404" pitchFamily="49" charset="0"/>
                <a:cs typeface="Courier New" panose="02070309020205020404" pitchFamily="49" charset="0"/>
              </a:rPr>
              <a:t>gcc</a:t>
            </a:r>
            <a:r>
              <a:rPr lang="en-US" sz="500" dirty="0">
                <a:latin typeface="Courier New" panose="02070309020205020404" pitchFamily="49" charset="0"/>
                <a:cs typeface="Courier New" panose="02070309020205020404" pitchFamily="49" charset="0"/>
              </a:rPr>
              <a:t>/x86_64-pc-cygwin/5.4.0/include/</a:t>
            </a:r>
            <a:r>
              <a:rPr lang="en-US" sz="500" dirty="0" err="1">
                <a:latin typeface="Courier New" panose="02070309020205020404" pitchFamily="49" charset="0"/>
                <a:cs typeface="Courier New" panose="02070309020205020404" pitchFamily="49" charset="0"/>
              </a:rPr>
              <a:t>c++</a:t>
            </a:r>
            <a:r>
              <a:rPr lang="en-US" sz="500" dirty="0">
                <a:latin typeface="Courier New" panose="02070309020205020404" pitchFamily="49" charset="0"/>
                <a:cs typeface="Courier New" panose="02070309020205020404" pitchFamily="49" charset="0"/>
              </a:rPr>
              <a:t>/bits/ostream.tcc:119:5: note: candidate: </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basic_ostream</a:t>
            </a:r>
            <a:r>
              <a:rPr lang="en-US" sz="500" dirty="0">
                <a:latin typeface="Courier New" panose="02070309020205020404" pitchFamily="49" charset="0"/>
                <a:cs typeface="Courier New" panose="02070309020205020404" pitchFamily="49" charset="0"/>
              </a:rPr>
              <a:t>&lt;_</a:t>
            </a:r>
            <a:r>
              <a:rPr lang="en-US" sz="500" dirty="0" err="1">
                <a:latin typeface="Courier New" panose="02070309020205020404" pitchFamily="49" charset="0"/>
                <a:cs typeface="Courier New" panose="02070309020205020404" pitchFamily="49" charset="0"/>
              </a:rPr>
              <a:t>CharT</a:t>
            </a:r>
            <a:r>
              <a:rPr lang="en-US" sz="500" dirty="0">
                <a:latin typeface="Courier New" panose="02070309020205020404" pitchFamily="49" charset="0"/>
                <a:cs typeface="Courier New" panose="02070309020205020404" pitchFamily="49" charset="0"/>
              </a:rPr>
              <a:t>, _Traits&gt;&amp; </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basic_ostream</a:t>
            </a:r>
            <a:r>
              <a:rPr lang="en-US" sz="500" dirty="0">
                <a:latin typeface="Courier New" panose="02070309020205020404" pitchFamily="49" charset="0"/>
                <a:cs typeface="Courier New" panose="02070309020205020404" pitchFamily="49" charset="0"/>
              </a:rPr>
              <a:t>&lt;_</a:t>
            </a:r>
            <a:r>
              <a:rPr lang="en-US" sz="500" dirty="0" err="1">
                <a:latin typeface="Courier New" panose="02070309020205020404" pitchFamily="49" charset="0"/>
                <a:cs typeface="Courier New" panose="02070309020205020404" pitchFamily="49" charset="0"/>
              </a:rPr>
              <a:t>CharT</a:t>
            </a:r>
            <a:r>
              <a:rPr lang="en-US" sz="500" dirty="0">
                <a:latin typeface="Courier New" panose="02070309020205020404" pitchFamily="49" charset="0"/>
                <a:cs typeface="Courier New" panose="02070309020205020404" pitchFamily="49" charset="0"/>
              </a:rPr>
              <a:t>, _Traits&gt;::operator&lt;&lt;(</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basic_ostream</a:t>
            </a:r>
            <a:r>
              <a:rPr lang="en-US" sz="500" dirty="0">
                <a:latin typeface="Courier New" panose="02070309020205020404" pitchFamily="49" charset="0"/>
                <a:cs typeface="Courier New" panose="02070309020205020404" pitchFamily="49" charset="0"/>
              </a:rPr>
              <a:t>&lt;_</a:t>
            </a:r>
            <a:r>
              <a:rPr lang="en-US" sz="500" dirty="0" err="1">
                <a:latin typeface="Courier New" panose="02070309020205020404" pitchFamily="49" charset="0"/>
                <a:cs typeface="Courier New" panose="02070309020205020404" pitchFamily="49" charset="0"/>
              </a:rPr>
              <a:t>CharT</a:t>
            </a:r>
            <a:r>
              <a:rPr lang="en-US" sz="500" dirty="0">
                <a:latin typeface="Courier New" panose="02070309020205020404" pitchFamily="49" charset="0"/>
                <a:cs typeface="Courier New" panose="02070309020205020404" pitchFamily="49" charset="0"/>
              </a:rPr>
              <a:t>, _Traits&gt;::__</a:t>
            </a:r>
            <a:r>
              <a:rPr lang="en-US" sz="500" dirty="0" err="1">
                <a:latin typeface="Courier New" panose="02070309020205020404" pitchFamily="49" charset="0"/>
                <a:cs typeface="Courier New" panose="02070309020205020404" pitchFamily="49" charset="0"/>
              </a:rPr>
              <a:t>streambuf_type</a:t>
            </a:r>
            <a:r>
              <a:rPr lang="en-US" sz="500" dirty="0">
                <a:latin typeface="Courier New" panose="02070309020205020404" pitchFamily="49" charset="0"/>
                <a:cs typeface="Courier New" panose="02070309020205020404" pitchFamily="49" charset="0"/>
              </a:rPr>
              <a:t>*) [with _</a:t>
            </a:r>
            <a:r>
              <a:rPr lang="en-US" sz="500" dirty="0" err="1">
                <a:latin typeface="Courier New" panose="02070309020205020404" pitchFamily="49" charset="0"/>
                <a:cs typeface="Courier New" panose="02070309020205020404" pitchFamily="49" charset="0"/>
              </a:rPr>
              <a:t>CharT</a:t>
            </a:r>
            <a:r>
              <a:rPr lang="en-US" sz="500" dirty="0">
                <a:latin typeface="Courier New" panose="02070309020205020404" pitchFamily="49" charset="0"/>
                <a:cs typeface="Courier New" panose="02070309020205020404" pitchFamily="49" charset="0"/>
              </a:rPr>
              <a:t> = char; _Traits = </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char_traits</a:t>
            </a:r>
            <a:r>
              <a:rPr lang="en-US" sz="500" dirty="0">
                <a:latin typeface="Courier New" panose="02070309020205020404" pitchFamily="49" charset="0"/>
                <a:cs typeface="Courier New" panose="02070309020205020404" pitchFamily="49" charset="0"/>
              </a:rPr>
              <a:t>&lt;char&gt;; </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basic_ostream</a:t>
            </a:r>
            <a:r>
              <a:rPr lang="en-US" sz="500" dirty="0">
                <a:latin typeface="Courier New" panose="02070309020205020404" pitchFamily="49" charset="0"/>
                <a:cs typeface="Courier New" panose="02070309020205020404" pitchFamily="49" charset="0"/>
              </a:rPr>
              <a:t>&lt;_</a:t>
            </a:r>
            <a:r>
              <a:rPr lang="en-US" sz="500" dirty="0" err="1">
                <a:latin typeface="Courier New" panose="02070309020205020404" pitchFamily="49" charset="0"/>
                <a:cs typeface="Courier New" panose="02070309020205020404" pitchFamily="49" charset="0"/>
              </a:rPr>
              <a:t>CharT</a:t>
            </a:r>
            <a:r>
              <a:rPr lang="en-US" sz="500" dirty="0">
                <a:latin typeface="Courier New" panose="02070309020205020404" pitchFamily="49" charset="0"/>
                <a:cs typeface="Courier New" panose="02070309020205020404" pitchFamily="49" charset="0"/>
              </a:rPr>
              <a:t>, _Traits&gt;::__</a:t>
            </a:r>
            <a:r>
              <a:rPr lang="en-US" sz="500" dirty="0" err="1">
                <a:latin typeface="Courier New" panose="02070309020205020404" pitchFamily="49" charset="0"/>
                <a:cs typeface="Courier New" panose="02070309020205020404" pitchFamily="49" charset="0"/>
              </a:rPr>
              <a:t>streambuf_type</a:t>
            </a:r>
            <a:r>
              <a:rPr lang="en-US" sz="500" dirty="0">
                <a:latin typeface="Courier New" panose="02070309020205020404" pitchFamily="49" charset="0"/>
                <a:cs typeface="Courier New" panose="02070309020205020404" pitchFamily="49" charset="0"/>
              </a:rPr>
              <a:t> = </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basic_streambuf</a:t>
            </a:r>
            <a:r>
              <a:rPr lang="en-US" sz="500" dirty="0">
                <a:latin typeface="Courier New" panose="02070309020205020404" pitchFamily="49" charset="0"/>
                <a:cs typeface="Courier New" panose="02070309020205020404" pitchFamily="49" charset="0"/>
              </a:rPr>
              <a:t>&lt;char&gt;]</a:t>
            </a:r>
          </a:p>
          <a:p>
            <a:r>
              <a:rPr lang="en-US" sz="500" dirty="0">
                <a:latin typeface="Courier New" panose="02070309020205020404" pitchFamily="49" charset="0"/>
                <a:cs typeface="Courier New" panose="02070309020205020404" pitchFamily="49" charset="0"/>
              </a:rPr>
              <a:t>     </a:t>
            </a:r>
            <a:r>
              <a:rPr lang="en-US" sz="500" dirty="0" err="1">
                <a:latin typeface="Courier New" panose="02070309020205020404" pitchFamily="49" charset="0"/>
                <a:cs typeface="Courier New" panose="02070309020205020404" pitchFamily="49" charset="0"/>
              </a:rPr>
              <a:t>basic_ostream</a:t>
            </a:r>
            <a:r>
              <a:rPr lang="en-US" sz="500" dirty="0">
                <a:latin typeface="Courier New" panose="02070309020205020404" pitchFamily="49" charset="0"/>
                <a:cs typeface="Courier New" panose="02070309020205020404" pitchFamily="49" charset="0"/>
              </a:rPr>
              <a:t>&lt;_</a:t>
            </a:r>
            <a:r>
              <a:rPr lang="en-US" sz="500" dirty="0" err="1">
                <a:latin typeface="Courier New" panose="02070309020205020404" pitchFamily="49" charset="0"/>
                <a:cs typeface="Courier New" panose="02070309020205020404" pitchFamily="49" charset="0"/>
              </a:rPr>
              <a:t>CharT</a:t>
            </a:r>
            <a:r>
              <a:rPr lang="en-US" sz="500" dirty="0">
                <a:latin typeface="Courier New" panose="02070309020205020404" pitchFamily="49" charset="0"/>
                <a:cs typeface="Courier New" panose="02070309020205020404" pitchFamily="49" charset="0"/>
              </a:rPr>
              <a:t>, _Traits&gt;::</a:t>
            </a:r>
          </a:p>
          <a:p>
            <a:r>
              <a:rPr lang="en-US" sz="500" dirty="0">
                <a:latin typeface="Courier New" panose="02070309020205020404" pitchFamily="49" charset="0"/>
                <a:cs typeface="Courier New" panose="02070309020205020404" pitchFamily="49" charset="0"/>
              </a:rPr>
              <a:t>     ^</a:t>
            </a:r>
          </a:p>
          <a:p>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usr</a:t>
            </a:r>
            <a:r>
              <a:rPr lang="en-US" sz="500" dirty="0">
                <a:latin typeface="Courier New" panose="02070309020205020404" pitchFamily="49" charset="0"/>
                <a:cs typeface="Courier New" panose="02070309020205020404" pitchFamily="49" charset="0"/>
              </a:rPr>
              <a:t>/lib/</a:t>
            </a:r>
            <a:r>
              <a:rPr lang="en-US" sz="500" dirty="0" err="1">
                <a:latin typeface="Courier New" panose="02070309020205020404" pitchFamily="49" charset="0"/>
                <a:cs typeface="Courier New" panose="02070309020205020404" pitchFamily="49" charset="0"/>
              </a:rPr>
              <a:t>gcc</a:t>
            </a:r>
            <a:r>
              <a:rPr lang="en-US" sz="500" dirty="0">
                <a:latin typeface="Courier New" panose="02070309020205020404" pitchFamily="49" charset="0"/>
                <a:cs typeface="Courier New" panose="02070309020205020404" pitchFamily="49" charset="0"/>
              </a:rPr>
              <a:t>/x86_64-pc-cygwin/5.4.0/include/</a:t>
            </a:r>
            <a:r>
              <a:rPr lang="en-US" sz="500" dirty="0" err="1">
                <a:latin typeface="Courier New" panose="02070309020205020404" pitchFamily="49" charset="0"/>
                <a:cs typeface="Courier New" panose="02070309020205020404" pitchFamily="49" charset="0"/>
              </a:rPr>
              <a:t>c++</a:t>
            </a:r>
            <a:r>
              <a:rPr lang="en-US" sz="500" dirty="0">
                <a:latin typeface="Courier New" panose="02070309020205020404" pitchFamily="49" charset="0"/>
                <a:cs typeface="Courier New" panose="02070309020205020404" pitchFamily="49" charset="0"/>
              </a:rPr>
              <a:t>/bits/ostream.tcc:119:5: note:   no known conversion for argument 1 from ‘</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::vector&lt;</a:t>
            </a:r>
            <a:r>
              <a:rPr lang="en-US" sz="500" dirty="0" err="1">
                <a:latin typeface="Courier New" panose="02070309020205020404" pitchFamily="49" charset="0"/>
                <a:cs typeface="Courier New" panose="02070309020205020404" pitchFamily="49" charset="0"/>
              </a:rPr>
              <a:t>int</a:t>
            </a:r>
            <a:r>
              <a:rPr lang="en-US" sz="500" dirty="0">
                <a:latin typeface="Courier New" panose="02070309020205020404" pitchFamily="49" charset="0"/>
                <a:cs typeface="Courier New" panose="02070309020205020404" pitchFamily="49" charset="0"/>
              </a:rPr>
              <a:t>&gt;’ to ‘</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basic_ostream</a:t>
            </a:r>
            <a:r>
              <a:rPr lang="en-US" sz="500" dirty="0">
                <a:latin typeface="Courier New" panose="02070309020205020404" pitchFamily="49" charset="0"/>
                <a:cs typeface="Courier New" panose="02070309020205020404" pitchFamily="49" charset="0"/>
              </a:rPr>
              <a:t>&lt;char&gt;::__</a:t>
            </a:r>
            <a:r>
              <a:rPr lang="en-US" sz="500" dirty="0" err="1">
                <a:latin typeface="Courier New" panose="02070309020205020404" pitchFamily="49" charset="0"/>
                <a:cs typeface="Courier New" panose="02070309020205020404" pitchFamily="49" charset="0"/>
              </a:rPr>
              <a:t>streambuf_type</a:t>
            </a:r>
            <a:r>
              <a:rPr lang="en-US" sz="500" dirty="0">
                <a:latin typeface="Courier New" panose="02070309020205020404" pitchFamily="49" charset="0"/>
                <a:cs typeface="Courier New" panose="02070309020205020404" pitchFamily="49" charset="0"/>
              </a:rPr>
              <a:t>* {aka </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basic_streambuf</a:t>
            </a:r>
            <a:r>
              <a:rPr lang="en-US" sz="500" dirty="0">
                <a:latin typeface="Courier New" panose="02070309020205020404" pitchFamily="49" charset="0"/>
                <a:cs typeface="Courier New" panose="02070309020205020404" pitchFamily="49" charset="0"/>
              </a:rPr>
              <a:t>&lt;char&gt;*}’</a:t>
            </a:r>
          </a:p>
          <a:p>
            <a:r>
              <a:rPr lang="en-US" sz="500" dirty="0">
                <a:latin typeface="Courier New" panose="02070309020205020404" pitchFamily="49" charset="0"/>
                <a:cs typeface="Courier New" panose="02070309020205020404" pitchFamily="49" charset="0"/>
              </a:rPr>
              <a:t>In file included from /</a:t>
            </a:r>
            <a:r>
              <a:rPr lang="en-US" sz="500" dirty="0" err="1">
                <a:latin typeface="Courier New" panose="02070309020205020404" pitchFamily="49" charset="0"/>
                <a:cs typeface="Courier New" panose="02070309020205020404" pitchFamily="49" charset="0"/>
              </a:rPr>
              <a:t>usr</a:t>
            </a:r>
            <a:r>
              <a:rPr lang="en-US" sz="500" dirty="0">
                <a:latin typeface="Courier New" panose="02070309020205020404" pitchFamily="49" charset="0"/>
                <a:cs typeface="Courier New" panose="02070309020205020404" pitchFamily="49" charset="0"/>
              </a:rPr>
              <a:t>/lib/</a:t>
            </a:r>
            <a:r>
              <a:rPr lang="en-US" sz="500" dirty="0" err="1">
                <a:latin typeface="Courier New" panose="02070309020205020404" pitchFamily="49" charset="0"/>
                <a:cs typeface="Courier New" panose="02070309020205020404" pitchFamily="49" charset="0"/>
              </a:rPr>
              <a:t>gcc</a:t>
            </a:r>
            <a:r>
              <a:rPr lang="en-US" sz="500" dirty="0">
                <a:latin typeface="Courier New" panose="02070309020205020404" pitchFamily="49" charset="0"/>
                <a:cs typeface="Courier New" panose="02070309020205020404" pitchFamily="49" charset="0"/>
              </a:rPr>
              <a:t>/x86_64-pc-cygwin/5.4.0/include/</a:t>
            </a:r>
            <a:r>
              <a:rPr lang="en-US" sz="500" dirty="0" err="1">
                <a:latin typeface="Courier New" panose="02070309020205020404" pitchFamily="49" charset="0"/>
                <a:cs typeface="Courier New" panose="02070309020205020404" pitchFamily="49" charset="0"/>
              </a:rPr>
              <a:t>c++</a:t>
            </a:r>
            <a:r>
              <a:rPr lang="en-US" sz="500" dirty="0">
                <a:latin typeface="Courier New" panose="02070309020205020404" pitchFamily="49" charset="0"/>
                <a:cs typeface="Courier New" panose="02070309020205020404" pitchFamily="49" charset="0"/>
              </a:rPr>
              <a:t>/iostream:39:0,</a:t>
            </a:r>
          </a:p>
          <a:p>
            <a:r>
              <a:rPr lang="en-US" sz="500" dirty="0">
                <a:latin typeface="Courier New" panose="02070309020205020404" pitchFamily="49" charset="0"/>
                <a:cs typeface="Courier New" panose="02070309020205020404" pitchFamily="49" charset="0"/>
              </a:rPr>
              <a:t>                 from cpp-error-message.cpp:1:</a:t>
            </a:r>
          </a:p>
          <a:p>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usr</a:t>
            </a:r>
            <a:r>
              <a:rPr lang="en-US" sz="500" dirty="0">
                <a:latin typeface="Courier New" panose="02070309020205020404" pitchFamily="49" charset="0"/>
                <a:cs typeface="Courier New" panose="02070309020205020404" pitchFamily="49" charset="0"/>
              </a:rPr>
              <a:t>/lib/</a:t>
            </a:r>
            <a:r>
              <a:rPr lang="en-US" sz="500" dirty="0" err="1">
                <a:latin typeface="Courier New" panose="02070309020205020404" pitchFamily="49" charset="0"/>
                <a:cs typeface="Courier New" panose="02070309020205020404" pitchFamily="49" charset="0"/>
              </a:rPr>
              <a:t>gcc</a:t>
            </a:r>
            <a:r>
              <a:rPr lang="en-US" sz="500" dirty="0">
                <a:latin typeface="Courier New" panose="02070309020205020404" pitchFamily="49" charset="0"/>
                <a:cs typeface="Courier New" panose="02070309020205020404" pitchFamily="49" charset="0"/>
              </a:rPr>
              <a:t>/x86_64-pc-cygwin/5.4.0/include/</a:t>
            </a:r>
            <a:r>
              <a:rPr lang="en-US" sz="500" dirty="0" err="1">
                <a:latin typeface="Courier New" panose="02070309020205020404" pitchFamily="49" charset="0"/>
                <a:cs typeface="Courier New" panose="02070309020205020404" pitchFamily="49" charset="0"/>
              </a:rPr>
              <a:t>c++</a:t>
            </a:r>
            <a:r>
              <a:rPr lang="en-US" sz="500" dirty="0">
                <a:latin typeface="Courier New" panose="02070309020205020404" pitchFamily="49" charset="0"/>
                <a:cs typeface="Courier New" panose="02070309020205020404" pitchFamily="49" charset="0"/>
              </a:rPr>
              <a:t>/ostream:574:5: note: candidate: template&lt;class _Traits&gt; </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basic_ostream</a:t>
            </a:r>
            <a:r>
              <a:rPr lang="en-US" sz="500" dirty="0">
                <a:latin typeface="Courier New" panose="02070309020205020404" pitchFamily="49" charset="0"/>
                <a:cs typeface="Courier New" panose="02070309020205020404" pitchFamily="49" charset="0"/>
              </a:rPr>
              <a:t>&lt;char, _Traits&gt;&amp; </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::operator&lt;&lt;(</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basic_ostream</a:t>
            </a:r>
            <a:r>
              <a:rPr lang="en-US" sz="500" dirty="0">
                <a:latin typeface="Courier New" panose="02070309020205020404" pitchFamily="49" charset="0"/>
                <a:cs typeface="Courier New" panose="02070309020205020404" pitchFamily="49" charset="0"/>
              </a:rPr>
              <a:t>&lt;char, _Traits&gt;&amp;, </a:t>
            </a:r>
            <a:r>
              <a:rPr lang="en-US" sz="500" dirty="0" err="1">
                <a:latin typeface="Courier New" panose="02070309020205020404" pitchFamily="49" charset="0"/>
                <a:cs typeface="Courier New" panose="02070309020205020404" pitchFamily="49" charset="0"/>
              </a:rPr>
              <a:t>const</a:t>
            </a:r>
            <a:r>
              <a:rPr lang="en-US" sz="500" dirty="0">
                <a:latin typeface="Courier New" panose="02070309020205020404" pitchFamily="49" charset="0"/>
                <a:cs typeface="Courier New" panose="02070309020205020404" pitchFamily="49" charset="0"/>
              </a:rPr>
              <a:t> unsigned char*)</a:t>
            </a:r>
          </a:p>
          <a:p>
            <a:r>
              <a:rPr lang="en-US" sz="500" dirty="0">
                <a:latin typeface="Courier New" panose="02070309020205020404" pitchFamily="49" charset="0"/>
                <a:cs typeface="Courier New" panose="02070309020205020404" pitchFamily="49" charset="0"/>
              </a:rPr>
              <a:t>     operator&lt;&lt;(</a:t>
            </a:r>
            <a:r>
              <a:rPr lang="en-US" sz="500" dirty="0" err="1">
                <a:latin typeface="Courier New" panose="02070309020205020404" pitchFamily="49" charset="0"/>
                <a:cs typeface="Courier New" panose="02070309020205020404" pitchFamily="49" charset="0"/>
              </a:rPr>
              <a:t>basic_ostream</a:t>
            </a:r>
            <a:r>
              <a:rPr lang="en-US" sz="500" dirty="0">
                <a:latin typeface="Courier New" panose="02070309020205020404" pitchFamily="49" charset="0"/>
                <a:cs typeface="Courier New" panose="02070309020205020404" pitchFamily="49" charset="0"/>
              </a:rPr>
              <a:t>&lt;char, _Traits&gt;&amp; __out, </a:t>
            </a:r>
            <a:r>
              <a:rPr lang="en-US" sz="500" dirty="0" err="1">
                <a:latin typeface="Courier New" panose="02070309020205020404" pitchFamily="49" charset="0"/>
                <a:cs typeface="Courier New" panose="02070309020205020404" pitchFamily="49" charset="0"/>
              </a:rPr>
              <a:t>const</a:t>
            </a:r>
            <a:r>
              <a:rPr lang="en-US" sz="500" dirty="0">
                <a:latin typeface="Courier New" panose="02070309020205020404" pitchFamily="49" charset="0"/>
                <a:cs typeface="Courier New" panose="02070309020205020404" pitchFamily="49" charset="0"/>
              </a:rPr>
              <a:t> unsigned char* __s)</a:t>
            </a:r>
          </a:p>
          <a:p>
            <a:r>
              <a:rPr lang="en-US" sz="500" dirty="0">
                <a:latin typeface="Courier New" panose="02070309020205020404" pitchFamily="49" charset="0"/>
                <a:cs typeface="Courier New" panose="02070309020205020404" pitchFamily="49" charset="0"/>
              </a:rPr>
              <a:t>     ^</a:t>
            </a:r>
          </a:p>
          <a:p>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usr</a:t>
            </a:r>
            <a:r>
              <a:rPr lang="en-US" sz="500" dirty="0">
                <a:latin typeface="Courier New" panose="02070309020205020404" pitchFamily="49" charset="0"/>
                <a:cs typeface="Courier New" panose="02070309020205020404" pitchFamily="49" charset="0"/>
              </a:rPr>
              <a:t>/lib/</a:t>
            </a:r>
            <a:r>
              <a:rPr lang="en-US" sz="500" dirty="0" err="1">
                <a:latin typeface="Courier New" panose="02070309020205020404" pitchFamily="49" charset="0"/>
                <a:cs typeface="Courier New" panose="02070309020205020404" pitchFamily="49" charset="0"/>
              </a:rPr>
              <a:t>gcc</a:t>
            </a:r>
            <a:r>
              <a:rPr lang="en-US" sz="500" dirty="0">
                <a:latin typeface="Courier New" panose="02070309020205020404" pitchFamily="49" charset="0"/>
                <a:cs typeface="Courier New" panose="02070309020205020404" pitchFamily="49" charset="0"/>
              </a:rPr>
              <a:t>/x86_64-pc-cygwin/5.4.0/include/</a:t>
            </a:r>
            <a:r>
              <a:rPr lang="en-US" sz="500" dirty="0" err="1">
                <a:latin typeface="Courier New" panose="02070309020205020404" pitchFamily="49" charset="0"/>
                <a:cs typeface="Courier New" panose="02070309020205020404" pitchFamily="49" charset="0"/>
              </a:rPr>
              <a:t>c++</a:t>
            </a:r>
            <a:r>
              <a:rPr lang="en-US" sz="500" dirty="0">
                <a:latin typeface="Courier New" panose="02070309020205020404" pitchFamily="49" charset="0"/>
                <a:cs typeface="Courier New" panose="02070309020205020404" pitchFamily="49" charset="0"/>
              </a:rPr>
              <a:t>/ostream:574:5: note:   template argument deduction/substitution failed:</a:t>
            </a:r>
          </a:p>
          <a:p>
            <a:r>
              <a:rPr lang="en-US" sz="500" dirty="0">
                <a:latin typeface="Courier New" panose="02070309020205020404" pitchFamily="49" charset="0"/>
                <a:cs typeface="Courier New" panose="02070309020205020404" pitchFamily="49" charset="0"/>
              </a:rPr>
              <a:t>cpp-error-message.cpp:7:16: note:   cannot convert ‘A’ (type ‘</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::vector&lt;</a:t>
            </a:r>
            <a:r>
              <a:rPr lang="en-US" sz="500" dirty="0" err="1">
                <a:latin typeface="Courier New" panose="02070309020205020404" pitchFamily="49" charset="0"/>
                <a:cs typeface="Courier New" panose="02070309020205020404" pitchFamily="49" charset="0"/>
              </a:rPr>
              <a:t>int</a:t>
            </a:r>
            <a:r>
              <a:rPr lang="en-US" sz="500" dirty="0">
                <a:latin typeface="Courier New" panose="02070309020205020404" pitchFamily="49" charset="0"/>
                <a:cs typeface="Courier New" panose="02070309020205020404" pitchFamily="49" charset="0"/>
              </a:rPr>
              <a:t>&gt;’) to type ‘</a:t>
            </a:r>
            <a:r>
              <a:rPr lang="en-US" sz="500" dirty="0" err="1">
                <a:latin typeface="Courier New" panose="02070309020205020404" pitchFamily="49" charset="0"/>
                <a:cs typeface="Courier New" panose="02070309020205020404" pitchFamily="49" charset="0"/>
              </a:rPr>
              <a:t>const</a:t>
            </a:r>
            <a:r>
              <a:rPr lang="en-US" sz="500" dirty="0">
                <a:latin typeface="Courier New" panose="02070309020205020404" pitchFamily="49" charset="0"/>
                <a:cs typeface="Courier New" panose="02070309020205020404" pitchFamily="49" charset="0"/>
              </a:rPr>
              <a:t> unsigned char*’</a:t>
            </a:r>
          </a:p>
          <a:p>
            <a:r>
              <a:rPr lang="en-US" sz="500" dirty="0">
                <a:latin typeface="Courier New" panose="02070309020205020404" pitchFamily="49" charset="0"/>
                <a:cs typeface="Courier New" panose="02070309020205020404" pitchFamily="49" charset="0"/>
              </a:rPr>
              <a:t>   </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cout</a:t>
            </a:r>
            <a:r>
              <a:rPr lang="en-US" sz="500" dirty="0">
                <a:latin typeface="Courier New" panose="02070309020205020404" pitchFamily="49" charset="0"/>
                <a:cs typeface="Courier New" panose="02070309020205020404" pitchFamily="49" charset="0"/>
              </a:rPr>
              <a:t> &lt;&lt; A &lt;&lt; </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endl</a:t>
            </a:r>
            <a:r>
              <a:rPr lang="en-US" sz="500" dirty="0">
                <a:latin typeface="Courier New" panose="02070309020205020404" pitchFamily="49" charset="0"/>
                <a:cs typeface="Courier New" panose="02070309020205020404" pitchFamily="49" charset="0"/>
              </a:rPr>
              <a:t>;</a:t>
            </a:r>
          </a:p>
          <a:p>
            <a:r>
              <a:rPr lang="en-US" sz="500" dirty="0">
                <a:latin typeface="Courier New" panose="02070309020205020404" pitchFamily="49" charset="0"/>
                <a:cs typeface="Courier New" panose="02070309020205020404" pitchFamily="49" charset="0"/>
              </a:rPr>
              <a:t>                ^</a:t>
            </a:r>
          </a:p>
          <a:p>
            <a:r>
              <a:rPr lang="en-US" sz="500" dirty="0">
                <a:latin typeface="Courier New" panose="02070309020205020404" pitchFamily="49" charset="0"/>
                <a:cs typeface="Courier New" panose="02070309020205020404" pitchFamily="49" charset="0"/>
              </a:rPr>
              <a:t>In file included from /</a:t>
            </a:r>
            <a:r>
              <a:rPr lang="en-US" sz="500" dirty="0" err="1">
                <a:latin typeface="Courier New" panose="02070309020205020404" pitchFamily="49" charset="0"/>
                <a:cs typeface="Courier New" panose="02070309020205020404" pitchFamily="49" charset="0"/>
              </a:rPr>
              <a:t>usr</a:t>
            </a:r>
            <a:r>
              <a:rPr lang="en-US" sz="500" dirty="0">
                <a:latin typeface="Courier New" panose="02070309020205020404" pitchFamily="49" charset="0"/>
                <a:cs typeface="Courier New" panose="02070309020205020404" pitchFamily="49" charset="0"/>
              </a:rPr>
              <a:t>/lib/</a:t>
            </a:r>
            <a:r>
              <a:rPr lang="en-US" sz="500" dirty="0" err="1">
                <a:latin typeface="Courier New" panose="02070309020205020404" pitchFamily="49" charset="0"/>
                <a:cs typeface="Courier New" panose="02070309020205020404" pitchFamily="49" charset="0"/>
              </a:rPr>
              <a:t>gcc</a:t>
            </a:r>
            <a:r>
              <a:rPr lang="en-US" sz="500" dirty="0">
                <a:latin typeface="Courier New" panose="02070309020205020404" pitchFamily="49" charset="0"/>
                <a:cs typeface="Courier New" panose="02070309020205020404" pitchFamily="49" charset="0"/>
              </a:rPr>
              <a:t>/x86_64-pc-cygwin/5.4.0/include/</a:t>
            </a:r>
            <a:r>
              <a:rPr lang="en-US" sz="500" dirty="0" err="1">
                <a:latin typeface="Courier New" panose="02070309020205020404" pitchFamily="49" charset="0"/>
                <a:cs typeface="Courier New" panose="02070309020205020404" pitchFamily="49" charset="0"/>
              </a:rPr>
              <a:t>c++</a:t>
            </a:r>
            <a:r>
              <a:rPr lang="en-US" sz="500" dirty="0">
                <a:latin typeface="Courier New" panose="02070309020205020404" pitchFamily="49" charset="0"/>
                <a:cs typeface="Courier New" panose="02070309020205020404" pitchFamily="49" charset="0"/>
              </a:rPr>
              <a:t>/iostream:39:0,</a:t>
            </a:r>
          </a:p>
          <a:p>
            <a:r>
              <a:rPr lang="en-US" sz="500" dirty="0">
                <a:latin typeface="Courier New" panose="02070309020205020404" pitchFamily="49" charset="0"/>
                <a:cs typeface="Courier New" panose="02070309020205020404" pitchFamily="49" charset="0"/>
              </a:rPr>
              <a:t>                 from cpp-error-message.cpp:1:</a:t>
            </a:r>
          </a:p>
          <a:p>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usr</a:t>
            </a:r>
            <a:r>
              <a:rPr lang="en-US" sz="500" dirty="0">
                <a:latin typeface="Courier New" panose="02070309020205020404" pitchFamily="49" charset="0"/>
                <a:cs typeface="Courier New" panose="02070309020205020404" pitchFamily="49" charset="0"/>
              </a:rPr>
              <a:t>/lib/</a:t>
            </a:r>
            <a:r>
              <a:rPr lang="en-US" sz="500" dirty="0" err="1">
                <a:latin typeface="Courier New" panose="02070309020205020404" pitchFamily="49" charset="0"/>
                <a:cs typeface="Courier New" panose="02070309020205020404" pitchFamily="49" charset="0"/>
              </a:rPr>
              <a:t>gcc</a:t>
            </a:r>
            <a:r>
              <a:rPr lang="en-US" sz="500" dirty="0">
                <a:latin typeface="Courier New" panose="02070309020205020404" pitchFamily="49" charset="0"/>
                <a:cs typeface="Courier New" panose="02070309020205020404" pitchFamily="49" charset="0"/>
              </a:rPr>
              <a:t>/x86_64-pc-cygwin/5.4.0/include/</a:t>
            </a:r>
            <a:r>
              <a:rPr lang="en-US" sz="500" dirty="0" err="1">
                <a:latin typeface="Courier New" panose="02070309020205020404" pitchFamily="49" charset="0"/>
                <a:cs typeface="Courier New" panose="02070309020205020404" pitchFamily="49" charset="0"/>
              </a:rPr>
              <a:t>c++</a:t>
            </a:r>
            <a:r>
              <a:rPr lang="en-US" sz="500" dirty="0">
                <a:latin typeface="Courier New" panose="02070309020205020404" pitchFamily="49" charset="0"/>
                <a:cs typeface="Courier New" panose="02070309020205020404" pitchFamily="49" charset="0"/>
              </a:rPr>
              <a:t>/ostream:569:5: note: candidate: template&lt;class _Traits&gt; </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basic_ostream</a:t>
            </a:r>
            <a:r>
              <a:rPr lang="en-US" sz="500" dirty="0">
                <a:latin typeface="Courier New" panose="02070309020205020404" pitchFamily="49" charset="0"/>
                <a:cs typeface="Courier New" panose="02070309020205020404" pitchFamily="49" charset="0"/>
              </a:rPr>
              <a:t>&lt;char, _Traits&gt;&amp; </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::operator&lt;&lt;(</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basic_ostream</a:t>
            </a:r>
            <a:r>
              <a:rPr lang="en-US" sz="500" dirty="0">
                <a:latin typeface="Courier New" panose="02070309020205020404" pitchFamily="49" charset="0"/>
                <a:cs typeface="Courier New" panose="02070309020205020404" pitchFamily="49" charset="0"/>
              </a:rPr>
              <a:t>&lt;char, _Traits&gt;&amp;, </a:t>
            </a:r>
            <a:r>
              <a:rPr lang="en-US" sz="500" dirty="0" err="1">
                <a:latin typeface="Courier New" panose="02070309020205020404" pitchFamily="49" charset="0"/>
                <a:cs typeface="Courier New" panose="02070309020205020404" pitchFamily="49" charset="0"/>
              </a:rPr>
              <a:t>const</a:t>
            </a:r>
            <a:r>
              <a:rPr lang="en-US" sz="500" dirty="0">
                <a:latin typeface="Courier New" panose="02070309020205020404" pitchFamily="49" charset="0"/>
                <a:cs typeface="Courier New" panose="02070309020205020404" pitchFamily="49" charset="0"/>
              </a:rPr>
              <a:t> signed char*)</a:t>
            </a:r>
          </a:p>
          <a:p>
            <a:r>
              <a:rPr lang="en-US" sz="500" dirty="0">
                <a:latin typeface="Courier New" panose="02070309020205020404" pitchFamily="49" charset="0"/>
                <a:cs typeface="Courier New" panose="02070309020205020404" pitchFamily="49" charset="0"/>
              </a:rPr>
              <a:t>     operator&lt;&lt;(</a:t>
            </a:r>
            <a:r>
              <a:rPr lang="en-US" sz="500" dirty="0" err="1">
                <a:latin typeface="Courier New" panose="02070309020205020404" pitchFamily="49" charset="0"/>
                <a:cs typeface="Courier New" panose="02070309020205020404" pitchFamily="49" charset="0"/>
              </a:rPr>
              <a:t>basic_ostream</a:t>
            </a:r>
            <a:r>
              <a:rPr lang="en-US" sz="500" dirty="0">
                <a:latin typeface="Courier New" panose="02070309020205020404" pitchFamily="49" charset="0"/>
                <a:cs typeface="Courier New" panose="02070309020205020404" pitchFamily="49" charset="0"/>
              </a:rPr>
              <a:t>&lt;char, _Traits&gt;&amp; __out, </a:t>
            </a:r>
            <a:r>
              <a:rPr lang="en-US" sz="500" dirty="0" err="1">
                <a:latin typeface="Courier New" panose="02070309020205020404" pitchFamily="49" charset="0"/>
                <a:cs typeface="Courier New" panose="02070309020205020404" pitchFamily="49" charset="0"/>
              </a:rPr>
              <a:t>const</a:t>
            </a:r>
            <a:r>
              <a:rPr lang="en-US" sz="500" dirty="0">
                <a:latin typeface="Courier New" panose="02070309020205020404" pitchFamily="49" charset="0"/>
                <a:cs typeface="Courier New" panose="02070309020205020404" pitchFamily="49" charset="0"/>
              </a:rPr>
              <a:t> signed char* __s)</a:t>
            </a:r>
          </a:p>
          <a:p>
            <a:r>
              <a:rPr lang="en-US" sz="500" dirty="0">
                <a:latin typeface="Courier New" panose="02070309020205020404" pitchFamily="49" charset="0"/>
                <a:cs typeface="Courier New" panose="02070309020205020404" pitchFamily="49" charset="0"/>
              </a:rPr>
              <a:t>     ^</a:t>
            </a:r>
          </a:p>
          <a:p>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usr</a:t>
            </a:r>
            <a:r>
              <a:rPr lang="en-US" sz="500" dirty="0">
                <a:latin typeface="Courier New" panose="02070309020205020404" pitchFamily="49" charset="0"/>
                <a:cs typeface="Courier New" panose="02070309020205020404" pitchFamily="49" charset="0"/>
              </a:rPr>
              <a:t>/lib/</a:t>
            </a:r>
            <a:r>
              <a:rPr lang="en-US" sz="500" dirty="0" err="1">
                <a:latin typeface="Courier New" panose="02070309020205020404" pitchFamily="49" charset="0"/>
                <a:cs typeface="Courier New" panose="02070309020205020404" pitchFamily="49" charset="0"/>
              </a:rPr>
              <a:t>gcc</a:t>
            </a:r>
            <a:r>
              <a:rPr lang="en-US" sz="500" dirty="0">
                <a:latin typeface="Courier New" panose="02070309020205020404" pitchFamily="49" charset="0"/>
                <a:cs typeface="Courier New" panose="02070309020205020404" pitchFamily="49" charset="0"/>
              </a:rPr>
              <a:t>/x86_64-pc-cygwin/5.4.0/include/</a:t>
            </a:r>
            <a:r>
              <a:rPr lang="en-US" sz="500" dirty="0" err="1">
                <a:latin typeface="Courier New" panose="02070309020205020404" pitchFamily="49" charset="0"/>
                <a:cs typeface="Courier New" panose="02070309020205020404" pitchFamily="49" charset="0"/>
              </a:rPr>
              <a:t>c++</a:t>
            </a:r>
            <a:r>
              <a:rPr lang="en-US" sz="500" dirty="0">
                <a:latin typeface="Courier New" panose="02070309020205020404" pitchFamily="49" charset="0"/>
                <a:cs typeface="Courier New" panose="02070309020205020404" pitchFamily="49" charset="0"/>
              </a:rPr>
              <a:t>/ostream:569:5: note:   template argument deduction/substitution failed:</a:t>
            </a:r>
          </a:p>
          <a:p>
            <a:r>
              <a:rPr lang="en-US" sz="500" dirty="0">
                <a:latin typeface="Courier New" panose="02070309020205020404" pitchFamily="49" charset="0"/>
                <a:cs typeface="Courier New" panose="02070309020205020404" pitchFamily="49" charset="0"/>
              </a:rPr>
              <a:t>cpp-error-message.cpp:7:16: note:   cannot convert ‘A’ (type ‘</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::vector&lt;</a:t>
            </a:r>
            <a:r>
              <a:rPr lang="en-US" sz="500" dirty="0" err="1">
                <a:latin typeface="Courier New" panose="02070309020205020404" pitchFamily="49" charset="0"/>
                <a:cs typeface="Courier New" panose="02070309020205020404" pitchFamily="49" charset="0"/>
              </a:rPr>
              <a:t>int</a:t>
            </a:r>
            <a:r>
              <a:rPr lang="en-US" sz="500" dirty="0">
                <a:latin typeface="Courier New" panose="02070309020205020404" pitchFamily="49" charset="0"/>
                <a:cs typeface="Courier New" panose="02070309020205020404" pitchFamily="49" charset="0"/>
              </a:rPr>
              <a:t>&gt;’) to type ‘</a:t>
            </a:r>
            <a:r>
              <a:rPr lang="en-US" sz="500" dirty="0" err="1">
                <a:latin typeface="Courier New" panose="02070309020205020404" pitchFamily="49" charset="0"/>
                <a:cs typeface="Courier New" panose="02070309020205020404" pitchFamily="49" charset="0"/>
              </a:rPr>
              <a:t>const</a:t>
            </a:r>
            <a:r>
              <a:rPr lang="en-US" sz="500" dirty="0">
                <a:latin typeface="Courier New" panose="02070309020205020404" pitchFamily="49" charset="0"/>
                <a:cs typeface="Courier New" panose="02070309020205020404" pitchFamily="49" charset="0"/>
              </a:rPr>
              <a:t> signed char*’</a:t>
            </a:r>
          </a:p>
          <a:p>
            <a:r>
              <a:rPr lang="en-US" sz="500" dirty="0">
                <a:latin typeface="Courier New" panose="02070309020205020404" pitchFamily="49" charset="0"/>
                <a:cs typeface="Courier New" panose="02070309020205020404" pitchFamily="49" charset="0"/>
              </a:rPr>
              <a:t>   </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cout</a:t>
            </a:r>
            <a:r>
              <a:rPr lang="en-US" sz="500" dirty="0">
                <a:latin typeface="Courier New" panose="02070309020205020404" pitchFamily="49" charset="0"/>
                <a:cs typeface="Courier New" panose="02070309020205020404" pitchFamily="49" charset="0"/>
              </a:rPr>
              <a:t> &lt;&lt; A &lt;&lt; </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endl</a:t>
            </a:r>
            <a:r>
              <a:rPr lang="en-US" sz="500" dirty="0">
                <a:latin typeface="Courier New" panose="02070309020205020404" pitchFamily="49" charset="0"/>
                <a:cs typeface="Courier New" panose="02070309020205020404" pitchFamily="49" charset="0"/>
              </a:rPr>
              <a:t>;</a:t>
            </a:r>
          </a:p>
          <a:p>
            <a:r>
              <a:rPr lang="en-US" sz="500" dirty="0">
                <a:latin typeface="Courier New" panose="02070309020205020404" pitchFamily="49" charset="0"/>
                <a:cs typeface="Courier New" panose="02070309020205020404" pitchFamily="49" charset="0"/>
              </a:rPr>
              <a:t>                ^</a:t>
            </a:r>
          </a:p>
          <a:p>
            <a:r>
              <a:rPr lang="en-US" sz="500" dirty="0">
                <a:latin typeface="Courier New" panose="02070309020205020404" pitchFamily="49" charset="0"/>
                <a:cs typeface="Courier New" panose="02070309020205020404" pitchFamily="49" charset="0"/>
              </a:rPr>
              <a:t>In file included from /</a:t>
            </a:r>
            <a:r>
              <a:rPr lang="en-US" sz="500" dirty="0" err="1">
                <a:latin typeface="Courier New" panose="02070309020205020404" pitchFamily="49" charset="0"/>
                <a:cs typeface="Courier New" panose="02070309020205020404" pitchFamily="49" charset="0"/>
              </a:rPr>
              <a:t>usr</a:t>
            </a:r>
            <a:r>
              <a:rPr lang="en-US" sz="500" dirty="0">
                <a:latin typeface="Courier New" panose="02070309020205020404" pitchFamily="49" charset="0"/>
                <a:cs typeface="Courier New" panose="02070309020205020404" pitchFamily="49" charset="0"/>
              </a:rPr>
              <a:t>/lib/</a:t>
            </a:r>
            <a:r>
              <a:rPr lang="en-US" sz="500" dirty="0" err="1">
                <a:latin typeface="Courier New" panose="02070309020205020404" pitchFamily="49" charset="0"/>
                <a:cs typeface="Courier New" panose="02070309020205020404" pitchFamily="49" charset="0"/>
              </a:rPr>
              <a:t>gcc</a:t>
            </a:r>
            <a:r>
              <a:rPr lang="en-US" sz="500" dirty="0">
                <a:latin typeface="Courier New" panose="02070309020205020404" pitchFamily="49" charset="0"/>
                <a:cs typeface="Courier New" panose="02070309020205020404" pitchFamily="49" charset="0"/>
              </a:rPr>
              <a:t>/x86_64-pc-cygwin/5.4.0/include/</a:t>
            </a:r>
            <a:r>
              <a:rPr lang="en-US" sz="500" dirty="0" err="1">
                <a:latin typeface="Courier New" panose="02070309020205020404" pitchFamily="49" charset="0"/>
                <a:cs typeface="Courier New" panose="02070309020205020404" pitchFamily="49" charset="0"/>
              </a:rPr>
              <a:t>c++</a:t>
            </a:r>
            <a:r>
              <a:rPr lang="en-US" sz="500" dirty="0">
                <a:latin typeface="Courier New" panose="02070309020205020404" pitchFamily="49" charset="0"/>
                <a:cs typeface="Courier New" panose="02070309020205020404" pitchFamily="49" charset="0"/>
              </a:rPr>
              <a:t>/iostream:39:0,</a:t>
            </a:r>
          </a:p>
          <a:p>
            <a:r>
              <a:rPr lang="en-US" sz="500" dirty="0">
                <a:latin typeface="Courier New" panose="02070309020205020404" pitchFamily="49" charset="0"/>
                <a:cs typeface="Courier New" panose="02070309020205020404" pitchFamily="49" charset="0"/>
              </a:rPr>
              <a:t>                 from cpp-error-message.cpp:1:</a:t>
            </a:r>
          </a:p>
          <a:p>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usr</a:t>
            </a:r>
            <a:r>
              <a:rPr lang="en-US" sz="500" dirty="0">
                <a:latin typeface="Courier New" panose="02070309020205020404" pitchFamily="49" charset="0"/>
                <a:cs typeface="Courier New" panose="02070309020205020404" pitchFamily="49" charset="0"/>
              </a:rPr>
              <a:t>/lib/</a:t>
            </a:r>
            <a:r>
              <a:rPr lang="en-US" sz="500" dirty="0" err="1">
                <a:latin typeface="Courier New" panose="02070309020205020404" pitchFamily="49" charset="0"/>
                <a:cs typeface="Courier New" panose="02070309020205020404" pitchFamily="49" charset="0"/>
              </a:rPr>
              <a:t>gcc</a:t>
            </a:r>
            <a:r>
              <a:rPr lang="en-US" sz="500" dirty="0">
                <a:latin typeface="Courier New" panose="02070309020205020404" pitchFamily="49" charset="0"/>
                <a:cs typeface="Courier New" panose="02070309020205020404" pitchFamily="49" charset="0"/>
              </a:rPr>
              <a:t>/x86_64-pc-cygwin/5.4.0/include/</a:t>
            </a:r>
            <a:r>
              <a:rPr lang="en-US" sz="500" dirty="0" err="1">
                <a:latin typeface="Courier New" panose="02070309020205020404" pitchFamily="49" charset="0"/>
                <a:cs typeface="Courier New" panose="02070309020205020404" pitchFamily="49" charset="0"/>
              </a:rPr>
              <a:t>c++</a:t>
            </a:r>
            <a:r>
              <a:rPr lang="en-US" sz="500" dirty="0">
                <a:latin typeface="Courier New" panose="02070309020205020404" pitchFamily="49" charset="0"/>
                <a:cs typeface="Courier New" panose="02070309020205020404" pitchFamily="49" charset="0"/>
              </a:rPr>
              <a:t>/ostream:556:5: note: candidate: template&lt;class _Traits&gt; </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basic_ostream</a:t>
            </a:r>
            <a:r>
              <a:rPr lang="en-US" sz="500" dirty="0">
                <a:latin typeface="Courier New" panose="02070309020205020404" pitchFamily="49" charset="0"/>
                <a:cs typeface="Courier New" panose="02070309020205020404" pitchFamily="49" charset="0"/>
              </a:rPr>
              <a:t>&lt;char, _Traits&gt;&amp; </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::operator&lt;&lt;(</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basic_ostream</a:t>
            </a:r>
            <a:r>
              <a:rPr lang="en-US" sz="500" dirty="0">
                <a:latin typeface="Courier New" panose="02070309020205020404" pitchFamily="49" charset="0"/>
                <a:cs typeface="Courier New" panose="02070309020205020404" pitchFamily="49" charset="0"/>
              </a:rPr>
              <a:t>&lt;char, _Traits&gt;&amp;, </a:t>
            </a:r>
            <a:r>
              <a:rPr lang="en-US" sz="500" dirty="0" err="1">
                <a:latin typeface="Courier New" panose="02070309020205020404" pitchFamily="49" charset="0"/>
                <a:cs typeface="Courier New" panose="02070309020205020404" pitchFamily="49" charset="0"/>
              </a:rPr>
              <a:t>const</a:t>
            </a:r>
            <a:r>
              <a:rPr lang="en-US" sz="500" dirty="0">
                <a:latin typeface="Courier New" panose="02070309020205020404" pitchFamily="49" charset="0"/>
                <a:cs typeface="Courier New" panose="02070309020205020404" pitchFamily="49" charset="0"/>
              </a:rPr>
              <a:t> char*)</a:t>
            </a:r>
          </a:p>
          <a:p>
            <a:r>
              <a:rPr lang="en-US" sz="500" dirty="0">
                <a:latin typeface="Courier New" panose="02070309020205020404" pitchFamily="49" charset="0"/>
                <a:cs typeface="Courier New" panose="02070309020205020404" pitchFamily="49" charset="0"/>
              </a:rPr>
              <a:t>     operator&lt;&lt;(</a:t>
            </a:r>
            <a:r>
              <a:rPr lang="en-US" sz="500" dirty="0" err="1">
                <a:latin typeface="Courier New" panose="02070309020205020404" pitchFamily="49" charset="0"/>
                <a:cs typeface="Courier New" panose="02070309020205020404" pitchFamily="49" charset="0"/>
              </a:rPr>
              <a:t>basic_ostream</a:t>
            </a:r>
            <a:r>
              <a:rPr lang="en-US" sz="500" dirty="0">
                <a:latin typeface="Courier New" panose="02070309020205020404" pitchFamily="49" charset="0"/>
                <a:cs typeface="Courier New" panose="02070309020205020404" pitchFamily="49" charset="0"/>
              </a:rPr>
              <a:t>&lt;char, _Traits&gt;&amp; __out, </a:t>
            </a:r>
            <a:r>
              <a:rPr lang="en-US" sz="500" dirty="0" err="1">
                <a:latin typeface="Courier New" panose="02070309020205020404" pitchFamily="49" charset="0"/>
                <a:cs typeface="Courier New" panose="02070309020205020404" pitchFamily="49" charset="0"/>
              </a:rPr>
              <a:t>const</a:t>
            </a:r>
            <a:r>
              <a:rPr lang="en-US" sz="500" dirty="0">
                <a:latin typeface="Courier New" panose="02070309020205020404" pitchFamily="49" charset="0"/>
                <a:cs typeface="Courier New" panose="02070309020205020404" pitchFamily="49" charset="0"/>
              </a:rPr>
              <a:t> char* __s)</a:t>
            </a:r>
          </a:p>
          <a:p>
            <a:r>
              <a:rPr lang="en-US" sz="500" dirty="0">
                <a:latin typeface="Courier New" panose="02070309020205020404" pitchFamily="49" charset="0"/>
                <a:cs typeface="Courier New" panose="02070309020205020404" pitchFamily="49" charset="0"/>
              </a:rPr>
              <a:t>     ^</a:t>
            </a:r>
          </a:p>
          <a:p>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usr</a:t>
            </a:r>
            <a:r>
              <a:rPr lang="en-US" sz="500" dirty="0">
                <a:latin typeface="Courier New" panose="02070309020205020404" pitchFamily="49" charset="0"/>
                <a:cs typeface="Courier New" panose="02070309020205020404" pitchFamily="49" charset="0"/>
              </a:rPr>
              <a:t>/lib/</a:t>
            </a:r>
            <a:r>
              <a:rPr lang="en-US" sz="500" dirty="0" err="1">
                <a:latin typeface="Courier New" panose="02070309020205020404" pitchFamily="49" charset="0"/>
                <a:cs typeface="Courier New" panose="02070309020205020404" pitchFamily="49" charset="0"/>
              </a:rPr>
              <a:t>gcc</a:t>
            </a:r>
            <a:r>
              <a:rPr lang="en-US" sz="500" dirty="0">
                <a:latin typeface="Courier New" panose="02070309020205020404" pitchFamily="49" charset="0"/>
                <a:cs typeface="Courier New" panose="02070309020205020404" pitchFamily="49" charset="0"/>
              </a:rPr>
              <a:t>/x86_64-pc-cygwin/5.4.0/include/</a:t>
            </a:r>
            <a:r>
              <a:rPr lang="en-US" sz="500" dirty="0" err="1">
                <a:latin typeface="Courier New" panose="02070309020205020404" pitchFamily="49" charset="0"/>
                <a:cs typeface="Courier New" panose="02070309020205020404" pitchFamily="49" charset="0"/>
              </a:rPr>
              <a:t>c++</a:t>
            </a:r>
            <a:r>
              <a:rPr lang="en-US" sz="500" dirty="0">
                <a:latin typeface="Courier New" panose="02070309020205020404" pitchFamily="49" charset="0"/>
                <a:cs typeface="Courier New" panose="02070309020205020404" pitchFamily="49" charset="0"/>
              </a:rPr>
              <a:t>/ostream:556:5: note:   template argument deduction/substitution failed:</a:t>
            </a:r>
          </a:p>
          <a:p>
            <a:r>
              <a:rPr lang="en-US" sz="500" dirty="0">
                <a:latin typeface="Courier New" panose="02070309020205020404" pitchFamily="49" charset="0"/>
                <a:cs typeface="Courier New" panose="02070309020205020404" pitchFamily="49" charset="0"/>
              </a:rPr>
              <a:t>cpp-error-message.cpp:7:16: note:   cannot convert ‘A’ (type ‘</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::vector&lt;</a:t>
            </a:r>
            <a:r>
              <a:rPr lang="en-US" sz="500" dirty="0" err="1">
                <a:latin typeface="Courier New" panose="02070309020205020404" pitchFamily="49" charset="0"/>
                <a:cs typeface="Courier New" panose="02070309020205020404" pitchFamily="49" charset="0"/>
              </a:rPr>
              <a:t>int</a:t>
            </a:r>
            <a:r>
              <a:rPr lang="en-US" sz="500" dirty="0">
                <a:latin typeface="Courier New" panose="02070309020205020404" pitchFamily="49" charset="0"/>
                <a:cs typeface="Courier New" panose="02070309020205020404" pitchFamily="49" charset="0"/>
              </a:rPr>
              <a:t>&gt;’) to type ‘</a:t>
            </a:r>
            <a:r>
              <a:rPr lang="en-US" sz="500" dirty="0" err="1">
                <a:latin typeface="Courier New" panose="02070309020205020404" pitchFamily="49" charset="0"/>
                <a:cs typeface="Courier New" panose="02070309020205020404" pitchFamily="49" charset="0"/>
              </a:rPr>
              <a:t>const</a:t>
            </a:r>
            <a:r>
              <a:rPr lang="en-US" sz="500" dirty="0">
                <a:latin typeface="Courier New" panose="02070309020205020404" pitchFamily="49" charset="0"/>
                <a:cs typeface="Courier New" panose="02070309020205020404" pitchFamily="49" charset="0"/>
              </a:rPr>
              <a:t> char*’</a:t>
            </a:r>
          </a:p>
          <a:p>
            <a:r>
              <a:rPr lang="en-US" sz="500" dirty="0">
                <a:latin typeface="Courier New" panose="02070309020205020404" pitchFamily="49" charset="0"/>
                <a:cs typeface="Courier New" panose="02070309020205020404" pitchFamily="49" charset="0"/>
              </a:rPr>
              <a:t>   </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cout</a:t>
            </a:r>
            <a:r>
              <a:rPr lang="en-US" sz="500" dirty="0">
                <a:latin typeface="Courier New" panose="02070309020205020404" pitchFamily="49" charset="0"/>
                <a:cs typeface="Courier New" panose="02070309020205020404" pitchFamily="49" charset="0"/>
              </a:rPr>
              <a:t> &lt;&lt; A &lt;&lt; </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endl</a:t>
            </a:r>
            <a:r>
              <a:rPr lang="en-US" sz="500" dirty="0">
                <a:latin typeface="Courier New" panose="02070309020205020404" pitchFamily="49" charset="0"/>
                <a:cs typeface="Courier New" panose="02070309020205020404" pitchFamily="49" charset="0"/>
              </a:rPr>
              <a:t>;</a:t>
            </a:r>
          </a:p>
          <a:p>
            <a:r>
              <a:rPr lang="en-US" sz="500" dirty="0">
                <a:latin typeface="Courier New" panose="02070309020205020404" pitchFamily="49" charset="0"/>
                <a:cs typeface="Courier New" panose="02070309020205020404" pitchFamily="49" charset="0"/>
              </a:rPr>
              <a:t>                ^</a:t>
            </a:r>
          </a:p>
          <a:p>
            <a:r>
              <a:rPr lang="en-US" sz="500" dirty="0">
                <a:latin typeface="Courier New" panose="02070309020205020404" pitchFamily="49" charset="0"/>
                <a:cs typeface="Courier New" panose="02070309020205020404" pitchFamily="49" charset="0"/>
              </a:rPr>
              <a:t>In file included from /</a:t>
            </a:r>
            <a:r>
              <a:rPr lang="en-US" sz="500" dirty="0" err="1">
                <a:latin typeface="Courier New" panose="02070309020205020404" pitchFamily="49" charset="0"/>
                <a:cs typeface="Courier New" panose="02070309020205020404" pitchFamily="49" charset="0"/>
              </a:rPr>
              <a:t>usr</a:t>
            </a:r>
            <a:r>
              <a:rPr lang="en-US" sz="500" dirty="0">
                <a:latin typeface="Courier New" panose="02070309020205020404" pitchFamily="49" charset="0"/>
                <a:cs typeface="Courier New" panose="02070309020205020404" pitchFamily="49" charset="0"/>
              </a:rPr>
              <a:t>/lib/</a:t>
            </a:r>
            <a:r>
              <a:rPr lang="en-US" sz="500" dirty="0" err="1">
                <a:latin typeface="Courier New" panose="02070309020205020404" pitchFamily="49" charset="0"/>
                <a:cs typeface="Courier New" panose="02070309020205020404" pitchFamily="49" charset="0"/>
              </a:rPr>
              <a:t>gcc</a:t>
            </a:r>
            <a:r>
              <a:rPr lang="en-US" sz="500" dirty="0">
                <a:latin typeface="Courier New" panose="02070309020205020404" pitchFamily="49" charset="0"/>
                <a:cs typeface="Courier New" panose="02070309020205020404" pitchFamily="49" charset="0"/>
              </a:rPr>
              <a:t>/x86_64-pc-cygwin/5.4.0/include/</a:t>
            </a:r>
            <a:r>
              <a:rPr lang="en-US" sz="500" dirty="0" err="1">
                <a:latin typeface="Courier New" panose="02070309020205020404" pitchFamily="49" charset="0"/>
                <a:cs typeface="Courier New" panose="02070309020205020404" pitchFamily="49" charset="0"/>
              </a:rPr>
              <a:t>c++</a:t>
            </a:r>
            <a:r>
              <a:rPr lang="en-US" sz="500" dirty="0">
                <a:latin typeface="Courier New" panose="02070309020205020404" pitchFamily="49" charset="0"/>
                <a:cs typeface="Courier New" panose="02070309020205020404" pitchFamily="49" charset="0"/>
              </a:rPr>
              <a:t>/ostream:638:0,</a:t>
            </a:r>
          </a:p>
          <a:p>
            <a:r>
              <a:rPr lang="en-US" sz="500" dirty="0">
                <a:latin typeface="Courier New" panose="02070309020205020404" pitchFamily="49" charset="0"/>
                <a:cs typeface="Courier New" panose="02070309020205020404" pitchFamily="49" charset="0"/>
              </a:rPr>
              <a:t>                 from /</a:t>
            </a:r>
            <a:r>
              <a:rPr lang="en-US" sz="500" dirty="0" err="1">
                <a:latin typeface="Courier New" panose="02070309020205020404" pitchFamily="49" charset="0"/>
                <a:cs typeface="Courier New" panose="02070309020205020404" pitchFamily="49" charset="0"/>
              </a:rPr>
              <a:t>usr</a:t>
            </a:r>
            <a:r>
              <a:rPr lang="en-US" sz="500" dirty="0">
                <a:latin typeface="Courier New" panose="02070309020205020404" pitchFamily="49" charset="0"/>
                <a:cs typeface="Courier New" panose="02070309020205020404" pitchFamily="49" charset="0"/>
              </a:rPr>
              <a:t>/lib/</a:t>
            </a:r>
            <a:r>
              <a:rPr lang="en-US" sz="500" dirty="0" err="1">
                <a:latin typeface="Courier New" panose="02070309020205020404" pitchFamily="49" charset="0"/>
                <a:cs typeface="Courier New" panose="02070309020205020404" pitchFamily="49" charset="0"/>
              </a:rPr>
              <a:t>gcc</a:t>
            </a:r>
            <a:r>
              <a:rPr lang="en-US" sz="500" dirty="0">
                <a:latin typeface="Courier New" panose="02070309020205020404" pitchFamily="49" charset="0"/>
                <a:cs typeface="Courier New" panose="02070309020205020404" pitchFamily="49" charset="0"/>
              </a:rPr>
              <a:t>/x86_64-pc-cygwin/5.4.0/include/</a:t>
            </a:r>
            <a:r>
              <a:rPr lang="en-US" sz="500" dirty="0" err="1">
                <a:latin typeface="Courier New" panose="02070309020205020404" pitchFamily="49" charset="0"/>
                <a:cs typeface="Courier New" panose="02070309020205020404" pitchFamily="49" charset="0"/>
              </a:rPr>
              <a:t>c++</a:t>
            </a:r>
            <a:r>
              <a:rPr lang="en-US" sz="500" dirty="0">
                <a:latin typeface="Courier New" panose="02070309020205020404" pitchFamily="49" charset="0"/>
                <a:cs typeface="Courier New" panose="02070309020205020404" pitchFamily="49" charset="0"/>
              </a:rPr>
              <a:t>/iostream:39,</a:t>
            </a:r>
          </a:p>
          <a:p>
            <a:r>
              <a:rPr lang="en-US" sz="500" dirty="0">
                <a:latin typeface="Courier New" panose="02070309020205020404" pitchFamily="49" charset="0"/>
                <a:cs typeface="Courier New" panose="02070309020205020404" pitchFamily="49" charset="0"/>
              </a:rPr>
              <a:t>                 from cpp-error-message.cpp:1:</a:t>
            </a:r>
          </a:p>
          <a:p>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usr</a:t>
            </a:r>
            <a:r>
              <a:rPr lang="en-US" sz="500" dirty="0">
                <a:latin typeface="Courier New" panose="02070309020205020404" pitchFamily="49" charset="0"/>
                <a:cs typeface="Courier New" panose="02070309020205020404" pitchFamily="49" charset="0"/>
              </a:rPr>
              <a:t>/lib/</a:t>
            </a:r>
            <a:r>
              <a:rPr lang="en-US" sz="500" dirty="0" err="1">
                <a:latin typeface="Courier New" panose="02070309020205020404" pitchFamily="49" charset="0"/>
                <a:cs typeface="Courier New" panose="02070309020205020404" pitchFamily="49" charset="0"/>
              </a:rPr>
              <a:t>gcc</a:t>
            </a:r>
            <a:r>
              <a:rPr lang="en-US" sz="500" dirty="0">
                <a:latin typeface="Courier New" panose="02070309020205020404" pitchFamily="49" charset="0"/>
                <a:cs typeface="Courier New" panose="02070309020205020404" pitchFamily="49" charset="0"/>
              </a:rPr>
              <a:t>/x86_64-pc-cygwin/5.4.0/include/</a:t>
            </a:r>
            <a:r>
              <a:rPr lang="en-US" sz="500" dirty="0" err="1">
                <a:latin typeface="Courier New" panose="02070309020205020404" pitchFamily="49" charset="0"/>
                <a:cs typeface="Courier New" panose="02070309020205020404" pitchFamily="49" charset="0"/>
              </a:rPr>
              <a:t>c++</a:t>
            </a:r>
            <a:r>
              <a:rPr lang="en-US" sz="500" dirty="0">
                <a:latin typeface="Courier New" panose="02070309020205020404" pitchFamily="49" charset="0"/>
                <a:cs typeface="Courier New" panose="02070309020205020404" pitchFamily="49" charset="0"/>
              </a:rPr>
              <a:t>/bits/ostream.tcc:321:5: note: candidate: template&lt;class _</a:t>
            </a:r>
            <a:r>
              <a:rPr lang="en-US" sz="500" dirty="0" err="1">
                <a:latin typeface="Courier New" panose="02070309020205020404" pitchFamily="49" charset="0"/>
                <a:cs typeface="Courier New" panose="02070309020205020404" pitchFamily="49" charset="0"/>
              </a:rPr>
              <a:t>CharT</a:t>
            </a:r>
            <a:r>
              <a:rPr lang="en-US" sz="500" dirty="0">
                <a:latin typeface="Courier New" panose="02070309020205020404" pitchFamily="49" charset="0"/>
                <a:cs typeface="Courier New" panose="02070309020205020404" pitchFamily="49" charset="0"/>
              </a:rPr>
              <a:t>, class _Traits&gt; </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basic_ostream</a:t>
            </a:r>
            <a:r>
              <a:rPr lang="en-US" sz="500" dirty="0">
                <a:latin typeface="Courier New" panose="02070309020205020404" pitchFamily="49" charset="0"/>
                <a:cs typeface="Courier New" panose="02070309020205020404" pitchFamily="49" charset="0"/>
              </a:rPr>
              <a:t>&lt;_</a:t>
            </a:r>
            <a:r>
              <a:rPr lang="en-US" sz="500" dirty="0" err="1">
                <a:latin typeface="Courier New" panose="02070309020205020404" pitchFamily="49" charset="0"/>
                <a:cs typeface="Courier New" panose="02070309020205020404" pitchFamily="49" charset="0"/>
              </a:rPr>
              <a:t>CharT</a:t>
            </a:r>
            <a:r>
              <a:rPr lang="en-US" sz="500" dirty="0">
                <a:latin typeface="Courier New" panose="02070309020205020404" pitchFamily="49" charset="0"/>
                <a:cs typeface="Courier New" panose="02070309020205020404" pitchFamily="49" charset="0"/>
              </a:rPr>
              <a:t>, _Traits&gt;&amp; </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::operator&lt;&lt;(</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basic_ostream</a:t>
            </a:r>
            <a:r>
              <a:rPr lang="en-US" sz="500" dirty="0">
                <a:latin typeface="Courier New" panose="02070309020205020404" pitchFamily="49" charset="0"/>
                <a:cs typeface="Courier New" panose="02070309020205020404" pitchFamily="49" charset="0"/>
              </a:rPr>
              <a:t>&lt;_</a:t>
            </a:r>
            <a:r>
              <a:rPr lang="en-US" sz="500" dirty="0" err="1">
                <a:latin typeface="Courier New" panose="02070309020205020404" pitchFamily="49" charset="0"/>
                <a:cs typeface="Courier New" panose="02070309020205020404" pitchFamily="49" charset="0"/>
              </a:rPr>
              <a:t>CharT</a:t>
            </a:r>
            <a:r>
              <a:rPr lang="en-US" sz="500" dirty="0">
                <a:latin typeface="Courier New" panose="02070309020205020404" pitchFamily="49" charset="0"/>
                <a:cs typeface="Courier New" panose="02070309020205020404" pitchFamily="49" charset="0"/>
              </a:rPr>
              <a:t>, _Traits&gt;&amp;, </a:t>
            </a:r>
            <a:r>
              <a:rPr lang="en-US" sz="500" dirty="0" err="1">
                <a:latin typeface="Courier New" panose="02070309020205020404" pitchFamily="49" charset="0"/>
                <a:cs typeface="Courier New" panose="02070309020205020404" pitchFamily="49" charset="0"/>
              </a:rPr>
              <a:t>const</a:t>
            </a:r>
            <a:r>
              <a:rPr lang="en-US" sz="500" dirty="0">
                <a:latin typeface="Courier New" panose="02070309020205020404" pitchFamily="49" charset="0"/>
                <a:cs typeface="Courier New" panose="02070309020205020404" pitchFamily="49" charset="0"/>
              </a:rPr>
              <a:t> char*)</a:t>
            </a:r>
          </a:p>
          <a:p>
            <a:r>
              <a:rPr lang="en-US" sz="500" dirty="0">
                <a:latin typeface="Courier New" panose="02070309020205020404" pitchFamily="49" charset="0"/>
                <a:cs typeface="Courier New" panose="02070309020205020404" pitchFamily="49" charset="0"/>
              </a:rPr>
              <a:t>     operator&lt;&lt;(</a:t>
            </a:r>
            <a:r>
              <a:rPr lang="en-US" sz="500" dirty="0" err="1">
                <a:latin typeface="Courier New" panose="02070309020205020404" pitchFamily="49" charset="0"/>
                <a:cs typeface="Courier New" panose="02070309020205020404" pitchFamily="49" charset="0"/>
              </a:rPr>
              <a:t>basic_ostream</a:t>
            </a:r>
            <a:r>
              <a:rPr lang="en-US" sz="500" dirty="0">
                <a:latin typeface="Courier New" panose="02070309020205020404" pitchFamily="49" charset="0"/>
                <a:cs typeface="Courier New" panose="02070309020205020404" pitchFamily="49" charset="0"/>
              </a:rPr>
              <a:t>&lt;_</a:t>
            </a:r>
            <a:r>
              <a:rPr lang="en-US" sz="500" dirty="0" err="1">
                <a:latin typeface="Courier New" panose="02070309020205020404" pitchFamily="49" charset="0"/>
                <a:cs typeface="Courier New" panose="02070309020205020404" pitchFamily="49" charset="0"/>
              </a:rPr>
              <a:t>CharT</a:t>
            </a:r>
            <a:r>
              <a:rPr lang="en-US" sz="500" dirty="0">
                <a:latin typeface="Courier New" panose="02070309020205020404" pitchFamily="49" charset="0"/>
                <a:cs typeface="Courier New" panose="02070309020205020404" pitchFamily="49" charset="0"/>
              </a:rPr>
              <a:t>, _Traits&gt;&amp; __out, </a:t>
            </a:r>
            <a:r>
              <a:rPr lang="en-US" sz="500" dirty="0" err="1">
                <a:latin typeface="Courier New" panose="02070309020205020404" pitchFamily="49" charset="0"/>
                <a:cs typeface="Courier New" panose="02070309020205020404" pitchFamily="49" charset="0"/>
              </a:rPr>
              <a:t>const</a:t>
            </a:r>
            <a:r>
              <a:rPr lang="en-US" sz="500" dirty="0">
                <a:latin typeface="Courier New" panose="02070309020205020404" pitchFamily="49" charset="0"/>
                <a:cs typeface="Courier New" panose="02070309020205020404" pitchFamily="49" charset="0"/>
              </a:rPr>
              <a:t> char* __s)</a:t>
            </a:r>
          </a:p>
          <a:p>
            <a:r>
              <a:rPr lang="en-US" sz="500" dirty="0">
                <a:latin typeface="Courier New" panose="02070309020205020404" pitchFamily="49" charset="0"/>
                <a:cs typeface="Courier New" panose="02070309020205020404" pitchFamily="49" charset="0"/>
              </a:rPr>
              <a:t>     ^</a:t>
            </a:r>
          </a:p>
          <a:p>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usr</a:t>
            </a:r>
            <a:r>
              <a:rPr lang="en-US" sz="500" dirty="0">
                <a:latin typeface="Courier New" panose="02070309020205020404" pitchFamily="49" charset="0"/>
                <a:cs typeface="Courier New" panose="02070309020205020404" pitchFamily="49" charset="0"/>
              </a:rPr>
              <a:t>/lib/</a:t>
            </a:r>
            <a:r>
              <a:rPr lang="en-US" sz="500" dirty="0" err="1">
                <a:latin typeface="Courier New" panose="02070309020205020404" pitchFamily="49" charset="0"/>
                <a:cs typeface="Courier New" panose="02070309020205020404" pitchFamily="49" charset="0"/>
              </a:rPr>
              <a:t>gcc</a:t>
            </a:r>
            <a:r>
              <a:rPr lang="en-US" sz="500" dirty="0">
                <a:latin typeface="Courier New" panose="02070309020205020404" pitchFamily="49" charset="0"/>
                <a:cs typeface="Courier New" panose="02070309020205020404" pitchFamily="49" charset="0"/>
              </a:rPr>
              <a:t>/x86_64-pc-cygwin/5.4.0/include/</a:t>
            </a:r>
            <a:r>
              <a:rPr lang="en-US" sz="500" dirty="0" err="1">
                <a:latin typeface="Courier New" panose="02070309020205020404" pitchFamily="49" charset="0"/>
                <a:cs typeface="Courier New" panose="02070309020205020404" pitchFamily="49" charset="0"/>
              </a:rPr>
              <a:t>c++</a:t>
            </a:r>
            <a:r>
              <a:rPr lang="en-US" sz="500" dirty="0">
                <a:latin typeface="Courier New" panose="02070309020205020404" pitchFamily="49" charset="0"/>
                <a:cs typeface="Courier New" panose="02070309020205020404" pitchFamily="49" charset="0"/>
              </a:rPr>
              <a:t>/bits/ostream.tcc:321:5: note:   template argument deduction/substitution failed:</a:t>
            </a:r>
          </a:p>
          <a:p>
            <a:r>
              <a:rPr lang="en-US" sz="500" dirty="0">
                <a:latin typeface="Courier New" panose="02070309020205020404" pitchFamily="49" charset="0"/>
                <a:cs typeface="Courier New" panose="02070309020205020404" pitchFamily="49" charset="0"/>
              </a:rPr>
              <a:t>cpp-error-message.cpp:7:16: note:   cannot convert ‘A’ (type ‘</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::vector&lt;</a:t>
            </a:r>
            <a:r>
              <a:rPr lang="en-US" sz="500" dirty="0" err="1">
                <a:latin typeface="Courier New" panose="02070309020205020404" pitchFamily="49" charset="0"/>
                <a:cs typeface="Courier New" panose="02070309020205020404" pitchFamily="49" charset="0"/>
              </a:rPr>
              <a:t>int</a:t>
            </a:r>
            <a:r>
              <a:rPr lang="en-US" sz="500" dirty="0">
                <a:latin typeface="Courier New" panose="02070309020205020404" pitchFamily="49" charset="0"/>
                <a:cs typeface="Courier New" panose="02070309020205020404" pitchFamily="49" charset="0"/>
              </a:rPr>
              <a:t>&gt;’) to type ‘</a:t>
            </a:r>
            <a:r>
              <a:rPr lang="en-US" sz="500" dirty="0" err="1">
                <a:latin typeface="Courier New" panose="02070309020205020404" pitchFamily="49" charset="0"/>
                <a:cs typeface="Courier New" panose="02070309020205020404" pitchFamily="49" charset="0"/>
              </a:rPr>
              <a:t>const</a:t>
            </a:r>
            <a:r>
              <a:rPr lang="en-US" sz="500" dirty="0">
                <a:latin typeface="Courier New" panose="02070309020205020404" pitchFamily="49" charset="0"/>
                <a:cs typeface="Courier New" panose="02070309020205020404" pitchFamily="49" charset="0"/>
              </a:rPr>
              <a:t> char*’</a:t>
            </a:r>
          </a:p>
          <a:p>
            <a:r>
              <a:rPr lang="en-US" sz="500" dirty="0">
                <a:latin typeface="Courier New" panose="02070309020205020404" pitchFamily="49" charset="0"/>
                <a:cs typeface="Courier New" panose="02070309020205020404" pitchFamily="49" charset="0"/>
              </a:rPr>
              <a:t>   </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cout</a:t>
            </a:r>
            <a:r>
              <a:rPr lang="en-US" sz="500" dirty="0">
                <a:latin typeface="Courier New" panose="02070309020205020404" pitchFamily="49" charset="0"/>
                <a:cs typeface="Courier New" panose="02070309020205020404" pitchFamily="49" charset="0"/>
              </a:rPr>
              <a:t> &lt;&lt; A &lt;&lt; </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endl</a:t>
            </a:r>
            <a:r>
              <a:rPr lang="en-US" sz="500" dirty="0">
                <a:latin typeface="Courier New" panose="02070309020205020404" pitchFamily="49" charset="0"/>
                <a:cs typeface="Courier New" panose="02070309020205020404" pitchFamily="49" charset="0"/>
              </a:rPr>
              <a:t>;</a:t>
            </a:r>
          </a:p>
          <a:p>
            <a:r>
              <a:rPr lang="en-US" sz="500" dirty="0">
                <a:latin typeface="Courier New" panose="02070309020205020404" pitchFamily="49" charset="0"/>
                <a:cs typeface="Courier New" panose="02070309020205020404" pitchFamily="49" charset="0"/>
              </a:rPr>
              <a:t>                ^</a:t>
            </a:r>
          </a:p>
          <a:p>
            <a:r>
              <a:rPr lang="en-US" sz="500" dirty="0">
                <a:latin typeface="Courier New" panose="02070309020205020404" pitchFamily="49" charset="0"/>
                <a:cs typeface="Courier New" panose="02070309020205020404" pitchFamily="49" charset="0"/>
              </a:rPr>
              <a:t>In file included from /</a:t>
            </a:r>
            <a:r>
              <a:rPr lang="en-US" sz="500" dirty="0" err="1">
                <a:latin typeface="Courier New" panose="02070309020205020404" pitchFamily="49" charset="0"/>
                <a:cs typeface="Courier New" panose="02070309020205020404" pitchFamily="49" charset="0"/>
              </a:rPr>
              <a:t>usr</a:t>
            </a:r>
            <a:r>
              <a:rPr lang="en-US" sz="500" dirty="0">
                <a:latin typeface="Courier New" panose="02070309020205020404" pitchFamily="49" charset="0"/>
                <a:cs typeface="Courier New" panose="02070309020205020404" pitchFamily="49" charset="0"/>
              </a:rPr>
              <a:t>/lib/</a:t>
            </a:r>
            <a:r>
              <a:rPr lang="en-US" sz="500" dirty="0" err="1">
                <a:latin typeface="Courier New" panose="02070309020205020404" pitchFamily="49" charset="0"/>
                <a:cs typeface="Courier New" panose="02070309020205020404" pitchFamily="49" charset="0"/>
              </a:rPr>
              <a:t>gcc</a:t>
            </a:r>
            <a:r>
              <a:rPr lang="en-US" sz="500" dirty="0">
                <a:latin typeface="Courier New" panose="02070309020205020404" pitchFamily="49" charset="0"/>
                <a:cs typeface="Courier New" panose="02070309020205020404" pitchFamily="49" charset="0"/>
              </a:rPr>
              <a:t>/x86_64-pc-cygwin/5.4.0/include/</a:t>
            </a:r>
            <a:r>
              <a:rPr lang="en-US" sz="500" dirty="0" err="1">
                <a:latin typeface="Courier New" panose="02070309020205020404" pitchFamily="49" charset="0"/>
                <a:cs typeface="Courier New" panose="02070309020205020404" pitchFamily="49" charset="0"/>
              </a:rPr>
              <a:t>c++</a:t>
            </a:r>
            <a:r>
              <a:rPr lang="en-US" sz="500" dirty="0">
                <a:latin typeface="Courier New" panose="02070309020205020404" pitchFamily="49" charset="0"/>
                <a:cs typeface="Courier New" panose="02070309020205020404" pitchFamily="49" charset="0"/>
              </a:rPr>
              <a:t>/iostream:39:0,</a:t>
            </a:r>
          </a:p>
          <a:p>
            <a:r>
              <a:rPr lang="en-US" sz="500" dirty="0">
                <a:latin typeface="Courier New" panose="02070309020205020404" pitchFamily="49" charset="0"/>
                <a:cs typeface="Courier New" panose="02070309020205020404" pitchFamily="49" charset="0"/>
              </a:rPr>
              <a:t>                 from cpp-error-message.cpp:1:</a:t>
            </a:r>
          </a:p>
          <a:p>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usr</a:t>
            </a:r>
            <a:r>
              <a:rPr lang="en-US" sz="500" dirty="0">
                <a:latin typeface="Courier New" panose="02070309020205020404" pitchFamily="49" charset="0"/>
                <a:cs typeface="Courier New" panose="02070309020205020404" pitchFamily="49" charset="0"/>
              </a:rPr>
              <a:t>/lib/</a:t>
            </a:r>
            <a:r>
              <a:rPr lang="en-US" sz="500" dirty="0" err="1">
                <a:latin typeface="Courier New" panose="02070309020205020404" pitchFamily="49" charset="0"/>
                <a:cs typeface="Courier New" panose="02070309020205020404" pitchFamily="49" charset="0"/>
              </a:rPr>
              <a:t>gcc</a:t>
            </a:r>
            <a:r>
              <a:rPr lang="en-US" sz="500" dirty="0">
                <a:latin typeface="Courier New" panose="02070309020205020404" pitchFamily="49" charset="0"/>
                <a:cs typeface="Courier New" panose="02070309020205020404" pitchFamily="49" charset="0"/>
              </a:rPr>
              <a:t>/x86_64-pc-cygwin/5.4.0/include/</a:t>
            </a:r>
            <a:r>
              <a:rPr lang="en-US" sz="500" dirty="0" err="1">
                <a:latin typeface="Courier New" panose="02070309020205020404" pitchFamily="49" charset="0"/>
                <a:cs typeface="Courier New" panose="02070309020205020404" pitchFamily="49" charset="0"/>
              </a:rPr>
              <a:t>c++</a:t>
            </a:r>
            <a:r>
              <a:rPr lang="en-US" sz="500" dirty="0">
                <a:latin typeface="Courier New" panose="02070309020205020404" pitchFamily="49" charset="0"/>
                <a:cs typeface="Courier New" panose="02070309020205020404" pitchFamily="49" charset="0"/>
              </a:rPr>
              <a:t>/ostream:539:5: note: candidate: template&lt;class _</a:t>
            </a:r>
            <a:r>
              <a:rPr lang="en-US" sz="500" dirty="0" err="1">
                <a:latin typeface="Courier New" panose="02070309020205020404" pitchFamily="49" charset="0"/>
                <a:cs typeface="Courier New" panose="02070309020205020404" pitchFamily="49" charset="0"/>
              </a:rPr>
              <a:t>CharT</a:t>
            </a:r>
            <a:r>
              <a:rPr lang="en-US" sz="500" dirty="0">
                <a:latin typeface="Courier New" panose="02070309020205020404" pitchFamily="49" charset="0"/>
                <a:cs typeface="Courier New" panose="02070309020205020404" pitchFamily="49" charset="0"/>
              </a:rPr>
              <a:t>, class _Traits&gt; </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basic_ostream</a:t>
            </a:r>
            <a:r>
              <a:rPr lang="en-US" sz="500" dirty="0">
                <a:latin typeface="Courier New" panose="02070309020205020404" pitchFamily="49" charset="0"/>
                <a:cs typeface="Courier New" panose="02070309020205020404" pitchFamily="49" charset="0"/>
              </a:rPr>
              <a:t>&lt;_</a:t>
            </a:r>
            <a:r>
              <a:rPr lang="en-US" sz="500" dirty="0" err="1">
                <a:latin typeface="Courier New" panose="02070309020205020404" pitchFamily="49" charset="0"/>
                <a:cs typeface="Courier New" panose="02070309020205020404" pitchFamily="49" charset="0"/>
              </a:rPr>
              <a:t>CharT</a:t>
            </a:r>
            <a:r>
              <a:rPr lang="en-US" sz="500" dirty="0">
                <a:latin typeface="Courier New" panose="02070309020205020404" pitchFamily="49" charset="0"/>
                <a:cs typeface="Courier New" panose="02070309020205020404" pitchFamily="49" charset="0"/>
              </a:rPr>
              <a:t>, _Traits&gt;&amp; </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::operator&lt;&lt;(</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basic_ostream</a:t>
            </a:r>
            <a:r>
              <a:rPr lang="en-US" sz="500" dirty="0">
                <a:latin typeface="Courier New" panose="02070309020205020404" pitchFamily="49" charset="0"/>
                <a:cs typeface="Courier New" panose="02070309020205020404" pitchFamily="49" charset="0"/>
              </a:rPr>
              <a:t>&lt;_</a:t>
            </a:r>
            <a:r>
              <a:rPr lang="en-US" sz="500" dirty="0" err="1">
                <a:latin typeface="Courier New" panose="02070309020205020404" pitchFamily="49" charset="0"/>
                <a:cs typeface="Courier New" panose="02070309020205020404" pitchFamily="49" charset="0"/>
              </a:rPr>
              <a:t>CharT</a:t>
            </a:r>
            <a:r>
              <a:rPr lang="en-US" sz="500" dirty="0">
                <a:latin typeface="Courier New" panose="02070309020205020404" pitchFamily="49" charset="0"/>
                <a:cs typeface="Courier New" panose="02070309020205020404" pitchFamily="49" charset="0"/>
              </a:rPr>
              <a:t>, _Traits&gt;&amp;, </a:t>
            </a:r>
            <a:r>
              <a:rPr lang="en-US" sz="500" dirty="0" err="1">
                <a:latin typeface="Courier New" panose="02070309020205020404" pitchFamily="49" charset="0"/>
                <a:cs typeface="Courier New" panose="02070309020205020404" pitchFamily="49" charset="0"/>
              </a:rPr>
              <a:t>const</a:t>
            </a:r>
            <a:r>
              <a:rPr lang="en-US" sz="500" dirty="0">
                <a:latin typeface="Courier New" panose="02070309020205020404" pitchFamily="49" charset="0"/>
                <a:cs typeface="Courier New" panose="02070309020205020404" pitchFamily="49" charset="0"/>
              </a:rPr>
              <a:t> _</a:t>
            </a:r>
            <a:r>
              <a:rPr lang="en-US" sz="500" dirty="0" err="1">
                <a:latin typeface="Courier New" panose="02070309020205020404" pitchFamily="49" charset="0"/>
                <a:cs typeface="Courier New" panose="02070309020205020404" pitchFamily="49" charset="0"/>
              </a:rPr>
              <a:t>CharT</a:t>
            </a:r>
            <a:r>
              <a:rPr lang="en-US" sz="500" dirty="0">
                <a:latin typeface="Courier New" panose="02070309020205020404" pitchFamily="49" charset="0"/>
                <a:cs typeface="Courier New" panose="02070309020205020404" pitchFamily="49" charset="0"/>
              </a:rPr>
              <a:t>*)</a:t>
            </a:r>
          </a:p>
          <a:p>
            <a:r>
              <a:rPr lang="en-US" sz="500" dirty="0">
                <a:latin typeface="Courier New" panose="02070309020205020404" pitchFamily="49" charset="0"/>
                <a:cs typeface="Courier New" panose="02070309020205020404" pitchFamily="49" charset="0"/>
              </a:rPr>
              <a:t>     operator&lt;&lt;(</a:t>
            </a:r>
            <a:r>
              <a:rPr lang="en-US" sz="500" dirty="0" err="1">
                <a:latin typeface="Courier New" panose="02070309020205020404" pitchFamily="49" charset="0"/>
                <a:cs typeface="Courier New" panose="02070309020205020404" pitchFamily="49" charset="0"/>
              </a:rPr>
              <a:t>basic_ostream</a:t>
            </a:r>
            <a:r>
              <a:rPr lang="en-US" sz="500" dirty="0">
                <a:latin typeface="Courier New" panose="02070309020205020404" pitchFamily="49" charset="0"/>
                <a:cs typeface="Courier New" panose="02070309020205020404" pitchFamily="49" charset="0"/>
              </a:rPr>
              <a:t>&lt;_</a:t>
            </a:r>
            <a:r>
              <a:rPr lang="en-US" sz="500" dirty="0" err="1">
                <a:latin typeface="Courier New" panose="02070309020205020404" pitchFamily="49" charset="0"/>
                <a:cs typeface="Courier New" panose="02070309020205020404" pitchFamily="49" charset="0"/>
              </a:rPr>
              <a:t>CharT</a:t>
            </a:r>
            <a:r>
              <a:rPr lang="en-US" sz="500" dirty="0">
                <a:latin typeface="Courier New" panose="02070309020205020404" pitchFamily="49" charset="0"/>
                <a:cs typeface="Courier New" panose="02070309020205020404" pitchFamily="49" charset="0"/>
              </a:rPr>
              <a:t>, _Traits&gt;&amp; __out, </a:t>
            </a:r>
            <a:r>
              <a:rPr lang="en-US" sz="500" dirty="0" err="1">
                <a:latin typeface="Courier New" panose="02070309020205020404" pitchFamily="49" charset="0"/>
                <a:cs typeface="Courier New" panose="02070309020205020404" pitchFamily="49" charset="0"/>
              </a:rPr>
              <a:t>const</a:t>
            </a:r>
            <a:r>
              <a:rPr lang="en-US" sz="500" dirty="0">
                <a:latin typeface="Courier New" panose="02070309020205020404" pitchFamily="49" charset="0"/>
                <a:cs typeface="Courier New" panose="02070309020205020404" pitchFamily="49" charset="0"/>
              </a:rPr>
              <a:t> _</a:t>
            </a:r>
            <a:r>
              <a:rPr lang="en-US" sz="500" dirty="0" err="1">
                <a:latin typeface="Courier New" panose="02070309020205020404" pitchFamily="49" charset="0"/>
                <a:cs typeface="Courier New" panose="02070309020205020404" pitchFamily="49" charset="0"/>
              </a:rPr>
              <a:t>CharT</a:t>
            </a:r>
            <a:r>
              <a:rPr lang="en-US" sz="500" dirty="0">
                <a:latin typeface="Courier New" panose="02070309020205020404" pitchFamily="49" charset="0"/>
                <a:cs typeface="Courier New" panose="02070309020205020404" pitchFamily="49" charset="0"/>
              </a:rPr>
              <a:t>* __s)</a:t>
            </a:r>
          </a:p>
          <a:p>
            <a:r>
              <a:rPr lang="en-US" sz="500" dirty="0">
                <a:latin typeface="Courier New" panose="02070309020205020404" pitchFamily="49" charset="0"/>
                <a:cs typeface="Courier New" panose="02070309020205020404" pitchFamily="49" charset="0"/>
              </a:rPr>
              <a:t>     ^</a:t>
            </a:r>
          </a:p>
          <a:p>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usr</a:t>
            </a:r>
            <a:r>
              <a:rPr lang="en-US" sz="500" dirty="0">
                <a:latin typeface="Courier New" panose="02070309020205020404" pitchFamily="49" charset="0"/>
                <a:cs typeface="Courier New" panose="02070309020205020404" pitchFamily="49" charset="0"/>
              </a:rPr>
              <a:t>/lib/</a:t>
            </a:r>
            <a:r>
              <a:rPr lang="en-US" sz="500" dirty="0" err="1">
                <a:latin typeface="Courier New" panose="02070309020205020404" pitchFamily="49" charset="0"/>
                <a:cs typeface="Courier New" panose="02070309020205020404" pitchFamily="49" charset="0"/>
              </a:rPr>
              <a:t>gcc</a:t>
            </a:r>
            <a:r>
              <a:rPr lang="en-US" sz="500" dirty="0">
                <a:latin typeface="Courier New" panose="02070309020205020404" pitchFamily="49" charset="0"/>
                <a:cs typeface="Courier New" panose="02070309020205020404" pitchFamily="49" charset="0"/>
              </a:rPr>
              <a:t>/x86_64-pc-cygwin/5.4.0/include/</a:t>
            </a:r>
            <a:r>
              <a:rPr lang="en-US" sz="500" dirty="0" err="1">
                <a:latin typeface="Courier New" panose="02070309020205020404" pitchFamily="49" charset="0"/>
                <a:cs typeface="Courier New" panose="02070309020205020404" pitchFamily="49" charset="0"/>
              </a:rPr>
              <a:t>c++</a:t>
            </a:r>
            <a:r>
              <a:rPr lang="en-US" sz="500" dirty="0">
                <a:latin typeface="Courier New" panose="02070309020205020404" pitchFamily="49" charset="0"/>
                <a:cs typeface="Courier New" panose="02070309020205020404" pitchFamily="49" charset="0"/>
              </a:rPr>
              <a:t>/ostream:539:5: note:   template argument deduction/substitution failed:</a:t>
            </a:r>
          </a:p>
          <a:p>
            <a:r>
              <a:rPr lang="en-US" sz="500" dirty="0">
                <a:latin typeface="Courier New" panose="02070309020205020404" pitchFamily="49" charset="0"/>
                <a:cs typeface="Courier New" panose="02070309020205020404" pitchFamily="49" charset="0"/>
              </a:rPr>
              <a:t>cpp-error-message.cpp:7:16: note:   mismatched types ‘</a:t>
            </a:r>
            <a:r>
              <a:rPr lang="en-US" sz="500" dirty="0" err="1">
                <a:latin typeface="Courier New" panose="02070309020205020404" pitchFamily="49" charset="0"/>
                <a:cs typeface="Courier New" panose="02070309020205020404" pitchFamily="49" charset="0"/>
              </a:rPr>
              <a:t>const</a:t>
            </a:r>
            <a:r>
              <a:rPr lang="en-US" sz="500" dirty="0">
                <a:latin typeface="Courier New" panose="02070309020205020404" pitchFamily="49" charset="0"/>
                <a:cs typeface="Courier New" panose="02070309020205020404" pitchFamily="49" charset="0"/>
              </a:rPr>
              <a:t> _</a:t>
            </a:r>
            <a:r>
              <a:rPr lang="en-US" sz="500" dirty="0" err="1">
                <a:latin typeface="Courier New" panose="02070309020205020404" pitchFamily="49" charset="0"/>
                <a:cs typeface="Courier New" panose="02070309020205020404" pitchFamily="49" charset="0"/>
              </a:rPr>
              <a:t>CharT</a:t>
            </a:r>
            <a:r>
              <a:rPr lang="en-US" sz="500" dirty="0">
                <a:latin typeface="Courier New" panose="02070309020205020404" pitchFamily="49" charset="0"/>
                <a:cs typeface="Courier New" panose="02070309020205020404" pitchFamily="49" charset="0"/>
              </a:rPr>
              <a:t>*’ and ‘</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::vector&lt;</a:t>
            </a:r>
            <a:r>
              <a:rPr lang="en-US" sz="500" dirty="0" err="1">
                <a:latin typeface="Courier New" panose="02070309020205020404" pitchFamily="49" charset="0"/>
                <a:cs typeface="Courier New" panose="02070309020205020404" pitchFamily="49" charset="0"/>
              </a:rPr>
              <a:t>int</a:t>
            </a:r>
            <a:r>
              <a:rPr lang="en-US" sz="500" dirty="0">
                <a:latin typeface="Courier New" panose="02070309020205020404" pitchFamily="49" charset="0"/>
                <a:cs typeface="Courier New" panose="02070309020205020404" pitchFamily="49" charset="0"/>
              </a:rPr>
              <a:t>&gt;’</a:t>
            </a:r>
          </a:p>
          <a:p>
            <a:r>
              <a:rPr lang="en-US" sz="500" dirty="0">
                <a:latin typeface="Courier New" panose="02070309020205020404" pitchFamily="49" charset="0"/>
                <a:cs typeface="Courier New" panose="02070309020205020404" pitchFamily="49" charset="0"/>
              </a:rPr>
              <a:t>   </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cout</a:t>
            </a:r>
            <a:r>
              <a:rPr lang="en-US" sz="500" dirty="0">
                <a:latin typeface="Courier New" panose="02070309020205020404" pitchFamily="49" charset="0"/>
                <a:cs typeface="Courier New" panose="02070309020205020404" pitchFamily="49" charset="0"/>
              </a:rPr>
              <a:t> &lt;&lt; A &lt;&lt; </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endl</a:t>
            </a:r>
            <a:r>
              <a:rPr lang="en-US" sz="500" dirty="0">
                <a:latin typeface="Courier New" panose="02070309020205020404" pitchFamily="49" charset="0"/>
                <a:cs typeface="Courier New" panose="02070309020205020404" pitchFamily="49" charset="0"/>
              </a:rPr>
              <a:t>;</a:t>
            </a:r>
          </a:p>
          <a:p>
            <a:r>
              <a:rPr lang="en-US" sz="500" dirty="0">
                <a:latin typeface="Courier New" panose="02070309020205020404" pitchFamily="49" charset="0"/>
                <a:cs typeface="Courier New" panose="02070309020205020404" pitchFamily="49" charset="0"/>
              </a:rPr>
              <a:t>                ^</a:t>
            </a:r>
          </a:p>
          <a:p>
            <a:r>
              <a:rPr lang="en-US" sz="500" dirty="0">
                <a:latin typeface="Courier New" panose="02070309020205020404" pitchFamily="49" charset="0"/>
                <a:cs typeface="Courier New" panose="02070309020205020404" pitchFamily="49" charset="0"/>
              </a:rPr>
              <a:t>In file included from /</a:t>
            </a:r>
            <a:r>
              <a:rPr lang="en-US" sz="500" dirty="0" err="1">
                <a:latin typeface="Courier New" panose="02070309020205020404" pitchFamily="49" charset="0"/>
                <a:cs typeface="Courier New" panose="02070309020205020404" pitchFamily="49" charset="0"/>
              </a:rPr>
              <a:t>usr</a:t>
            </a:r>
            <a:r>
              <a:rPr lang="en-US" sz="500" dirty="0">
                <a:latin typeface="Courier New" panose="02070309020205020404" pitchFamily="49" charset="0"/>
                <a:cs typeface="Courier New" panose="02070309020205020404" pitchFamily="49" charset="0"/>
              </a:rPr>
              <a:t>/lib/</a:t>
            </a:r>
            <a:r>
              <a:rPr lang="en-US" sz="500" dirty="0" err="1">
                <a:latin typeface="Courier New" panose="02070309020205020404" pitchFamily="49" charset="0"/>
                <a:cs typeface="Courier New" panose="02070309020205020404" pitchFamily="49" charset="0"/>
              </a:rPr>
              <a:t>gcc</a:t>
            </a:r>
            <a:r>
              <a:rPr lang="en-US" sz="500" dirty="0">
                <a:latin typeface="Courier New" panose="02070309020205020404" pitchFamily="49" charset="0"/>
                <a:cs typeface="Courier New" panose="02070309020205020404" pitchFamily="49" charset="0"/>
              </a:rPr>
              <a:t>/x86_64-pc-cygwin/5.4.0/include/</a:t>
            </a:r>
            <a:r>
              <a:rPr lang="en-US" sz="500" dirty="0" err="1">
                <a:latin typeface="Courier New" panose="02070309020205020404" pitchFamily="49" charset="0"/>
                <a:cs typeface="Courier New" panose="02070309020205020404" pitchFamily="49" charset="0"/>
              </a:rPr>
              <a:t>c++</a:t>
            </a:r>
            <a:r>
              <a:rPr lang="en-US" sz="500" dirty="0">
                <a:latin typeface="Courier New" panose="02070309020205020404" pitchFamily="49" charset="0"/>
                <a:cs typeface="Courier New" panose="02070309020205020404" pitchFamily="49" charset="0"/>
              </a:rPr>
              <a:t>/iostream:39:0,</a:t>
            </a:r>
          </a:p>
          <a:p>
            <a:r>
              <a:rPr lang="en-US" sz="500" dirty="0">
                <a:latin typeface="Courier New" panose="02070309020205020404" pitchFamily="49" charset="0"/>
                <a:cs typeface="Courier New" panose="02070309020205020404" pitchFamily="49" charset="0"/>
              </a:rPr>
              <a:t>                 from cpp-error-message.cpp:1:</a:t>
            </a:r>
          </a:p>
          <a:p>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usr</a:t>
            </a:r>
            <a:r>
              <a:rPr lang="en-US" sz="500" dirty="0">
                <a:latin typeface="Courier New" panose="02070309020205020404" pitchFamily="49" charset="0"/>
                <a:cs typeface="Courier New" panose="02070309020205020404" pitchFamily="49" charset="0"/>
              </a:rPr>
              <a:t>/lib/</a:t>
            </a:r>
            <a:r>
              <a:rPr lang="en-US" sz="500" dirty="0" err="1">
                <a:latin typeface="Courier New" panose="02070309020205020404" pitchFamily="49" charset="0"/>
                <a:cs typeface="Courier New" panose="02070309020205020404" pitchFamily="49" charset="0"/>
              </a:rPr>
              <a:t>gcc</a:t>
            </a:r>
            <a:r>
              <a:rPr lang="en-US" sz="500" dirty="0">
                <a:latin typeface="Courier New" panose="02070309020205020404" pitchFamily="49" charset="0"/>
                <a:cs typeface="Courier New" panose="02070309020205020404" pitchFamily="49" charset="0"/>
              </a:rPr>
              <a:t>/x86_64-pc-cygwin/5.4.0/include/</a:t>
            </a:r>
            <a:r>
              <a:rPr lang="en-US" sz="500" dirty="0" err="1">
                <a:latin typeface="Courier New" panose="02070309020205020404" pitchFamily="49" charset="0"/>
                <a:cs typeface="Courier New" panose="02070309020205020404" pitchFamily="49" charset="0"/>
              </a:rPr>
              <a:t>c++</a:t>
            </a:r>
            <a:r>
              <a:rPr lang="en-US" sz="500" dirty="0">
                <a:latin typeface="Courier New" panose="02070309020205020404" pitchFamily="49" charset="0"/>
                <a:cs typeface="Courier New" panose="02070309020205020404" pitchFamily="49" charset="0"/>
              </a:rPr>
              <a:t>/ostream:519:5: note: candidate: template&lt;class _Traits&gt; </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basic_ostream</a:t>
            </a:r>
            <a:r>
              <a:rPr lang="en-US" sz="500" dirty="0">
                <a:latin typeface="Courier New" panose="02070309020205020404" pitchFamily="49" charset="0"/>
                <a:cs typeface="Courier New" panose="02070309020205020404" pitchFamily="49" charset="0"/>
              </a:rPr>
              <a:t>&lt;char, _Traits&gt;&amp; </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::operator&lt;&lt;(</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basic_ostream</a:t>
            </a:r>
            <a:r>
              <a:rPr lang="en-US" sz="500" dirty="0">
                <a:latin typeface="Courier New" panose="02070309020205020404" pitchFamily="49" charset="0"/>
                <a:cs typeface="Courier New" panose="02070309020205020404" pitchFamily="49" charset="0"/>
              </a:rPr>
              <a:t>&lt;char, _Traits&gt;&amp;, unsigned char)</a:t>
            </a:r>
          </a:p>
          <a:p>
            <a:r>
              <a:rPr lang="en-US" sz="500" dirty="0">
                <a:latin typeface="Courier New" panose="02070309020205020404" pitchFamily="49" charset="0"/>
                <a:cs typeface="Courier New" panose="02070309020205020404" pitchFamily="49" charset="0"/>
              </a:rPr>
              <a:t>     operator&lt;&lt;(</a:t>
            </a:r>
            <a:r>
              <a:rPr lang="en-US" sz="500" dirty="0" err="1">
                <a:latin typeface="Courier New" panose="02070309020205020404" pitchFamily="49" charset="0"/>
                <a:cs typeface="Courier New" panose="02070309020205020404" pitchFamily="49" charset="0"/>
              </a:rPr>
              <a:t>basic_ostream</a:t>
            </a:r>
            <a:r>
              <a:rPr lang="en-US" sz="500" dirty="0">
                <a:latin typeface="Courier New" panose="02070309020205020404" pitchFamily="49" charset="0"/>
                <a:cs typeface="Courier New" panose="02070309020205020404" pitchFamily="49" charset="0"/>
              </a:rPr>
              <a:t>&lt;char, _Traits&gt;&amp; __out, unsigned char __c)</a:t>
            </a:r>
          </a:p>
          <a:p>
            <a:r>
              <a:rPr lang="en-US" sz="500" dirty="0">
                <a:latin typeface="Courier New" panose="02070309020205020404" pitchFamily="49" charset="0"/>
                <a:cs typeface="Courier New" panose="02070309020205020404" pitchFamily="49" charset="0"/>
              </a:rPr>
              <a:t>     ^</a:t>
            </a:r>
          </a:p>
          <a:p>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usr</a:t>
            </a:r>
            <a:r>
              <a:rPr lang="en-US" sz="500" dirty="0">
                <a:latin typeface="Courier New" panose="02070309020205020404" pitchFamily="49" charset="0"/>
                <a:cs typeface="Courier New" panose="02070309020205020404" pitchFamily="49" charset="0"/>
              </a:rPr>
              <a:t>/lib/</a:t>
            </a:r>
            <a:r>
              <a:rPr lang="en-US" sz="500" dirty="0" err="1">
                <a:latin typeface="Courier New" panose="02070309020205020404" pitchFamily="49" charset="0"/>
                <a:cs typeface="Courier New" panose="02070309020205020404" pitchFamily="49" charset="0"/>
              </a:rPr>
              <a:t>gcc</a:t>
            </a:r>
            <a:r>
              <a:rPr lang="en-US" sz="500" dirty="0">
                <a:latin typeface="Courier New" panose="02070309020205020404" pitchFamily="49" charset="0"/>
                <a:cs typeface="Courier New" panose="02070309020205020404" pitchFamily="49" charset="0"/>
              </a:rPr>
              <a:t>/x86_64-pc-cygwin/5.4.0/include/</a:t>
            </a:r>
            <a:r>
              <a:rPr lang="en-US" sz="500" dirty="0" err="1">
                <a:latin typeface="Courier New" panose="02070309020205020404" pitchFamily="49" charset="0"/>
                <a:cs typeface="Courier New" panose="02070309020205020404" pitchFamily="49" charset="0"/>
              </a:rPr>
              <a:t>c++</a:t>
            </a:r>
            <a:r>
              <a:rPr lang="en-US" sz="500" dirty="0">
                <a:latin typeface="Courier New" panose="02070309020205020404" pitchFamily="49" charset="0"/>
                <a:cs typeface="Courier New" panose="02070309020205020404" pitchFamily="49" charset="0"/>
              </a:rPr>
              <a:t>/ostream:519:5: note:   template argument deduction/substitution failed:</a:t>
            </a:r>
          </a:p>
          <a:p>
            <a:r>
              <a:rPr lang="en-US" sz="500" dirty="0">
                <a:latin typeface="Courier New" panose="02070309020205020404" pitchFamily="49" charset="0"/>
                <a:cs typeface="Courier New" panose="02070309020205020404" pitchFamily="49" charset="0"/>
              </a:rPr>
              <a:t>cpp-error-message.cpp:7:16: note:   cannot convert ‘A’ (type ‘</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::vector&lt;</a:t>
            </a:r>
            <a:r>
              <a:rPr lang="en-US" sz="500" dirty="0" err="1">
                <a:latin typeface="Courier New" panose="02070309020205020404" pitchFamily="49" charset="0"/>
                <a:cs typeface="Courier New" panose="02070309020205020404" pitchFamily="49" charset="0"/>
              </a:rPr>
              <a:t>int</a:t>
            </a:r>
            <a:r>
              <a:rPr lang="en-US" sz="500" dirty="0">
                <a:latin typeface="Courier New" panose="02070309020205020404" pitchFamily="49" charset="0"/>
                <a:cs typeface="Courier New" panose="02070309020205020404" pitchFamily="49" charset="0"/>
              </a:rPr>
              <a:t>&gt;’) to type ‘unsigned char’</a:t>
            </a:r>
          </a:p>
          <a:p>
            <a:r>
              <a:rPr lang="en-US" sz="500" dirty="0">
                <a:latin typeface="Courier New" panose="02070309020205020404" pitchFamily="49" charset="0"/>
                <a:cs typeface="Courier New" panose="02070309020205020404" pitchFamily="49" charset="0"/>
              </a:rPr>
              <a:t>   </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cout</a:t>
            </a:r>
            <a:r>
              <a:rPr lang="en-US" sz="500" dirty="0">
                <a:latin typeface="Courier New" panose="02070309020205020404" pitchFamily="49" charset="0"/>
                <a:cs typeface="Courier New" panose="02070309020205020404" pitchFamily="49" charset="0"/>
              </a:rPr>
              <a:t> &lt;&lt; A &lt;&lt; </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endl</a:t>
            </a:r>
            <a:r>
              <a:rPr lang="en-US" sz="500" dirty="0">
                <a:latin typeface="Courier New" panose="02070309020205020404" pitchFamily="49" charset="0"/>
                <a:cs typeface="Courier New" panose="02070309020205020404" pitchFamily="49" charset="0"/>
              </a:rPr>
              <a:t>;</a:t>
            </a:r>
          </a:p>
          <a:p>
            <a:r>
              <a:rPr lang="en-US" sz="500" dirty="0">
                <a:latin typeface="Courier New" panose="02070309020205020404" pitchFamily="49" charset="0"/>
                <a:cs typeface="Courier New" panose="02070309020205020404" pitchFamily="49" charset="0"/>
              </a:rPr>
              <a:t>                ^</a:t>
            </a:r>
          </a:p>
          <a:p>
            <a:r>
              <a:rPr lang="en-US" sz="500" dirty="0">
                <a:latin typeface="Courier New" panose="02070309020205020404" pitchFamily="49" charset="0"/>
                <a:cs typeface="Courier New" panose="02070309020205020404" pitchFamily="49" charset="0"/>
              </a:rPr>
              <a:t>In file included from /</a:t>
            </a:r>
            <a:r>
              <a:rPr lang="en-US" sz="500" dirty="0" err="1">
                <a:latin typeface="Courier New" panose="02070309020205020404" pitchFamily="49" charset="0"/>
                <a:cs typeface="Courier New" panose="02070309020205020404" pitchFamily="49" charset="0"/>
              </a:rPr>
              <a:t>usr</a:t>
            </a:r>
            <a:r>
              <a:rPr lang="en-US" sz="500" dirty="0">
                <a:latin typeface="Courier New" panose="02070309020205020404" pitchFamily="49" charset="0"/>
                <a:cs typeface="Courier New" panose="02070309020205020404" pitchFamily="49" charset="0"/>
              </a:rPr>
              <a:t>/lib/</a:t>
            </a:r>
            <a:r>
              <a:rPr lang="en-US" sz="500" dirty="0" err="1">
                <a:latin typeface="Courier New" panose="02070309020205020404" pitchFamily="49" charset="0"/>
                <a:cs typeface="Courier New" panose="02070309020205020404" pitchFamily="49" charset="0"/>
              </a:rPr>
              <a:t>gcc</a:t>
            </a:r>
            <a:r>
              <a:rPr lang="en-US" sz="500" dirty="0">
                <a:latin typeface="Courier New" panose="02070309020205020404" pitchFamily="49" charset="0"/>
                <a:cs typeface="Courier New" panose="02070309020205020404" pitchFamily="49" charset="0"/>
              </a:rPr>
              <a:t>/x86_64-pc-cygwin/5.4.0/include/</a:t>
            </a:r>
            <a:r>
              <a:rPr lang="en-US" sz="500" dirty="0" err="1">
                <a:latin typeface="Courier New" panose="02070309020205020404" pitchFamily="49" charset="0"/>
                <a:cs typeface="Courier New" panose="02070309020205020404" pitchFamily="49" charset="0"/>
              </a:rPr>
              <a:t>c++</a:t>
            </a:r>
            <a:r>
              <a:rPr lang="en-US" sz="500" dirty="0">
                <a:latin typeface="Courier New" panose="02070309020205020404" pitchFamily="49" charset="0"/>
                <a:cs typeface="Courier New" panose="02070309020205020404" pitchFamily="49" charset="0"/>
              </a:rPr>
              <a:t>/iostream:39:0,</a:t>
            </a:r>
          </a:p>
          <a:p>
            <a:r>
              <a:rPr lang="en-US" sz="500" dirty="0">
                <a:latin typeface="Courier New" panose="02070309020205020404" pitchFamily="49" charset="0"/>
                <a:cs typeface="Courier New" panose="02070309020205020404" pitchFamily="49" charset="0"/>
              </a:rPr>
              <a:t>                 from cpp-error-message.cpp:1:</a:t>
            </a:r>
          </a:p>
          <a:p>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usr</a:t>
            </a:r>
            <a:r>
              <a:rPr lang="en-US" sz="500" dirty="0">
                <a:latin typeface="Courier New" panose="02070309020205020404" pitchFamily="49" charset="0"/>
                <a:cs typeface="Courier New" panose="02070309020205020404" pitchFamily="49" charset="0"/>
              </a:rPr>
              <a:t>/lib/</a:t>
            </a:r>
            <a:r>
              <a:rPr lang="en-US" sz="500" dirty="0" err="1">
                <a:latin typeface="Courier New" panose="02070309020205020404" pitchFamily="49" charset="0"/>
                <a:cs typeface="Courier New" panose="02070309020205020404" pitchFamily="49" charset="0"/>
              </a:rPr>
              <a:t>gcc</a:t>
            </a:r>
            <a:r>
              <a:rPr lang="en-US" sz="500" dirty="0">
                <a:latin typeface="Courier New" panose="02070309020205020404" pitchFamily="49" charset="0"/>
                <a:cs typeface="Courier New" panose="02070309020205020404" pitchFamily="49" charset="0"/>
              </a:rPr>
              <a:t>/x86_64-pc-cygwin/5.4.0/include/</a:t>
            </a:r>
            <a:r>
              <a:rPr lang="en-US" sz="500" dirty="0" err="1">
                <a:latin typeface="Courier New" panose="02070309020205020404" pitchFamily="49" charset="0"/>
                <a:cs typeface="Courier New" panose="02070309020205020404" pitchFamily="49" charset="0"/>
              </a:rPr>
              <a:t>c++</a:t>
            </a:r>
            <a:r>
              <a:rPr lang="en-US" sz="500" dirty="0">
                <a:latin typeface="Courier New" panose="02070309020205020404" pitchFamily="49" charset="0"/>
                <a:cs typeface="Courier New" panose="02070309020205020404" pitchFamily="49" charset="0"/>
              </a:rPr>
              <a:t>/ostream:514:5: note: candidate: template&lt;class _Traits&gt; </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basic_ostream</a:t>
            </a:r>
            <a:r>
              <a:rPr lang="en-US" sz="500" dirty="0">
                <a:latin typeface="Courier New" panose="02070309020205020404" pitchFamily="49" charset="0"/>
                <a:cs typeface="Courier New" panose="02070309020205020404" pitchFamily="49" charset="0"/>
              </a:rPr>
              <a:t>&lt;char, _Traits&gt;&amp; </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::operator&lt;&lt;(</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basic_ostream</a:t>
            </a:r>
            <a:r>
              <a:rPr lang="en-US" sz="500" dirty="0">
                <a:latin typeface="Courier New" panose="02070309020205020404" pitchFamily="49" charset="0"/>
                <a:cs typeface="Courier New" panose="02070309020205020404" pitchFamily="49" charset="0"/>
              </a:rPr>
              <a:t>&lt;char, _Traits&gt;&amp;, signed char)</a:t>
            </a:r>
          </a:p>
          <a:p>
            <a:r>
              <a:rPr lang="en-US" sz="500" dirty="0">
                <a:latin typeface="Courier New" panose="02070309020205020404" pitchFamily="49" charset="0"/>
                <a:cs typeface="Courier New" panose="02070309020205020404" pitchFamily="49" charset="0"/>
              </a:rPr>
              <a:t>     operator&lt;&lt;(</a:t>
            </a:r>
            <a:r>
              <a:rPr lang="en-US" sz="500" dirty="0" err="1">
                <a:latin typeface="Courier New" panose="02070309020205020404" pitchFamily="49" charset="0"/>
                <a:cs typeface="Courier New" panose="02070309020205020404" pitchFamily="49" charset="0"/>
              </a:rPr>
              <a:t>basic_ostream</a:t>
            </a:r>
            <a:r>
              <a:rPr lang="en-US" sz="500" dirty="0">
                <a:latin typeface="Courier New" panose="02070309020205020404" pitchFamily="49" charset="0"/>
                <a:cs typeface="Courier New" panose="02070309020205020404" pitchFamily="49" charset="0"/>
              </a:rPr>
              <a:t>&lt;char, _Traits&gt;&amp; __out, signed char __c)</a:t>
            </a:r>
          </a:p>
          <a:p>
            <a:r>
              <a:rPr lang="en-US" sz="500" dirty="0">
                <a:latin typeface="Courier New" panose="02070309020205020404" pitchFamily="49" charset="0"/>
                <a:cs typeface="Courier New" panose="02070309020205020404" pitchFamily="49" charset="0"/>
              </a:rPr>
              <a:t>     ^</a:t>
            </a:r>
          </a:p>
          <a:p>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usr</a:t>
            </a:r>
            <a:r>
              <a:rPr lang="en-US" sz="500" dirty="0">
                <a:latin typeface="Courier New" panose="02070309020205020404" pitchFamily="49" charset="0"/>
                <a:cs typeface="Courier New" panose="02070309020205020404" pitchFamily="49" charset="0"/>
              </a:rPr>
              <a:t>/lib/</a:t>
            </a:r>
            <a:r>
              <a:rPr lang="en-US" sz="500" dirty="0" err="1">
                <a:latin typeface="Courier New" panose="02070309020205020404" pitchFamily="49" charset="0"/>
                <a:cs typeface="Courier New" panose="02070309020205020404" pitchFamily="49" charset="0"/>
              </a:rPr>
              <a:t>gcc</a:t>
            </a:r>
            <a:r>
              <a:rPr lang="en-US" sz="500" dirty="0">
                <a:latin typeface="Courier New" panose="02070309020205020404" pitchFamily="49" charset="0"/>
                <a:cs typeface="Courier New" panose="02070309020205020404" pitchFamily="49" charset="0"/>
              </a:rPr>
              <a:t>/x86_64-pc-cygwin/5.4.0/include/</a:t>
            </a:r>
            <a:r>
              <a:rPr lang="en-US" sz="500" dirty="0" err="1">
                <a:latin typeface="Courier New" panose="02070309020205020404" pitchFamily="49" charset="0"/>
                <a:cs typeface="Courier New" panose="02070309020205020404" pitchFamily="49" charset="0"/>
              </a:rPr>
              <a:t>c++</a:t>
            </a:r>
            <a:r>
              <a:rPr lang="en-US" sz="500" dirty="0">
                <a:latin typeface="Courier New" panose="02070309020205020404" pitchFamily="49" charset="0"/>
                <a:cs typeface="Courier New" panose="02070309020205020404" pitchFamily="49" charset="0"/>
              </a:rPr>
              <a:t>/ostream:514:5: note:   template argument deduction/substitution failed:</a:t>
            </a:r>
          </a:p>
          <a:p>
            <a:r>
              <a:rPr lang="en-US" sz="500" dirty="0">
                <a:latin typeface="Courier New" panose="02070309020205020404" pitchFamily="49" charset="0"/>
                <a:cs typeface="Courier New" panose="02070309020205020404" pitchFamily="49" charset="0"/>
              </a:rPr>
              <a:t>cpp-error-message.cpp:7:16: note:   cannot convert ‘A’ (type ‘</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::vector&lt;</a:t>
            </a:r>
            <a:r>
              <a:rPr lang="en-US" sz="500" dirty="0" err="1">
                <a:latin typeface="Courier New" panose="02070309020205020404" pitchFamily="49" charset="0"/>
                <a:cs typeface="Courier New" panose="02070309020205020404" pitchFamily="49" charset="0"/>
              </a:rPr>
              <a:t>int</a:t>
            </a:r>
            <a:r>
              <a:rPr lang="en-US" sz="500" dirty="0">
                <a:latin typeface="Courier New" panose="02070309020205020404" pitchFamily="49" charset="0"/>
                <a:cs typeface="Courier New" panose="02070309020205020404" pitchFamily="49" charset="0"/>
              </a:rPr>
              <a:t>&gt;’) to type ‘signed char’</a:t>
            </a:r>
          </a:p>
          <a:p>
            <a:r>
              <a:rPr lang="en-US" sz="500" dirty="0">
                <a:latin typeface="Courier New" panose="02070309020205020404" pitchFamily="49" charset="0"/>
                <a:cs typeface="Courier New" panose="02070309020205020404" pitchFamily="49" charset="0"/>
              </a:rPr>
              <a:t>   </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cout</a:t>
            </a:r>
            <a:r>
              <a:rPr lang="en-US" sz="500" dirty="0">
                <a:latin typeface="Courier New" panose="02070309020205020404" pitchFamily="49" charset="0"/>
                <a:cs typeface="Courier New" panose="02070309020205020404" pitchFamily="49" charset="0"/>
              </a:rPr>
              <a:t> &lt;&lt; A &lt;&lt; </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endl</a:t>
            </a:r>
            <a:r>
              <a:rPr lang="en-US" sz="500" dirty="0">
                <a:latin typeface="Courier New" panose="02070309020205020404" pitchFamily="49" charset="0"/>
                <a:cs typeface="Courier New" panose="02070309020205020404" pitchFamily="49" charset="0"/>
              </a:rPr>
              <a:t>;</a:t>
            </a:r>
          </a:p>
          <a:p>
            <a:r>
              <a:rPr lang="en-US" sz="500" dirty="0">
                <a:latin typeface="Courier New" panose="02070309020205020404" pitchFamily="49" charset="0"/>
                <a:cs typeface="Courier New" panose="02070309020205020404" pitchFamily="49" charset="0"/>
              </a:rPr>
              <a:t>                ^</a:t>
            </a:r>
          </a:p>
          <a:p>
            <a:r>
              <a:rPr lang="en-US" sz="500" dirty="0">
                <a:latin typeface="Courier New" panose="02070309020205020404" pitchFamily="49" charset="0"/>
                <a:cs typeface="Courier New" panose="02070309020205020404" pitchFamily="49" charset="0"/>
              </a:rPr>
              <a:t>In file included from /</a:t>
            </a:r>
            <a:r>
              <a:rPr lang="en-US" sz="500" dirty="0" err="1">
                <a:latin typeface="Courier New" panose="02070309020205020404" pitchFamily="49" charset="0"/>
                <a:cs typeface="Courier New" panose="02070309020205020404" pitchFamily="49" charset="0"/>
              </a:rPr>
              <a:t>usr</a:t>
            </a:r>
            <a:r>
              <a:rPr lang="en-US" sz="500" dirty="0">
                <a:latin typeface="Courier New" panose="02070309020205020404" pitchFamily="49" charset="0"/>
                <a:cs typeface="Courier New" panose="02070309020205020404" pitchFamily="49" charset="0"/>
              </a:rPr>
              <a:t>/lib/</a:t>
            </a:r>
            <a:r>
              <a:rPr lang="en-US" sz="500" dirty="0" err="1">
                <a:latin typeface="Courier New" panose="02070309020205020404" pitchFamily="49" charset="0"/>
                <a:cs typeface="Courier New" panose="02070309020205020404" pitchFamily="49" charset="0"/>
              </a:rPr>
              <a:t>gcc</a:t>
            </a:r>
            <a:r>
              <a:rPr lang="en-US" sz="500" dirty="0">
                <a:latin typeface="Courier New" panose="02070309020205020404" pitchFamily="49" charset="0"/>
                <a:cs typeface="Courier New" panose="02070309020205020404" pitchFamily="49" charset="0"/>
              </a:rPr>
              <a:t>/x86_64-pc-cygwin/5.4.0/include/</a:t>
            </a:r>
            <a:r>
              <a:rPr lang="en-US" sz="500" dirty="0" err="1">
                <a:latin typeface="Courier New" panose="02070309020205020404" pitchFamily="49" charset="0"/>
                <a:cs typeface="Courier New" panose="02070309020205020404" pitchFamily="49" charset="0"/>
              </a:rPr>
              <a:t>c++</a:t>
            </a:r>
            <a:r>
              <a:rPr lang="en-US" sz="500" dirty="0">
                <a:latin typeface="Courier New" panose="02070309020205020404" pitchFamily="49" charset="0"/>
                <a:cs typeface="Courier New" panose="02070309020205020404" pitchFamily="49" charset="0"/>
              </a:rPr>
              <a:t>/iostream:39:0,</a:t>
            </a:r>
          </a:p>
          <a:p>
            <a:r>
              <a:rPr lang="en-US" sz="500" dirty="0">
                <a:latin typeface="Courier New" panose="02070309020205020404" pitchFamily="49" charset="0"/>
                <a:cs typeface="Courier New" panose="02070309020205020404" pitchFamily="49" charset="0"/>
              </a:rPr>
              <a:t>                 from cpp-error-message.cpp:1:</a:t>
            </a:r>
          </a:p>
          <a:p>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usr</a:t>
            </a:r>
            <a:r>
              <a:rPr lang="en-US" sz="500" dirty="0">
                <a:latin typeface="Courier New" panose="02070309020205020404" pitchFamily="49" charset="0"/>
                <a:cs typeface="Courier New" panose="02070309020205020404" pitchFamily="49" charset="0"/>
              </a:rPr>
              <a:t>/lib/</a:t>
            </a:r>
            <a:r>
              <a:rPr lang="en-US" sz="500" dirty="0" err="1">
                <a:latin typeface="Courier New" panose="02070309020205020404" pitchFamily="49" charset="0"/>
                <a:cs typeface="Courier New" panose="02070309020205020404" pitchFamily="49" charset="0"/>
              </a:rPr>
              <a:t>gcc</a:t>
            </a:r>
            <a:r>
              <a:rPr lang="en-US" sz="500" dirty="0">
                <a:latin typeface="Courier New" panose="02070309020205020404" pitchFamily="49" charset="0"/>
                <a:cs typeface="Courier New" panose="02070309020205020404" pitchFamily="49" charset="0"/>
              </a:rPr>
              <a:t>/x86_64-pc-cygwin/5.4.0/include/</a:t>
            </a:r>
            <a:r>
              <a:rPr lang="en-US" sz="500" dirty="0" err="1">
                <a:latin typeface="Courier New" panose="02070309020205020404" pitchFamily="49" charset="0"/>
                <a:cs typeface="Courier New" panose="02070309020205020404" pitchFamily="49" charset="0"/>
              </a:rPr>
              <a:t>c++</a:t>
            </a:r>
            <a:r>
              <a:rPr lang="en-US" sz="500" dirty="0">
                <a:latin typeface="Courier New" panose="02070309020205020404" pitchFamily="49" charset="0"/>
                <a:cs typeface="Courier New" panose="02070309020205020404" pitchFamily="49" charset="0"/>
              </a:rPr>
              <a:t>/ostream:508:5: note: candidate: template&lt;class _Traits&gt; </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basic_ostream</a:t>
            </a:r>
            <a:r>
              <a:rPr lang="en-US" sz="500" dirty="0">
                <a:latin typeface="Courier New" panose="02070309020205020404" pitchFamily="49" charset="0"/>
                <a:cs typeface="Courier New" panose="02070309020205020404" pitchFamily="49" charset="0"/>
              </a:rPr>
              <a:t>&lt;char, _Traits&gt;&amp; </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::operator&lt;&lt;(</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basic_ostream</a:t>
            </a:r>
            <a:r>
              <a:rPr lang="en-US" sz="500" dirty="0">
                <a:latin typeface="Courier New" panose="02070309020205020404" pitchFamily="49" charset="0"/>
                <a:cs typeface="Courier New" panose="02070309020205020404" pitchFamily="49" charset="0"/>
              </a:rPr>
              <a:t>&lt;char, _Traits&gt;&amp;, char)</a:t>
            </a:r>
          </a:p>
          <a:p>
            <a:r>
              <a:rPr lang="en-US" sz="500" dirty="0">
                <a:latin typeface="Courier New" panose="02070309020205020404" pitchFamily="49" charset="0"/>
                <a:cs typeface="Courier New" panose="02070309020205020404" pitchFamily="49" charset="0"/>
              </a:rPr>
              <a:t>     operator&lt;&lt;(</a:t>
            </a:r>
            <a:r>
              <a:rPr lang="en-US" sz="500" dirty="0" err="1">
                <a:latin typeface="Courier New" panose="02070309020205020404" pitchFamily="49" charset="0"/>
                <a:cs typeface="Courier New" panose="02070309020205020404" pitchFamily="49" charset="0"/>
              </a:rPr>
              <a:t>basic_ostream</a:t>
            </a:r>
            <a:r>
              <a:rPr lang="en-US" sz="500" dirty="0">
                <a:latin typeface="Courier New" panose="02070309020205020404" pitchFamily="49" charset="0"/>
                <a:cs typeface="Courier New" panose="02070309020205020404" pitchFamily="49" charset="0"/>
              </a:rPr>
              <a:t>&lt;char, _Traits&gt;&amp; __out, char __c)</a:t>
            </a:r>
          </a:p>
          <a:p>
            <a:r>
              <a:rPr lang="en-US" sz="500" dirty="0">
                <a:latin typeface="Courier New" panose="02070309020205020404" pitchFamily="49" charset="0"/>
                <a:cs typeface="Courier New" panose="02070309020205020404" pitchFamily="49" charset="0"/>
              </a:rPr>
              <a:t>     ^</a:t>
            </a:r>
          </a:p>
          <a:p>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usr</a:t>
            </a:r>
            <a:r>
              <a:rPr lang="en-US" sz="500" dirty="0">
                <a:latin typeface="Courier New" panose="02070309020205020404" pitchFamily="49" charset="0"/>
                <a:cs typeface="Courier New" panose="02070309020205020404" pitchFamily="49" charset="0"/>
              </a:rPr>
              <a:t>/lib/</a:t>
            </a:r>
            <a:r>
              <a:rPr lang="en-US" sz="500" dirty="0" err="1">
                <a:latin typeface="Courier New" panose="02070309020205020404" pitchFamily="49" charset="0"/>
                <a:cs typeface="Courier New" panose="02070309020205020404" pitchFamily="49" charset="0"/>
              </a:rPr>
              <a:t>gcc</a:t>
            </a:r>
            <a:r>
              <a:rPr lang="en-US" sz="500" dirty="0">
                <a:latin typeface="Courier New" panose="02070309020205020404" pitchFamily="49" charset="0"/>
                <a:cs typeface="Courier New" panose="02070309020205020404" pitchFamily="49" charset="0"/>
              </a:rPr>
              <a:t>/x86_64-pc-cygwin/5.4.0/include/</a:t>
            </a:r>
            <a:r>
              <a:rPr lang="en-US" sz="500" dirty="0" err="1">
                <a:latin typeface="Courier New" panose="02070309020205020404" pitchFamily="49" charset="0"/>
                <a:cs typeface="Courier New" panose="02070309020205020404" pitchFamily="49" charset="0"/>
              </a:rPr>
              <a:t>c++</a:t>
            </a:r>
            <a:r>
              <a:rPr lang="en-US" sz="500" dirty="0">
                <a:latin typeface="Courier New" panose="02070309020205020404" pitchFamily="49" charset="0"/>
                <a:cs typeface="Courier New" panose="02070309020205020404" pitchFamily="49" charset="0"/>
              </a:rPr>
              <a:t>/ostream:508:5: note:   template argument deduction/substitution failed:</a:t>
            </a:r>
          </a:p>
          <a:p>
            <a:r>
              <a:rPr lang="en-US" sz="500" dirty="0">
                <a:latin typeface="Courier New" panose="02070309020205020404" pitchFamily="49" charset="0"/>
                <a:cs typeface="Courier New" panose="02070309020205020404" pitchFamily="49" charset="0"/>
              </a:rPr>
              <a:t>cpp-error-message.cpp:7:16: note:   cannot convert ‘A’ (type ‘</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::vector&lt;</a:t>
            </a:r>
            <a:r>
              <a:rPr lang="en-US" sz="500" dirty="0" err="1">
                <a:latin typeface="Courier New" panose="02070309020205020404" pitchFamily="49" charset="0"/>
                <a:cs typeface="Courier New" panose="02070309020205020404" pitchFamily="49" charset="0"/>
              </a:rPr>
              <a:t>int</a:t>
            </a:r>
            <a:r>
              <a:rPr lang="en-US" sz="500" dirty="0">
                <a:latin typeface="Courier New" panose="02070309020205020404" pitchFamily="49" charset="0"/>
                <a:cs typeface="Courier New" panose="02070309020205020404" pitchFamily="49" charset="0"/>
              </a:rPr>
              <a:t>&gt;’) to type ‘char’</a:t>
            </a:r>
          </a:p>
          <a:p>
            <a:r>
              <a:rPr lang="en-US" sz="500" dirty="0">
                <a:latin typeface="Courier New" panose="02070309020205020404" pitchFamily="49" charset="0"/>
                <a:cs typeface="Courier New" panose="02070309020205020404" pitchFamily="49" charset="0"/>
              </a:rPr>
              <a:t>   </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cout</a:t>
            </a:r>
            <a:r>
              <a:rPr lang="en-US" sz="500" dirty="0">
                <a:latin typeface="Courier New" panose="02070309020205020404" pitchFamily="49" charset="0"/>
                <a:cs typeface="Courier New" panose="02070309020205020404" pitchFamily="49" charset="0"/>
              </a:rPr>
              <a:t> &lt;&lt; A &lt;&lt; </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endl</a:t>
            </a:r>
            <a:r>
              <a:rPr lang="en-US" sz="500" dirty="0">
                <a:latin typeface="Courier New" panose="02070309020205020404" pitchFamily="49" charset="0"/>
                <a:cs typeface="Courier New" panose="02070309020205020404" pitchFamily="49" charset="0"/>
              </a:rPr>
              <a:t>;</a:t>
            </a:r>
          </a:p>
          <a:p>
            <a:r>
              <a:rPr lang="en-US" sz="500" dirty="0">
                <a:latin typeface="Courier New" panose="02070309020205020404" pitchFamily="49" charset="0"/>
                <a:cs typeface="Courier New" panose="02070309020205020404" pitchFamily="49" charset="0"/>
              </a:rPr>
              <a:t>                ^</a:t>
            </a:r>
          </a:p>
          <a:p>
            <a:r>
              <a:rPr lang="en-US" sz="500" dirty="0">
                <a:latin typeface="Courier New" panose="02070309020205020404" pitchFamily="49" charset="0"/>
                <a:cs typeface="Courier New" panose="02070309020205020404" pitchFamily="49" charset="0"/>
              </a:rPr>
              <a:t>In file included from /</a:t>
            </a:r>
            <a:r>
              <a:rPr lang="en-US" sz="500" dirty="0" err="1">
                <a:latin typeface="Courier New" panose="02070309020205020404" pitchFamily="49" charset="0"/>
                <a:cs typeface="Courier New" panose="02070309020205020404" pitchFamily="49" charset="0"/>
              </a:rPr>
              <a:t>usr</a:t>
            </a:r>
            <a:r>
              <a:rPr lang="en-US" sz="500" dirty="0">
                <a:latin typeface="Courier New" panose="02070309020205020404" pitchFamily="49" charset="0"/>
                <a:cs typeface="Courier New" panose="02070309020205020404" pitchFamily="49" charset="0"/>
              </a:rPr>
              <a:t>/lib/</a:t>
            </a:r>
            <a:r>
              <a:rPr lang="en-US" sz="500" dirty="0" err="1">
                <a:latin typeface="Courier New" panose="02070309020205020404" pitchFamily="49" charset="0"/>
                <a:cs typeface="Courier New" panose="02070309020205020404" pitchFamily="49" charset="0"/>
              </a:rPr>
              <a:t>gcc</a:t>
            </a:r>
            <a:r>
              <a:rPr lang="en-US" sz="500" dirty="0">
                <a:latin typeface="Courier New" panose="02070309020205020404" pitchFamily="49" charset="0"/>
                <a:cs typeface="Courier New" panose="02070309020205020404" pitchFamily="49" charset="0"/>
              </a:rPr>
              <a:t>/x86_64-pc-cygwin/5.4.0/include/</a:t>
            </a:r>
            <a:r>
              <a:rPr lang="en-US" sz="500" dirty="0" err="1">
                <a:latin typeface="Courier New" panose="02070309020205020404" pitchFamily="49" charset="0"/>
                <a:cs typeface="Courier New" panose="02070309020205020404" pitchFamily="49" charset="0"/>
              </a:rPr>
              <a:t>c++</a:t>
            </a:r>
            <a:r>
              <a:rPr lang="en-US" sz="500" dirty="0">
                <a:latin typeface="Courier New" panose="02070309020205020404" pitchFamily="49" charset="0"/>
                <a:cs typeface="Courier New" panose="02070309020205020404" pitchFamily="49" charset="0"/>
              </a:rPr>
              <a:t>/iostream:39:0,</a:t>
            </a:r>
          </a:p>
          <a:p>
            <a:r>
              <a:rPr lang="en-US" sz="500" dirty="0">
                <a:latin typeface="Courier New" panose="02070309020205020404" pitchFamily="49" charset="0"/>
                <a:cs typeface="Courier New" panose="02070309020205020404" pitchFamily="49" charset="0"/>
              </a:rPr>
              <a:t>                 from cpp-error-message.cpp:1:</a:t>
            </a:r>
          </a:p>
          <a:p>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usr</a:t>
            </a:r>
            <a:r>
              <a:rPr lang="en-US" sz="500" dirty="0">
                <a:latin typeface="Courier New" panose="02070309020205020404" pitchFamily="49" charset="0"/>
                <a:cs typeface="Courier New" panose="02070309020205020404" pitchFamily="49" charset="0"/>
              </a:rPr>
              <a:t>/lib/</a:t>
            </a:r>
            <a:r>
              <a:rPr lang="en-US" sz="500" dirty="0" err="1">
                <a:latin typeface="Courier New" panose="02070309020205020404" pitchFamily="49" charset="0"/>
                <a:cs typeface="Courier New" panose="02070309020205020404" pitchFamily="49" charset="0"/>
              </a:rPr>
              <a:t>gcc</a:t>
            </a:r>
            <a:r>
              <a:rPr lang="en-US" sz="500" dirty="0">
                <a:latin typeface="Courier New" panose="02070309020205020404" pitchFamily="49" charset="0"/>
                <a:cs typeface="Courier New" panose="02070309020205020404" pitchFamily="49" charset="0"/>
              </a:rPr>
              <a:t>/x86_64-pc-cygwin/5.4.0/include/</a:t>
            </a:r>
            <a:r>
              <a:rPr lang="en-US" sz="500" dirty="0" err="1">
                <a:latin typeface="Courier New" panose="02070309020205020404" pitchFamily="49" charset="0"/>
                <a:cs typeface="Courier New" panose="02070309020205020404" pitchFamily="49" charset="0"/>
              </a:rPr>
              <a:t>c++</a:t>
            </a:r>
            <a:r>
              <a:rPr lang="en-US" sz="500" dirty="0">
                <a:latin typeface="Courier New" panose="02070309020205020404" pitchFamily="49" charset="0"/>
                <a:cs typeface="Courier New" panose="02070309020205020404" pitchFamily="49" charset="0"/>
              </a:rPr>
              <a:t>/ostream:502:5: note: candidate: template&lt;class _</a:t>
            </a:r>
            <a:r>
              <a:rPr lang="en-US" sz="500" dirty="0" err="1">
                <a:latin typeface="Courier New" panose="02070309020205020404" pitchFamily="49" charset="0"/>
                <a:cs typeface="Courier New" panose="02070309020205020404" pitchFamily="49" charset="0"/>
              </a:rPr>
              <a:t>CharT</a:t>
            </a:r>
            <a:r>
              <a:rPr lang="en-US" sz="500" dirty="0">
                <a:latin typeface="Courier New" panose="02070309020205020404" pitchFamily="49" charset="0"/>
                <a:cs typeface="Courier New" panose="02070309020205020404" pitchFamily="49" charset="0"/>
              </a:rPr>
              <a:t>, class _Traits&gt; </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basic_ostream</a:t>
            </a:r>
            <a:r>
              <a:rPr lang="en-US" sz="500" dirty="0">
                <a:latin typeface="Courier New" panose="02070309020205020404" pitchFamily="49" charset="0"/>
                <a:cs typeface="Courier New" panose="02070309020205020404" pitchFamily="49" charset="0"/>
              </a:rPr>
              <a:t>&lt;_</a:t>
            </a:r>
            <a:r>
              <a:rPr lang="en-US" sz="500" dirty="0" err="1">
                <a:latin typeface="Courier New" panose="02070309020205020404" pitchFamily="49" charset="0"/>
                <a:cs typeface="Courier New" panose="02070309020205020404" pitchFamily="49" charset="0"/>
              </a:rPr>
              <a:t>CharT</a:t>
            </a:r>
            <a:r>
              <a:rPr lang="en-US" sz="500" dirty="0">
                <a:latin typeface="Courier New" panose="02070309020205020404" pitchFamily="49" charset="0"/>
                <a:cs typeface="Courier New" panose="02070309020205020404" pitchFamily="49" charset="0"/>
              </a:rPr>
              <a:t>, _Traits&gt;&amp; </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::operator&lt;&lt;(</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basic_ostream</a:t>
            </a:r>
            <a:r>
              <a:rPr lang="en-US" sz="500" dirty="0">
                <a:latin typeface="Courier New" panose="02070309020205020404" pitchFamily="49" charset="0"/>
                <a:cs typeface="Courier New" panose="02070309020205020404" pitchFamily="49" charset="0"/>
              </a:rPr>
              <a:t>&lt;_</a:t>
            </a:r>
            <a:r>
              <a:rPr lang="en-US" sz="500" dirty="0" err="1">
                <a:latin typeface="Courier New" panose="02070309020205020404" pitchFamily="49" charset="0"/>
                <a:cs typeface="Courier New" panose="02070309020205020404" pitchFamily="49" charset="0"/>
              </a:rPr>
              <a:t>CharT</a:t>
            </a:r>
            <a:r>
              <a:rPr lang="en-US" sz="500" dirty="0">
                <a:latin typeface="Courier New" panose="02070309020205020404" pitchFamily="49" charset="0"/>
                <a:cs typeface="Courier New" panose="02070309020205020404" pitchFamily="49" charset="0"/>
              </a:rPr>
              <a:t>, _Traits&gt;&amp;, char)</a:t>
            </a:r>
          </a:p>
          <a:p>
            <a:r>
              <a:rPr lang="en-US" sz="500" dirty="0">
                <a:latin typeface="Courier New" panose="02070309020205020404" pitchFamily="49" charset="0"/>
                <a:cs typeface="Courier New" panose="02070309020205020404" pitchFamily="49" charset="0"/>
              </a:rPr>
              <a:t>     operator&lt;&lt;(</a:t>
            </a:r>
            <a:r>
              <a:rPr lang="en-US" sz="500" dirty="0" err="1">
                <a:latin typeface="Courier New" panose="02070309020205020404" pitchFamily="49" charset="0"/>
                <a:cs typeface="Courier New" panose="02070309020205020404" pitchFamily="49" charset="0"/>
              </a:rPr>
              <a:t>basic_ostream</a:t>
            </a:r>
            <a:r>
              <a:rPr lang="en-US" sz="500" dirty="0">
                <a:latin typeface="Courier New" panose="02070309020205020404" pitchFamily="49" charset="0"/>
                <a:cs typeface="Courier New" panose="02070309020205020404" pitchFamily="49" charset="0"/>
              </a:rPr>
              <a:t>&lt;_</a:t>
            </a:r>
            <a:r>
              <a:rPr lang="en-US" sz="500" dirty="0" err="1">
                <a:latin typeface="Courier New" panose="02070309020205020404" pitchFamily="49" charset="0"/>
                <a:cs typeface="Courier New" panose="02070309020205020404" pitchFamily="49" charset="0"/>
              </a:rPr>
              <a:t>CharT</a:t>
            </a:r>
            <a:r>
              <a:rPr lang="en-US" sz="500" dirty="0">
                <a:latin typeface="Courier New" panose="02070309020205020404" pitchFamily="49" charset="0"/>
                <a:cs typeface="Courier New" panose="02070309020205020404" pitchFamily="49" charset="0"/>
              </a:rPr>
              <a:t>, _Traits&gt;&amp; __out, char __c)</a:t>
            </a:r>
          </a:p>
          <a:p>
            <a:r>
              <a:rPr lang="en-US" sz="500" dirty="0">
                <a:latin typeface="Courier New" panose="02070309020205020404" pitchFamily="49" charset="0"/>
                <a:cs typeface="Courier New" panose="02070309020205020404" pitchFamily="49" charset="0"/>
              </a:rPr>
              <a:t>     ^</a:t>
            </a:r>
          </a:p>
          <a:p>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usr</a:t>
            </a:r>
            <a:r>
              <a:rPr lang="en-US" sz="500" dirty="0">
                <a:latin typeface="Courier New" panose="02070309020205020404" pitchFamily="49" charset="0"/>
                <a:cs typeface="Courier New" panose="02070309020205020404" pitchFamily="49" charset="0"/>
              </a:rPr>
              <a:t>/lib/</a:t>
            </a:r>
            <a:r>
              <a:rPr lang="en-US" sz="500" dirty="0" err="1">
                <a:latin typeface="Courier New" panose="02070309020205020404" pitchFamily="49" charset="0"/>
                <a:cs typeface="Courier New" panose="02070309020205020404" pitchFamily="49" charset="0"/>
              </a:rPr>
              <a:t>gcc</a:t>
            </a:r>
            <a:r>
              <a:rPr lang="en-US" sz="500" dirty="0">
                <a:latin typeface="Courier New" panose="02070309020205020404" pitchFamily="49" charset="0"/>
                <a:cs typeface="Courier New" panose="02070309020205020404" pitchFamily="49" charset="0"/>
              </a:rPr>
              <a:t>/x86_64-pc-cygwin/5.4.0/include/</a:t>
            </a:r>
            <a:r>
              <a:rPr lang="en-US" sz="500" dirty="0" err="1">
                <a:latin typeface="Courier New" panose="02070309020205020404" pitchFamily="49" charset="0"/>
                <a:cs typeface="Courier New" panose="02070309020205020404" pitchFamily="49" charset="0"/>
              </a:rPr>
              <a:t>c++</a:t>
            </a:r>
            <a:r>
              <a:rPr lang="en-US" sz="500" dirty="0">
                <a:latin typeface="Courier New" panose="02070309020205020404" pitchFamily="49" charset="0"/>
                <a:cs typeface="Courier New" panose="02070309020205020404" pitchFamily="49" charset="0"/>
              </a:rPr>
              <a:t>/ostream:502:5: note:   template argument deduction/substitution failed:</a:t>
            </a:r>
          </a:p>
          <a:p>
            <a:r>
              <a:rPr lang="en-US" sz="500" dirty="0">
                <a:latin typeface="Courier New" panose="02070309020205020404" pitchFamily="49" charset="0"/>
                <a:cs typeface="Courier New" panose="02070309020205020404" pitchFamily="49" charset="0"/>
              </a:rPr>
              <a:t>cpp-error-message.cpp:7:16: note:   cannot convert ‘A’ (type ‘</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::vector&lt;</a:t>
            </a:r>
            <a:r>
              <a:rPr lang="en-US" sz="500" dirty="0" err="1">
                <a:latin typeface="Courier New" panose="02070309020205020404" pitchFamily="49" charset="0"/>
                <a:cs typeface="Courier New" panose="02070309020205020404" pitchFamily="49" charset="0"/>
              </a:rPr>
              <a:t>int</a:t>
            </a:r>
            <a:r>
              <a:rPr lang="en-US" sz="500" dirty="0">
                <a:latin typeface="Courier New" panose="02070309020205020404" pitchFamily="49" charset="0"/>
                <a:cs typeface="Courier New" panose="02070309020205020404" pitchFamily="49" charset="0"/>
              </a:rPr>
              <a:t>&gt;’) to type ‘char’</a:t>
            </a:r>
          </a:p>
          <a:p>
            <a:r>
              <a:rPr lang="en-US" sz="500" dirty="0">
                <a:latin typeface="Courier New" panose="02070309020205020404" pitchFamily="49" charset="0"/>
                <a:cs typeface="Courier New" panose="02070309020205020404" pitchFamily="49" charset="0"/>
              </a:rPr>
              <a:t>   </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cout</a:t>
            </a:r>
            <a:r>
              <a:rPr lang="en-US" sz="500" dirty="0">
                <a:latin typeface="Courier New" panose="02070309020205020404" pitchFamily="49" charset="0"/>
                <a:cs typeface="Courier New" panose="02070309020205020404" pitchFamily="49" charset="0"/>
              </a:rPr>
              <a:t> &lt;&lt; A &lt;&lt; </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endl</a:t>
            </a:r>
            <a:r>
              <a:rPr lang="en-US" sz="500" dirty="0">
                <a:latin typeface="Courier New" panose="02070309020205020404" pitchFamily="49" charset="0"/>
                <a:cs typeface="Courier New" panose="02070309020205020404" pitchFamily="49" charset="0"/>
              </a:rPr>
              <a:t>;</a:t>
            </a:r>
          </a:p>
          <a:p>
            <a:r>
              <a:rPr lang="en-US" sz="500" dirty="0">
                <a:latin typeface="Courier New" panose="02070309020205020404" pitchFamily="49" charset="0"/>
                <a:cs typeface="Courier New" panose="02070309020205020404" pitchFamily="49" charset="0"/>
              </a:rPr>
              <a:t>                ^</a:t>
            </a:r>
          </a:p>
          <a:p>
            <a:r>
              <a:rPr lang="en-US" sz="500" dirty="0">
                <a:latin typeface="Courier New" panose="02070309020205020404" pitchFamily="49" charset="0"/>
                <a:cs typeface="Courier New" panose="02070309020205020404" pitchFamily="49" charset="0"/>
              </a:rPr>
              <a:t>In file included from /</a:t>
            </a:r>
            <a:r>
              <a:rPr lang="en-US" sz="500" dirty="0" err="1">
                <a:latin typeface="Courier New" panose="02070309020205020404" pitchFamily="49" charset="0"/>
                <a:cs typeface="Courier New" panose="02070309020205020404" pitchFamily="49" charset="0"/>
              </a:rPr>
              <a:t>usr</a:t>
            </a:r>
            <a:r>
              <a:rPr lang="en-US" sz="500" dirty="0">
                <a:latin typeface="Courier New" panose="02070309020205020404" pitchFamily="49" charset="0"/>
                <a:cs typeface="Courier New" panose="02070309020205020404" pitchFamily="49" charset="0"/>
              </a:rPr>
              <a:t>/lib/</a:t>
            </a:r>
            <a:r>
              <a:rPr lang="en-US" sz="500" dirty="0" err="1">
                <a:latin typeface="Courier New" panose="02070309020205020404" pitchFamily="49" charset="0"/>
                <a:cs typeface="Courier New" panose="02070309020205020404" pitchFamily="49" charset="0"/>
              </a:rPr>
              <a:t>gcc</a:t>
            </a:r>
            <a:r>
              <a:rPr lang="en-US" sz="500" dirty="0">
                <a:latin typeface="Courier New" panose="02070309020205020404" pitchFamily="49" charset="0"/>
                <a:cs typeface="Courier New" panose="02070309020205020404" pitchFamily="49" charset="0"/>
              </a:rPr>
              <a:t>/x86_64-pc-cygwin/5.4.0/include/</a:t>
            </a:r>
            <a:r>
              <a:rPr lang="en-US" sz="500" dirty="0" err="1">
                <a:latin typeface="Courier New" panose="02070309020205020404" pitchFamily="49" charset="0"/>
                <a:cs typeface="Courier New" panose="02070309020205020404" pitchFamily="49" charset="0"/>
              </a:rPr>
              <a:t>c++</a:t>
            </a:r>
            <a:r>
              <a:rPr lang="en-US" sz="500" dirty="0">
                <a:latin typeface="Courier New" panose="02070309020205020404" pitchFamily="49" charset="0"/>
                <a:cs typeface="Courier New" panose="02070309020205020404" pitchFamily="49" charset="0"/>
              </a:rPr>
              <a:t>/iostream:39:0,</a:t>
            </a:r>
          </a:p>
          <a:p>
            <a:r>
              <a:rPr lang="en-US" sz="500" dirty="0">
                <a:latin typeface="Courier New" panose="02070309020205020404" pitchFamily="49" charset="0"/>
                <a:cs typeface="Courier New" panose="02070309020205020404" pitchFamily="49" charset="0"/>
              </a:rPr>
              <a:t>                 from cpp-error-message.cpp:1:</a:t>
            </a:r>
          </a:p>
          <a:p>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usr</a:t>
            </a:r>
            <a:r>
              <a:rPr lang="en-US" sz="500" dirty="0">
                <a:latin typeface="Courier New" panose="02070309020205020404" pitchFamily="49" charset="0"/>
                <a:cs typeface="Courier New" panose="02070309020205020404" pitchFamily="49" charset="0"/>
              </a:rPr>
              <a:t>/lib/</a:t>
            </a:r>
            <a:r>
              <a:rPr lang="en-US" sz="500" dirty="0" err="1">
                <a:latin typeface="Courier New" panose="02070309020205020404" pitchFamily="49" charset="0"/>
                <a:cs typeface="Courier New" panose="02070309020205020404" pitchFamily="49" charset="0"/>
              </a:rPr>
              <a:t>gcc</a:t>
            </a:r>
            <a:r>
              <a:rPr lang="en-US" sz="500" dirty="0">
                <a:latin typeface="Courier New" panose="02070309020205020404" pitchFamily="49" charset="0"/>
                <a:cs typeface="Courier New" panose="02070309020205020404" pitchFamily="49" charset="0"/>
              </a:rPr>
              <a:t>/x86_64-pc-cygwin/5.4.0/include/</a:t>
            </a:r>
            <a:r>
              <a:rPr lang="en-US" sz="500" dirty="0" err="1">
                <a:latin typeface="Courier New" panose="02070309020205020404" pitchFamily="49" charset="0"/>
                <a:cs typeface="Courier New" panose="02070309020205020404" pitchFamily="49" charset="0"/>
              </a:rPr>
              <a:t>c++</a:t>
            </a:r>
            <a:r>
              <a:rPr lang="en-US" sz="500" dirty="0">
                <a:latin typeface="Courier New" panose="02070309020205020404" pitchFamily="49" charset="0"/>
                <a:cs typeface="Courier New" panose="02070309020205020404" pitchFamily="49" charset="0"/>
              </a:rPr>
              <a:t>/ostream:497:5: note: candidate: template&lt;class _</a:t>
            </a:r>
            <a:r>
              <a:rPr lang="en-US" sz="500" dirty="0" err="1">
                <a:latin typeface="Courier New" panose="02070309020205020404" pitchFamily="49" charset="0"/>
                <a:cs typeface="Courier New" panose="02070309020205020404" pitchFamily="49" charset="0"/>
              </a:rPr>
              <a:t>CharT</a:t>
            </a:r>
            <a:r>
              <a:rPr lang="en-US" sz="500" dirty="0">
                <a:latin typeface="Courier New" panose="02070309020205020404" pitchFamily="49" charset="0"/>
                <a:cs typeface="Courier New" panose="02070309020205020404" pitchFamily="49" charset="0"/>
              </a:rPr>
              <a:t>, class _Traits&gt; </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basic_ostream</a:t>
            </a:r>
            <a:r>
              <a:rPr lang="en-US" sz="500" dirty="0">
                <a:latin typeface="Courier New" panose="02070309020205020404" pitchFamily="49" charset="0"/>
                <a:cs typeface="Courier New" panose="02070309020205020404" pitchFamily="49" charset="0"/>
              </a:rPr>
              <a:t>&lt;_</a:t>
            </a:r>
            <a:r>
              <a:rPr lang="en-US" sz="500" dirty="0" err="1">
                <a:latin typeface="Courier New" panose="02070309020205020404" pitchFamily="49" charset="0"/>
                <a:cs typeface="Courier New" panose="02070309020205020404" pitchFamily="49" charset="0"/>
              </a:rPr>
              <a:t>CharT</a:t>
            </a:r>
            <a:r>
              <a:rPr lang="en-US" sz="500" dirty="0">
                <a:latin typeface="Courier New" panose="02070309020205020404" pitchFamily="49" charset="0"/>
                <a:cs typeface="Courier New" panose="02070309020205020404" pitchFamily="49" charset="0"/>
              </a:rPr>
              <a:t>, _Traits&gt;&amp; </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::operator&lt;&lt;(</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basic_ostream</a:t>
            </a:r>
            <a:r>
              <a:rPr lang="en-US" sz="500" dirty="0">
                <a:latin typeface="Courier New" panose="02070309020205020404" pitchFamily="49" charset="0"/>
                <a:cs typeface="Courier New" panose="02070309020205020404" pitchFamily="49" charset="0"/>
              </a:rPr>
              <a:t>&lt;_</a:t>
            </a:r>
            <a:r>
              <a:rPr lang="en-US" sz="500" dirty="0" err="1">
                <a:latin typeface="Courier New" panose="02070309020205020404" pitchFamily="49" charset="0"/>
                <a:cs typeface="Courier New" panose="02070309020205020404" pitchFamily="49" charset="0"/>
              </a:rPr>
              <a:t>CharT</a:t>
            </a:r>
            <a:r>
              <a:rPr lang="en-US" sz="500" dirty="0">
                <a:latin typeface="Courier New" panose="02070309020205020404" pitchFamily="49" charset="0"/>
                <a:cs typeface="Courier New" panose="02070309020205020404" pitchFamily="49" charset="0"/>
              </a:rPr>
              <a:t>, _Traits&gt;&amp;, _</a:t>
            </a:r>
            <a:r>
              <a:rPr lang="en-US" sz="500" dirty="0" err="1">
                <a:latin typeface="Courier New" panose="02070309020205020404" pitchFamily="49" charset="0"/>
                <a:cs typeface="Courier New" panose="02070309020205020404" pitchFamily="49" charset="0"/>
              </a:rPr>
              <a:t>CharT</a:t>
            </a:r>
            <a:r>
              <a:rPr lang="en-US" sz="500" dirty="0">
                <a:latin typeface="Courier New" panose="02070309020205020404" pitchFamily="49" charset="0"/>
                <a:cs typeface="Courier New" panose="02070309020205020404" pitchFamily="49" charset="0"/>
              </a:rPr>
              <a:t>)</a:t>
            </a:r>
          </a:p>
          <a:p>
            <a:r>
              <a:rPr lang="en-US" sz="500" dirty="0">
                <a:latin typeface="Courier New" panose="02070309020205020404" pitchFamily="49" charset="0"/>
                <a:cs typeface="Courier New" panose="02070309020205020404" pitchFamily="49" charset="0"/>
              </a:rPr>
              <a:t>     operator&lt;&lt;(</a:t>
            </a:r>
            <a:r>
              <a:rPr lang="en-US" sz="500" dirty="0" err="1">
                <a:latin typeface="Courier New" panose="02070309020205020404" pitchFamily="49" charset="0"/>
                <a:cs typeface="Courier New" panose="02070309020205020404" pitchFamily="49" charset="0"/>
              </a:rPr>
              <a:t>basic_ostream</a:t>
            </a:r>
            <a:r>
              <a:rPr lang="en-US" sz="500" dirty="0">
                <a:latin typeface="Courier New" panose="02070309020205020404" pitchFamily="49" charset="0"/>
                <a:cs typeface="Courier New" panose="02070309020205020404" pitchFamily="49" charset="0"/>
              </a:rPr>
              <a:t>&lt;_</a:t>
            </a:r>
            <a:r>
              <a:rPr lang="en-US" sz="500" dirty="0" err="1">
                <a:latin typeface="Courier New" panose="02070309020205020404" pitchFamily="49" charset="0"/>
                <a:cs typeface="Courier New" panose="02070309020205020404" pitchFamily="49" charset="0"/>
              </a:rPr>
              <a:t>CharT</a:t>
            </a:r>
            <a:r>
              <a:rPr lang="en-US" sz="500" dirty="0">
                <a:latin typeface="Courier New" panose="02070309020205020404" pitchFamily="49" charset="0"/>
                <a:cs typeface="Courier New" panose="02070309020205020404" pitchFamily="49" charset="0"/>
              </a:rPr>
              <a:t>, _Traits&gt;&amp; __out, _</a:t>
            </a:r>
            <a:r>
              <a:rPr lang="en-US" sz="500" dirty="0" err="1">
                <a:latin typeface="Courier New" panose="02070309020205020404" pitchFamily="49" charset="0"/>
                <a:cs typeface="Courier New" panose="02070309020205020404" pitchFamily="49" charset="0"/>
              </a:rPr>
              <a:t>CharT</a:t>
            </a:r>
            <a:r>
              <a:rPr lang="en-US" sz="500" dirty="0">
                <a:latin typeface="Courier New" panose="02070309020205020404" pitchFamily="49" charset="0"/>
                <a:cs typeface="Courier New" panose="02070309020205020404" pitchFamily="49" charset="0"/>
              </a:rPr>
              <a:t> __c)</a:t>
            </a:r>
          </a:p>
          <a:p>
            <a:r>
              <a:rPr lang="en-US" sz="500" dirty="0">
                <a:latin typeface="Courier New" panose="02070309020205020404" pitchFamily="49" charset="0"/>
                <a:cs typeface="Courier New" panose="02070309020205020404" pitchFamily="49" charset="0"/>
              </a:rPr>
              <a:t>     ^</a:t>
            </a:r>
          </a:p>
          <a:p>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usr</a:t>
            </a:r>
            <a:r>
              <a:rPr lang="en-US" sz="500" dirty="0">
                <a:latin typeface="Courier New" panose="02070309020205020404" pitchFamily="49" charset="0"/>
                <a:cs typeface="Courier New" panose="02070309020205020404" pitchFamily="49" charset="0"/>
              </a:rPr>
              <a:t>/lib/</a:t>
            </a:r>
            <a:r>
              <a:rPr lang="en-US" sz="500" dirty="0" err="1">
                <a:latin typeface="Courier New" panose="02070309020205020404" pitchFamily="49" charset="0"/>
                <a:cs typeface="Courier New" panose="02070309020205020404" pitchFamily="49" charset="0"/>
              </a:rPr>
              <a:t>gcc</a:t>
            </a:r>
            <a:r>
              <a:rPr lang="en-US" sz="500" dirty="0">
                <a:latin typeface="Courier New" panose="02070309020205020404" pitchFamily="49" charset="0"/>
                <a:cs typeface="Courier New" panose="02070309020205020404" pitchFamily="49" charset="0"/>
              </a:rPr>
              <a:t>/x86_64-pc-cygwin/5.4.0/include/</a:t>
            </a:r>
            <a:r>
              <a:rPr lang="en-US" sz="500" dirty="0" err="1">
                <a:latin typeface="Courier New" panose="02070309020205020404" pitchFamily="49" charset="0"/>
                <a:cs typeface="Courier New" panose="02070309020205020404" pitchFamily="49" charset="0"/>
              </a:rPr>
              <a:t>c++</a:t>
            </a:r>
            <a:r>
              <a:rPr lang="en-US" sz="500" dirty="0">
                <a:latin typeface="Courier New" panose="02070309020205020404" pitchFamily="49" charset="0"/>
                <a:cs typeface="Courier New" panose="02070309020205020404" pitchFamily="49" charset="0"/>
              </a:rPr>
              <a:t>/ostream:497:5: note:   template argument deduction/substitution failed:</a:t>
            </a:r>
          </a:p>
          <a:p>
            <a:r>
              <a:rPr lang="en-US" sz="500" dirty="0">
                <a:latin typeface="Courier New" panose="02070309020205020404" pitchFamily="49" charset="0"/>
                <a:cs typeface="Courier New" panose="02070309020205020404" pitchFamily="49" charset="0"/>
              </a:rPr>
              <a:t>cpp-error-message.cpp:7:16: note:   deduced conflicting types for parameter ‘_</a:t>
            </a:r>
            <a:r>
              <a:rPr lang="en-US" sz="500" dirty="0" err="1">
                <a:latin typeface="Courier New" panose="02070309020205020404" pitchFamily="49" charset="0"/>
                <a:cs typeface="Courier New" panose="02070309020205020404" pitchFamily="49" charset="0"/>
              </a:rPr>
              <a:t>CharT</a:t>
            </a:r>
            <a:r>
              <a:rPr lang="en-US" sz="500" dirty="0">
                <a:latin typeface="Courier New" panose="02070309020205020404" pitchFamily="49" charset="0"/>
                <a:cs typeface="Courier New" panose="02070309020205020404" pitchFamily="49" charset="0"/>
              </a:rPr>
              <a:t>’ (‘char’ and ‘</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::vector&lt;</a:t>
            </a:r>
            <a:r>
              <a:rPr lang="en-US" sz="500" dirty="0" err="1">
                <a:latin typeface="Courier New" panose="02070309020205020404" pitchFamily="49" charset="0"/>
                <a:cs typeface="Courier New" panose="02070309020205020404" pitchFamily="49" charset="0"/>
              </a:rPr>
              <a:t>int</a:t>
            </a:r>
            <a:r>
              <a:rPr lang="en-US" sz="500" dirty="0">
                <a:latin typeface="Courier New" panose="02070309020205020404" pitchFamily="49" charset="0"/>
                <a:cs typeface="Courier New" panose="02070309020205020404" pitchFamily="49" charset="0"/>
              </a:rPr>
              <a:t>&gt;’)</a:t>
            </a:r>
          </a:p>
          <a:p>
            <a:r>
              <a:rPr lang="en-US" sz="500" dirty="0">
                <a:latin typeface="Courier New" panose="02070309020205020404" pitchFamily="49" charset="0"/>
                <a:cs typeface="Courier New" panose="02070309020205020404" pitchFamily="49" charset="0"/>
              </a:rPr>
              <a:t>   </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cout</a:t>
            </a:r>
            <a:r>
              <a:rPr lang="en-US" sz="500" dirty="0">
                <a:latin typeface="Courier New" panose="02070309020205020404" pitchFamily="49" charset="0"/>
                <a:cs typeface="Courier New" panose="02070309020205020404" pitchFamily="49" charset="0"/>
              </a:rPr>
              <a:t> &lt;&lt; A &lt;&lt; </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endl</a:t>
            </a:r>
            <a:r>
              <a:rPr lang="en-US" sz="500" dirty="0">
                <a:latin typeface="Courier New" panose="02070309020205020404" pitchFamily="49" charset="0"/>
                <a:cs typeface="Courier New" panose="02070309020205020404" pitchFamily="49" charset="0"/>
              </a:rPr>
              <a:t>;</a:t>
            </a:r>
          </a:p>
          <a:p>
            <a:r>
              <a:rPr lang="en-US" sz="500" dirty="0">
                <a:latin typeface="Courier New" panose="02070309020205020404" pitchFamily="49" charset="0"/>
                <a:cs typeface="Courier New" panose="02070309020205020404" pitchFamily="49" charset="0"/>
              </a:rPr>
              <a:t>                ^</a:t>
            </a:r>
          </a:p>
          <a:p>
            <a:r>
              <a:rPr lang="en-US" sz="500" dirty="0">
                <a:latin typeface="Courier New" panose="02070309020205020404" pitchFamily="49" charset="0"/>
                <a:cs typeface="Courier New" panose="02070309020205020404" pitchFamily="49" charset="0"/>
              </a:rPr>
              <a:t>In file included from /</a:t>
            </a:r>
            <a:r>
              <a:rPr lang="en-US" sz="500" dirty="0" err="1">
                <a:latin typeface="Courier New" panose="02070309020205020404" pitchFamily="49" charset="0"/>
                <a:cs typeface="Courier New" panose="02070309020205020404" pitchFamily="49" charset="0"/>
              </a:rPr>
              <a:t>usr</a:t>
            </a:r>
            <a:r>
              <a:rPr lang="en-US" sz="500" dirty="0">
                <a:latin typeface="Courier New" panose="02070309020205020404" pitchFamily="49" charset="0"/>
                <a:cs typeface="Courier New" panose="02070309020205020404" pitchFamily="49" charset="0"/>
              </a:rPr>
              <a:t>/lib/</a:t>
            </a:r>
            <a:r>
              <a:rPr lang="en-US" sz="500" dirty="0" err="1">
                <a:latin typeface="Courier New" panose="02070309020205020404" pitchFamily="49" charset="0"/>
                <a:cs typeface="Courier New" panose="02070309020205020404" pitchFamily="49" charset="0"/>
              </a:rPr>
              <a:t>gcc</a:t>
            </a:r>
            <a:r>
              <a:rPr lang="en-US" sz="500" dirty="0">
                <a:latin typeface="Courier New" panose="02070309020205020404" pitchFamily="49" charset="0"/>
                <a:cs typeface="Courier New" panose="02070309020205020404" pitchFamily="49" charset="0"/>
              </a:rPr>
              <a:t>/x86_64-pc-cygwin/5.4.0/include/</a:t>
            </a:r>
            <a:r>
              <a:rPr lang="en-US" sz="500" dirty="0" err="1">
                <a:latin typeface="Courier New" panose="02070309020205020404" pitchFamily="49" charset="0"/>
                <a:cs typeface="Courier New" panose="02070309020205020404" pitchFamily="49" charset="0"/>
              </a:rPr>
              <a:t>c++</a:t>
            </a:r>
            <a:r>
              <a:rPr lang="en-US" sz="500" dirty="0">
                <a:latin typeface="Courier New" panose="02070309020205020404" pitchFamily="49" charset="0"/>
                <a:cs typeface="Courier New" panose="02070309020205020404" pitchFamily="49" charset="0"/>
              </a:rPr>
              <a:t>/bits/ios_base.h:46:0,</a:t>
            </a:r>
          </a:p>
          <a:p>
            <a:r>
              <a:rPr lang="en-US" sz="500" dirty="0">
                <a:latin typeface="Courier New" panose="02070309020205020404" pitchFamily="49" charset="0"/>
                <a:cs typeface="Courier New" panose="02070309020205020404" pitchFamily="49" charset="0"/>
              </a:rPr>
              <a:t>                 from /</a:t>
            </a:r>
            <a:r>
              <a:rPr lang="en-US" sz="500" dirty="0" err="1">
                <a:latin typeface="Courier New" panose="02070309020205020404" pitchFamily="49" charset="0"/>
                <a:cs typeface="Courier New" panose="02070309020205020404" pitchFamily="49" charset="0"/>
              </a:rPr>
              <a:t>usr</a:t>
            </a:r>
            <a:r>
              <a:rPr lang="en-US" sz="500" dirty="0">
                <a:latin typeface="Courier New" panose="02070309020205020404" pitchFamily="49" charset="0"/>
                <a:cs typeface="Courier New" panose="02070309020205020404" pitchFamily="49" charset="0"/>
              </a:rPr>
              <a:t>/lib/</a:t>
            </a:r>
            <a:r>
              <a:rPr lang="en-US" sz="500" dirty="0" err="1">
                <a:latin typeface="Courier New" panose="02070309020205020404" pitchFamily="49" charset="0"/>
                <a:cs typeface="Courier New" panose="02070309020205020404" pitchFamily="49" charset="0"/>
              </a:rPr>
              <a:t>gcc</a:t>
            </a:r>
            <a:r>
              <a:rPr lang="en-US" sz="500" dirty="0">
                <a:latin typeface="Courier New" panose="02070309020205020404" pitchFamily="49" charset="0"/>
                <a:cs typeface="Courier New" panose="02070309020205020404" pitchFamily="49" charset="0"/>
              </a:rPr>
              <a:t>/x86_64-pc-cygwin/5.4.0/include/</a:t>
            </a:r>
            <a:r>
              <a:rPr lang="en-US" sz="500" dirty="0" err="1">
                <a:latin typeface="Courier New" panose="02070309020205020404" pitchFamily="49" charset="0"/>
                <a:cs typeface="Courier New" panose="02070309020205020404" pitchFamily="49" charset="0"/>
              </a:rPr>
              <a:t>c++</a:t>
            </a:r>
            <a:r>
              <a:rPr lang="en-US" sz="500" dirty="0">
                <a:latin typeface="Courier New" panose="02070309020205020404" pitchFamily="49" charset="0"/>
                <a:cs typeface="Courier New" panose="02070309020205020404" pitchFamily="49" charset="0"/>
              </a:rPr>
              <a:t>/ios:42,</a:t>
            </a:r>
          </a:p>
          <a:p>
            <a:r>
              <a:rPr lang="en-US" sz="500" dirty="0">
                <a:latin typeface="Courier New" panose="02070309020205020404" pitchFamily="49" charset="0"/>
                <a:cs typeface="Courier New" panose="02070309020205020404" pitchFamily="49" charset="0"/>
              </a:rPr>
              <a:t>                 from /</a:t>
            </a:r>
            <a:r>
              <a:rPr lang="en-US" sz="500" dirty="0" err="1">
                <a:latin typeface="Courier New" panose="02070309020205020404" pitchFamily="49" charset="0"/>
                <a:cs typeface="Courier New" panose="02070309020205020404" pitchFamily="49" charset="0"/>
              </a:rPr>
              <a:t>usr</a:t>
            </a:r>
            <a:r>
              <a:rPr lang="en-US" sz="500" dirty="0">
                <a:latin typeface="Courier New" panose="02070309020205020404" pitchFamily="49" charset="0"/>
                <a:cs typeface="Courier New" panose="02070309020205020404" pitchFamily="49" charset="0"/>
              </a:rPr>
              <a:t>/lib/</a:t>
            </a:r>
            <a:r>
              <a:rPr lang="en-US" sz="500" dirty="0" err="1">
                <a:latin typeface="Courier New" panose="02070309020205020404" pitchFamily="49" charset="0"/>
                <a:cs typeface="Courier New" panose="02070309020205020404" pitchFamily="49" charset="0"/>
              </a:rPr>
              <a:t>gcc</a:t>
            </a:r>
            <a:r>
              <a:rPr lang="en-US" sz="500" dirty="0">
                <a:latin typeface="Courier New" panose="02070309020205020404" pitchFamily="49" charset="0"/>
                <a:cs typeface="Courier New" panose="02070309020205020404" pitchFamily="49" charset="0"/>
              </a:rPr>
              <a:t>/x86_64-pc-cygwin/5.4.0/include/</a:t>
            </a:r>
            <a:r>
              <a:rPr lang="en-US" sz="500" dirty="0" err="1">
                <a:latin typeface="Courier New" panose="02070309020205020404" pitchFamily="49" charset="0"/>
                <a:cs typeface="Courier New" panose="02070309020205020404" pitchFamily="49" charset="0"/>
              </a:rPr>
              <a:t>c++</a:t>
            </a:r>
            <a:r>
              <a:rPr lang="en-US" sz="500" dirty="0">
                <a:latin typeface="Courier New" panose="02070309020205020404" pitchFamily="49" charset="0"/>
                <a:cs typeface="Courier New" panose="02070309020205020404" pitchFamily="49" charset="0"/>
              </a:rPr>
              <a:t>/ostream:38,</a:t>
            </a:r>
          </a:p>
          <a:p>
            <a:r>
              <a:rPr lang="en-US" sz="500" dirty="0">
                <a:latin typeface="Courier New" panose="02070309020205020404" pitchFamily="49" charset="0"/>
                <a:cs typeface="Courier New" panose="02070309020205020404" pitchFamily="49" charset="0"/>
              </a:rPr>
              <a:t>                 from /</a:t>
            </a:r>
            <a:r>
              <a:rPr lang="en-US" sz="500" dirty="0" err="1">
                <a:latin typeface="Courier New" panose="02070309020205020404" pitchFamily="49" charset="0"/>
                <a:cs typeface="Courier New" panose="02070309020205020404" pitchFamily="49" charset="0"/>
              </a:rPr>
              <a:t>usr</a:t>
            </a:r>
            <a:r>
              <a:rPr lang="en-US" sz="500" dirty="0">
                <a:latin typeface="Courier New" panose="02070309020205020404" pitchFamily="49" charset="0"/>
                <a:cs typeface="Courier New" panose="02070309020205020404" pitchFamily="49" charset="0"/>
              </a:rPr>
              <a:t>/lib/</a:t>
            </a:r>
            <a:r>
              <a:rPr lang="en-US" sz="500" dirty="0" err="1">
                <a:latin typeface="Courier New" panose="02070309020205020404" pitchFamily="49" charset="0"/>
                <a:cs typeface="Courier New" panose="02070309020205020404" pitchFamily="49" charset="0"/>
              </a:rPr>
              <a:t>gcc</a:t>
            </a:r>
            <a:r>
              <a:rPr lang="en-US" sz="500" dirty="0">
                <a:latin typeface="Courier New" panose="02070309020205020404" pitchFamily="49" charset="0"/>
                <a:cs typeface="Courier New" panose="02070309020205020404" pitchFamily="49" charset="0"/>
              </a:rPr>
              <a:t>/x86_64-pc-cygwin/5.4.0/include/</a:t>
            </a:r>
            <a:r>
              <a:rPr lang="en-US" sz="500" dirty="0" err="1">
                <a:latin typeface="Courier New" panose="02070309020205020404" pitchFamily="49" charset="0"/>
                <a:cs typeface="Courier New" panose="02070309020205020404" pitchFamily="49" charset="0"/>
              </a:rPr>
              <a:t>c++</a:t>
            </a:r>
            <a:r>
              <a:rPr lang="en-US" sz="500" dirty="0">
                <a:latin typeface="Courier New" panose="02070309020205020404" pitchFamily="49" charset="0"/>
                <a:cs typeface="Courier New" panose="02070309020205020404" pitchFamily="49" charset="0"/>
              </a:rPr>
              <a:t>/iostream:39,</a:t>
            </a:r>
          </a:p>
          <a:p>
            <a:r>
              <a:rPr lang="en-US" sz="500" dirty="0">
                <a:latin typeface="Courier New" panose="02070309020205020404" pitchFamily="49" charset="0"/>
                <a:cs typeface="Courier New" panose="02070309020205020404" pitchFamily="49" charset="0"/>
              </a:rPr>
              <a:t>                 from cpp-error-message.cpp:1:</a:t>
            </a:r>
          </a:p>
          <a:p>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usr</a:t>
            </a:r>
            <a:r>
              <a:rPr lang="en-US" sz="500" dirty="0">
                <a:latin typeface="Courier New" panose="02070309020205020404" pitchFamily="49" charset="0"/>
                <a:cs typeface="Courier New" panose="02070309020205020404" pitchFamily="49" charset="0"/>
              </a:rPr>
              <a:t>/lib/</a:t>
            </a:r>
            <a:r>
              <a:rPr lang="en-US" sz="500" dirty="0" err="1">
                <a:latin typeface="Courier New" panose="02070309020205020404" pitchFamily="49" charset="0"/>
                <a:cs typeface="Courier New" panose="02070309020205020404" pitchFamily="49" charset="0"/>
              </a:rPr>
              <a:t>gcc</a:t>
            </a:r>
            <a:r>
              <a:rPr lang="en-US" sz="500" dirty="0">
                <a:latin typeface="Courier New" panose="02070309020205020404" pitchFamily="49" charset="0"/>
                <a:cs typeface="Courier New" panose="02070309020205020404" pitchFamily="49" charset="0"/>
              </a:rPr>
              <a:t>/x86_64-pc-cygwin/5.4.0/include/</a:t>
            </a:r>
            <a:r>
              <a:rPr lang="en-US" sz="500" dirty="0" err="1">
                <a:latin typeface="Courier New" panose="02070309020205020404" pitchFamily="49" charset="0"/>
                <a:cs typeface="Courier New" panose="02070309020205020404" pitchFamily="49" charset="0"/>
              </a:rPr>
              <a:t>c++</a:t>
            </a:r>
            <a:r>
              <a:rPr lang="en-US" sz="500" dirty="0">
                <a:latin typeface="Courier New" panose="02070309020205020404" pitchFamily="49" charset="0"/>
                <a:cs typeface="Courier New" panose="02070309020205020404" pitchFamily="49" charset="0"/>
              </a:rPr>
              <a:t>/system_error:209:5: note: candidate: template&lt;class _</a:t>
            </a:r>
            <a:r>
              <a:rPr lang="en-US" sz="500" dirty="0" err="1">
                <a:latin typeface="Courier New" panose="02070309020205020404" pitchFamily="49" charset="0"/>
                <a:cs typeface="Courier New" panose="02070309020205020404" pitchFamily="49" charset="0"/>
              </a:rPr>
              <a:t>CharT</a:t>
            </a:r>
            <a:r>
              <a:rPr lang="en-US" sz="500" dirty="0">
                <a:latin typeface="Courier New" panose="02070309020205020404" pitchFamily="49" charset="0"/>
                <a:cs typeface="Courier New" panose="02070309020205020404" pitchFamily="49" charset="0"/>
              </a:rPr>
              <a:t>, class _Traits&gt; </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basic_ostream</a:t>
            </a:r>
            <a:r>
              <a:rPr lang="en-US" sz="500" dirty="0">
                <a:latin typeface="Courier New" panose="02070309020205020404" pitchFamily="49" charset="0"/>
                <a:cs typeface="Courier New" panose="02070309020205020404" pitchFamily="49" charset="0"/>
              </a:rPr>
              <a:t>&lt;_</a:t>
            </a:r>
            <a:r>
              <a:rPr lang="en-US" sz="500" dirty="0" err="1">
                <a:latin typeface="Courier New" panose="02070309020205020404" pitchFamily="49" charset="0"/>
                <a:cs typeface="Courier New" panose="02070309020205020404" pitchFamily="49" charset="0"/>
              </a:rPr>
              <a:t>CharT</a:t>
            </a:r>
            <a:r>
              <a:rPr lang="en-US" sz="500" dirty="0">
                <a:latin typeface="Courier New" panose="02070309020205020404" pitchFamily="49" charset="0"/>
                <a:cs typeface="Courier New" panose="02070309020205020404" pitchFamily="49" charset="0"/>
              </a:rPr>
              <a:t>, _Traits&gt;&amp; </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::operator&lt;&lt;(</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basic_ostream</a:t>
            </a:r>
            <a:r>
              <a:rPr lang="en-US" sz="500" dirty="0">
                <a:latin typeface="Courier New" panose="02070309020205020404" pitchFamily="49" charset="0"/>
                <a:cs typeface="Courier New" panose="02070309020205020404" pitchFamily="49" charset="0"/>
              </a:rPr>
              <a:t>&lt;_</a:t>
            </a:r>
            <a:r>
              <a:rPr lang="en-US" sz="500" dirty="0" err="1">
                <a:latin typeface="Courier New" panose="02070309020205020404" pitchFamily="49" charset="0"/>
                <a:cs typeface="Courier New" panose="02070309020205020404" pitchFamily="49" charset="0"/>
              </a:rPr>
              <a:t>CharT</a:t>
            </a:r>
            <a:r>
              <a:rPr lang="en-US" sz="500" dirty="0">
                <a:latin typeface="Courier New" panose="02070309020205020404" pitchFamily="49" charset="0"/>
                <a:cs typeface="Courier New" panose="02070309020205020404" pitchFamily="49" charset="0"/>
              </a:rPr>
              <a:t>, _Traits&gt;&amp;, </a:t>
            </a:r>
            <a:r>
              <a:rPr lang="en-US" sz="500" dirty="0" err="1">
                <a:latin typeface="Courier New" panose="02070309020205020404" pitchFamily="49" charset="0"/>
                <a:cs typeface="Courier New" panose="02070309020205020404" pitchFamily="49" charset="0"/>
              </a:rPr>
              <a:t>const</a:t>
            </a:r>
            <a:r>
              <a:rPr lang="en-US" sz="500" dirty="0">
                <a:latin typeface="Courier New" panose="02070309020205020404" pitchFamily="49" charset="0"/>
                <a:cs typeface="Courier New" panose="02070309020205020404" pitchFamily="49" charset="0"/>
              </a:rPr>
              <a:t> </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error_code</a:t>
            </a:r>
            <a:r>
              <a:rPr lang="en-US" sz="500" dirty="0">
                <a:latin typeface="Courier New" panose="02070309020205020404" pitchFamily="49" charset="0"/>
                <a:cs typeface="Courier New" panose="02070309020205020404" pitchFamily="49" charset="0"/>
              </a:rPr>
              <a:t>&amp;)</a:t>
            </a:r>
          </a:p>
          <a:p>
            <a:r>
              <a:rPr lang="en-US" sz="500" dirty="0">
                <a:latin typeface="Courier New" panose="02070309020205020404" pitchFamily="49" charset="0"/>
                <a:cs typeface="Courier New" panose="02070309020205020404" pitchFamily="49" charset="0"/>
              </a:rPr>
              <a:t>     operator&lt;&lt;(</a:t>
            </a:r>
            <a:r>
              <a:rPr lang="en-US" sz="500" dirty="0" err="1">
                <a:latin typeface="Courier New" panose="02070309020205020404" pitchFamily="49" charset="0"/>
                <a:cs typeface="Courier New" panose="02070309020205020404" pitchFamily="49" charset="0"/>
              </a:rPr>
              <a:t>basic_ostream</a:t>
            </a:r>
            <a:r>
              <a:rPr lang="en-US" sz="500" dirty="0">
                <a:latin typeface="Courier New" panose="02070309020205020404" pitchFamily="49" charset="0"/>
                <a:cs typeface="Courier New" panose="02070309020205020404" pitchFamily="49" charset="0"/>
              </a:rPr>
              <a:t>&lt;_</a:t>
            </a:r>
            <a:r>
              <a:rPr lang="en-US" sz="500" dirty="0" err="1">
                <a:latin typeface="Courier New" panose="02070309020205020404" pitchFamily="49" charset="0"/>
                <a:cs typeface="Courier New" panose="02070309020205020404" pitchFamily="49" charset="0"/>
              </a:rPr>
              <a:t>CharT</a:t>
            </a:r>
            <a:r>
              <a:rPr lang="en-US" sz="500" dirty="0">
                <a:latin typeface="Courier New" panose="02070309020205020404" pitchFamily="49" charset="0"/>
                <a:cs typeface="Courier New" panose="02070309020205020404" pitchFamily="49" charset="0"/>
              </a:rPr>
              <a:t>, _Traits&gt;&amp; __</a:t>
            </a:r>
            <a:r>
              <a:rPr lang="en-US" sz="500" dirty="0" err="1">
                <a:latin typeface="Courier New" panose="02070309020205020404" pitchFamily="49" charset="0"/>
                <a:cs typeface="Courier New" panose="02070309020205020404" pitchFamily="49" charset="0"/>
              </a:rPr>
              <a:t>os</a:t>
            </a:r>
            <a:r>
              <a:rPr lang="en-US" sz="500" dirty="0">
                <a:latin typeface="Courier New" panose="02070309020205020404" pitchFamily="49" charset="0"/>
                <a:cs typeface="Courier New" panose="02070309020205020404" pitchFamily="49" charset="0"/>
              </a:rPr>
              <a:t>, </a:t>
            </a:r>
            <a:r>
              <a:rPr lang="en-US" sz="500" dirty="0" err="1">
                <a:latin typeface="Courier New" panose="02070309020205020404" pitchFamily="49" charset="0"/>
                <a:cs typeface="Courier New" panose="02070309020205020404" pitchFamily="49" charset="0"/>
              </a:rPr>
              <a:t>const</a:t>
            </a:r>
            <a:r>
              <a:rPr lang="en-US" sz="500" dirty="0">
                <a:latin typeface="Courier New" panose="02070309020205020404" pitchFamily="49" charset="0"/>
                <a:cs typeface="Courier New" panose="02070309020205020404" pitchFamily="49" charset="0"/>
              </a:rPr>
              <a:t> </a:t>
            </a:r>
            <a:r>
              <a:rPr lang="en-US" sz="500" dirty="0" err="1">
                <a:latin typeface="Courier New" panose="02070309020205020404" pitchFamily="49" charset="0"/>
                <a:cs typeface="Courier New" panose="02070309020205020404" pitchFamily="49" charset="0"/>
              </a:rPr>
              <a:t>error_code</a:t>
            </a:r>
            <a:r>
              <a:rPr lang="en-US" sz="500" dirty="0">
                <a:latin typeface="Courier New" panose="02070309020205020404" pitchFamily="49" charset="0"/>
                <a:cs typeface="Courier New" panose="02070309020205020404" pitchFamily="49" charset="0"/>
              </a:rPr>
              <a:t>&amp; __e)</a:t>
            </a:r>
          </a:p>
          <a:p>
            <a:r>
              <a:rPr lang="en-US" sz="500" dirty="0">
                <a:latin typeface="Courier New" panose="02070309020205020404" pitchFamily="49" charset="0"/>
                <a:cs typeface="Courier New" panose="02070309020205020404" pitchFamily="49" charset="0"/>
              </a:rPr>
              <a:t>     ^</a:t>
            </a:r>
          </a:p>
          <a:p>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usr</a:t>
            </a:r>
            <a:r>
              <a:rPr lang="en-US" sz="500" dirty="0">
                <a:latin typeface="Courier New" panose="02070309020205020404" pitchFamily="49" charset="0"/>
                <a:cs typeface="Courier New" panose="02070309020205020404" pitchFamily="49" charset="0"/>
              </a:rPr>
              <a:t>/lib/</a:t>
            </a:r>
            <a:r>
              <a:rPr lang="en-US" sz="500" dirty="0" err="1">
                <a:latin typeface="Courier New" panose="02070309020205020404" pitchFamily="49" charset="0"/>
                <a:cs typeface="Courier New" panose="02070309020205020404" pitchFamily="49" charset="0"/>
              </a:rPr>
              <a:t>gcc</a:t>
            </a:r>
            <a:r>
              <a:rPr lang="en-US" sz="500" dirty="0">
                <a:latin typeface="Courier New" panose="02070309020205020404" pitchFamily="49" charset="0"/>
                <a:cs typeface="Courier New" panose="02070309020205020404" pitchFamily="49" charset="0"/>
              </a:rPr>
              <a:t>/x86_64-pc-cygwin/5.4.0/include/</a:t>
            </a:r>
            <a:r>
              <a:rPr lang="en-US" sz="500" dirty="0" err="1">
                <a:latin typeface="Courier New" panose="02070309020205020404" pitchFamily="49" charset="0"/>
                <a:cs typeface="Courier New" panose="02070309020205020404" pitchFamily="49" charset="0"/>
              </a:rPr>
              <a:t>c++</a:t>
            </a:r>
            <a:r>
              <a:rPr lang="en-US" sz="500" dirty="0">
                <a:latin typeface="Courier New" panose="02070309020205020404" pitchFamily="49" charset="0"/>
                <a:cs typeface="Courier New" panose="02070309020205020404" pitchFamily="49" charset="0"/>
              </a:rPr>
              <a:t>/system_error:209:5: note:   template argument deduction/substitution failed:</a:t>
            </a:r>
          </a:p>
          <a:p>
            <a:r>
              <a:rPr lang="en-US" sz="500" dirty="0">
                <a:latin typeface="Courier New" panose="02070309020205020404" pitchFamily="49" charset="0"/>
                <a:cs typeface="Courier New" panose="02070309020205020404" pitchFamily="49" charset="0"/>
              </a:rPr>
              <a:t>cpp-error-message.cpp:7:16: note:   cannot convert ‘A’ (type ‘</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::vector&lt;</a:t>
            </a:r>
            <a:r>
              <a:rPr lang="en-US" sz="500" dirty="0" err="1">
                <a:latin typeface="Courier New" panose="02070309020205020404" pitchFamily="49" charset="0"/>
                <a:cs typeface="Courier New" panose="02070309020205020404" pitchFamily="49" charset="0"/>
              </a:rPr>
              <a:t>int</a:t>
            </a:r>
            <a:r>
              <a:rPr lang="en-US" sz="500" dirty="0">
                <a:latin typeface="Courier New" panose="02070309020205020404" pitchFamily="49" charset="0"/>
                <a:cs typeface="Courier New" panose="02070309020205020404" pitchFamily="49" charset="0"/>
              </a:rPr>
              <a:t>&gt;’) to type ‘</a:t>
            </a:r>
            <a:r>
              <a:rPr lang="en-US" sz="500" dirty="0" err="1">
                <a:latin typeface="Courier New" panose="02070309020205020404" pitchFamily="49" charset="0"/>
                <a:cs typeface="Courier New" panose="02070309020205020404" pitchFamily="49" charset="0"/>
              </a:rPr>
              <a:t>const</a:t>
            </a:r>
            <a:r>
              <a:rPr lang="en-US" sz="500" dirty="0">
                <a:latin typeface="Courier New" panose="02070309020205020404" pitchFamily="49" charset="0"/>
                <a:cs typeface="Courier New" panose="02070309020205020404" pitchFamily="49" charset="0"/>
              </a:rPr>
              <a:t> </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error_code</a:t>
            </a:r>
            <a:r>
              <a:rPr lang="en-US" sz="500" dirty="0">
                <a:latin typeface="Courier New" panose="02070309020205020404" pitchFamily="49" charset="0"/>
                <a:cs typeface="Courier New" panose="02070309020205020404" pitchFamily="49" charset="0"/>
              </a:rPr>
              <a:t>&amp;’</a:t>
            </a:r>
          </a:p>
          <a:p>
            <a:r>
              <a:rPr lang="en-US" sz="500" dirty="0">
                <a:latin typeface="Courier New" panose="02070309020205020404" pitchFamily="49" charset="0"/>
                <a:cs typeface="Courier New" panose="02070309020205020404" pitchFamily="49" charset="0"/>
              </a:rPr>
              <a:t>   </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cout</a:t>
            </a:r>
            <a:r>
              <a:rPr lang="en-US" sz="500" dirty="0">
                <a:latin typeface="Courier New" panose="02070309020205020404" pitchFamily="49" charset="0"/>
                <a:cs typeface="Courier New" panose="02070309020205020404" pitchFamily="49" charset="0"/>
              </a:rPr>
              <a:t> &lt;&lt; A &lt;&lt; </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endl</a:t>
            </a:r>
            <a:r>
              <a:rPr lang="en-US" sz="500" dirty="0">
                <a:latin typeface="Courier New" panose="02070309020205020404" pitchFamily="49" charset="0"/>
                <a:cs typeface="Courier New" panose="02070309020205020404" pitchFamily="49" charset="0"/>
              </a:rPr>
              <a:t>;</a:t>
            </a:r>
          </a:p>
          <a:p>
            <a:r>
              <a:rPr lang="en-US" sz="500" dirty="0">
                <a:latin typeface="Courier New" panose="02070309020205020404" pitchFamily="49" charset="0"/>
                <a:cs typeface="Courier New" panose="02070309020205020404" pitchFamily="49" charset="0"/>
              </a:rPr>
              <a:t>                ^</a:t>
            </a:r>
          </a:p>
          <a:p>
            <a:r>
              <a:rPr lang="en-US" sz="500" dirty="0">
                <a:latin typeface="Courier New" panose="02070309020205020404" pitchFamily="49" charset="0"/>
                <a:cs typeface="Courier New" panose="02070309020205020404" pitchFamily="49" charset="0"/>
              </a:rPr>
              <a:t>In file included from /</a:t>
            </a:r>
            <a:r>
              <a:rPr lang="en-US" sz="500" dirty="0" err="1">
                <a:latin typeface="Courier New" panose="02070309020205020404" pitchFamily="49" charset="0"/>
                <a:cs typeface="Courier New" panose="02070309020205020404" pitchFamily="49" charset="0"/>
              </a:rPr>
              <a:t>usr</a:t>
            </a:r>
            <a:r>
              <a:rPr lang="en-US" sz="500" dirty="0">
                <a:latin typeface="Courier New" panose="02070309020205020404" pitchFamily="49" charset="0"/>
                <a:cs typeface="Courier New" panose="02070309020205020404" pitchFamily="49" charset="0"/>
              </a:rPr>
              <a:t>/lib/</a:t>
            </a:r>
            <a:r>
              <a:rPr lang="en-US" sz="500" dirty="0" err="1">
                <a:latin typeface="Courier New" panose="02070309020205020404" pitchFamily="49" charset="0"/>
                <a:cs typeface="Courier New" panose="02070309020205020404" pitchFamily="49" charset="0"/>
              </a:rPr>
              <a:t>gcc</a:t>
            </a:r>
            <a:r>
              <a:rPr lang="en-US" sz="500" dirty="0">
                <a:latin typeface="Courier New" panose="02070309020205020404" pitchFamily="49" charset="0"/>
                <a:cs typeface="Courier New" panose="02070309020205020404" pitchFamily="49" charset="0"/>
              </a:rPr>
              <a:t>/x86_64-pc-cygwin/5.4.0/include/</a:t>
            </a:r>
            <a:r>
              <a:rPr lang="en-US" sz="500" dirty="0" err="1">
                <a:latin typeface="Courier New" panose="02070309020205020404" pitchFamily="49" charset="0"/>
                <a:cs typeface="Courier New" panose="02070309020205020404" pitchFamily="49" charset="0"/>
              </a:rPr>
              <a:t>c++</a:t>
            </a:r>
            <a:r>
              <a:rPr lang="en-US" sz="500" dirty="0">
                <a:latin typeface="Courier New" panose="02070309020205020404" pitchFamily="49" charset="0"/>
                <a:cs typeface="Courier New" panose="02070309020205020404" pitchFamily="49" charset="0"/>
              </a:rPr>
              <a:t>/string:52:0,</a:t>
            </a:r>
          </a:p>
          <a:p>
            <a:r>
              <a:rPr lang="en-US" sz="500" dirty="0">
                <a:latin typeface="Courier New" panose="02070309020205020404" pitchFamily="49" charset="0"/>
                <a:cs typeface="Courier New" panose="02070309020205020404" pitchFamily="49" charset="0"/>
              </a:rPr>
              <a:t>                 from /</a:t>
            </a:r>
            <a:r>
              <a:rPr lang="en-US" sz="500" dirty="0" err="1">
                <a:latin typeface="Courier New" panose="02070309020205020404" pitchFamily="49" charset="0"/>
                <a:cs typeface="Courier New" panose="02070309020205020404" pitchFamily="49" charset="0"/>
              </a:rPr>
              <a:t>usr</a:t>
            </a:r>
            <a:r>
              <a:rPr lang="en-US" sz="500" dirty="0">
                <a:latin typeface="Courier New" panose="02070309020205020404" pitchFamily="49" charset="0"/>
                <a:cs typeface="Courier New" panose="02070309020205020404" pitchFamily="49" charset="0"/>
              </a:rPr>
              <a:t>/lib/</a:t>
            </a:r>
            <a:r>
              <a:rPr lang="en-US" sz="500" dirty="0" err="1">
                <a:latin typeface="Courier New" panose="02070309020205020404" pitchFamily="49" charset="0"/>
                <a:cs typeface="Courier New" panose="02070309020205020404" pitchFamily="49" charset="0"/>
              </a:rPr>
              <a:t>gcc</a:t>
            </a:r>
            <a:r>
              <a:rPr lang="en-US" sz="500" dirty="0">
                <a:latin typeface="Courier New" panose="02070309020205020404" pitchFamily="49" charset="0"/>
                <a:cs typeface="Courier New" panose="02070309020205020404" pitchFamily="49" charset="0"/>
              </a:rPr>
              <a:t>/x86_64-pc-cygwin/5.4.0/include/</a:t>
            </a:r>
            <a:r>
              <a:rPr lang="en-US" sz="500" dirty="0" err="1">
                <a:latin typeface="Courier New" panose="02070309020205020404" pitchFamily="49" charset="0"/>
                <a:cs typeface="Courier New" panose="02070309020205020404" pitchFamily="49" charset="0"/>
              </a:rPr>
              <a:t>c++</a:t>
            </a:r>
            <a:r>
              <a:rPr lang="en-US" sz="500" dirty="0">
                <a:latin typeface="Courier New" panose="02070309020205020404" pitchFamily="49" charset="0"/>
                <a:cs typeface="Courier New" panose="02070309020205020404" pitchFamily="49" charset="0"/>
              </a:rPr>
              <a:t>/bits/locale_classes.h:40,</a:t>
            </a:r>
          </a:p>
          <a:p>
            <a:r>
              <a:rPr lang="en-US" sz="500" dirty="0">
                <a:latin typeface="Courier New" panose="02070309020205020404" pitchFamily="49" charset="0"/>
                <a:cs typeface="Courier New" panose="02070309020205020404" pitchFamily="49" charset="0"/>
              </a:rPr>
              <a:t>                 from /</a:t>
            </a:r>
            <a:r>
              <a:rPr lang="en-US" sz="500" dirty="0" err="1">
                <a:latin typeface="Courier New" panose="02070309020205020404" pitchFamily="49" charset="0"/>
                <a:cs typeface="Courier New" panose="02070309020205020404" pitchFamily="49" charset="0"/>
              </a:rPr>
              <a:t>usr</a:t>
            </a:r>
            <a:r>
              <a:rPr lang="en-US" sz="500" dirty="0">
                <a:latin typeface="Courier New" panose="02070309020205020404" pitchFamily="49" charset="0"/>
                <a:cs typeface="Courier New" panose="02070309020205020404" pitchFamily="49" charset="0"/>
              </a:rPr>
              <a:t>/lib/</a:t>
            </a:r>
            <a:r>
              <a:rPr lang="en-US" sz="500" dirty="0" err="1">
                <a:latin typeface="Courier New" panose="02070309020205020404" pitchFamily="49" charset="0"/>
                <a:cs typeface="Courier New" panose="02070309020205020404" pitchFamily="49" charset="0"/>
              </a:rPr>
              <a:t>gcc</a:t>
            </a:r>
            <a:r>
              <a:rPr lang="en-US" sz="500" dirty="0">
                <a:latin typeface="Courier New" panose="02070309020205020404" pitchFamily="49" charset="0"/>
                <a:cs typeface="Courier New" panose="02070309020205020404" pitchFamily="49" charset="0"/>
              </a:rPr>
              <a:t>/x86_64-pc-cygwin/5.4.0/include/</a:t>
            </a:r>
            <a:r>
              <a:rPr lang="en-US" sz="500" dirty="0" err="1">
                <a:latin typeface="Courier New" panose="02070309020205020404" pitchFamily="49" charset="0"/>
                <a:cs typeface="Courier New" panose="02070309020205020404" pitchFamily="49" charset="0"/>
              </a:rPr>
              <a:t>c++</a:t>
            </a:r>
            <a:r>
              <a:rPr lang="en-US" sz="500" dirty="0">
                <a:latin typeface="Courier New" panose="02070309020205020404" pitchFamily="49" charset="0"/>
                <a:cs typeface="Courier New" panose="02070309020205020404" pitchFamily="49" charset="0"/>
              </a:rPr>
              <a:t>/bits/ios_base.h:41,</a:t>
            </a:r>
          </a:p>
          <a:p>
            <a:r>
              <a:rPr lang="en-US" sz="500" dirty="0">
                <a:latin typeface="Courier New" panose="02070309020205020404" pitchFamily="49" charset="0"/>
                <a:cs typeface="Courier New" panose="02070309020205020404" pitchFamily="49" charset="0"/>
              </a:rPr>
              <a:t>                 from /</a:t>
            </a:r>
            <a:r>
              <a:rPr lang="en-US" sz="500" dirty="0" err="1">
                <a:latin typeface="Courier New" panose="02070309020205020404" pitchFamily="49" charset="0"/>
                <a:cs typeface="Courier New" panose="02070309020205020404" pitchFamily="49" charset="0"/>
              </a:rPr>
              <a:t>usr</a:t>
            </a:r>
            <a:r>
              <a:rPr lang="en-US" sz="500" dirty="0">
                <a:latin typeface="Courier New" panose="02070309020205020404" pitchFamily="49" charset="0"/>
                <a:cs typeface="Courier New" panose="02070309020205020404" pitchFamily="49" charset="0"/>
              </a:rPr>
              <a:t>/lib/</a:t>
            </a:r>
            <a:r>
              <a:rPr lang="en-US" sz="500" dirty="0" err="1">
                <a:latin typeface="Courier New" panose="02070309020205020404" pitchFamily="49" charset="0"/>
                <a:cs typeface="Courier New" panose="02070309020205020404" pitchFamily="49" charset="0"/>
              </a:rPr>
              <a:t>gcc</a:t>
            </a:r>
            <a:r>
              <a:rPr lang="en-US" sz="500" dirty="0">
                <a:latin typeface="Courier New" panose="02070309020205020404" pitchFamily="49" charset="0"/>
                <a:cs typeface="Courier New" panose="02070309020205020404" pitchFamily="49" charset="0"/>
              </a:rPr>
              <a:t>/x86_64-pc-cygwin/5.4.0/include/</a:t>
            </a:r>
            <a:r>
              <a:rPr lang="en-US" sz="500" dirty="0" err="1">
                <a:latin typeface="Courier New" panose="02070309020205020404" pitchFamily="49" charset="0"/>
                <a:cs typeface="Courier New" panose="02070309020205020404" pitchFamily="49" charset="0"/>
              </a:rPr>
              <a:t>c++</a:t>
            </a:r>
            <a:r>
              <a:rPr lang="en-US" sz="500" dirty="0">
                <a:latin typeface="Courier New" panose="02070309020205020404" pitchFamily="49" charset="0"/>
                <a:cs typeface="Courier New" panose="02070309020205020404" pitchFamily="49" charset="0"/>
              </a:rPr>
              <a:t>/ios:42,</a:t>
            </a:r>
          </a:p>
          <a:p>
            <a:r>
              <a:rPr lang="en-US" sz="500" dirty="0">
                <a:latin typeface="Courier New" panose="02070309020205020404" pitchFamily="49" charset="0"/>
                <a:cs typeface="Courier New" panose="02070309020205020404" pitchFamily="49" charset="0"/>
              </a:rPr>
              <a:t>                 from /</a:t>
            </a:r>
            <a:r>
              <a:rPr lang="en-US" sz="500" dirty="0" err="1">
                <a:latin typeface="Courier New" panose="02070309020205020404" pitchFamily="49" charset="0"/>
                <a:cs typeface="Courier New" panose="02070309020205020404" pitchFamily="49" charset="0"/>
              </a:rPr>
              <a:t>usr</a:t>
            </a:r>
            <a:r>
              <a:rPr lang="en-US" sz="500" dirty="0">
                <a:latin typeface="Courier New" panose="02070309020205020404" pitchFamily="49" charset="0"/>
                <a:cs typeface="Courier New" panose="02070309020205020404" pitchFamily="49" charset="0"/>
              </a:rPr>
              <a:t>/lib/</a:t>
            </a:r>
            <a:r>
              <a:rPr lang="en-US" sz="500" dirty="0" err="1">
                <a:latin typeface="Courier New" panose="02070309020205020404" pitchFamily="49" charset="0"/>
                <a:cs typeface="Courier New" panose="02070309020205020404" pitchFamily="49" charset="0"/>
              </a:rPr>
              <a:t>gcc</a:t>
            </a:r>
            <a:r>
              <a:rPr lang="en-US" sz="500" dirty="0">
                <a:latin typeface="Courier New" panose="02070309020205020404" pitchFamily="49" charset="0"/>
                <a:cs typeface="Courier New" panose="02070309020205020404" pitchFamily="49" charset="0"/>
              </a:rPr>
              <a:t>/x86_64-pc-cygwin/5.4.0/include/</a:t>
            </a:r>
            <a:r>
              <a:rPr lang="en-US" sz="500" dirty="0" err="1">
                <a:latin typeface="Courier New" panose="02070309020205020404" pitchFamily="49" charset="0"/>
                <a:cs typeface="Courier New" panose="02070309020205020404" pitchFamily="49" charset="0"/>
              </a:rPr>
              <a:t>c++</a:t>
            </a:r>
            <a:r>
              <a:rPr lang="en-US" sz="500" dirty="0">
                <a:latin typeface="Courier New" panose="02070309020205020404" pitchFamily="49" charset="0"/>
                <a:cs typeface="Courier New" panose="02070309020205020404" pitchFamily="49" charset="0"/>
              </a:rPr>
              <a:t>/ostream:38,</a:t>
            </a:r>
          </a:p>
          <a:p>
            <a:r>
              <a:rPr lang="en-US" sz="500" dirty="0">
                <a:latin typeface="Courier New" panose="02070309020205020404" pitchFamily="49" charset="0"/>
                <a:cs typeface="Courier New" panose="02070309020205020404" pitchFamily="49" charset="0"/>
              </a:rPr>
              <a:t>                 from /</a:t>
            </a:r>
            <a:r>
              <a:rPr lang="en-US" sz="500" dirty="0" err="1">
                <a:latin typeface="Courier New" panose="02070309020205020404" pitchFamily="49" charset="0"/>
                <a:cs typeface="Courier New" panose="02070309020205020404" pitchFamily="49" charset="0"/>
              </a:rPr>
              <a:t>usr</a:t>
            </a:r>
            <a:r>
              <a:rPr lang="en-US" sz="500" dirty="0">
                <a:latin typeface="Courier New" panose="02070309020205020404" pitchFamily="49" charset="0"/>
                <a:cs typeface="Courier New" panose="02070309020205020404" pitchFamily="49" charset="0"/>
              </a:rPr>
              <a:t>/lib/</a:t>
            </a:r>
            <a:r>
              <a:rPr lang="en-US" sz="500" dirty="0" err="1">
                <a:latin typeface="Courier New" panose="02070309020205020404" pitchFamily="49" charset="0"/>
                <a:cs typeface="Courier New" panose="02070309020205020404" pitchFamily="49" charset="0"/>
              </a:rPr>
              <a:t>gcc</a:t>
            </a:r>
            <a:r>
              <a:rPr lang="en-US" sz="500" dirty="0">
                <a:latin typeface="Courier New" panose="02070309020205020404" pitchFamily="49" charset="0"/>
                <a:cs typeface="Courier New" panose="02070309020205020404" pitchFamily="49" charset="0"/>
              </a:rPr>
              <a:t>/x86_64-pc-cygwin/5.4.0/include/</a:t>
            </a:r>
            <a:r>
              <a:rPr lang="en-US" sz="500" dirty="0" err="1">
                <a:latin typeface="Courier New" panose="02070309020205020404" pitchFamily="49" charset="0"/>
                <a:cs typeface="Courier New" panose="02070309020205020404" pitchFamily="49" charset="0"/>
              </a:rPr>
              <a:t>c++</a:t>
            </a:r>
            <a:r>
              <a:rPr lang="en-US" sz="500" dirty="0">
                <a:latin typeface="Courier New" panose="02070309020205020404" pitchFamily="49" charset="0"/>
                <a:cs typeface="Courier New" panose="02070309020205020404" pitchFamily="49" charset="0"/>
              </a:rPr>
              <a:t>/iostream:39,</a:t>
            </a:r>
          </a:p>
          <a:p>
            <a:r>
              <a:rPr lang="en-US" sz="500" dirty="0">
                <a:latin typeface="Courier New" panose="02070309020205020404" pitchFamily="49" charset="0"/>
                <a:cs typeface="Courier New" panose="02070309020205020404" pitchFamily="49" charset="0"/>
              </a:rPr>
              <a:t>                 from cpp-error-message.cpp:1:</a:t>
            </a:r>
          </a:p>
          <a:p>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usr</a:t>
            </a:r>
            <a:r>
              <a:rPr lang="en-US" sz="500" dirty="0">
                <a:latin typeface="Courier New" panose="02070309020205020404" pitchFamily="49" charset="0"/>
                <a:cs typeface="Courier New" panose="02070309020205020404" pitchFamily="49" charset="0"/>
              </a:rPr>
              <a:t>/lib/</a:t>
            </a:r>
            <a:r>
              <a:rPr lang="en-US" sz="500" dirty="0" err="1">
                <a:latin typeface="Courier New" panose="02070309020205020404" pitchFamily="49" charset="0"/>
                <a:cs typeface="Courier New" panose="02070309020205020404" pitchFamily="49" charset="0"/>
              </a:rPr>
              <a:t>gcc</a:t>
            </a:r>
            <a:r>
              <a:rPr lang="en-US" sz="500" dirty="0">
                <a:latin typeface="Courier New" panose="02070309020205020404" pitchFamily="49" charset="0"/>
                <a:cs typeface="Courier New" panose="02070309020205020404" pitchFamily="49" charset="0"/>
              </a:rPr>
              <a:t>/x86_64-pc-cygwin/5.4.0/include/</a:t>
            </a:r>
            <a:r>
              <a:rPr lang="en-US" sz="500" dirty="0" err="1">
                <a:latin typeface="Courier New" panose="02070309020205020404" pitchFamily="49" charset="0"/>
                <a:cs typeface="Courier New" panose="02070309020205020404" pitchFamily="49" charset="0"/>
              </a:rPr>
              <a:t>c++</a:t>
            </a:r>
            <a:r>
              <a:rPr lang="en-US" sz="500" dirty="0">
                <a:latin typeface="Courier New" panose="02070309020205020404" pitchFamily="49" charset="0"/>
                <a:cs typeface="Courier New" panose="02070309020205020404" pitchFamily="49" charset="0"/>
              </a:rPr>
              <a:t>/bits/basic_string.h:5172:5: note: candidate: template&lt;class _</a:t>
            </a:r>
            <a:r>
              <a:rPr lang="en-US" sz="500" dirty="0" err="1">
                <a:latin typeface="Courier New" panose="02070309020205020404" pitchFamily="49" charset="0"/>
                <a:cs typeface="Courier New" panose="02070309020205020404" pitchFamily="49" charset="0"/>
              </a:rPr>
              <a:t>CharT</a:t>
            </a:r>
            <a:r>
              <a:rPr lang="en-US" sz="500" dirty="0">
                <a:latin typeface="Courier New" panose="02070309020205020404" pitchFamily="49" charset="0"/>
                <a:cs typeface="Courier New" panose="02070309020205020404" pitchFamily="49" charset="0"/>
              </a:rPr>
              <a:t>, class _Traits, class _</a:t>
            </a:r>
            <a:r>
              <a:rPr lang="en-US" sz="500" dirty="0" err="1">
                <a:latin typeface="Courier New" panose="02070309020205020404" pitchFamily="49" charset="0"/>
                <a:cs typeface="Courier New" panose="02070309020205020404" pitchFamily="49" charset="0"/>
              </a:rPr>
              <a:t>Alloc</a:t>
            </a:r>
            <a:r>
              <a:rPr lang="en-US" sz="500" dirty="0">
                <a:latin typeface="Courier New" panose="02070309020205020404" pitchFamily="49" charset="0"/>
                <a:cs typeface="Courier New" panose="02070309020205020404" pitchFamily="49" charset="0"/>
              </a:rPr>
              <a:t>&gt; </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basic_ostream</a:t>
            </a:r>
            <a:r>
              <a:rPr lang="en-US" sz="500" dirty="0">
                <a:latin typeface="Courier New" panose="02070309020205020404" pitchFamily="49" charset="0"/>
                <a:cs typeface="Courier New" panose="02070309020205020404" pitchFamily="49" charset="0"/>
              </a:rPr>
              <a:t>&lt;_</a:t>
            </a:r>
            <a:r>
              <a:rPr lang="en-US" sz="500" dirty="0" err="1">
                <a:latin typeface="Courier New" panose="02070309020205020404" pitchFamily="49" charset="0"/>
                <a:cs typeface="Courier New" panose="02070309020205020404" pitchFamily="49" charset="0"/>
              </a:rPr>
              <a:t>CharT</a:t>
            </a:r>
            <a:r>
              <a:rPr lang="en-US" sz="500" dirty="0">
                <a:latin typeface="Courier New" panose="02070309020205020404" pitchFamily="49" charset="0"/>
                <a:cs typeface="Courier New" panose="02070309020205020404" pitchFamily="49" charset="0"/>
              </a:rPr>
              <a:t>, _Traits&gt;&amp; </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::operator&lt;&lt;(</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basic_ostream</a:t>
            </a:r>
            <a:r>
              <a:rPr lang="en-US" sz="500" dirty="0">
                <a:latin typeface="Courier New" panose="02070309020205020404" pitchFamily="49" charset="0"/>
                <a:cs typeface="Courier New" panose="02070309020205020404" pitchFamily="49" charset="0"/>
              </a:rPr>
              <a:t>&lt;_</a:t>
            </a:r>
            <a:r>
              <a:rPr lang="en-US" sz="500" dirty="0" err="1">
                <a:latin typeface="Courier New" panose="02070309020205020404" pitchFamily="49" charset="0"/>
                <a:cs typeface="Courier New" panose="02070309020205020404" pitchFamily="49" charset="0"/>
              </a:rPr>
              <a:t>CharT</a:t>
            </a:r>
            <a:r>
              <a:rPr lang="en-US" sz="500" dirty="0">
                <a:latin typeface="Courier New" panose="02070309020205020404" pitchFamily="49" charset="0"/>
                <a:cs typeface="Courier New" panose="02070309020205020404" pitchFamily="49" charset="0"/>
              </a:rPr>
              <a:t>, _Traits&gt;&amp;, </a:t>
            </a:r>
            <a:r>
              <a:rPr lang="en-US" sz="500" dirty="0" err="1">
                <a:latin typeface="Courier New" panose="02070309020205020404" pitchFamily="49" charset="0"/>
                <a:cs typeface="Courier New" panose="02070309020205020404" pitchFamily="49" charset="0"/>
              </a:rPr>
              <a:t>const</a:t>
            </a:r>
            <a:r>
              <a:rPr lang="en-US" sz="500" dirty="0">
                <a:latin typeface="Courier New" panose="02070309020205020404" pitchFamily="49" charset="0"/>
                <a:cs typeface="Courier New" panose="02070309020205020404" pitchFamily="49" charset="0"/>
              </a:rPr>
              <a:t> </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basic_string</a:t>
            </a:r>
            <a:r>
              <a:rPr lang="en-US" sz="500" dirty="0">
                <a:latin typeface="Courier New" panose="02070309020205020404" pitchFamily="49" charset="0"/>
                <a:cs typeface="Courier New" panose="02070309020205020404" pitchFamily="49" charset="0"/>
              </a:rPr>
              <a:t>&lt;_</a:t>
            </a:r>
            <a:r>
              <a:rPr lang="en-US" sz="500" dirty="0" err="1">
                <a:latin typeface="Courier New" panose="02070309020205020404" pitchFamily="49" charset="0"/>
                <a:cs typeface="Courier New" panose="02070309020205020404" pitchFamily="49" charset="0"/>
              </a:rPr>
              <a:t>CharT</a:t>
            </a:r>
            <a:r>
              <a:rPr lang="en-US" sz="500" dirty="0">
                <a:latin typeface="Courier New" panose="02070309020205020404" pitchFamily="49" charset="0"/>
                <a:cs typeface="Courier New" panose="02070309020205020404" pitchFamily="49" charset="0"/>
              </a:rPr>
              <a:t>, _Traits, _</a:t>
            </a:r>
            <a:r>
              <a:rPr lang="en-US" sz="500" dirty="0" err="1">
                <a:latin typeface="Courier New" panose="02070309020205020404" pitchFamily="49" charset="0"/>
                <a:cs typeface="Courier New" panose="02070309020205020404" pitchFamily="49" charset="0"/>
              </a:rPr>
              <a:t>Alloc</a:t>
            </a:r>
            <a:r>
              <a:rPr lang="en-US" sz="500" dirty="0">
                <a:latin typeface="Courier New" panose="02070309020205020404" pitchFamily="49" charset="0"/>
                <a:cs typeface="Courier New" panose="02070309020205020404" pitchFamily="49" charset="0"/>
              </a:rPr>
              <a:t>&gt;&amp;)</a:t>
            </a:r>
          </a:p>
          <a:p>
            <a:r>
              <a:rPr lang="en-US" sz="500" dirty="0">
                <a:latin typeface="Courier New" panose="02070309020205020404" pitchFamily="49" charset="0"/>
                <a:cs typeface="Courier New" panose="02070309020205020404" pitchFamily="49" charset="0"/>
              </a:rPr>
              <a:t>     operator&lt;&lt;(</a:t>
            </a:r>
            <a:r>
              <a:rPr lang="en-US" sz="500" dirty="0" err="1">
                <a:latin typeface="Courier New" panose="02070309020205020404" pitchFamily="49" charset="0"/>
                <a:cs typeface="Courier New" panose="02070309020205020404" pitchFamily="49" charset="0"/>
              </a:rPr>
              <a:t>basic_ostream</a:t>
            </a:r>
            <a:r>
              <a:rPr lang="en-US" sz="500" dirty="0">
                <a:latin typeface="Courier New" panose="02070309020205020404" pitchFamily="49" charset="0"/>
                <a:cs typeface="Courier New" panose="02070309020205020404" pitchFamily="49" charset="0"/>
              </a:rPr>
              <a:t>&lt;_</a:t>
            </a:r>
            <a:r>
              <a:rPr lang="en-US" sz="500" dirty="0" err="1">
                <a:latin typeface="Courier New" panose="02070309020205020404" pitchFamily="49" charset="0"/>
                <a:cs typeface="Courier New" panose="02070309020205020404" pitchFamily="49" charset="0"/>
              </a:rPr>
              <a:t>CharT</a:t>
            </a:r>
            <a:r>
              <a:rPr lang="en-US" sz="500" dirty="0">
                <a:latin typeface="Courier New" panose="02070309020205020404" pitchFamily="49" charset="0"/>
                <a:cs typeface="Courier New" panose="02070309020205020404" pitchFamily="49" charset="0"/>
              </a:rPr>
              <a:t>, _Traits&gt;&amp; __</a:t>
            </a:r>
            <a:r>
              <a:rPr lang="en-US" sz="500" dirty="0" err="1">
                <a:latin typeface="Courier New" panose="02070309020205020404" pitchFamily="49" charset="0"/>
                <a:cs typeface="Courier New" panose="02070309020205020404" pitchFamily="49" charset="0"/>
              </a:rPr>
              <a:t>os</a:t>
            </a:r>
            <a:r>
              <a:rPr lang="en-US" sz="500" dirty="0">
                <a:latin typeface="Courier New" panose="02070309020205020404" pitchFamily="49" charset="0"/>
                <a:cs typeface="Courier New" panose="02070309020205020404" pitchFamily="49" charset="0"/>
              </a:rPr>
              <a:t>,</a:t>
            </a:r>
          </a:p>
          <a:p>
            <a:r>
              <a:rPr lang="en-US" sz="500" dirty="0">
                <a:latin typeface="Courier New" panose="02070309020205020404" pitchFamily="49" charset="0"/>
                <a:cs typeface="Courier New" panose="02070309020205020404" pitchFamily="49" charset="0"/>
              </a:rPr>
              <a:t>     ^</a:t>
            </a:r>
          </a:p>
          <a:p>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usr</a:t>
            </a:r>
            <a:r>
              <a:rPr lang="en-US" sz="500" dirty="0">
                <a:latin typeface="Courier New" panose="02070309020205020404" pitchFamily="49" charset="0"/>
                <a:cs typeface="Courier New" panose="02070309020205020404" pitchFamily="49" charset="0"/>
              </a:rPr>
              <a:t>/lib/</a:t>
            </a:r>
            <a:r>
              <a:rPr lang="en-US" sz="500" dirty="0" err="1">
                <a:latin typeface="Courier New" panose="02070309020205020404" pitchFamily="49" charset="0"/>
                <a:cs typeface="Courier New" panose="02070309020205020404" pitchFamily="49" charset="0"/>
              </a:rPr>
              <a:t>gcc</a:t>
            </a:r>
            <a:r>
              <a:rPr lang="en-US" sz="500" dirty="0">
                <a:latin typeface="Courier New" panose="02070309020205020404" pitchFamily="49" charset="0"/>
                <a:cs typeface="Courier New" panose="02070309020205020404" pitchFamily="49" charset="0"/>
              </a:rPr>
              <a:t>/x86_64-pc-cygwin/5.4.0/include/</a:t>
            </a:r>
            <a:r>
              <a:rPr lang="en-US" sz="500" dirty="0" err="1">
                <a:latin typeface="Courier New" panose="02070309020205020404" pitchFamily="49" charset="0"/>
                <a:cs typeface="Courier New" panose="02070309020205020404" pitchFamily="49" charset="0"/>
              </a:rPr>
              <a:t>c++</a:t>
            </a:r>
            <a:r>
              <a:rPr lang="en-US" sz="500" dirty="0">
                <a:latin typeface="Courier New" panose="02070309020205020404" pitchFamily="49" charset="0"/>
                <a:cs typeface="Courier New" panose="02070309020205020404" pitchFamily="49" charset="0"/>
              </a:rPr>
              <a:t>/bits/basic_string.h:5172:5: note:   template argument deduction/substitution failed:</a:t>
            </a:r>
          </a:p>
          <a:p>
            <a:r>
              <a:rPr lang="en-US" sz="500" dirty="0">
                <a:latin typeface="Courier New" panose="02070309020205020404" pitchFamily="49" charset="0"/>
                <a:cs typeface="Courier New" panose="02070309020205020404" pitchFamily="49" charset="0"/>
              </a:rPr>
              <a:t>cpp-error-message.cpp:7:16: note:   ‘</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::vector&lt;</a:t>
            </a:r>
            <a:r>
              <a:rPr lang="en-US" sz="500" dirty="0" err="1">
                <a:latin typeface="Courier New" panose="02070309020205020404" pitchFamily="49" charset="0"/>
                <a:cs typeface="Courier New" panose="02070309020205020404" pitchFamily="49" charset="0"/>
              </a:rPr>
              <a:t>int</a:t>
            </a:r>
            <a:r>
              <a:rPr lang="en-US" sz="500" dirty="0">
                <a:latin typeface="Courier New" panose="02070309020205020404" pitchFamily="49" charset="0"/>
                <a:cs typeface="Courier New" panose="02070309020205020404" pitchFamily="49" charset="0"/>
              </a:rPr>
              <a:t>&gt;’ is not derived from ‘</a:t>
            </a:r>
            <a:r>
              <a:rPr lang="en-US" sz="500" dirty="0" err="1">
                <a:latin typeface="Courier New" panose="02070309020205020404" pitchFamily="49" charset="0"/>
                <a:cs typeface="Courier New" panose="02070309020205020404" pitchFamily="49" charset="0"/>
              </a:rPr>
              <a:t>const</a:t>
            </a:r>
            <a:r>
              <a:rPr lang="en-US" sz="500" dirty="0">
                <a:latin typeface="Courier New" panose="02070309020205020404" pitchFamily="49" charset="0"/>
                <a:cs typeface="Courier New" panose="02070309020205020404" pitchFamily="49" charset="0"/>
              </a:rPr>
              <a:t> </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basic_string</a:t>
            </a:r>
            <a:r>
              <a:rPr lang="en-US" sz="500" dirty="0">
                <a:latin typeface="Courier New" panose="02070309020205020404" pitchFamily="49" charset="0"/>
                <a:cs typeface="Courier New" panose="02070309020205020404" pitchFamily="49" charset="0"/>
              </a:rPr>
              <a:t>&lt;_</a:t>
            </a:r>
            <a:r>
              <a:rPr lang="en-US" sz="500" dirty="0" err="1">
                <a:latin typeface="Courier New" panose="02070309020205020404" pitchFamily="49" charset="0"/>
                <a:cs typeface="Courier New" panose="02070309020205020404" pitchFamily="49" charset="0"/>
              </a:rPr>
              <a:t>CharT</a:t>
            </a:r>
            <a:r>
              <a:rPr lang="en-US" sz="500" dirty="0">
                <a:latin typeface="Courier New" panose="02070309020205020404" pitchFamily="49" charset="0"/>
                <a:cs typeface="Courier New" panose="02070309020205020404" pitchFamily="49" charset="0"/>
              </a:rPr>
              <a:t>, _Traits, _</a:t>
            </a:r>
            <a:r>
              <a:rPr lang="en-US" sz="500" dirty="0" err="1">
                <a:latin typeface="Courier New" panose="02070309020205020404" pitchFamily="49" charset="0"/>
                <a:cs typeface="Courier New" panose="02070309020205020404" pitchFamily="49" charset="0"/>
              </a:rPr>
              <a:t>Alloc</a:t>
            </a:r>
            <a:r>
              <a:rPr lang="en-US" sz="500" dirty="0">
                <a:latin typeface="Courier New" panose="02070309020205020404" pitchFamily="49" charset="0"/>
                <a:cs typeface="Courier New" panose="02070309020205020404" pitchFamily="49" charset="0"/>
              </a:rPr>
              <a:t>&gt;’</a:t>
            </a:r>
          </a:p>
          <a:p>
            <a:r>
              <a:rPr lang="en-US" sz="500" dirty="0">
                <a:latin typeface="Courier New" panose="02070309020205020404" pitchFamily="49" charset="0"/>
                <a:cs typeface="Courier New" panose="02070309020205020404" pitchFamily="49" charset="0"/>
              </a:rPr>
              <a:t>   </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cout</a:t>
            </a:r>
            <a:r>
              <a:rPr lang="en-US" sz="500" dirty="0">
                <a:latin typeface="Courier New" panose="02070309020205020404" pitchFamily="49" charset="0"/>
                <a:cs typeface="Courier New" panose="02070309020205020404" pitchFamily="49" charset="0"/>
              </a:rPr>
              <a:t> &lt;&lt; A &lt;&lt; </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endl</a:t>
            </a:r>
            <a:r>
              <a:rPr lang="en-US" sz="500" dirty="0">
                <a:latin typeface="Courier New" panose="02070309020205020404" pitchFamily="49" charset="0"/>
                <a:cs typeface="Courier New" panose="02070309020205020404" pitchFamily="49" charset="0"/>
              </a:rPr>
              <a:t>;</a:t>
            </a:r>
          </a:p>
          <a:p>
            <a:r>
              <a:rPr lang="en-US" sz="500" dirty="0">
                <a:latin typeface="Courier New" panose="02070309020205020404" pitchFamily="49" charset="0"/>
                <a:cs typeface="Courier New" panose="02070309020205020404" pitchFamily="49" charset="0"/>
              </a:rPr>
              <a:t>                ^</a:t>
            </a:r>
          </a:p>
          <a:p>
            <a:endParaRPr lang="en-US" sz="500" dirty="0">
              <a:latin typeface="Courier New" panose="02070309020205020404" pitchFamily="49" charset="0"/>
              <a:cs typeface="Courier New" panose="02070309020205020404" pitchFamily="49" charset="0"/>
            </a:endParaRPr>
          </a:p>
        </p:txBody>
      </p:sp>
      <p:sp>
        <p:nvSpPr>
          <p:cNvPr id="5" name="Rounded Rectangle 4"/>
          <p:cNvSpPr/>
          <p:nvPr/>
        </p:nvSpPr>
        <p:spPr>
          <a:xfrm>
            <a:off x="2703094" y="814075"/>
            <a:ext cx="6785811" cy="747001"/>
          </a:xfrm>
          <a:prstGeom prst="roundRect">
            <a:avLst>
              <a:gd name="adj" fmla="val 32129"/>
            </a:avLst>
          </a:prstGeom>
          <a:solidFill>
            <a:srgbClr val="FFFFFF">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0" y="524795"/>
            <a:ext cx="12192000" cy="1325563"/>
          </a:xfrm>
        </p:spPr>
        <p:txBody>
          <a:bodyPr/>
          <a:lstStyle/>
          <a:p>
            <a:pPr algn="ctr"/>
            <a:r>
              <a:rPr lang="en-US" dirty="0"/>
              <a:t>C++ how </a:t>
            </a:r>
            <a:r>
              <a:rPr lang="en-US" u="sng" dirty="0"/>
              <a:t>not</a:t>
            </a:r>
            <a:r>
              <a:rPr lang="en-US" dirty="0"/>
              <a:t> to print a vector</a:t>
            </a:r>
          </a:p>
        </p:txBody>
      </p:sp>
      <p:graphicFrame>
        <p:nvGraphicFramePr>
          <p:cNvPr id="9" name="Table 8"/>
          <p:cNvGraphicFramePr>
            <a:graphicFrameLocks noGrp="1"/>
          </p:cNvGraphicFramePr>
          <p:nvPr>
            <p:extLst>
              <p:ext uri="{D42A27DB-BD31-4B8C-83A1-F6EECF244321}">
                <p14:modId xmlns:p14="http://schemas.microsoft.com/office/powerpoint/2010/main" val="1196450187"/>
              </p:ext>
            </p:extLst>
          </p:nvPr>
        </p:nvGraphicFramePr>
        <p:xfrm>
          <a:off x="3820159" y="2353379"/>
          <a:ext cx="4551680" cy="2651760"/>
        </p:xfrm>
        <a:graphic>
          <a:graphicData uri="http://schemas.openxmlformats.org/drawingml/2006/table">
            <a:tbl>
              <a:tblPr firstRow="1" bandRow="1">
                <a:tableStyleId>{5C22544A-7EE6-4342-B048-85BDC9FD1C3A}</a:tableStyleId>
              </a:tblPr>
              <a:tblGrid>
                <a:gridCol w="4551680">
                  <a:extLst>
                    <a:ext uri="{9D8B030D-6E8A-4147-A177-3AD203B41FA5}">
                      <a16:colId xmlns:a16="http://schemas.microsoft.com/office/drawing/2014/main" val="1873682825"/>
                    </a:ext>
                  </a:extLst>
                </a:gridCol>
              </a:tblGrid>
              <a:tr h="140002">
                <a:tc>
                  <a:txBody>
                    <a:bodyPr/>
                    <a:lstStyle/>
                    <a:p>
                      <a:r>
                        <a:rPr lang="da-DK" sz="1800" b="1" dirty="0">
                          <a:latin typeface="Courier New" panose="02070309020205020404" pitchFamily="49" charset="0"/>
                          <a:cs typeface="Courier New" panose="02070309020205020404" pitchFamily="49" charset="0"/>
                        </a:rPr>
                        <a:t>print-vector.cpp</a:t>
                      </a: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00000"/>
                    </a:solidFill>
                  </a:tcPr>
                </a:tc>
                <a:extLst>
                  <a:ext uri="{0D108BD9-81ED-4DB2-BD59-A6C34878D82A}">
                    <a16:rowId xmlns:a16="http://schemas.microsoft.com/office/drawing/2014/main" val="3330819881"/>
                  </a:ext>
                </a:extLst>
              </a:tr>
              <a:tr h="469718">
                <a:tc>
                  <a:txBody>
                    <a:bodyPr/>
                    <a:lstStyle/>
                    <a:p>
                      <a:r>
                        <a:rPr lang="en-US" sz="1800" b="1" dirty="0">
                          <a:solidFill>
                            <a:schemeClr val="bg1">
                              <a:lumMod val="50000"/>
                            </a:schemeClr>
                          </a:solidFill>
                          <a:latin typeface="Courier New" panose="02070309020205020404" pitchFamily="49" charset="0"/>
                          <a:cs typeface="Courier New" panose="02070309020205020404" pitchFamily="49" charset="0"/>
                        </a:rPr>
                        <a:t>#include &lt;</a:t>
                      </a:r>
                      <a:r>
                        <a:rPr lang="en-US" sz="1800" b="1" dirty="0" err="1">
                          <a:solidFill>
                            <a:schemeClr val="bg1">
                              <a:lumMod val="50000"/>
                            </a:schemeClr>
                          </a:solidFill>
                          <a:latin typeface="Courier New" panose="02070309020205020404" pitchFamily="49" charset="0"/>
                          <a:cs typeface="Courier New" panose="02070309020205020404" pitchFamily="49" charset="0"/>
                        </a:rPr>
                        <a:t>iostream</a:t>
                      </a:r>
                      <a:r>
                        <a:rPr lang="en-US" sz="1800" b="1" dirty="0">
                          <a:solidFill>
                            <a:schemeClr val="bg1">
                              <a:lumMod val="50000"/>
                            </a:schemeClr>
                          </a:solidFill>
                          <a:latin typeface="Courier New" panose="02070309020205020404" pitchFamily="49" charset="0"/>
                          <a:cs typeface="Courier New" panose="02070309020205020404" pitchFamily="49" charset="0"/>
                        </a:rPr>
                        <a:t>&gt;</a:t>
                      </a:r>
                    </a:p>
                    <a:p>
                      <a:r>
                        <a:rPr lang="en-US" sz="1800" b="1" dirty="0">
                          <a:solidFill>
                            <a:schemeClr val="bg1">
                              <a:lumMod val="50000"/>
                            </a:schemeClr>
                          </a:solidFill>
                          <a:latin typeface="Courier New" panose="02070309020205020404" pitchFamily="49" charset="0"/>
                          <a:cs typeface="Courier New" panose="02070309020205020404" pitchFamily="49" charset="0"/>
                        </a:rPr>
                        <a:t>#include &lt;vector&gt;</a:t>
                      </a:r>
                    </a:p>
                    <a:p>
                      <a:endParaRPr lang="en-US" sz="1800" b="1" dirty="0">
                        <a:solidFill>
                          <a:schemeClr val="bg1">
                            <a:lumMod val="50000"/>
                          </a:schemeClr>
                        </a:solidFill>
                        <a:latin typeface="Courier New" panose="02070309020205020404" pitchFamily="49" charset="0"/>
                        <a:cs typeface="Courier New" panose="02070309020205020404" pitchFamily="49" charset="0"/>
                      </a:endParaRPr>
                    </a:p>
                    <a:p>
                      <a:r>
                        <a:rPr lang="en-US" sz="1800" b="1" dirty="0" err="1">
                          <a:solidFill>
                            <a:schemeClr val="bg1">
                              <a:lumMod val="50000"/>
                            </a:schemeClr>
                          </a:solidFill>
                          <a:latin typeface="Courier New" panose="02070309020205020404" pitchFamily="49" charset="0"/>
                          <a:cs typeface="Courier New" panose="02070309020205020404" pitchFamily="49" charset="0"/>
                        </a:rPr>
                        <a:t>int</a:t>
                      </a:r>
                      <a:r>
                        <a:rPr lang="en-US" sz="1800" b="1" dirty="0">
                          <a:solidFill>
                            <a:schemeClr val="bg1">
                              <a:lumMod val="50000"/>
                            </a:schemeClr>
                          </a:solidFill>
                          <a:latin typeface="Courier New" panose="02070309020205020404" pitchFamily="49" charset="0"/>
                          <a:cs typeface="Courier New" panose="02070309020205020404" pitchFamily="49" charset="0"/>
                        </a:rPr>
                        <a:t> main() {</a:t>
                      </a:r>
                    </a:p>
                    <a:p>
                      <a:r>
                        <a:rPr lang="en-US" sz="1800" b="1" dirty="0">
                          <a:solidFill>
                            <a:schemeClr val="bg1">
                              <a:lumMod val="50000"/>
                            </a:schemeClr>
                          </a:solidFill>
                          <a:latin typeface="Courier New" panose="02070309020205020404" pitchFamily="49" charset="0"/>
                          <a:cs typeface="Courier New" panose="02070309020205020404" pitchFamily="49" charset="0"/>
                        </a:rPr>
                        <a:t>  </a:t>
                      </a:r>
                      <a:r>
                        <a:rPr lang="en-US" sz="1800" b="1" dirty="0" err="1">
                          <a:solidFill>
                            <a:schemeClr val="bg1">
                              <a:lumMod val="50000"/>
                            </a:schemeClr>
                          </a:solidFill>
                          <a:latin typeface="Courier New" panose="02070309020205020404" pitchFamily="49" charset="0"/>
                          <a:cs typeface="Courier New" panose="02070309020205020404" pitchFamily="49" charset="0"/>
                        </a:rPr>
                        <a:t>std</a:t>
                      </a:r>
                      <a:r>
                        <a:rPr lang="en-US" sz="1800" b="1" dirty="0">
                          <a:solidFill>
                            <a:schemeClr val="bg1">
                              <a:lumMod val="50000"/>
                            </a:schemeClr>
                          </a:solidFill>
                          <a:latin typeface="Courier New" panose="02070309020205020404" pitchFamily="49" charset="0"/>
                          <a:cs typeface="Courier New" panose="02070309020205020404" pitchFamily="49" charset="0"/>
                        </a:rPr>
                        <a:t>::vector&lt;</a:t>
                      </a:r>
                      <a:r>
                        <a:rPr lang="en-US" sz="1800" b="1" dirty="0" err="1">
                          <a:solidFill>
                            <a:schemeClr val="bg1">
                              <a:lumMod val="50000"/>
                            </a:schemeClr>
                          </a:solidFill>
                          <a:latin typeface="Courier New" panose="02070309020205020404" pitchFamily="49" charset="0"/>
                          <a:cs typeface="Courier New" panose="02070309020205020404" pitchFamily="49" charset="0"/>
                        </a:rPr>
                        <a:t>int</a:t>
                      </a:r>
                      <a:r>
                        <a:rPr lang="en-US" sz="1800" b="1" dirty="0">
                          <a:solidFill>
                            <a:schemeClr val="bg1">
                              <a:lumMod val="50000"/>
                            </a:schemeClr>
                          </a:solidFill>
                          <a:latin typeface="Courier New" panose="02070309020205020404" pitchFamily="49" charset="0"/>
                          <a:cs typeface="Courier New" panose="02070309020205020404" pitchFamily="49" charset="0"/>
                        </a:rPr>
                        <a:t>&gt; </a:t>
                      </a:r>
                      <a:r>
                        <a:rPr lang="en-US" sz="1800" b="1" dirty="0">
                          <a:solidFill>
                            <a:schemeClr val="tx1"/>
                          </a:solidFill>
                          <a:latin typeface="Courier New" panose="02070309020205020404" pitchFamily="49" charset="0"/>
                          <a:cs typeface="Courier New" panose="02070309020205020404" pitchFamily="49" charset="0"/>
                        </a:rPr>
                        <a:t>A = {2, 3}</a:t>
                      </a:r>
                      <a:r>
                        <a:rPr lang="en-US" sz="1800" b="1" dirty="0">
                          <a:solidFill>
                            <a:schemeClr val="bg1">
                              <a:lumMod val="50000"/>
                            </a:schemeClr>
                          </a:solidFill>
                          <a:latin typeface="Courier New" panose="02070309020205020404" pitchFamily="49" charset="0"/>
                          <a:cs typeface="Courier New" panose="02070309020205020404" pitchFamily="49" charset="0"/>
                        </a:rPr>
                        <a:t>;</a:t>
                      </a:r>
                    </a:p>
                    <a:p>
                      <a:r>
                        <a:rPr lang="en-US" sz="1800" b="1" dirty="0">
                          <a:solidFill>
                            <a:schemeClr val="bg1">
                              <a:lumMod val="50000"/>
                            </a:schemeClr>
                          </a:solidFill>
                          <a:latin typeface="Courier New" panose="02070309020205020404" pitchFamily="49" charset="0"/>
                          <a:cs typeface="Courier New" panose="02070309020205020404" pitchFamily="49" charset="0"/>
                        </a:rPr>
                        <a:t>  </a:t>
                      </a:r>
                      <a:r>
                        <a:rPr lang="en-US" sz="1800" b="1" dirty="0" err="1">
                          <a:solidFill>
                            <a:schemeClr val="bg1">
                              <a:lumMod val="50000"/>
                            </a:schemeClr>
                          </a:solidFill>
                          <a:latin typeface="Courier New" panose="02070309020205020404" pitchFamily="49" charset="0"/>
                          <a:cs typeface="Courier New" panose="02070309020205020404" pitchFamily="49" charset="0"/>
                        </a:rPr>
                        <a:t>std</a:t>
                      </a:r>
                      <a:r>
                        <a:rPr lang="en-US" sz="1800" b="1" dirty="0">
                          <a:solidFill>
                            <a:schemeClr val="bg1">
                              <a:lumMod val="50000"/>
                            </a:schemeClr>
                          </a:solidFill>
                          <a:latin typeface="Courier New" panose="02070309020205020404" pitchFamily="49" charset="0"/>
                          <a:cs typeface="Courier New" panose="02070309020205020404" pitchFamily="49" charset="0"/>
                        </a:rPr>
                        <a:t>::</a:t>
                      </a:r>
                      <a:r>
                        <a:rPr lang="en-US" sz="1800" b="1" dirty="0" err="1">
                          <a:solidFill>
                            <a:schemeClr val="bg1">
                              <a:lumMod val="50000"/>
                            </a:schemeClr>
                          </a:solidFill>
                          <a:latin typeface="Courier New" panose="02070309020205020404" pitchFamily="49" charset="0"/>
                          <a:cs typeface="Courier New" panose="02070309020205020404" pitchFamily="49" charset="0"/>
                        </a:rPr>
                        <a:t>cout</a:t>
                      </a:r>
                      <a:r>
                        <a:rPr lang="en-US" sz="1800" b="1" dirty="0">
                          <a:solidFill>
                            <a:schemeClr val="bg1">
                              <a:lumMod val="50000"/>
                            </a:schemeClr>
                          </a:solidFill>
                          <a:latin typeface="Courier New" panose="02070309020205020404" pitchFamily="49" charset="0"/>
                          <a:cs typeface="Courier New" panose="02070309020205020404" pitchFamily="49" charset="0"/>
                        </a:rPr>
                        <a:t> &lt;&lt; </a:t>
                      </a:r>
                      <a:r>
                        <a:rPr lang="en-US" sz="1800" b="1" dirty="0">
                          <a:solidFill>
                            <a:srgbClr val="C00000"/>
                          </a:solidFill>
                          <a:latin typeface="Courier New" panose="02070309020205020404" pitchFamily="49" charset="0"/>
                          <a:cs typeface="Courier New" panose="02070309020205020404" pitchFamily="49" charset="0"/>
                        </a:rPr>
                        <a:t>A</a:t>
                      </a:r>
                      <a:r>
                        <a:rPr lang="en-US" sz="1800" b="1" dirty="0">
                          <a:solidFill>
                            <a:schemeClr val="bg1">
                              <a:lumMod val="50000"/>
                            </a:schemeClr>
                          </a:solidFill>
                          <a:latin typeface="Courier New" panose="02070309020205020404" pitchFamily="49" charset="0"/>
                          <a:cs typeface="Courier New" panose="02070309020205020404" pitchFamily="49" charset="0"/>
                        </a:rPr>
                        <a:t> &lt;&lt; </a:t>
                      </a:r>
                      <a:r>
                        <a:rPr lang="en-US" sz="1800" b="1" dirty="0" err="1">
                          <a:solidFill>
                            <a:schemeClr val="bg1">
                              <a:lumMod val="50000"/>
                            </a:schemeClr>
                          </a:solidFill>
                          <a:latin typeface="Courier New" panose="02070309020205020404" pitchFamily="49" charset="0"/>
                          <a:cs typeface="Courier New" panose="02070309020205020404" pitchFamily="49" charset="0"/>
                        </a:rPr>
                        <a:t>std</a:t>
                      </a:r>
                      <a:r>
                        <a:rPr lang="en-US" sz="1800" b="1" dirty="0">
                          <a:solidFill>
                            <a:schemeClr val="bg1">
                              <a:lumMod val="50000"/>
                            </a:schemeClr>
                          </a:solidFill>
                          <a:latin typeface="Courier New" panose="02070309020205020404" pitchFamily="49" charset="0"/>
                          <a:cs typeface="Courier New" panose="02070309020205020404" pitchFamily="49" charset="0"/>
                        </a:rPr>
                        <a:t>::</a:t>
                      </a:r>
                      <a:r>
                        <a:rPr lang="en-US" sz="1800" b="1" dirty="0" err="1">
                          <a:solidFill>
                            <a:schemeClr val="bg1">
                              <a:lumMod val="50000"/>
                            </a:schemeClr>
                          </a:solidFill>
                          <a:latin typeface="Courier New" panose="02070309020205020404" pitchFamily="49" charset="0"/>
                          <a:cs typeface="Courier New" panose="02070309020205020404" pitchFamily="49" charset="0"/>
                        </a:rPr>
                        <a:t>endl</a:t>
                      </a:r>
                      <a:r>
                        <a:rPr lang="en-US" sz="1800" b="1" dirty="0">
                          <a:solidFill>
                            <a:schemeClr val="bg1">
                              <a:lumMod val="50000"/>
                            </a:schemeClr>
                          </a:solidFill>
                          <a:latin typeface="Courier New" panose="02070309020205020404" pitchFamily="49" charset="0"/>
                          <a:cs typeface="Courier New" panose="02070309020205020404" pitchFamily="49" charset="0"/>
                        </a:rPr>
                        <a:t>;</a:t>
                      </a:r>
                    </a:p>
                    <a:p>
                      <a:r>
                        <a:rPr lang="en-US" sz="1800" b="1" dirty="0">
                          <a:solidFill>
                            <a:schemeClr val="bg1">
                              <a:lumMod val="50000"/>
                            </a:schemeClr>
                          </a:solidFill>
                          <a:latin typeface="Courier New" panose="02070309020205020404" pitchFamily="49" charset="0"/>
                          <a:cs typeface="Courier New" panose="02070309020205020404" pitchFamily="49" charset="0"/>
                        </a:rPr>
                        <a:t>  return 0;</a:t>
                      </a:r>
                    </a:p>
                    <a:p>
                      <a:r>
                        <a:rPr lang="en-US" sz="1800" b="1" dirty="0">
                          <a:solidFill>
                            <a:schemeClr val="bg1">
                              <a:lumMod val="50000"/>
                            </a:schemeClr>
                          </a:solidFill>
                          <a:latin typeface="Courier New" panose="02070309020205020404" pitchFamily="49" charset="0"/>
                          <a:cs typeface="Courier New" panose="02070309020205020404" pitchFamily="49" charset="0"/>
                        </a:rPr>
                        <a:t>}</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4112970457"/>
                  </a:ext>
                </a:extLst>
              </a:tr>
            </a:tbl>
          </a:graphicData>
        </a:graphic>
      </p:graphicFrame>
      <p:sp>
        <p:nvSpPr>
          <p:cNvPr id="6" name="Rectangular Callout 5"/>
          <p:cNvSpPr/>
          <p:nvPr/>
        </p:nvSpPr>
        <p:spPr>
          <a:xfrm>
            <a:off x="5554948" y="4831882"/>
            <a:ext cx="4590915" cy="933650"/>
          </a:xfrm>
          <a:prstGeom prst="wedgeRectCallout">
            <a:avLst>
              <a:gd name="adj1" fmla="val -37625"/>
              <a:gd name="adj2" fmla="val -95232"/>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 vectors cannot be printed directly – mistake results in </a:t>
            </a:r>
            <a:r>
              <a:rPr lang="en-US" dirty="0">
                <a:solidFill>
                  <a:srgbClr val="C00000"/>
                </a:solidFill>
              </a:rPr>
              <a:t>+200 lines of error messages</a:t>
            </a:r>
          </a:p>
        </p:txBody>
      </p:sp>
    </p:spTree>
    <p:extLst>
      <p:ext uri="{BB962C8B-B14F-4D97-AF65-F5344CB8AC3E}">
        <p14:creationId xmlns:p14="http://schemas.microsoft.com/office/powerpoint/2010/main" val="19568245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8245" y="2271061"/>
            <a:ext cx="10515600" cy="1325563"/>
          </a:xfrm>
        </p:spPr>
        <p:txBody>
          <a:bodyPr/>
          <a:lstStyle/>
          <a:p>
            <a:pPr algn="ctr"/>
            <a:r>
              <a:rPr lang="en-US" dirty="0"/>
              <a:t>Why Python ?</a:t>
            </a:r>
          </a:p>
        </p:txBody>
      </p:sp>
      <p:sp>
        <p:nvSpPr>
          <p:cNvPr id="3" name="Content Placeholder 2"/>
          <p:cNvSpPr>
            <a:spLocks noGrp="1"/>
          </p:cNvSpPr>
          <p:nvPr>
            <p:ph idx="1"/>
          </p:nvPr>
        </p:nvSpPr>
        <p:spPr>
          <a:xfrm>
            <a:off x="2447478" y="3938530"/>
            <a:ext cx="7479037" cy="2628744"/>
          </a:xfrm>
        </p:spPr>
        <p:txBody>
          <a:bodyPr>
            <a:normAutofit/>
          </a:bodyPr>
          <a:lstStyle/>
          <a:p>
            <a:r>
              <a:rPr lang="en-US" sz="2600" noProof="1"/>
              <a:t>Short concise code</a:t>
            </a:r>
          </a:p>
          <a:p>
            <a:r>
              <a:rPr lang="en-US" sz="2600" noProof="1"/>
              <a:t>Index out of range exceptions</a:t>
            </a:r>
          </a:p>
          <a:p>
            <a:r>
              <a:rPr lang="en-US" sz="2600" noProof="1"/>
              <a:t>Elegant for-each loop</a:t>
            </a:r>
          </a:p>
          <a:p>
            <a:r>
              <a:rPr lang="en-US" sz="2600" b="1" noProof="1"/>
              <a:t>Python hopefully better error messages than C++</a:t>
            </a:r>
          </a:p>
          <a:p>
            <a:pPr marL="0" indent="0">
              <a:buNone/>
            </a:pPr>
            <a:endParaRPr lang="en-US" sz="2600" noProof="1"/>
          </a:p>
        </p:txBody>
      </p:sp>
    </p:spTree>
    <p:extLst>
      <p:ext uri="{BB962C8B-B14F-4D97-AF65-F5344CB8AC3E}">
        <p14:creationId xmlns:p14="http://schemas.microsoft.com/office/powerpoint/2010/main" val="25426590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 name="Table 14"/>
          <p:cNvGraphicFramePr>
            <a:graphicFrameLocks noGrp="1"/>
          </p:cNvGraphicFramePr>
          <p:nvPr>
            <p:extLst>
              <p:ext uri="{D42A27DB-BD31-4B8C-83A1-F6EECF244321}">
                <p14:modId xmlns:p14="http://schemas.microsoft.com/office/powerpoint/2010/main" val="3675056272"/>
              </p:ext>
            </p:extLst>
          </p:nvPr>
        </p:nvGraphicFramePr>
        <p:xfrm>
          <a:off x="199222" y="1510748"/>
          <a:ext cx="2327050" cy="4944460"/>
        </p:xfrm>
        <a:graphic>
          <a:graphicData uri="http://schemas.openxmlformats.org/drawingml/2006/table">
            <a:tbl>
              <a:tblPr firstRow="1" bandRow="1">
                <a:tableStyleId>{2D5ABB26-0587-4C30-8999-92F81FD0307C}</a:tableStyleId>
              </a:tblPr>
              <a:tblGrid>
                <a:gridCol w="900000">
                  <a:extLst>
                    <a:ext uri="{9D8B030D-6E8A-4147-A177-3AD203B41FA5}">
                      <a16:colId xmlns:a16="http://schemas.microsoft.com/office/drawing/2014/main" val="2667371781"/>
                    </a:ext>
                  </a:extLst>
                </a:gridCol>
                <a:gridCol w="527050">
                  <a:extLst>
                    <a:ext uri="{9D8B030D-6E8A-4147-A177-3AD203B41FA5}">
                      <a16:colId xmlns:a16="http://schemas.microsoft.com/office/drawing/2014/main" val="3241505654"/>
                    </a:ext>
                  </a:extLst>
                </a:gridCol>
                <a:gridCol w="900000">
                  <a:extLst>
                    <a:ext uri="{9D8B030D-6E8A-4147-A177-3AD203B41FA5}">
                      <a16:colId xmlns:a16="http://schemas.microsoft.com/office/drawing/2014/main" val="1073523339"/>
                    </a:ext>
                  </a:extLst>
                </a:gridCol>
              </a:tblGrid>
              <a:tr h="370840">
                <a:tc gridSpan="3">
                  <a:txBody>
                    <a:bodyPr/>
                    <a:lstStyle/>
                    <a:p>
                      <a:pPr algn="ctr"/>
                      <a:r>
                        <a:rPr lang="en-US" b="1" dirty="0"/>
                        <a:t>Memory</a:t>
                      </a:r>
                    </a:p>
                  </a:txBody>
                  <a:tcPr/>
                </a:tc>
                <a:tc hMerge="1">
                  <a:txBody>
                    <a:bodyPr/>
                    <a:lstStyle/>
                    <a:p>
                      <a:endParaRPr lang="en-US" dirty="0"/>
                    </a:p>
                  </a:txBody>
                  <a:tcPr/>
                </a:tc>
                <a:tc hMerge="1">
                  <a:txBody>
                    <a:bodyPr/>
                    <a:lstStyle/>
                    <a:p>
                      <a:pPr algn="l"/>
                      <a:endParaRPr lang="en-US" dirty="0"/>
                    </a:p>
                  </a:txBody>
                  <a:tcPr/>
                </a:tc>
                <a:extLst>
                  <a:ext uri="{0D108BD9-81ED-4DB2-BD59-A6C34878D82A}">
                    <a16:rowId xmlns:a16="http://schemas.microsoft.com/office/drawing/2014/main" val="114003275"/>
                  </a:ext>
                </a:extLst>
              </a:tr>
              <a:tr h="1260000">
                <a:tc>
                  <a:txBody>
                    <a:bodyPr/>
                    <a:lstStyle/>
                    <a:p>
                      <a:pPr algn="r"/>
                      <a:endParaRPr lang="en-US" dirty="0"/>
                    </a:p>
                  </a:txBody>
                  <a:tcPr>
                    <a:lnR w="12700" cap="flat" cmpd="sng" algn="ctr">
                      <a:solidFill>
                        <a:schemeClr val="tx1"/>
                      </a:solidFill>
                      <a:prstDash val="solid"/>
                      <a:round/>
                      <a:headEnd type="none" w="med" len="med"/>
                      <a:tailEnd type="none" w="med" len="med"/>
                    </a:lnR>
                  </a:tcPr>
                </a:tc>
                <a:tc rowSpan="8">
                  <a:txBody>
                    <a:bodyPr/>
                    <a:lstStyle/>
                    <a:p>
                      <a:pPr algn="ctr"/>
                      <a:endParaRPr lang="en-US"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l"/>
                      <a:endParaRPr lang="en-US"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501294450"/>
                  </a:ext>
                </a:extLst>
              </a:tr>
              <a:tr h="370840">
                <a:tc rowSpan="3">
                  <a:txBody>
                    <a:bodyPr/>
                    <a:lstStyle/>
                    <a:p>
                      <a:pPr algn="l"/>
                      <a:endParaRPr lang="en-US" dirty="0">
                        <a:latin typeface="Courier New" panose="02070309020205020404" pitchFamily="49" charset="0"/>
                        <a:cs typeface="Courier New" panose="02070309020205020404" pitchFamily="49" charset="0"/>
                      </a:endParaRPr>
                    </a:p>
                  </a:txBody>
                  <a:tcPr anchor="ctr">
                    <a:lnR w="12700" cap="flat" cmpd="sng" algn="ctr">
                      <a:solidFill>
                        <a:schemeClr val="tx1"/>
                      </a:solidFill>
                      <a:prstDash val="solid"/>
                      <a:round/>
                      <a:headEnd type="none" w="med" len="med"/>
                      <a:tailEnd type="none" w="med" len="med"/>
                    </a:lnR>
                  </a:tcPr>
                </a:tc>
                <a:tc vMerge="1">
                  <a:txBody>
                    <a:bodyPr/>
                    <a:lstStyle/>
                    <a:p>
                      <a:pPr algn="ctr"/>
                      <a:endParaRPr lang="en-US"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endParaRPr lang="en-US"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383828656"/>
                  </a:ext>
                </a:extLst>
              </a:tr>
              <a:tr h="370840">
                <a:tc vMerge="1">
                  <a:txBody>
                    <a:bodyPr/>
                    <a:lstStyle/>
                    <a:p>
                      <a:pPr algn="ctr"/>
                      <a:endParaRPr lang="en-US" dirty="0">
                        <a:latin typeface="Courier New" panose="02070309020205020404" pitchFamily="49" charset="0"/>
                        <a:cs typeface="Courier New" panose="02070309020205020404" pitchFamily="49" charset="0"/>
                      </a:endParaRPr>
                    </a:p>
                  </a:txBody>
                  <a:tcPr anchor="ctr">
                    <a:lnR w="12700" cap="flat" cmpd="sng" algn="ctr">
                      <a:solidFill>
                        <a:schemeClr val="tx1"/>
                      </a:solidFill>
                      <a:prstDash val="solid"/>
                      <a:round/>
                      <a:headEnd type="none" w="med" len="med"/>
                      <a:tailEnd type="none" w="med" len="med"/>
                    </a:lnR>
                  </a:tcPr>
                </a:tc>
                <a:tc vMerge="1">
                  <a:txBody>
                    <a:bodyPr/>
                    <a:lstStyle/>
                    <a:p>
                      <a:pPr algn="ctr"/>
                      <a:endParaRPr lang="en-US"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endParaRPr lang="en-US"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642075908"/>
                  </a:ext>
                </a:extLst>
              </a:tr>
              <a:tr h="370840">
                <a:tc vMerge="1">
                  <a:txBody>
                    <a:bodyPr/>
                    <a:lstStyle/>
                    <a:p>
                      <a:pPr algn="r"/>
                      <a:endParaRPr lang="en-US" dirty="0">
                        <a:latin typeface="Courier New" panose="02070309020205020404" pitchFamily="49" charset="0"/>
                        <a:cs typeface="Courier New" panose="02070309020205020404" pitchFamily="49" charset="0"/>
                      </a:endParaRPr>
                    </a:p>
                  </a:txBody>
                  <a:tcPr>
                    <a:lnR w="12700" cap="flat" cmpd="sng" algn="ctr">
                      <a:solidFill>
                        <a:schemeClr val="tx1"/>
                      </a:solidFill>
                      <a:prstDash val="solid"/>
                      <a:round/>
                      <a:headEnd type="none" w="med" len="med"/>
                      <a:tailEnd type="none" w="med" len="med"/>
                    </a:lnR>
                  </a:tcPr>
                </a:tc>
                <a:tc vMerge="1">
                  <a:txBody>
                    <a:bodyPr/>
                    <a:lstStyle/>
                    <a:p>
                      <a:pPr algn="ctr"/>
                      <a:endParaRPr lang="en-US"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endParaRPr lang="en-US"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223130274"/>
                  </a:ext>
                </a:extLst>
              </a:tr>
              <a:tr h="811420">
                <a:tc>
                  <a:txBody>
                    <a:bodyPr/>
                    <a:lstStyle/>
                    <a:p>
                      <a:pPr algn="r"/>
                      <a:endParaRPr lang="en-US" dirty="0">
                        <a:latin typeface="Courier New" panose="02070309020205020404" pitchFamily="49" charset="0"/>
                        <a:cs typeface="Courier New" panose="02070309020205020404" pitchFamily="49" charset="0"/>
                      </a:endParaRPr>
                    </a:p>
                  </a:txBody>
                  <a:tcPr>
                    <a:lnR w="12700" cap="flat" cmpd="sng" algn="ctr">
                      <a:solidFill>
                        <a:schemeClr val="tx1"/>
                      </a:solidFill>
                      <a:prstDash val="solid"/>
                      <a:round/>
                      <a:headEnd type="none" w="med" len="med"/>
                      <a:tailEnd type="none" w="med" len="med"/>
                    </a:lnR>
                  </a:tcPr>
                </a:tc>
                <a:tc vMerge="1">
                  <a:txBody>
                    <a:bodyPr/>
                    <a:lstStyle/>
                    <a:p>
                      <a:pPr algn="ctr"/>
                      <a:endParaRPr lang="en-US"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l"/>
                      <a:endParaRPr lang="en-US"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680435711"/>
                  </a:ext>
                </a:extLst>
              </a:tr>
              <a:tr h="370840">
                <a:tc row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latin typeface="Courier New" panose="02070309020205020404" pitchFamily="49" charset="0"/>
                          <a:cs typeface="Courier New" panose="02070309020205020404" pitchFamily="49" charset="0"/>
                        </a:rPr>
                        <a:t>  </a:t>
                      </a:r>
                    </a:p>
                  </a:txBody>
                  <a:tcPr anchor="ctr">
                    <a:lnR w="12700" cap="flat" cmpd="sng" algn="ctr">
                      <a:solidFill>
                        <a:schemeClr val="tx1"/>
                      </a:solidFill>
                      <a:prstDash val="solid"/>
                      <a:round/>
                      <a:headEnd type="none" w="med" len="med"/>
                      <a:tailEnd type="none" w="med" len="med"/>
                    </a:lnR>
                  </a:tcPr>
                </a:tc>
                <a:tc vMerge="1">
                  <a:txBody>
                    <a:bodyPr/>
                    <a:lstStyle/>
                    <a:p>
                      <a:pPr algn="ctr"/>
                      <a:endParaRPr lang="en-US"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endParaRPr lang="en-US"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3570632669"/>
                  </a:ext>
                </a:extLst>
              </a:tr>
              <a:tr h="370840">
                <a:tc vMerge="1">
                  <a:txBody>
                    <a:bodyPr/>
                    <a:lstStyle/>
                    <a:p>
                      <a:pPr algn="r"/>
                      <a:endParaRPr lang="en-US" dirty="0">
                        <a:latin typeface="Courier New" panose="02070309020205020404" pitchFamily="49" charset="0"/>
                        <a:cs typeface="Courier New" panose="02070309020205020404" pitchFamily="49" charset="0"/>
                      </a:endParaRPr>
                    </a:p>
                  </a:txBody>
                  <a:tcPr>
                    <a:lnR w="12700" cap="flat" cmpd="sng" algn="ctr">
                      <a:solidFill>
                        <a:schemeClr val="tx1"/>
                      </a:solidFill>
                      <a:prstDash val="solid"/>
                      <a:round/>
                      <a:headEnd type="none" w="med" len="med"/>
                      <a:tailEnd type="none" w="med" len="med"/>
                    </a:lnR>
                  </a:tcPr>
                </a:tc>
                <a:tc vMerge="1">
                  <a:txBody>
                    <a:bodyPr/>
                    <a:lstStyle/>
                    <a:p>
                      <a:pPr algn="ctr"/>
                      <a:endParaRPr lang="en-US"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endParaRPr lang="en-US"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267032806"/>
                  </a:ext>
                </a:extLst>
              </a:tr>
              <a:tr h="648000">
                <a:tc>
                  <a:txBody>
                    <a:bodyPr/>
                    <a:lstStyle/>
                    <a:p>
                      <a:pPr algn="r"/>
                      <a:endParaRPr lang="en-US" dirty="0"/>
                    </a:p>
                  </a:txBody>
                  <a:tcPr>
                    <a:lnR w="12700" cap="flat" cmpd="sng" algn="ctr">
                      <a:solidFill>
                        <a:schemeClr val="tx1"/>
                      </a:solidFill>
                      <a:prstDash val="solid"/>
                      <a:round/>
                      <a:headEnd type="none" w="med" len="med"/>
                      <a:tailEnd type="none" w="med" len="med"/>
                    </a:lnR>
                  </a:tcPr>
                </a:tc>
                <a:tc vMerge="1">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l"/>
                      <a:endParaRPr lang="en-US"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794040525"/>
                  </a:ext>
                </a:extLst>
              </a:tr>
            </a:tbl>
          </a:graphicData>
        </a:graphic>
      </p:graphicFrame>
      <p:graphicFrame>
        <p:nvGraphicFramePr>
          <p:cNvPr id="17" name="Table 16"/>
          <p:cNvGraphicFramePr>
            <a:graphicFrameLocks noGrp="1"/>
          </p:cNvGraphicFramePr>
          <p:nvPr>
            <p:extLst>
              <p:ext uri="{D42A27DB-BD31-4B8C-83A1-F6EECF244321}">
                <p14:modId xmlns:p14="http://schemas.microsoft.com/office/powerpoint/2010/main" val="1654308248"/>
              </p:ext>
            </p:extLst>
          </p:nvPr>
        </p:nvGraphicFramePr>
        <p:xfrm>
          <a:off x="199222" y="1510748"/>
          <a:ext cx="2327050" cy="4944460"/>
        </p:xfrm>
        <a:graphic>
          <a:graphicData uri="http://schemas.openxmlformats.org/drawingml/2006/table">
            <a:tbl>
              <a:tblPr firstRow="1" bandRow="1">
                <a:tableStyleId>{2D5ABB26-0587-4C30-8999-92F81FD0307C}</a:tableStyleId>
              </a:tblPr>
              <a:tblGrid>
                <a:gridCol w="900000">
                  <a:extLst>
                    <a:ext uri="{9D8B030D-6E8A-4147-A177-3AD203B41FA5}">
                      <a16:colId xmlns:a16="http://schemas.microsoft.com/office/drawing/2014/main" val="2667371781"/>
                    </a:ext>
                  </a:extLst>
                </a:gridCol>
                <a:gridCol w="527050">
                  <a:extLst>
                    <a:ext uri="{9D8B030D-6E8A-4147-A177-3AD203B41FA5}">
                      <a16:colId xmlns:a16="http://schemas.microsoft.com/office/drawing/2014/main" val="3241505654"/>
                    </a:ext>
                  </a:extLst>
                </a:gridCol>
                <a:gridCol w="900000">
                  <a:extLst>
                    <a:ext uri="{9D8B030D-6E8A-4147-A177-3AD203B41FA5}">
                      <a16:colId xmlns:a16="http://schemas.microsoft.com/office/drawing/2014/main" val="1073523339"/>
                    </a:ext>
                  </a:extLst>
                </a:gridCol>
              </a:tblGrid>
              <a:tr h="370840">
                <a:tc gridSpan="3">
                  <a:txBody>
                    <a:bodyPr/>
                    <a:lstStyle/>
                    <a:p>
                      <a:pPr algn="ctr"/>
                      <a:endParaRPr lang="en-US" b="1" dirty="0"/>
                    </a:p>
                  </a:txBody>
                  <a:tcPr/>
                </a:tc>
                <a:tc hMerge="1">
                  <a:txBody>
                    <a:bodyPr/>
                    <a:lstStyle/>
                    <a:p>
                      <a:endParaRPr lang="en-US" dirty="0"/>
                    </a:p>
                  </a:txBody>
                  <a:tcPr/>
                </a:tc>
                <a:tc hMerge="1">
                  <a:txBody>
                    <a:bodyPr/>
                    <a:lstStyle/>
                    <a:p>
                      <a:pPr algn="l"/>
                      <a:endParaRPr lang="en-US" dirty="0"/>
                    </a:p>
                  </a:txBody>
                  <a:tcPr/>
                </a:tc>
                <a:extLst>
                  <a:ext uri="{0D108BD9-81ED-4DB2-BD59-A6C34878D82A}">
                    <a16:rowId xmlns:a16="http://schemas.microsoft.com/office/drawing/2014/main" val="114003275"/>
                  </a:ext>
                </a:extLst>
              </a:tr>
              <a:tr h="1260000">
                <a:tc>
                  <a:txBody>
                    <a:bodyPr/>
                    <a:lstStyle/>
                    <a:p>
                      <a:pPr algn="r"/>
                      <a:endParaRPr lang="en-US" dirty="0"/>
                    </a:p>
                  </a:txBody>
                  <a:tcPr>
                    <a:lnR w="12700" cap="flat" cmpd="sng" algn="ctr">
                      <a:solidFill>
                        <a:schemeClr val="tx1"/>
                      </a:solidFill>
                      <a:prstDash val="solid"/>
                      <a:round/>
                      <a:headEnd type="none" w="med" len="med"/>
                      <a:tailEnd type="none" w="med" len="med"/>
                    </a:lnR>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l"/>
                      <a:endParaRPr lang="en-US"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501294450"/>
                  </a:ext>
                </a:extLst>
              </a:tr>
              <a:tr h="370840">
                <a:tc rowSpan="3">
                  <a:txBody>
                    <a:bodyPr/>
                    <a:lstStyle/>
                    <a:p>
                      <a:pPr algn="l"/>
                      <a:endParaRPr lang="en-US" dirty="0">
                        <a:latin typeface="Courier New" panose="02070309020205020404" pitchFamily="49" charset="0"/>
                        <a:cs typeface="Courier New" panose="02070309020205020404" pitchFamily="49" charset="0"/>
                      </a:endParaRPr>
                    </a:p>
                  </a:txBody>
                  <a:tcPr anchor="ctr">
                    <a:lnR w="12700" cap="flat" cmpd="sng" algn="ctr">
                      <a:solidFill>
                        <a:schemeClr val="tx1"/>
                      </a:solidFill>
                      <a:prstDash val="solid"/>
                      <a:round/>
                      <a:headEnd type="none" w="med" len="med"/>
                      <a:tailEnd type="none" w="med" len="med"/>
                    </a:lnR>
                  </a:tcPr>
                </a:tc>
                <a:tc>
                  <a:txBody>
                    <a:bodyPr/>
                    <a:lstStyle/>
                    <a:p>
                      <a:pPr algn="ctr"/>
                      <a:r>
                        <a:rPr lang="en-US" dirty="0">
                          <a:latin typeface="Courier New" panose="02070309020205020404" pitchFamily="49" charset="0"/>
                          <a:cs typeface="Courier New" panose="02070309020205020404" pitchFamily="49"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endParaRPr lang="en-US"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383828656"/>
                  </a:ext>
                </a:extLst>
              </a:tr>
              <a:tr h="370840">
                <a:tc vMerge="1">
                  <a:txBody>
                    <a:bodyPr/>
                    <a:lstStyle/>
                    <a:p>
                      <a:pPr algn="ctr"/>
                      <a:endParaRPr lang="en-US" dirty="0">
                        <a:latin typeface="Courier New" panose="02070309020205020404" pitchFamily="49" charset="0"/>
                        <a:cs typeface="Courier New" panose="02070309020205020404" pitchFamily="49" charset="0"/>
                      </a:endParaRPr>
                    </a:p>
                  </a:txBody>
                  <a:tcPr anchor="ctr">
                    <a:lnR w="12700" cap="flat" cmpd="sng" algn="ctr">
                      <a:solidFill>
                        <a:schemeClr val="tx1"/>
                      </a:solidFill>
                      <a:prstDash val="solid"/>
                      <a:round/>
                      <a:headEnd type="none" w="med" len="med"/>
                      <a:tailEnd type="none" w="med" len="med"/>
                    </a:lnR>
                  </a:tcPr>
                </a:tc>
                <a:tc>
                  <a:txBody>
                    <a:bodyPr/>
                    <a:lstStyle/>
                    <a:p>
                      <a:pPr algn="ctr"/>
                      <a:r>
                        <a:rPr lang="en-US" dirty="0">
                          <a:latin typeface="Courier New" panose="02070309020205020404" pitchFamily="49" charset="0"/>
                          <a:cs typeface="Courier New" panose="02070309020205020404" pitchFamily="49" charset="0"/>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endParaRPr lang="en-US"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642075908"/>
                  </a:ext>
                </a:extLst>
              </a:tr>
              <a:tr h="370840">
                <a:tc vMerge="1">
                  <a:txBody>
                    <a:bodyPr/>
                    <a:lstStyle/>
                    <a:p>
                      <a:pPr algn="r"/>
                      <a:endParaRPr lang="en-US" dirty="0">
                        <a:latin typeface="Courier New" panose="02070309020205020404" pitchFamily="49" charset="0"/>
                        <a:cs typeface="Courier New" panose="02070309020205020404" pitchFamily="49" charset="0"/>
                      </a:endParaRPr>
                    </a:p>
                  </a:txBody>
                  <a:tcPr>
                    <a:lnR w="12700" cap="flat" cmpd="sng" algn="ctr">
                      <a:solidFill>
                        <a:schemeClr val="tx1"/>
                      </a:solidFill>
                      <a:prstDash val="solid"/>
                      <a:round/>
                      <a:headEnd type="none" w="med" len="med"/>
                      <a:tailEnd type="none" w="med" len="med"/>
                    </a:lnR>
                  </a:tcPr>
                </a:tc>
                <a:tc>
                  <a:txBody>
                    <a:bodyPr/>
                    <a:lstStyle/>
                    <a:p>
                      <a:pPr algn="ctr"/>
                      <a:r>
                        <a:rPr lang="en-US" dirty="0">
                          <a:latin typeface="Courier New" panose="02070309020205020404" pitchFamily="49" charset="0"/>
                          <a:cs typeface="Courier New" panose="02070309020205020404" pitchFamily="49" charset="0"/>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endParaRPr lang="en-US"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223130274"/>
                  </a:ext>
                </a:extLst>
              </a:tr>
              <a:tr h="811420">
                <a:tc>
                  <a:txBody>
                    <a:bodyPr/>
                    <a:lstStyle/>
                    <a:p>
                      <a:pPr algn="r"/>
                      <a:endParaRPr lang="en-US" dirty="0">
                        <a:latin typeface="Courier New" panose="02070309020205020404" pitchFamily="49" charset="0"/>
                        <a:cs typeface="Courier New" panose="02070309020205020404" pitchFamily="49" charset="0"/>
                      </a:endParaRPr>
                    </a:p>
                  </a:txBody>
                  <a:tcPr>
                    <a:lnR w="12700" cap="flat" cmpd="sng" algn="ctr">
                      <a:solidFill>
                        <a:schemeClr val="tx1"/>
                      </a:solidFill>
                      <a:prstDash val="solid"/>
                      <a:round/>
                      <a:headEnd type="none" w="med" len="med"/>
                      <a:tailEnd type="none" w="med" len="med"/>
                    </a:lnR>
                  </a:tcPr>
                </a:tc>
                <a:tc rowSpan="4">
                  <a:txBody>
                    <a:bodyPr/>
                    <a:lstStyle/>
                    <a:p>
                      <a:pPr algn="ctr"/>
                      <a:endParaRPr lang="en-US"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l"/>
                      <a:endParaRPr lang="en-US"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680435711"/>
                  </a:ext>
                </a:extLst>
              </a:tr>
              <a:tr h="370840">
                <a:tc row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latin typeface="Courier New" panose="02070309020205020404" pitchFamily="49" charset="0"/>
                          <a:cs typeface="Courier New" panose="02070309020205020404" pitchFamily="49" charset="0"/>
                        </a:rPr>
                        <a:t>  </a:t>
                      </a:r>
                    </a:p>
                  </a:txBody>
                  <a:tcPr anchor="ctr">
                    <a:lnR w="12700" cap="flat" cmpd="sng" algn="ctr">
                      <a:solidFill>
                        <a:schemeClr val="tx1"/>
                      </a:solidFill>
                      <a:prstDash val="solid"/>
                      <a:round/>
                      <a:headEnd type="none" w="med" len="med"/>
                      <a:tailEnd type="none" w="med" len="med"/>
                    </a:lnR>
                  </a:tcPr>
                </a:tc>
                <a:tc vMerge="1">
                  <a:txBody>
                    <a:bodyPr/>
                    <a:lstStyle/>
                    <a:p>
                      <a:pPr algn="ctr"/>
                      <a:endParaRPr lang="en-US"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endParaRPr lang="en-US"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3570632669"/>
                  </a:ext>
                </a:extLst>
              </a:tr>
              <a:tr h="370840">
                <a:tc vMerge="1">
                  <a:txBody>
                    <a:bodyPr/>
                    <a:lstStyle/>
                    <a:p>
                      <a:pPr algn="r"/>
                      <a:endParaRPr lang="en-US" dirty="0">
                        <a:latin typeface="Courier New" panose="02070309020205020404" pitchFamily="49" charset="0"/>
                        <a:cs typeface="Courier New" panose="02070309020205020404" pitchFamily="49" charset="0"/>
                      </a:endParaRPr>
                    </a:p>
                  </a:txBody>
                  <a:tcPr>
                    <a:lnR w="12700" cap="flat" cmpd="sng" algn="ctr">
                      <a:solidFill>
                        <a:schemeClr val="tx1"/>
                      </a:solidFill>
                      <a:prstDash val="solid"/>
                      <a:round/>
                      <a:headEnd type="none" w="med" len="med"/>
                      <a:tailEnd type="none" w="med" len="med"/>
                    </a:lnR>
                  </a:tcPr>
                </a:tc>
                <a:tc vMerge="1">
                  <a:txBody>
                    <a:bodyPr/>
                    <a:lstStyle/>
                    <a:p>
                      <a:pPr algn="ctr"/>
                      <a:endParaRPr lang="en-US"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endParaRPr lang="en-US"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267032806"/>
                  </a:ext>
                </a:extLst>
              </a:tr>
              <a:tr h="648000">
                <a:tc>
                  <a:txBody>
                    <a:bodyPr/>
                    <a:lstStyle/>
                    <a:p>
                      <a:pPr algn="r"/>
                      <a:endParaRPr lang="en-US" dirty="0"/>
                    </a:p>
                  </a:txBody>
                  <a:tcPr>
                    <a:lnR w="12700" cap="flat" cmpd="sng" algn="ctr">
                      <a:solidFill>
                        <a:schemeClr val="tx1"/>
                      </a:solidFill>
                      <a:prstDash val="solid"/>
                      <a:round/>
                      <a:headEnd type="none" w="med" len="med"/>
                      <a:tailEnd type="none" w="med" len="med"/>
                    </a:lnR>
                  </a:tcPr>
                </a:tc>
                <a:tc vMerge="1">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l"/>
                      <a:endParaRPr lang="en-US"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794040525"/>
                  </a:ext>
                </a:extLst>
              </a:tr>
            </a:tbl>
          </a:graphicData>
        </a:graphic>
      </p:graphicFrame>
      <p:sp>
        <p:nvSpPr>
          <p:cNvPr id="2" name="Title 1"/>
          <p:cNvSpPr>
            <a:spLocks noGrp="1"/>
          </p:cNvSpPr>
          <p:nvPr>
            <p:ph type="title"/>
          </p:nvPr>
        </p:nvSpPr>
        <p:spPr>
          <a:xfrm>
            <a:off x="838200" y="15913"/>
            <a:ext cx="10515600" cy="1325563"/>
          </a:xfrm>
        </p:spPr>
        <p:txBody>
          <a:bodyPr/>
          <a:lstStyle/>
          <a:p>
            <a:r>
              <a:rPr lang="en-US" dirty="0"/>
              <a:t>Python and garbage collection</a:t>
            </a:r>
          </a:p>
        </p:txBody>
      </p:sp>
      <p:graphicFrame>
        <p:nvGraphicFramePr>
          <p:cNvPr id="4" name="Table 3"/>
          <p:cNvGraphicFramePr>
            <a:graphicFrameLocks noGrp="1"/>
          </p:cNvGraphicFramePr>
          <p:nvPr>
            <p:extLst>
              <p:ext uri="{D42A27DB-BD31-4B8C-83A1-F6EECF244321}">
                <p14:modId xmlns:p14="http://schemas.microsoft.com/office/powerpoint/2010/main" val="989510855"/>
              </p:ext>
            </p:extLst>
          </p:nvPr>
        </p:nvGraphicFramePr>
        <p:xfrm>
          <a:off x="6159377" y="2213239"/>
          <a:ext cx="2094230" cy="1005840"/>
        </p:xfrm>
        <a:graphic>
          <a:graphicData uri="http://schemas.openxmlformats.org/drawingml/2006/table">
            <a:tbl>
              <a:tblPr firstRow="1" bandRow="1">
                <a:tableStyleId>{5C22544A-7EE6-4342-B048-85BDC9FD1C3A}</a:tableStyleId>
              </a:tblPr>
              <a:tblGrid>
                <a:gridCol w="2094230">
                  <a:extLst>
                    <a:ext uri="{9D8B030D-6E8A-4147-A177-3AD203B41FA5}">
                      <a16:colId xmlns:a16="http://schemas.microsoft.com/office/drawing/2014/main" val="1873682825"/>
                    </a:ext>
                  </a:extLst>
                </a:gridCol>
              </a:tblGrid>
              <a:tr h="284500">
                <a:tc>
                  <a:txBody>
                    <a:bodyPr/>
                    <a:lstStyle/>
                    <a:p>
                      <a:r>
                        <a:rPr lang="da-DK" sz="1800" b="1" dirty="0">
                          <a:latin typeface="Courier New" panose="02070309020205020404" pitchFamily="49" charset="0"/>
                          <a:cs typeface="Courier New" panose="02070309020205020404" pitchFamily="49" charset="0"/>
                        </a:rPr>
                        <a:t>garbage.py</a:t>
                      </a: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00000"/>
                    </a:solidFill>
                  </a:tcPr>
                </a:tc>
                <a:extLst>
                  <a:ext uri="{0D108BD9-81ED-4DB2-BD59-A6C34878D82A}">
                    <a16:rowId xmlns:a16="http://schemas.microsoft.com/office/drawing/2014/main" val="3330819881"/>
                  </a:ext>
                </a:extLst>
              </a:tr>
              <a:tr h="602451">
                <a:tc>
                  <a:txBody>
                    <a:bodyPr/>
                    <a:lstStyle/>
                    <a:p>
                      <a:r>
                        <a:rPr lang="en-US" sz="1800" b="1" dirty="0">
                          <a:solidFill>
                            <a:schemeClr val="bg1">
                              <a:lumMod val="50000"/>
                            </a:schemeClr>
                          </a:solidFill>
                          <a:latin typeface="Courier New" panose="02070309020205020404" pitchFamily="49" charset="0"/>
                          <a:cs typeface="Courier New" panose="02070309020205020404" pitchFamily="49" charset="0"/>
                        </a:rPr>
                        <a:t>a = [2, 5, 3]</a:t>
                      </a:r>
                    </a:p>
                    <a:p>
                      <a:r>
                        <a:rPr lang="en-US" sz="1800" b="1" dirty="0">
                          <a:solidFill>
                            <a:schemeClr val="bg1">
                              <a:lumMod val="50000"/>
                            </a:schemeClr>
                          </a:solidFill>
                          <a:latin typeface="Courier New" panose="02070309020205020404" pitchFamily="49" charset="0"/>
                          <a:cs typeface="Courier New" panose="02070309020205020404" pitchFamily="49" charset="0"/>
                        </a:rPr>
                        <a:t>a =</a:t>
                      </a:r>
                      <a:r>
                        <a:rPr lang="en-US" sz="1800" b="1" baseline="0" dirty="0">
                          <a:solidFill>
                            <a:schemeClr val="bg1">
                              <a:lumMod val="50000"/>
                            </a:schemeClr>
                          </a:solidFill>
                          <a:latin typeface="Courier New" panose="02070309020205020404" pitchFamily="49" charset="0"/>
                          <a:cs typeface="Courier New" panose="02070309020205020404" pitchFamily="49" charset="0"/>
                        </a:rPr>
                        <a:t> [7,4]</a:t>
                      </a:r>
                      <a:endParaRPr lang="en-US" sz="1800" b="1" dirty="0">
                        <a:solidFill>
                          <a:schemeClr val="bg1">
                            <a:lumMod val="50000"/>
                          </a:schemeClr>
                        </a:solidFill>
                        <a:latin typeface="Courier New" panose="02070309020205020404" pitchFamily="49" charset="0"/>
                        <a:cs typeface="Courier New" panose="02070309020205020404" pitchFamily="49" charset="0"/>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4112970457"/>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1927092800"/>
              </p:ext>
            </p:extLst>
          </p:nvPr>
        </p:nvGraphicFramePr>
        <p:xfrm>
          <a:off x="199222" y="1510748"/>
          <a:ext cx="2327050" cy="4944460"/>
        </p:xfrm>
        <a:graphic>
          <a:graphicData uri="http://schemas.openxmlformats.org/drawingml/2006/table">
            <a:tbl>
              <a:tblPr firstRow="1" bandRow="1">
                <a:tableStyleId>{2D5ABB26-0587-4C30-8999-92F81FD0307C}</a:tableStyleId>
              </a:tblPr>
              <a:tblGrid>
                <a:gridCol w="900000">
                  <a:extLst>
                    <a:ext uri="{9D8B030D-6E8A-4147-A177-3AD203B41FA5}">
                      <a16:colId xmlns:a16="http://schemas.microsoft.com/office/drawing/2014/main" val="2667371781"/>
                    </a:ext>
                  </a:extLst>
                </a:gridCol>
                <a:gridCol w="527050">
                  <a:extLst>
                    <a:ext uri="{9D8B030D-6E8A-4147-A177-3AD203B41FA5}">
                      <a16:colId xmlns:a16="http://schemas.microsoft.com/office/drawing/2014/main" val="3241505654"/>
                    </a:ext>
                  </a:extLst>
                </a:gridCol>
                <a:gridCol w="900000">
                  <a:extLst>
                    <a:ext uri="{9D8B030D-6E8A-4147-A177-3AD203B41FA5}">
                      <a16:colId xmlns:a16="http://schemas.microsoft.com/office/drawing/2014/main" val="1073523339"/>
                    </a:ext>
                  </a:extLst>
                </a:gridCol>
              </a:tblGrid>
              <a:tr h="370840">
                <a:tc gridSpan="3">
                  <a:txBody>
                    <a:bodyPr/>
                    <a:lstStyle/>
                    <a:p>
                      <a:pPr algn="ctr"/>
                      <a:endParaRPr lang="en-US" b="1" dirty="0"/>
                    </a:p>
                  </a:txBody>
                  <a:tcPr/>
                </a:tc>
                <a:tc hMerge="1">
                  <a:txBody>
                    <a:bodyPr/>
                    <a:lstStyle/>
                    <a:p>
                      <a:endParaRPr lang="en-US" dirty="0"/>
                    </a:p>
                  </a:txBody>
                  <a:tcPr/>
                </a:tc>
                <a:tc hMerge="1">
                  <a:txBody>
                    <a:bodyPr/>
                    <a:lstStyle/>
                    <a:p>
                      <a:pPr algn="l"/>
                      <a:endParaRPr lang="en-US" dirty="0"/>
                    </a:p>
                  </a:txBody>
                  <a:tcPr/>
                </a:tc>
                <a:extLst>
                  <a:ext uri="{0D108BD9-81ED-4DB2-BD59-A6C34878D82A}">
                    <a16:rowId xmlns:a16="http://schemas.microsoft.com/office/drawing/2014/main" val="114003275"/>
                  </a:ext>
                </a:extLst>
              </a:tr>
              <a:tr h="1260000">
                <a:tc>
                  <a:txBody>
                    <a:bodyPr/>
                    <a:lstStyle/>
                    <a:p>
                      <a:pPr algn="r"/>
                      <a:endParaRPr lang="en-US" dirty="0"/>
                    </a:p>
                  </a:txBody>
                  <a:tcPr>
                    <a:lnR w="12700" cap="flat" cmpd="sng" algn="ctr">
                      <a:solidFill>
                        <a:schemeClr val="tx1"/>
                      </a:solidFill>
                      <a:prstDash val="solid"/>
                      <a:round/>
                      <a:headEnd type="none" w="med" len="med"/>
                      <a:tailEnd type="none" w="med" len="med"/>
                    </a:lnR>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l"/>
                      <a:endParaRPr lang="en-US"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501294450"/>
                  </a:ext>
                </a:extLst>
              </a:tr>
              <a:tr h="370840">
                <a:tc rowSpan="3">
                  <a:txBody>
                    <a:bodyPr/>
                    <a:lstStyle/>
                    <a:p>
                      <a:pPr algn="l"/>
                      <a:endParaRPr lang="en-US" dirty="0">
                        <a:latin typeface="Courier New" panose="02070309020205020404" pitchFamily="49" charset="0"/>
                        <a:cs typeface="Courier New" panose="02070309020205020404" pitchFamily="49" charset="0"/>
                      </a:endParaRPr>
                    </a:p>
                  </a:txBody>
                  <a:tcPr anchor="ctr">
                    <a:lnR w="12700" cap="flat" cmpd="sng" algn="ctr">
                      <a:solidFill>
                        <a:schemeClr val="tx1"/>
                      </a:solidFill>
                      <a:prstDash val="solid"/>
                      <a:round/>
                      <a:headEnd type="none" w="med" len="med"/>
                      <a:tailEnd type="none" w="med" len="med"/>
                    </a:lnR>
                  </a:tcPr>
                </a:tc>
                <a:tc>
                  <a:txBody>
                    <a:bodyPr/>
                    <a:lstStyle/>
                    <a:p>
                      <a:pPr algn="ctr"/>
                      <a:r>
                        <a:rPr lang="en-US" dirty="0">
                          <a:latin typeface="Courier New" panose="02070309020205020404" pitchFamily="49" charset="0"/>
                          <a:cs typeface="Courier New" panose="02070309020205020404" pitchFamily="49"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endParaRPr lang="en-US"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383828656"/>
                  </a:ext>
                </a:extLst>
              </a:tr>
              <a:tr h="370840">
                <a:tc vMerge="1">
                  <a:txBody>
                    <a:bodyPr/>
                    <a:lstStyle/>
                    <a:p>
                      <a:pPr algn="ctr"/>
                      <a:endParaRPr lang="en-US" dirty="0">
                        <a:latin typeface="Courier New" panose="02070309020205020404" pitchFamily="49" charset="0"/>
                        <a:cs typeface="Courier New" panose="02070309020205020404" pitchFamily="49" charset="0"/>
                      </a:endParaRPr>
                    </a:p>
                  </a:txBody>
                  <a:tcPr anchor="ctr">
                    <a:lnR w="12700" cap="flat" cmpd="sng" algn="ctr">
                      <a:solidFill>
                        <a:schemeClr val="tx1"/>
                      </a:solidFill>
                      <a:prstDash val="solid"/>
                      <a:round/>
                      <a:headEnd type="none" w="med" len="med"/>
                      <a:tailEnd type="none" w="med" len="med"/>
                    </a:lnR>
                  </a:tcPr>
                </a:tc>
                <a:tc>
                  <a:txBody>
                    <a:bodyPr/>
                    <a:lstStyle/>
                    <a:p>
                      <a:pPr algn="ctr"/>
                      <a:r>
                        <a:rPr lang="en-US" dirty="0">
                          <a:latin typeface="Courier New" panose="02070309020205020404" pitchFamily="49" charset="0"/>
                          <a:cs typeface="Courier New" panose="02070309020205020404" pitchFamily="49" charset="0"/>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endParaRPr lang="en-US"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642075908"/>
                  </a:ext>
                </a:extLst>
              </a:tr>
              <a:tr h="370840">
                <a:tc vMerge="1">
                  <a:txBody>
                    <a:bodyPr/>
                    <a:lstStyle/>
                    <a:p>
                      <a:pPr algn="r"/>
                      <a:endParaRPr lang="en-US" dirty="0">
                        <a:latin typeface="Courier New" panose="02070309020205020404" pitchFamily="49" charset="0"/>
                        <a:cs typeface="Courier New" panose="02070309020205020404" pitchFamily="49" charset="0"/>
                      </a:endParaRPr>
                    </a:p>
                  </a:txBody>
                  <a:tcPr>
                    <a:lnR w="12700" cap="flat" cmpd="sng" algn="ctr">
                      <a:solidFill>
                        <a:schemeClr val="tx1"/>
                      </a:solidFill>
                      <a:prstDash val="solid"/>
                      <a:round/>
                      <a:headEnd type="none" w="med" len="med"/>
                      <a:tailEnd type="none" w="med" len="med"/>
                    </a:lnR>
                  </a:tcPr>
                </a:tc>
                <a:tc>
                  <a:txBody>
                    <a:bodyPr/>
                    <a:lstStyle/>
                    <a:p>
                      <a:pPr algn="ctr"/>
                      <a:r>
                        <a:rPr lang="en-US" dirty="0">
                          <a:latin typeface="Courier New" panose="02070309020205020404" pitchFamily="49" charset="0"/>
                          <a:cs typeface="Courier New" panose="02070309020205020404" pitchFamily="49" charset="0"/>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endParaRPr lang="en-US"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223130274"/>
                  </a:ext>
                </a:extLst>
              </a:tr>
              <a:tr h="811420">
                <a:tc>
                  <a:txBody>
                    <a:bodyPr/>
                    <a:lstStyle/>
                    <a:p>
                      <a:pPr algn="r"/>
                      <a:endParaRPr lang="en-US" dirty="0">
                        <a:latin typeface="Courier New" panose="02070309020205020404" pitchFamily="49" charset="0"/>
                        <a:cs typeface="Courier New" panose="02070309020205020404" pitchFamily="49" charset="0"/>
                      </a:endParaRPr>
                    </a:p>
                  </a:txBody>
                  <a:tcPr>
                    <a:lnR w="12700" cap="flat" cmpd="sng" algn="ctr">
                      <a:solidFill>
                        <a:schemeClr val="tx1"/>
                      </a:solidFill>
                      <a:prstDash val="solid"/>
                      <a:round/>
                      <a:headEnd type="none" w="med" len="med"/>
                      <a:tailEnd type="none" w="med" len="med"/>
                    </a:lnR>
                  </a:tcPr>
                </a:tc>
                <a:tc>
                  <a:txBody>
                    <a:bodyPr/>
                    <a:lstStyle/>
                    <a:p>
                      <a:pPr algn="ctr"/>
                      <a:endParaRPr lang="en-US"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l"/>
                      <a:endParaRPr lang="en-US"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680435711"/>
                  </a:ext>
                </a:extLst>
              </a:tr>
              <a:tr h="370840">
                <a:tc row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latin typeface="Courier New" panose="02070309020205020404" pitchFamily="49" charset="0"/>
                          <a:cs typeface="Courier New" panose="02070309020205020404" pitchFamily="49" charset="0"/>
                        </a:rPr>
                        <a:t>  </a:t>
                      </a:r>
                    </a:p>
                  </a:txBody>
                  <a:tcPr anchor="ctr">
                    <a:lnR w="12700" cap="flat" cmpd="sng" algn="ctr">
                      <a:solidFill>
                        <a:schemeClr val="tx1"/>
                      </a:solidFill>
                      <a:prstDash val="solid"/>
                      <a:round/>
                      <a:headEnd type="none" w="med" len="med"/>
                      <a:tailEnd type="none" w="med" len="med"/>
                    </a:lnR>
                  </a:tcPr>
                </a:tc>
                <a:tc>
                  <a:txBody>
                    <a:bodyPr/>
                    <a:lstStyle/>
                    <a:p>
                      <a:pPr algn="ctr"/>
                      <a:r>
                        <a:rPr lang="en-US" dirty="0">
                          <a:latin typeface="Courier New" panose="02070309020205020404" pitchFamily="49" charset="0"/>
                          <a:cs typeface="Courier New" panose="02070309020205020404" pitchFamily="49" charset="0"/>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endParaRPr lang="en-US"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3570632669"/>
                  </a:ext>
                </a:extLst>
              </a:tr>
              <a:tr h="370840">
                <a:tc vMerge="1">
                  <a:txBody>
                    <a:bodyPr/>
                    <a:lstStyle/>
                    <a:p>
                      <a:pPr algn="r"/>
                      <a:endParaRPr lang="en-US" dirty="0">
                        <a:latin typeface="Courier New" panose="02070309020205020404" pitchFamily="49" charset="0"/>
                        <a:cs typeface="Courier New" panose="02070309020205020404" pitchFamily="49" charset="0"/>
                      </a:endParaRPr>
                    </a:p>
                  </a:txBody>
                  <a:tcPr>
                    <a:lnR w="12700" cap="flat" cmpd="sng" algn="ctr">
                      <a:solidFill>
                        <a:schemeClr val="tx1"/>
                      </a:solidFill>
                      <a:prstDash val="solid"/>
                      <a:round/>
                      <a:headEnd type="none" w="med" len="med"/>
                      <a:tailEnd type="none" w="med" len="med"/>
                    </a:lnR>
                  </a:tcPr>
                </a:tc>
                <a:tc>
                  <a:txBody>
                    <a:bodyPr/>
                    <a:lstStyle/>
                    <a:p>
                      <a:pPr algn="ctr"/>
                      <a:r>
                        <a:rPr lang="en-US" dirty="0">
                          <a:latin typeface="Courier New" panose="02070309020205020404" pitchFamily="49" charset="0"/>
                          <a:cs typeface="Courier New" panose="02070309020205020404" pitchFamily="49" charset="0"/>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endParaRPr lang="en-US"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267032806"/>
                  </a:ext>
                </a:extLst>
              </a:tr>
              <a:tr h="648000">
                <a:tc>
                  <a:txBody>
                    <a:bodyPr/>
                    <a:lstStyle/>
                    <a:p>
                      <a:pPr algn="r"/>
                      <a:endParaRPr lang="en-US" dirty="0"/>
                    </a:p>
                  </a:txBody>
                  <a:tcPr>
                    <a:lnR w="12700" cap="flat" cmpd="sng" algn="ctr">
                      <a:solidFill>
                        <a:schemeClr val="tx1"/>
                      </a:solidFill>
                      <a:prstDash val="solid"/>
                      <a:round/>
                      <a:headEnd type="none" w="med" len="med"/>
                      <a:tailEnd type="none" w="med" len="med"/>
                    </a:lnR>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l"/>
                      <a:endParaRPr lang="en-US"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794040525"/>
                  </a:ext>
                </a:extLst>
              </a:tr>
            </a:tbl>
          </a:graphicData>
        </a:graphic>
      </p:graphicFrame>
      <p:sp>
        <p:nvSpPr>
          <p:cNvPr id="9" name="Left Brace 8"/>
          <p:cNvSpPr/>
          <p:nvPr/>
        </p:nvSpPr>
        <p:spPr>
          <a:xfrm>
            <a:off x="914842" y="5065746"/>
            <a:ext cx="111760" cy="731520"/>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Left Brace 9"/>
          <p:cNvSpPr/>
          <p:nvPr/>
        </p:nvSpPr>
        <p:spPr>
          <a:xfrm flipH="1">
            <a:off x="1702966" y="3140744"/>
            <a:ext cx="111600" cy="1080000"/>
          </a:xfrm>
          <a:prstGeom prst="leftBrace">
            <a:avLst/>
          </a:prstGeom>
          <a:ln>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Down Arrow 11"/>
          <p:cNvSpPr/>
          <p:nvPr/>
        </p:nvSpPr>
        <p:spPr>
          <a:xfrm rot="16200000" flipV="1">
            <a:off x="8666048" y="2095430"/>
            <a:ext cx="649703" cy="1891160"/>
          </a:xfrm>
          <a:prstGeom prst="down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dirty="0">
                <a:solidFill>
                  <a:schemeClr val="bg1"/>
                </a:solidFill>
                <a:latin typeface="Courier New" panose="02070309020205020404" pitchFamily="49" charset="0"/>
                <a:cs typeface="Courier New" panose="02070309020205020404" pitchFamily="49" charset="0"/>
              </a:rPr>
              <a:t>a</a:t>
            </a:r>
            <a:r>
              <a:rPr lang="en-US" dirty="0">
                <a:solidFill>
                  <a:schemeClr val="bg1"/>
                </a:solidFill>
              </a:rPr>
              <a:t> gets new value</a:t>
            </a:r>
          </a:p>
        </p:txBody>
      </p:sp>
      <p:sp>
        <p:nvSpPr>
          <p:cNvPr id="3" name="TextBox 2"/>
          <p:cNvSpPr txBox="1"/>
          <p:nvPr/>
        </p:nvSpPr>
        <p:spPr>
          <a:xfrm>
            <a:off x="1814566" y="3219079"/>
            <a:ext cx="2097476" cy="923330"/>
          </a:xfrm>
          <a:prstGeom prst="rect">
            <a:avLst/>
          </a:prstGeom>
          <a:noFill/>
        </p:spPr>
        <p:txBody>
          <a:bodyPr wrap="square" rtlCol="0">
            <a:spAutoFit/>
          </a:bodyPr>
          <a:lstStyle/>
          <a:p>
            <a:r>
              <a:rPr lang="en-US" dirty="0">
                <a:solidFill>
                  <a:srgbClr val="C00000"/>
                </a:solidFill>
              </a:rPr>
              <a:t>garbage, since no variable contains this data any longer</a:t>
            </a:r>
          </a:p>
        </p:txBody>
      </p:sp>
      <p:sp>
        <p:nvSpPr>
          <p:cNvPr id="14" name="Content Placeholder 2"/>
          <p:cNvSpPr>
            <a:spLocks noGrp="1"/>
          </p:cNvSpPr>
          <p:nvPr>
            <p:ph idx="1"/>
          </p:nvPr>
        </p:nvSpPr>
        <p:spPr>
          <a:xfrm>
            <a:off x="4597954" y="4366425"/>
            <a:ext cx="7311306" cy="2130162"/>
          </a:xfrm>
        </p:spPr>
        <p:txBody>
          <a:bodyPr>
            <a:normAutofit fontScale="92500" lnSpcReduction="10000"/>
          </a:bodyPr>
          <a:lstStyle/>
          <a:p>
            <a:r>
              <a:rPr lang="en-US" dirty="0"/>
              <a:t>Python and e.g. Java, C# and JavaScript have a </a:t>
            </a:r>
            <a:r>
              <a:rPr lang="en-US" b="1" dirty="0"/>
              <a:t>garbage collector </a:t>
            </a:r>
            <a:r>
              <a:rPr lang="en-US" dirty="0"/>
              <a:t>to automatically recycle garbage</a:t>
            </a:r>
          </a:p>
          <a:p>
            <a:r>
              <a:rPr lang="en-US" dirty="0"/>
              <a:t>C and C++ garbage collection must be done explicitly by the program; forgetting to </a:t>
            </a:r>
            <a:r>
              <a:rPr lang="en-US" b="1" dirty="0"/>
              <a:t>free </a:t>
            </a:r>
            <a:r>
              <a:rPr lang="en-US" dirty="0"/>
              <a:t>memory again results in </a:t>
            </a:r>
            <a:r>
              <a:rPr lang="en-US" b="1" dirty="0"/>
              <a:t>memory leaks</a:t>
            </a:r>
            <a:r>
              <a:rPr lang="en-US" dirty="0"/>
              <a:t> – which can be really hard to find.</a:t>
            </a:r>
            <a:r>
              <a:rPr lang="en-US" b="1" dirty="0"/>
              <a:t> Have fun debugging! </a:t>
            </a:r>
          </a:p>
        </p:txBody>
      </p:sp>
      <p:sp>
        <p:nvSpPr>
          <p:cNvPr id="5" name="TextBox 4"/>
          <p:cNvSpPr txBox="1"/>
          <p:nvPr/>
        </p:nvSpPr>
        <p:spPr>
          <a:xfrm>
            <a:off x="524786" y="5246840"/>
            <a:ext cx="395865" cy="369332"/>
          </a:xfrm>
          <a:prstGeom prst="rect">
            <a:avLst/>
          </a:prstGeom>
          <a:noFill/>
        </p:spPr>
        <p:txBody>
          <a:bodyPr wrap="square" rtlCol="0">
            <a:spAutoFit/>
          </a:bodyPr>
          <a:lstStyle/>
          <a:p>
            <a:pPr algn="r"/>
            <a:r>
              <a:rPr lang="en-US" dirty="0">
                <a:latin typeface="Courier New" panose="02070309020205020404" pitchFamily="49" charset="0"/>
                <a:cs typeface="Courier New" panose="02070309020205020404" pitchFamily="49" charset="0"/>
              </a:rPr>
              <a:t>a</a:t>
            </a:r>
          </a:p>
        </p:txBody>
      </p:sp>
      <p:sp>
        <p:nvSpPr>
          <p:cNvPr id="18" name="Left Brace 17"/>
          <p:cNvSpPr/>
          <p:nvPr/>
        </p:nvSpPr>
        <p:spPr>
          <a:xfrm>
            <a:off x="914842" y="3140744"/>
            <a:ext cx="111760" cy="1080000"/>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9" name="TextBox 18"/>
          <p:cNvSpPr txBox="1"/>
          <p:nvPr/>
        </p:nvSpPr>
        <p:spPr>
          <a:xfrm>
            <a:off x="518977" y="3496078"/>
            <a:ext cx="395865" cy="369332"/>
          </a:xfrm>
          <a:prstGeom prst="rect">
            <a:avLst/>
          </a:prstGeom>
          <a:noFill/>
        </p:spPr>
        <p:txBody>
          <a:bodyPr wrap="square" rtlCol="0">
            <a:spAutoFit/>
          </a:bodyPr>
          <a:lstStyle/>
          <a:p>
            <a:pPr algn="r"/>
            <a:r>
              <a:rPr lang="en-US" dirty="0">
                <a:latin typeface="Courier New" panose="02070309020205020404" pitchFamily="49" charset="0"/>
                <a:cs typeface="Courier New" panose="02070309020205020404" pitchFamily="49" charset="0"/>
              </a:rPr>
              <a:t>a</a:t>
            </a:r>
          </a:p>
        </p:txBody>
      </p:sp>
    </p:spTree>
    <p:extLst>
      <p:ext uri="{BB962C8B-B14F-4D97-AF65-F5344CB8AC3E}">
        <p14:creationId xmlns:p14="http://schemas.microsoft.com/office/powerpoint/2010/main" val="37133777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fade">
                                      <p:cBhvr>
                                        <p:cTn id="13" dur="500"/>
                                        <p:tgtEl>
                                          <p:spTgt spid="19"/>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fade">
                                      <p:cBhvr>
                                        <p:cTn id="18" dur="500"/>
                                        <p:tgtEl>
                                          <p:spTgt spid="12"/>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500"/>
                                        <p:tgtEl>
                                          <p:spTgt spid="6"/>
                                        </p:tgtEl>
                                      </p:cBhvr>
                                    </p:animEffect>
                                  </p:childTnLst>
                                </p:cTn>
                              </p:par>
                              <p:par>
                                <p:cTn id="24" presetID="10" presetClass="exit" presetSubtype="0" fill="hold" grpId="1" nodeType="withEffect">
                                  <p:stCondLst>
                                    <p:cond delay="0"/>
                                  </p:stCondLst>
                                  <p:childTnLst>
                                    <p:animEffect transition="out" filter="fade">
                                      <p:cBhvr>
                                        <p:cTn id="25" dur="500"/>
                                        <p:tgtEl>
                                          <p:spTgt spid="18"/>
                                        </p:tgtEl>
                                      </p:cBhvr>
                                    </p:animEffect>
                                    <p:set>
                                      <p:cBhvr>
                                        <p:cTn id="26" dur="1" fill="hold">
                                          <p:stCondLst>
                                            <p:cond delay="499"/>
                                          </p:stCondLst>
                                        </p:cTn>
                                        <p:tgtEl>
                                          <p:spTgt spid="18"/>
                                        </p:tgtEl>
                                        <p:attrNameLst>
                                          <p:attrName>style.visibility</p:attrName>
                                        </p:attrNameLst>
                                      </p:cBhvr>
                                      <p:to>
                                        <p:strVal val="hidden"/>
                                      </p:to>
                                    </p:set>
                                  </p:childTnLst>
                                </p:cTn>
                              </p:par>
                              <p:par>
                                <p:cTn id="27" presetID="10" presetClass="exit" presetSubtype="0" fill="hold" grpId="1" nodeType="withEffect">
                                  <p:stCondLst>
                                    <p:cond delay="0"/>
                                  </p:stCondLst>
                                  <p:childTnLst>
                                    <p:animEffect transition="out" filter="fade">
                                      <p:cBhvr>
                                        <p:cTn id="28" dur="500"/>
                                        <p:tgtEl>
                                          <p:spTgt spid="19"/>
                                        </p:tgtEl>
                                      </p:cBhvr>
                                    </p:animEffect>
                                    <p:set>
                                      <p:cBhvr>
                                        <p:cTn id="29" dur="1" fill="hold">
                                          <p:stCondLst>
                                            <p:cond delay="499"/>
                                          </p:stCondLst>
                                        </p:cTn>
                                        <p:tgtEl>
                                          <p:spTgt spid="19"/>
                                        </p:tgtEl>
                                        <p:attrNameLst>
                                          <p:attrName>style.visibility</p:attrName>
                                        </p:attrNameLst>
                                      </p:cBhvr>
                                      <p:to>
                                        <p:strVal val="hidden"/>
                                      </p:to>
                                    </p:set>
                                  </p:childTnLst>
                                </p:cTn>
                              </p:par>
                              <p:par>
                                <p:cTn id="30" presetID="10" presetClass="entr" presetSubtype="0" fill="hold" grpId="0" nodeType="with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fade">
                                      <p:cBhvr>
                                        <p:cTn id="32" dur="500"/>
                                        <p:tgtEl>
                                          <p:spTgt spid="9"/>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5"/>
                                        </p:tgtEl>
                                        <p:attrNameLst>
                                          <p:attrName>style.visibility</p:attrName>
                                        </p:attrNameLst>
                                      </p:cBhvr>
                                      <p:to>
                                        <p:strVal val="visible"/>
                                      </p:to>
                                    </p:set>
                                    <p:animEffect transition="in" filter="fade">
                                      <p:cBhvr>
                                        <p:cTn id="35" dur="500"/>
                                        <p:tgtEl>
                                          <p:spTgt spid="5"/>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10"/>
                                        </p:tgtEl>
                                        <p:attrNameLst>
                                          <p:attrName>style.visibility</p:attrName>
                                        </p:attrNameLst>
                                      </p:cBhvr>
                                      <p:to>
                                        <p:strVal val="visible"/>
                                      </p:to>
                                    </p:set>
                                    <p:animEffect transition="in" filter="fade">
                                      <p:cBhvr>
                                        <p:cTn id="40" dur="500"/>
                                        <p:tgtEl>
                                          <p:spTgt spid="10"/>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3"/>
                                        </p:tgtEl>
                                        <p:attrNameLst>
                                          <p:attrName>style.visibility</p:attrName>
                                        </p:attrNameLst>
                                      </p:cBhvr>
                                      <p:to>
                                        <p:strVal val="visible"/>
                                      </p:to>
                                    </p:set>
                                    <p:animEffect transition="in" filter="fade">
                                      <p:cBhvr>
                                        <p:cTn id="43" dur="500"/>
                                        <p:tgtEl>
                                          <p:spTgt spid="3"/>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14">
                                            <p:txEl>
                                              <p:pRg st="0" end="0"/>
                                            </p:txEl>
                                          </p:spTgt>
                                        </p:tgtEl>
                                        <p:attrNameLst>
                                          <p:attrName>style.visibility</p:attrName>
                                        </p:attrNameLst>
                                      </p:cBhvr>
                                      <p:to>
                                        <p:strVal val="visible"/>
                                      </p:to>
                                    </p:set>
                                    <p:animEffect transition="in" filter="fade">
                                      <p:cBhvr>
                                        <p:cTn id="48" dur="500"/>
                                        <p:tgtEl>
                                          <p:spTgt spid="14">
                                            <p:txEl>
                                              <p:pRg st="0" end="0"/>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14">
                                            <p:txEl>
                                              <p:pRg st="1" end="1"/>
                                            </p:txEl>
                                          </p:spTgt>
                                        </p:tgtEl>
                                        <p:attrNameLst>
                                          <p:attrName>style.visibility</p:attrName>
                                        </p:attrNameLst>
                                      </p:cBhvr>
                                      <p:to>
                                        <p:strVal val="visible"/>
                                      </p:to>
                                    </p:set>
                                    <p:animEffect transition="in" filter="fade">
                                      <p:cBhvr>
                                        <p:cTn id="53" dur="500"/>
                                        <p:tgtEl>
                                          <p:spTgt spid="1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2" grpId="0" animBg="1"/>
      <p:bldP spid="3" grpId="0"/>
      <p:bldP spid="5" grpId="0"/>
      <p:bldP spid="18" grpId="0" animBg="1"/>
      <p:bldP spid="18" grpId="1" animBg="1"/>
      <p:bldP spid="19" grpId="0"/>
      <p:bldP spid="19" grpId="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8245" y="2271061"/>
            <a:ext cx="10515600" cy="1325563"/>
          </a:xfrm>
        </p:spPr>
        <p:txBody>
          <a:bodyPr/>
          <a:lstStyle/>
          <a:p>
            <a:pPr algn="ctr"/>
            <a:r>
              <a:rPr lang="en-US" dirty="0"/>
              <a:t>Why Python ?</a:t>
            </a:r>
          </a:p>
        </p:txBody>
      </p:sp>
      <p:sp>
        <p:nvSpPr>
          <p:cNvPr id="3" name="Content Placeholder 2"/>
          <p:cNvSpPr>
            <a:spLocks noGrp="1"/>
          </p:cNvSpPr>
          <p:nvPr>
            <p:ph idx="1"/>
          </p:nvPr>
        </p:nvSpPr>
        <p:spPr>
          <a:xfrm>
            <a:off x="2447478" y="3938530"/>
            <a:ext cx="7177133" cy="2628744"/>
          </a:xfrm>
        </p:spPr>
        <p:txBody>
          <a:bodyPr>
            <a:normAutofit fontScale="92500"/>
          </a:bodyPr>
          <a:lstStyle/>
          <a:p>
            <a:r>
              <a:rPr lang="en-US" noProof="1"/>
              <a:t>Short concise code</a:t>
            </a:r>
          </a:p>
          <a:p>
            <a:r>
              <a:rPr lang="en-US" noProof="1"/>
              <a:t>Index out of range exceptions</a:t>
            </a:r>
          </a:p>
          <a:p>
            <a:r>
              <a:rPr lang="en-US" noProof="1"/>
              <a:t>Elegant for-each loop</a:t>
            </a:r>
          </a:p>
          <a:p>
            <a:r>
              <a:rPr lang="en-US" noProof="1"/>
              <a:t>Python hopefully better error messages than C++</a:t>
            </a:r>
          </a:p>
          <a:p>
            <a:r>
              <a:rPr lang="en-US" b="1" noProof="1"/>
              <a:t>Garbage collection is done automatically</a:t>
            </a:r>
          </a:p>
          <a:p>
            <a:pPr marL="0" indent="0">
              <a:buNone/>
            </a:pPr>
            <a:endParaRPr lang="en-US" noProof="1"/>
          </a:p>
        </p:txBody>
      </p:sp>
    </p:spTree>
    <p:extLst>
      <p:ext uri="{BB962C8B-B14F-4D97-AF65-F5344CB8AC3E}">
        <p14:creationId xmlns:p14="http://schemas.microsoft.com/office/powerpoint/2010/main" val="325277576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Python performance vs C, C++ and Java</a:t>
            </a:r>
          </a:p>
        </p:txBody>
      </p:sp>
      <p:sp>
        <p:nvSpPr>
          <p:cNvPr id="3" name="Content Placeholder 2"/>
          <p:cNvSpPr>
            <a:spLocks noGrp="1"/>
          </p:cNvSpPr>
          <p:nvPr>
            <p:ph idx="1"/>
          </p:nvPr>
        </p:nvSpPr>
        <p:spPr>
          <a:xfrm>
            <a:off x="3080236" y="1535143"/>
            <a:ext cx="4415204" cy="636221"/>
          </a:xfrm>
        </p:spPr>
        <p:txBody>
          <a:bodyPr>
            <a:normAutofit/>
          </a:bodyPr>
          <a:lstStyle/>
          <a:p>
            <a:pPr marL="0" indent="0">
              <a:buNone/>
            </a:pPr>
            <a:r>
              <a:rPr lang="da-DK" sz="2400" dirty="0" err="1"/>
              <a:t>Compute</a:t>
            </a:r>
            <a:r>
              <a:rPr lang="da-DK" sz="2400" dirty="0"/>
              <a:t> sum 1 + 2 + 3 + </a:t>
            </a:r>
            <a:r>
              <a:rPr lang="da-DK" sz="2400" dirty="0">
                <a:latin typeface="Calibri" panose="020F0502020204030204" pitchFamily="34" charset="0"/>
                <a:cs typeface="Calibri" panose="020F0502020204030204" pitchFamily="34" charset="0"/>
              </a:rPr>
              <a:t>∙∙∙ + n</a:t>
            </a:r>
            <a:r>
              <a:rPr lang="en-US" sz="2400" dirty="0"/>
              <a:t> </a:t>
            </a:r>
          </a:p>
          <a:p>
            <a:endParaRPr lang="da-DK" sz="2400" dirty="0">
              <a:latin typeface="Calibri" panose="020F0502020204030204" pitchFamily="34" charset="0"/>
              <a:cs typeface="Calibri" panose="020F0502020204030204" pitchFamily="34" charset="0"/>
            </a:endParaRPr>
          </a:p>
          <a:p>
            <a:endParaRPr lang="da-DK" sz="2400" dirty="0">
              <a:latin typeface="Calibri" panose="020F0502020204030204" pitchFamily="34" charset="0"/>
              <a:cs typeface="Calibri" panose="020F0502020204030204" pitchFamily="34" charset="0"/>
            </a:endParaRPr>
          </a:p>
        </p:txBody>
      </p:sp>
      <p:grpSp>
        <p:nvGrpSpPr>
          <p:cNvPr id="4" name="Group 3"/>
          <p:cNvGrpSpPr/>
          <p:nvPr/>
        </p:nvGrpSpPr>
        <p:grpSpPr>
          <a:xfrm>
            <a:off x="3943348" y="2246818"/>
            <a:ext cx="4238827" cy="4629527"/>
            <a:chOff x="4439816" y="548680"/>
            <a:chExt cx="6120680" cy="6260051"/>
          </a:xfrm>
        </p:grpSpPr>
        <p:sp>
          <p:nvSpPr>
            <p:cNvPr id="5" name="Rectangle 4"/>
            <p:cNvSpPr/>
            <p:nvPr/>
          </p:nvSpPr>
          <p:spPr>
            <a:xfrm>
              <a:off x="4439816" y="548680"/>
              <a:ext cx="5760640" cy="576064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p:cNvGrpSpPr/>
            <p:nvPr/>
          </p:nvGrpSpPr>
          <p:grpSpPr>
            <a:xfrm>
              <a:off x="4439816" y="548680"/>
              <a:ext cx="5760640" cy="5760640"/>
              <a:chOff x="2987824" y="548680"/>
              <a:chExt cx="5760640" cy="5760640"/>
            </a:xfrm>
            <a:solidFill>
              <a:schemeClr val="accent1"/>
            </a:solidFill>
          </p:grpSpPr>
          <p:sp>
            <p:nvSpPr>
              <p:cNvPr id="36" name="Rectangle 35"/>
              <p:cNvSpPr/>
              <p:nvPr/>
            </p:nvSpPr>
            <p:spPr>
              <a:xfrm flipV="1">
                <a:off x="2987824" y="5949280"/>
                <a:ext cx="360040" cy="36004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flipV="1">
                <a:off x="3347864" y="5949280"/>
                <a:ext cx="360040" cy="36004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flipV="1">
                <a:off x="3347864" y="5589240"/>
                <a:ext cx="360040" cy="36004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p:nvSpPr>
            <p:spPr>
              <a:xfrm flipV="1">
                <a:off x="3707904" y="5229200"/>
                <a:ext cx="360040" cy="36004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p:nvSpPr>
            <p:spPr>
              <a:xfrm flipV="1">
                <a:off x="4067944" y="5229200"/>
                <a:ext cx="360040" cy="36004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p:nvSpPr>
            <p:spPr>
              <a:xfrm flipV="1">
                <a:off x="4067944" y="4869160"/>
                <a:ext cx="360040" cy="36004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flipV="1">
                <a:off x="3707904" y="5949280"/>
                <a:ext cx="360040" cy="36004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flipV="1">
                <a:off x="3707904" y="5589240"/>
                <a:ext cx="360040" cy="36004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flipV="1">
                <a:off x="4067944" y="5949280"/>
                <a:ext cx="360040" cy="36004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p:nvSpPr>
            <p:spPr>
              <a:xfrm flipV="1">
                <a:off x="4067944" y="5589240"/>
                <a:ext cx="360040" cy="36004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flipV="1">
                <a:off x="4427984" y="4509120"/>
                <a:ext cx="360040" cy="36004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flipV="1">
                <a:off x="4788024" y="4509120"/>
                <a:ext cx="360040" cy="36004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flipV="1">
                <a:off x="4788024" y="4149080"/>
                <a:ext cx="360040" cy="36004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p:cNvSpPr/>
              <p:nvPr/>
            </p:nvSpPr>
            <p:spPr>
              <a:xfrm flipV="1">
                <a:off x="5148064" y="3789040"/>
                <a:ext cx="360040" cy="36004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p:cNvSpPr/>
              <p:nvPr/>
            </p:nvSpPr>
            <p:spPr>
              <a:xfrm flipV="1">
                <a:off x="5508104" y="3789040"/>
                <a:ext cx="360040" cy="36004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p:cNvSpPr/>
              <p:nvPr/>
            </p:nvSpPr>
            <p:spPr>
              <a:xfrm flipV="1">
                <a:off x="5508104" y="3429000"/>
                <a:ext cx="360040" cy="36004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p:cNvSpPr/>
              <p:nvPr/>
            </p:nvSpPr>
            <p:spPr>
              <a:xfrm flipV="1">
                <a:off x="5148064" y="4509120"/>
                <a:ext cx="360040" cy="36004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p:cNvSpPr/>
              <p:nvPr/>
            </p:nvSpPr>
            <p:spPr>
              <a:xfrm flipV="1">
                <a:off x="5148064" y="4149080"/>
                <a:ext cx="360040" cy="36004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p:cNvSpPr/>
              <p:nvPr/>
            </p:nvSpPr>
            <p:spPr>
              <a:xfrm flipV="1">
                <a:off x="5508104" y="4509120"/>
                <a:ext cx="360040" cy="36004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p:cNvSpPr/>
              <p:nvPr/>
            </p:nvSpPr>
            <p:spPr>
              <a:xfrm flipV="1">
                <a:off x="5508104" y="4149080"/>
                <a:ext cx="360040" cy="36004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p:cNvSpPr/>
              <p:nvPr/>
            </p:nvSpPr>
            <p:spPr>
              <a:xfrm flipV="1">
                <a:off x="4427984" y="5229200"/>
                <a:ext cx="360040" cy="36004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flipV="1">
                <a:off x="4427984" y="4869160"/>
                <a:ext cx="360040" cy="36004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p:cNvSpPr/>
              <p:nvPr/>
            </p:nvSpPr>
            <p:spPr>
              <a:xfrm flipV="1">
                <a:off x="4427984" y="5949280"/>
                <a:ext cx="360040" cy="36004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p:cNvSpPr/>
              <p:nvPr/>
            </p:nvSpPr>
            <p:spPr>
              <a:xfrm flipV="1">
                <a:off x="4427984" y="5589240"/>
                <a:ext cx="360040" cy="36004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p:cNvSpPr/>
              <p:nvPr/>
            </p:nvSpPr>
            <p:spPr>
              <a:xfrm flipV="1">
                <a:off x="4788024" y="5229200"/>
                <a:ext cx="360040" cy="36004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p:cNvSpPr/>
              <p:nvPr/>
            </p:nvSpPr>
            <p:spPr>
              <a:xfrm flipV="1">
                <a:off x="4788024" y="4869160"/>
                <a:ext cx="360040" cy="36004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p:cNvSpPr/>
              <p:nvPr/>
            </p:nvSpPr>
            <p:spPr>
              <a:xfrm flipV="1">
                <a:off x="4788024" y="5949280"/>
                <a:ext cx="360040" cy="36004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p:cNvSpPr/>
              <p:nvPr/>
            </p:nvSpPr>
            <p:spPr>
              <a:xfrm flipV="1">
                <a:off x="4788024" y="5589240"/>
                <a:ext cx="360040" cy="36004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p:cNvSpPr/>
              <p:nvPr/>
            </p:nvSpPr>
            <p:spPr>
              <a:xfrm flipV="1">
                <a:off x="5148064" y="5229200"/>
                <a:ext cx="360040" cy="36004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4"/>
              <p:cNvSpPr/>
              <p:nvPr/>
            </p:nvSpPr>
            <p:spPr>
              <a:xfrm flipV="1">
                <a:off x="5148064" y="4869160"/>
                <a:ext cx="360040" cy="36004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65"/>
              <p:cNvSpPr/>
              <p:nvPr/>
            </p:nvSpPr>
            <p:spPr>
              <a:xfrm flipV="1">
                <a:off x="5148064" y="5949280"/>
                <a:ext cx="360040" cy="36004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66"/>
              <p:cNvSpPr/>
              <p:nvPr/>
            </p:nvSpPr>
            <p:spPr>
              <a:xfrm flipV="1">
                <a:off x="5148064" y="5589240"/>
                <a:ext cx="360040" cy="36004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p:cNvSpPr/>
              <p:nvPr/>
            </p:nvSpPr>
            <p:spPr>
              <a:xfrm flipV="1">
                <a:off x="5508104" y="5229200"/>
                <a:ext cx="360040" cy="36004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68"/>
              <p:cNvSpPr/>
              <p:nvPr/>
            </p:nvSpPr>
            <p:spPr>
              <a:xfrm flipV="1">
                <a:off x="5508104" y="4869160"/>
                <a:ext cx="360040" cy="36004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flipV="1">
                <a:off x="5508104" y="5949280"/>
                <a:ext cx="360040" cy="36004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flipV="1">
                <a:off x="5508104" y="5589240"/>
                <a:ext cx="360040" cy="36004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1"/>
              <p:cNvSpPr/>
              <p:nvPr/>
            </p:nvSpPr>
            <p:spPr>
              <a:xfrm flipV="1">
                <a:off x="5868144" y="3068960"/>
                <a:ext cx="360040" cy="36004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p:cNvSpPr/>
              <p:nvPr/>
            </p:nvSpPr>
            <p:spPr>
              <a:xfrm flipV="1">
                <a:off x="6228184" y="3068960"/>
                <a:ext cx="360040" cy="36004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p:cNvSpPr/>
              <p:nvPr/>
            </p:nvSpPr>
            <p:spPr>
              <a:xfrm flipV="1">
                <a:off x="6228184" y="2708920"/>
                <a:ext cx="360040" cy="36004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p:cNvSpPr/>
              <p:nvPr/>
            </p:nvSpPr>
            <p:spPr>
              <a:xfrm flipV="1">
                <a:off x="6588224" y="2348880"/>
                <a:ext cx="360040" cy="36004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flipV="1">
                <a:off x="6948264" y="2348880"/>
                <a:ext cx="360040" cy="36004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flipV="1">
                <a:off x="6948264" y="1988840"/>
                <a:ext cx="360040" cy="36004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77"/>
              <p:cNvSpPr/>
              <p:nvPr/>
            </p:nvSpPr>
            <p:spPr>
              <a:xfrm flipV="1">
                <a:off x="6588224" y="3068960"/>
                <a:ext cx="360040" cy="36004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flipV="1">
                <a:off x="6588224" y="2708920"/>
                <a:ext cx="360040" cy="36004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flipV="1">
                <a:off x="6948264" y="3068960"/>
                <a:ext cx="360040" cy="36004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flipV="1">
                <a:off x="6948264" y="2708920"/>
                <a:ext cx="360040" cy="36004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flipV="1">
                <a:off x="7308304" y="1628800"/>
                <a:ext cx="360040" cy="36004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flipV="1">
                <a:off x="7668344" y="1628800"/>
                <a:ext cx="360040" cy="36004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ectangle 83"/>
              <p:cNvSpPr/>
              <p:nvPr/>
            </p:nvSpPr>
            <p:spPr>
              <a:xfrm flipV="1">
                <a:off x="7668344" y="1268760"/>
                <a:ext cx="360040" cy="36004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p:cNvSpPr/>
              <p:nvPr/>
            </p:nvSpPr>
            <p:spPr>
              <a:xfrm flipV="1">
                <a:off x="8028384" y="908720"/>
                <a:ext cx="360040" cy="36004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flipV="1">
                <a:off x="8388424" y="908720"/>
                <a:ext cx="360040" cy="36004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ectangle 86"/>
              <p:cNvSpPr/>
              <p:nvPr/>
            </p:nvSpPr>
            <p:spPr>
              <a:xfrm flipV="1">
                <a:off x="8388424" y="548680"/>
                <a:ext cx="360040" cy="36004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87"/>
              <p:cNvSpPr/>
              <p:nvPr/>
            </p:nvSpPr>
            <p:spPr>
              <a:xfrm flipV="1">
                <a:off x="8028384" y="1628800"/>
                <a:ext cx="360040" cy="36004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88"/>
              <p:cNvSpPr/>
              <p:nvPr/>
            </p:nvSpPr>
            <p:spPr>
              <a:xfrm flipV="1">
                <a:off x="8028384" y="1268760"/>
                <a:ext cx="360040" cy="36004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Rectangle 89"/>
              <p:cNvSpPr/>
              <p:nvPr/>
            </p:nvSpPr>
            <p:spPr>
              <a:xfrm flipV="1">
                <a:off x="8388424" y="1628800"/>
                <a:ext cx="360040" cy="36004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Rectangle 90"/>
              <p:cNvSpPr/>
              <p:nvPr/>
            </p:nvSpPr>
            <p:spPr>
              <a:xfrm flipV="1">
                <a:off x="8388424" y="1268760"/>
                <a:ext cx="360040" cy="36004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Rectangle 91"/>
              <p:cNvSpPr/>
              <p:nvPr/>
            </p:nvSpPr>
            <p:spPr>
              <a:xfrm flipV="1">
                <a:off x="7308304" y="2348880"/>
                <a:ext cx="360040" cy="36004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Rectangle 92"/>
              <p:cNvSpPr/>
              <p:nvPr/>
            </p:nvSpPr>
            <p:spPr>
              <a:xfrm flipV="1">
                <a:off x="7308304" y="1988840"/>
                <a:ext cx="360040" cy="36004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Rectangle 93"/>
              <p:cNvSpPr/>
              <p:nvPr/>
            </p:nvSpPr>
            <p:spPr>
              <a:xfrm flipV="1">
                <a:off x="7308304" y="3068960"/>
                <a:ext cx="360040" cy="36004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Rectangle 94"/>
              <p:cNvSpPr/>
              <p:nvPr/>
            </p:nvSpPr>
            <p:spPr>
              <a:xfrm flipV="1">
                <a:off x="7308304" y="2708920"/>
                <a:ext cx="360040" cy="36004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Rectangle 95"/>
              <p:cNvSpPr/>
              <p:nvPr/>
            </p:nvSpPr>
            <p:spPr>
              <a:xfrm flipV="1">
                <a:off x="7668344" y="2348880"/>
                <a:ext cx="360040" cy="36004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Rectangle 96"/>
              <p:cNvSpPr/>
              <p:nvPr/>
            </p:nvSpPr>
            <p:spPr>
              <a:xfrm flipV="1">
                <a:off x="7668344" y="1988840"/>
                <a:ext cx="360040" cy="36004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Rectangle 97"/>
              <p:cNvSpPr/>
              <p:nvPr/>
            </p:nvSpPr>
            <p:spPr>
              <a:xfrm flipV="1">
                <a:off x="7668344" y="3068960"/>
                <a:ext cx="360040" cy="36004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Rectangle 98"/>
              <p:cNvSpPr/>
              <p:nvPr/>
            </p:nvSpPr>
            <p:spPr>
              <a:xfrm flipV="1">
                <a:off x="7668344" y="2708920"/>
                <a:ext cx="360040" cy="36004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Rectangle 99"/>
              <p:cNvSpPr/>
              <p:nvPr/>
            </p:nvSpPr>
            <p:spPr>
              <a:xfrm flipV="1">
                <a:off x="8028384" y="2348880"/>
                <a:ext cx="360040" cy="36004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p:cNvSpPr/>
              <p:nvPr/>
            </p:nvSpPr>
            <p:spPr>
              <a:xfrm flipV="1">
                <a:off x="8028384" y="1988840"/>
                <a:ext cx="360040" cy="36004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flipV="1">
                <a:off x="8028384" y="3068960"/>
                <a:ext cx="360040" cy="36004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ectangle 102"/>
              <p:cNvSpPr/>
              <p:nvPr/>
            </p:nvSpPr>
            <p:spPr>
              <a:xfrm flipV="1">
                <a:off x="8028384" y="2708920"/>
                <a:ext cx="360040" cy="36004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Rectangle 103"/>
              <p:cNvSpPr/>
              <p:nvPr/>
            </p:nvSpPr>
            <p:spPr>
              <a:xfrm flipV="1">
                <a:off x="8388424" y="2348880"/>
                <a:ext cx="360040" cy="36004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flipV="1">
                <a:off x="8388424" y="1988840"/>
                <a:ext cx="360040" cy="36004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flipV="1">
                <a:off x="8388424" y="3068960"/>
                <a:ext cx="360040" cy="36004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Rectangle 106"/>
              <p:cNvSpPr/>
              <p:nvPr/>
            </p:nvSpPr>
            <p:spPr>
              <a:xfrm flipV="1">
                <a:off x="8388424" y="2708920"/>
                <a:ext cx="360040" cy="36004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8" name="Rectangle 107"/>
              <p:cNvSpPr/>
              <p:nvPr/>
            </p:nvSpPr>
            <p:spPr>
              <a:xfrm flipV="1">
                <a:off x="5868144" y="3789040"/>
                <a:ext cx="360040" cy="36004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p:cNvSpPr/>
              <p:nvPr/>
            </p:nvSpPr>
            <p:spPr>
              <a:xfrm flipV="1">
                <a:off x="5868144" y="3429000"/>
                <a:ext cx="360040" cy="36004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Rectangle 109"/>
              <p:cNvSpPr/>
              <p:nvPr/>
            </p:nvSpPr>
            <p:spPr>
              <a:xfrm flipV="1">
                <a:off x="5868144" y="4509120"/>
                <a:ext cx="360040" cy="36004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p:cNvSpPr/>
              <p:nvPr/>
            </p:nvSpPr>
            <p:spPr>
              <a:xfrm flipV="1">
                <a:off x="5868144" y="4149080"/>
                <a:ext cx="360040" cy="36004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p:cNvSpPr/>
              <p:nvPr/>
            </p:nvSpPr>
            <p:spPr>
              <a:xfrm flipV="1">
                <a:off x="5868144" y="5229200"/>
                <a:ext cx="360040" cy="36004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Rectangle 112"/>
              <p:cNvSpPr/>
              <p:nvPr/>
            </p:nvSpPr>
            <p:spPr>
              <a:xfrm flipV="1">
                <a:off x="5868144" y="4869160"/>
                <a:ext cx="360040" cy="36004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p:cNvSpPr/>
              <p:nvPr/>
            </p:nvSpPr>
            <p:spPr>
              <a:xfrm flipV="1">
                <a:off x="5868144" y="5949280"/>
                <a:ext cx="360040" cy="36004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114"/>
              <p:cNvSpPr/>
              <p:nvPr/>
            </p:nvSpPr>
            <p:spPr>
              <a:xfrm flipV="1">
                <a:off x="5868144" y="5589240"/>
                <a:ext cx="360040" cy="36004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115"/>
              <p:cNvSpPr/>
              <p:nvPr/>
            </p:nvSpPr>
            <p:spPr>
              <a:xfrm flipV="1">
                <a:off x="6228184" y="3789040"/>
                <a:ext cx="360040" cy="36004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116"/>
              <p:cNvSpPr/>
              <p:nvPr/>
            </p:nvSpPr>
            <p:spPr>
              <a:xfrm flipV="1">
                <a:off x="6228184" y="3429000"/>
                <a:ext cx="360040" cy="36004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Rectangle 117"/>
              <p:cNvSpPr/>
              <p:nvPr/>
            </p:nvSpPr>
            <p:spPr>
              <a:xfrm flipV="1">
                <a:off x="6228184" y="4509120"/>
                <a:ext cx="360040" cy="36004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Rectangle 118"/>
              <p:cNvSpPr/>
              <p:nvPr/>
            </p:nvSpPr>
            <p:spPr>
              <a:xfrm flipV="1">
                <a:off x="6228184" y="4149080"/>
                <a:ext cx="360040" cy="36004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Rectangle 119"/>
              <p:cNvSpPr/>
              <p:nvPr/>
            </p:nvSpPr>
            <p:spPr>
              <a:xfrm flipV="1">
                <a:off x="6228184" y="5229200"/>
                <a:ext cx="360040" cy="36004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Rectangle 120"/>
              <p:cNvSpPr/>
              <p:nvPr/>
            </p:nvSpPr>
            <p:spPr>
              <a:xfrm flipV="1">
                <a:off x="6228184" y="4869160"/>
                <a:ext cx="360040" cy="36004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Rectangle 121"/>
              <p:cNvSpPr/>
              <p:nvPr/>
            </p:nvSpPr>
            <p:spPr>
              <a:xfrm flipV="1">
                <a:off x="6228184" y="5949280"/>
                <a:ext cx="360040" cy="36004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Rectangle 122"/>
              <p:cNvSpPr/>
              <p:nvPr/>
            </p:nvSpPr>
            <p:spPr>
              <a:xfrm flipV="1">
                <a:off x="6228184" y="5589240"/>
                <a:ext cx="360040" cy="36004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Rectangle 123"/>
              <p:cNvSpPr/>
              <p:nvPr/>
            </p:nvSpPr>
            <p:spPr>
              <a:xfrm flipV="1">
                <a:off x="6588224" y="3789040"/>
                <a:ext cx="360040" cy="36004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Rectangle 124"/>
              <p:cNvSpPr/>
              <p:nvPr/>
            </p:nvSpPr>
            <p:spPr>
              <a:xfrm flipV="1">
                <a:off x="6588224" y="3429000"/>
                <a:ext cx="360040" cy="36004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Rectangle 125"/>
              <p:cNvSpPr/>
              <p:nvPr/>
            </p:nvSpPr>
            <p:spPr>
              <a:xfrm flipV="1">
                <a:off x="6588224" y="4509120"/>
                <a:ext cx="360040" cy="36004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Rectangle 126"/>
              <p:cNvSpPr/>
              <p:nvPr/>
            </p:nvSpPr>
            <p:spPr>
              <a:xfrm flipV="1">
                <a:off x="6588224" y="4149080"/>
                <a:ext cx="360040" cy="36004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Rectangle 127"/>
              <p:cNvSpPr/>
              <p:nvPr/>
            </p:nvSpPr>
            <p:spPr>
              <a:xfrm flipV="1">
                <a:off x="6588224" y="5229200"/>
                <a:ext cx="360040" cy="36004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Rectangle 128"/>
              <p:cNvSpPr/>
              <p:nvPr/>
            </p:nvSpPr>
            <p:spPr>
              <a:xfrm flipV="1">
                <a:off x="6588224" y="4869160"/>
                <a:ext cx="360040" cy="36004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Rectangle 129"/>
              <p:cNvSpPr/>
              <p:nvPr/>
            </p:nvSpPr>
            <p:spPr>
              <a:xfrm flipV="1">
                <a:off x="6588224" y="5949280"/>
                <a:ext cx="360040" cy="36004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Rectangle 130"/>
              <p:cNvSpPr/>
              <p:nvPr/>
            </p:nvSpPr>
            <p:spPr>
              <a:xfrm flipV="1">
                <a:off x="6588224" y="5589240"/>
                <a:ext cx="360040" cy="36004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Rectangle 131"/>
              <p:cNvSpPr/>
              <p:nvPr/>
            </p:nvSpPr>
            <p:spPr>
              <a:xfrm flipV="1">
                <a:off x="6948264" y="3789040"/>
                <a:ext cx="360040" cy="36004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Rectangle 132"/>
              <p:cNvSpPr/>
              <p:nvPr/>
            </p:nvSpPr>
            <p:spPr>
              <a:xfrm flipV="1">
                <a:off x="6948264" y="3429000"/>
                <a:ext cx="360040" cy="36004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Rectangle 133"/>
              <p:cNvSpPr/>
              <p:nvPr/>
            </p:nvSpPr>
            <p:spPr>
              <a:xfrm flipV="1">
                <a:off x="6948264" y="4509120"/>
                <a:ext cx="360040" cy="36004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Rectangle 134"/>
              <p:cNvSpPr/>
              <p:nvPr/>
            </p:nvSpPr>
            <p:spPr>
              <a:xfrm flipV="1">
                <a:off x="6948264" y="4149080"/>
                <a:ext cx="360040" cy="36004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Rectangle 135"/>
              <p:cNvSpPr/>
              <p:nvPr/>
            </p:nvSpPr>
            <p:spPr>
              <a:xfrm flipV="1">
                <a:off x="6948264" y="5229200"/>
                <a:ext cx="360040" cy="36004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Rectangle 136"/>
              <p:cNvSpPr/>
              <p:nvPr/>
            </p:nvSpPr>
            <p:spPr>
              <a:xfrm flipV="1">
                <a:off x="6948264" y="4869160"/>
                <a:ext cx="360040" cy="36004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Rectangle 137"/>
              <p:cNvSpPr/>
              <p:nvPr/>
            </p:nvSpPr>
            <p:spPr>
              <a:xfrm flipV="1">
                <a:off x="6948264" y="5949280"/>
                <a:ext cx="360040" cy="36004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Rectangle 138"/>
              <p:cNvSpPr/>
              <p:nvPr/>
            </p:nvSpPr>
            <p:spPr>
              <a:xfrm flipV="1">
                <a:off x="6948264" y="5589240"/>
                <a:ext cx="360040" cy="36004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Rectangle 139"/>
              <p:cNvSpPr/>
              <p:nvPr/>
            </p:nvSpPr>
            <p:spPr>
              <a:xfrm flipV="1">
                <a:off x="7308304" y="3789040"/>
                <a:ext cx="360040" cy="36004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Rectangle 140"/>
              <p:cNvSpPr/>
              <p:nvPr/>
            </p:nvSpPr>
            <p:spPr>
              <a:xfrm flipV="1">
                <a:off x="7308304" y="3429000"/>
                <a:ext cx="360040" cy="36004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Rectangle 141"/>
              <p:cNvSpPr/>
              <p:nvPr/>
            </p:nvSpPr>
            <p:spPr>
              <a:xfrm flipV="1">
                <a:off x="7308304" y="4509120"/>
                <a:ext cx="360040" cy="36004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Rectangle 142"/>
              <p:cNvSpPr/>
              <p:nvPr/>
            </p:nvSpPr>
            <p:spPr>
              <a:xfrm flipV="1">
                <a:off x="7308304" y="4149080"/>
                <a:ext cx="360040" cy="36004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Rectangle 143"/>
              <p:cNvSpPr/>
              <p:nvPr/>
            </p:nvSpPr>
            <p:spPr>
              <a:xfrm flipV="1">
                <a:off x="7308304" y="5229200"/>
                <a:ext cx="360040" cy="36004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Rectangle 144"/>
              <p:cNvSpPr/>
              <p:nvPr/>
            </p:nvSpPr>
            <p:spPr>
              <a:xfrm flipV="1">
                <a:off x="7308304" y="4869160"/>
                <a:ext cx="360040" cy="36004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Rectangle 145"/>
              <p:cNvSpPr/>
              <p:nvPr/>
            </p:nvSpPr>
            <p:spPr>
              <a:xfrm flipV="1">
                <a:off x="7308304" y="5949280"/>
                <a:ext cx="360040" cy="36004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Rectangle 146"/>
              <p:cNvSpPr/>
              <p:nvPr/>
            </p:nvSpPr>
            <p:spPr>
              <a:xfrm flipV="1">
                <a:off x="7308304" y="5589240"/>
                <a:ext cx="360040" cy="36004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Rectangle 147"/>
              <p:cNvSpPr/>
              <p:nvPr/>
            </p:nvSpPr>
            <p:spPr>
              <a:xfrm flipV="1">
                <a:off x="7668344" y="3789040"/>
                <a:ext cx="360040" cy="36004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Rectangle 148"/>
              <p:cNvSpPr/>
              <p:nvPr/>
            </p:nvSpPr>
            <p:spPr>
              <a:xfrm flipV="1">
                <a:off x="7668344" y="3429000"/>
                <a:ext cx="360040" cy="36004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 name="Rectangle 149"/>
              <p:cNvSpPr/>
              <p:nvPr/>
            </p:nvSpPr>
            <p:spPr>
              <a:xfrm flipV="1">
                <a:off x="7668344" y="4509120"/>
                <a:ext cx="360040" cy="36004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Rectangle 150"/>
              <p:cNvSpPr/>
              <p:nvPr/>
            </p:nvSpPr>
            <p:spPr>
              <a:xfrm flipV="1">
                <a:off x="7668344" y="4149080"/>
                <a:ext cx="360040" cy="36004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Rectangle 151"/>
              <p:cNvSpPr/>
              <p:nvPr/>
            </p:nvSpPr>
            <p:spPr>
              <a:xfrm flipV="1">
                <a:off x="7668344" y="5229200"/>
                <a:ext cx="360040" cy="36004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Rectangle 152"/>
              <p:cNvSpPr/>
              <p:nvPr/>
            </p:nvSpPr>
            <p:spPr>
              <a:xfrm flipV="1">
                <a:off x="7668344" y="4869160"/>
                <a:ext cx="360040" cy="36004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Rectangle 153"/>
              <p:cNvSpPr/>
              <p:nvPr/>
            </p:nvSpPr>
            <p:spPr>
              <a:xfrm flipV="1">
                <a:off x="7668344" y="5949280"/>
                <a:ext cx="360040" cy="36004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Rectangle 154"/>
              <p:cNvSpPr/>
              <p:nvPr/>
            </p:nvSpPr>
            <p:spPr>
              <a:xfrm flipV="1">
                <a:off x="7668344" y="5589240"/>
                <a:ext cx="360040" cy="36004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Rectangle 155"/>
              <p:cNvSpPr/>
              <p:nvPr/>
            </p:nvSpPr>
            <p:spPr>
              <a:xfrm flipV="1">
                <a:off x="8028384" y="3789040"/>
                <a:ext cx="360040" cy="36004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Rectangle 156"/>
              <p:cNvSpPr/>
              <p:nvPr/>
            </p:nvSpPr>
            <p:spPr>
              <a:xfrm flipV="1">
                <a:off x="8028384" y="3429000"/>
                <a:ext cx="360040" cy="36004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Rectangle 157"/>
              <p:cNvSpPr/>
              <p:nvPr/>
            </p:nvSpPr>
            <p:spPr>
              <a:xfrm flipV="1">
                <a:off x="8028384" y="4509120"/>
                <a:ext cx="360040" cy="36004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Rectangle 158"/>
              <p:cNvSpPr/>
              <p:nvPr/>
            </p:nvSpPr>
            <p:spPr>
              <a:xfrm flipV="1">
                <a:off x="8028384" y="4149080"/>
                <a:ext cx="360040" cy="36004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Rectangle 159"/>
              <p:cNvSpPr/>
              <p:nvPr/>
            </p:nvSpPr>
            <p:spPr>
              <a:xfrm flipV="1">
                <a:off x="8028384" y="5229200"/>
                <a:ext cx="360040" cy="36004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Rectangle 160"/>
              <p:cNvSpPr/>
              <p:nvPr/>
            </p:nvSpPr>
            <p:spPr>
              <a:xfrm flipV="1">
                <a:off x="8028384" y="4869160"/>
                <a:ext cx="360040" cy="36004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2" name="Rectangle 161"/>
              <p:cNvSpPr/>
              <p:nvPr/>
            </p:nvSpPr>
            <p:spPr>
              <a:xfrm flipV="1">
                <a:off x="8028384" y="5949280"/>
                <a:ext cx="360040" cy="36004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 name="Rectangle 162"/>
              <p:cNvSpPr/>
              <p:nvPr/>
            </p:nvSpPr>
            <p:spPr>
              <a:xfrm flipV="1">
                <a:off x="8028384" y="5589240"/>
                <a:ext cx="360040" cy="36004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4" name="Rectangle 163"/>
              <p:cNvSpPr/>
              <p:nvPr/>
            </p:nvSpPr>
            <p:spPr>
              <a:xfrm flipV="1">
                <a:off x="8388424" y="3789040"/>
                <a:ext cx="360040" cy="36004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5" name="Rectangle 164"/>
              <p:cNvSpPr/>
              <p:nvPr/>
            </p:nvSpPr>
            <p:spPr>
              <a:xfrm flipV="1">
                <a:off x="8388424" y="3429000"/>
                <a:ext cx="360040" cy="36004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6" name="Rectangle 165"/>
              <p:cNvSpPr/>
              <p:nvPr/>
            </p:nvSpPr>
            <p:spPr>
              <a:xfrm flipV="1">
                <a:off x="8388424" y="4509120"/>
                <a:ext cx="360040" cy="36004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7" name="Rectangle 166"/>
              <p:cNvSpPr/>
              <p:nvPr/>
            </p:nvSpPr>
            <p:spPr>
              <a:xfrm flipV="1">
                <a:off x="8388424" y="4149080"/>
                <a:ext cx="360040" cy="36004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8" name="Rectangle 167"/>
              <p:cNvSpPr/>
              <p:nvPr/>
            </p:nvSpPr>
            <p:spPr>
              <a:xfrm flipV="1">
                <a:off x="8388424" y="5229200"/>
                <a:ext cx="360040" cy="36004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 name="Rectangle 168"/>
              <p:cNvSpPr/>
              <p:nvPr/>
            </p:nvSpPr>
            <p:spPr>
              <a:xfrm flipV="1">
                <a:off x="8388424" y="4869160"/>
                <a:ext cx="360040" cy="36004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Rectangle 169"/>
              <p:cNvSpPr/>
              <p:nvPr/>
            </p:nvSpPr>
            <p:spPr>
              <a:xfrm flipV="1">
                <a:off x="8388424" y="5949280"/>
                <a:ext cx="360040" cy="36004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1" name="Rectangle 170"/>
              <p:cNvSpPr/>
              <p:nvPr/>
            </p:nvSpPr>
            <p:spPr>
              <a:xfrm flipV="1">
                <a:off x="8388424" y="5589240"/>
                <a:ext cx="360040" cy="36004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 name="Group 6"/>
            <p:cNvGrpSpPr/>
            <p:nvPr/>
          </p:nvGrpSpPr>
          <p:grpSpPr>
            <a:xfrm>
              <a:off x="4439816" y="548680"/>
              <a:ext cx="6120680" cy="6260051"/>
              <a:chOff x="2915816" y="548680"/>
              <a:chExt cx="6120680" cy="6260051"/>
            </a:xfrm>
          </p:grpSpPr>
          <p:sp>
            <p:nvSpPr>
              <p:cNvPr id="26" name="TextBox 25"/>
              <p:cNvSpPr txBox="1"/>
              <p:nvPr/>
            </p:nvSpPr>
            <p:spPr>
              <a:xfrm>
                <a:off x="2915816" y="6309320"/>
                <a:ext cx="360040" cy="499411"/>
              </a:xfrm>
              <a:prstGeom prst="rect">
                <a:avLst/>
              </a:prstGeom>
              <a:noFill/>
            </p:spPr>
            <p:txBody>
              <a:bodyPr wrap="square" rtlCol="0">
                <a:spAutoFit/>
              </a:bodyPr>
              <a:lstStyle/>
              <a:p>
                <a:pPr algn="ctr"/>
                <a:r>
                  <a:rPr lang="da-DK" dirty="0"/>
                  <a:t>1</a:t>
                </a:r>
                <a:endParaRPr lang="en-US" dirty="0"/>
              </a:p>
            </p:txBody>
          </p:sp>
          <p:sp>
            <p:nvSpPr>
              <p:cNvPr id="27" name="TextBox 26"/>
              <p:cNvSpPr txBox="1"/>
              <p:nvPr/>
            </p:nvSpPr>
            <p:spPr>
              <a:xfrm>
                <a:off x="3275856" y="6309320"/>
                <a:ext cx="360040" cy="499411"/>
              </a:xfrm>
              <a:prstGeom prst="rect">
                <a:avLst/>
              </a:prstGeom>
              <a:noFill/>
            </p:spPr>
            <p:txBody>
              <a:bodyPr wrap="square" rtlCol="0">
                <a:spAutoFit/>
              </a:bodyPr>
              <a:lstStyle/>
              <a:p>
                <a:pPr algn="ctr"/>
                <a:r>
                  <a:rPr lang="da-DK" dirty="0"/>
                  <a:t>2</a:t>
                </a:r>
                <a:endParaRPr lang="en-US" dirty="0"/>
              </a:p>
            </p:txBody>
          </p:sp>
          <p:sp>
            <p:nvSpPr>
              <p:cNvPr id="28" name="TextBox 27"/>
              <p:cNvSpPr txBox="1"/>
              <p:nvPr/>
            </p:nvSpPr>
            <p:spPr>
              <a:xfrm>
                <a:off x="3635897" y="6309320"/>
                <a:ext cx="360040" cy="499411"/>
              </a:xfrm>
              <a:prstGeom prst="rect">
                <a:avLst/>
              </a:prstGeom>
              <a:noFill/>
            </p:spPr>
            <p:txBody>
              <a:bodyPr wrap="square" rtlCol="0">
                <a:spAutoFit/>
              </a:bodyPr>
              <a:lstStyle/>
              <a:p>
                <a:pPr algn="ctr"/>
                <a:r>
                  <a:rPr lang="da-DK" dirty="0"/>
                  <a:t>3</a:t>
                </a:r>
                <a:endParaRPr lang="en-US" dirty="0"/>
              </a:p>
            </p:txBody>
          </p:sp>
          <p:sp>
            <p:nvSpPr>
              <p:cNvPr id="29" name="TextBox 28"/>
              <p:cNvSpPr txBox="1"/>
              <p:nvPr/>
            </p:nvSpPr>
            <p:spPr>
              <a:xfrm>
                <a:off x="3995936" y="6309320"/>
                <a:ext cx="360040" cy="499411"/>
              </a:xfrm>
              <a:prstGeom prst="rect">
                <a:avLst/>
              </a:prstGeom>
              <a:noFill/>
            </p:spPr>
            <p:txBody>
              <a:bodyPr wrap="square" rtlCol="0">
                <a:spAutoFit/>
              </a:bodyPr>
              <a:lstStyle/>
              <a:p>
                <a:pPr algn="ctr"/>
                <a:r>
                  <a:rPr lang="da-DK" dirty="0"/>
                  <a:t>4</a:t>
                </a:r>
                <a:endParaRPr lang="en-US" dirty="0"/>
              </a:p>
            </p:txBody>
          </p:sp>
          <p:sp>
            <p:nvSpPr>
              <p:cNvPr id="30" name="TextBox 29"/>
              <p:cNvSpPr txBox="1"/>
              <p:nvPr/>
            </p:nvSpPr>
            <p:spPr>
              <a:xfrm>
                <a:off x="4355976" y="6309320"/>
                <a:ext cx="3960439" cy="499411"/>
              </a:xfrm>
              <a:prstGeom prst="rect">
                <a:avLst/>
              </a:prstGeom>
              <a:noFill/>
            </p:spPr>
            <p:txBody>
              <a:bodyPr wrap="square" rtlCol="0">
                <a:spAutoFit/>
              </a:bodyPr>
              <a:lstStyle/>
              <a:p>
                <a:pPr algn="ctr"/>
                <a:r>
                  <a:rPr lang="en-US" dirty="0"/>
                  <a:t>∙∙∙</a:t>
                </a:r>
              </a:p>
            </p:txBody>
          </p:sp>
          <p:sp>
            <p:nvSpPr>
              <p:cNvPr id="31" name="TextBox 30"/>
              <p:cNvSpPr txBox="1"/>
              <p:nvPr/>
            </p:nvSpPr>
            <p:spPr>
              <a:xfrm>
                <a:off x="8316415" y="6309320"/>
                <a:ext cx="360040" cy="499411"/>
              </a:xfrm>
              <a:prstGeom prst="rect">
                <a:avLst/>
              </a:prstGeom>
              <a:noFill/>
            </p:spPr>
            <p:txBody>
              <a:bodyPr wrap="square" rtlCol="0">
                <a:spAutoFit/>
              </a:bodyPr>
              <a:lstStyle/>
              <a:p>
                <a:pPr algn="ctr"/>
                <a:r>
                  <a:rPr lang="da-DK" dirty="0"/>
                  <a:t>n</a:t>
                </a:r>
                <a:endParaRPr lang="en-US" dirty="0"/>
              </a:p>
            </p:txBody>
          </p:sp>
          <p:sp>
            <p:nvSpPr>
              <p:cNvPr id="32" name="TextBox 31"/>
              <p:cNvSpPr txBox="1"/>
              <p:nvPr/>
            </p:nvSpPr>
            <p:spPr>
              <a:xfrm>
                <a:off x="8676456" y="5949280"/>
                <a:ext cx="360040" cy="499411"/>
              </a:xfrm>
              <a:prstGeom prst="rect">
                <a:avLst/>
              </a:prstGeom>
              <a:noFill/>
            </p:spPr>
            <p:txBody>
              <a:bodyPr wrap="square" rtlCol="0">
                <a:spAutoFit/>
              </a:bodyPr>
              <a:lstStyle/>
              <a:p>
                <a:pPr algn="ctr"/>
                <a:r>
                  <a:rPr lang="da-DK" dirty="0"/>
                  <a:t>1</a:t>
                </a:r>
                <a:endParaRPr lang="en-US" dirty="0"/>
              </a:p>
            </p:txBody>
          </p:sp>
          <p:sp>
            <p:nvSpPr>
              <p:cNvPr id="33" name="TextBox 32"/>
              <p:cNvSpPr txBox="1"/>
              <p:nvPr/>
            </p:nvSpPr>
            <p:spPr>
              <a:xfrm>
                <a:off x="8676456" y="5589240"/>
                <a:ext cx="360040" cy="499411"/>
              </a:xfrm>
              <a:prstGeom prst="rect">
                <a:avLst/>
              </a:prstGeom>
              <a:noFill/>
            </p:spPr>
            <p:txBody>
              <a:bodyPr wrap="square" rtlCol="0">
                <a:spAutoFit/>
              </a:bodyPr>
              <a:lstStyle/>
              <a:p>
                <a:pPr algn="ctr"/>
                <a:r>
                  <a:rPr lang="da-DK" dirty="0"/>
                  <a:t>2</a:t>
                </a:r>
                <a:endParaRPr lang="en-US" dirty="0"/>
              </a:p>
            </p:txBody>
          </p:sp>
          <p:sp>
            <p:nvSpPr>
              <p:cNvPr id="34" name="TextBox 33"/>
              <p:cNvSpPr txBox="1"/>
              <p:nvPr/>
            </p:nvSpPr>
            <p:spPr>
              <a:xfrm>
                <a:off x="8676456" y="5229199"/>
                <a:ext cx="360040" cy="499411"/>
              </a:xfrm>
              <a:prstGeom prst="rect">
                <a:avLst/>
              </a:prstGeom>
              <a:noFill/>
            </p:spPr>
            <p:txBody>
              <a:bodyPr wrap="square" rtlCol="0">
                <a:spAutoFit/>
              </a:bodyPr>
              <a:lstStyle/>
              <a:p>
                <a:pPr algn="ctr"/>
                <a:r>
                  <a:rPr lang="da-DK" dirty="0"/>
                  <a:t>3</a:t>
                </a:r>
                <a:endParaRPr lang="en-US" dirty="0"/>
              </a:p>
            </p:txBody>
          </p:sp>
          <p:sp>
            <p:nvSpPr>
              <p:cNvPr id="35" name="TextBox 34"/>
              <p:cNvSpPr txBox="1"/>
              <p:nvPr/>
            </p:nvSpPr>
            <p:spPr>
              <a:xfrm>
                <a:off x="8676456" y="548680"/>
                <a:ext cx="360040" cy="499411"/>
              </a:xfrm>
              <a:prstGeom prst="rect">
                <a:avLst/>
              </a:prstGeom>
              <a:noFill/>
            </p:spPr>
            <p:txBody>
              <a:bodyPr wrap="square" rtlCol="0">
                <a:spAutoFit/>
              </a:bodyPr>
              <a:lstStyle/>
              <a:p>
                <a:pPr algn="ctr"/>
                <a:r>
                  <a:rPr lang="da-DK" dirty="0"/>
                  <a:t>n</a:t>
                </a:r>
                <a:endParaRPr lang="en-US" dirty="0"/>
              </a:p>
            </p:txBody>
          </p:sp>
        </p:grpSp>
        <p:grpSp>
          <p:nvGrpSpPr>
            <p:cNvPr id="8" name="Group 7"/>
            <p:cNvGrpSpPr/>
            <p:nvPr/>
          </p:nvGrpSpPr>
          <p:grpSpPr>
            <a:xfrm>
              <a:off x="4439816" y="548680"/>
              <a:ext cx="5760640" cy="5760640"/>
              <a:chOff x="2915816" y="548680"/>
              <a:chExt cx="5760640" cy="5760640"/>
            </a:xfrm>
          </p:grpSpPr>
          <p:sp>
            <p:nvSpPr>
              <p:cNvPr id="10" name="Freeform 9"/>
              <p:cNvSpPr/>
              <p:nvPr/>
            </p:nvSpPr>
            <p:spPr>
              <a:xfrm>
                <a:off x="3995936" y="4869160"/>
                <a:ext cx="371475" cy="357188"/>
              </a:xfrm>
              <a:custGeom>
                <a:avLst/>
                <a:gdLst>
                  <a:gd name="connsiteX0" fmla="*/ 0 w 371475"/>
                  <a:gd name="connsiteY0" fmla="*/ 357188 h 357188"/>
                  <a:gd name="connsiteX1" fmla="*/ 0 w 371475"/>
                  <a:gd name="connsiteY1" fmla="*/ 0 h 357188"/>
                  <a:gd name="connsiteX2" fmla="*/ 371475 w 371475"/>
                  <a:gd name="connsiteY2" fmla="*/ 0 h 357188"/>
                </a:gdLst>
                <a:ahLst/>
                <a:cxnLst>
                  <a:cxn ang="0">
                    <a:pos x="connsiteX0" y="connsiteY0"/>
                  </a:cxn>
                  <a:cxn ang="0">
                    <a:pos x="connsiteX1" y="connsiteY1"/>
                  </a:cxn>
                  <a:cxn ang="0">
                    <a:pos x="connsiteX2" y="connsiteY2"/>
                  </a:cxn>
                </a:cxnLst>
                <a:rect l="l" t="t" r="r" b="b"/>
                <a:pathLst>
                  <a:path w="371475" h="357188">
                    <a:moveTo>
                      <a:pt x="0" y="357188"/>
                    </a:moveTo>
                    <a:lnTo>
                      <a:pt x="0" y="0"/>
                    </a:lnTo>
                    <a:lnTo>
                      <a:pt x="371475" y="0"/>
                    </a:lnTo>
                  </a:path>
                </a:pathLst>
              </a:custGeom>
              <a:solidFill>
                <a:srgbClr val="00B05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Freeform 10"/>
              <p:cNvSpPr/>
              <p:nvPr/>
            </p:nvSpPr>
            <p:spPr>
              <a:xfrm>
                <a:off x="3635896" y="5232052"/>
                <a:ext cx="371475" cy="357188"/>
              </a:xfrm>
              <a:custGeom>
                <a:avLst/>
                <a:gdLst>
                  <a:gd name="connsiteX0" fmla="*/ 0 w 371475"/>
                  <a:gd name="connsiteY0" fmla="*/ 357188 h 357188"/>
                  <a:gd name="connsiteX1" fmla="*/ 0 w 371475"/>
                  <a:gd name="connsiteY1" fmla="*/ 0 h 357188"/>
                  <a:gd name="connsiteX2" fmla="*/ 371475 w 371475"/>
                  <a:gd name="connsiteY2" fmla="*/ 0 h 357188"/>
                </a:gdLst>
                <a:ahLst/>
                <a:cxnLst>
                  <a:cxn ang="0">
                    <a:pos x="connsiteX0" y="connsiteY0"/>
                  </a:cxn>
                  <a:cxn ang="0">
                    <a:pos x="connsiteX1" y="connsiteY1"/>
                  </a:cxn>
                  <a:cxn ang="0">
                    <a:pos x="connsiteX2" y="connsiteY2"/>
                  </a:cxn>
                </a:cxnLst>
                <a:rect l="l" t="t" r="r" b="b"/>
                <a:pathLst>
                  <a:path w="371475" h="357188">
                    <a:moveTo>
                      <a:pt x="0" y="357188"/>
                    </a:moveTo>
                    <a:lnTo>
                      <a:pt x="0" y="0"/>
                    </a:lnTo>
                    <a:lnTo>
                      <a:pt x="371475" y="0"/>
                    </a:lnTo>
                  </a:path>
                </a:pathLst>
              </a:custGeom>
              <a:solidFill>
                <a:srgbClr val="00B05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Freeform 11"/>
              <p:cNvSpPr/>
              <p:nvPr/>
            </p:nvSpPr>
            <p:spPr>
              <a:xfrm>
                <a:off x="3275856" y="5592092"/>
                <a:ext cx="371475" cy="357188"/>
              </a:xfrm>
              <a:custGeom>
                <a:avLst/>
                <a:gdLst>
                  <a:gd name="connsiteX0" fmla="*/ 0 w 371475"/>
                  <a:gd name="connsiteY0" fmla="*/ 357188 h 357188"/>
                  <a:gd name="connsiteX1" fmla="*/ 0 w 371475"/>
                  <a:gd name="connsiteY1" fmla="*/ 0 h 357188"/>
                  <a:gd name="connsiteX2" fmla="*/ 371475 w 371475"/>
                  <a:gd name="connsiteY2" fmla="*/ 0 h 357188"/>
                </a:gdLst>
                <a:ahLst/>
                <a:cxnLst>
                  <a:cxn ang="0">
                    <a:pos x="connsiteX0" y="connsiteY0"/>
                  </a:cxn>
                  <a:cxn ang="0">
                    <a:pos x="connsiteX1" y="connsiteY1"/>
                  </a:cxn>
                  <a:cxn ang="0">
                    <a:pos x="connsiteX2" y="connsiteY2"/>
                  </a:cxn>
                </a:cxnLst>
                <a:rect l="l" t="t" r="r" b="b"/>
                <a:pathLst>
                  <a:path w="371475" h="357188">
                    <a:moveTo>
                      <a:pt x="0" y="357188"/>
                    </a:moveTo>
                    <a:lnTo>
                      <a:pt x="0" y="0"/>
                    </a:lnTo>
                    <a:lnTo>
                      <a:pt x="371475" y="0"/>
                    </a:lnTo>
                  </a:path>
                </a:pathLst>
              </a:custGeom>
              <a:solidFill>
                <a:srgbClr val="00B05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Freeform 12"/>
              <p:cNvSpPr/>
              <p:nvPr/>
            </p:nvSpPr>
            <p:spPr>
              <a:xfrm>
                <a:off x="2915816" y="5952132"/>
                <a:ext cx="371475" cy="357188"/>
              </a:xfrm>
              <a:custGeom>
                <a:avLst/>
                <a:gdLst>
                  <a:gd name="connsiteX0" fmla="*/ 0 w 371475"/>
                  <a:gd name="connsiteY0" fmla="*/ 357188 h 357188"/>
                  <a:gd name="connsiteX1" fmla="*/ 0 w 371475"/>
                  <a:gd name="connsiteY1" fmla="*/ 0 h 357188"/>
                  <a:gd name="connsiteX2" fmla="*/ 371475 w 371475"/>
                  <a:gd name="connsiteY2" fmla="*/ 0 h 357188"/>
                </a:gdLst>
                <a:ahLst/>
                <a:cxnLst>
                  <a:cxn ang="0">
                    <a:pos x="connsiteX0" y="connsiteY0"/>
                  </a:cxn>
                  <a:cxn ang="0">
                    <a:pos x="connsiteX1" y="connsiteY1"/>
                  </a:cxn>
                  <a:cxn ang="0">
                    <a:pos x="connsiteX2" y="connsiteY2"/>
                  </a:cxn>
                </a:cxnLst>
                <a:rect l="l" t="t" r="r" b="b"/>
                <a:pathLst>
                  <a:path w="371475" h="357188">
                    <a:moveTo>
                      <a:pt x="0" y="357188"/>
                    </a:moveTo>
                    <a:lnTo>
                      <a:pt x="0" y="0"/>
                    </a:lnTo>
                    <a:lnTo>
                      <a:pt x="371475" y="0"/>
                    </a:lnTo>
                  </a:path>
                </a:pathLst>
              </a:custGeom>
              <a:solidFill>
                <a:srgbClr val="00B05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 name="Freeform 13"/>
              <p:cNvSpPr/>
              <p:nvPr/>
            </p:nvSpPr>
            <p:spPr>
              <a:xfrm>
                <a:off x="4344541" y="4509120"/>
                <a:ext cx="371475" cy="357188"/>
              </a:xfrm>
              <a:custGeom>
                <a:avLst/>
                <a:gdLst>
                  <a:gd name="connsiteX0" fmla="*/ 0 w 371475"/>
                  <a:gd name="connsiteY0" fmla="*/ 357188 h 357188"/>
                  <a:gd name="connsiteX1" fmla="*/ 0 w 371475"/>
                  <a:gd name="connsiteY1" fmla="*/ 0 h 357188"/>
                  <a:gd name="connsiteX2" fmla="*/ 371475 w 371475"/>
                  <a:gd name="connsiteY2" fmla="*/ 0 h 357188"/>
                </a:gdLst>
                <a:ahLst/>
                <a:cxnLst>
                  <a:cxn ang="0">
                    <a:pos x="connsiteX0" y="connsiteY0"/>
                  </a:cxn>
                  <a:cxn ang="0">
                    <a:pos x="connsiteX1" y="connsiteY1"/>
                  </a:cxn>
                  <a:cxn ang="0">
                    <a:pos x="connsiteX2" y="connsiteY2"/>
                  </a:cxn>
                </a:cxnLst>
                <a:rect l="l" t="t" r="r" b="b"/>
                <a:pathLst>
                  <a:path w="371475" h="357188">
                    <a:moveTo>
                      <a:pt x="0" y="357188"/>
                    </a:moveTo>
                    <a:lnTo>
                      <a:pt x="0" y="0"/>
                    </a:lnTo>
                    <a:lnTo>
                      <a:pt x="371475" y="0"/>
                    </a:lnTo>
                  </a:path>
                </a:pathLst>
              </a:custGeom>
              <a:solidFill>
                <a:srgbClr val="00B05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Freeform 14"/>
              <p:cNvSpPr/>
              <p:nvPr/>
            </p:nvSpPr>
            <p:spPr>
              <a:xfrm>
                <a:off x="4704581" y="4149080"/>
                <a:ext cx="371475" cy="357188"/>
              </a:xfrm>
              <a:custGeom>
                <a:avLst/>
                <a:gdLst>
                  <a:gd name="connsiteX0" fmla="*/ 0 w 371475"/>
                  <a:gd name="connsiteY0" fmla="*/ 357188 h 357188"/>
                  <a:gd name="connsiteX1" fmla="*/ 0 w 371475"/>
                  <a:gd name="connsiteY1" fmla="*/ 0 h 357188"/>
                  <a:gd name="connsiteX2" fmla="*/ 371475 w 371475"/>
                  <a:gd name="connsiteY2" fmla="*/ 0 h 357188"/>
                </a:gdLst>
                <a:ahLst/>
                <a:cxnLst>
                  <a:cxn ang="0">
                    <a:pos x="connsiteX0" y="connsiteY0"/>
                  </a:cxn>
                  <a:cxn ang="0">
                    <a:pos x="connsiteX1" y="connsiteY1"/>
                  </a:cxn>
                  <a:cxn ang="0">
                    <a:pos x="connsiteX2" y="connsiteY2"/>
                  </a:cxn>
                </a:cxnLst>
                <a:rect l="l" t="t" r="r" b="b"/>
                <a:pathLst>
                  <a:path w="371475" h="357188">
                    <a:moveTo>
                      <a:pt x="0" y="357188"/>
                    </a:moveTo>
                    <a:lnTo>
                      <a:pt x="0" y="0"/>
                    </a:lnTo>
                    <a:lnTo>
                      <a:pt x="371475" y="0"/>
                    </a:lnTo>
                  </a:path>
                </a:pathLst>
              </a:custGeom>
              <a:solidFill>
                <a:srgbClr val="00B05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 name="Freeform 15"/>
              <p:cNvSpPr/>
              <p:nvPr/>
            </p:nvSpPr>
            <p:spPr>
              <a:xfrm>
                <a:off x="5064621" y="3789040"/>
                <a:ext cx="371475" cy="357188"/>
              </a:xfrm>
              <a:custGeom>
                <a:avLst/>
                <a:gdLst>
                  <a:gd name="connsiteX0" fmla="*/ 0 w 371475"/>
                  <a:gd name="connsiteY0" fmla="*/ 357188 h 357188"/>
                  <a:gd name="connsiteX1" fmla="*/ 0 w 371475"/>
                  <a:gd name="connsiteY1" fmla="*/ 0 h 357188"/>
                  <a:gd name="connsiteX2" fmla="*/ 371475 w 371475"/>
                  <a:gd name="connsiteY2" fmla="*/ 0 h 357188"/>
                </a:gdLst>
                <a:ahLst/>
                <a:cxnLst>
                  <a:cxn ang="0">
                    <a:pos x="connsiteX0" y="connsiteY0"/>
                  </a:cxn>
                  <a:cxn ang="0">
                    <a:pos x="connsiteX1" y="connsiteY1"/>
                  </a:cxn>
                  <a:cxn ang="0">
                    <a:pos x="connsiteX2" y="connsiteY2"/>
                  </a:cxn>
                </a:cxnLst>
                <a:rect l="l" t="t" r="r" b="b"/>
                <a:pathLst>
                  <a:path w="371475" h="357188">
                    <a:moveTo>
                      <a:pt x="0" y="357188"/>
                    </a:moveTo>
                    <a:lnTo>
                      <a:pt x="0" y="0"/>
                    </a:lnTo>
                    <a:lnTo>
                      <a:pt x="371475" y="0"/>
                    </a:lnTo>
                  </a:path>
                </a:pathLst>
              </a:custGeom>
              <a:solidFill>
                <a:srgbClr val="00B05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Freeform 16"/>
              <p:cNvSpPr/>
              <p:nvPr/>
            </p:nvSpPr>
            <p:spPr>
              <a:xfrm>
                <a:off x="5424661" y="3431852"/>
                <a:ext cx="371475" cy="357188"/>
              </a:xfrm>
              <a:custGeom>
                <a:avLst/>
                <a:gdLst>
                  <a:gd name="connsiteX0" fmla="*/ 0 w 371475"/>
                  <a:gd name="connsiteY0" fmla="*/ 357188 h 357188"/>
                  <a:gd name="connsiteX1" fmla="*/ 0 w 371475"/>
                  <a:gd name="connsiteY1" fmla="*/ 0 h 357188"/>
                  <a:gd name="connsiteX2" fmla="*/ 371475 w 371475"/>
                  <a:gd name="connsiteY2" fmla="*/ 0 h 357188"/>
                </a:gdLst>
                <a:ahLst/>
                <a:cxnLst>
                  <a:cxn ang="0">
                    <a:pos x="connsiteX0" y="connsiteY0"/>
                  </a:cxn>
                  <a:cxn ang="0">
                    <a:pos x="connsiteX1" y="connsiteY1"/>
                  </a:cxn>
                  <a:cxn ang="0">
                    <a:pos x="connsiteX2" y="connsiteY2"/>
                  </a:cxn>
                </a:cxnLst>
                <a:rect l="l" t="t" r="r" b="b"/>
                <a:pathLst>
                  <a:path w="371475" h="357188">
                    <a:moveTo>
                      <a:pt x="0" y="357188"/>
                    </a:moveTo>
                    <a:lnTo>
                      <a:pt x="0" y="0"/>
                    </a:lnTo>
                    <a:lnTo>
                      <a:pt x="371475" y="0"/>
                    </a:lnTo>
                  </a:path>
                </a:pathLst>
              </a:custGeom>
              <a:solidFill>
                <a:srgbClr val="00B05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Freeform 17"/>
              <p:cNvSpPr/>
              <p:nvPr/>
            </p:nvSpPr>
            <p:spPr>
              <a:xfrm>
                <a:off x="5784701" y="3068960"/>
                <a:ext cx="371475" cy="357188"/>
              </a:xfrm>
              <a:custGeom>
                <a:avLst/>
                <a:gdLst>
                  <a:gd name="connsiteX0" fmla="*/ 0 w 371475"/>
                  <a:gd name="connsiteY0" fmla="*/ 357188 h 357188"/>
                  <a:gd name="connsiteX1" fmla="*/ 0 w 371475"/>
                  <a:gd name="connsiteY1" fmla="*/ 0 h 357188"/>
                  <a:gd name="connsiteX2" fmla="*/ 371475 w 371475"/>
                  <a:gd name="connsiteY2" fmla="*/ 0 h 357188"/>
                </a:gdLst>
                <a:ahLst/>
                <a:cxnLst>
                  <a:cxn ang="0">
                    <a:pos x="connsiteX0" y="connsiteY0"/>
                  </a:cxn>
                  <a:cxn ang="0">
                    <a:pos x="connsiteX1" y="connsiteY1"/>
                  </a:cxn>
                  <a:cxn ang="0">
                    <a:pos x="connsiteX2" y="connsiteY2"/>
                  </a:cxn>
                </a:cxnLst>
                <a:rect l="l" t="t" r="r" b="b"/>
                <a:pathLst>
                  <a:path w="371475" h="357188">
                    <a:moveTo>
                      <a:pt x="0" y="357188"/>
                    </a:moveTo>
                    <a:lnTo>
                      <a:pt x="0" y="0"/>
                    </a:lnTo>
                    <a:lnTo>
                      <a:pt x="371475" y="0"/>
                    </a:lnTo>
                  </a:path>
                </a:pathLst>
              </a:custGeom>
              <a:solidFill>
                <a:srgbClr val="00B05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9" name="Freeform 18"/>
              <p:cNvSpPr/>
              <p:nvPr/>
            </p:nvSpPr>
            <p:spPr>
              <a:xfrm>
                <a:off x="6144741" y="2708920"/>
                <a:ext cx="371475" cy="357188"/>
              </a:xfrm>
              <a:custGeom>
                <a:avLst/>
                <a:gdLst>
                  <a:gd name="connsiteX0" fmla="*/ 0 w 371475"/>
                  <a:gd name="connsiteY0" fmla="*/ 357188 h 357188"/>
                  <a:gd name="connsiteX1" fmla="*/ 0 w 371475"/>
                  <a:gd name="connsiteY1" fmla="*/ 0 h 357188"/>
                  <a:gd name="connsiteX2" fmla="*/ 371475 w 371475"/>
                  <a:gd name="connsiteY2" fmla="*/ 0 h 357188"/>
                </a:gdLst>
                <a:ahLst/>
                <a:cxnLst>
                  <a:cxn ang="0">
                    <a:pos x="connsiteX0" y="connsiteY0"/>
                  </a:cxn>
                  <a:cxn ang="0">
                    <a:pos x="connsiteX1" y="connsiteY1"/>
                  </a:cxn>
                  <a:cxn ang="0">
                    <a:pos x="connsiteX2" y="connsiteY2"/>
                  </a:cxn>
                </a:cxnLst>
                <a:rect l="l" t="t" r="r" b="b"/>
                <a:pathLst>
                  <a:path w="371475" h="357188">
                    <a:moveTo>
                      <a:pt x="0" y="357188"/>
                    </a:moveTo>
                    <a:lnTo>
                      <a:pt x="0" y="0"/>
                    </a:lnTo>
                    <a:lnTo>
                      <a:pt x="371475" y="0"/>
                    </a:lnTo>
                  </a:path>
                </a:pathLst>
              </a:custGeom>
              <a:solidFill>
                <a:srgbClr val="00B05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0" name="Freeform 19"/>
              <p:cNvSpPr/>
              <p:nvPr/>
            </p:nvSpPr>
            <p:spPr>
              <a:xfrm>
                <a:off x="6504781" y="2348880"/>
                <a:ext cx="371475" cy="357188"/>
              </a:xfrm>
              <a:custGeom>
                <a:avLst/>
                <a:gdLst>
                  <a:gd name="connsiteX0" fmla="*/ 0 w 371475"/>
                  <a:gd name="connsiteY0" fmla="*/ 357188 h 357188"/>
                  <a:gd name="connsiteX1" fmla="*/ 0 w 371475"/>
                  <a:gd name="connsiteY1" fmla="*/ 0 h 357188"/>
                  <a:gd name="connsiteX2" fmla="*/ 371475 w 371475"/>
                  <a:gd name="connsiteY2" fmla="*/ 0 h 357188"/>
                </a:gdLst>
                <a:ahLst/>
                <a:cxnLst>
                  <a:cxn ang="0">
                    <a:pos x="connsiteX0" y="connsiteY0"/>
                  </a:cxn>
                  <a:cxn ang="0">
                    <a:pos x="connsiteX1" y="connsiteY1"/>
                  </a:cxn>
                  <a:cxn ang="0">
                    <a:pos x="connsiteX2" y="connsiteY2"/>
                  </a:cxn>
                </a:cxnLst>
                <a:rect l="l" t="t" r="r" b="b"/>
                <a:pathLst>
                  <a:path w="371475" h="357188">
                    <a:moveTo>
                      <a:pt x="0" y="357188"/>
                    </a:moveTo>
                    <a:lnTo>
                      <a:pt x="0" y="0"/>
                    </a:lnTo>
                    <a:lnTo>
                      <a:pt x="371475" y="0"/>
                    </a:lnTo>
                  </a:path>
                </a:pathLst>
              </a:custGeom>
              <a:solidFill>
                <a:srgbClr val="00B05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1" name="Freeform 20"/>
              <p:cNvSpPr/>
              <p:nvPr/>
            </p:nvSpPr>
            <p:spPr>
              <a:xfrm>
                <a:off x="6864821" y="1988840"/>
                <a:ext cx="371475" cy="357188"/>
              </a:xfrm>
              <a:custGeom>
                <a:avLst/>
                <a:gdLst>
                  <a:gd name="connsiteX0" fmla="*/ 0 w 371475"/>
                  <a:gd name="connsiteY0" fmla="*/ 357188 h 357188"/>
                  <a:gd name="connsiteX1" fmla="*/ 0 w 371475"/>
                  <a:gd name="connsiteY1" fmla="*/ 0 h 357188"/>
                  <a:gd name="connsiteX2" fmla="*/ 371475 w 371475"/>
                  <a:gd name="connsiteY2" fmla="*/ 0 h 357188"/>
                </a:gdLst>
                <a:ahLst/>
                <a:cxnLst>
                  <a:cxn ang="0">
                    <a:pos x="connsiteX0" y="connsiteY0"/>
                  </a:cxn>
                  <a:cxn ang="0">
                    <a:pos x="connsiteX1" y="connsiteY1"/>
                  </a:cxn>
                  <a:cxn ang="0">
                    <a:pos x="connsiteX2" y="connsiteY2"/>
                  </a:cxn>
                </a:cxnLst>
                <a:rect l="l" t="t" r="r" b="b"/>
                <a:pathLst>
                  <a:path w="371475" h="357188">
                    <a:moveTo>
                      <a:pt x="0" y="357188"/>
                    </a:moveTo>
                    <a:lnTo>
                      <a:pt x="0" y="0"/>
                    </a:lnTo>
                    <a:lnTo>
                      <a:pt x="371475" y="0"/>
                    </a:lnTo>
                  </a:path>
                </a:pathLst>
              </a:custGeom>
              <a:solidFill>
                <a:srgbClr val="00B05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2" name="Freeform 21"/>
              <p:cNvSpPr/>
              <p:nvPr/>
            </p:nvSpPr>
            <p:spPr>
              <a:xfrm>
                <a:off x="7224861" y="1628800"/>
                <a:ext cx="371475" cy="357188"/>
              </a:xfrm>
              <a:custGeom>
                <a:avLst/>
                <a:gdLst>
                  <a:gd name="connsiteX0" fmla="*/ 0 w 371475"/>
                  <a:gd name="connsiteY0" fmla="*/ 357188 h 357188"/>
                  <a:gd name="connsiteX1" fmla="*/ 0 w 371475"/>
                  <a:gd name="connsiteY1" fmla="*/ 0 h 357188"/>
                  <a:gd name="connsiteX2" fmla="*/ 371475 w 371475"/>
                  <a:gd name="connsiteY2" fmla="*/ 0 h 357188"/>
                </a:gdLst>
                <a:ahLst/>
                <a:cxnLst>
                  <a:cxn ang="0">
                    <a:pos x="connsiteX0" y="connsiteY0"/>
                  </a:cxn>
                  <a:cxn ang="0">
                    <a:pos x="connsiteX1" y="connsiteY1"/>
                  </a:cxn>
                  <a:cxn ang="0">
                    <a:pos x="connsiteX2" y="connsiteY2"/>
                  </a:cxn>
                </a:cxnLst>
                <a:rect l="l" t="t" r="r" b="b"/>
                <a:pathLst>
                  <a:path w="371475" h="357188">
                    <a:moveTo>
                      <a:pt x="0" y="357188"/>
                    </a:moveTo>
                    <a:lnTo>
                      <a:pt x="0" y="0"/>
                    </a:lnTo>
                    <a:lnTo>
                      <a:pt x="371475" y="0"/>
                    </a:lnTo>
                  </a:path>
                </a:pathLst>
              </a:custGeom>
              <a:solidFill>
                <a:srgbClr val="00B05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3" name="Freeform 22"/>
              <p:cNvSpPr/>
              <p:nvPr/>
            </p:nvSpPr>
            <p:spPr>
              <a:xfrm>
                <a:off x="7584901" y="1268760"/>
                <a:ext cx="371475" cy="357188"/>
              </a:xfrm>
              <a:custGeom>
                <a:avLst/>
                <a:gdLst>
                  <a:gd name="connsiteX0" fmla="*/ 0 w 371475"/>
                  <a:gd name="connsiteY0" fmla="*/ 357188 h 357188"/>
                  <a:gd name="connsiteX1" fmla="*/ 0 w 371475"/>
                  <a:gd name="connsiteY1" fmla="*/ 0 h 357188"/>
                  <a:gd name="connsiteX2" fmla="*/ 371475 w 371475"/>
                  <a:gd name="connsiteY2" fmla="*/ 0 h 357188"/>
                </a:gdLst>
                <a:ahLst/>
                <a:cxnLst>
                  <a:cxn ang="0">
                    <a:pos x="connsiteX0" y="connsiteY0"/>
                  </a:cxn>
                  <a:cxn ang="0">
                    <a:pos x="connsiteX1" y="connsiteY1"/>
                  </a:cxn>
                  <a:cxn ang="0">
                    <a:pos x="connsiteX2" y="connsiteY2"/>
                  </a:cxn>
                </a:cxnLst>
                <a:rect l="l" t="t" r="r" b="b"/>
                <a:pathLst>
                  <a:path w="371475" h="357188">
                    <a:moveTo>
                      <a:pt x="0" y="357188"/>
                    </a:moveTo>
                    <a:lnTo>
                      <a:pt x="0" y="0"/>
                    </a:lnTo>
                    <a:lnTo>
                      <a:pt x="371475" y="0"/>
                    </a:lnTo>
                  </a:path>
                </a:pathLst>
              </a:custGeom>
              <a:solidFill>
                <a:srgbClr val="00B05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4" name="Freeform 23"/>
              <p:cNvSpPr/>
              <p:nvPr/>
            </p:nvSpPr>
            <p:spPr>
              <a:xfrm>
                <a:off x="7944941" y="908720"/>
                <a:ext cx="371475" cy="357188"/>
              </a:xfrm>
              <a:custGeom>
                <a:avLst/>
                <a:gdLst>
                  <a:gd name="connsiteX0" fmla="*/ 0 w 371475"/>
                  <a:gd name="connsiteY0" fmla="*/ 357188 h 357188"/>
                  <a:gd name="connsiteX1" fmla="*/ 0 w 371475"/>
                  <a:gd name="connsiteY1" fmla="*/ 0 h 357188"/>
                  <a:gd name="connsiteX2" fmla="*/ 371475 w 371475"/>
                  <a:gd name="connsiteY2" fmla="*/ 0 h 357188"/>
                </a:gdLst>
                <a:ahLst/>
                <a:cxnLst>
                  <a:cxn ang="0">
                    <a:pos x="connsiteX0" y="connsiteY0"/>
                  </a:cxn>
                  <a:cxn ang="0">
                    <a:pos x="connsiteX1" y="connsiteY1"/>
                  </a:cxn>
                  <a:cxn ang="0">
                    <a:pos x="connsiteX2" y="connsiteY2"/>
                  </a:cxn>
                </a:cxnLst>
                <a:rect l="l" t="t" r="r" b="b"/>
                <a:pathLst>
                  <a:path w="371475" h="357188">
                    <a:moveTo>
                      <a:pt x="0" y="357188"/>
                    </a:moveTo>
                    <a:lnTo>
                      <a:pt x="0" y="0"/>
                    </a:lnTo>
                    <a:lnTo>
                      <a:pt x="371475" y="0"/>
                    </a:lnTo>
                  </a:path>
                </a:pathLst>
              </a:custGeom>
              <a:solidFill>
                <a:srgbClr val="00B05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5" name="Freeform 24"/>
              <p:cNvSpPr/>
              <p:nvPr/>
            </p:nvSpPr>
            <p:spPr>
              <a:xfrm>
                <a:off x="8304981" y="548680"/>
                <a:ext cx="371475" cy="357188"/>
              </a:xfrm>
              <a:custGeom>
                <a:avLst/>
                <a:gdLst>
                  <a:gd name="connsiteX0" fmla="*/ 0 w 371475"/>
                  <a:gd name="connsiteY0" fmla="*/ 357188 h 357188"/>
                  <a:gd name="connsiteX1" fmla="*/ 0 w 371475"/>
                  <a:gd name="connsiteY1" fmla="*/ 0 h 357188"/>
                  <a:gd name="connsiteX2" fmla="*/ 371475 w 371475"/>
                  <a:gd name="connsiteY2" fmla="*/ 0 h 357188"/>
                </a:gdLst>
                <a:ahLst/>
                <a:cxnLst>
                  <a:cxn ang="0">
                    <a:pos x="connsiteX0" y="connsiteY0"/>
                  </a:cxn>
                  <a:cxn ang="0">
                    <a:pos x="connsiteX1" y="connsiteY1"/>
                  </a:cxn>
                  <a:cxn ang="0">
                    <a:pos x="connsiteX2" y="connsiteY2"/>
                  </a:cxn>
                </a:cxnLst>
                <a:rect l="l" t="t" r="r" b="b"/>
                <a:pathLst>
                  <a:path w="371475" h="357188">
                    <a:moveTo>
                      <a:pt x="0" y="357188"/>
                    </a:moveTo>
                    <a:lnTo>
                      <a:pt x="0" y="0"/>
                    </a:lnTo>
                    <a:lnTo>
                      <a:pt x="371475" y="0"/>
                    </a:lnTo>
                  </a:path>
                </a:pathLst>
              </a:custGeom>
              <a:solidFill>
                <a:srgbClr val="00B05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cxnSp>
          <p:nvCxnSpPr>
            <p:cNvPr id="9" name="Straight Connector 8"/>
            <p:cNvCxnSpPr/>
            <p:nvPr/>
          </p:nvCxnSpPr>
          <p:spPr>
            <a:xfrm flipV="1">
              <a:off x="4439816" y="548680"/>
              <a:ext cx="5760640" cy="576064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72" name="TextBox 171"/>
          <p:cNvSpPr txBox="1"/>
          <p:nvPr/>
        </p:nvSpPr>
        <p:spPr>
          <a:xfrm>
            <a:off x="6963074" y="1494121"/>
            <a:ext cx="3020158" cy="461665"/>
          </a:xfrm>
          <a:prstGeom prst="rect">
            <a:avLst/>
          </a:prstGeom>
          <a:noFill/>
        </p:spPr>
        <p:txBody>
          <a:bodyPr wrap="square" rtlCol="0">
            <a:spAutoFit/>
          </a:bodyPr>
          <a:lstStyle/>
          <a:p>
            <a:r>
              <a:rPr lang="da-DK" sz="2400" dirty="0"/>
              <a:t>= </a:t>
            </a:r>
            <a:r>
              <a:rPr lang="da-DK" sz="2400" dirty="0">
                <a:solidFill>
                  <a:schemeClr val="accent1">
                    <a:lumMod val="75000"/>
                  </a:schemeClr>
                </a:solidFill>
              </a:rPr>
              <a:t>n</a:t>
            </a:r>
            <a:r>
              <a:rPr lang="da-DK" sz="2400" baseline="30000" dirty="0">
                <a:solidFill>
                  <a:schemeClr val="accent1">
                    <a:lumMod val="75000"/>
                  </a:schemeClr>
                </a:solidFill>
              </a:rPr>
              <a:t>2</a:t>
            </a:r>
            <a:r>
              <a:rPr lang="da-DK" sz="2400" dirty="0">
                <a:solidFill>
                  <a:schemeClr val="accent1">
                    <a:lumMod val="75000"/>
                  </a:schemeClr>
                </a:solidFill>
              </a:rPr>
              <a:t>/2</a:t>
            </a:r>
            <a:r>
              <a:rPr lang="da-DK" sz="2400" dirty="0"/>
              <a:t> + </a:t>
            </a:r>
            <a:r>
              <a:rPr lang="da-DK" sz="2400" dirty="0">
                <a:solidFill>
                  <a:srgbClr val="00B050"/>
                </a:solidFill>
              </a:rPr>
              <a:t>n/2</a:t>
            </a:r>
            <a:endParaRPr lang="en-US" sz="2400" dirty="0">
              <a:solidFill>
                <a:srgbClr val="00B050"/>
              </a:solidFill>
            </a:endParaRPr>
          </a:p>
        </p:txBody>
      </p:sp>
    </p:spTree>
    <p:extLst>
      <p:ext uri="{BB962C8B-B14F-4D97-AF65-F5344CB8AC3E}">
        <p14:creationId xmlns:p14="http://schemas.microsoft.com/office/powerpoint/2010/main" val="22091186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72"/>
                                        </p:tgtEl>
                                        <p:attrNameLst>
                                          <p:attrName>style.visibility</p:attrName>
                                        </p:attrNameLst>
                                      </p:cBhvr>
                                      <p:to>
                                        <p:strVal val="visible"/>
                                      </p:to>
                                    </p:set>
                                    <p:animEffect transition="in" filter="fade">
                                      <p:cBhvr>
                                        <p:cTn id="12" dur="500"/>
                                        <p:tgtEl>
                                          <p:spTgt spid="17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72"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9895" y="-135807"/>
            <a:ext cx="4970040" cy="1325563"/>
          </a:xfrm>
        </p:spPr>
        <p:txBody>
          <a:bodyPr/>
          <a:lstStyle/>
          <a:p>
            <a:pPr algn="ctr"/>
            <a:r>
              <a:rPr lang="da-DK" dirty="0"/>
              <a:t>1 + 2 + </a:t>
            </a:r>
            <a:r>
              <a:rPr lang="da-DK" dirty="0">
                <a:latin typeface="Calibri" panose="020F0502020204030204" pitchFamily="34" charset="0"/>
                <a:cs typeface="Calibri" panose="020F0502020204030204" pitchFamily="34" charset="0"/>
              </a:rPr>
              <a:t>∙∙∙ </a:t>
            </a:r>
            <a:r>
              <a:rPr lang="da-DK" dirty="0"/>
              <a:t>+ n</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678963162"/>
              </p:ext>
            </p:extLst>
          </p:nvPr>
        </p:nvGraphicFramePr>
        <p:xfrm>
          <a:off x="278681" y="3468624"/>
          <a:ext cx="4961255" cy="3200400"/>
        </p:xfrm>
        <a:graphic>
          <a:graphicData uri="http://schemas.openxmlformats.org/drawingml/2006/table">
            <a:tbl>
              <a:tblPr firstRow="1" bandRow="1">
                <a:tableStyleId>{5C22544A-7EE6-4342-B048-85BDC9FD1C3A}</a:tableStyleId>
              </a:tblPr>
              <a:tblGrid>
                <a:gridCol w="4961255">
                  <a:extLst>
                    <a:ext uri="{9D8B030D-6E8A-4147-A177-3AD203B41FA5}">
                      <a16:colId xmlns:a16="http://schemas.microsoft.com/office/drawing/2014/main" val="1873682825"/>
                    </a:ext>
                  </a:extLst>
                </a:gridCol>
              </a:tblGrid>
              <a:tr h="0">
                <a:tc>
                  <a:txBody>
                    <a:bodyPr/>
                    <a:lstStyle/>
                    <a:p>
                      <a:r>
                        <a:rPr lang="da-DK" sz="1800" b="1" dirty="0" err="1">
                          <a:latin typeface="Courier New" panose="02070309020205020404" pitchFamily="49" charset="0"/>
                          <a:cs typeface="Courier New" panose="02070309020205020404" pitchFamily="49" charset="0"/>
                        </a:rPr>
                        <a:t>add.c</a:t>
                      </a:r>
                      <a:endParaRPr lang="da-DK" sz="1800" b="1" dirty="0">
                        <a:latin typeface="Courier New" panose="02070309020205020404" pitchFamily="49" charset="0"/>
                        <a:cs typeface="Courier New" panose="02070309020205020404" pitchFamily="49"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00000"/>
                    </a:solidFill>
                  </a:tcPr>
                </a:tc>
                <a:extLst>
                  <a:ext uri="{0D108BD9-81ED-4DB2-BD59-A6C34878D82A}">
                    <a16:rowId xmlns:a16="http://schemas.microsoft.com/office/drawing/2014/main" val="3330819881"/>
                  </a:ext>
                </a:extLst>
              </a:tr>
              <a:tr h="469718">
                <a:tc>
                  <a:txBody>
                    <a:bodyPr/>
                    <a:lstStyle/>
                    <a:p>
                      <a:r>
                        <a:rPr lang="en-US" sz="1800" b="1" dirty="0">
                          <a:solidFill>
                            <a:schemeClr val="bg1">
                              <a:lumMod val="50000"/>
                            </a:schemeClr>
                          </a:solidFill>
                          <a:latin typeface="Courier New" panose="02070309020205020404" pitchFamily="49" charset="0"/>
                          <a:cs typeface="Courier New" panose="02070309020205020404" pitchFamily="49" charset="0"/>
                        </a:rPr>
                        <a:t>#include &lt;</a:t>
                      </a:r>
                      <a:r>
                        <a:rPr lang="en-US" sz="1800" b="1" dirty="0" err="1">
                          <a:solidFill>
                            <a:schemeClr val="bg1">
                              <a:lumMod val="50000"/>
                            </a:schemeClr>
                          </a:solidFill>
                          <a:latin typeface="Courier New" panose="02070309020205020404" pitchFamily="49" charset="0"/>
                          <a:cs typeface="Courier New" panose="02070309020205020404" pitchFamily="49" charset="0"/>
                        </a:rPr>
                        <a:t>stdio.h</a:t>
                      </a:r>
                      <a:r>
                        <a:rPr lang="en-US" sz="1800" b="1" dirty="0">
                          <a:solidFill>
                            <a:schemeClr val="bg1">
                              <a:lumMod val="50000"/>
                            </a:schemeClr>
                          </a:solidFill>
                          <a:latin typeface="Courier New" panose="02070309020205020404" pitchFamily="49" charset="0"/>
                          <a:cs typeface="Courier New" panose="02070309020205020404" pitchFamily="49" charset="0"/>
                        </a:rPr>
                        <a:t>&gt;</a:t>
                      </a:r>
                    </a:p>
                    <a:p>
                      <a:r>
                        <a:rPr lang="en-US" sz="1800" b="1" dirty="0">
                          <a:solidFill>
                            <a:schemeClr val="bg1">
                              <a:lumMod val="50000"/>
                            </a:schemeClr>
                          </a:solidFill>
                          <a:latin typeface="Courier New" panose="02070309020205020404" pitchFamily="49" charset="0"/>
                          <a:cs typeface="Courier New" panose="02070309020205020404" pitchFamily="49" charset="0"/>
                        </a:rPr>
                        <a:t>#include &lt;</a:t>
                      </a:r>
                      <a:r>
                        <a:rPr lang="en-US" sz="1800" b="1" dirty="0" err="1">
                          <a:solidFill>
                            <a:schemeClr val="bg1">
                              <a:lumMod val="50000"/>
                            </a:schemeClr>
                          </a:solidFill>
                          <a:latin typeface="Courier New" panose="02070309020205020404" pitchFamily="49" charset="0"/>
                          <a:cs typeface="Courier New" panose="02070309020205020404" pitchFamily="49" charset="0"/>
                        </a:rPr>
                        <a:t>stdlib.h</a:t>
                      </a:r>
                      <a:r>
                        <a:rPr lang="en-US" sz="1800" b="1" dirty="0">
                          <a:solidFill>
                            <a:schemeClr val="bg1">
                              <a:lumMod val="50000"/>
                            </a:schemeClr>
                          </a:solidFill>
                          <a:latin typeface="Courier New" panose="02070309020205020404" pitchFamily="49" charset="0"/>
                          <a:cs typeface="Courier New" panose="02070309020205020404" pitchFamily="49" charset="0"/>
                        </a:rPr>
                        <a:t>&gt;</a:t>
                      </a:r>
                    </a:p>
                    <a:p>
                      <a:endParaRPr lang="en-US" sz="1800" b="1" dirty="0">
                        <a:solidFill>
                          <a:schemeClr val="bg1">
                            <a:lumMod val="50000"/>
                          </a:schemeClr>
                        </a:solidFill>
                        <a:latin typeface="Courier New" panose="02070309020205020404" pitchFamily="49" charset="0"/>
                        <a:cs typeface="Courier New" panose="02070309020205020404" pitchFamily="49" charset="0"/>
                      </a:endParaRPr>
                    </a:p>
                    <a:p>
                      <a:r>
                        <a:rPr lang="en-US" sz="1800" b="1" dirty="0" err="1">
                          <a:solidFill>
                            <a:schemeClr val="bg1">
                              <a:lumMod val="50000"/>
                            </a:schemeClr>
                          </a:solidFill>
                          <a:latin typeface="Courier New" panose="02070309020205020404" pitchFamily="49" charset="0"/>
                          <a:cs typeface="Courier New" panose="02070309020205020404" pitchFamily="49" charset="0"/>
                        </a:rPr>
                        <a:t>int</a:t>
                      </a:r>
                      <a:r>
                        <a:rPr lang="en-US" sz="1800" b="1" dirty="0">
                          <a:solidFill>
                            <a:schemeClr val="bg1">
                              <a:lumMod val="50000"/>
                            </a:schemeClr>
                          </a:solidFill>
                          <a:latin typeface="Courier New" panose="02070309020205020404" pitchFamily="49" charset="0"/>
                          <a:cs typeface="Courier New" panose="02070309020205020404" pitchFamily="49" charset="0"/>
                        </a:rPr>
                        <a:t> main(</a:t>
                      </a:r>
                      <a:r>
                        <a:rPr lang="en-US" sz="1800" b="1" dirty="0" err="1">
                          <a:solidFill>
                            <a:schemeClr val="bg1">
                              <a:lumMod val="50000"/>
                            </a:schemeClr>
                          </a:solidFill>
                          <a:latin typeface="Courier New" panose="02070309020205020404" pitchFamily="49" charset="0"/>
                          <a:cs typeface="Courier New" panose="02070309020205020404" pitchFamily="49" charset="0"/>
                        </a:rPr>
                        <a:t>int</a:t>
                      </a:r>
                      <a:r>
                        <a:rPr lang="en-US" sz="1800" b="1" dirty="0">
                          <a:solidFill>
                            <a:schemeClr val="bg1">
                              <a:lumMod val="50000"/>
                            </a:schemeClr>
                          </a:solidFill>
                          <a:latin typeface="Courier New" panose="02070309020205020404" pitchFamily="49" charset="0"/>
                          <a:cs typeface="Courier New" panose="02070309020205020404" pitchFamily="49" charset="0"/>
                        </a:rPr>
                        <a:t> </a:t>
                      </a:r>
                      <a:r>
                        <a:rPr lang="en-US" sz="1800" b="1" dirty="0" err="1">
                          <a:solidFill>
                            <a:schemeClr val="bg1">
                              <a:lumMod val="50000"/>
                            </a:schemeClr>
                          </a:solidFill>
                          <a:latin typeface="Courier New" panose="02070309020205020404" pitchFamily="49" charset="0"/>
                          <a:cs typeface="Courier New" panose="02070309020205020404" pitchFamily="49" charset="0"/>
                        </a:rPr>
                        <a:t>argc</a:t>
                      </a:r>
                      <a:r>
                        <a:rPr lang="en-US" sz="1800" b="1" dirty="0">
                          <a:solidFill>
                            <a:schemeClr val="bg1">
                              <a:lumMod val="50000"/>
                            </a:schemeClr>
                          </a:solidFill>
                          <a:latin typeface="Courier New" panose="02070309020205020404" pitchFamily="49" charset="0"/>
                          <a:cs typeface="Courier New" panose="02070309020205020404" pitchFamily="49" charset="0"/>
                        </a:rPr>
                        <a:t>, char *</a:t>
                      </a:r>
                      <a:r>
                        <a:rPr lang="en-US" sz="1800" b="1" dirty="0" err="1">
                          <a:solidFill>
                            <a:schemeClr val="bg1">
                              <a:lumMod val="50000"/>
                            </a:schemeClr>
                          </a:solidFill>
                          <a:latin typeface="Courier New" panose="02070309020205020404" pitchFamily="49" charset="0"/>
                          <a:cs typeface="Courier New" panose="02070309020205020404" pitchFamily="49" charset="0"/>
                        </a:rPr>
                        <a:t>argv</a:t>
                      </a:r>
                      <a:r>
                        <a:rPr lang="en-US" sz="1800" b="1" dirty="0">
                          <a:solidFill>
                            <a:schemeClr val="bg1">
                              <a:lumMod val="50000"/>
                            </a:schemeClr>
                          </a:solidFill>
                          <a:latin typeface="Courier New" panose="02070309020205020404" pitchFamily="49" charset="0"/>
                          <a:cs typeface="Courier New" panose="02070309020205020404" pitchFamily="49" charset="0"/>
                        </a:rPr>
                        <a:t>[]) {</a:t>
                      </a:r>
                    </a:p>
                    <a:p>
                      <a:r>
                        <a:rPr lang="en-US" sz="1800" b="1" baseline="0" dirty="0">
                          <a:solidFill>
                            <a:schemeClr val="bg1">
                              <a:lumMod val="50000"/>
                            </a:schemeClr>
                          </a:solidFill>
                          <a:latin typeface="Courier New" panose="02070309020205020404" pitchFamily="49" charset="0"/>
                          <a:cs typeface="Courier New" panose="02070309020205020404" pitchFamily="49" charset="0"/>
                        </a:rPr>
                        <a:t>  </a:t>
                      </a:r>
                      <a:r>
                        <a:rPr lang="en-US" sz="1800" b="1" dirty="0" err="1">
                          <a:solidFill>
                            <a:schemeClr val="bg1">
                              <a:lumMod val="50000"/>
                            </a:schemeClr>
                          </a:solidFill>
                          <a:latin typeface="Courier New" panose="02070309020205020404" pitchFamily="49" charset="0"/>
                          <a:cs typeface="Courier New" panose="02070309020205020404" pitchFamily="49" charset="0"/>
                        </a:rPr>
                        <a:t>int</a:t>
                      </a:r>
                      <a:r>
                        <a:rPr lang="en-US" sz="1800" b="1" dirty="0">
                          <a:solidFill>
                            <a:schemeClr val="bg1">
                              <a:lumMod val="50000"/>
                            </a:schemeClr>
                          </a:solidFill>
                          <a:latin typeface="Courier New" panose="02070309020205020404" pitchFamily="49" charset="0"/>
                          <a:cs typeface="Courier New" panose="02070309020205020404" pitchFamily="49" charset="0"/>
                        </a:rPr>
                        <a:t> n = </a:t>
                      </a:r>
                      <a:r>
                        <a:rPr lang="en-US" sz="1800" b="1" dirty="0" err="1">
                          <a:solidFill>
                            <a:schemeClr val="bg1">
                              <a:lumMod val="50000"/>
                            </a:schemeClr>
                          </a:solidFill>
                          <a:latin typeface="Courier New" panose="02070309020205020404" pitchFamily="49" charset="0"/>
                          <a:cs typeface="Courier New" panose="02070309020205020404" pitchFamily="49" charset="0"/>
                        </a:rPr>
                        <a:t>atoi</a:t>
                      </a:r>
                      <a:r>
                        <a:rPr lang="en-US" sz="1800" b="1" dirty="0">
                          <a:solidFill>
                            <a:schemeClr val="bg1">
                              <a:lumMod val="50000"/>
                            </a:schemeClr>
                          </a:solidFill>
                          <a:latin typeface="Courier New" panose="02070309020205020404" pitchFamily="49" charset="0"/>
                          <a:cs typeface="Courier New" panose="02070309020205020404" pitchFamily="49" charset="0"/>
                        </a:rPr>
                        <a:t>(</a:t>
                      </a:r>
                      <a:r>
                        <a:rPr lang="en-US" sz="1800" b="1" dirty="0" err="1">
                          <a:solidFill>
                            <a:schemeClr val="bg1">
                              <a:lumMod val="50000"/>
                            </a:schemeClr>
                          </a:solidFill>
                          <a:latin typeface="Courier New" panose="02070309020205020404" pitchFamily="49" charset="0"/>
                          <a:cs typeface="Courier New" panose="02070309020205020404" pitchFamily="49" charset="0"/>
                        </a:rPr>
                        <a:t>argv</a:t>
                      </a:r>
                      <a:r>
                        <a:rPr lang="en-US" sz="1800" b="1" dirty="0">
                          <a:solidFill>
                            <a:schemeClr val="bg1">
                              <a:lumMod val="50000"/>
                            </a:schemeClr>
                          </a:solidFill>
                          <a:latin typeface="Courier New" panose="02070309020205020404" pitchFamily="49" charset="0"/>
                          <a:cs typeface="Courier New" panose="02070309020205020404" pitchFamily="49" charset="0"/>
                        </a:rPr>
                        <a:t>[1]);  </a:t>
                      </a:r>
                    </a:p>
                    <a:p>
                      <a:r>
                        <a:rPr lang="en-US" sz="1800" b="1" dirty="0">
                          <a:solidFill>
                            <a:schemeClr val="tx1"/>
                          </a:solidFill>
                          <a:latin typeface="Courier New" panose="02070309020205020404" pitchFamily="49" charset="0"/>
                          <a:cs typeface="Courier New" panose="02070309020205020404" pitchFamily="49" charset="0"/>
                        </a:rPr>
                        <a:t>  </a:t>
                      </a:r>
                      <a:r>
                        <a:rPr lang="en-US" sz="1800" b="1" dirty="0" err="1">
                          <a:solidFill>
                            <a:schemeClr val="tx1"/>
                          </a:solidFill>
                          <a:latin typeface="Courier New" panose="02070309020205020404" pitchFamily="49" charset="0"/>
                          <a:cs typeface="Courier New" panose="02070309020205020404" pitchFamily="49" charset="0"/>
                        </a:rPr>
                        <a:t>int</a:t>
                      </a:r>
                      <a:r>
                        <a:rPr lang="en-US" sz="1800" b="1" dirty="0">
                          <a:solidFill>
                            <a:schemeClr val="tx1"/>
                          </a:solidFill>
                          <a:latin typeface="Courier New" panose="02070309020205020404" pitchFamily="49" charset="0"/>
                          <a:cs typeface="Courier New" panose="02070309020205020404" pitchFamily="49" charset="0"/>
                        </a:rPr>
                        <a:t> sum = 0;</a:t>
                      </a:r>
                    </a:p>
                    <a:p>
                      <a:r>
                        <a:rPr lang="en-US" sz="1800" b="1" dirty="0">
                          <a:solidFill>
                            <a:schemeClr val="tx1"/>
                          </a:solidFill>
                          <a:latin typeface="Courier New" panose="02070309020205020404" pitchFamily="49" charset="0"/>
                          <a:cs typeface="Courier New" panose="02070309020205020404" pitchFamily="49" charset="0"/>
                        </a:rPr>
                        <a:t>  for (</a:t>
                      </a:r>
                      <a:r>
                        <a:rPr lang="en-US" sz="1800" b="1" dirty="0" err="1">
                          <a:solidFill>
                            <a:schemeClr val="tx1"/>
                          </a:solidFill>
                          <a:latin typeface="Courier New" panose="02070309020205020404" pitchFamily="49" charset="0"/>
                          <a:cs typeface="Courier New" panose="02070309020205020404" pitchFamily="49" charset="0"/>
                        </a:rPr>
                        <a:t>int</a:t>
                      </a:r>
                      <a:r>
                        <a:rPr lang="en-US" sz="1800" b="1" dirty="0">
                          <a:solidFill>
                            <a:schemeClr val="tx1"/>
                          </a:solidFill>
                          <a:latin typeface="Courier New" panose="02070309020205020404" pitchFamily="49" charset="0"/>
                          <a:cs typeface="Courier New" panose="02070309020205020404" pitchFamily="49" charset="0"/>
                        </a:rPr>
                        <a:t> i=1; i&lt;=n; i++)</a:t>
                      </a:r>
                    </a:p>
                    <a:p>
                      <a:r>
                        <a:rPr lang="en-US" sz="1800" b="1" dirty="0">
                          <a:solidFill>
                            <a:schemeClr val="tx1"/>
                          </a:solidFill>
                          <a:latin typeface="Courier New" panose="02070309020205020404" pitchFamily="49" charset="0"/>
                          <a:cs typeface="Courier New" panose="02070309020205020404" pitchFamily="49" charset="0"/>
                        </a:rPr>
                        <a:t>    sum += i;</a:t>
                      </a:r>
                    </a:p>
                    <a:p>
                      <a:r>
                        <a:rPr lang="en-US" sz="1800" b="1" dirty="0">
                          <a:solidFill>
                            <a:schemeClr val="bg1">
                              <a:lumMod val="50000"/>
                            </a:schemeClr>
                          </a:solidFill>
                          <a:latin typeface="Courier New" panose="02070309020205020404" pitchFamily="49" charset="0"/>
                          <a:cs typeface="Courier New" panose="02070309020205020404" pitchFamily="49" charset="0"/>
                        </a:rPr>
                        <a:t>  </a:t>
                      </a:r>
                      <a:r>
                        <a:rPr lang="en-US" sz="1800" b="1" dirty="0" err="1">
                          <a:solidFill>
                            <a:schemeClr val="bg1">
                              <a:lumMod val="50000"/>
                            </a:schemeClr>
                          </a:solidFill>
                          <a:latin typeface="Courier New" panose="02070309020205020404" pitchFamily="49" charset="0"/>
                          <a:cs typeface="Courier New" panose="02070309020205020404" pitchFamily="49" charset="0"/>
                        </a:rPr>
                        <a:t>printf</a:t>
                      </a:r>
                      <a:r>
                        <a:rPr lang="en-US" sz="1800" b="1" dirty="0">
                          <a:solidFill>
                            <a:schemeClr val="bg1">
                              <a:lumMod val="50000"/>
                            </a:schemeClr>
                          </a:solidFill>
                          <a:latin typeface="Courier New" panose="02070309020205020404" pitchFamily="49" charset="0"/>
                          <a:cs typeface="Courier New" panose="02070309020205020404" pitchFamily="49" charset="0"/>
                        </a:rPr>
                        <a:t>("Sum</a:t>
                      </a:r>
                      <a:r>
                        <a:rPr lang="en-US" sz="1800" b="1" baseline="0" dirty="0">
                          <a:solidFill>
                            <a:schemeClr val="bg1">
                              <a:lumMod val="50000"/>
                            </a:schemeClr>
                          </a:solidFill>
                          <a:latin typeface="Courier New" panose="02070309020205020404" pitchFamily="49" charset="0"/>
                          <a:cs typeface="Courier New" panose="02070309020205020404" pitchFamily="49" charset="0"/>
                        </a:rPr>
                        <a:t> </a:t>
                      </a:r>
                      <a:r>
                        <a:rPr lang="en-US" sz="1800" b="1" dirty="0">
                          <a:solidFill>
                            <a:schemeClr val="bg1">
                              <a:lumMod val="50000"/>
                            </a:schemeClr>
                          </a:solidFill>
                          <a:latin typeface="Courier New" panose="02070309020205020404" pitchFamily="49" charset="0"/>
                          <a:cs typeface="Courier New" panose="02070309020205020404" pitchFamily="49" charset="0"/>
                        </a:rPr>
                        <a:t>= %d\n", sum);</a:t>
                      </a:r>
                    </a:p>
                    <a:p>
                      <a:r>
                        <a:rPr lang="en-US" sz="1800" b="1" dirty="0">
                          <a:solidFill>
                            <a:schemeClr val="bg1">
                              <a:lumMod val="50000"/>
                            </a:schemeClr>
                          </a:solidFill>
                          <a:latin typeface="Courier New" panose="02070309020205020404" pitchFamily="49" charset="0"/>
                          <a:cs typeface="Courier New" panose="02070309020205020404" pitchFamily="49" charset="0"/>
                        </a:rPr>
                        <a:t>}</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4112970457"/>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88537003"/>
              </p:ext>
            </p:extLst>
          </p:nvPr>
        </p:nvGraphicFramePr>
        <p:xfrm>
          <a:off x="5425819" y="158391"/>
          <a:ext cx="6463030" cy="3474720"/>
        </p:xfrm>
        <a:graphic>
          <a:graphicData uri="http://schemas.openxmlformats.org/drawingml/2006/table">
            <a:tbl>
              <a:tblPr firstRow="1" bandRow="1">
                <a:tableStyleId>{5C22544A-7EE6-4342-B048-85BDC9FD1C3A}</a:tableStyleId>
              </a:tblPr>
              <a:tblGrid>
                <a:gridCol w="6463030">
                  <a:extLst>
                    <a:ext uri="{9D8B030D-6E8A-4147-A177-3AD203B41FA5}">
                      <a16:colId xmlns:a16="http://schemas.microsoft.com/office/drawing/2014/main" val="1873682825"/>
                    </a:ext>
                  </a:extLst>
                </a:gridCol>
              </a:tblGrid>
              <a:tr h="0">
                <a:tc>
                  <a:txBody>
                    <a:bodyPr/>
                    <a:lstStyle/>
                    <a:p>
                      <a:r>
                        <a:rPr lang="da-DK" sz="1800" b="1" dirty="0">
                          <a:latin typeface="Courier New" panose="02070309020205020404" pitchFamily="49" charset="0"/>
                          <a:cs typeface="Courier New" panose="02070309020205020404" pitchFamily="49" charset="0"/>
                        </a:rPr>
                        <a:t>add.cpp</a:t>
                      </a: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00000"/>
                    </a:solidFill>
                  </a:tcPr>
                </a:tc>
                <a:extLst>
                  <a:ext uri="{0D108BD9-81ED-4DB2-BD59-A6C34878D82A}">
                    <a16:rowId xmlns:a16="http://schemas.microsoft.com/office/drawing/2014/main" val="3330819881"/>
                  </a:ext>
                </a:extLst>
              </a:tr>
              <a:tr h="469718">
                <a:tc>
                  <a:txBody>
                    <a:bodyPr/>
                    <a:lstStyle/>
                    <a:p>
                      <a:r>
                        <a:rPr lang="en-US" sz="1800" b="1" dirty="0">
                          <a:solidFill>
                            <a:schemeClr val="bg1">
                              <a:lumMod val="50000"/>
                            </a:schemeClr>
                          </a:solidFill>
                          <a:latin typeface="Courier New" panose="02070309020205020404" pitchFamily="49" charset="0"/>
                          <a:cs typeface="Courier New" panose="02070309020205020404" pitchFamily="49" charset="0"/>
                        </a:rPr>
                        <a:t>#include &lt;</a:t>
                      </a:r>
                      <a:r>
                        <a:rPr lang="en-US" sz="1800" b="1" dirty="0" err="1">
                          <a:solidFill>
                            <a:schemeClr val="bg1">
                              <a:lumMod val="50000"/>
                            </a:schemeClr>
                          </a:solidFill>
                          <a:latin typeface="Courier New" panose="02070309020205020404" pitchFamily="49" charset="0"/>
                          <a:cs typeface="Courier New" panose="02070309020205020404" pitchFamily="49" charset="0"/>
                        </a:rPr>
                        <a:t>iostream</a:t>
                      </a:r>
                      <a:r>
                        <a:rPr lang="en-US" sz="1800" b="1" dirty="0">
                          <a:solidFill>
                            <a:schemeClr val="bg1">
                              <a:lumMod val="50000"/>
                            </a:schemeClr>
                          </a:solidFill>
                          <a:latin typeface="Courier New" panose="02070309020205020404" pitchFamily="49" charset="0"/>
                          <a:cs typeface="Courier New" panose="02070309020205020404" pitchFamily="49" charset="0"/>
                        </a:rPr>
                        <a:t>&gt;</a:t>
                      </a:r>
                    </a:p>
                    <a:p>
                      <a:r>
                        <a:rPr lang="en-US" sz="1800" b="1" dirty="0">
                          <a:solidFill>
                            <a:schemeClr val="bg1">
                              <a:lumMod val="50000"/>
                            </a:schemeClr>
                          </a:solidFill>
                          <a:latin typeface="Courier New" panose="02070309020205020404" pitchFamily="49" charset="0"/>
                          <a:cs typeface="Courier New" panose="02070309020205020404" pitchFamily="49" charset="0"/>
                        </a:rPr>
                        <a:t>#include &lt;</a:t>
                      </a:r>
                      <a:r>
                        <a:rPr lang="en-US" sz="1800" b="1" dirty="0" err="1">
                          <a:solidFill>
                            <a:schemeClr val="bg1">
                              <a:lumMod val="50000"/>
                            </a:schemeClr>
                          </a:solidFill>
                          <a:latin typeface="Courier New" panose="02070309020205020404" pitchFamily="49" charset="0"/>
                          <a:cs typeface="Courier New" panose="02070309020205020404" pitchFamily="49" charset="0"/>
                        </a:rPr>
                        <a:t>cstdlib</a:t>
                      </a:r>
                      <a:r>
                        <a:rPr lang="en-US" sz="1800" b="1" dirty="0">
                          <a:solidFill>
                            <a:schemeClr val="bg1">
                              <a:lumMod val="50000"/>
                            </a:schemeClr>
                          </a:solidFill>
                          <a:latin typeface="Courier New" panose="02070309020205020404" pitchFamily="49" charset="0"/>
                          <a:cs typeface="Courier New" panose="02070309020205020404" pitchFamily="49" charset="0"/>
                        </a:rPr>
                        <a:t>&gt;</a:t>
                      </a:r>
                    </a:p>
                    <a:p>
                      <a:r>
                        <a:rPr lang="en-US" sz="1800" b="1" dirty="0">
                          <a:solidFill>
                            <a:schemeClr val="bg1">
                              <a:lumMod val="50000"/>
                            </a:schemeClr>
                          </a:solidFill>
                          <a:latin typeface="Courier New" panose="02070309020205020404" pitchFamily="49" charset="0"/>
                          <a:cs typeface="Courier New" panose="02070309020205020404" pitchFamily="49" charset="0"/>
                        </a:rPr>
                        <a:t>using namespace </a:t>
                      </a:r>
                      <a:r>
                        <a:rPr lang="en-US" sz="1800" b="1" dirty="0" err="1">
                          <a:solidFill>
                            <a:schemeClr val="bg1">
                              <a:lumMod val="50000"/>
                            </a:schemeClr>
                          </a:solidFill>
                          <a:latin typeface="Courier New" panose="02070309020205020404" pitchFamily="49" charset="0"/>
                          <a:cs typeface="Courier New" panose="02070309020205020404" pitchFamily="49" charset="0"/>
                        </a:rPr>
                        <a:t>std</a:t>
                      </a:r>
                      <a:r>
                        <a:rPr lang="en-US" sz="1800" b="1" dirty="0">
                          <a:solidFill>
                            <a:schemeClr val="bg1">
                              <a:lumMod val="50000"/>
                            </a:schemeClr>
                          </a:solidFill>
                          <a:latin typeface="Courier New" panose="02070309020205020404" pitchFamily="49" charset="0"/>
                          <a:cs typeface="Courier New" panose="02070309020205020404" pitchFamily="49" charset="0"/>
                        </a:rPr>
                        <a:t>;</a:t>
                      </a:r>
                    </a:p>
                    <a:p>
                      <a:endParaRPr lang="en-US" sz="1800" b="1" dirty="0">
                        <a:solidFill>
                          <a:schemeClr val="bg1">
                            <a:lumMod val="50000"/>
                          </a:schemeClr>
                        </a:solidFill>
                        <a:latin typeface="Courier New" panose="02070309020205020404" pitchFamily="49" charset="0"/>
                        <a:cs typeface="Courier New" panose="02070309020205020404" pitchFamily="49" charset="0"/>
                      </a:endParaRPr>
                    </a:p>
                    <a:p>
                      <a:r>
                        <a:rPr lang="en-US" sz="1800" b="1" dirty="0" err="1">
                          <a:solidFill>
                            <a:schemeClr val="bg1">
                              <a:lumMod val="50000"/>
                            </a:schemeClr>
                          </a:solidFill>
                          <a:latin typeface="Courier New" panose="02070309020205020404" pitchFamily="49" charset="0"/>
                          <a:cs typeface="Courier New" panose="02070309020205020404" pitchFamily="49" charset="0"/>
                        </a:rPr>
                        <a:t>int</a:t>
                      </a:r>
                      <a:r>
                        <a:rPr lang="en-US" sz="1800" b="1" dirty="0">
                          <a:solidFill>
                            <a:schemeClr val="bg1">
                              <a:lumMod val="50000"/>
                            </a:schemeClr>
                          </a:solidFill>
                          <a:latin typeface="Courier New" panose="02070309020205020404" pitchFamily="49" charset="0"/>
                          <a:cs typeface="Courier New" panose="02070309020205020404" pitchFamily="49" charset="0"/>
                        </a:rPr>
                        <a:t> main(</a:t>
                      </a:r>
                      <a:r>
                        <a:rPr lang="en-US" sz="1800" b="1" dirty="0" err="1">
                          <a:solidFill>
                            <a:schemeClr val="bg1">
                              <a:lumMod val="50000"/>
                            </a:schemeClr>
                          </a:solidFill>
                          <a:latin typeface="Courier New" panose="02070309020205020404" pitchFamily="49" charset="0"/>
                          <a:cs typeface="Courier New" panose="02070309020205020404" pitchFamily="49" charset="0"/>
                        </a:rPr>
                        <a:t>int</a:t>
                      </a:r>
                      <a:r>
                        <a:rPr lang="en-US" sz="1800" b="1" dirty="0">
                          <a:solidFill>
                            <a:schemeClr val="bg1">
                              <a:lumMod val="50000"/>
                            </a:schemeClr>
                          </a:solidFill>
                          <a:latin typeface="Courier New" panose="02070309020205020404" pitchFamily="49" charset="0"/>
                          <a:cs typeface="Courier New" panose="02070309020205020404" pitchFamily="49" charset="0"/>
                        </a:rPr>
                        <a:t> </a:t>
                      </a:r>
                      <a:r>
                        <a:rPr lang="en-US" sz="1800" b="1" dirty="0" err="1">
                          <a:solidFill>
                            <a:schemeClr val="bg1">
                              <a:lumMod val="50000"/>
                            </a:schemeClr>
                          </a:solidFill>
                          <a:latin typeface="Courier New" panose="02070309020205020404" pitchFamily="49" charset="0"/>
                          <a:cs typeface="Courier New" panose="02070309020205020404" pitchFamily="49" charset="0"/>
                        </a:rPr>
                        <a:t>argc</a:t>
                      </a:r>
                      <a:r>
                        <a:rPr lang="en-US" sz="1800" b="1" dirty="0">
                          <a:solidFill>
                            <a:schemeClr val="bg1">
                              <a:lumMod val="50000"/>
                            </a:schemeClr>
                          </a:solidFill>
                          <a:latin typeface="Courier New" panose="02070309020205020404" pitchFamily="49" charset="0"/>
                          <a:cs typeface="Courier New" panose="02070309020205020404" pitchFamily="49" charset="0"/>
                        </a:rPr>
                        <a:t>, char *</a:t>
                      </a:r>
                      <a:r>
                        <a:rPr lang="en-US" sz="1800" b="1" dirty="0" err="1">
                          <a:solidFill>
                            <a:schemeClr val="bg1">
                              <a:lumMod val="50000"/>
                            </a:schemeClr>
                          </a:solidFill>
                          <a:latin typeface="Courier New" panose="02070309020205020404" pitchFamily="49" charset="0"/>
                          <a:cs typeface="Courier New" panose="02070309020205020404" pitchFamily="49" charset="0"/>
                        </a:rPr>
                        <a:t>argv</a:t>
                      </a:r>
                      <a:r>
                        <a:rPr lang="en-US" sz="1800" b="1" dirty="0">
                          <a:solidFill>
                            <a:schemeClr val="bg1">
                              <a:lumMod val="50000"/>
                            </a:schemeClr>
                          </a:solidFill>
                          <a:latin typeface="Courier New" panose="02070309020205020404" pitchFamily="49" charset="0"/>
                          <a:cs typeface="Courier New" panose="02070309020205020404" pitchFamily="49" charset="0"/>
                        </a:rPr>
                        <a:t>[]) {</a:t>
                      </a:r>
                    </a:p>
                    <a:p>
                      <a:r>
                        <a:rPr lang="en-US" sz="1800" b="1" dirty="0">
                          <a:solidFill>
                            <a:schemeClr val="bg1">
                              <a:lumMod val="50000"/>
                            </a:schemeClr>
                          </a:solidFill>
                          <a:latin typeface="Courier New" panose="02070309020205020404" pitchFamily="49" charset="0"/>
                          <a:cs typeface="Courier New" panose="02070309020205020404" pitchFamily="49" charset="0"/>
                        </a:rPr>
                        <a:t>  </a:t>
                      </a:r>
                      <a:r>
                        <a:rPr lang="en-US" sz="1800" b="1" dirty="0" err="1">
                          <a:solidFill>
                            <a:schemeClr val="bg1">
                              <a:lumMod val="50000"/>
                            </a:schemeClr>
                          </a:solidFill>
                          <a:latin typeface="Courier New" panose="02070309020205020404" pitchFamily="49" charset="0"/>
                          <a:cs typeface="Courier New" panose="02070309020205020404" pitchFamily="49" charset="0"/>
                        </a:rPr>
                        <a:t>int</a:t>
                      </a:r>
                      <a:r>
                        <a:rPr lang="en-US" sz="1800" b="1" dirty="0">
                          <a:solidFill>
                            <a:schemeClr val="bg1">
                              <a:lumMod val="50000"/>
                            </a:schemeClr>
                          </a:solidFill>
                          <a:latin typeface="Courier New" panose="02070309020205020404" pitchFamily="49" charset="0"/>
                          <a:cs typeface="Courier New" panose="02070309020205020404" pitchFamily="49" charset="0"/>
                        </a:rPr>
                        <a:t> n = </a:t>
                      </a:r>
                      <a:r>
                        <a:rPr lang="en-US" sz="1800" b="1" dirty="0" err="1">
                          <a:solidFill>
                            <a:schemeClr val="bg1">
                              <a:lumMod val="50000"/>
                            </a:schemeClr>
                          </a:solidFill>
                          <a:latin typeface="Courier New" panose="02070309020205020404" pitchFamily="49" charset="0"/>
                          <a:cs typeface="Courier New" panose="02070309020205020404" pitchFamily="49" charset="0"/>
                        </a:rPr>
                        <a:t>atoi</a:t>
                      </a:r>
                      <a:r>
                        <a:rPr lang="en-US" sz="1800" b="1" dirty="0">
                          <a:solidFill>
                            <a:schemeClr val="bg1">
                              <a:lumMod val="50000"/>
                            </a:schemeClr>
                          </a:solidFill>
                          <a:latin typeface="Courier New" panose="02070309020205020404" pitchFamily="49" charset="0"/>
                          <a:cs typeface="Courier New" panose="02070309020205020404" pitchFamily="49" charset="0"/>
                        </a:rPr>
                        <a:t>(</a:t>
                      </a:r>
                      <a:r>
                        <a:rPr lang="en-US" sz="1800" b="1" dirty="0" err="1">
                          <a:solidFill>
                            <a:schemeClr val="bg1">
                              <a:lumMod val="50000"/>
                            </a:schemeClr>
                          </a:solidFill>
                          <a:latin typeface="Courier New" panose="02070309020205020404" pitchFamily="49" charset="0"/>
                          <a:cs typeface="Courier New" panose="02070309020205020404" pitchFamily="49" charset="0"/>
                        </a:rPr>
                        <a:t>argv</a:t>
                      </a:r>
                      <a:r>
                        <a:rPr lang="en-US" sz="1800" b="1" dirty="0">
                          <a:solidFill>
                            <a:schemeClr val="bg1">
                              <a:lumMod val="50000"/>
                            </a:schemeClr>
                          </a:solidFill>
                          <a:latin typeface="Courier New" panose="02070309020205020404" pitchFamily="49" charset="0"/>
                          <a:cs typeface="Courier New" panose="02070309020205020404" pitchFamily="49" charset="0"/>
                        </a:rPr>
                        <a:t>[1]);  </a:t>
                      </a:r>
                    </a:p>
                    <a:p>
                      <a:r>
                        <a:rPr lang="en-US" sz="1800" b="1" dirty="0">
                          <a:solidFill>
                            <a:schemeClr val="tx1"/>
                          </a:solidFill>
                          <a:latin typeface="Courier New" panose="02070309020205020404" pitchFamily="49" charset="0"/>
                          <a:cs typeface="Courier New" panose="02070309020205020404" pitchFamily="49" charset="0"/>
                        </a:rPr>
                        <a:t>  </a:t>
                      </a:r>
                      <a:r>
                        <a:rPr lang="en-US" sz="1800" b="1" dirty="0" err="1">
                          <a:solidFill>
                            <a:schemeClr val="tx1"/>
                          </a:solidFill>
                          <a:latin typeface="Courier New" panose="02070309020205020404" pitchFamily="49" charset="0"/>
                          <a:cs typeface="Courier New" panose="02070309020205020404" pitchFamily="49" charset="0"/>
                        </a:rPr>
                        <a:t>int</a:t>
                      </a:r>
                      <a:r>
                        <a:rPr lang="en-US" sz="1800" b="1" dirty="0">
                          <a:solidFill>
                            <a:schemeClr val="tx1"/>
                          </a:solidFill>
                          <a:latin typeface="Courier New" panose="02070309020205020404" pitchFamily="49" charset="0"/>
                          <a:cs typeface="Courier New" panose="02070309020205020404" pitchFamily="49" charset="0"/>
                        </a:rPr>
                        <a:t> sum = 0;</a:t>
                      </a:r>
                    </a:p>
                    <a:p>
                      <a:r>
                        <a:rPr lang="en-US" sz="1800" b="1" dirty="0">
                          <a:solidFill>
                            <a:schemeClr val="tx1"/>
                          </a:solidFill>
                          <a:latin typeface="Courier New" panose="02070309020205020404" pitchFamily="49" charset="0"/>
                          <a:cs typeface="Courier New" panose="02070309020205020404" pitchFamily="49" charset="0"/>
                        </a:rPr>
                        <a:t>  for (</a:t>
                      </a:r>
                      <a:r>
                        <a:rPr lang="en-US" sz="1800" b="1" dirty="0" err="1">
                          <a:solidFill>
                            <a:schemeClr val="tx1"/>
                          </a:solidFill>
                          <a:latin typeface="Courier New" panose="02070309020205020404" pitchFamily="49" charset="0"/>
                          <a:cs typeface="Courier New" panose="02070309020205020404" pitchFamily="49" charset="0"/>
                        </a:rPr>
                        <a:t>int</a:t>
                      </a:r>
                      <a:r>
                        <a:rPr lang="en-US" sz="1800" b="1" dirty="0">
                          <a:solidFill>
                            <a:schemeClr val="tx1"/>
                          </a:solidFill>
                          <a:latin typeface="Courier New" panose="02070309020205020404" pitchFamily="49" charset="0"/>
                          <a:cs typeface="Courier New" panose="02070309020205020404" pitchFamily="49" charset="0"/>
                        </a:rPr>
                        <a:t> i=1; i&lt;=n; i++)</a:t>
                      </a:r>
                    </a:p>
                    <a:p>
                      <a:r>
                        <a:rPr lang="en-US" sz="1800" b="1" dirty="0">
                          <a:solidFill>
                            <a:schemeClr val="tx1"/>
                          </a:solidFill>
                          <a:latin typeface="Courier New" panose="02070309020205020404" pitchFamily="49" charset="0"/>
                          <a:cs typeface="Courier New" panose="02070309020205020404" pitchFamily="49" charset="0"/>
                        </a:rPr>
                        <a:t>    sum += i;</a:t>
                      </a:r>
                    </a:p>
                    <a:p>
                      <a:r>
                        <a:rPr lang="en-US" sz="1800" b="1" dirty="0">
                          <a:solidFill>
                            <a:schemeClr val="bg1">
                              <a:lumMod val="50000"/>
                            </a:schemeClr>
                          </a:solidFill>
                          <a:latin typeface="Courier New" panose="02070309020205020404" pitchFamily="49" charset="0"/>
                          <a:cs typeface="Courier New" panose="02070309020205020404" pitchFamily="49" charset="0"/>
                        </a:rPr>
                        <a:t>  </a:t>
                      </a:r>
                      <a:r>
                        <a:rPr lang="en-US" sz="1800" b="1" dirty="0" err="1">
                          <a:solidFill>
                            <a:schemeClr val="bg1">
                              <a:lumMod val="50000"/>
                            </a:schemeClr>
                          </a:solidFill>
                          <a:latin typeface="Courier New" panose="02070309020205020404" pitchFamily="49" charset="0"/>
                          <a:cs typeface="Courier New" panose="02070309020205020404" pitchFamily="49" charset="0"/>
                        </a:rPr>
                        <a:t>cout</a:t>
                      </a:r>
                      <a:r>
                        <a:rPr lang="en-US" sz="1800" b="1" dirty="0">
                          <a:solidFill>
                            <a:schemeClr val="bg1">
                              <a:lumMod val="50000"/>
                            </a:schemeClr>
                          </a:solidFill>
                          <a:latin typeface="Courier New" panose="02070309020205020404" pitchFamily="49" charset="0"/>
                          <a:cs typeface="Courier New" panose="02070309020205020404" pitchFamily="49" charset="0"/>
                        </a:rPr>
                        <a:t> &lt;&lt; "Sum = " &lt;&lt; sum &lt;&lt; </a:t>
                      </a:r>
                      <a:r>
                        <a:rPr lang="en-US" sz="1800" b="1" dirty="0" err="1">
                          <a:solidFill>
                            <a:schemeClr val="bg1">
                              <a:lumMod val="50000"/>
                            </a:schemeClr>
                          </a:solidFill>
                          <a:latin typeface="Courier New" panose="02070309020205020404" pitchFamily="49" charset="0"/>
                          <a:cs typeface="Courier New" panose="02070309020205020404" pitchFamily="49" charset="0"/>
                        </a:rPr>
                        <a:t>endl</a:t>
                      </a:r>
                      <a:r>
                        <a:rPr lang="en-US" sz="1800" b="1" dirty="0">
                          <a:solidFill>
                            <a:schemeClr val="bg1">
                              <a:lumMod val="50000"/>
                            </a:schemeClr>
                          </a:solidFill>
                          <a:latin typeface="Courier New" panose="02070309020205020404" pitchFamily="49" charset="0"/>
                          <a:cs typeface="Courier New" panose="02070309020205020404" pitchFamily="49" charset="0"/>
                        </a:rPr>
                        <a:t>;</a:t>
                      </a:r>
                    </a:p>
                    <a:p>
                      <a:r>
                        <a:rPr lang="en-US" sz="1800" b="1" dirty="0">
                          <a:solidFill>
                            <a:schemeClr val="bg1">
                              <a:lumMod val="50000"/>
                            </a:schemeClr>
                          </a:solidFill>
                          <a:latin typeface="Courier New" panose="02070309020205020404" pitchFamily="49" charset="0"/>
                          <a:cs typeface="Courier New" panose="02070309020205020404" pitchFamily="49" charset="0"/>
                        </a:rPr>
                        <a:t>}</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4112970457"/>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1988556738"/>
              </p:ext>
            </p:extLst>
          </p:nvPr>
        </p:nvGraphicFramePr>
        <p:xfrm>
          <a:off x="5425819" y="3742944"/>
          <a:ext cx="6463030" cy="2926080"/>
        </p:xfrm>
        <a:graphic>
          <a:graphicData uri="http://schemas.openxmlformats.org/drawingml/2006/table">
            <a:tbl>
              <a:tblPr firstRow="1" bandRow="1">
                <a:tableStyleId>{5C22544A-7EE6-4342-B048-85BDC9FD1C3A}</a:tableStyleId>
              </a:tblPr>
              <a:tblGrid>
                <a:gridCol w="6463030">
                  <a:extLst>
                    <a:ext uri="{9D8B030D-6E8A-4147-A177-3AD203B41FA5}">
                      <a16:colId xmlns:a16="http://schemas.microsoft.com/office/drawing/2014/main" val="1873682825"/>
                    </a:ext>
                  </a:extLst>
                </a:gridCol>
              </a:tblGrid>
              <a:tr h="0">
                <a:tc>
                  <a:txBody>
                    <a:bodyPr/>
                    <a:lstStyle/>
                    <a:p>
                      <a:r>
                        <a:rPr lang="da-DK" sz="1800" b="1" dirty="0">
                          <a:latin typeface="Courier New" panose="02070309020205020404" pitchFamily="49" charset="0"/>
                          <a:cs typeface="Courier New" panose="02070309020205020404" pitchFamily="49" charset="0"/>
                        </a:rPr>
                        <a:t>add.java</a:t>
                      </a: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00000"/>
                    </a:solidFill>
                  </a:tcPr>
                </a:tc>
                <a:extLst>
                  <a:ext uri="{0D108BD9-81ED-4DB2-BD59-A6C34878D82A}">
                    <a16:rowId xmlns:a16="http://schemas.microsoft.com/office/drawing/2014/main" val="3330819881"/>
                  </a:ext>
                </a:extLst>
              </a:tr>
              <a:tr h="469718">
                <a:tc>
                  <a:txBody>
                    <a:bodyPr/>
                    <a:lstStyle/>
                    <a:p>
                      <a:r>
                        <a:rPr lang="en-US" sz="1800" b="1" dirty="0">
                          <a:solidFill>
                            <a:schemeClr val="bg1">
                              <a:lumMod val="50000"/>
                            </a:schemeClr>
                          </a:solidFill>
                          <a:latin typeface="Courier New" panose="02070309020205020404" pitchFamily="49" charset="0"/>
                          <a:cs typeface="Courier New" panose="02070309020205020404" pitchFamily="49" charset="0"/>
                        </a:rPr>
                        <a:t>class Add{  </a:t>
                      </a:r>
                    </a:p>
                    <a:p>
                      <a:r>
                        <a:rPr lang="en-US" sz="1800" b="1" dirty="0">
                          <a:solidFill>
                            <a:schemeClr val="bg1">
                              <a:lumMod val="50000"/>
                            </a:schemeClr>
                          </a:solidFill>
                          <a:latin typeface="Courier New" panose="02070309020205020404" pitchFamily="49" charset="0"/>
                          <a:cs typeface="Courier New" panose="02070309020205020404" pitchFamily="49" charset="0"/>
                        </a:rPr>
                        <a:t>    public static void main(String </a:t>
                      </a:r>
                      <a:r>
                        <a:rPr lang="en-US" sz="1800" b="1" dirty="0" err="1">
                          <a:solidFill>
                            <a:schemeClr val="bg1">
                              <a:lumMod val="50000"/>
                            </a:schemeClr>
                          </a:solidFill>
                          <a:latin typeface="Courier New" panose="02070309020205020404" pitchFamily="49" charset="0"/>
                          <a:cs typeface="Courier New" panose="02070309020205020404" pitchFamily="49" charset="0"/>
                        </a:rPr>
                        <a:t>args</a:t>
                      </a:r>
                      <a:r>
                        <a:rPr lang="en-US" sz="1800" b="1" dirty="0">
                          <a:solidFill>
                            <a:schemeClr val="bg1">
                              <a:lumMod val="50000"/>
                            </a:schemeClr>
                          </a:solidFill>
                          <a:latin typeface="Courier New" panose="02070309020205020404" pitchFamily="49" charset="0"/>
                          <a:cs typeface="Courier New" panose="02070309020205020404" pitchFamily="49" charset="0"/>
                        </a:rPr>
                        <a:t>[]){  </a:t>
                      </a:r>
                    </a:p>
                    <a:p>
                      <a:r>
                        <a:rPr lang="en-US" sz="1800" b="1" dirty="0">
                          <a:solidFill>
                            <a:schemeClr val="bg1">
                              <a:lumMod val="50000"/>
                            </a:schemeClr>
                          </a:solidFill>
                          <a:latin typeface="Courier New" panose="02070309020205020404" pitchFamily="49" charset="0"/>
                          <a:cs typeface="Courier New" panose="02070309020205020404" pitchFamily="49" charset="0"/>
                        </a:rPr>
                        <a:t>	</a:t>
                      </a:r>
                      <a:r>
                        <a:rPr lang="en-US" sz="1800" b="1" dirty="0" err="1">
                          <a:solidFill>
                            <a:schemeClr val="bg1">
                              <a:lumMod val="50000"/>
                            </a:schemeClr>
                          </a:solidFill>
                          <a:latin typeface="Courier New" panose="02070309020205020404" pitchFamily="49" charset="0"/>
                          <a:cs typeface="Courier New" panose="02070309020205020404" pitchFamily="49" charset="0"/>
                        </a:rPr>
                        <a:t>int</a:t>
                      </a:r>
                      <a:r>
                        <a:rPr lang="en-US" sz="1800" b="1" dirty="0">
                          <a:solidFill>
                            <a:schemeClr val="bg1">
                              <a:lumMod val="50000"/>
                            </a:schemeClr>
                          </a:solidFill>
                          <a:latin typeface="Courier New" panose="02070309020205020404" pitchFamily="49" charset="0"/>
                          <a:cs typeface="Courier New" panose="02070309020205020404" pitchFamily="49" charset="0"/>
                        </a:rPr>
                        <a:t> n = </a:t>
                      </a:r>
                      <a:r>
                        <a:rPr lang="en-US" sz="1800" b="1" dirty="0" err="1">
                          <a:solidFill>
                            <a:schemeClr val="bg1">
                              <a:lumMod val="50000"/>
                            </a:schemeClr>
                          </a:solidFill>
                          <a:latin typeface="Courier New" panose="02070309020205020404" pitchFamily="49" charset="0"/>
                          <a:cs typeface="Courier New" panose="02070309020205020404" pitchFamily="49" charset="0"/>
                        </a:rPr>
                        <a:t>Integer.parseInt</a:t>
                      </a:r>
                      <a:r>
                        <a:rPr lang="en-US" sz="1800" b="1" dirty="0">
                          <a:solidFill>
                            <a:schemeClr val="bg1">
                              <a:lumMod val="50000"/>
                            </a:schemeClr>
                          </a:solidFill>
                          <a:latin typeface="Courier New" panose="02070309020205020404" pitchFamily="49" charset="0"/>
                          <a:cs typeface="Courier New" panose="02070309020205020404" pitchFamily="49" charset="0"/>
                        </a:rPr>
                        <a:t>(</a:t>
                      </a:r>
                      <a:r>
                        <a:rPr lang="en-US" sz="1800" b="1" dirty="0" err="1">
                          <a:solidFill>
                            <a:schemeClr val="bg1">
                              <a:lumMod val="50000"/>
                            </a:schemeClr>
                          </a:solidFill>
                          <a:latin typeface="Courier New" panose="02070309020205020404" pitchFamily="49" charset="0"/>
                          <a:cs typeface="Courier New" panose="02070309020205020404" pitchFamily="49" charset="0"/>
                        </a:rPr>
                        <a:t>args</a:t>
                      </a:r>
                      <a:r>
                        <a:rPr lang="en-US" sz="1800" b="1" dirty="0">
                          <a:solidFill>
                            <a:schemeClr val="bg1">
                              <a:lumMod val="50000"/>
                            </a:schemeClr>
                          </a:solidFill>
                          <a:latin typeface="Courier New" panose="02070309020205020404" pitchFamily="49" charset="0"/>
                          <a:cs typeface="Courier New" panose="02070309020205020404" pitchFamily="49" charset="0"/>
                        </a:rPr>
                        <a:t>[0]);  </a:t>
                      </a:r>
                    </a:p>
                    <a:p>
                      <a:r>
                        <a:rPr lang="en-US" sz="1800" b="1" dirty="0">
                          <a:solidFill>
                            <a:schemeClr val="tx1"/>
                          </a:solidFill>
                          <a:latin typeface="Courier New" panose="02070309020205020404" pitchFamily="49" charset="0"/>
                          <a:cs typeface="Courier New" panose="02070309020205020404" pitchFamily="49" charset="0"/>
                        </a:rPr>
                        <a:t>	</a:t>
                      </a:r>
                      <a:r>
                        <a:rPr lang="en-US" sz="1800" b="1" dirty="0" err="1">
                          <a:solidFill>
                            <a:schemeClr val="tx1"/>
                          </a:solidFill>
                          <a:latin typeface="Courier New" panose="02070309020205020404" pitchFamily="49" charset="0"/>
                          <a:cs typeface="Courier New" panose="02070309020205020404" pitchFamily="49" charset="0"/>
                        </a:rPr>
                        <a:t>int</a:t>
                      </a:r>
                      <a:r>
                        <a:rPr lang="en-US" sz="1800" b="1" dirty="0">
                          <a:solidFill>
                            <a:schemeClr val="tx1"/>
                          </a:solidFill>
                          <a:latin typeface="Courier New" panose="02070309020205020404" pitchFamily="49" charset="0"/>
                          <a:cs typeface="Courier New" panose="02070309020205020404" pitchFamily="49" charset="0"/>
                        </a:rPr>
                        <a:t> sum = 0;</a:t>
                      </a:r>
                    </a:p>
                    <a:p>
                      <a:r>
                        <a:rPr lang="en-US" sz="1800" b="1" dirty="0">
                          <a:solidFill>
                            <a:schemeClr val="tx1"/>
                          </a:solidFill>
                          <a:latin typeface="Courier New" panose="02070309020205020404" pitchFamily="49" charset="0"/>
                          <a:cs typeface="Courier New" panose="02070309020205020404" pitchFamily="49" charset="0"/>
                        </a:rPr>
                        <a:t>	for (</a:t>
                      </a:r>
                      <a:r>
                        <a:rPr lang="en-US" sz="1800" b="1" dirty="0" err="1">
                          <a:solidFill>
                            <a:schemeClr val="tx1"/>
                          </a:solidFill>
                          <a:latin typeface="Courier New" panose="02070309020205020404" pitchFamily="49" charset="0"/>
                          <a:cs typeface="Courier New" panose="02070309020205020404" pitchFamily="49" charset="0"/>
                        </a:rPr>
                        <a:t>int</a:t>
                      </a:r>
                      <a:r>
                        <a:rPr lang="en-US" sz="1800" b="1" dirty="0">
                          <a:solidFill>
                            <a:schemeClr val="tx1"/>
                          </a:solidFill>
                          <a:latin typeface="Courier New" panose="02070309020205020404" pitchFamily="49" charset="0"/>
                          <a:cs typeface="Courier New" panose="02070309020205020404" pitchFamily="49" charset="0"/>
                        </a:rPr>
                        <a:t> i=1; i&lt;=n; i++)</a:t>
                      </a:r>
                    </a:p>
                    <a:p>
                      <a:r>
                        <a:rPr lang="en-US" sz="1800" b="1" dirty="0">
                          <a:solidFill>
                            <a:schemeClr val="tx1"/>
                          </a:solidFill>
                          <a:latin typeface="Courier New" panose="02070309020205020404" pitchFamily="49" charset="0"/>
                          <a:cs typeface="Courier New" panose="02070309020205020404" pitchFamily="49" charset="0"/>
                        </a:rPr>
                        <a:t>	    sum += i;</a:t>
                      </a:r>
                    </a:p>
                    <a:p>
                      <a:r>
                        <a:rPr lang="en-US" sz="1800" b="1" dirty="0">
                          <a:solidFill>
                            <a:schemeClr val="bg1">
                              <a:lumMod val="50000"/>
                            </a:schemeClr>
                          </a:solidFill>
                          <a:latin typeface="Courier New" panose="02070309020205020404" pitchFamily="49" charset="0"/>
                          <a:cs typeface="Courier New" panose="02070309020205020404" pitchFamily="49" charset="0"/>
                        </a:rPr>
                        <a:t>	</a:t>
                      </a:r>
                      <a:r>
                        <a:rPr lang="en-US" sz="1800" b="1" dirty="0" err="1">
                          <a:solidFill>
                            <a:schemeClr val="bg1">
                              <a:lumMod val="50000"/>
                            </a:schemeClr>
                          </a:solidFill>
                          <a:latin typeface="Courier New" panose="02070309020205020404" pitchFamily="49" charset="0"/>
                          <a:cs typeface="Courier New" panose="02070309020205020404" pitchFamily="49" charset="0"/>
                        </a:rPr>
                        <a:t>System.out.println</a:t>
                      </a:r>
                      <a:r>
                        <a:rPr lang="en-US" sz="1800" b="1" dirty="0">
                          <a:solidFill>
                            <a:schemeClr val="bg1">
                              <a:lumMod val="50000"/>
                            </a:schemeClr>
                          </a:solidFill>
                          <a:latin typeface="Courier New" panose="02070309020205020404" pitchFamily="49" charset="0"/>
                          <a:cs typeface="Courier New" panose="02070309020205020404" pitchFamily="49" charset="0"/>
                        </a:rPr>
                        <a:t>("Sum =</a:t>
                      </a:r>
                      <a:r>
                        <a:rPr lang="en-US" sz="1800" b="1" baseline="0" dirty="0">
                          <a:solidFill>
                            <a:schemeClr val="bg1">
                              <a:lumMod val="50000"/>
                            </a:schemeClr>
                          </a:solidFill>
                          <a:latin typeface="Courier New" panose="02070309020205020404" pitchFamily="49" charset="0"/>
                          <a:cs typeface="Courier New" panose="02070309020205020404" pitchFamily="49" charset="0"/>
                        </a:rPr>
                        <a:t> </a:t>
                      </a:r>
                      <a:r>
                        <a:rPr lang="en-US" sz="1800" b="1" dirty="0">
                          <a:solidFill>
                            <a:schemeClr val="bg1">
                              <a:lumMod val="50000"/>
                            </a:schemeClr>
                          </a:solidFill>
                          <a:latin typeface="Courier New" panose="02070309020205020404" pitchFamily="49" charset="0"/>
                          <a:cs typeface="Courier New" panose="02070309020205020404" pitchFamily="49" charset="0"/>
                        </a:rPr>
                        <a:t>"</a:t>
                      </a:r>
                      <a:r>
                        <a:rPr lang="en-US" sz="1800" b="1" baseline="0" dirty="0">
                          <a:solidFill>
                            <a:schemeClr val="bg1">
                              <a:lumMod val="50000"/>
                            </a:schemeClr>
                          </a:solidFill>
                          <a:latin typeface="Courier New" panose="02070309020205020404" pitchFamily="49" charset="0"/>
                          <a:cs typeface="Courier New" panose="02070309020205020404" pitchFamily="49" charset="0"/>
                        </a:rPr>
                        <a:t> </a:t>
                      </a:r>
                      <a:r>
                        <a:rPr lang="en-US" sz="1800" b="1" dirty="0">
                          <a:solidFill>
                            <a:schemeClr val="bg1">
                              <a:lumMod val="50000"/>
                            </a:schemeClr>
                          </a:solidFill>
                          <a:latin typeface="Courier New" panose="02070309020205020404" pitchFamily="49" charset="0"/>
                          <a:cs typeface="Courier New" panose="02070309020205020404" pitchFamily="49" charset="0"/>
                        </a:rPr>
                        <a:t>+ sum);</a:t>
                      </a:r>
                    </a:p>
                    <a:p>
                      <a:r>
                        <a:rPr lang="en-US" sz="1800" b="1" dirty="0">
                          <a:solidFill>
                            <a:schemeClr val="bg1">
                              <a:lumMod val="50000"/>
                            </a:schemeClr>
                          </a:solidFill>
                          <a:latin typeface="Courier New" panose="02070309020205020404" pitchFamily="49" charset="0"/>
                          <a:cs typeface="Courier New" panose="02070309020205020404" pitchFamily="49" charset="0"/>
                        </a:rPr>
                        <a:t>    }</a:t>
                      </a:r>
                    </a:p>
                    <a:p>
                      <a:r>
                        <a:rPr lang="en-US" sz="1800" b="1" dirty="0">
                          <a:solidFill>
                            <a:schemeClr val="bg1">
                              <a:lumMod val="50000"/>
                            </a:schemeClr>
                          </a:solidFill>
                          <a:latin typeface="Courier New" panose="02070309020205020404" pitchFamily="49" charset="0"/>
                          <a:cs typeface="Courier New" panose="02070309020205020404" pitchFamily="49" charset="0"/>
                        </a:rPr>
                        <a:t>}</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4112970457"/>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842836006"/>
              </p:ext>
            </p:extLst>
          </p:nvPr>
        </p:nvGraphicFramePr>
        <p:xfrm>
          <a:off x="278680" y="974708"/>
          <a:ext cx="4961255" cy="2377440"/>
        </p:xfrm>
        <a:graphic>
          <a:graphicData uri="http://schemas.openxmlformats.org/drawingml/2006/table">
            <a:tbl>
              <a:tblPr firstRow="1" bandRow="1">
                <a:tableStyleId>{5C22544A-7EE6-4342-B048-85BDC9FD1C3A}</a:tableStyleId>
              </a:tblPr>
              <a:tblGrid>
                <a:gridCol w="4961255">
                  <a:extLst>
                    <a:ext uri="{9D8B030D-6E8A-4147-A177-3AD203B41FA5}">
                      <a16:colId xmlns:a16="http://schemas.microsoft.com/office/drawing/2014/main" val="1873682825"/>
                    </a:ext>
                  </a:extLst>
                </a:gridCol>
              </a:tblGrid>
              <a:tr h="0">
                <a:tc>
                  <a:txBody>
                    <a:bodyPr/>
                    <a:lstStyle/>
                    <a:p>
                      <a:r>
                        <a:rPr lang="da-DK" sz="1800" b="1" dirty="0">
                          <a:latin typeface="Courier New" panose="02070309020205020404" pitchFamily="49" charset="0"/>
                          <a:cs typeface="Courier New" panose="02070309020205020404" pitchFamily="49" charset="0"/>
                        </a:rPr>
                        <a:t>add.py</a:t>
                      </a: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00000"/>
                    </a:solidFill>
                  </a:tcPr>
                </a:tc>
                <a:extLst>
                  <a:ext uri="{0D108BD9-81ED-4DB2-BD59-A6C34878D82A}">
                    <a16:rowId xmlns:a16="http://schemas.microsoft.com/office/drawing/2014/main" val="3330819881"/>
                  </a:ext>
                </a:extLst>
              </a:tr>
              <a:tr h="469718">
                <a:tc>
                  <a:txBody>
                    <a:bodyPr/>
                    <a:lstStyle/>
                    <a:p>
                      <a:r>
                        <a:rPr lang="en-US" sz="1800" b="1" dirty="0">
                          <a:solidFill>
                            <a:schemeClr val="bg1">
                              <a:lumMod val="50000"/>
                            </a:schemeClr>
                          </a:solidFill>
                          <a:latin typeface="Courier New" panose="02070309020205020404" pitchFamily="49" charset="0"/>
                          <a:cs typeface="Courier New" panose="02070309020205020404" pitchFamily="49" charset="0"/>
                        </a:rPr>
                        <a:t>import sys</a:t>
                      </a:r>
                    </a:p>
                    <a:p>
                      <a:endParaRPr lang="en-US" sz="1800" b="1" dirty="0">
                        <a:solidFill>
                          <a:schemeClr val="bg1">
                            <a:lumMod val="50000"/>
                          </a:schemeClr>
                        </a:solidFill>
                        <a:latin typeface="Courier New" panose="02070309020205020404" pitchFamily="49" charset="0"/>
                        <a:cs typeface="Courier New" panose="02070309020205020404" pitchFamily="49" charset="0"/>
                      </a:endParaRPr>
                    </a:p>
                    <a:p>
                      <a:r>
                        <a:rPr lang="en-US" sz="1800" b="1" dirty="0">
                          <a:solidFill>
                            <a:schemeClr val="bg1">
                              <a:lumMod val="50000"/>
                            </a:schemeClr>
                          </a:solidFill>
                          <a:latin typeface="Courier New" panose="02070309020205020404" pitchFamily="49" charset="0"/>
                          <a:cs typeface="Courier New" panose="02070309020205020404" pitchFamily="49" charset="0"/>
                        </a:rPr>
                        <a:t>n = </a:t>
                      </a:r>
                      <a:r>
                        <a:rPr lang="en-US" sz="1800" b="1" dirty="0" err="1">
                          <a:solidFill>
                            <a:schemeClr val="bg1">
                              <a:lumMod val="50000"/>
                            </a:schemeClr>
                          </a:solidFill>
                          <a:latin typeface="Courier New" panose="02070309020205020404" pitchFamily="49" charset="0"/>
                          <a:cs typeface="Courier New" panose="02070309020205020404" pitchFamily="49" charset="0"/>
                        </a:rPr>
                        <a:t>int</a:t>
                      </a:r>
                      <a:r>
                        <a:rPr lang="en-US" sz="1800" b="1" dirty="0">
                          <a:solidFill>
                            <a:schemeClr val="bg1">
                              <a:lumMod val="50000"/>
                            </a:schemeClr>
                          </a:solidFill>
                          <a:latin typeface="Courier New" panose="02070309020205020404" pitchFamily="49" charset="0"/>
                          <a:cs typeface="Courier New" panose="02070309020205020404" pitchFamily="49" charset="0"/>
                        </a:rPr>
                        <a:t>(</a:t>
                      </a:r>
                      <a:r>
                        <a:rPr lang="en-US" sz="1800" b="1" dirty="0" err="1">
                          <a:solidFill>
                            <a:schemeClr val="bg1">
                              <a:lumMod val="50000"/>
                            </a:schemeClr>
                          </a:solidFill>
                          <a:latin typeface="Courier New" panose="02070309020205020404" pitchFamily="49" charset="0"/>
                          <a:cs typeface="Courier New" panose="02070309020205020404" pitchFamily="49" charset="0"/>
                        </a:rPr>
                        <a:t>sys.argv</a:t>
                      </a:r>
                      <a:r>
                        <a:rPr lang="en-US" sz="1800" b="1" dirty="0">
                          <a:solidFill>
                            <a:schemeClr val="bg1">
                              <a:lumMod val="50000"/>
                            </a:schemeClr>
                          </a:solidFill>
                          <a:latin typeface="Courier New" panose="02070309020205020404" pitchFamily="49" charset="0"/>
                          <a:cs typeface="Courier New" panose="02070309020205020404" pitchFamily="49" charset="0"/>
                        </a:rPr>
                        <a:t>[1])</a:t>
                      </a:r>
                    </a:p>
                    <a:p>
                      <a:r>
                        <a:rPr lang="en-US" sz="1800" b="1" dirty="0">
                          <a:solidFill>
                            <a:schemeClr val="tx1"/>
                          </a:solidFill>
                          <a:latin typeface="Courier New" panose="02070309020205020404" pitchFamily="49" charset="0"/>
                          <a:cs typeface="Courier New" panose="02070309020205020404" pitchFamily="49" charset="0"/>
                        </a:rPr>
                        <a:t>sum = 0</a:t>
                      </a:r>
                    </a:p>
                    <a:p>
                      <a:r>
                        <a:rPr lang="en-US" sz="1800" b="1" dirty="0">
                          <a:solidFill>
                            <a:schemeClr val="tx1"/>
                          </a:solidFill>
                          <a:latin typeface="Courier New" panose="02070309020205020404" pitchFamily="49" charset="0"/>
                          <a:cs typeface="Courier New" panose="02070309020205020404" pitchFamily="49" charset="0"/>
                        </a:rPr>
                        <a:t>for i in range(1, n + 1):</a:t>
                      </a:r>
                    </a:p>
                    <a:p>
                      <a:r>
                        <a:rPr lang="en-US" sz="1800" b="1" dirty="0">
                          <a:solidFill>
                            <a:schemeClr val="tx1"/>
                          </a:solidFill>
                          <a:latin typeface="Courier New" panose="02070309020205020404" pitchFamily="49" charset="0"/>
                          <a:cs typeface="Courier New" panose="02070309020205020404" pitchFamily="49" charset="0"/>
                        </a:rPr>
                        <a:t>    sum += i</a:t>
                      </a:r>
                    </a:p>
                    <a:p>
                      <a:r>
                        <a:rPr lang="en-US" sz="1800" b="1" dirty="0">
                          <a:solidFill>
                            <a:schemeClr val="bg1">
                              <a:lumMod val="50000"/>
                            </a:schemeClr>
                          </a:solidFill>
                          <a:latin typeface="Courier New" panose="02070309020205020404" pitchFamily="49" charset="0"/>
                          <a:cs typeface="Courier New" panose="02070309020205020404" pitchFamily="49" charset="0"/>
                        </a:rPr>
                        <a:t>print("Sum = %d" % sum)</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4112970457"/>
                  </a:ext>
                </a:extLst>
              </a:tr>
            </a:tbl>
          </a:graphicData>
        </a:graphic>
      </p:graphicFrame>
    </p:spTree>
    <p:extLst>
      <p:ext uri="{BB962C8B-B14F-4D97-AF65-F5344CB8AC3E}">
        <p14:creationId xmlns:p14="http://schemas.microsoft.com/office/powerpoint/2010/main" val="61591660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Timing results</a:t>
            </a:r>
          </a:p>
        </p:txBody>
      </p:sp>
      <p:sp>
        <p:nvSpPr>
          <p:cNvPr id="3" name="Content Placeholder 2"/>
          <p:cNvSpPr>
            <a:spLocks noGrp="1"/>
          </p:cNvSpPr>
          <p:nvPr>
            <p:ph idx="1"/>
          </p:nvPr>
        </p:nvSpPr>
        <p:spPr>
          <a:xfrm>
            <a:off x="1271319" y="2936223"/>
            <a:ext cx="9867016" cy="1660525"/>
          </a:xfrm>
        </p:spPr>
        <p:txBody>
          <a:bodyPr>
            <a:noAutofit/>
          </a:bodyPr>
          <a:lstStyle/>
          <a:p>
            <a:pPr marL="0" indent="0">
              <a:buNone/>
            </a:pPr>
            <a:r>
              <a:rPr lang="en-US" sz="2000" b="1" dirty="0">
                <a:solidFill>
                  <a:srgbClr val="C00000"/>
                </a:solidFill>
              </a:rPr>
              <a:t>Wrong output (overflow)</a:t>
            </a:r>
          </a:p>
          <a:p>
            <a:pPr marL="0" indent="0">
              <a:buNone/>
            </a:pPr>
            <a:r>
              <a:rPr lang="en-US" sz="2000" dirty="0">
                <a:solidFill>
                  <a:srgbClr val="C00000"/>
                </a:solidFill>
              </a:rPr>
              <a:t>*</a:t>
            </a:r>
            <a:r>
              <a:rPr lang="en-US" sz="2000" dirty="0"/>
              <a:t>  -2004260032 instead of 50000005000000</a:t>
            </a:r>
          </a:p>
          <a:p>
            <a:pPr marL="0" indent="0">
              <a:buNone/>
            </a:pPr>
            <a:r>
              <a:rPr lang="en-US" sz="2000" dirty="0">
                <a:solidFill>
                  <a:srgbClr val="C00000"/>
                </a:solidFill>
              </a:rPr>
              <a:t>**</a:t>
            </a:r>
            <a:r>
              <a:rPr lang="en-US" sz="2000" dirty="0"/>
              <a:t>  -243309312 instead of 500000000500000000</a:t>
            </a:r>
          </a:p>
          <a:p>
            <a:pPr marL="0" indent="0">
              <a:buNone/>
            </a:pPr>
            <a:r>
              <a:rPr lang="da-DK" sz="2000" dirty="0"/>
              <a:t>- </a:t>
            </a:r>
            <a:r>
              <a:rPr lang="da-DK" sz="2000" dirty="0" err="1"/>
              <a:t>since</a:t>
            </a:r>
            <a:r>
              <a:rPr lang="da-DK" sz="2000" dirty="0"/>
              <a:t> C, C++, and Java </a:t>
            </a:r>
            <a:r>
              <a:rPr lang="da-DK" sz="2000" dirty="0" err="1"/>
              <a:t>only</a:t>
            </a:r>
            <a:r>
              <a:rPr lang="da-DK" sz="2000" dirty="0"/>
              <a:t> </a:t>
            </a:r>
            <a:r>
              <a:rPr lang="da-DK" sz="2000" dirty="0" err="1"/>
              <a:t>uses</a:t>
            </a:r>
            <a:r>
              <a:rPr lang="da-DK" sz="2000" dirty="0"/>
              <a:t> 32 bits to </a:t>
            </a:r>
            <a:r>
              <a:rPr lang="da-DK" sz="2000" dirty="0" err="1"/>
              <a:t>represent</a:t>
            </a:r>
            <a:r>
              <a:rPr lang="da-DK" sz="2000" dirty="0"/>
              <a:t> </a:t>
            </a:r>
            <a:r>
              <a:rPr lang="da-DK" sz="2000" dirty="0" err="1"/>
              <a:t>integers</a:t>
            </a:r>
            <a:r>
              <a:rPr lang="da-DK" sz="2000" dirty="0"/>
              <a:t> (and 64 bits for ”long” </a:t>
            </a:r>
            <a:r>
              <a:rPr lang="da-DK" sz="2000" dirty="0" err="1"/>
              <a:t>integers</a:t>
            </a:r>
            <a:r>
              <a:rPr lang="da-DK" sz="2000" dirty="0"/>
              <a:t>)</a:t>
            </a:r>
            <a:endParaRPr lang="en-US" sz="2000" dirty="0"/>
          </a:p>
        </p:txBody>
      </p:sp>
      <p:graphicFrame>
        <p:nvGraphicFramePr>
          <p:cNvPr id="4" name="Table 3"/>
          <p:cNvGraphicFramePr>
            <a:graphicFrameLocks noGrp="1"/>
          </p:cNvGraphicFramePr>
          <p:nvPr>
            <p:extLst>
              <p:ext uri="{D42A27DB-BD31-4B8C-83A1-F6EECF244321}">
                <p14:modId xmlns:p14="http://schemas.microsoft.com/office/powerpoint/2010/main" val="3752822276"/>
              </p:ext>
            </p:extLst>
          </p:nvPr>
        </p:nvGraphicFramePr>
        <p:xfrm>
          <a:off x="406400" y="1571864"/>
          <a:ext cx="11384152" cy="1107440"/>
        </p:xfrm>
        <a:graphic>
          <a:graphicData uri="http://schemas.openxmlformats.org/drawingml/2006/table">
            <a:tbl>
              <a:tblPr firstRow="1" bandRow="1">
                <a:tableStyleId>{9D7B26C5-4107-4FEC-AEDC-1716B250A1EF}</a:tableStyleId>
              </a:tblPr>
              <a:tblGrid>
                <a:gridCol w="527368">
                  <a:extLst>
                    <a:ext uri="{9D8B030D-6E8A-4147-A177-3AD203B41FA5}">
                      <a16:colId xmlns:a16="http://schemas.microsoft.com/office/drawing/2014/main" val="2076857321"/>
                    </a:ext>
                  </a:extLst>
                </a:gridCol>
                <a:gridCol w="1222692">
                  <a:extLst>
                    <a:ext uri="{9D8B030D-6E8A-4147-A177-3AD203B41FA5}">
                      <a16:colId xmlns:a16="http://schemas.microsoft.com/office/drawing/2014/main" val="2725208115"/>
                    </a:ext>
                  </a:extLst>
                </a:gridCol>
                <a:gridCol w="1886140">
                  <a:extLst>
                    <a:ext uri="{9D8B030D-6E8A-4147-A177-3AD203B41FA5}">
                      <a16:colId xmlns:a16="http://schemas.microsoft.com/office/drawing/2014/main" val="1795596331"/>
                    </a:ext>
                  </a:extLst>
                </a:gridCol>
                <a:gridCol w="2039048">
                  <a:extLst>
                    <a:ext uri="{9D8B030D-6E8A-4147-A177-3AD203B41FA5}">
                      <a16:colId xmlns:a16="http://schemas.microsoft.com/office/drawing/2014/main" val="145326668"/>
                    </a:ext>
                  </a:extLst>
                </a:gridCol>
                <a:gridCol w="1241488">
                  <a:extLst>
                    <a:ext uri="{9D8B030D-6E8A-4147-A177-3AD203B41FA5}">
                      <a16:colId xmlns:a16="http://schemas.microsoft.com/office/drawing/2014/main" val="2289675586"/>
                    </a:ext>
                  </a:extLst>
                </a:gridCol>
                <a:gridCol w="1577912">
                  <a:extLst>
                    <a:ext uri="{9D8B030D-6E8A-4147-A177-3AD203B41FA5}">
                      <a16:colId xmlns:a16="http://schemas.microsoft.com/office/drawing/2014/main" val="2313262574"/>
                    </a:ext>
                  </a:extLst>
                </a:gridCol>
                <a:gridCol w="1362520">
                  <a:extLst>
                    <a:ext uri="{9D8B030D-6E8A-4147-A177-3AD203B41FA5}">
                      <a16:colId xmlns:a16="http://schemas.microsoft.com/office/drawing/2014/main" val="2845052186"/>
                    </a:ext>
                  </a:extLst>
                </a:gridCol>
                <a:gridCol w="1526984">
                  <a:extLst>
                    <a:ext uri="{9D8B030D-6E8A-4147-A177-3AD203B41FA5}">
                      <a16:colId xmlns:a16="http://schemas.microsoft.com/office/drawing/2014/main" val="22008766"/>
                    </a:ext>
                  </a:extLst>
                </a:gridCol>
              </a:tblGrid>
              <a:tr h="370840">
                <a:tc>
                  <a:txBody>
                    <a:bodyPr/>
                    <a:lstStyle/>
                    <a:p>
                      <a:pPr algn="ctr"/>
                      <a:r>
                        <a:rPr lang="da-DK" dirty="0"/>
                        <a:t>n</a:t>
                      </a:r>
                      <a:endParaRPr lang="en-US" dirty="0"/>
                    </a:p>
                  </a:txBody>
                  <a:tcPr>
                    <a:solidFill>
                      <a:schemeClr val="accent5">
                        <a:lumMod val="20000"/>
                        <a:lumOff val="80000"/>
                      </a:schemeClr>
                    </a:solidFill>
                  </a:tcPr>
                </a:tc>
                <a:tc>
                  <a:txBody>
                    <a:bodyPr/>
                    <a:lstStyle/>
                    <a:p>
                      <a:pPr algn="ctr"/>
                      <a:r>
                        <a:rPr lang="da-DK" dirty="0"/>
                        <a:t>C (</a:t>
                      </a:r>
                      <a:r>
                        <a:rPr lang="da-DK" dirty="0" err="1"/>
                        <a:t>gcc</a:t>
                      </a:r>
                      <a:r>
                        <a:rPr lang="da-DK" baseline="0" dirty="0"/>
                        <a:t> 9.2)</a:t>
                      </a:r>
                      <a:endParaRPr lang="en-US" dirty="0"/>
                    </a:p>
                  </a:txBody>
                  <a:tcPr>
                    <a:solidFill>
                      <a:schemeClr val="accent5">
                        <a:lumMod val="20000"/>
                        <a:lumOff val="80000"/>
                      </a:schemeClr>
                    </a:solidFill>
                  </a:tcPr>
                </a:tc>
                <a:tc>
                  <a:txBody>
                    <a:bodyPr/>
                    <a:lstStyle/>
                    <a:p>
                      <a:pPr algn="ctr"/>
                      <a:r>
                        <a:rPr lang="da-DK" dirty="0"/>
                        <a:t>C++, </a:t>
                      </a:r>
                      <a:r>
                        <a:rPr lang="da-DK" dirty="0" err="1"/>
                        <a:t>int</a:t>
                      </a:r>
                      <a:r>
                        <a:rPr lang="da-DK" dirty="0"/>
                        <a:t> (g</a:t>
                      </a:r>
                      <a:r>
                        <a:rPr lang="da-DK"/>
                        <a:t>++ 9.2 </a:t>
                      </a:r>
                      <a:r>
                        <a:rPr lang="da-DK" dirty="0"/>
                        <a:t>)</a:t>
                      </a:r>
                      <a:endParaRPr lang="en-US" dirty="0"/>
                    </a:p>
                  </a:txBody>
                  <a:tcPr>
                    <a:solidFill>
                      <a:schemeClr val="accent5">
                        <a:lumMod val="20000"/>
                        <a:lumOff val="80000"/>
                      </a:schemeClr>
                    </a:solidFill>
                  </a:tcPr>
                </a:tc>
                <a:tc>
                  <a:txBody>
                    <a:bodyPr/>
                    <a:lstStyle/>
                    <a:p>
                      <a:pPr algn="ctr"/>
                      <a:r>
                        <a:rPr lang="da-DK" dirty="0"/>
                        <a:t>C++,</a:t>
                      </a:r>
                      <a:r>
                        <a:rPr lang="da-DK" baseline="0" dirty="0"/>
                        <a:t> </a:t>
                      </a:r>
                      <a:r>
                        <a:rPr lang="da-DK" dirty="0"/>
                        <a:t>long (g++ 9.2 )</a:t>
                      </a:r>
                      <a:endParaRPr lang="en-US" dirty="0"/>
                    </a:p>
                  </a:txBody>
                  <a:tcPr>
                    <a:solidFill>
                      <a:schemeClr val="accent5">
                        <a:lumMod val="20000"/>
                        <a:lumOff val="80000"/>
                      </a:schemeClr>
                    </a:solidFill>
                  </a:tcPr>
                </a:tc>
                <a:tc>
                  <a:txBody>
                    <a:bodyPr/>
                    <a:lstStyle/>
                    <a:p>
                      <a:pPr algn="ctr"/>
                      <a:r>
                        <a:rPr lang="da-DK" dirty="0"/>
                        <a:t>Java (12.0)</a:t>
                      </a:r>
                      <a:endParaRPr lang="en-US" dirty="0"/>
                    </a:p>
                  </a:txBody>
                  <a:tcPr>
                    <a:solidFill>
                      <a:schemeClr val="accent5">
                        <a:lumMod val="20000"/>
                        <a:lumOff val="80000"/>
                      </a:schemeClr>
                    </a:solidFill>
                  </a:tcPr>
                </a:tc>
                <a:tc>
                  <a:txBody>
                    <a:bodyPr/>
                    <a:lstStyle/>
                    <a:p>
                      <a:pPr algn="ctr"/>
                      <a:r>
                        <a:rPr lang="da-DK" dirty="0" err="1"/>
                        <a:t>Python</a:t>
                      </a:r>
                      <a:r>
                        <a:rPr lang="da-DK" dirty="0"/>
                        <a:t> (3.8.1)</a:t>
                      </a:r>
                      <a:endParaRPr lang="en-US" dirty="0"/>
                    </a:p>
                  </a:txBody>
                  <a:tcPr>
                    <a:solidFill>
                      <a:schemeClr val="accent5">
                        <a:lumMod val="20000"/>
                        <a:lumOff val="80000"/>
                      </a:schemeClr>
                    </a:solidFill>
                  </a:tcPr>
                </a:tc>
                <a:tc>
                  <a:txBody>
                    <a:bodyPr/>
                    <a:lstStyle/>
                    <a:p>
                      <a:pPr algn="ctr"/>
                      <a:r>
                        <a:rPr lang="da-DK" dirty="0" err="1"/>
                        <a:t>PyPy</a:t>
                      </a:r>
                      <a:r>
                        <a:rPr lang="da-DK" dirty="0"/>
                        <a:t> (7.3.0)</a:t>
                      </a:r>
                      <a:endParaRPr lang="en-US" dirty="0"/>
                    </a:p>
                  </a:txBody>
                  <a:tcPr>
                    <a:solidFill>
                      <a:schemeClr val="accent5">
                        <a:lumMod val="20000"/>
                        <a:lumOff val="80000"/>
                      </a:schemeClr>
                    </a:solidFill>
                  </a:tcPr>
                </a:tc>
                <a:tc>
                  <a:txBody>
                    <a:bodyPr/>
                    <a:lstStyle/>
                    <a:p>
                      <a:pPr algn="ctr"/>
                      <a:r>
                        <a:rPr lang="en-US" dirty="0" err="1"/>
                        <a:t>Numba</a:t>
                      </a:r>
                      <a:r>
                        <a:rPr lang="en-US" dirty="0"/>
                        <a:t>, int64</a:t>
                      </a:r>
                    </a:p>
                  </a:txBody>
                  <a:tcPr>
                    <a:solidFill>
                      <a:schemeClr val="accent5">
                        <a:lumMod val="20000"/>
                        <a:lumOff val="80000"/>
                      </a:schemeClr>
                    </a:solidFill>
                  </a:tcPr>
                </a:tc>
                <a:extLst>
                  <a:ext uri="{0D108BD9-81ED-4DB2-BD59-A6C34878D82A}">
                    <a16:rowId xmlns:a16="http://schemas.microsoft.com/office/drawing/2014/main" val="2410259598"/>
                  </a:ext>
                </a:extLst>
              </a:tr>
              <a:tr h="317896">
                <a:tc>
                  <a:txBody>
                    <a:bodyPr/>
                    <a:lstStyle/>
                    <a:p>
                      <a:pPr algn="ctr"/>
                      <a:r>
                        <a:rPr lang="da-DK" dirty="0"/>
                        <a:t>10</a:t>
                      </a:r>
                      <a:r>
                        <a:rPr lang="da-DK" baseline="30000" dirty="0"/>
                        <a:t>7</a:t>
                      </a:r>
                      <a:endParaRPr lang="en-US" baseline="30000" dirty="0"/>
                    </a:p>
                  </a:txBody>
                  <a:tcPr/>
                </a:tc>
                <a:tc>
                  <a:txBody>
                    <a:bodyPr/>
                    <a:lstStyle/>
                    <a:p>
                      <a:pPr algn="ctr"/>
                      <a:r>
                        <a:rPr lang="da-DK" dirty="0"/>
                        <a:t>0.001 sec</a:t>
                      </a:r>
                      <a:r>
                        <a:rPr lang="da-DK" dirty="0">
                          <a:solidFill>
                            <a:srgbClr val="C00000"/>
                          </a:solidFill>
                        </a:rPr>
                        <a:t>*</a:t>
                      </a:r>
                      <a:endParaRPr lang="en-US" dirty="0">
                        <a:solidFill>
                          <a:srgbClr val="C00000"/>
                        </a:solidFill>
                      </a:endParaRPr>
                    </a:p>
                  </a:txBody>
                  <a:tcPr/>
                </a:tc>
                <a:tc>
                  <a:txBody>
                    <a:bodyPr/>
                    <a:lstStyle/>
                    <a:p>
                      <a:pPr algn="ctr"/>
                      <a:r>
                        <a:rPr lang="da-DK" dirty="0"/>
                        <a:t>0.001 sec</a:t>
                      </a:r>
                      <a:r>
                        <a:rPr lang="da-DK" dirty="0">
                          <a:solidFill>
                            <a:srgbClr val="C00000"/>
                          </a:solidFill>
                        </a:rPr>
                        <a:t>*</a:t>
                      </a:r>
                      <a:endParaRPr lang="en-US" dirty="0">
                        <a:solidFill>
                          <a:srgbClr val="C00000"/>
                        </a:solidFill>
                      </a:endParaRPr>
                    </a:p>
                  </a:txBody>
                  <a:tcPr/>
                </a:tc>
                <a:tc>
                  <a:txBody>
                    <a:bodyPr/>
                    <a:lstStyle/>
                    <a:p>
                      <a:pPr algn="ctr"/>
                      <a:r>
                        <a:rPr lang="da-DK" dirty="0"/>
                        <a:t>0.003 sec</a:t>
                      </a:r>
                      <a:endParaRPr lang="en-US" dirty="0"/>
                    </a:p>
                  </a:txBody>
                  <a:tcPr/>
                </a:tc>
                <a:tc>
                  <a:txBody>
                    <a:bodyPr/>
                    <a:lstStyle/>
                    <a:p>
                      <a:pPr algn="ctr"/>
                      <a:r>
                        <a:rPr lang="da-DK" dirty="0"/>
                        <a:t>0.006 sec</a:t>
                      </a:r>
                      <a:r>
                        <a:rPr lang="da-DK" dirty="0">
                          <a:solidFill>
                            <a:srgbClr val="C00000"/>
                          </a:solidFill>
                        </a:rPr>
                        <a:t>*</a:t>
                      </a:r>
                      <a:endParaRPr lang="en-US" dirty="0"/>
                    </a:p>
                  </a:txBody>
                  <a:tcPr/>
                </a:tc>
                <a:tc>
                  <a:txBody>
                    <a:bodyPr/>
                    <a:lstStyle/>
                    <a:p>
                      <a:pPr algn="ctr"/>
                      <a:r>
                        <a:rPr lang="da-DK" dirty="0"/>
                        <a:t>1.5 sec</a:t>
                      </a:r>
                      <a:endParaRPr lang="en-US" dirty="0"/>
                    </a:p>
                  </a:txBody>
                  <a:tcPr/>
                </a:tc>
                <a:tc>
                  <a:txBody>
                    <a:bodyPr/>
                    <a:lstStyle/>
                    <a:p>
                      <a:pPr algn="ctr"/>
                      <a:r>
                        <a:rPr lang="da-DK" dirty="0"/>
                        <a:t>0.27 sec</a:t>
                      </a:r>
                      <a:endParaRPr lang="en-US" dirty="0"/>
                    </a:p>
                  </a:txBody>
                  <a:tcPr/>
                </a:tc>
                <a:tc>
                  <a:txBody>
                    <a:bodyPr/>
                    <a:lstStyle/>
                    <a:p>
                      <a:pPr algn="ctr"/>
                      <a:r>
                        <a:rPr lang="en-US" dirty="0"/>
                        <a:t>0.002 sec</a:t>
                      </a:r>
                    </a:p>
                  </a:txBody>
                  <a:tcPr/>
                </a:tc>
                <a:extLst>
                  <a:ext uri="{0D108BD9-81ED-4DB2-BD59-A6C34878D82A}">
                    <a16:rowId xmlns:a16="http://schemas.microsoft.com/office/drawing/2014/main" val="1138592192"/>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da-DK" dirty="0"/>
                        <a:t>10</a:t>
                      </a:r>
                      <a:r>
                        <a:rPr lang="da-DK" baseline="30000" dirty="0"/>
                        <a:t>9</a:t>
                      </a:r>
                      <a:endParaRPr lang="en-US" baseline="30000" dirty="0"/>
                    </a:p>
                  </a:txBody>
                  <a:tcPr/>
                </a:tc>
                <a:tc>
                  <a:txBody>
                    <a:bodyPr/>
                    <a:lstStyle/>
                    <a:p>
                      <a:pPr algn="ctr"/>
                      <a:r>
                        <a:rPr lang="da-DK" dirty="0"/>
                        <a:t>0.10 sec</a:t>
                      </a:r>
                      <a:r>
                        <a:rPr lang="da-DK" dirty="0">
                          <a:solidFill>
                            <a:srgbClr val="C00000"/>
                          </a:solidFill>
                        </a:rPr>
                        <a:t>**</a:t>
                      </a:r>
                      <a:endParaRPr lang="en-US" dirty="0">
                        <a:solidFill>
                          <a:srgbClr val="C00000"/>
                        </a:solidFill>
                      </a:endParaRPr>
                    </a:p>
                  </a:txBody>
                  <a:tcPr/>
                </a:tc>
                <a:tc>
                  <a:txBody>
                    <a:bodyPr/>
                    <a:lstStyle/>
                    <a:p>
                      <a:pPr algn="ctr"/>
                      <a:r>
                        <a:rPr lang="da-DK" dirty="0"/>
                        <a:t>0.10 sec</a:t>
                      </a:r>
                      <a:r>
                        <a:rPr lang="da-DK" dirty="0">
                          <a:solidFill>
                            <a:srgbClr val="C00000"/>
                          </a:solidFill>
                        </a:rPr>
                        <a:t>**</a:t>
                      </a:r>
                      <a:endParaRPr lang="en-US" dirty="0">
                        <a:solidFill>
                          <a:srgbClr val="C00000"/>
                        </a:solidFill>
                      </a:endParaRPr>
                    </a:p>
                  </a:txBody>
                  <a:tcPr/>
                </a:tc>
                <a:tc>
                  <a:txBody>
                    <a:bodyPr/>
                    <a:lstStyle/>
                    <a:p>
                      <a:pPr algn="ctr"/>
                      <a:r>
                        <a:rPr lang="da-DK" dirty="0"/>
                        <a:t>0.30 sec</a:t>
                      </a:r>
                      <a:endParaRPr lang="en-US" dirty="0"/>
                    </a:p>
                  </a:txBody>
                  <a:tcPr/>
                </a:tc>
                <a:tc>
                  <a:txBody>
                    <a:bodyPr/>
                    <a:lstStyle/>
                    <a:p>
                      <a:pPr algn="ctr"/>
                      <a:r>
                        <a:rPr lang="da-DK" dirty="0"/>
                        <a:t>0.40 sec</a:t>
                      </a:r>
                      <a:r>
                        <a:rPr lang="da-DK" dirty="0">
                          <a:solidFill>
                            <a:srgbClr val="C00000"/>
                          </a:solidFill>
                        </a:rPr>
                        <a:t>**</a:t>
                      </a:r>
                      <a:endParaRPr lang="en-US" dirty="0"/>
                    </a:p>
                  </a:txBody>
                  <a:tcPr/>
                </a:tc>
                <a:tc>
                  <a:txBody>
                    <a:bodyPr/>
                    <a:lstStyle/>
                    <a:p>
                      <a:pPr algn="ctr"/>
                      <a:r>
                        <a:rPr lang="da-DK" dirty="0"/>
                        <a:t>145 sec</a:t>
                      </a:r>
                      <a:endParaRPr lang="en-US" dirty="0"/>
                    </a:p>
                  </a:txBody>
                  <a:tcPr/>
                </a:tc>
                <a:tc>
                  <a:txBody>
                    <a:bodyPr/>
                    <a:lstStyle/>
                    <a:p>
                      <a:pPr algn="ctr"/>
                      <a:r>
                        <a:rPr lang="da-DK"/>
                        <a:t>27 </a:t>
                      </a:r>
                      <a:r>
                        <a:rPr lang="da-DK" dirty="0"/>
                        <a:t>sec</a:t>
                      </a:r>
                      <a:endParaRPr lang="en-US" dirty="0"/>
                    </a:p>
                  </a:txBody>
                  <a:tcPr/>
                </a:tc>
                <a:tc>
                  <a:txBody>
                    <a:bodyPr/>
                    <a:lstStyle/>
                    <a:p>
                      <a:pPr algn="ctr"/>
                      <a:r>
                        <a:rPr lang="en-US" dirty="0"/>
                        <a:t>0.2 sec</a:t>
                      </a:r>
                    </a:p>
                  </a:txBody>
                  <a:tcPr/>
                </a:tc>
                <a:extLst>
                  <a:ext uri="{0D108BD9-81ED-4DB2-BD59-A6C34878D82A}">
                    <a16:rowId xmlns:a16="http://schemas.microsoft.com/office/drawing/2014/main" val="1799570419"/>
                  </a:ext>
                </a:extLst>
              </a:tr>
            </a:tbl>
          </a:graphicData>
        </a:graphic>
      </p:graphicFrame>
      <p:sp>
        <p:nvSpPr>
          <p:cNvPr id="5" name="Content Placeholder 2"/>
          <p:cNvSpPr txBox="1">
            <a:spLocks/>
          </p:cNvSpPr>
          <p:nvPr/>
        </p:nvSpPr>
        <p:spPr>
          <a:xfrm>
            <a:off x="1411908" y="4650860"/>
            <a:ext cx="9366006" cy="1793874"/>
          </a:xfrm>
          <a:prstGeom prst="rect">
            <a:avLst/>
          </a:prstGeom>
          <a:solidFill>
            <a:schemeClr val="accent5">
              <a:lumMod val="20000"/>
              <a:lumOff val="80000"/>
            </a:schemeClr>
          </a:solidFill>
          <a:ln>
            <a:solidFill>
              <a:schemeClr val="tx1">
                <a:lumMod val="75000"/>
                <a:lumOff val="25000"/>
              </a:schemeClr>
            </a:solidFill>
          </a:ln>
        </p:spPr>
        <p:txBody>
          <a:bodyPr vert="horz" lIns="91440" tIns="45720" rIns="91440" bIns="45720" rtlCol="0">
            <a:noAutofit/>
          </a:bodyPr>
          <a:lstStyle>
            <a:lvl1pPr marL="357188" indent="-357188" algn="l" defTabSz="914400" rtl="0" eaLnBrk="1" latinLnBrk="0" hangingPunct="1">
              <a:lnSpc>
                <a:spcPct val="90000"/>
              </a:lnSpc>
              <a:spcBef>
                <a:spcPts val="1000"/>
              </a:spcBef>
              <a:buClr>
                <a:srgbClr val="C00000"/>
              </a:buClr>
              <a:buFont typeface="Wingdings" panose="05000000000000000000" pitchFamily="2"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Wingdings" panose="05000000000000000000" pitchFamily="2" charset="2"/>
              <a:buNone/>
            </a:pPr>
            <a:r>
              <a:rPr lang="en-US" sz="1400" dirty="0">
                <a:latin typeface="Courier New" panose="02070309020205020404" pitchFamily="49" charset="0"/>
                <a:cs typeface="Courier New" panose="02070309020205020404" pitchFamily="49" charset="0"/>
              </a:rPr>
              <a:t>Bit             666666</a:t>
            </a:r>
            <a:r>
              <a:rPr lang="en-US" sz="1400" dirty="0">
                <a:solidFill>
                  <a:schemeClr val="accent1">
                    <a:lumMod val="50000"/>
                  </a:schemeClr>
                </a:solidFill>
                <a:latin typeface="Courier New" panose="02070309020205020404" pitchFamily="49" charset="0"/>
                <a:cs typeface="Courier New" panose="02070309020205020404" pitchFamily="49" charset="0"/>
              </a:rPr>
              <a:t>66665555555555444444444433333333</a:t>
            </a:r>
            <a:r>
              <a:rPr lang="en-US" sz="1400" dirty="0">
                <a:solidFill>
                  <a:srgbClr val="C00000"/>
                </a:solidFill>
                <a:latin typeface="Courier New" panose="02070309020205020404" pitchFamily="49" charset="0"/>
                <a:cs typeface="Courier New" panose="02070309020205020404" pitchFamily="49" charset="0"/>
              </a:rPr>
              <a:t>33222222222211111111110000000000</a:t>
            </a:r>
            <a:br>
              <a:rPr lang="en-US" sz="1400" dirty="0">
                <a:latin typeface="Courier New" panose="02070309020205020404" pitchFamily="49" charset="0"/>
                <a:cs typeface="Courier New" panose="02070309020205020404" pitchFamily="49" charset="0"/>
              </a:rPr>
            </a:br>
            <a:r>
              <a:rPr lang="en-US" sz="1400" dirty="0">
                <a:latin typeface="Courier New" panose="02070309020205020404" pitchFamily="49" charset="0"/>
                <a:cs typeface="Courier New" panose="02070309020205020404" pitchFamily="49" charset="0"/>
              </a:rPr>
              <a:t>position        987654</a:t>
            </a:r>
            <a:r>
              <a:rPr lang="en-US" sz="1400" dirty="0">
                <a:solidFill>
                  <a:schemeClr val="accent1">
                    <a:lumMod val="50000"/>
                  </a:schemeClr>
                </a:solidFill>
                <a:latin typeface="Courier New" panose="02070309020205020404" pitchFamily="49" charset="0"/>
                <a:cs typeface="Courier New" panose="02070309020205020404" pitchFamily="49" charset="0"/>
              </a:rPr>
              <a:t>32109876543210987654321098765432</a:t>
            </a:r>
            <a:r>
              <a:rPr lang="en-US" sz="1400" dirty="0">
                <a:solidFill>
                  <a:srgbClr val="C00000"/>
                </a:solidFill>
                <a:latin typeface="Courier New" panose="02070309020205020404" pitchFamily="49" charset="0"/>
                <a:cs typeface="Courier New" panose="02070309020205020404" pitchFamily="49" charset="0"/>
              </a:rPr>
              <a:t>10987654321098765432109876543210</a:t>
            </a:r>
          </a:p>
          <a:p>
            <a:pPr marL="0" indent="0">
              <a:buFont typeface="Wingdings" panose="05000000000000000000" pitchFamily="2" charset="2"/>
              <a:buNone/>
            </a:pPr>
            <a:r>
              <a:rPr lang="en-US" sz="1400" dirty="0">
                <a:latin typeface="Courier New" panose="02070309020205020404" pitchFamily="49" charset="0"/>
                <a:cs typeface="Courier New" panose="02070309020205020404" pitchFamily="49" charset="0"/>
              </a:rPr>
              <a:t>bin(10**9)                                              111011100110101100101000000000</a:t>
            </a:r>
          </a:p>
          <a:p>
            <a:pPr marL="0" indent="0">
              <a:buFont typeface="Wingdings" panose="05000000000000000000" pitchFamily="2" charset="2"/>
              <a:buNone/>
            </a:pPr>
            <a:r>
              <a:rPr lang="en-US" sz="1400" dirty="0">
                <a:latin typeface="Courier New" panose="02070309020205020404" pitchFamily="49" charset="0"/>
                <a:cs typeface="Courier New" panose="02070309020205020404" pitchFamily="49" charset="0"/>
              </a:rPr>
              <a:t>bin(50000005000000)                     10110101111001</a:t>
            </a:r>
            <a:r>
              <a:rPr lang="en-US" sz="1400" dirty="0">
                <a:solidFill>
                  <a:srgbClr val="C00000"/>
                </a:solidFill>
                <a:latin typeface="Courier New" panose="02070309020205020404" pitchFamily="49" charset="0"/>
                <a:cs typeface="Courier New" panose="02070309020205020404" pitchFamily="49" charset="0"/>
              </a:rPr>
              <a:t>10001000100010010110101101000000</a:t>
            </a:r>
            <a:br>
              <a:rPr lang="en-US" sz="1400" dirty="0">
                <a:latin typeface="Courier New" panose="02070309020205020404" pitchFamily="49" charset="0"/>
                <a:cs typeface="Courier New" panose="02070309020205020404" pitchFamily="49" charset="0"/>
              </a:rPr>
            </a:br>
            <a:r>
              <a:rPr lang="en-US" sz="1400" dirty="0">
                <a:latin typeface="Courier New" panose="02070309020205020404" pitchFamily="49" charset="0"/>
                <a:cs typeface="Courier New" panose="02070309020205020404" pitchFamily="49" charset="0"/>
              </a:rPr>
              <a:t>bin(-2004260032+2**32)                                </a:t>
            </a:r>
            <a:r>
              <a:rPr lang="en-US" sz="1400" dirty="0">
                <a:solidFill>
                  <a:srgbClr val="C00000"/>
                </a:solidFill>
                <a:latin typeface="Courier New" panose="02070309020205020404" pitchFamily="49" charset="0"/>
                <a:cs typeface="Courier New" panose="02070309020205020404" pitchFamily="49" charset="0"/>
              </a:rPr>
              <a:t>10001000100010010110101101000000</a:t>
            </a:r>
            <a:endParaRPr lang="en-US" sz="1400" dirty="0">
              <a:latin typeface="Courier New" panose="02070309020205020404" pitchFamily="49" charset="0"/>
              <a:cs typeface="Courier New" panose="02070309020205020404" pitchFamily="49" charset="0"/>
            </a:endParaRPr>
          </a:p>
          <a:p>
            <a:pPr marL="0" indent="0">
              <a:buFont typeface="Wingdings" panose="05000000000000000000" pitchFamily="2" charset="2"/>
              <a:buNone/>
            </a:pPr>
            <a:r>
              <a:rPr lang="en-US" sz="1400" dirty="0">
                <a:latin typeface="Courier New" panose="02070309020205020404" pitchFamily="49" charset="0"/>
                <a:cs typeface="Courier New" panose="02070309020205020404" pitchFamily="49" charset="0"/>
              </a:rPr>
              <a:t>bin(500000000500000000)    110111100000101101101011001</a:t>
            </a:r>
            <a:r>
              <a:rPr lang="en-US" sz="1400" dirty="0">
                <a:solidFill>
                  <a:srgbClr val="C00000"/>
                </a:solidFill>
                <a:latin typeface="Courier New" panose="02070309020205020404" pitchFamily="49" charset="0"/>
                <a:cs typeface="Courier New" panose="02070309020205020404" pitchFamily="49" charset="0"/>
              </a:rPr>
              <a:t>11110001011111110110010100000000</a:t>
            </a:r>
            <a:br>
              <a:rPr lang="en-US" sz="1400" dirty="0">
                <a:latin typeface="Courier New" panose="02070309020205020404" pitchFamily="49" charset="0"/>
                <a:cs typeface="Courier New" panose="02070309020205020404" pitchFamily="49" charset="0"/>
              </a:rPr>
            </a:br>
            <a:r>
              <a:rPr lang="en-US" sz="1400" dirty="0">
                <a:latin typeface="Courier New" panose="02070309020205020404" pitchFamily="49" charset="0"/>
                <a:cs typeface="Courier New" panose="02070309020205020404" pitchFamily="49" charset="0"/>
              </a:rPr>
              <a:t>bin(-243309312+2**32)                                 </a:t>
            </a:r>
            <a:r>
              <a:rPr lang="en-US" sz="1400" dirty="0">
                <a:solidFill>
                  <a:srgbClr val="C00000"/>
                </a:solidFill>
                <a:latin typeface="Courier New" panose="02070309020205020404" pitchFamily="49" charset="0"/>
                <a:cs typeface="Courier New" panose="02070309020205020404" pitchFamily="49" charset="0"/>
              </a:rPr>
              <a:t>11110001011111110110010100000000</a:t>
            </a:r>
            <a:endParaRPr lang="en-US" sz="1400" dirty="0">
              <a:latin typeface="Courier New" panose="02070309020205020404" pitchFamily="49" charset="0"/>
              <a:cs typeface="Courier New" panose="02070309020205020404" pitchFamily="49" charset="0"/>
            </a:endParaRPr>
          </a:p>
        </p:txBody>
      </p:sp>
      <p:sp>
        <p:nvSpPr>
          <p:cNvPr id="6" name="Cloud 5"/>
          <p:cNvSpPr/>
          <p:nvPr/>
        </p:nvSpPr>
        <p:spPr>
          <a:xfrm>
            <a:off x="9721512" y="3109568"/>
            <a:ext cx="1924135" cy="781555"/>
          </a:xfrm>
          <a:prstGeom prst="cloud">
            <a:avLst/>
          </a:prstGeom>
          <a:solidFill>
            <a:schemeClr val="accent2">
              <a:lumMod val="20000"/>
              <a:lumOff val="8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a-DK" dirty="0">
                <a:solidFill>
                  <a:srgbClr val="C00000"/>
                </a:solidFill>
              </a:rPr>
              <a:t>Have </a:t>
            </a:r>
            <a:r>
              <a:rPr lang="da-DK" dirty="0" err="1">
                <a:solidFill>
                  <a:srgbClr val="C00000"/>
                </a:solidFill>
              </a:rPr>
              <a:t>fun</a:t>
            </a:r>
            <a:r>
              <a:rPr lang="da-DK" dirty="0">
                <a:solidFill>
                  <a:srgbClr val="C00000"/>
                </a:solidFill>
              </a:rPr>
              <a:t> </a:t>
            </a:r>
            <a:r>
              <a:rPr lang="da-DK" dirty="0" err="1">
                <a:solidFill>
                  <a:srgbClr val="C00000"/>
                </a:solidFill>
              </a:rPr>
              <a:t>debugging</a:t>
            </a:r>
            <a:r>
              <a:rPr lang="da-DK" dirty="0">
                <a:solidFill>
                  <a:srgbClr val="C00000"/>
                </a:solidFill>
              </a:rPr>
              <a:t>!</a:t>
            </a:r>
            <a:endParaRPr lang="en-US" dirty="0">
              <a:solidFill>
                <a:srgbClr val="C00000"/>
              </a:solidFill>
            </a:endParaRPr>
          </a:p>
        </p:txBody>
      </p:sp>
      <p:sp>
        <p:nvSpPr>
          <p:cNvPr id="7" name="TextBox 6"/>
          <p:cNvSpPr txBox="1"/>
          <p:nvPr/>
        </p:nvSpPr>
        <p:spPr>
          <a:xfrm>
            <a:off x="8003569" y="6444734"/>
            <a:ext cx="4079163" cy="369332"/>
          </a:xfrm>
          <a:prstGeom prst="rect">
            <a:avLst/>
          </a:prstGeom>
          <a:noFill/>
        </p:spPr>
        <p:txBody>
          <a:bodyPr wrap="square" rtlCol="0">
            <a:spAutoFit/>
          </a:bodyPr>
          <a:lstStyle/>
          <a:p>
            <a:pPr algn="r"/>
            <a:r>
              <a:rPr lang="en-US" dirty="0">
                <a:solidFill>
                  <a:schemeClr val="bg1">
                    <a:lumMod val="50000"/>
                  </a:schemeClr>
                </a:solidFill>
                <a:hlinkClick r:id="rId3"/>
              </a:rPr>
              <a:t>Try Google: civilization </a:t>
            </a:r>
            <a:r>
              <a:rPr lang="en-US" dirty="0" err="1">
                <a:solidFill>
                  <a:schemeClr val="bg1">
                    <a:lumMod val="50000"/>
                  </a:schemeClr>
                </a:solidFill>
                <a:hlinkClick r:id="rId3"/>
              </a:rPr>
              <a:t>gandhi</a:t>
            </a:r>
            <a:r>
              <a:rPr lang="en-US" dirty="0">
                <a:solidFill>
                  <a:schemeClr val="bg1">
                    <a:lumMod val="50000"/>
                  </a:schemeClr>
                </a:solidFill>
                <a:hlinkClick r:id="rId3"/>
              </a:rPr>
              <a:t> overflow</a:t>
            </a:r>
            <a:endParaRPr lang="en-US" dirty="0">
              <a:solidFill>
                <a:schemeClr val="bg1">
                  <a:lumMod val="50000"/>
                </a:schemeClr>
              </a:solidFill>
            </a:endParaRPr>
          </a:p>
        </p:txBody>
      </p:sp>
      <p:sp>
        <p:nvSpPr>
          <p:cNvPr id="8" name="Right Brace 7"/>
          <p:cNvSpPr/>
          <p:nvPr/>
        </p:nvSpPr>
        <p:spPr>
          <a:xfrm rot="16200000">
            <a:off x="9539249" y="-804632"/>
            <a:ext cx="163972" cy="4338634"/>
          </a:xfrm>
          <a:prstGeom prst="rightBrace">
            <a:avLst>
              <a:gd name="adj1" fmla="val 45472"/>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TextBox 8"/>
          <p:cNvSpPr txBox="1"/>
          <p:nvPr/>
        </p:nvSpPr>
        <p:spPr>
          <a:xfrm>
            <a:off x="8573307" y="891294"/>
            <a:ext cx="2121335" cy="369332"/>
          </a:xfrm>
          <a:prstGeom prst="rect">
            <a:avLst/>
          </a:prstGeom>
          <a:noFill/>
        </p:spPr>
        <p:txBody>
          <a:bodyPr wrap="square" rtlCol="0">
            <a:spAutoFit/>
          </a:bodyPr>
          <a:lstStyle/>
          <a:p>
            <a:pPr algn="ctr"/>
            <a:r>
              <a:rPr lang="en-US" dirty="0"/>
              <a:t>Python</a:t>
            </a:r>
          </a:p>
        </p:txBody>
      </p:sp>
    </p:spTree>
    <p:extLst>
      <p:ext uri="{BB962C8B-B14F-4D97-AF65-F5344CB8AC3E}">
        <p14:creationId xmlns:p14="http://schemas.microsoft.com/office/powerpoint/2010/main" val="10929648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fade">
                                      <p:cBhvr>
                                        <p:cTn id="25" dur="500"/>
                                        <p:tgtEl>
                                          <p:spTgt spid="5"/>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6"/>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7"/>
                                        </p:tgtEl>
                                        <p:attrNameLst>
                                          <p:attrName>style.visibility</p:attrName>
                                        </p:attrNameLst>
                                      </p:cBhvr>
                                      <p:to>
                                        <p:strVal val="visible"/>
                                      </p:to>
                                    </p:set>
                                    <p:animEffect transition="in" filter="fade">
                                      <p:cBhvr>
                                        <p:cTn id="3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animBg="1"/>
      <p:bldP spid="6" grpId="0" animBg="1"/>
      <p:bldP spid="7"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Timing results</a:t>
            </a:r>
          </a:p>
        </p:txBody>
      </p:sp>
      <p:sp>
        <p:nvSpPr>
          <p:cNvPr id="3" name="Content Placeholder 2"/>
          <p:cNvSpPr>
            <a:spLocks noGrp="1"/>
          </p:cNvSpPr>
          <p:nvPr>
            <p:ph idx="1"/>
          </p:nvPr>
        </p:nvSpPr>
        <p:spPr>
          <a:xfrm>
            <a:off x="1271319" y="2936223"/>
            <a:ext cx="9867016" cy="3618689"/>
          </a:xfrm>
        </p:spPr>
        <p:txBody>
          <a:bodyPr>
            <a:noAutofit/>
          </a:bodyPr>
          <a:lstStyle/>
          <a:p>
            <a:r>
              <a:rPr lang="en-US" sz="2000" dirty="0"/>
              <a:t>Relative speed</a:t>
            </a:r>
          </a:p>
          <a:p>
            <a:pPr marL="0" indent="0" algn="ctr">
              <a:buNone/>
            </a:pPr>
            <a:r>
              <a:rPr lang="en-US" sz="3600" b="1" dirty="0">
                <a:solidFill>
                  <a:srgbClr val="C00000"/>
                </a:solidFill>
              </a:rPr>
              <a:t>C   </a:t>
            </a:r>
            <a:r>
              <a:rPr lang="en-US" sz="3600" b="1" dirty="0">
                <a:solidFill>
                  <a:srgbClr val="C00000"/>
                </a:solidFill>
                <a:latin typeface="Calibri" panose="020F0502020204030204" pitchFamily="34" charset="0"/>
                <a:cs typeface="Calibri" panose="020F0502020204030204" pitchFamily="34" charset="0"/>
              </a:rPr>
              <a:t>≈   C++   &gt;   Java   &gt;&gt;   Python</a:t>
            </a:r>
          </a:p>
          <a:p>
            <a:r>
              <a:rPr lang="en-US" sz="2000" dirty="0">
                <a:latin typeface="Calibri" panose="020F0502020204030204" pitchFamily="34" charset="0"/>
                <a:cs typeface="Calibri" panose="020F0502020204030204" pitchFamily="34" charset="0"/>
              </a:rPr>
              <a:t>C, C++, Java need to care about integer overflows – select integer representation carefully with sufficient number of bits (8, 16, 32, 64, 128)</a:t>
            </a:r>
          </a:p>
          <a:p>
            <a:r>
              <a:rPr lang="en-US" sz="2000" dirty="0">
                <a:latin typeface="Calibri" panose="020F0502020204030204" pitchFamily="34" charset="0"/>
                <a:cs typeface="Calibri" panose="020F0502020204030204" pitchFamily="34" charset="0"/>
              </a:rPr>
              <a:t>Python natively works with arbitrary long integers (as memory on your machine allows). Also possible in Java using the class </a:t>
            </a:r>
            <a:r>
              <a:rPr lang="en-US" sz="2000" dirty="0" err="1">
                <a:latin typeface="Calibri" panose="020F0502020204030204" pitchFamily="34" charset="0"/>
                <a:cs typeface="Calibri" panose="020F0502020204030204" pitchFamily="34" charset="0"/>
              </a:rPr>
              <a:t>java.math.BigInteger</a:t>
            </a:r>
            <a:endParaRPr lang="en-US" sz="2000" dirty="0">
              <a:latin typeface="Calibri" panose="020F0502020204030204" pitchFamily="34" charset="0"/>
              <a:cs typeface="Calibri" panose="020F0502020204030204" pitchFamily="34" charset="0"/>
            </a:endParaRPr>
          </a:p>
          <a:p>
            <a:r>
              <a:rPr lang="en-US" sz="2000" dirty="0">
                <a:latin typeface="Calibri" panose="020F0502020204030204" pitchFamily="34" charset="0"/>
                <a:cs typeface="Calibri" panose="020F0502020204030204" pitchFamily="34" charset="0"/>
              </a:rPr>
              <a:t>Python programs can (sometimes) run faster using </a:t>
            </a:r>
            <a:r>
              <a:rPr lang="en-US" sz="2000" dirty="0" err="1">
                <a:latin typeface="Calibri" panose="020F0502020204030204" pitchFamily="34" charset="0"/>
                <a:cs typeface="Calibri" panose="020F0502020204030204" pitchFamily="34" charset="0"/>
              </a:rPr>
              <a:t>PyPy</a:t>
            </a:r>
            <a:endParaRPr lang="en-US" sz="2000" dirty="0">
              <a:latin typeface="Calibri" panose="020F0502020204030204" pitchFamily="34" charset="0"/>
              <a:cs typeface="Calibri" panose="020F0502020204030204" pitchFamily="34" charset="0"/>
            </a:endParaRPr>
          </a:p>
          <a:p>
            <a:r>
              <a:rPr lang="en-US" sz="2000" dirty="0">
                <a:latin typeface="Calibri" panose="020F0502020204030204" pitchFamily="34" charset="0"/>
                <a:cs typeface="Calibri" panose="020F0502020204030204" pitchFamily="34" charset="0"/>
              </a:rPr>
              <a:t>Number crunching in </a:t>
            </a:r>
            <a:r>
              <a:rPr lang="en-US" sz="2000" b="1" dirty="0">
                <a:latin typeface="Calibri" panose="020F0502020204030204" pitchFamily="34" charset="0"/>
                <a:cs typeface="Calibri" panose="020F0502020204030204" pitchFamily="34" charset="0"/>
              </a:rPr>
              <a:t>Python</a:t>
            </a:r>
            <a:r>
              <a:rPr lang="en-US" sz="2000" dirty="0">
                <a:latin typeface="Calibri" panose="020F0502020204030204" pitchFamily="34" charset="0"/>
                <a:cs typeface="Calibri" panose="020F0502020204030204" pitchFamily="34" charset="0"/>
              </a:rPr>
              <a:t> should be delegated to </a:t>
            </a:r>
            <a:r>
              <a:rPr lang="en-US" sz="2000" b="1" dirty="0">
                <a:latin typeface="Calibri" panose="020F0502020204030204" pitchFamily="34" charset="0"/>
                <a:cs typeface="Calibri" panose="020F0502020204030204" pitchFamily="34" charset="0"/>
              </a:rPr>
              <a:t>specialized modules (e.g. </a:t>
            </a:r>
            <a:r>
              <a:rPr lang="en-US" sz="2000" b="1" dirty="0" err="1">
                <a:latin typeface="Calibri" panose="020F0502020204030204" pitchFamily="34" charset="0"/>
                <a:cs typeface="Calibri" panose="020F0502020204030204" pitchFamily="34" charset="0"/>
              </a:rPr>
              <a:t>Numpy</a:t>
            </a:r>
            <a:r>
              <a:rPr lang="en-US" sz="2000" b="1" dirty="0">
                <a:latin typeface="Calibri" panose="020F0502020204030204" pitchFamily="34" charset="0"/>
                <a:cs typeface="Calibri" panose="020F0502020204030204" pitchFamily="34" charset="0"/>
              </a:rPr>
              <a:t>, CPLEX, </a:t>
            </a:r>
            <a:r>
              <a:rPr lang="en-US" sz="2000" b="1">
                <a:latin typeface="Calibri" panose="020F0502020204030204" pitchFamily="34" charset="0"/>
                <a:cs typeface="Calibri" panose="020F0502020204030204" pitchFamily="34" charset="0"/>
              </a:rPr>
              <a:t>Numba) </a:t>
            </a:r>
            <a:r>
              <a:rPr lang="en-US" sz="2000" dirty="0">
                <a:latin typeface="Calibri" panose="020F0502020204030204" pitchFamily="34" charset="0"/>
                <a:cs typeface="Calibri" panose="020F0502020204030204" pitchFamily="34" charset="0"/>
              </a:rPr>
              <a:t>– often written in C or C++</a:t>
            </a:r>
          </a:p>
        </p:txBody>
      </p:sp>
      <p:graphicFrame>
        <p:nvGraphicFramePr>
          <p:cNvPr id="5" name="Table 4"/>
          <p:cNvGraphicFramePr>
            <a:graphicFrameLocks noGrp="1"/>
          </p:cNvGraphicFramePr>
          <p:nvPr>
            <p:extLst>
              <p:ext uri="{D42A27DB-BD31-4B8C-83A1-F6EECF244321}">
                <p14:modId xmlns:p14="http://schemas.microsoft.com/office/powerpoint/2010/main" val="1510066522"/>
              </p:ext>
            </p:extLst>
          </p:nvPr>
        </p:nvGraphicFramePr>
        <p:xfrm>
          <a:off x="393700" y="1571864"/>
          <a:ext cx="11384152" cy="1107440"/>
        </p:xfrm>
        <a:graphic>
          <a:graphicData uri="http://schemas.openxmlformats.org/drawingml/2006/table">
            <a:tbl>
              <a:tblPr firstRow="1" bandRow="1">
                <a:tableStyleId>{9D7B26C5-4107-4FEC-AEDC-1716B250A1EF}</a:tableStyleId>
              </a:tblPr>
              <a:tblGrid>
                <a:gridCol w="527368">
                  <a:extLst>
                    <a:ext uri="{9D8B030D-6E8A-4147-A177-3AD203B41FA5}">
                      <a16:colId xmlns:a16="http://schemas.microsoft.com/office/drawing/2014/main" val="2076857321"/>
                    </a:ext>
                  </a:extLst>
                </a:gridCol>
                <a:gridCol w="1222692">
                  <a:extLst>
                    <a:ext uri="{9D8B030D-6E8A-4147-A177-3AD203B41FA5}">
                      <a16:colId xmlns:a16="http://schemas.microsoft.com/office/drawing/2014/main" val="2725208115"/>
                    </a:ext>
                  </a:extLst>
                </a:gridCol>
                <a:gridCol w="1886140">
                  <a:extLst>
                    <a:ext uri="{9D8B030D-6E8A-4147-A177-3AD203B41FA5}">
                      <a16:colId xmlns:a16="http://schemas.microsoft.com/office/drawing/2014/main" val="1795596331"/>
                    </a:ext>
                  </a:extLst>
                </a:gridCol>
                <a:gridCol w="2039048">
                  <a:extLst>
                    <a:ext uri="{9D8B030D-6E8A-4147-A177-3AD203B41FA5}">
                      <a16:colId xmlns:a16="http://schemas.microsoft.com/office/drawing/2014/main" val="145326668"/>
                    </a:ext>
                  </a:extLst>
                </a:gridCol>
                <a:gridCol w="1241488">
                  <a:extLst>
                    <a:ext uri="{9D8B030D-6E8A-4147-A177-3AD203B41FA5}">
                      <a16:colId xmlns:a16="http://schemas.microsoft.com/office/drawing/2014/main" val="2289675586"/>
                    </a:ext>
                  </a:extLst>
                </a:gridCol>
                <a:gridCol w="1577912">
                  <a:extLst>
                    <a:ext uri="{9D8B030D-6E8A-4147-A177-3AD203B41FA5}">
                      <a16:colId xmlns:a16="http://schemas.microsoft.com/office/drawing/2014/main" val="2313262574"/>
                    </a:ext>
                  </a:extLst>
                </a:gridCol>
                <a:gridCol w="1362520">
                  <a:extLst>
                    <a:ext uri="{9D8B030D-6E8A-4147-A177-3AD203B41FA5}">
                      <a16:colId xmlns:a16="http://schemas.microsoft.com/office/drawing/2014/main" val="2845052186"/>
                    </a:ext>
                  </a:extLst>
                </a:gridCol>
                <a:gridCol w="1526984">
                  <a:extLst>
                    <a:ext uri="{9D8B030D-6E8A-4147-A177-3AD203B41FA5}">
                      <a16:colId xmlns:a16="http://schemas.microsoft.com/office/drawing/2014/main" val="22008766"/>
                    </a:ext>
                  </a:extLst>
                </a:gridCol>
              </a:tblGrid>
              <a:tr h="370840">
                <a:tc>
                  <a:txBody>
                    <a:bodyPr/>
                    <a:lstStyle/>
                    <a:p>
                      <a:pPr algn="ctr"/>
                      <a:r>
                        <a:rPr lang="da-DK" dirty="0"/>
                        <a:t>n</a:t>
                      </a:r>
                      <a:endParaRPr lang="en-US" dirty="0"/>
                    </a:p>
                  </a:txBody>
                  <a:tcPr>
                    <a:solidFill>
                      <a:schemeClr val="accent5">
                        <a:lumMod val="20000"/>
                        <a:lumOff val="80000"/>
                      </a:schemeClr>
                    </a:solidFill>
                  </a:tcPr>
                </a:tc>
                <a:tc>
                  <a:txBody>
                    <a:bodyPr/>
                    <a:lstStyle/>
                    <a:p>
                      <a:pPr algn="ctr"/>
                      <a:r>
                        <a:rPr lang="da-DK" dirty="0"/>
                        <a:t>C (</a:t>
                      </a:r>
                      <a:r>
                        <a:rPr lang="da-DK" dirty="0" err="1"/>
                        <a:t>gcc</a:t>
                      </a:r>
                      <a:r>
                        <a:rPr lang="da-DK" baseline="0" dirty="0"/>
                        <a:t> 9.2)</a:t>
                      </a:r>
                      <a:endParaRPr lang="en-US" dirty="0"/>
                    </a:p>
                  </a:txBody>
                  <a:tcPr>
                    <a:solidFill>
                      <a:schemeClr val="accent5">
                        <a:lumMod val="20000"/>
                        <a:lumOff val="80000"/>
                      </a:schemeClr>
                    </a:solidFill>
                  </a:tcPr>
                </a:tc>
                <a:tc>
                  <a:txBody>
                    <a:bodyPr/>
                    <a:lstStyle/>
                    <a:p>
                      <a:pPr algn="ctr"/>
                      <a:r>
                        <a:rPr lang="da-DK" dirty="0"/>
                        <a:t>C++, </a:t>
                      </a:r>
                      <a:r>
                        <a:rPr lang="da-DK" dirty="0" err="1"/>
                        <a:t>int</a:t>
                      </a:r>
                      <a:r>
                        <a:rPr lang="da-DK" dirty="0"/>
                        <a:t> (g</a:t>
                      </a:r>
                      <a:r>
                        <a:rPr lang="da-DK"/>
                        <a:t>++ 9.2 </a:t>
                      </a:r>
                      <a:r>
                        <a:rPr lang="da-DK" dirty="0"/>
                        <a:t>)</a:t>
                      </a:r>
                      <a:endParaRPr lang="en-US" dirty="0"/>
                    </a:p>
                  </a:txBody>
                  <a:tcPr>
                    <a:solidFill>
                      <a:schemeClr val="accent5">
                        <a:lumMod val="20000"/>
                        <a:lumOff val="80000"/>
                      </a:schemeClr>
                    </a:solidFill>
                  </a:tcPr>
                </a:tc>
                <a:tc>
                  <a:txBody>
                    <a:bodyPr/>
                    <a:lstStyle/>
                    <a:p>
                      <a:pPr algn="ctr"/>
                      <a:r>
                        <a:rPr lang="da-DK" dirty="0"/>
                        <a:t>C++,</a:t>
                      </a:r>
                      <a:r>
                        <a:rPr lang="da-DK" baseline="0" dirty="0"/>
                        <a:t> </a:t>
                      </a:r>
                      <a:r>
                        <a:rPr lang="da-DK" dirty="0"/>
                        <a:t>long (g++ 9.2 )</a:t>
                      </a:r>
                      <a:endParaRPr lang="en-US" dirty="0"/>
                    </a:p>
                  </a:txBody>
                  <a:tcPr>
                    <a:solidFill>
                      <a:schemeClr val="accent5">
                        <a:lumMod val="20000"/>
                        <a:lumOff val="80000"/>
                      </a:schemeClr>
                    </a:solidFill>
                  </a:tcPr>
                </a:tc>
                <a:tc>
                  <a:txBody>
                    <a:bodyPr/>
                    <a:lstStyle/>
                    <a:p>
                      <a:pPr algn="ctr"/>
                      <a:r>
                        <a:rPr lang="da-DK" dirty="0"/>
                        <a:t>Java (12.0)</a:t>
                      </a:r>
                      <a:endParaRPr lang="en-US" dirty="0"/>
                    </a:p>
                  </a:txBody>
                  <a:tcPr>
                    <a:solidFill>
                      <a:schemeClr val="accent5">
                        <a:lumMod val="20000"/>
                        <a:lumOff val="80000"/>
                      </a:schemeClr>
                    </a:solidFill>
                  </a:tcPr>
                </a:tc>
                <a:tc>
                  <a:txBody>
                    <a:bodyPr/>
                    <a:lstStyle/>
                    <a:p>
                      <a:pPr algn="ctr"/>
                      <a:r>
                        <a:rPr lang="da-DK" dirty="0" err="1"/>
                        <a:t>Python</a:t>
                      </a:r>
                      <a:r>
                        <a:rPr lang="da-DK" dirty="0"/>
                        <a:t> (3.8.1)</a:t>
                      </a:r>
                      <a:endParaRPr lang="en-US" dirty="0"/>
                    </a:p>
                  </a:txBody>
                  <a:tcPr>
                    <a:solidFill>
                      <a:schemeClr val="accent5">
                        <a:lumMod val="20000"/>
                        <a:lumOff val="80000"/>
                      </a:schemeClr>
                    </a:solidFill>
                  </a:tcPr>
                </a:tc>
                <a:tc>
                  <a:txBody>
                    <a:bodyPr/>
                    <a:lstStyle/>
                    <a:p>
                      <a:pPr algn="ctr"/>
                      <a:r>
                        <a:rPr lang="da-DK" dirty="0" err="1"/>
                        <a:t>PyPy</a:t>
                      </a:r>
                      <a:r>
                        <a:rPr lang="da-DK" dirty="0"/>
                        <a:t> (7.3.0)</a:t>
                      </a:r>
                      <a:endParaRPr lang="en-US" dirty="0"/>
                    </a:p>
                  </a:txBody>
                  <a:tcPr>
                    <a:solidFill>
                      <a:schemeClr val="accent5">
                        <a:lumMod val="20000"/>
                        <a:lumOff val="80000"/>
                      </a:schemeClr>
                    </a:solidFill>
                  </a:tcPr>
                </a:tc>
                <a:tc>
                  <a:txBody>
                    <a:bodyPr/>
                    <a:lstStyle/>
                    <a:p>
                      <a:pPr algn="ctr"/>
                      <a:r>
                        <a:rPr lang="en-US" dirty="0" err="1"/>
                        <a:t>Numba</a:t>
                      </a:r>
                      <a:r>
                        <a:rPr lang="en-US" dirty="0"/>
                        <a:t>, int64</a:t>
                      </a:r>
                    </a:p>
                  </a:txBody>
                  <a:tcPr>
                    <a:solidFill>
                      <a:schemeClr val="accent5">
                        <a:lumMod val="20000"/>
                        <a:lumOff val="80000"/>
                      </a:schemeClr>
                    </a:solidFill>
                  </a:tcPr>
                </a:tc>
                <a:extLst>
                  <a:ext uri="{0D108BD9-81ED-4DB2-BD59-A6C34878D82A}">
                    <a16:rowId xmlns:a16="http://schemas.microsoft.com/office/drawing/2014/main" val="2410259598"/>
                  </a:ext>
                </a:extLst>
              </a:tr>
              <a:tr h="317896">
                <a:tc>
                  <a:txBody>
                    <a:bodyPr/>
                    <a:lstStyle/>
                    <a:p>
                      <a:pPr algn="ctr"/>
                      <a:r>
                        <a:rPr lang="da-DK" dirty="0"/>
                        <a:t>10</a:t>
                      </a:r>
                      <a:r>
                        <a:rPr lang="da-DK" baseline="30000" dirty="0"/>
                        <a:t>7</a:t>
                      </a:r>
                      <a:endParaRPr lang="en-US" baseline="30000" dirty="0"/>
                    </a:p>
                  </a:txBody>
                  <a:tcPr/>
                </a:tc>
                <a:tc>
                  <a:txBody>
                    <a:bodyPr/>
                    <a:lstStyle/>
                    <a:p>
                      <a:pPr algn="ctr"/>
                      <a:r>
                        <a:rPr lang="da-DK" dirty="0"/>
                        <a:t>0.001 sec</a:t>
                      </a:r>
                      <a:r>
                        <a:rPr lang="da-DK" dirty="0">
                          <a:solidFill>
                            <a:srgbClr val="C00000"/>
                          </a:solidFill>
                        </a:rPr>
                        <a:t>*</a:t>
                      </a:r>
                      <a:endParaRPr lang="en-US" dirty="0">
                        <a:solidFill>
                          <a:srgbClr val="C00000"/>
                        </a:solidFill>
                      </a:endParaRPr>
                    </a:p>
                  </a:txBody>
                  <a:tcPr/>
                </a:tc>
                <a:tc>
                  <a:txBody>
                    <a:bodyPr/>
                    <a:lstStyle/>
                    <a:p>
                      <a:pPr algn="ctr"/>
                      <a:r>
                        <a:rPr lang="da-DK" dirty="0"/>
                        <a:t>0.001 sec</a:t>
                      </a:r>
                      <a:r>
                        <a:rPr lang="da-DK" dirty="0">
                          <a:solidFill>
                            <a:srgbClr val="C00000"/>
                          </a:solidFill>
                        </a:rPr>
                        <a:t>*</a:t>
                      </a:r>
                      <a:endParaRPr lang="en-US" dirty="0">
                        <a:solidFill>
                          <a:srgbClr val="C00000"/>
                        </a:solidFill>
                      </a:endParaRPr>
                    </a:p>
                  </a:txBody>
                  <a:tcPr/>
                </a:tc>
                <a:tc>
                  <a:txBody>
                    <a:bodyPr/>
                    <a:lstStyle/>
                    <a:p>
                      <a:pPr algn="ctr"/>
                      <a:r>
                        <a:rPr lang="da-DK" dirty="0"/>
                        <a:t>0.003 sec</a:t>
                      </a:r>
                      <a:endParaRPr lang="en-US" dirty="0"/>
                    </a:p>
                  </a:txBody>
                  <a:tcPr/>
                </a:tc>
                <a:tc>
                  <a:txBody>
                    <a:bodyPr/>
                    <a:lstStyle/>
                    <a:p>
                      <a:pPr algn="ctr"/>
                      <a:r>
                        <a:rPr lang="da-DK" dirty="0"/>
                        <a:t>0.006 sec</a:t>
                      </a:r>
                      <a:r>
                        <a:rPr lang="da-DK" dirty="0">
                          <a:solidFill>
                            <a:srgbClr val="C00000"/>
                          </a:solidFill>
                        </a:rPr>
                        <a:t>*</a:t>
                      </a:r>
                      <a:endParaRPr lang="en-US" dirty="0"/>
                    </a:p>
                  </a:txBody>
                  <a:tcPr/>
                </a:tc>
                <a:tc>
                  <a:txBody>
                    <a:bodyPr/>
                    <a:lstStyle/>
                    <a:p>
                      <a:pPr algn="ctr"/>
                      <a:r>
                        <a:rPr lang="da-DK" dirty="0"/>
                        <a:t>1.5 sec</a:t>
                      </a:r>
                      <a:endParaRPr lang="en-US" dirty="0"/>
                    </a:p>
                  </a:txBody>
                  <a:tcPr/>
                </a:tc>
                <a:tc>
                  <a:txBody>
                    <a:bodyPr/>
                    <a:lstStyle/>
                    <a:p>
                      <a:pPr algn="ctr"/>
                      <a:r>
                        <a:rPr lang="da-DK" dirty="0"/>
                        <a:t>0.27 sec</a:t>
                      </a:r>
                      <a:endParaRPr lang="en-US" dirty="0"/>
                    </a:p>
                  </a:txBody>
                  <a:tcPr/>
                </a:tc>
                <a:tc>
                  <a:txBody>
                    <a:bodyPr/>
                    <a:lstStyle/>
                    <a:p>
                      <a:pPr algn="ctr"/>
                      <a:r>
                        <a:rPr lang="en-US" dirty="0"/>
                        <a:t>0.002 sec</a:t>
                      </a:r>
                    </a:p>
                  </a:txBody>
                  <a:tcPr/>
                </a:tc>
                <a:extLst>
                  <a:ext uri="{0D108BD9-81ED-4DB2-BD59-A6C34878D82A}">
                    <a16:rowId xmlns:a16="http://schemas.microsoft.com/office/drawing/2014/main" val="1138592192"/>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da-DK" dirty="0"/>
                        <a:t>10</a:t>
                      </a:r>
                      <a:r>
                        <a:rPr lang="da-DK" baseline="30000" dirty="0"/>
                        <a:t>9</a:t>
                      </a:r>
                      <a:endParaRPr lang="en-US" baseline="30000" dirty="0"/>
                    </a:p>
                  </a:txBody>
                  <a:tcPr/>
                </a:tc>
                <a:tc>
                  <a:txBody>
                    <a:bodyPr/>
                    <a:lstStyle/>
                    <a:p>
                      <a:pPr algn="ctr"/>
                      <a:r>
                        <a:rPr lang="da-DK" dirty="0"/>
                        <a:t>0.10 sec</a:t>
                      </a:r>
                      <a:r>
                        <a:rPr lang="da-DK" dirty="0">
                          <a:solidFill>
                            <a:srgbClr val="C00000"/>
                          </a:solidFill>
                        </a:rPr>
                        <a:t>**</a:t>
                      </a:r>
                      <a:endParaRPr lang="en-US" dirty="0">
                        <a:solidFill>
                          <a:srgbClr val="C00000"/>
                        </a:solidFill>
                      </a:endParaRPr>
                    </a:p>
                  </a:txBody>
                  <a:tcPr/>
                </a:tc>
                <a:tc>
                  <a:txBody>
                    <a:bodyPr/>
                    <a:lstStyle/>
                    <a:p>
                      <a:pPr algn="ctr"/>
                      <a:r>
                        <a:rPr lang="da-DK" dirty="0"/>
                        <a:t>0.10 sec</a:t>
                      </a:r>
                      <a:r>
                        <a:rPr lang="da-DK" dirty="0">
                          <a:solidFill>
                            <a:srgbClr val="C00000"/>
                          </a:solidFill>
                        </a:rPr>
                        <a:t>**</a:t>
                      </a:r>
                      <a:endParaRPr lang="en-US" dirty="0">
                        <a:solidFill>
                          <a:srgbClr val="C00000"/>
                        </a:solidFill>
                      </a:endParaRPr>
                    </a:p>
                  </a:txBody>
                  <a:tcPr/>
                </a:tc>
                <a:tc>
                  <a:txBody>
                    <a:bodyPr/>
                    <a:lstStyle/>
                    <a:p>
                      <a:pPr algn="ctr"/>
                      <a:r>
                        <a:rPr lang="da-DK" dirty="0"/>
                        <a:t>0.30 sec</a:t>
                      </a:r>
                      <a:endParaRPr lang="en-US" dirty="0"/>
                    </a:p>
                  </a:txBody>
                  <a:tcPr/>
                </a:tc>
                <a:tc>
                  <a:txBody>
                    <a:bodyPr/>
                    <a:lstStyle/>
                    <a:p>
                      <a:pPr algn="ctr"/>
                      <a:r>
                        <a:rPr lang="da-DK" dirty="0"/>
                        <a:t>0.40 sec</a:t>
                      </a:r>
                      <a:r>
                        <a:rPr lang="da-DK" dirty="0">
                          <a:solidFill>
                            <a:srgbClr val="C00000"/>
                          </a:solidFill>
                        </a:rPr>
                        <a:t>**</a:t>
                      </a:r>
                      <a:endParaRPr lang="en-US" dirty="0"/>
                    </a:p>
                  </a:txBody>
                  <a:tcPr/>
                </a:tc>
                <a:tc>
                  <a:txBody>
                    <a:bodyPr/>
                    <a:lstStyle/>
                    <a:p>
                      <a:pPr algn="ctr"/>
                      <a:r>
                        <a:rPr lang="da-DK" dirty="0"/>
                        <a:t>145 sec</a:t>
                      </a:r>
                      <a:endParaRPr lang="en-US" dirty="0"/>
                    </a:p>
                  </a:txBody>
                  <a:tcPr/>
                </a:tc>
                <a:tc>
                  <a:txBody>
                    <a:bodyPr/>
                    <a:lstStyle/>
                    <a:p>
                      <a:pPr algn="ctr"/>
                      <a:r>
                        <a:rPr lang="da-DK"/>
                        <a:t>27 </a:t>
                      </a:r>
                      <a:r>
                        <a:rPr lang="da-DK" dirty="0"/>
                        <a:t>sec</a:t>
                      </a:r>
                      <a:endParaRPr lang="en-US" dirty="0"/>
                    </a:p>
                  </a:txBody>
                  <a:tcPr/>
                </a:tc>
                <a:tc>
                  <a:txBody>
                    <a:bodyPr/>
                    <a:lstStyle/>
                    <a:p>
                      <a:pPr algn="ctr"/>
                      <a:r>
                        <a:rPr lang="en-US" dirty="0"/>
                        <a:t>0.2 sec</a:t>
                      </a:r>
                    </a:p>
                  </a:txBody>
                  <a:tcPr/>
                </a:tc>
                <a:extLst>
                  <a:ext uri="{0D108BD9-81ED-4DB2-BD59-A6C34878D82A}">
                    <a16:rowId xmlns:a16="http://schemas.microsoft.com/office/drawing/2014/main" val="1799570419"/>
                  </a:ext>
                </a:extLst>
              </a:tr>
            </a:tbl>
          </a:graphicData>
        </a:graphic>
      </p:graphicFrame>
      <p:sp>
        <p:nvSpPr>
          <p:cNvPr id="6" name="Right Brace 5"/>
          <p:cNvSpPr/>
          <p:nvPr/>
        </p:nvSpPr>
        <p:spPr>
          <a:xfrm rot="16200000">
            <a:off x="9526549" y="-804632"/>
            <a:ext cx="163972" cy="4338634"/>
          </a:xfrm>
          <a:prstGeom prst="rightBrace">
            <a:avLst>
              <a:gd name="adj1" fmla="val 45472"/>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TextBox 6"/>
          <p:cNvSpPr txBox="1"/>
          <p:nvPr/>
        </p:nvSpPr>
        <p:spPr>
          <a:xfrm>
            <a:off x="8560607" y="891294"/>
            <a:ext cx="2121335" cy="369332"/>
          </a:xfrm>
          <a:prstGeom prst="rect">
            <a:avLst/>
          </a:prstGeom>
          <a:noFill/>
        </p:spPr>
        <p:txBody>
          <a:bodyPr wrap="square" rtlCol="0">
            <a:spAutoFit/>
          </a:bodyPr>
          <a:lstStyle/>
          <a:p>
            <a:pPr algn="ctr"/>
            <a:r>
              <a:rPr lang="en-US" dirty="0"/>
              <a:t>Python</a:t>
            </a:r>
          </a:p>
        </p:txBody>
      </p:sp>
    </p:spTree>
    <p:extLst>
      <p:ext uri="{BB962C8B-B14F-4D97-AF65-F5344CB8AC3E}">
        <p14:creationId xmlns:p14="http://schemas.microsoft.com/office/powerpoint/2010/main" val="488586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fade">
                                      <p:cBhvr>
                                        <p:cTn id="13" dur="500"/>
                                        <p:tgtEl>
                                          <p:spTgt spid="3">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5" end="5"/>
                                            </p:txEl>
                                          </p:spTgt>
                                        </p:tgtEl>
                                        <p:attrNameLst>
                                          <p:attrName>style.visibility</p:attrName>
                                        </p:attrNameLst>
                                      </p:cBhvr>
                                      <p:to>
                                        <p:strVal val="visible"/>
                                      </p:to>
                                    </p:set>
                                    <p:animEffect transition="in" filter="fade">
                                      <p:cBhvr>
                                        <p:cTn id="16"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err="1"/>
              <a:t>Lecturer</a:t>
            </a:r>
            <a:endParaRPr lang="da-DK" dirty="0"/>
          </a:p>
        </p:txBody>
      </p:sp>
      <p:sp>
        <p:nvSpPr>
          <p:cNvPr id="3" name="Content Placeholder 2"/>
          <p:cNvSpPr>
            <a:spLocks noGrp="1"/>
          </p:cNvSpPr>
          <p:nvPr>
            <p:ph idx="1"/>
          </p:nvPr>
        </p:nvSpPr>
        <p:spPr>
          <a:xfrm>
            <a:off x="417830" y="2038985"/>
            <a:ext cx="11356340" cy="3996056"/>
          </a:xfrm>
          <a:solidFill>
            <a:schemeClr val="accent5">
              <a:lumMod val="20000"/>
              <a:lumOff val="80000"/>
            </a:schemeClr>
          </a:solidFill>
          <a:ln>
            <a:solidFill>
              <a:schemeClr val="tx1">
                <a:lumMod val="75000"/>
                <a:lumOff val="25000"/>
              </a:schemeClr>
            </a:solidFill>
          </a:ln>
        </p:spPr>
        <p:txBody>
          <a:bodyPr anchor="ctr">
            <a:normAutofit/>
          </a:bodyPr>
          <a:lstStyle/>
          <a:p>
            <a:pPr marL="0" indent="0" defTabSz="1076325">
              <a:spcAft>
                <a:spcPts val="1200"/>
              </a:spcAft>
              <a:buNone/>
              <a:tabLst>
                <a:tab pos="263525" algn="l"/>
                <a:tab pos="1706563" algn="l"/>
              </a:tabLst>
            </a:pPr>
            <a:r>
              <a:rPr lang="en-US" sz="2400" dirty="0">
                <a:solidFill>
                  <a:srgbClr val="C00000"/>
                </a:solidFill>
              </a:rPr>
              <a:t>Name</a:t>
            </a:r>
            <a:r>
              <a:rPr lang="en-US" sz="2400" dirty="0"/>
              <a:t>  	Gerth Stølting Brodal</a:t>
            </a:r>
          </a:p>
          <a:p>
            <a:pPr marL="0" indent="0" defTabSz="1076325">
              <a:spcAft>
                <a:spcPts val="1200"/>
              </a:spcAft>
              <a:buNone/>
              <a:tabLst>
                <a:tab pos="263525" algn="l"/>
                <a:tab pos="1706563" algn="l"/>
              </a:tabLst>
            </a:pPr>
            <a:r>
              <a:rPr lang="en-US" sz="2400" dirty="0">
                <a:solidFill>
                  <a:srgbClr val="C00000"/>
                </a:solidFill>
              </a:rPr>
              <a:t>Research</a:t>
            </a:r>
            <a:r>
              <a:rPr lang="en-US" sz="2400" dirty="0"/>
              <a:t>  	Algorithms and Data Structures (Computer Science)</a:t>
            </a:r>
          </a:p>
          <a:p>
            <a:pPr marL="0" indent="0" defTabSz="1076325">
              <a:spcAft>
                <a:spcPts val="1200"/>
              </a:spcAft>
              <a:buNone/>
              <a:tabLst>
                <a:tab pos="263525" algn="l"/>
                <a:tab pos="1706563" algn="l"/>
              </a:tabLst>
            </a:pPr>
            <a:r>
              <a:rPr lang="en-US" sz="2400" dirty="0">
                <a:solidFill>
                  <a:srgbClr val="C00000"/>
                </a:solidFill>
              </a:rPr>
              <a:t>Teaching</a:t>
            </a:r>
          </a:p>
          <a:p>
            <a:pPr marL="268288" lvl="1" indent="0" defTabSz="1076325">
              <a:buNone/>
              <a:tabLst>
                <a:tab pos="263525" algn="l"/>
                <a:tab pos="1706563" algn="l"/>
              </a:tabLst>
            </a:pPr>
            <a:r>
              <a:rPr lang="en-US" dirty="0"/>
              <a:t>2018 -	BSc course on Introduction to Programming with Scientific Applications</a:t>
            </a:r>
          </a:p>
          <a:p>
            <a:pPr marL="268288" lvl="1" indent="0" defTabSz="1076325">
              <a:buNone/>
              <a:tabLst>
                <a:tab pos="263525" algn="l"/>
                <a:tab pos="1706563" algn="l"/>
              </a:tabLst>
            </a:pPr>
            <a:r>
              <a:rPr lang="en-US" dirty="0"/>
              <a:t>2004 -	BSc course on Introduction to Algorithms and Data Structures</a:t>
            </a:r>
          </a:p>
          <a:p>
            <a:pPr marL="268288" lvl="1" indent="0" defTabSz="1076325">
              <a:spcAft>
                <a:spcPts val="1200"/>
              </a:spcAft>
              <a:buNone/>
              <a:tabLst>
                <a:tab pos="263525" algn="l"/>
                <a:tab pos="1706563" algn="l"/>
              </a:tabLst>
            </a:pPr>
            <a:r>
              <a:rPr lang="en-US" dirty="0"/>
              <a:t>1999 - 17	MSc courses on Computational Geometry, Algorithm Engineering, </a:t>
            </a:r>
            <a:br>
              <a:rPr lang="en-US" dirty="0"/>
            </a:br>
            <a:r>
              <a:rPr lang="en-US" dirty="0"/>
              <a:t>	Advanced Data Structures, External Memory Algorithms and Data Structures</a:t>
            </a:r>
          </a:p>
          <a:p>
            <a:pPr marL="0" indent="0" defTabSz="1076325">
              <a:spcAft>
                <a:spcPts val="1200"/>
              </a:spcAft>
              <a:buNone/>
              <a:tabLst>
                <a:tab pos="263525" algn="l"/>
                <a:tab pos="1706563" algn="l"/>
              </a:tabLst>
            </a:pPr>
            <a:r>
              <a:rPr lang="en-US" sz="2400" dirty="0">
                <a:solidFill>
                  <a:srgbClr val="C00000"/>
                </a:solidFill>
              </a:rPr>
              <a:t>Python 	</a:t>
            </a:r>
            <a:r>
              <a:rPr lang="en-US" sz="2400" dirty="0"/>
              <a:t>Beginner</a:t>
            </a:r>
          </a:p>
        </p:txBody>
      </p:sp>
    </p:spTree>
    <p:extLst>
      <p:ext uri="{BB962C8B-B14F-4D97-AF65-F5344CB8AC3E}">
        <p14:creationId xmlns:p14="http://schemas.microsoft.com/office/powerpoint/2010/main" val="57282969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a:t>Interpreter vs Compiler</a:t>
            </a:r>
            <a:endParaRPr lang="en-US" dirty="0"/>
          </a:p>
        </p:txBody>
      </p:sp>
      <p:sp>
        <p:nvSpPr>
          <p:cNvPr id="4" name="Rounded Rectangle 3"/>
          <p:cNvSpPr/>
          <p:nvPr/>
        </p:nvSpPr>
        <p:spPr>
          <a:xfrm>
            <a:off x="1535898" y="1776725"/>
            <a:ext cx="1846967" cy="807574"/>
          </a:xfrm>
          <a:prstGeom prst="round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a-DK" dirty="0">
                <a:solidFill>
                  <a:schemeClr val="tx1"/>
                </a:solidFill>
              </a:rPr>
              <a:t>C / C++ program</a:t>
            </a:r>
          </a:p>
          <a:p>
            <a:pPr algn="ctr"/>
            <a:r>
              <a:rPr lang="da-DK" dirty="0">
                <a:solidFill>
                  <a:schemeClr val="tx1"/>
                </a:solidFill>
              </a:rPr>
              <a:t>(.c, .</a:t>
            </a:r>
            <a:r>
              <a:rPr lang="da-DK" dirty="0" err="1">
                <a:solidFill>
                  <a:schemeClr val="tx1"/>
                </a:solidFill>
              </a:rPr>
              <a:t>cpp</a:t>
            </a:r>
            <a:r>
              <a:rPr lang="da-DK" dirty="0">
                <a:solidFill>
                  <a:schemeClr val="tx1"/>
                </a:solidFill>
              </a:rPr>
              <a:t>)</a:t>
            </a:r>
            <a:endParaRPr lang="en-US" dirty="0">
              <a:solidFill>
                <a:schemeClr val="tx1"/>
              </a:solidFill>
            </a:endParaRPr>
          </a:p>
        </p:txBody>
      </p:sp>
      <p:sp>
        <p:nvSpPr>
          <p:cNvPr id="5" name="Rounded Rectangle 4"/>
          <p:cNvSpPr/>
          <p:nvPr/>
        </p:nvSpPr>
        <p:spPr>
          <a:xfrm>
            <a:off x="1529841" y="5062050"/>
            <a:ext cx="1846967" cy="942511"/>
          </a:xfrm>
          <a:prstGeom prst="round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a-DK" dirty="0" err="1">
                <a:solidFill>
                  <a:schemeClr val="tx1"/>
                </a:solidFill>
              </a:rPr>
              <a:t>Executable</a:t>
            </a:r>
            <a:r>
              <a:rPr lang="da-DK" dirty="0">
                <a:solidFill>
                  <a:schemeClr val="tx1"/>
                </a:solidFill>
              </a:rPr>
              <a:t> </a:t>
            </a:r>
            <a:r>
              <a:rPr lang="da-DK" dirty="0" err="1">
                <a:solidFill>
                  <a:schemeClr val="tx1"/>
                </a:solidFill>
              </a:rPr>
              <a:t>code</a:t>
            </a:r>
            <a:endParaRPr lang="da-DK" dirty="0">
              <a:solidFill>
                <a:schemeClr val="tx1"/>
              </a:solidFill>
            </a:endParaRPr>
          </a:p>
          <a:p>
            <a:pPr algn="ctr"/>
            <a:r>
              <a:rPr lang="da-DK" dirty="0">
                <a:solidFill>
                  <a:schemeClr val="tx1"/>
                </a:solidFill>
              </a:rPr>
              <a:t>(.exe)</a:t>
            </a:r>
            <a:endParaRPr lang="en-US" dirty="0">
              <a:solidFill>
                <a:schemeClr val="tx1"/>
              </a:solidFill>
            </a:endParaRPr>
          </a:p>
        </p:txBody>
      </p:sp>
      <p:cxnSp>
        <p:nvCxnSpPr>
          <p:cNvPr id="6" name="Straight Arrow Connector 5"/>
          <p:cNvCxnSpPr>
            <a:stCxn id="4" idx="2"/>
            <a:endCxn id="5" idx="0"/>
          </p:cNvCxnSpPr>
          <p:nvPr/>
        </p:nvCxnSpPr>
        <p:spPr>
          <a:xfrm flipH="1">
            <a:off x="2453325" y="2584299"/>
            <a:ext cx="6057" cy="2477751"/>
          </a:xfrm>
          <a:prstGeom prst="straightConnector1">
            <a:avLst/>
          </a:prstGeom>
          <a:ln w="76200">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a:stCxn id="5" idx="2"/>
          </p:cNvCxnSpPr>
          <p:nvPr/>
        </p:nvCxnSpPr>
        <p:spPr>
          <a:xfrm>
            <a:off x="2453325" y="6004561"/>
            <a:ext cx="0" cy="607731"/>
          </a:xfrm>
          <a:prstGeom prst="straightConnector1">
            <a:avLst/>
          </a:prstGeom>
          <a:ln w="76200">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2453324" y="3449878"/>
            <a:ext cx="1492715" cy="830997"/>
          </a:xfrm>
          <a:prstGeom prst="rect">
            <a:avLst/>
          </a:prstGeom>
          <a:noFill/>
        </p:spPr>
        <p:txBody>
          <a:bodyPr wrap="square" rtlCol="0">
            <a:spAutoFit/>
          </a:bodyPr>
          <a:lstStyle/>
          <a:p>
            <a:r>
              <a:rPr lang="da-DK" sz="2400" dirty="0">
                <a:solidFill>
                  <a:schemeClr val="accent1">
                    <a:lumMod val="50000"/>
                  </a:schemeClr>
                </a:solidFill>
              </a:rPr>
              <a:t>Compiler</a:t>
            </a:r>
          </a:p>
          <a:p>
            <a:r>
              <a:rPr lang="da-DK" sz="2400" dirty="0">
                <a:solidFill>
                  <a:schemeClr val="accent1">
                    <a:lumMod val="50000"/>
                  </a:schemeClr>
                </a:solidFill>
              </a:rPr>
              <a:t>(</a:t>
            </a:r>
            <a:r>
              <a:rPr lang="da-DK" sz="2400" dirty="0" err="1">
                <a:solidFill>
                  <a:schemeClr val="accent1">
                    <a:lumMod val="50000"/>
                  </a:schemeClr>
                </a:solidFill>
              </a:rPr>
              <a:t>gcc</a:t>
            </a:r>
            <a:r>
              <a:rPr lang="da-DK" sz="2400" dirty="0">
                <a:solidFill>
                  <a:schemeClr val="accent1">
                    <a:lumMod val="50000"/>
                  </a:schemeClr>
                </a:solidFill>
              </a:rPr>
              <a:t>, g++)</a:t>
            </a:r>
            <a:endParaRPr lang="en-US" sz="2400" dirty="0">
              <a:solidFill>
                <a:schemeClr val="accent1">
                  <a:lumMod val="50000"/>
                </a:schemeClr>
              </a:solidFill>
            </a:endParaRPr>
          </a:p>
        </p:txBody>
      </p:sp>
      <p:sp>
        <p:nvSpPr>
          <p:cNvPr id="9" name="Rounded Rectangle 8"/>
          <p:cNvSpPr/>
          <p:nvPr/>
        </p:nvSpPr>
        <p:spPr>
          <a:xfrm>
            <a:off x="5099731" y="1776725"/>
            <a:ext cx="1846967" cy="807574"/>
          </a:xfrm>
          <a:prstGeom prst="round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a-DK" dirty="0">
                <a:solidFill>
                  <a:schemeClr val="tx1"/>
                </a:solidFill>
              </a:rPr>
              <a:t>Java program</a:t>
            </a:r>
          </a:p>
          <a:p>
            <a:pPr algn="ctr"/>
            <a:r>
              <a:rPr lang="da-DK" dirty="0">
                <a:solidFill>
                  <a:schemeClr val="tx1"/>
                </a:solidFill>
              </a:rPr>
              <a:t>(.</a:t>
            </a:r>
            <a:r>
              <a:rPr lang="da-DK" dirty="0" err="1">
                <a:solidFill>
                  <a:schemeClr val="tx1"/>
                </a:solidFill>
              </a:rPr>
              <a:t>java</a:t>
            </a:r>
            <a:r>
              <a:rPr lang="da-DK" dirty="0">
                <a:solidFill>
                  <a:schemeClr val="tx1"/>
                </a:solidFill>
              </a:rPr>
              <a:t>)</a:t>
            </a:r>
            <a:endParaRPr lang="en-US" dirty="0">
              <a:solidFill>
                <a:schemeClr val="tx1"/>
              </a:solidFill>
            </a:endParaRPr>
          </a:p>
        </p:txBody>
      </p:sp>
      <p:sp>
        <p:nvSpPr>
          <p:cNvPr id="10" name="Rounded Rectangle 9"/>
          <p:cNvSpPr/>
          <p:nvPr/>
        </p:nvSpPr>
        <p:spPr>
          <a:xfrm>
            <a:off x="5093674" y="5062050"/>
            <a:ext cx="1846967" cy="942512"/>
          </a:xfrm>
          <a:prstGeom prst="round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a-DK" dirty="0">
                <a:solidFill>
                  <a:schemeClr val="tx1"/>
                </a:solidFill>
              </a:rPr>
              <a:t>Java Virtual Machine</a:t>
            </a:r>
          </a:p>
          <a:p>
            <a:pPr algn="ctr"/>
            <a:r>
              <a:rPr lang="da-DK" dirty="0">
                <a:solidFill>
                  <a:schemeClr val="tx1"/>
                </a:solidFill>
              </a:rPr>
              <a:t>(</a:t>
            </a:r>
            <a:r>
              <a:rPr lang="da-DK" dirty="0" err="1">
                <a:solidFill>
                  <a:schemeClr val="tx1"/>
                </a:solidFill>
              </a:rPr>
              <a:t>java</a:t>
            </a:r>
            <a:r>
              <a:rPr lang="da-DK" dirty="0">
                <a:solidFill>
                  <a:schemeClr val="tx1"/>
                </a:solidFill>
              </a:rPr>
              <a:t>)</a:t>
            </a:r>
            <a:endParaRPr lang="en-US" dirty="0">
              <a:solidFill>
                <a:schemeClr val="tx1"/>
              </a:solidFill>
            </a:endParaRPr>
          </a:p>
        </p:txBody>
      </p:sp>
      <p:cxnSp>
        <p:nvCxnSpPr>
          <p:cNvPr id="11" name="Straight Arrow Connector 10"/>
          <p:cNvCxnSpPr>
            <a:stCxn id="9" idx="2"/>
            <a:endCxn id="14" idx="0"/>
          </p:cNvCxnSpPr>
          <p:nvPr/>
        </p:nvCxnSpPr>
        <p:spPr>
          <a:xfrm flipH="1">
            <a:off x="6017158" y="2584299"/>
            <a:ext cx="6057" cy="1202620"/>
          </a:xfrm>
          <a:prstGeom prst="straightConnector1">
            <a:avLst/>
          </a:prstGeom>
          <a:ln w="76200">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10" idx="2"/>
          </p:cNvCxnSpPr>
          <p:nvPr/>
        </p:nvCxnSpPr>
        <p:spPr>
          <a:xfrm>
            <a:off x="6017158" y="6004562"/>
            <a:ext cx="0" cy="607730"/>
          </a:xfrm>
          <a:prstGeom prst="straightConnector1">
            <a:avLst/>
          </a:prstGeom>
          <a:ln w="76200">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4" name="Rounded Rectangle 13"/>
          <p:cNvSpPr/>
          <p:nvPr/>
        </p:nvSpPr>
        <p:spPr>
          <a:xfrm>
            <a:off x="5093674" y="3786919"/>
            <a:ext cx="1846967" cy="760129"/>
          </a:xfrm>
          <a:prstGeom prst="round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a-DK" dirty="0">
                <a:solidFill>
                  <a:schemeClr val="tx1"/>
                </a:solidFill>
              </a:rPr>
              <a:t>Java </a:t>
            </a:r>
            <a:r>
              <a:rPr lang="da-DK" dirty="0" err="1">
                <a:solidFill>
                  <a:schemeClr val="tx1"/>
                </a:solidFill>
              </a:rPr>
              <a:t>bytecode</a:t>
            </a:r>
            <a:endParaRPr lang="da-DK" dirty="0">
              <a:solidFill>
                <a:schemeClr val="tx1"/>
              </a:solidFill>
            </a:endParaRPr>
          </a:p>
          <a:p>
            <a:pPr algn="ctr"/>
            <a:r>
              <a:rPr lang="da-DK" dirty="0">
                <a:solidFill>
                  <a:schemeClr val="tx1"/>
                </a:solidFill>
              </a:rPr>
              <a:t>(.</a:t>
            </a:r>
            <a:r>
              <a:rPr lang="da-DK" dirty="0" err="1">
                <a:solidFill>
                  <a:schemeClr val="tx1"/>
                </a:solidFill>
              </a:rPr>
              <a:t>class</a:t>
            </a:r>
            <a:r>
              <a:rPr lang="da-DK" dirty="0">
                <a:solidFill>
                  <a:schemeClr val="tx1"/>
                </a:solidFill>
              </a:rPr>
              <a:t>)</a:t>
            </a:r>
            <a:endParaRPr lang="en-US" dirty="0">
              <a:solidFill>
                <a:schemeClr val="tx1"/>
              </a:solidFill>
            </a:endParaRPr>
          </a:p>
        </p:txBody>
      </p:sp>
      <p:sp>
        <p:nvSpPr>
          <p:cNvPr id="20" name="TextBox 19"/>
          <p:cNvSpPr txBox="1"/>
          <p:nvPr/>
        </p:nvSpPr>
        <p:spPr>
          <a:xfrm>
            <a:off x="2639695" y="6088965"/>
            <a:ext cx="1485649" cy="461665"/>
          </a:xfrm>
          <a:prstGeom prst="rect">
            <a:avLst/>
          </a:prstGeom>
          <a:noFill/>
        </p:spPr>
        <p:txBody>
          <a:bodyPr wrap="square" rtlCol="0">
            <a:spAutoFit/>
          </a:bodyPr>
          <a:lstStyle/>
          <a:p>
            <a:r>
              <a:rPr lang="da-DK" sz="2400" dirty="0" err="1">
                <a:solidFill>
                  <a:schemeClr val="accent1">
                    <a:lumMod val="50000"/>
                  </a:schemeClr>
                </a:solidFill>
              </a:rPr>
              <a:t>execution</a:t>
            </a:r>
            <a:endParaRPr lang="en-US" sz="2400" dirty="0">
              <a:solidFill>
                <a:schemeClr val="accent1">
                  <a:lumMod val="50000"/>
                </a:schemeClr>
              </a:solidFill>
            </a:endParaRPr>
          </a:p>
        </p:txBody>
      </p:sp>
      <p:sp>
        <p:nvSpPr>
          <p:cNvPr id="21" name="TextBox 20"/>
          <p:cNvSpPr txBox="1"/>
          <p:nvPr/>
        </p:nvSpPr>
        <p:spPr>
          <a:xfrm>
            <a:off x="6197816" y="6088965"/>
            <a:ext cx="1485649" cy="461665"/>
          </a:xfrm>
          <a:prstGeom prst="rect">
            <a:avLst/>
          </a:prstGeom>
          <a:noFill/>
        </p:spPr>
        <p:txBody>
          <a:bodyPr wrap="square" rtlCol="0">
            <a:spAutoFit/>
          </a:bodyPr>
          <a:lstStyle/>
          <a:p>
            <a:r>
              <a:rPr lang="da-DK" sz="2400" dirty="0" err="1">
                <a:solidFill>
                  <a:schemeClr val="accent1">
                    <a:lumMod val="50000"/>
                  </a:schemeClr>
                </a:solidFill>
              </a:rPr>
              <a:t>execution</a:t>
            </a:r>
            <a:endParaRPr lang="en-US" sz="2400" dirty="0">
              <a:solidFill>
                <a:schemeClr val="accent1">
                  <a:lumMod val="50000"/>
                </a:schemeClr>
              </a:solidFill>
            </a:endParaRPr>
          </a:p>
        </p:txBody>
      </p:sp>
      <p:sp>
        <p:nvSpPr>
          <p:cNvPr id="22" name="TextBox 21"/>
          <p:cNvSpPr txBox="1"/>
          <p:nvPr/>
        </p:nvSpPr>
        <p:spPr>
          <a:xfrm>
            <a:off x="6085084" y="2734791"/>
            <a:ext cx="1980190" cy="830997"/>
          </a:xfrm>
          <a:prstGeom prst="rect">
            <a:avLst/>
          </a:prstGeom>
          <a:noFill/>
        </p:spPr>
        <p:txBody>
          <a:bodyPr wrap="square" rtlCol="0">
            <a:spAutoFit/>
          </a:bodyPr>
          <a:lstStyle/>
          <a:p>
            <a:r>
              <a:rPr lang="da-DK" sz="2400" dirty="0">
                <a:solidFill>
                  <a:schemeClr val="accent1">
                    <a:lumMod val="50000"/>
                  </a:schemeClr>
                </a:solidFill>
              </a:rPr>
              <a:t>Java compiler</a:t>
            </a:r>
          </a:p>
          <a:p>
            <a:r>
              <a:rPr lang="da-DK" sz="2400" dirty="0">
                <a:solidFill>
                  <a:schemeClr val="accent1">
                    <a:lumMod val="50000"/>
                  </a:schemeClr>
                </a:solidFill>
              </a:rPr>
              <a:t>(</a:t>
            </a:r>
            <a:r>
              <a:rPr lang="da-DK" sz="2400" dirty="0" err="1">
                <a:solidFill>
                  <a:schemeClr val="accent1">
                    <a:lumMod val="50000"/>
                  </a:schemeClr>
                </a:solidFill>
              </a:rPr>
              <a:t>javac</a:t>
            </a:r>
            <a:r>
              <a:rPr lang="da-DK" sz="2400" dirty="0">
                <a:solidFill>
                  <a:schemeClr val="accent1">
                    <a:lumMod val="50000"/>
                  </a:schemeClr>
                </a:solidFill>
              </a:rPr>
              <a:t>)</a:t>
            </a:r>
            <a:endParaRPr lang="en-US" sz="2400" dirty="0">
              <a:solidFill>
                <a:schemeClr val="accent1">
                  <a:lumMod val="50000"/>
                </a:schemeClr>
              </a:solidFill>
            </a:endParaRPr>
          </a:p>
        </p:txBody>
      </p:sp>
      <p:cxnSp>
        <p:nvCxnSpPr>
          <p:cNvPr id="23" name="Straight Arrow Connector 22"/>
          <p:cNvCxnSpPr>
            <a:stCxn id="14" idx="2"/>
            <a:endCxn id="10" idx="0"/>
          </p:cNvCxnSpPr>
          <p:nvPr/>
        </p:nvCxnSpPr>
        <p:spPr>
          <a:xfrm>
            <a:off x="6017158" y="4547048"/>
            <a:ext cx="0" cy="515002"/>
          </a:xfrm>
          <a:prstGeom prst="straightConnector1">
            <a:avLst/>
          </a:prstGeom>
          <a:ln w="76200">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0" name="Rounded Rectangle 29"/>
          <p:cNvSpPr/>
          <p:nvPr/>
        </p:nvSpPr>
        <p:spPr>
          <a:xfrm>
            <a:off x="8412156" y="1776725"/>
            <a:ext cx="1846967" cy="807574"/>
          </a:xfrm>
          <a:prstGeom prst="round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a-DK" dirty="0" err="1">
                <a:solidFill>
                  <a:schemeClr val="tx1"/>
                </a:solidFill>
              </a:rPr>
              <a:t>Python</a:t>
            </a:r>
            <a:r>
              <a:rPr lang="da-DK" dirty="0">
                <a:solidFill>
                  <a:schemeClr val="tx1"/>
                </a:solidFill>
              </a:rPr>
              <a:t> program</a:t>
            </a:r>
          </a:p>
          <a:p>
            <a:pPr algn="ctr"/>
            <a:r>
              <a:rPr lang="da-DK" dirty="0">
                <a:solidFill>
                  <a:schemeClr val="tx1"/>
                </a:solidFill>
              </a:rPr>
              <a:t>(.py)</a:t>
            </a:r>
            <a:endParaRPr lang="en-US" dirty="0">
              <a:solidFill>
                <a:schemeClr val="tx1"/>
              </a:solidFill>
            </a:endParaRPr>
          </a:p>
        </p:txBody>
      </p:sp>
      <p:sp>
        <p:nvSpPr>
          <p:cNvPr id="31" name="Rounded Rectangle 30"/>
          <p:cNvSpPr/>
          <p:nvPr/>
        </p:nvSpPr>
        <p:spPr>
          <a:xfrm>
            <a:off x="8412156" y="5062050"/>
            <a:ext cx="1846967" cy="942512"/>
          </a:xfrm>
          <a:prstGeom prst="round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a-DK" dirty="0" err="1">
                <a:solidFill>
                  <a:schemeClr val="tx1"/>
                </a:solidFill>
              </a:rPr>
              <a:t>CPython</a:t>
            </a:r>
            <a:r>
              <a:rPr lang="da-DK" dirty="0">
                <a:solidFill>
                  <a:schemeClr val="tx1"/>
                </a:solidFill>
              </a:rPr>
              <a:t> interpreter</a:t>
            </a:r>
          </a:p>
          <a:p>
            <a:pPr algn="ctr"/>
            <a:r>
              <a:rPr lang="da-DK" dirty="0">
                <a:solidFill>
                  <a:schemeClr val="tx1"/>
                </a:solidFill>
              </a:rPr>
              <a:t>(</a:t>
            </a:r>
            <a:r>
              <a:rPr lang="da-DK" dirty="0" err="1">
                <a:solidFill>
                  <a:schemeClr val="tx1"/>
                </a:solidFill>
              </a:rPr>
              <a:t>python</a:t>
            </a:r>
            <a:r>
              <a:rPr lang="da-DK" dirty="0">
                <a:solidFill>
                  <a:schemeClr val="tx1"/>
                </a:solidFill>
              </a:rPr>
              <a:t>)</a:t>
            </a:r>
            <a:endParaRPr lang="en-US" dirty="0">
              <a:solidFill>
                <a:schemeClr val="tx1"/>
              </a:solidFill>
            </a:endParaRPr>
          </a:p>
        </p:txBody>
      </p:sp>
      <p:cxnSp>
        <p:nvCxnSpPr>
          <p:cNvPr id="32" name="Straight Arrow Connector 31"/>
          <p:cNvCxnSpPr>
            <a:stCxn id="31" idx="2"/>
          </p:cNvCxnSpPr>
          <p:nvPr/>
        </p:nvCxnSpPr>
        <p:spPr>
          <a:xfrm>
            <a:off x="9335640" y="6004562"/>
            <a:ext cx="0" cy="559661"/>
          </a:xfrm>
          <a:prstGeom prst="straightConnector1">
            <a:avLst/>
          </a:prstGeom>
          <a:ln w="76200">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9518311" y="6090444"/>
            <a:ext cx="1485649" cy="461665"/>
          </a:xfrm>
          <a:prstGeom prst="rect">
            <a:avLst/>
          </a:prstGeom>
          <a:noFill/>
        </p:spPr>
        <p:txBody>
          <a:bodyPr wrap="square" rtlCol="0">
            <a:spAutoFit/>
          </a:bodyPr>
          <a:lstStyle/>
          <a:p>
            <a:r>
              <a:rPr lang="da-DK" sz="2400" dirty="0" err="1">
                <a:solidFill>
                  <a:schemeClr val="accent1">
                    <a:lumMod val="50000"/>
                  </a:schemeClr>
                </a:solidFill>
              </a:rPr>
              <a:t>execution</a:t>
            </a:r>
            <a:endParaRPr lang="en-US" sz="2400" dirty="0">
              <a:solidFill>
                <a:schemeClr val="accent1">
                  <a:lumMod val="50000"/>
                </a:schemeClr>
              </a:solidFill>
            </a:endParaRPr>
          </a:p>
        </p:txBody>
      </p:sp>
      <p:cxnSp>
        <p:nvCxnSpPr>
          <p:cNvPr id="38" name="Straight Arrow Connector 37"/>
          <p:cNvCxnSpPr>
            <a:stCxn id="30" idx="2"/>
            <a:endCxn id="31" idx="0"/>
          </p:cNvCxnSpPr>
          <p:nvPr/>
        </p:nvCxnSpPr>
        <p:spPr>
          <a:xfrm>
            <a:off x="9335640" y="2584299"/>
            <a:ext cx="0" cy="2477751"/>
          </a:xfrm>
          <a:prstGeom prst="straightConnector1">
            <a:avLst/>
          </a:prstGeom>
          <a:ln w="76200">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805479" y="3028052"/>
            <a:ext cx="1448724" cy="1723549"/>
          </a:xfrm>
          <a:prstGeom prst="rect">
            <a:avLst/>
          </a:prstGeom>
          <a:solidFill>
            <a:schemeClr val="bg1">
              <a:lumMod val="95000"/>
            </a:schemeClr>
          </a:solidFill>
          <a:ln w="3175">
            <a:solidFill>
              <a:schemeClr val="tx1"/>
            </a:solidFill>
          </a:ln>
        </p:spPr>
        <p:txBody>
          <a:bodyPr wrap="square" rtlCol="0">
            <a:spAutoFit/>
          </a:bodyPr>
          <a:lstStyle/>
          <a:p>
            <a:pPr algn="ctr"/>
            <a:r>
              <a:rPr lang="en-US" sz="1050" b="1" dirty="0"/>
              <a:t>Internally generates Assembly code</a:t>
            </a:r>
          </a:p>
          <a:p>
            <a:r>
              <a:rPr lang="en-US" sz="500" dirty="0">
                <a:latin typeface="Courier New" panose="02070309020205020404" pitchFamily="49" charset="0"/>
                <a:cs typeface="Courier New" panose="02070309020205020404" pitchFamily="49" charset="0"/>
              </a:rPr>
              <a:t>.L4:</a:t>
            </a:r>
          </a:p>
          <a:p>
            <a:r>
              <a:rPr lang="en-US" sz="500" dirty="0">
                <a:latin typeface="Courier New" panose="02070309020205020404" pitchFamily="49" charset="0"/>
                <a:cs typeface="Courier New" panose="02070309020205020404" pitchFamily="49" charset="0"/>
              </a:rPr>
              <a:t>        </a:t>
            </a:r>
            <a:r>
              <a:rPr lang="en-US" sz="500" dirty="0" err="1">
                <a:latin typeface="Courier New" panose="02070309020205020404" pitchFamily="49" charset="0"/>
                <a:cs typeface="Courier New" panose="02070309020205020404" pitchFamily="49" charset="0"/>
              </a:rPr>
              <a:t>movl</a:t>
            </a:r>
            <a:r>
              <a:rPr lang="en-US" sz="500" dirty="0">
                <a:latin typeface="Courier New" panose="02070309020205020404" pitchFamily="49" charset="0"/>
                <a:cs typeface="Courier New" panose="02070309020205020404" pitchFamily="49" charset="0"/>
              </a:rPr>
              <a:t>    -8(%</a:t>
            </a:r>
            <a:r>
              <a:rPr lang="en-US" sz="500" dirty="0" err="1">
                <a:latin typeface="Courier New" panose="02070309020205020404" pitchFamily="49" charset="0"/>
                <a:cs typeface="Courier New" panose="02070309020205020404" pitchFamily="49" charset="0"/>
              </a:rPr>
              <a:t>rbp</a:t>
            </a:r>
            <a:r>
              <a:rPr lang="en-US" sz="500" dirty="0">
                <a:latin typeface="Courier New" panose="02070309020205020404" pitchFamily="49" charset="0"/>
                <a:cs typeface="Courier New" panose="02070309020205020404" pitchFamily="49" charset="0"/>
              </a:rPr>
              <a:t>), %</a:t>
            </a:r>
            <a:r>
              <a:rPr lang="en-US" sz="500" dirty="0" err="1">
                <a:latin typeface="Courier New" panose="02070309020205020404" pitchFamily="49" charset="0"/>
                <a:cs typeface="Courier New" panose="02070309020205020404" pitchFamily="49" charset="0"/>
              </a:rPr>
              <a:t>eax</a:t>
            </a:r>
            <a:endParaRPr lang="en-US" sz="500" dirty="0">
              <a:latin typeface="Courier New" panose="02070309020205020404" pitchFamily="49" charset="0"/>
              <a:cs typeface="Courier New" panose="02070309020205020404" pitchFamily="49" charset="0"/>
            </a:endParaRPr>
          </a:p>
          <a:p>
            <a:r>
              <a:rPr lang="en-US" sz="500" dirty="0">
                <a:latin typeface="Courier New" panose="02070309020205020404" pitchFamily="49" charset="0"/>
                <a:cs typeface="Courier New" panose="02070309020205020404" pitchFamily="49" charset="0"/>
              </a:rPr>
              <a:t>        </a:t>
            </a:r>
            <a:r>
              <a:rPr lang="en-US" sz="500" dirty="0" err="1">
                <a:latin typeface="Courier New" panose="02070309020205020404" pitchFamily="49" charset="0"/>
                <a:cs typeface="Courier New" panose="02070309020205020404" pitchFamily="49" charset="0"/>
              </a:rPr>
              <a:t>addl</a:t>
            </a:r>
            <a:r>
              <a:rPr lang="en-US" sz="500" dirty="0">
                <a:latin typeface="Courier New" panose="02070309020205020404" pitchFamily="49" charset="0"/>
                <a:cs typeface="Courier New" panose="02070309020205020404" pitchFamily="49" charset="0"/>
              </a:rPr>
              <a:t>    %</a:t>
            </a:r>
            <a:r>
              <a:rPr lang="en-US" sz="500" dirty="0" err="1">
                <a:latin typeface="Courier New" panose="02070309020205020404" pitchFamily="49" charset="0"/>
                <a:cs typeface="Courier New" panose="02070309020205020404" pitchFamily="49" charset="0"/>
              </a:rPr>
              <a:t>eax</a:t>
            </a:r>
            <a:r>
              <a:rPr lang="en-US" sz="500" dirty="0">
                <a:latin typeface="Courier New" panose="02070309020205020404" pitchFamily="49" charset="0"/>
                <a:cs typeface="Courier New" panose="02070309020205020404" pitchFamily="49" charset="0"/>
              </a:rPr>
              <a:t>, -4(%</a:t>
            </a:r>
            <a:r>
              <a:rPr lang="en-US" sz="500" dirty="0" err="1">
                <a:latin typeface="Courier New" panose="02070309020205020404" pitchFamily="49" charset="0"/>
                <a:cs typeface="Courier New" panose="02070309020205020404" pitchFamily="49" charset="0"/>
              </a:rPr>
              <a:t>rbp</a:t>
            </a:r>
            <a:r>
              <a:rPr lang="en-US" sz="500" dirty="0">
                <a:latin typeface="Courier New" panose="02070309020205020404" pitchFamily="49" charset="0"/>
                <a:cs typeface="Courier New" panose="02070309020205020404" pitchFamily="49" charset="0"/>
              </a:rPr>
              <a:t>)</a:t>
            </a:r>
          </a:p>
          <a:p>
            <a:r>
              <a:rPr lang="en-US" sz="500" dirty="0">
                <a:latin typeface="Courier New" panose="02070309020205020404" pitchFamily="49" charset="0"/>
                <a:cs typeface="Courier New" panose="02070309020205020404" pitchFamily="49" charset="0"/>
              </a:rPr>
              <a:t>        </a:t>
            </a:r>
            <a:r>
              <a:rPr lang="en-US" sz="500" dirty="0" err="1">
                <a:latin typeface="Courier New" panose="02070309020205020404" pitchFamily="49" charset="0"/>
                <a:cs typeface="Courier New" panose="02070309020205020404" pitchFamily="49" charset="0"/>
              </a:rPr>
              <a:t>addl</a:t>
            </a:r>
            <a:r>
              <a:rPr lang="en-US" sz="500" dirty="0">
                <a:latin typeface="Courier New" panose="02070309020205020404" pitchFamily="49" charset="0"/>
                <a:cs typeface="Courier New" panose="02070309020205020404" pitchFamily="49" charset="0"/>
              </a:rPr>
              <a:t>    $1, -8(%</a:t>
            </a:r>
            <a:r>
              <a:rPr lang="en-US" sz="500" dirty="0" err="1">
                <a:latin typeface="Courier New" panose="02070309020205020404" pitchFamily="49" charset="0"/>
                <a:cs typeface="Courier New" panose="02070309020205020404" pitchFamily="49" charset="0"/>
              </a:rPr>
              <a:t>rbp</a:t>
            </a:r>
            <a:r>
              <a:rPr lang="en-US" sz="500" dirty="0">
                <a:latin typeface="Courier New" panose="02070309020205020404" pitchFamily="49" charset="0"/>
                <a:cs typeface="Courier New" panose="02070309020205020404" pitchFamily="49" charset="0"/>
              </a:rPr>
              <a:t>)</a:t>
            </a:r>
          </a:p>
          <a:p>
            <a:r>
              <a:rPr lang="en-US" sz="500" dirty="0">
                <a:latin typeface="Courier New" panose="02070309020205020404" pitchFamily="49" charset="0"/>
                <a:cs typeface="Courier New" panose="02070309020205020404" pitchFamily="49" charset="0"/>
              </a:rPr>
              <a:t>.L3:</a:t>
            </a:r>
          </a:p>
          <a:p>
            <a:r>
              <a:rPr lang="en-US" sz="500" dirty="0">
                <a:latin typeface="Courier New" panose="02070309020205020404" pitchFamily="49" charset="0"/>
                <a:cs typeface="Courier New" panose="02070309020205020404" pitchFamily="49" charset="0"/>
              </a:rPr>
              <a:t>        </a:t>
            </a:r>
            <a:r>
              <a:rPr lang="en-US" sz="500" dirty="0" err="1">
                <a:latin typeface="Courier New" panose="02070309020205020404" pitchFamily="49" charset="0"/>
                <a:cs typeface="Courier New" panose="02070309020205020404" pitchFamily="49" charset="0"/>
              </a:rPr>
              <a:t>movl</a:t>
            </a:r>
            <a:r>
              <a:rPr lang="en-US" sz="500" dirty="0">
                <a:latin typeface="Courier New" panose="02070309020205020404" pitchFamily="49" charset="0"/>
                <a:cs typeface="Courier New" panose="02070309020205020404" pitchFamily="49" charset="0"/>
              </a:rPr>
              <a:t>    -8(%</a:t>
            </a:r>
            <a:r>
              <a:rPr lang="en-US" sz="500" dirty="0" err="1">
                <a:latin typeface="Courier New" panose="02070309020205020404" pitchFamily="49" charset="0"/>
                <a:cs typeface="Courier New" panose="02070309020205020404" pitchFamily="49" charset="0"/>
              </a:rPr>
              <a:t>rbp</a:t>
            </a:r>
            <a:r>
              <a:rPr lang="en-US" sz="500" dirty="0">
                <a:latin typeface="Courier New" panose="02070309020205020404" pitchFamily="49" charset="0"/>
                <a:cs typeface="Courier New" panose="02070309020205020404" pitchFamily="49" charset="0"/>
              </a:rPr>
              <a:t>), %</a:t>
            </a:r>
            <a:r>
              <a:rPr lang="en-US" sz="500" dirty="0" err="1">
                <a:latin typeface="Courier New" panose="02070309020205020404" pitchFamily="49" charset="0"/>
                <a:cs typeface="Courier New" panose="02070309020205020404" pitchFamily="49" charset="0"/>
              </a:rPr>
              <a:t>eax</a:t>
            </a:r>
            <a:endParaRPr lang="en-US" sz="500" dirty="0">
              <a:latin typeface="Courier New" panose="02070309020205020404" pitchFamily="49" charset="0"/>
              <a:cs typeface="Courier New" panose="02070309020205020404" pitchFamily="49" charset="0"/>
            </a:endParaRPr>
          </a:p>
          <a:p>
            <a:r>
              <a:rPr lang="en-US" sz="500" dirty="0">
                <a:latin typeface="Courier New" panose="02070309020205020404" pitchFamily="49" charset="0"/>
                <a:cs typeface="Courier New" panose="02070309020205020404" pitchFamily="49" charset="0"/>
              </a:rPr>
              <a:t>        </a:t>
            </a:r>
            <a:r>
              <a:rPr lang="en-US" sz="500" dirty="0" err="1">
                <a:latin typeface="Courier New" panose="02070309020205020404" pitchFamily="49" charset="0"/>
                <a:cs typeface="Courier New" panose="02070309020205020404" pitchFamily="49" charset="0"/>
              </a:rPr>
              <a:t>cmpl</a:t>
            </a:r>
            <a:r>
              <a:rPr lang="en-US" sz="500" dirty="0">
                <a:latin typeface="Courier New" panose="02070309020205020404" pitchFamily="49" charset="0"/>
                <a:cs typeface="Courier New" panose="02070309020205020404" pitchFamily="49" charset="0"/>
              </a:rPr>
              <a:t>    -12(%</a:t>
            </a:r>
            <a:r>
              <a:rPr lang="en-US" sz="500" dirty="0" err="1">
                <a:latin typeface="Courier New" panose="02070309020205020404" pitchFamily="49" charset="0"/>
                <a:cs typeface="Courier New" panose="02070309020205020404" pitchFamily="49" charset="0"/>
              </a:rPr>
              <a:t>rbp</a:t>
            </a:r>
            <a:r>
              <a:rPr lang="en-US" sz="500" dirty="0">
                <a:latin typeface="Courier New" panose="02070309020205020404" pitchFamily="49" charset="0"/>
                <a:cs typeface="Courier New" panose="02070309020205020404" pitchFamily="49" charset="0"/>
              </a:rPr>
              <a:t>), %</a:t>
            </a:r>
            <a:r>
              <a:rPr lang="en-US" sz="500" dirty="0" err="1">
                <a:latin typeface="Courier New" panose="02070309020205020404" pitchFamily="49" charset="0"/>
                <a:cs typeface="Courier New" panose="02070309020205020404" pitchFamily="49" charset="0"/>
              </a:rPr>
              <a:t>eax</a:t>
            </a:r>
            <a:endParaRPr lang="en-US" sz="500" dirty="0">
              <a:latin typeface="Courier New" panose="02070309020205020404" pitchFamily="49" charset="0"/>
              <a:cs typeface="Courier New" panose="02070309020205020404" pitchFamily="49" charset="0"/>
            </a:endParaRPr>
          </a:p>
          <a:p>
            <a:r>
              <a:rPr lang="en-US" sz="500" dirty="0">
                <a:latin typeface="Courier New" panose="02070309020205020404" pitchFamily="49" charset="0"/>
                <a:cs typeface="Courier New" panose="02070309020205020404" pitchFamily="49" charset="0"/>
              </a:rPr>
              <a:t>        </a:t>
            </a:r>
            <a:r>
              <a:rPr lang="en-US" sz="500" dirty="0" err="1">
                <a:latin typeface="Courier New" panose="02070309020205020404" pitchFamily="49" charset="0"/>
                <a:cs typeface="Courier New" panose="02070309020205020404" pitchFamily="49" charset="0"/>
              </a:rPr>
              <a:t>jle</a:t>
            </a:r>
            <a:r>
              <a:rPr lang="en-US" sz="500" dirty="0">
                <a:latin typeface="Courier New" panose="02070309020205020404" pitchFamily="49" charset="0"/>
                <a:cs typeface="Courier New" panose="02070309020205020404" pitchFamily="49" charset="0"/>
              </a:rPr>
              <a:t>     .L4</a:t>
            </a:r>
          </a:p>
          <a:p>
            <a:r>
              <a:rPr lang="en-US" sz="500" dirty="0">
                <a:latin typeface="Courier New" panose="02070309020205020404" pitchFamily="49" charset="0"/>
                <a:cs typeface="Courier New" panose="02070309020205020404" pitchFamily="49" charset="0"/>
              </a:rPr>
              <a:t>        </a:t>
            </a:r>
            <a:r>
              <a:rPr lang="en-US" sz="500" dirty="0" err="1">
                <a:latin typeface="Courier New" panose="02070309020205020404" pitchFamily="49" charset="0"/>
                <a:cs typeface="Courier New" panose="02070309020205020404" pitchFamily="49" charset="0"/>
              </a:rPr>
              <a:t>movl</a:t>
            </a:r>
            <a:r>
              <a:rPr lang="en-US" sz="500" dirty="0">
                <a:latin typeface="Courier New" panose="02070309020205020404" pitchFamily="49" charset="0"/>
                <a:cs typeface="Courier New" panose="02070309020205020404" pitchFamily="49" charset="0"/>
              </a:rPr>
              <a:t>    -4(%</a:t>
            </a:r>
            <a:r>
              <a:rPr lang="en-US" sz="500" dirty="0" err="1">
                <a:latin typeface="Courier New" panose="02070309020205020404" pitchFamily="49" charset="0"/>
                <a:cs typeface="Courier New" panose="02070309020205020404" pitchFamily="49" charset="0"/>
              </a:rPr>
              <a:t>rbp</a:t>
            </a:r>
            <a:r>
              <a:rPr lang="en-US" sz="500" dirty="0">
                <a:latin typeface="Courier New" panose="02070309020205020404" pitchFamily="49" charset="0"/>
                <a:cs typeface="Courier New" panose="02070309020205020404" pitchFamily="49" charset="0"/>
              </a:rPr>
              <a:t>), %</a:t>
            </a:r>
            <a:r>
              <a:rPr lang="en-US" sz="500" dirty="0" err="1">
                <a:latin typeface="Courier New" panose="02070309020205020404" pitchFamily="49" charset="0"/>
                <a:cs typeface="Courier New" panose="02070309020205020404" pitchFamily="49" charset="0"/>
              </a:rPr>
              <a:t>edx</a:t>
            </a:r>
            <a:endParaRPr lang="en-US" sz="500" dirty="0">
              <a:latin typeface="Courier New" panose="02070309020205020404" pitchFamily="49" charset="0"/>
              <a:cs typeface="Courier New" panose="02070309020205020404" pitchFamily="49" charset="0"/>
            </a:endParaRPr>
          </a:p>
          <a:p>
            <a:r>
              <a:rPr lang="en-US" sz="500" dirty="0">
                <a:latin typeface="Courier New" panose="02070309020205020404" pitchFamily="49" charset="0"/>
                <a:cs typeface="Courier New" panose="02070309020205020404" pitchFamily="49" charset="0"/>
              </a:rPr>
              <a:t>        </a:t>
            </a:r>
            <a:r>
              <a:rPr lang="en-US" sz="500" dirty="0" err="1">
                <a:latin typeface="Courier New" panose="02070309020205020404" pitchFamily="49" charset="0"/>
                <a:cs typeface="Courier New" panose="02070309020205020404" pitchFamily="49" charset="0"/>
              </a:rPr>
              <a:t>movl</a:t>
            </a:r>
            <a:r>
              <a:rPr lang="en-US" sz="500" dirty="0">
                <a:latin typeface="Courier New" panose="02070309020205020404" pitchFamily="49" charset="0"/>
                <a:cs typeface="Courier New" panose="02070309020205020404" pitchFamily="49" charset="0"/>
              </a:rPr>
              <a:t>    -12(%</a:t>
            </a:r>
            <a:r>
              <a:rPr lang="en-US" sz="500" dirty="0" err="1">
                <a:latin typeface="Courier New" panose="02070309020205020404" pitchFamily="49" charset="0"/>
                <a:cs typeface="Courier New" panose="02070309020205020404" pitchFamily="49" charset="0"/>
              </a:rPr>
              <a:t>rbp</a:t>
            </a:r>
            <a:r>
              <a:rPr lang="en-US" sz="500" dirty="0">
                <a:latin typeface="Courier New" panose="02070309020205020404" pitchFamily="49" charset="0"/>
                <a:cs typeface="Courier New" panose="02070309020205020404" pitchFamily="49" charset="0"/>
              </a:rPr>
              <a:t>), %</a:t>
            </a:r>
            <a:r>
              <a:rPr lang="en-US" sz="500" dirty="0" err="1">
                <a:latin typeface="Courier New" panose="02070309020205020404" pitchFamily="49" charset="0"/>
                <a:cs typeface="Courier New" panose="02070309020205020404" pitchFamily="49" charset="0"/>
              </a:rPr>
              <a:t>eax</a:t>
            </a:r>
            <a:endParaRPr lang="en-US" sz="500" dirty="0">
              <a:latin typeface="Courier New" panose="02070309020205020404" pitchFamily="49" charset="0"/>
              <a:cs typeface="Courier New" panose="02070309020205020404" pitchFamily="49" charset="0"/>
            </a:endParaRPr>
          </a:p>
          <a:p>
            <a:r>
              <a:rPr lang="en-US" sz="500" dirty="0">
                <a:latin typeface="Courier New" panose="02070309020205020404" pitchFamily="49" charset="0"/>
                <a:cs typeface="Courier New" panose="02070309020205020404" pitchFamily="49" charset="0"/>
              </a:rPr>
              <a:t>        </a:t>
            </a:r>
            <a:r>
              <a:rPr lang="en-US" sz="500" dirty="0" err="1">
                <a:latin typeface="Courier New" panose="02070309020205020404" pitchFamily="49" charset="0"/>
                <a:cs typeface="Courier New" panose="02070309020205020404" pitchFamily="49" charset="0"/>
              </a:rPr>
              <a:t>movl</a:t>
            </a:r>
            <a:r>
              <a:rPr lang="en-US" sz="500" dirty="0">
                <a:latin typeface="Courier New" panose="02070309020205020404" pitchFamily="49" charset="0"/>
                <a:cs typeface="Courier New" panose="02070309020205020404" pitchFamily="49" charset="0"/>
              </a:rPr>
              <a:t>    %</a:t>
            </a:r>
            <a:r>
              <a:rPr lang="en-US" sz="500" dirty="0" err="1">
                <a:latin typeface="Courier New" panose="02070309020205020404" pitchFamily="49" charset="0"/>
                <a:cs typeface="Courier New" panose="02070309020205020404" pitchFamily="49" charset="0"/>
              </a:rPr>
              <a:t>edx</a:t>
            </a:r>
            <a:r>
              <a:rPr lang="en-US" sz="500" dirty="0">
                <a:latin typeface="Courier New" panose="02070309020205020404" pitchFamily="49" charset="0"/>
                <a:cs typeface="Courier New" panose="02070309020205020404" pitchFamily="49" charset="0"/>
              </a:rPr>
              <a:t>, %r8d</a:t>
            </a:r>
          </a:p>
          <a:p>
            <a:r>
              <a:rPr lang="en-US" sz="500" dirty="0">
                <a:latin typeface="Courier New" panose="02070309020205020404" pitchFamily="49" charset="0"/>
                <a:cs typeface="Courier New" panose="02070309020205020404" pitchFamily="49" charset="0"/>
              </a:rPr>
              <a:t>        </a:t>
            </a:r>
            <a:r>
              <a:rPr lang="en-US" sz="500" dirty="0" err="1">
                <a:latin typeface="Courier New" panose="02070309020205020404" pitchFamily="49" charset="0"/>
                <a:cs typeface="Courier New" panose="02070309020205020404" pitchFamily="49" charset="0"/>
              </a:rPr>
              <a:t>movl</a:t>
            </a:r>
            <a:r>
              <a:rPr lang="en-US" sz="500" dirty="0">
                <a:latin typeface="Courier New" panose="02070309020205020404" pitchFamily="49" charset="0"/>
                <a:cs typeface="Courier New" panose="02070309020205020404" pitchFamily="49" charset="0"/>
              </a:rPr>
              <a:t>    %</a:t>
            </a:r>
            <a:r>
              <a:rPr lang="en-US" sz="500" dirty="0" err="1">
                <a:latin typeface="Courier New" panose="02070309020205020404" pitchFamily="49" charset="0"/>
                <a:cs typeface="Courier New" panose="02070309020205020404" pitchFamily="49" charset="0"/>
              </a:rPr>
              <a:t>eax</a:t>
            </a:r>
            <a:r>
              <a:rPr lang="en-US" sz="500" dirty="0">
                <a:latin typeface="Courier New" panose="02070309020205020404" pitchFamily="49" charset="0"/>
                <a:cs typeface="Courier New" panose="02070309020205020404" pitchFamily="49" charset="0"/>
              </a:rPr>
              <a:t>, %</a:t>
            </a:r>
            <a:r>
              <a:rPr lang="en-US" sz="500" dirty="0" err="1">
                <a:latin typeface="Courier New" panose="02070309020205020404" pitchFamily="49" charset="0"/>
                <a:cs typeface="Courier New" panose="02070309020205020404" pitchFamily="49" charset="0"/>
              </a:rPr>
              <a:t>edx</a:t>
            </a:r>
            <a:endParaRPr lang="en-US" sz="500" dirty="0">
              <a:latin typeface="Courier New" panose="02070309020205020404" pitchFamily="49" charset="0"/>
              <a:cs typeface="Courier New" panose="02070309020205020404" pitchFamily="49" charset="0"/>
            </a:endParaRPr>
          </a:p>
          <a:p>
            <a:r>
              <a:rPr lang="en-US" sz="500" dirty="0">
                <a:latin typeface="Courier New" panose="02070309020205020404" pitchFamily="49" charset="0"/>
                <a:cs typeface="Courier New" panose="02070309020205020404" pitchFamily="49" charset="0"/>
              </a:rPr>
              <a:t>        </a:t>
            </a:r>
            <a:r>
              <a:rPr lang="en-US" sz="500" dirty="0" err="1">
                <a:latin typeface="Courier New" panose="02070309020205020404" pitchFamily="49" charset="0"/>
                <a:cs typeface="Courier New" panose="02070309020205020404" pitchFamily="49" charset="0"/>
              </a:rPr>
              <a:t>leaq</a:t>
            </a:r>
            <a:r>
              <a:rPr lang="en-US" sz="500" dirty="0">
                <a:latin typeface="Courier New" panose="02070309020205020404" pitchFamily="49" charset="0"/>
                <a:cs typeface="Courier New" panose="02070309020205020404" pitchFamily="49" charset="0"/>
              </a:rPr>
              <a:t>    .LC1(%rip), %</a:t>
            </a:r>
            <a:r>
              <a:rPr lang="en-US" sz="500" dirty="0" err="1">
                <a:latin typeface="Courier New" panose="02070309020205020404" pitchFamily="49" charset="0"/>
                <a:cs typeface="Courier New" panose="02070309020205020404" pitchFamily="49" charset="0"/>
              </a:rPr>
              <a:t>rcx</a:t>
            </a:r>
            <a:endParaRPr lang="en-US" sz="500" dirty="0">
              <a:latin typeface="Courier New" panose="02070309020205020404" pitchFamily="49" charset="0"/>
              <a:cs typeface="Courier New" panose="02070309020205020404" pitchFamily="49" charset="0"/>
            </a:endParaRPr>
          </a:p>
          <a:p>
            <a:r>
              <a:rPr lang="en-US" sz="500" dirty="0">
                <a:latin typeface="Courier New" panose="02070309020205020404" pitchFamily="49" charset="0"/>
                <a:cs typeface="Courier New" panose="02070309020205020404" pitchFamily="49" charset="0"/>
              </a:rPr>
              <a:t>        call    </a:t>
            </a:r>
            <a:r>
              <a:rPr lang="en-US" sz="500" dirty="0" err="1">
                <a:latin typeface="Courier New" panose="02070309020205020404" pitchFamily="49" charset="0"/>
                <a:cs typeface="Courier New" panose="02070309020205020404" pitchFamily="49" charset="0"/>
              </a:rPr>
              <a:t>printf</a:t>
            </a:r>
            <a:endParaRPr lang="en-US" sz="500" dirty="0">
              <a:latin typeface="Courier New" panose="02070309020205020404" pitchFamily="49" charset="0"/>
              <a:cs typeface="Courier New" panose="02070309020205020404" pitchFamily="49" charset="0"/>
            </a:endParaRPr>
          </a:p>
          <a:p>
            <a:r>
              <a:rPr lang="en-US" sz="500" dirty="0">
                <a:latin typeface="Courier New" panose="02070309020205020404" pitchFamily="49" charset="0"/>
                <a:cs typeface="Courier New" panose="02070309020205020404" pitchFamily="49" charset="0"/>
              </a:rPr>
              <a:t>        </a:t>
            </a:r>
            <a:r>
              <a:rPr lang="en-US" sz="500" dirty="0" err="1">
                <a:latin typeface="Courier New" panose="02070309020205020404" pitchFamily="49" charset="0"/>
                <a:cs typeface="Courier New" panose="02070309020205020404" pitchFamily="49" charset="0"/>
              </a:rPr>
              <a:t>movl</a:t>
            </a:r>
            <a:r>
              <a:rPr lang="en-US" sz="500" dirty="0">
                <a:latin typeface="Courier New" panose="02070309020205020404" pitchFamily="49" charset="0"/>
                <a:cs typeface="Courier New" panose="02070309020205020404" pitchFamily="49" charset="0"/>
              </a:rPr>
              <a:t>    $0, %</a:t>
            </a:r>
            <a:r>
              <a:rPr lang="en-US" sz="500" dirty="0" err="1">
                <a:latin typeface="Courier New" panose="02070309020205020404" pitchFamily="49" charset="0"/>
                <a:cs typeface="Courier New" panose="02070309020205020404" pitchFamily="49" charset="0"/>
              </a:rPr>
              <a:t>eax</a:t>
            </a:r>
            <a:endParaRPr lang="en-US" sz="500" dirty="0">
              <a:latin typeface="Courier New" panose="02070309020205020404" pitchFamily="49" charset="0"/>
              <a:cs typeface="Courier New" panose="02070309020205020404" pitchFamily="49" charset="0"/>
            </a:endParaRPr>
          </a:p>
          <a:p>
            <a:r>
              <a:rPr lang="en-US" sz="500" dirty="0">
                <a:latin typeface="Courier New" panose="02070309020205020404" pitchFamily="49" charset="0"/>
                <a:cs typeface="Courier New" panose="02070309020205020404" pitchFamily="49" charset="0"/>
              </a:rPr>
              <a:t>        </a:t>
            </a:r>
            <a:r>
              <a:rPr lang="en-US" sz="500" dirty="0" err="1">
                <a:latin typeface="Courier New" panose="02070309020205020404" pitchFamily="49" charset="0"/>
                <a:cs typeface="Courier New" panose="02070309020205020404" pitchFamily="49" charset="0"/>
              </a:rPr>
              <a:t>addq</a:t>
            </a:r>
            <a:r>
              <a:rPr lang="en-US" sz="500" dirty="0">
                <a:latin typeface="Courier New" panose="02070309020205020404" pitchFamily="49" charset="0"/>
                <a:cs typeface="Courier New" panose="02070309020205020404" pitchFamily="49" charset="0"/>
              </a:rPr>
              <a:t>    $48, %</a:t>
            </a:r>
            <a:r>
              <a:rPr lang="en-US" sz="500" dirty="0" err="1">
                <a:latin typeface="Courier New" panose="02070309020205020404" pitchFamily="49" charset="0"/>
                <a:cs typeface="Courier New" panose="02070309020205020404" pitchFamily="49" charset="0"/>
              </a:rPr>
              <a:t>rsp</a:t>
            </a:r>
            <a:endParaRPr lang="en-US" sz="500" dirty="0">
              <a:latin typeface="Courier New" panose="02070309020205020404" pitchFamily="49" charset="0"/>
              <a:cs typeface="Courier New" panose="02070309020205020404" pitchFamily="49" charset="0"/>
            </a:endParaRPr>
          </a:p>
          <a:p>
            <a:r>
              <a:rPr lang="en-US" sz="500" dirty="0">
                <a:latin typeface="Courier New" panose="02070309020205020404" pitchFamily="49" charset="0"/>
                <a:cs typeface="Courier New" panose="02070309020205020404" pitchFamily="49" charset="0"/>
              </a:rPr>
              <a:t>        </a:t>
            </a:r>
            <a:r>
              <a:rPr lang="en-US" sz="500" dirty="0" err="1">
                <a:latin typeface="Courier New" panose="02070309020205020404" pitchFamily="49" charset="0"/>
                <a:cs typeface="Courier New" panose="02070309020205020404" pitchFamily="49" charset="0"/>
              </a:rPr>
              <a:t>popq</a:t>
            </a:r>
            <a:r>
              <a:rPr lang="en-US" sz="500" dirty="0">
                <a:latin typeface="Courier New" panose="02070309020205020404" pitchFamily="49" charset="0"/>
                <a:cs typeface="Courier New" panose="02070309020205020404" pitchFamily="49" charset="0"/>
              </a:rPr>
              <a:t>    %</a:t>
            </a:r>
            <a:r>
              <a:rPr lang="en-US" sz="500" dirty="0" err="1">
                <a:latin typeface="Courier New" panose="02070309020205020404" pitchFamily="49" charset="0"/>
                <a:cs typeface="Courier New" panose="02070309020205020404" pitchFamily="49" charset="0"/>
              </a:rPr>
              <a:t>rbp</a:t>
            </a:r>
            <a:endParaRPr lang="en-US" sz="500" dirty="0">
              <a:latin typeface="Courier New" panose="02070309020205020404" pitchFamily="49" charset="0"/>
              <a:cs typeface="Courier New" panose="02070309020205020404" pitchFamily="49" charset="0"/>
            </a:endParaRPr>
          </a:p>
        </p:txBody>
      </p:sp>
      <p:sp>
        <p:nvSpPr>
          <p:cNvPr id="24" name="TextBox 23"/>
          <p:cNvSpPr txBox="1"/>
          <p:nvPr/>
        </p:nvSpPr>
        <p:spPr>
          <a:xfrm>
            <a:off x="10498417" y="4072159"/>
            <a:ext cx="1320257" cy="1954381"/>
          </a:xfrm>
          <a:prstGeom prst="rect">
            <a:avLst/>
          </a:prstGeom>
          <a:solidFill>
            <a:schemeClr val="bg1">
              <a:lumMod val="95000"/>
            </a:schemeClr>
          </a:solidFill>
          <a:ln w="3175">
            <a:solidFill>
              <a:schemeClr val="tx1"/>
            </a:solidFill>
          </a:ln>
        </p:spPr>
        <p:txBody>
          <a:bodyPr wrap="square" rtlCol="0">
            <a:spAutoFit/>
          </a:bodyPr>
          <a:lstStyle/>
          <a:p>
            <a:pPr algn="ctr"/>
            <a:r>
              <a:rPr lang="en-US" sz="1050" b="1" dirty="0"/>
              <a:t>Internally </a:t>
            </a:r>
            <a:r>
              <a:rPr lang="en-US" sz="1050" b="1" dirty="0" err="1"/>
              <a:t>CPython</a:t>
            </a:r>
            <a:r>
              <a:rPr lang="en-US" sz="1050" b="1" dirty="0"/>
              <a:t> generates bytecode</a:t>
            </a:r>
          </a:p>
          <a:p>
            <a:r>
              <a:rPr lang="en-US" sz="500" dirty="0">
                <a:latin typeface="Courier New" panose="02070309020205020404" pitchFamily="49" charset="0"/>
                <a:cs typeface="Courier New" panose="02070309020205020404" pitchFamily="49" charset="0"/>
              </a:rPr>
              <a:t> 0 LOAD_CONST      1 (0)</a:t>
            </a:r>
          </a:p>
          <a:p>
            <a:r>
              <a:rPr lang="en-US" sz="500" dirty="0">
                <a:latin typeface="Courier New" panose="02070309020205020404" pitchFamily="49" charset="0"/>
                <a:cs typeface="Courier New" panose="02070309020205020404" pitchFamily="49" charset="0"/>
              </a:rPr>
              <a:t> 2 STORE_FAST      1 (sum)</a:t>
            </a:r>
          </a:p>
          <a:p>
            <a:r>
              <a:rPr lang="en-US" sz="500" dirty="0">
                <a:latin typeface="Courier New" panose="02070309020205020404" pitchFamily="49" charset="0"/>
                <a:cs typeface="Courier New" panose="02070309020205020404" pitchFamily="49" charset="0"/>
              </a:rPr>
              <a:t> 4 SETUP_LOOP     30 (to 36)</a:t>
            </a:r>
          </a:p>
          <a:p>
            <a:r>
              <a:rPr lang="en-US" sz="500" dirty="0">
                <a:latin typeface="Courier New" panose="02070309020205020404" pitchFamily="49" charset="0"/>
                <a:cs typeface="Courier New" panose="02070309020205020404" pitchFamily="49" charset="0"/>
              </a:rPr>
              <a:t> 6 LOAD_GLOBAL     0 (range)</a:t>
            </a:r>
          </a:p>
          <a:p>
            <a:r>
              <a:rPr lang="en-US" sz="500" dirty="0">
                <a:latin typeface="Courier New" panose="02070309020205020404" pitchFamily="49" charset="0"/>
                <a:cs typeface="Courier New" panose="02070309020205020404" pitchFamily="49" charset="0"/>
              </a:rPr>
              <a:t> 8 LOAD_CONST      2 (1)</a:t>
            </a:r>
          </a:p>
          <a:p>
            <a:r>
              <a:rPr lang="en-US" sz="500" dirty="0">
                <a:latin typeface="Courier New" panose="02070309020205020404" pitchFamily="49" charset="0"/>
                <a:cs typeface="Courier New" panose="02070309020205020404" pitchFamily="49" charset="0"/>
              </a:rPr>
              <a:t>10 LOAD_FAST       0 (n)</a:t>
            </a:r>
          </a:p>
          <a:p>
            <a:r>
              <a:rPr lang="en-US" sz="500" dirty="0">
                <a:latin typeface="Courier New" panose="02070309020205020404" pitchFamily="49" charset="0"/>
                <a:cs typeface="Courier New" panose="02070309020205020404" pitchFamily="49" charset="0"/>
              </a:rPr>
              <a:t>12 LOAD_CONST      2 (1)</a:t>
            </a:r>
          </a:p>
          <a:p>
            <a:r>
              <a:rPr lang="en-US" sz="500" dirty="0">
                <a:latin typeface="Courier New" panose="02070309020205020404" pitchFamily="49" charset="0"/>
                <a:cs typeface="Courier New" panose="02070309020205020404" pitchFamily="49" charset="0"/>
              </a:rPr>
              <a:t>14 BINARY_ADD</a:t>
            </a:r>
          </a:p>
          <a:p>
            <a:r>
              <a:rPr lang="en-US" sz="500" dirty="0">
                <a:latin typeface="Courier New" panose="02070309020205020404" pitchFamily="49" charset="0"/>
                <a:cs typeface="Courier New" panose="02070309020205020404" pitchFamily="49" charset="0"/>
              </a:rPr>
              <a:t>16 CALL_FUNCTIO    2</a:t>
            </a:r>
          </a:p>
          <a:p>
            <a:r>
              <a:rPr lang="en-US" sz="500" dirty="0">
                <a:latin typeface="Courier New" panose="02070309020205020404" pitchFamily="49" charset="0"/>
                <a:cs typeface="Courier New" panose="02070309020205020404" pitchFamily="49" charset="0"/>
              </a:rPr>
              <a:t>18 GET_ITER</a:t>
            </a:r>
          </a:p>
          <a:p>
            <a:r>
              <a:rPr lang="en-US" sz="500" dirty="0">
                <a:latin typeface="Courier New" panose="02070309020205020404" pitchFamily="49" charset="0"/>
                <a:cs typeface="Courier New" panose="02070309020205020404" pitchFamily="49" charset="0"/>
              </a:rPr>
              <a:t>20 FOR_ITER       12 (to 34)</a:t>
            </a:r>
          </a:p>
          <a:p>
            <a:r>
              <a:rPr lang="en-US" sz="500" dirty="0">
                <a:latin typeface="Courier New" panose="02070309020205020404" pitchFamily="49" charset="0"/>
                <a:cs typeface="Courier New" panose="02070309020205020404" pitchFamily="49" charset="0"/>
              </a:rPr>
              <a:t>22 STORE_FAST      2 (i)</a:t>
            </a:r>
          </a:p>
          <a:p>
            <a:r>
              <a:rPr lang="en-US" sz="500" dirty="0">
                <a:latin typeface="Courier New" panose="02070309020205020404" pitchFamily="49" charset="0"/>
                <a:cs typeface="Courier New" panose="02070309020205020404" pitchFamily="49" charset="0"/>
              </a:rPr>
              <a:t>24 LOAD_FAST       1 (sum)</a:t>
            </a:r>
          </a:p>
          <a:p>
            <a:r>
              <a:rPr lang="en-US" sz="500" dirty="0">
                <a:latin typeface="Courier New" panose="02070309020205020404" pitchFamily="49" charset="0"/>
                <a:cs typeface="Courier New" panose="02070309020205020404" pitchFamily="49" charset="0"/>
              </a:rPr>
              <a:t>26 LOAD_FAST       2 (i)</a:t>
            </a:r>
          </a:p>
          <a:p>
            <a:r>
              <a:rPr lang="en-US" sz="500" dirty="0">
                <a:latin typeface="Courier New" panose="02070309020205020404" pitchFamily="49" charset="0"/>
                <a:cs typeface="Courier New" panose="02070309020205020404" pitchFamily="49" charset="0"/>
              </a:rPr>
              <a:t>28 INPLACE_ADD</a:t>
            </a:r>
          </a:p>
          <a:p>
            <a:r>
              <a:rPr lang="en-US" sz="500" dirty="0">
                <a:latin typeface="Courier New" panose="02070309020205020404" pitchFamily="49" charset="0"/>
                <a:cs typeface="Courier New" panose="02070309020205020404" pitchFamily="49" charset="0"/>
              </a:rPr>
              <a:t>30 STORE_FAST      1 (sum)</a:t>
            </a:r>
          </a:p>
          <a:p>
            <a:r>
              <a:rPr lang="en-US" sz="500" dirty="0">
                <a:latin typeface="Courier New" panose="02070309020205020404" pitchFamily="49" charset="0"/>
                <a:cs typeface="Courier New" panose="02070309020205020404" pitchFamily="49" charset="0"/>
              </a:rPr>
              <a:t>32 JUMP_ABSOLUT   20</a:t>
            </a:r>
          </a:p>
          <a:p>
            <a:r>
              <a:rPr lang="en-US" sz="500" dirty="0">
                <a:latin typeface="Courier New" panose="02070309020205020404" pitchFamily="49" charset="0"/>
                <a:cs typeface="Courier New" panose="02070309020205020404" pitchFamily="49" charset="0"/>
              </a:rPr>
              <a:t>34 POP_BLOCK</a:t>
            </a:r>
          </a:p>
          <a:p>
            <a:r>
              <a:rPr lang="en-US" sz="500" dirty="0">
                <a:latin typeface="Courier New" panose="02070309020205020404" pitchFamily="49" charset="0"/>
                <a:cs typeface="Courier New" panose="02070309020205020404" pitchFamily="49" charset="0"/>
              </a:rPr>
              <a:t>36 LOAD_FAST       1 (sum)</a:t>
            </a:r>
          </a:p>
          <a:p>
            <a:r>
              <a:rPr lang="en-US" sz="500" dirty="0">
                <a:latin typeface="Courier New" panose="02070309020205020404" pitchFamily="49" charset="0"/>
                <a:cs typeface="Courier New" panose="02070309020205020404" pitchFamily="49" charset="0"/>
              </a:rPr>
              <a:t>38 RETURN_VALUE</a:t>
            </a:r>
          </a:p>
        </p:txBody>
      </p:sp>
    </p:spTree>
    <p:extLst>
      <p:ext uri="{BB962C8B-B14F-4D97-AF65-F5344CB8AC3E}">
        <p14:creationId xmlns:p14="http://schemas.microsoft.com/office/powerpoint/2010/main" val="53668936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8245" y="2271061"/>
            <a:ext cx="10515600" cy="1325563"/>
          </a:xfrm>
        </p:spPr>
        <p:txBody>
          <a:bodyPr/>
          <a:lstStyle/>
          <a:p>
            <a:pPr algn="ctr"/>
            <a:r>
              <a:rPr lang="en-US" dirty="0"/>
              <a:t>Why Python ?</a:t>
            </a:r>
          </a:p>
        </p:txBody>
      </p:sp>
      <p:sp>
        <p:nvSpPr>
          <p:cNvPr id="3" name="Content Placeholder 2"/>
          <p:cNvSpPr>
            <a:spLocks noGrp="1"/>
          </p:cNvSpPr>
          <p:nvPr>
            <p:ph idx="1"/>
          </p:nvPr>
        </p:nvSpPr>
        <p:spPr>
          <a:xfrm>
            <a:off x="2447478" y="3938530"/>
            <a:ext cx="7177133" cy="2919470"/>
          </a:xfrm>
        </p:spPr>
        <p:txBody>
          <a:bodyPr>
            <a:normAutofit fontScale="92500" lnSpcReduction="20000"/>
          </a:bodyPr>
          <a:lstStyle/>
          <a:p>
            <a:r>
              <a:rPr lang="en-US" noProof="1"/>
              <a:t>Short concise code</a:t>
            </a:r>
          </a:p>
          <a:p>
            <a:r>
              <a:rPr lang="en-US" noProof="1"/>
              <a:t>Index out of range exceptions</a:t>
            </a:r>
          </a:p>
          <a:p>
            <a:r>
              <a:rPr lang="en-US" noProof="1"/>
              <a:t>Elegant for-each loop</a:t>
            </a:r>
          </a:p>
          <a:p>
            <a:r>
              <a:rPr lang="en-US" noProof="1"/>
              <a:t>Python hopefully better error messages than C++</a:t>
            </a:r>
          </a:p>
          <a:p>
            <a:r>
              <a:rPr lang="en-US" noProof="1"/>
              <a:t>Garbage collection is done automatically</a:t>
            </a:r>
          </a:p>
          <a:p>
            <a:r>
              <a:rPr lang="da-DK" b="1" noProof="1"/>
              <a:t>Exact integer arithmetic (no overflows)</a:t>
            </a:r>
            <a:endParaRPr lang="en-US" b="1" noProof="1"/>
          </a:p>
          <a:p>
            <a:r>
              <a:rPr lang="en-US" b="1" noProof="1"/>
              <a:t>Can delegate number crunching to C, C++, ...</a:t>
            </a:r>
          </a:p>
          <a:p>
            <a:pPr marL="0" indent="0">
              <a:buNone/>
            </a:pPr>
            <a:endParaRPr lang="en-US" noProof="1"/>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048858" y="5226269"/>
            <a:ext cx="2169867" cy="1453811"/>
          </a:xfrm>
          <a:prstGeom prst="rect">
            <a:avLst/>
          </a:prstGeom>
        </p:spPr>
      </p:pic>
    </p:spTree>
    <p:extLst>
      <p:ext uri="{BB962C8B-B14F-4D97-AF65-F5344CB8AC3E}">
        <p14:creationId xmlns:p14="http://schemas.microsoft.com/office/powerpoint/2010/main" val="195862422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21681"/>
            <a:ext cx="12192000" cy="1325563"/>
          </a:xfrm>
        </p:spPr>
        <p:txBody>
          <a:bodyPr/>
          <a:lstStyle/>
          <a:p>
            <a:pPr algn="ctr"/>
            <a:r>
              <a:rPr lang="da-DK" dirty="0"/>
              <a:t>This </a:t>
            </a:r>
            <a:r>
              <a:rPr lang="da-DK" dirty="0" err="1"/>
              <a:t>course</a:t>
            </a:r>
            <a:endParaRPr lang="da-DK" dirty="0"/>
          </a:p>
        </p:txBody>
      </p:sp>
      <p:grpSp>
        <p:nvGrpSpPr>
          <p:cNvPr id="44" name="Group 43"/>
          <p:cNvGrpSpPr/>
          <p:nvPr/>
        </p:nvGrpSpPr>
        <p:grpSpPr>
          <a:xfrm>
            <a:off x="4821342" y="1218526"/>
            <a:ext cx="6040616" cy="2811866"/>
            <a:chOff x="4821342" y="1218526"/>
            <a:chExt cx="6040616" cy="2811866"/>
          </a:xfrm>
        </p:grpSpPr>
        <p:sp>
          <p:nvSpPr>
            <p:cNvPr id="14" name="TextBox 13"/>
            <p:cNvSpPr txBox="1"/>
            <p:nvPr/>
          </p:nvSpPr>
          <p:spPr>
            <a:xfrm>
              <a:off x="8426697" y="1218526"/>
              <a:ext cx="2435261" cy="646331"/>
            </a:xfrm>
            <a:prstGeom prst="rect">
              <a:avLst/>
            </a:prstGeom>
            <a:noFill/>
          </p:spPr>
          <p:txBody>
            <a:bodyPr wrap="square" rtlCol="0">
              <a:spAutoFit/>
            </a:bodyPr>
            <a:lstStyle/>
            <a:p>
              <a:pPr algn="ctr"/>
              <a:r>
                <a:rPr lang="da-DK" b="1" dirty="0"/>
                <a:t>(Scientific) </a:t>
              </a:r>
              <a:br>
                <a:rPr lang="da-DK" b="1" dirty="0"/>
              </a:br>
              <a:r>
                <a:rPr lang="da-DK" b="1" dirty="0"/>
                <a:t>Applications</a:t>
              </a:r>
            </a:p>
          </p:txBody>
        </p:sp>
        <p:grpSp>
          <p:nvGrpSpPr>
            <p:cNvPr id="41" name="Group 40"/>
            <p:cNvGrpSpPr/>
            <p:nvPr/>
          </p:nvGrpSpPr>
          <p:grpSpPr>
            <a:xfrm>
              <a:off x="4821342" y="1943164"/>
              <a:ext cx="5221706" cy="2087228"/>
              <a:chOff x="4324724" y="1801272"/>
              <a:chExt cx="5221706" cy="2087228"/>
            </a:xfrm>
          </p:grpSpPr>
          <p:sp>
            <p:nvSpPr>
              <p:cNvPr id="7" name="Oval 6"/>
              <p:cNvSpPr/>
              <p:nvPr/>
            </p:nvSpPr>
            <p:spPr>
              <a:xfrm rot="20893051">
                <a:off x="4324724" y="1801272"/>
                <a:ext cx="5221706" cy="2087228"/>
              </a:xfrm>
              <a:prstGeom prst="ellipse">
                <a:avLst/>
              </a:prstGeom>
              <a:solidFill>
                <a:srgbClr val="FFF2CC">
                  <a:alpha val="40000"/>
                </a:srgb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
            <p:nvSpPr>
              <p:cNvPr id="16" name="TextBox 15"/>
              <p:cNvSpPr txBox="1"/>
              <p:nvPr/>
            </p:nvSpPr>
            <p:spPr>
              <a:xfrm>
                <a:off x="6539723" y="1978723"/>
                <a:ext cx="1863110" cy="369332"/>
              </a:xfrm>
              <a:prstGeom prst="rect">
                <a:avLst/>
              </a:prstGeom>
              <a:noFill/>
            </p:spPr>
            <p:txBody>
              <a:bodyPr wrap="square" rtlCol="0">
                <a:spAutoFit/>
              </a:bodyPr>
              <a:lstStyle/>
              <a:p>
                <a:r>
                  <a:rPr lang="da-DK" dirty="0" err="1"/>
                  <a:t>Visualization</a:t>
                </a:r>
                <a:endParaRPr lang="da-DK" dirty="0"/>
              </a:p>
            </p:txBody>
          </p:sp>
          <p:sp>
            <p:nvSpPr>
              <p:cNvPr id="17" name="TextBox 16"/>
              <p:cNvSpPr txBox="1"/>
              <p:nvPr/>
            </p:nvSpPr>
            <p:spPr>
              <a:xfrm>
                <a:off x="7682177" y="2344232"/>
                <a:ext cx="1863110" cy="369332"/>
              </a:xfrm>
              <a:prstGeom prst="rect">
                <a:avLst/>
              </a:prstGeom>
              <a:noFill/>
            </p:spPr>
            <p:txBody>
              <a:bodyPr wrap="square" rtlCol="0">
                <a:spAutoFit/>
              </a:bodyPr>
              <a:lstStyle/>
              <a:p>
                <a:r>
                  <a:rPr lang="da-DK" dirty="0"/>
                  <a:t>GPS </a:t>
                </a:r>
                <a:r>
                  <a:rPr lang="da-DK" dirty="0" err="1"/>
                  <a:t>tracking</a:t>
                </a:r>
                <a:endParaRPr lang="da-DK" dirty="0"/>
              </a:p>
            </p:txBody>
          </p:sp>
          <p:sp>
            <p:nvSpPr>
              <p:cNvPr id="18" name="TextBox 17"/>
              <p:cNvSpPr txBox="1"/>
              <p:nvPr/>
            </p:nvSpPr>
            <p:spPr>
              <a:xfrm>
                <a:off x="7534645" y="2788894"/>
                <a:ext cx="1863110" cy="369332"/>
              </a:xfrm>
              <a:prstGeom prst="rect">
                <a:avLst/>
              </a:prstGeom>
              <a:noFill/>
            </p:spPr>
            <p:txBody>
              <a:bodyPr wrap="square" rtlCol="0">
                <a:spAutoFit/>
              </a:bodyPr>
              <a:lstStyle/>
              <a:p>
                <a:r>
                  <a:rPr lang="da-DK" dirty="0" err="1"/>
                  <a:t>Optimization</a:t>
                </a:r>
                <a:endParaRPr lang="da-DK" dirty="0"/>
              </a:p>
            </p:txBody>
          </p:sp>
        </p:grpSp>
      </p:grpSp>
      <p:sp>
        <p:nvSpPr>
          <p:cNvPr id="21" name="AutoShape 2" descr="data:image/png;base64,iVBORw0KGgoAAAANSUhEUgAAAOAAAADhCAMAAADmr0l2AAAAmVBMVEX///9EZ4XWrUPUqjg6YICkssDq1KPVqz719vj8+vXYsk/i5+xPcIzZtFhZdpD58uJzip/evXK9xtDu3r3ev288YoHUqTTkypCRorJqhJz9+vPYsEnjx4X//vzY3uQxW3z27djbt2KFmq1Haofr2a/EzdXu3bmtu8fTpyrO1t3x5cjo0Z2Alqtge5X58+bevmrhxX2aq7onVXmZTO4wAAAHeElEQVR4nO3d2XaqMBQGYCYbnEdwQAVnS2trz/s/3JG2AiJtzWaHJKz8t64FfM1AyrDRNKTYy8HHtLXRC2fTmn4MljbWcSGlOZnqluUU533GsZzTusnblEpzbTlYuBjp95a8Xd+xa7qFrPsiOhMhOqo9ZcKLYp0E6KfLFjPfpRH1AW9fs4U9+DLZ8fXZHcY+Xec71fSY+5wTz5nmcDP+HMeKgiy01vx89r80z+99HJ53tUnLxxX+e+YGnKRay5lel1f2YIPacZ0eL18ztfK0Dqkf7FfURvR5zTO1pAGtzGy+xmxD55WPT+skvlr2txOmcMNnIk16aM4oaSL84xTH4bOeGcQ9NG+QTBCb8L6DlJJkCG5yfl0izjPOpHRclLiNnI+8nzGBUy6DMF6mWblDpIUH5DTL/AF8RRyEjohAzHW4xRl4yPsZc9HNGZi7WLQxV2ucgbqfs/9DhVow70RsTzHXaryBeuvu6hdqA/IHOtPMb03cSxncgbrVuzmEJSpPBKBuTVML7gPmvxKCAHXn33r3eRjNQwf5oowYwOiiWud0SQvtJpNowC8kOk4sIKMooAIqoAIqoAIqoAIqoAIqoALKBES9MCgi8LUDDfUlGz5AeKjv/koHpL0qrICCRQEVUPAoIEvgcjc41BjnROlLgOHw14TB7FecvVyfNhb70PoS4Mj9Pd5qtH370TeY+ozuLRRNDOwT4/cQ4rrzIL9vdhjcFkLK48AoptnPacUPXVgeLfBCbOyzo6+HftMSM7RAg7jjjI/h+zkIoQZeGnG+SAHZvV+FEwDwIkx81CfesgMBGu7L1bcTeHr5CghoGN+nCxv7oQ/8wICk8TUMa6J3UHALmtvPBuR99A8ECPxqQtzH5tgECDTc6Hxf4vVbcKBA0kd+RYVVoECj0dV2EvRQONANZZhDCwAv8yjm6w3MAgaSM+oLKswCBhptTYY5pgDQ03gf+0OBAw0FFCIKqICCRwEVUPBUHqhXHdipODCp1jGqJjB+w3S2qijw+h574NH65ADGhRBCs5LA5AXap2oC/bjcUJt6CMoATGqRzI7UPhmA/qBAD5UAmIzABf1pXgZgUoQgdOl94gOTGQawjJEAmAxALYT4RAc6SamaxXv1gE6qf2pbyAgUG+j3UkVOAMtQsYGOpd9UUgIsYsQFOo5v9W4qYS3OgHM8LjAqD6u3MNLpnHqD5u0zvmOoDwno+P70Y7B7XjYRYt8/vwz3oQCt1nelFUZZzOG+4kDHag3Y1jOvjwr4CgOtE+van6FXxFcUyLzefn1MgOcHDKCzYV2ofb8q1HwFgU6PbfO97RtmseYrBmRbwnwRzhtuYV4RoHVfF7Y+6yIkCIf7l9XRLd56hYCZuruLt/1o1W43EOIZpomDKwK0bot77/uuS0jBCY9JgECnk269LcH7i2MHCNykCv11+7B/RcsJDOin/lULMeY6dgEB09U2t0XPxIwDAyafuNiL3D2jQICposUh4G5BuYEArbgBuw2hx18UADC1BH0XfAAaIGBSk3ko+gA0QMB/1wasw641lxsAMF7EgO72lB16YNJDQXd7yg4AeP0v/g14Mb3c0APjZehe/CnUgADjj61B7piXH2pgvA5dnGUYggDgdZ1Wh97vKTcFgFL4igClGIIKqICiRwEVUPAooPRA2peUJQN6qS+VVhLYoH6PXi4gOVMXI5ELaD5pz5UGuqHWpJxl5AJ6Xep6MlIBo3oy2oCuJp5UwMsQ1DSbro9KBST16EgPVH1UJuBnA17SoRFKBCTed71Yqs8hSgQ0w+9D1WoU84w8wHQFzvXjZ3tpgOZI0yBCWYBm/7Zg8+TRXioJ0O1nC1IPWo81ohRAQl60uzR7ziNECYDEbAT3vuh0sfb/rkQtOpCYx/dsieYk9qF32lj+b1XO/SkYSEzmcb3VPFj86Ps0Lne7wW/ZQYFk9cQ42334h44m1EBz/PdGRYoCKqDgUUAFFDwKeBevDc0Z7/TNEmgQaEaSAKFRQAVUQAVUQAVUQAVUQAVUQAVUQJJXT6EyQGJ6q0vaJLPpqgDd9r4bbXkWzo83rVgNIPG2ycaDm9efKwEkJEhvfdZPbb4awG5m+6liY1UAmtvs9ruNKgHJe/1uB8kbphUA3jfgZQfxW+wVAB7vGzD1cYkKAM28PcSlauQHklHeHuJaNRUAnvP2MOQMxPNFL6jkJK5EQLjcXVrQf57k5xzz9vByBXK6s1ikbms2bpCzg7hWxvXZ65KDWeohr42C+Dxo/vzwGcsMUddq2aXozccX7n4sJXXMciuknZ1HnpKFTJuLT9NQq3WQ+a0w9YEeTkMwPUgw4p7TDyGnS/d7b5yAoE+U/Bzi7b+J9SBdDovj4ycBcl08tzF+CsPty+imHuSRVwNquKfCKN/PBN90jLz/pEoL4GNrtDH7PJZpcQKDsZC0s+8/lJyQbV1f8sMLAiVmyFIogE/Tum1md2HMEef++ZXZnE0jEvLEdX5JJegfsetQE9Od81li56c7X11OX0hIQlyyGnM8vedmFuzHq8bfR/9nvMb7yzDIu4wIyn+LIz+gXryv0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a-DK"/>
          </a:p>
        </p:txBody>
      </p:sp>
      <p:grpSp>
        <p:nvGrpSpPr>
          <p:cNvPr id="40" name="Group 39"/>
          <p:cNvGrpSpPr/>
          <p:nvPr/>
        </p:nvGrpSpPr>
        <p:grpSpPr>
          <a:xfrm>
            <a:off x="1391441" y="1258465"/>
            <a:ext cx="5834774" cy="2719544"/>
            <a:chOff x="894823" y="1116573"/>
            <a:chExt cx="5834774" cy="2719544"/>
          </a:xfrm>
        </p:grpSpPr>
        <p:sp>
          <p:nvSpPr>
            <p:cNvPr id="4" name="Oval 3"/>
            <p:cNvSpPr/>
            <p:nvPr/>
          </p:nvSpPr>
          <p:spPr>
            <a:xfrm rot="1072299">
              <a:off x="1507891" y="1748889"/>
              <a:ext cx="5221706" cy="2087228"/>
            </a:xfrm>
            <a:prstGeom prst="ellipse">
              <a:avLst/>
            </a:prstGeom>
            <a:solidFill>
              <a:srgbClr val="FFA7A7">
                <a:alpha val="40000"/>
              </a:srgb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
          <p:nvSpPr>
            <p:cNvPr id="8" name="TextBox 7"/>
            <p:cNvSpPr txBox="1"/>
            <p:nvPr/>
          </p:nvSpPr>
          <p:spPr>
            <a:xfrm>
              <a:off x="894823" y="1116573"/>
              <a:ext cx="2554707" cy="369332"/>
            </a:xfrm>
            <a:prstGeom prst="rect">
              <a:avLst/>
            </a:prstGeom>
            <a:noFill/>
          </p:spPr>
          <p:txBody>
            <a:bodyPr wrap="square" rtlCol="0">
              <a:spAutoFit/>
            </a:bodyPr>
            <a:lstStyle/>
            <a:p>
              <a:r>
                <a:rPr lang="da-DK" b="1" dirty="0"/>
                <a:t>Programming Languages</a:t>
              </a:r>
            </a:p>
          </p:txBody>
        </p:sp>
        <p:sp>
          <p:nvSpPr>
            <p:cNvPr id="9" name="TextBox 8"/>
            <p:cNvSpPr txBox="1"/>
            <p:nvPr/>
          </p:nvSpPr>
          <p:spPr>
            <a:xfrm>
              <a:off x="2322095" y="1828801"/>
              <a:ext cx="914400" cy="369332"/>
            </a:xfrm>
            <a:prstGeom prst="rect">
              <a:avLst/>
            </a:prstGeom>
            <a:noFill/>
          </p:spPr>
          <p:txBody>
            <a:bodyPr wrap="square" rtlCol="0">
              <a:spAutoFit/>
            </a:bodyPr>
            <a:lstStyle/>
            <a:p>
              <a:r>
                <a:rPr lang="da-DK" b="1" dirty="0"/>
                <a:t>C</a:t>
              </a:r>
            </a:p>
          </p:txBody>
        </p:sp>
        <p:sp>
          <p:nvSpPr>
            <p:cNvPr id="10" name="TextBox 9"/>
            <p:cNvSpPr txBox="1"/>
            <p:nvPr/>
          </p:nvSpPr>
          <p:spPr>
            <a:xfrm>
              <a:off x="1866070" y="2145515"/>
              <a:ext cx="914400" cy="369332"/>
            </a:xfrm>
            <a:prstGeom prst="rect">
              <a:avLst/>
            </a:prstGeom>
            <a:noFill/>
          </p:spPr>
          <p:txBody>
            <a:bodyPr wrap="square" rtlCol="0">
              <a:spAutoFit/>
            </a:bodyPr>
            <a:lstStyle/>
            <a:p>
              <a:r>
                <a:rPr lang="da-DK" b="1" dirty="0"/>
                <a:t>C++</a:t>
              </a:r>
            </a:p>
          </p:txBody>
        </p:sp>
        <p:sp>
          <p:nvSpPr>
            <p:cNvPr id="11" name="TextBox 10"/>
            <p:cNvSpPr txBox="1"/>
            <p:nvPr/>
          </p:nvSpPr>
          <p:spPr>
            <a:xfrm>
              <a:off x="2750724" y="1997306"/>
              <a:ext cx="914400" cy="369332"/>
            </a:xfrm>
            <a:prstGeom prst="rect">
              <a:avLst/>
            </a:prstGeom>
            <a:noFill/>
          </p:spPr>
          <p:txBody>
            <a:bodyPr wrap="square" rtlCol="0">
              <a:spAutoFit/>
            </a:bodyPr>
            <a:lstStyle/>
            <a:p>
              <a:r>
                <a:rPr lang="da-DK" b="1" dirty="0"/>
                <a:t>Java</a:t>
              </a:r>
            </a:p>
          </p:txBody>
        </p:sp>
        <p:sp>
          <p:nvSpPr>
            <p:cNvPr id="12" name="TextBox 11"/>
            <p:cNvSpPr txBox="1"/>
            <p:nvPr/>
          </p:nvSpPr>
          <p:spPr>
            <a:xfrm>
              <a:off x="3006738" y="2356471"/>
              <a:ext cx="914400" cy="369332"/>
            </a:xfrm>
            <a:prstGeom prst="rect">
              <a:avLst/>
            </a:prstGeom>
            <a:noFill/>
          </p:spPr>
          <p:txBody>
            <a:bodyPr wrap="square" rtlCol="0">
              <a:spAutoFit/>
            </a:bodyPr>
            <a:lstStyle/>
            <a:p>
              <a:r>
                <a:rPr lang="da-DK" dirty="0" err="1"/>
                <a:t>Haskell</a:t>
              </a:r>
              <a:endParaRPr lang="da-DK" dirty="0"/>
            </a:p>
          </p:txBody>
        </p:sp>
        <p:sp>
          <p:nvSpPr>
            <p:cNvPr id="13" name="TextBox 12"/>
            <p:cNvSpPr txBox="1"/>
            <p:nvPr/>
          </p:nvSpPr>
          <p:spPr>
            <a:xfrm>
              <a:off x="3574320" y="1980876"/>
              <a:ext cx="1159542" cy="369332"/>
            </a:xfrm>
            <a:prstGeom prst="rect">
              <a:avLst/>
            </a:prstGeom>
            <a:noFill/>
          </p:spPr>
          <p:txBody>
            <a:bodyPr wrap="square" rtlCol="0">
              <a:spAutoFit/>
            </a:bodyPr>
            <a:lstStyle/>
            <a:p>
              <a:r>
                <a:rPr lang="da-DK" dirty="0"/>
                <a:t>JavaScript</a:t>
              </a:r>
            </a:p>
          </p:txBody>
        </p:sp>
        <p:sp>
          <p:nvSpPr>
            <p:cNvPr id="22" name="TextBox 21"/>
            <p:cNvSpPr txBox="1"/>
            <p:nvPr/>
          </p:nvSpPr>
          <p:spPr>
            <a:xfrm>
              <a:off x="2241472" y="2519493"/>
              <a:ext cx="498645" cy="369332"/>
            </a:xfrm>
            <a:prstGeom prst="rect">
              <a:avLst/>
            </a:prstGeom>
            <a:noFill/>
          </p:spPr>
          <p:txBody>
            <a:bodyPr wrap="square" rtlCol="0">
              <a:spAutoFit/>
            </a:bodyPr>
            <a:lstStyle/>
            <a:p>
              <a:pPr algn="ctr"/>
              <a:r>
                <a:rPr lang="da-DK" dirty="0"/>
                <a:t>R</a:t>
              </a:r>
            </a:p>
          </p:txBody>
        </p:sp>
        <p:sp>
          <p:nvSpPr>
            <p:cNvPr id="47" name="TextBox 46"/>
            <p:cNvSpPr txBox="1"/>
            <p:nvPr/>
          </p:nvSpPr>
          <p:spPr>
            <a:xfrm>
              <a:off x="2646401" y="2780803"/>
              <a:ext cx="914400" cy="369332"/>
            </a:xfrm>
            <a:prstGeom prst="rect">
              <a:avLst/>
            </a:prstGeom>
            <a:noFill/>
          </p:spPr>
          <p:txBody>
            <a:bodyPr wrap="square" rtlCol="0">
              <a:spAutoFit/>
            </a:bodyPr>
            <a:lstStyle/>
            <a:p>
              <a:r>
                <a:rPr lang="da-DK" dirty="0" err="1"/>
                <a:t>MatLab</a:t>
              </a:r>
              <a:endParaRPr lang="da-DK" dirty="0"/>
            </a:p>
          </p:txBody>
        </p:sp>
      </p:grpSp>
      <p:grpSp>
        <p:nvGrpSpPr>
          <p:cNvPr id="42" name="Group 41"/>
          <p:cNvGrpSpPr/>
          <p:nvPr/>
        </p:nvGrpSpPr>
        <p:grpSpPr>
          <a:xfrm>
            <a:off x="4415298" y="3279329"/>
            <a:ext cx="7188620" cy="2942067"/>
            <a:chOff x="3918680" y="3137437"/>
            <a:chExt cx="7188620" cy="2942067"/>
          </a:xfrm>
        </p:grpSpPr>
        <p:sp>
          <p:nvSpPr>
            <p:cNvPr id="6" name="Oval 5"/>
            <p:cNvSpPr/>
            <p:nvPr/>
          </p:nvSpPr>
          <p:spPr>
            <a:xfrm rot="1957897">
              <a:off x="3918680" y="3137437"/>
              <a:ext cx="6439921" cy="2524402"/>
            </a:xfrm>
            <a:prstGeom prst="ellipse">
              <a:avLst/>
            </a:prstGeom>
            <a:solidFill>
              <a:srgbClr val="E2F0D9">
                <a:alpha val="40000"/>
              </a:srgb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
          <p:nvSpPr>
            <p:cNvPr id="15" name="TextBox 14"/>
            <p:cNvSpPr txBox="1"/>
            <p:nvPr/>
          </p:nvSpPr>
          <p:spPr>
            <a:xfrm>
              <a:off x="9192222" y="4238620"/>
              <a:ext cx="1915078" cy="646331"/>
            </a:xfrm>
            <a:prstGeom prst="rect">
              <a:avLst/>
            </a:prstGeom>
            <a:noFill/>
          </p:spPr>
          <p:txBody>
            <a:bodyPr wrap="square" rtlCol="0">
              <a:spAutoFit/>
            </a:bodyPr>
            <a:lstStyle/>
            <a:p>
              <a:pPr algn="ctr"/>
              <a:r>
                <a:rPr lang="da-DK" b="1" dirty="0"/>
                <a:t>Computer Science Courses</a:t>
              </a:r>
            </a:p>
          </p:txBody>
        </p:sp>
        <p:sp>
          <p:nvSpPr>
            <p:cNvPr id="25" name="TextBox 24"/>
            <p:cNvSpPr txBox="1"/>
            <p:nvPr/>
          </p:nvSpPr>
          <p:spPr>
            <a:xfrm>
              <a:off x="5607423" y="4135235"/>
              <a:ext cx="3268038" cy="369332"/>
            </a:xfrm>
            <a:prstGeom prst="rect">
              <a:avLst/>
            </a:prstGeom>
            <a:noFill/>
          </p:spPr>
          <p:txBody>
            <a:bodyPr wrap="square" rtlCol="0">
              <a:spAutoFit/>
            </a:bodyPr>
            <a:lstStyle/>
            <a:p>
              <a:pPr algn="ctr"/>
              <a:r>
                <a:rPr lang="da-DK" dirty="0" err="1"/>
                <a:t>Algorithms</a:t>
              </a:r>
              <a:r>
                <a:rPr lang="da-DK" dirty="0"/>
                <a:t> and Data </a:t>
              </a:r>
              <a:r>
                <a:rPr lang="da-DK" dirty="0" err="1"/>
                <a:t>Structures</a:t>
              </a:r>
              <a:endParaRPr lang="da-DK" dirty="0"/>
            </a:p>
          </p:txBody>
        </p:sp>
        <p:sp>
          <p:nvSpPr>
            <p:cNvPr id="26" name="TextBox 25"/>
            <p:cNvSpPr txBox="1"/>
            <p:nvPr/>
          </p:nvSpPr>
          <p:spPr>
            <a:xfrm>
              <a:off x="6361572" y="4673936"/>
              <a:ext cx="3268038" cy="369332"/>
            </a:xfrm>
            <a:prstGeom prst="rect">
              <a:avLst/>
            </a:prstGeom>
            <a:noFill/>
          </p:spPr>
          <p:txBody>
            <a:bodyPr wrap="square" rtlCol="0">
              <a:spAutoFit/>
            </a:bodyPr>
            <a:lstStyle/>
            <a:p>
              <a:r>
                <a:rPr lang="da-DK" dirty="0" err="1"/>
                <a:t>Computability</a:t>
              </a:r>
              <a:r>
                <a:rPr lang="da-DK" dirty="0"/>
                <a:t> and </a:t>
              </a:r>
              <a:r>
                <a:rPr lang="da-DK" dirty="0" err="1"/>
                <a:t>Logic</a:t>
              </a:r>
              <a:endParaRPr lang="da-DK" dirty="0"/>
            </a:p>
          </p:txBody>
        </p:sp>
        <p:sp>
          <p:nvSpPr>
            <p:cNvPr id="31" name="TextBox 30"/>
            <p:cNvSpPr txBox="1"/>
            <p:nvPr/>
          </p:nvSpPr>
          <p:spPr>
            <a:xfrm>
              <a:off x="6979713" y="5212638"/>
              <a:ext cx="3268038" cy="369332"/>
            </a:xfrm>
            <a:prstGeom prst="rect">
              <a:avLst/>
            </a:prstGeom>
            <a:noFill/>
          </p:spPr>
          <p:txBody>
            <a:bodyPr wrap="square" rtlCol="0">
              <a:spAutoFit/>
            </a:bodyPr>
            <a:lstStyle/>
            <a:p>
              <a:r>
                <a:rPr lang="da-DK" dirty="0"/>
                <a:t>Programming Languages</a:t>
              </a:r>
            </a:p>
          </p:txBody>
        </p:sp>
        <p:sp>
          <p:nvSpPr>
            <p:cNvPr id="32" name="TextBox 31"/>
            <p:cNvSpPr txBox="1"/>
            <p:nvPr/>
          </p:nvSpPr>
          <p:spPr>
            <a:xfrm>
              <a:off x="8404303" y="5710172"/>
              <a:ext cx="1520518" cy="369332"/>
            </a:xfrm>
            <a:prstGeom prst="rect">
              <a:avLst/>
            </a:prstGeom>
            <a:noFill/>
          </p:spPr>
          <p:txBody>
            <a:bodyPr wrap="square" rtlCol="0">
              <a:spAutoFit/>
            </a:bodyPr>
            <a:lstStyle/>
            <a:p>
              <a:r>
                <a:rPr lang="da-DK" dirty="0" err="1"/>
                <a:t>Compilation</a:t>
              </a:r>
              <a:endParaRPr lang="da-DK" dirty="0"/>
            </a:p>
          </p:txBody>
        </p:sp>
      </p:grpSp>
      <p:grpSp>
        <p:nvGrpSpPr>
          <p:cNvPr id="46" name="Group 45"/>
          <p:cNvGrpSpPr/>
          <p:nvPr/>
        </p:nvGrpSpPr>
        <p:grpSpPr>
          <a:xfrm>
            <a:off x="-3931" y="3041568"/>
            <a:ext cx="7251022" cy="3022363"/>
            <a:chOff x="-3931" y="3041568"/>
            <a:chExt cx="7251022" cy="3022363"/>
          </a:xfrm>
        </p:grpSpPr>
        <p:grpSp>
          <p:nvGrpSpPr>
            <p:cNvPr id="43" name="Group 42"/>
            <p:cNvGrpSpPr/>
            <p:nvPr/>
          </p:nvGrpSpPr>
          <p:grpSpPr>
            <a:xfrm>
              <a:off x="-3931" y="3041568"/>
              <a:ext cx="7251022" cy="3022363"/>
              <a:chOff x="-500549" y="2899676"/>
              <a:chExt cx="7251022" cy="3022363"/>
            </a:xfrm>
          </p:grpSpPr>
          <p:sp>
            <p:nvSpPr>
              <p:cNvPr id="5" name="Oval 4"/>
              <p:cNvSpPr/>
              <p:nvPr/>
            </p:nvSpPr>
            <p:spPr>
              <a:xfrm rot="19777966">
                <a:off x="1528767" y="2899676"/>
                <a:ext cx="5221706" cy="2087228"/>
              </a:xfrm>
              <a:prstGeom prst="ellipse">
                <a:avLst/>
              </a:prstGeom>
              <a:solidFill>
                <a:srgbClr val="DEEBF7">
                  <a:alpha val="40000"/>
                </a:srgb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dirty="0"/>
              </a:p>
            </p:txBody>
          </p:sp>
          <p:sp>
            <p:nvSpPr>
              <p:cNvPr id="19" name="TextBox 18"/>
              <p:cNvSpPr txBox="1"/>
              <p:nvPr/>
            </p:nvSpPr>
            <p:spPr>
              <a:xfrm>
                <a:off x="-500549" y="5275708"/>
                <a:ext cx="3267814" cy="646331"/>
              </a:xfrm>
              <a:prstGeom prst="rect">
                <a:avLst/>
              </a:prstGeom>
              <a:noFill/>
            </p:spPr>
            <p:txBody>
              <a:bodyPr wrap="square" rtlCol="0">
                <a:spAutoFit/>
              </a:bodyPr>
              <a:lstStyle/>
              <a:p>
                <a:pPr algn="ctr"/>
                <a:r>
                  <a:rPr lang="da-DK" b="1" dirty="0"/>
                  <a:t>Programming </a:t>
                </a:r>
                <a:r>
                  <a:rPr lang="da-DK" b="1" dirty="0" err="1"/>
                  <a:t>modules</a:t>
                </a:r>
                <a:r>
                  <a:rPr lang="da-DK" b="1" dirty="0"/>
                  <a:t>/</a:t>
                </a:r>
                <a:r>
                  <a:rPr lang="da-DK" b="1" dirty="0" err="1"/>
                  <a:t>packages</a:t>
                </a:r>
                <a:r>
                  <a:rPr lang="da-DK" b="1" dirty="0"/>
                  <a:t>/</a:t>
                </a:r>
                <a:r>
                  <a:rPr lang="da-DK" b="1" dirty="0" err="1"/>
                  <a:t>libraries</a:t>
                </a:r>
                <a:r>
                  <a:rPr lang="da-DK" b="1" dirty="0"/>
                  <a:t>... </a:t>
                </a:r>
              </a:p>
            </p:txBody>
          </p:sp>
          <p:sp>
            <p:nvSpPr>
              <p:cNvPr id="3" name="TextBox 2"/>
              <p:cNvSpPr txBox="1"/>
              <p:nvPr/>
            </p:nvSpPr>
            <p:spPr>
              <a:xfrm>
                <a:off x="2619607" y="4012196"/>
                <a:ext cx="1320334" cy="369332"/>
              </a:xfrm>
              <a:prstGeom prst="rect">
                <a:avLst/>
              </a:prstGeom>
              <a:noFill/>
            </p:spPr>
            <p:txBody>
              <a:bodyPr wrap="square" rtlCol="0">
                <a:spAutoFit/>
              </a:bodyPr>
              <a:lstStyle/>
              <a:p>
                <a:r>
                  <a:rPr lang="da-DK" dirty="0" err="1"/>
                  <a:t>NumPy</a:t>
                </a:r>
                <a:endParaRPr lang="da-DK" dirty="0"/>
              </a:p>
            </p:txBody>
          </p:sp>
          <p:sp>
            <p:nvSpPr>
              <p:cNvPr id="33" name="TextBox 32"/>
              <p:cNvSpPr txBox="1"/>
              <p:nvPr/>
            </p:nvSpPr>
            <p:spPr>
              <a:xfrm>
                <a:off x="1990270" y="4885862"/>
                <a:ext cx="1320334" cy="369332"/>
              </a:xfrm>
              <a:prstGeom prst="rect">
                <a:avLst/>
              </a:prstGeom>
              <a:noFill/>
            </p:spPr>
            <p:txBody>
              <a:bodyPr wrap="square" rtlCol="0">
                <a:spAutoFit/>
              </a:bodyPr>
              <a:lstStyle/>
              <a:p>
                <a:r>
                  <a:rPr lang="da-DK" dirty="0" err="1"/>
                  <a:t>SciPy</a:t>
                </a:r>
                <a:endParaRPr lang="da-DK" dirty="0"/>
              </a:p>
            </p:txBody>
          </p:sp>
          <p:sp>
            <p:nvSpPr>
              <p:cNvPr id="35" name="TextBox 34"/>
              <p:cNvSpPr txBox="1"/>
              <p:nvPr/>
            </p:nvSpPr>
            <p:spPr>
              <a:xfrm>
                <a:off x="2670581" y="4644973"/>
                <a:ext cx="1586714" cy="369332"/>
              </a:xfrm>
              <a:prstGeom prst="rect">
                <a:avLst/>
              </a:prstGeom>
              <a:noFill/>
            </p:spPr>
            <p:txBody>
              <a:bodyPr wrap="square" rtlCol="0">
                <a:spAutoFit/>
              </a:bodyPr>
              <a:lstStyle/>
              <a:p>
                <a:r>
                  <a:rPr lang="da-DK" dirty="0" err="1"/>
                  <a:t>BeautifulSoup</a:t>
                </a:r>
                <a:endParaRPr lang="da-DK" dirty="0"/>
              </a:p>
            </p:txBody>
          </p:sp>
          <p:sp>
            <p:nvSpPr>
              <p:cNvPr id="36" name="TextBox 35"/>
              <p:cNvSpPr txBox="1"/>
              <p:nvPr/>
            </p:nvSpPr>
            <p:spPr>
              <a:xfrm>
                <a:off x="3693264" y="3994085"/>
                <a:ext cx="1155573" cy="369332"/>
              </a:xfrm>
              <a:prstGeom prst="rect">
                <a:avLst/>
              </a:prstGeom>
              <a:noFill/>
            </p:spPr>
            <p:txBody>
              <a:bodyPr wrap="none" rtlCol="0">
                <a:spAutoFit/>
              </a:bodyPr>
              <a:lstStyle/>
              <a:p>
                <a:r>
                  <a:rPr lang="en-US" dirty="0" err="1"/>
                  <a:t>matplotlib</a:t>
                </a:r>
                <a:endParaRPr lang="en-US" dirty="0"/>
              </a:p>
            </p:txBody>
          </p:sp>
          <p:sp>
            <p:nvSpPr>
              <p:cNvPr id="38" name="Rectangle 37"/>
              <p:cNvSpPr/>
              <p:nvPr/>
            </p:nvSpPr>
            <p:spPr>
              <a:xfrm>
                <a:off x="2688105" y="3616185"/>
                <a:ext cx="910121" cy="369332"/>
              </a:xfrm>
              <a:prstGeom prst="rect">
                <a:avLst/>
              </a:prstGeom>
            </p:spPr>
            <p:txBody>
              <a:bodyPr wrap="none">
                <a:spAutoFit/>
              </a:bodyPr>
              <a:lstStyle/>
              <a:p>
                <a:r>
                  <a:rPr lang="en-US" dirty="0" err="1"/>
                  <a:t>IPython</a:t>
                </a:r>
                <a:endParaRPr lang="en-US" dirty="0"/>
              </a:p>
            </p:txBody>
          </p:sp>
          <p:sp>
            <p:nvSpPr>
              <p:cNvPr id="39" name="Rectangle 38"/>
              <p:cNvSpPr/>
              <p:nvPr/>
            </p:nvSpPr>
            <p:spPr>
              <a:xfrm>
                <a:off x="3285070" y="4304900"/>
                <a:ext cx="876266" cy="369332"/>
              </a:xfrm>
              <a:prstGeom prst="rect">
                <a:avLst/>
              </a:prstGeom>
            </p:spPr>
            <p:txBody>
              <a:bodyPr wrap="none">
                <a:spAutoFit/>
              </a:bodyPr>
              <a:lstStyle/>
              <a:p>
                <a:r>
                  <a:rPr lang="en-US" dirty="0" err="1"/>
                  <a:t>Jupyter</a:t>
                </a:r>
                <a:endParaRPr lang="en-US" dirty="0"/>
              </a:p>
            </p:txBody>
          </p:sp>
        </p:grpSp>
        <p:sp>
          <p:nvSpPr>
            <p:cNvPr id="45" name="TextBox 44"/>
            <p:cNvSpPr txBox="1"/>
            <p:nvPr/>
          </p:nvSpPr>
          <p:spPr>
            <a:xfrm>
              <a:off x="2587175" y="4464180"/>
              <a:ext cx="1320334" cy="369332"/>
            </a:xfrm>
            <a:prstGeom prst="rect">
              <a:avLst/>
            </a:prstGeom>
            <a:noFill/>
          </p:spPr>
          <p:txBody>
            <a:bodyPr wrap="square" rtlCol="0">
              <a:spAutoFit/>
            </a:bodyPr>
            <a:lstStyle/>
            <a:p>
              <a:r>
                <a:rPr lang="da-DK" dirty="0" err="1"/>
                <a:t>Django</a:t>
              </a:r>
              <a:endParaRPr lang="da-DK" dirty="0"/>
            </a:p>
          </p:txBody>
        </p:sp>
      </p:grpSp>
      <p:sp>
        <p:nvSpPr>
          <p:cNvPr id="20" name="TextBox 19"/>
          <p:cNvSpPr txBox="1"/>
          <p:nvPr/>
        </p:nvSpPr>
        <p:spPr>
          <a:xfrm>
            <a:off x="5111369" y="2680912"/>
            <a:ext cx="1656794" cy="646331"/>
          </a:xfrm>
          <a:prstGeom prst="rect">
            <a:avLst/>
          </a:prstGeom>
          <a:noFill/>
        </p:spPr>
        <p:txBody>
          <a:bodyPr wrap="square" rtlCol="0">
            <a:spAutoFit/>
          </a:bodyPr>
          <a:lstStyle/>
          <a:p>
            <a:pPr algn="ctr"/>
            <a:r>
              <a:rPr lang="da-DK" sz="3600" dirty="0" err="1">
                <a:solidFill>
                  <a:schemeClr val="accent1">
                    <a:lumMod val="50000"/>
                  </a:schemeClr>
                </a:solidFill>
              </a:rPr>
              <a:t>Python</a:t>
            </a:r>
            <a:endParaRPr lang="da-DK" sz="3600" dirty="0">
              <a:solidFill>
                <a:schemeClr val="accent1">
                  <a:lumMod val="50000"/>
                </a:schemeClr>
              </a:solidFill>
            </a:endParaRPr>
          </a:p>
        </p:txBody>
      </p:sp>
      <p:pic>
        <p:nvPicPr>
          <p:cNvPr id="34" name="Picture 3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93931" y="3130486"/>
            <a:ext cx="1076308" cy="1076308"/>
          </a:xfrm>
          <a:prstGeom prst="rect">
            <a:avLst/>
          </a:prstGeom>
        </p:spPr>
      </p:pic>
    </p:spTree>
    <p:extLst>
      <p:ext uri="{BB962C8B-B14F-4D97-AF65-F5344CB8AC3E}">
        <p14:creationId xmlns:p14="http://schemas.microsoft.com/office/powerpoint/2010/main" val="2904674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fade">
                                      <p:cBhvr>
                                        <p:cTn id="7" dur="500"/>
                                        <p:tgtEl>
                                          <p:spTgt spid="4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6"/>
                                        </p:tgtEl>
                                        <p:attrNameLst>
                                          <p:attrName>style.visibility</p:attrName>
                                        </p:attrNameLst>
                                      </p:cBhvr>
                                      <p:to>
                                        <p:strVal val="visible"/>
                                      </p:to>
                                    </p:set>
                                    <p:animEffect transition="in" filter="fade">
                                      <p:cBhvr>
                                        <p:cTn id="12" dur="500"/>
                                        <p:tgtEl>
                                          <p:spTgt spid="4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4"/>
                                        </p:tgtEl>
                                        <p:attrNameLst>
                                          <p:attrName>style.visibility</p:attrName>
                                        </p:attrNameLst>
                                      </p:cBhvr>
                                      <p:to>
                                        <p:strVal val="visible"/>
                                      </p:to>
                                    </p:set>
                                    <p:animEffect transition="in" filter="fade">
                                      <p:cBhvr>
                                        <p:cTn id="17" dur="500"/>
                                        <p:tgtEl>
                                          <p:spTgt spid="4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2"/>
                                        </p:tgtEl>
                                        <p:attrNameLst>
                                          <p:attrName>style.visibility</p:attrName>
                                        </p:attrNameLst>
                                      </p:cBhvr>
                                      <p:to>
                                        <p:strVal val="visible"/>
                                      </p:to>
                                    </p:set>
                                    <p:animEffect transition="in" filter="fade">
                                      <p:cBhvr>
                                        <p:cTn id="22"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4694" y="365125"/>
            <a:ext cx="10889105" cy="1325563"/>
          </a:xfrm>
        </p:spPr>
        <p:txBody>
          <a:bodyPr/>
          <a:lstStyle/>
          <a:p>
            <a:r>
              <a:rPr lang="da-DK" dirty="0"/>
              <a:t>Course </a:t>
            </a:r>
            <a:r>
              <a:rPr lang="da-DK" dirty="0" err="1"/>
              <a:t>overview</a:t>
            </a:r>
            <a:endParaRPr lang="en-US" dirty="0"/>
          </a:p>
        </p:txBody>
      </p:sp>
      <p:graphicFrame>
        <p:nvGraphicFramePr>
          <p:cNvPr id="4" name="Content Placeholder 3"/>
          <p:cNvGraphicFramePr>
            <a:graphicFrameLocks noGrp="1"/>
          </p:cNvGraphicFramePr>
          <p:nvPr>
            <p:ph idx="1"/>
          </p:nvPr>
        </p:nvGraphicFramePr>
        <p:xfrm>
          <a:off x="209550" y="1996527"/>
          <a:ext cx="11773838" cy="3840480"/>
        </p:xfrm>
        <a:graphic>
          <a:graphicData uri="http://schemas.openxmlformats.org/drawingml/2006/table">
            <a:tbl>
              <a:tblPr firstRow="1" bandRow="1">
                <a:tableStyleId>{69CF1AB2-1976-4502-BF36-3FF5EA218861}</a:tableStyleId>
              </a:tblPr>
              <a:tblGrid>
                <a:gridCol w="3435892">
                  <a:extLst>
                    <a:ext uri="{9D8B030D-6E8A-4147-A177-3AD203B41FA5}">
                      <a16:colId xmlns:a16="http://schemas.microsoft.com/office/drawing/2014/main" val="2520064874"/>
                    </a:ext>
                  </a:extLst>
                </a:gridCol>
                <a:gridCol w="4174744">
                  <a:extLst>
                    <a:ext uri="{9D8B030D-6E8A-4147-A177-3AD203B41FA5}">
                      <a16:colId xmlns:a16="http://schemas.microsoft.com/office/drawing/2014/main" val="2773281204"/>
                    </a:ext>
                  </a:extLst>
                </a:gridCol>
                <a:gridCol w="4163202">
                  <a:extLst>
                    <a:ext uri="{9D8B030D-6E8A-4147-A177-3AD203B41FA5}">
                      <a16:colId xmlns:a16="http://schemas.microsoft.com/office/drawing/2014/main" val="2774251068"/>
                    </a:ext>
                  </a:extLst>
                </a:gridCol>
              </a:tblGrid>
              <a:tr h="370840">
                <a:tc>
                  <a:txBody>
                    <a:bodyPr/>
                    <a:lstStyle/>
                    <a:p>
                      <a:r>
                        <a:rPr lang="en-US" sz="2200" b="1" dirty="0">
                          <a:solidFill>
                            <a:srgbClr val="00B050"/>
                          </a:solidFill>
                        </a:rPr>
                        <a:t>1. Introduction to Python</a:t>
                      </a:r>
                    </a:p>
                  </a:txBody>
                  <a:tcPr/>
                </a:tc>
                <a:tc>
                  <a:txBody>
                    <a:bodyPr/>
                    <a:lstStyle/>
                    <a:p>
                      <a:r>
                        <a:rPr lang="da-DK" sz="2200" b="1" dirty="0">
                          <a:solidFill>
                            <a:srgbClr val="00B050"/>
                          </a:solidFill>
                        </a:rPr>
                        <a:t>10. </a:t>
                      </a:r>
                      <a:r>
                        <a:rPr lang="en-US" sz="2200" b="1" dirty="0">
                          <a:solidFill>
                            <a:srgbClr val="00B050"/>
                          </a:solidFill>
                        </a:rPr>
                        <a:t>Functions as objects</a:t>
                      </a:r>
                    </a:p>
                  </a:txBody>
                  <a:tcPr/>
                </a:tc>
                <a:tc>
                  <a:txBody>
                    <a:bodyPr/>
                    <a:lstStyle/>
                    <a:p>
                      <a:r>
                        <a:rPr lang="da-DK" sz="2200" b="1" dirty="0">
                          <a:solidFill>
                            <a:schemeClr val="accent1">
                              <a:lumMod val="50000"/>
                            </a:schemeClr>
                          </a:solidFill>
                        </a:rPr>
                        <a:t>19. </a:t>
                      </a:r>
                      <a:r>
                        <a:rPr lang="en-US" sz="2200" b="1" dirty="0">
                          <a:solidFill>
                            <a:schemeClr val="accent1">
                              <a:lumMod val="50000"/>
                            </a:schemeClr>
                          </a:solidFill>
                        </a:rPr>
                        <a:t>Linear programming</a:t>
                      </a:r>
                    </a:p>
                  </a:txBody>
                  <a:tcPr/>
                </a:tc>
                <a:extLst>
                  <a:ext uri="{0D108BD9-81ED-4DB2-BD59-A6C34878D82A}">
                    <a16:rowId xmlns:a16="http://schemas.microsoft.com/office/drawing/2014/main" val="55822076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200" b="1" dirty="0">
                          <a:solidFill>
                            <a:srgbClr val="00B050"/>
                          </a:solidFill>
                        </a:rPr>
                        <a:t>2. Python basics / if</a:t>
                      </a:r>
                    </a:p>
                  </a:txBody>
                  <a:tcPr/>
                </a:tc>
                <a:tc>
                  <a:txBody>
                    <a:bodyPr/>
                    <a:lstStyle/>
                    <a:p>
                      <a:r>
                        <a:rPr lang="da-DK" sz="2200" b="1" dirty="0">
                          <a:solidFill>
                            <a:srgbClr val="00B050"/>
                          </a:solidFill>
                        </a:rPr>
                        <a:t>11. </a:t>
                      </a:r>
                      <a:r>
                        <a:rPr lang="en-US" sz="2200" b="1" dirty="0">
                          <a:solidFill>
                            <a:srgbClr val="00B050"/>
                          </a:solidFill>
                        </a:rPr>
                        <a:t>Object oriented programming</a:t>
                      </a:r>
                    </a:p>
                  </a:txBody>
                  <a:tcPr/>
                </a:tc>
                <a:tc>
                  <a:txBody>
                    <a:bodyPr/>
                    <a:lstStyle/>
                    <a:p>
                      <a:r>
                        <a:rPr lang="da-DK" sz="2200" b="1" dirty="0">
                          <a:solidFill>
                            <a:srgbClr val="C00000"/>
                          </a:solidFill>
                        </a:rPr>
                        <a:t>20. </a:t>
                      </a:r>
                      <a:r>
                        <a:rPr lang="en-US" sz="2200" b="1" dirty="0">
                          <a:solidFill>
                            <a:srgbClr val="C00000"/>
                          </a:solidFill>
                        </a:rPr>
                        <a:t>Generators, </a:t>
                      </a:r>
                      <a:r>
                        <a:rPr lang="en-US" sz="2200" b="1" dirty="0">
                          <a:solidFill>
                            <a:srgbClr val="00B050"/>
                          </a:solidFill>
                        </a:rPr>
                        <a:t>iterators, </a:t>
                      </a:r>
                      <a:r>
                        <a:rPr lang="en-US" sz="2200" b="1" dirty="0">
                          <a:solidFill>
                            <a:srgbClr val="C00000"/>
                          </a:solidFill>
                        </a:rPr>
                        <a:t>with</a:t>
                      </a:r>
                    </a:p>
                  </a:txBody>
                  <a:tcPr/>
                </a:tc>
                <a:extLst>
                  <a:ext uri="{0D108BD9-81ED-4DB2-BD59-A6C34878D82A}">
                    <a16:rowId xmlns:a16="http://schemas.microsoft.com/office/drawing/2014/main" val="3505644734"/>
                  </a:ext>
                </a:extLst>
              </a:tr>
              <a:tr h="370840">
                <a:tc>
                  <a:txBody>
                    <a:bodyPr/>
                    <a:lstStyle/>
                    <a:p>
                      <a:r>
                        <a:rPr lang="en-US" sz="2200" b="1" dirty="0">
                          <a:solidFill>
                            <a:srgbClr val="00B050"/>
                          </a:solidFill>
                        </a:rPr>
                        <a:t>3. Basic operations</a:t>
                      </a:r>
                    </a:p>
                  </a:txBody>
                  <a:tcPr/>
                </a:tc>
                <a:tc>
                  <a:txBody>
                    <a:bodyPr/>
                    <a:lstStyle/>
                    <a:p>
                      <a:r>
                        <a:rPr lang="da-DK" sz="2200" b="1" dirty="0">
                          <a:solidFill>
                            <a:srgbClr val="00B050"/>
                          </a:solidFill>
                        </a:rPr>
                        <a:t>12.</a:t>
                      </a:r>
                      <a:r>
                        <a:rPr lang="da-DK" sz="2200" b="1" baseline="0" dirty="0">
                          <a:solidFill>
                            <a:srgbClr val="00B050"/>
                          </a:solidFill>
                        </a:rPr>
                        <a:t> </a:t>
                      </a:r>
                      <a:r>
                        <a:rPr lang="en-US" sz="2200" b="1" dirty="0">
                          <a:solidFill>
                            <a:srgbClr val="00B050"/>
                          </a:solidFill>
                        </a:rPr>
                        <a:t>Class hierarchies</a:t>
                      </a:r>
                    </a:p>
                  </a:txBody>
                  <a:tcPr/>
                </a:tc>
                <a:tc>
                  <a:txBody>
                    <a:bodyPr/>
                    <a:lstStyle/>
                    <a:p>
                      <a:r>
                        <a:rPr lang="da-DK" sz="2200" b="1" dirty="0">
                          <a:solidFill>
                            <a:srgbClr val="C00000"/>
                          </a:solidFill>
                        </a:rPr>
                        <a:t>21. </a:t>
                      </a:r>
                      <a:r>
                        <a:rPr lang="en-US" sz="2200" b="1" dirty="0">
                          <a:solidFill>
                            <a:srgbClr val="C00000"/>
                          </a:solidFill>
                        </a:rPr>
                        <a:t>Modules and packages</a:t>
                      </a:r>
                    </a:p>
                  </a:txBody>
                  <a:tcPr/>
                </a:tc>
                <a:extLst>
                  <a:ext uri="{0D108BD9-81ED-4DB2-BD59-A6C34878D82A}">
                    <a16:rowId xmlns:a16="http://schemas.microsoft.com/office/drawing/2014/main" val="98580327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200" b="1" dirty="0">
                          <a:solidFill>
                            <a:srgbClr val="00B050"/>
                          </a:solidFill>
                        </a:rPr>
                        <a:t>4. Lists / while / for</a:t>
                      </a:r>
                    </a:p>
                  </a:txBody>
                  <a:tcPr/>
                </a:tc>
                <a:tc>
                  <a:txBody>
                    <a:bodyPr/>
                    <a:lstStyle/>
                    <a:p>
                      <a:r>
                        <a:rPr lang="da-DK" sz="2200" b="1" dirty="0">
                          <a:solidFill>
                            <a:srgbClr val="00B050"/>
                          </a:solidFill>
                        </a:rPr>
                        <a:t>13. </a:t>
                      </a:r>
                      <a:r>
                        <a:rPr lang="en-US" sz="2200" b="1" dirty="0">
                          <a:solidFill>
                            <a:srgbClr val="00B050"/>
                          </a:solidFill>
                        </a:rPr>
                        <a:t>Exceptions and files</a:t>
                      </a:r>
                    </a:p>
                  </a:txBody>
                  <a:tcPr/>
                </a:tc>
                <a:tc>
                  <a:txBody>
                    <a:bodyPr/>
                    <a:lstStyle/>
                    <a:p>
                      <a:r>
                        <a:rPr lang="da-DK" sz="2200" b="1" dirty="0">
                          <a:solidFill>
                            <a:schemeClr val="accent1">
                              <a:lumMod val="50000"/>
                            </a:schemeClr>
                          </a:solidFill>
                        </a:rPr>
                        <a:t>22. </a:t>
                      </a:r>
                      <a:r>
                        <a:rPr lang="en-US" sz="2200" b="1" dirty="0">
                          <a:solidFill>
                            <a:schemeClr val="accent1">
                              <a:lumMod val="50000"/>
                            </a:schemeClr>
                          </a:solidFill>
                        </a:rPr>
                        <a:t>Working with text</a:t>
                      </a:r>
                    </a:p>
                  </a:txBody>
                  <a:tcPr/>
                </a:tc>
                <a:extLst>
                  <a:ext uri="{0D108BD9-81ED-4DB2-BD59-A6C34878D82A}">
                    <a16:rowId xmlns:a16="http://schemas.microsoft.com/office/drawing/2014/main" val="115639799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200" b="1" dirty="0">
                          <a:solidFill>
                            <a:srgbClr val="C00000"/>
                          </a:solidFill>
                        </a:rPr>
                        <a:t>5. Tuples</a:t>
                      </a:r>
                      <a:r>
                        <a:rPr lang="en-US" sz="2200" b="1" baseline="0" dirty="0">
                          <a:solidFill>
                            <a:srgbClr val="C00000"/>
                          </a:solidFill>
                        </a:rPr>
                        <a:t> / comprehensions</a:t>
                      </a:r>
                      <a:endParaRPr lang="en-US" sz="2200" b="1" dirty="0">
                        <a:solidFill>
                          <a:srgbClr val="C00000"/>
                        </a:solidFill>
                      </a:endParaRPr>
                    </a:p>
                  </a:txBody>
                  <a:tcPr/>
                </a:tc>
                <a:tc>
                  <a:txBody>
                    <a:bodyPr/>
                    <a:lstStyle/>
                    <a:p>
                      <a:r>
                        <a:rPr lang="da-DK" sz="2200" b="1" dirty="0">
                          <a:solidFill>
                            <a:srgbClr val="00B050"/>
                          </a:solidFill>
                        </a:rPr>
                        <a:t>14. </a:t>
                      </a:r>
                      <a:r>
                        <a:rPr lang="en-US" sz="2200" b="1" dirty="0">
                          <a:solidFill>
                            <a:srgbClr val="00B050"/>
                          </a:solidFill>
                        </a:rPr>
                        <a:t>Doc, testing,</a:t>
                      </a:r>
                      <a:r>
                        <a:rPr lang="en-US" sz="2200" b="1" baseline="0" dirty="0">
                          <a:solidFill>
                            <a:srgbClr val="00B050"/>
                          </a:solidFill>
                        </a:rPr>
                        <a:t> </a:t>
                      </a:r>
                      <a:r>
                        <a:rPr lang="en-US" sz="2200" b="1" dirty="0">
                          <a:solidFill>
                            <a:srgbClr val="00B050"/>
                          </a:solidFill>
                        </a:rPr>
                        <a:t>debugging</a:t>
                      </a:r>
                    </a:p>
                  </a:txBody>
                  <a:tcPr/>
                </a:tc>
                <a:tc>
                  <a:txBody>
                    <a:bodyPr/>
                    <a:lstStyle/>
                    <a:p>
                      <a:r>
                        <a:rPr lang="da-DK" sz="2200" b="1" dirty="0">
                          <a:solidFill>
                            <a:schemeClr val="accent1">
                              <a:lumMod val="50000"/>
                            </a:schemeClr>
                          </a:solidFill>
                        </a:rPr>
                        <a:t>23. </a:t>
                      </a:r>
                      <a:r>
                        <a:rPr lang="en-US" sz="2200" b="1" dirty="0">
                          <a:solidFill>
                            <a:schemeClr val="accent1">
                              <a:lumMod val="50000"/>
                            </a:schemeClr>
                          </a:solidFill>
                        </a:rPr>
                        <a:t>Relational data</a:t>
                      </a:r>
                    </a:p>
                  </a:txBody>
                  <a:tcPr/>
                </a:tc>
                <a:extLst>
                  <a:ext uri="{0D108BD9-81ED-4DB2-BD59-A6C34878D82A}">
                    <a16:rowId xmlns:a16="http://schemas.microsoft.com/office/drawing/2014/main" val="210337566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200" b="1" dirty="0">
                          <a:solidFill>
                            <a:srgbClr val="00B050"/>
                          </a:solidFill>
                        </a:rPr>
                        <a:t>6. Dictionaries and sets</a:t>
                      </a:r>
                    </a:p>
                  </a:txBody>
                  <a:tcPr/>
                </a:tc>
                <a:tc>
                  <a:txBody>
                    <a:bodyPr/>
                    <a:lstStyle/>
                    <a:p>
                      <a:r>
                        <a:rPr lang="da-DK" sz="2200" b="1" dirty="0">
                          <a:solidFill>
                            <a:srgbClr val="C00000"/>
                          </a:solidFill>
                        </a:rPr>
                        <a:t>15. </a:t>
                      </a:r>
                      <a:r>
                        <a:rPr lang="en-US" sz="2200" b="1" dirty="0">
                          <a:solidFill>
                            <a:srgbClr val="C00000"/>
                          </a:solidFill>
                        </a:rPr>
                        <a:t>Decorators</a:t>
                      </a:r>
                    </a:p>
                  </a:txBody>
                  <a:tcPr/>
                </a:tc>
                <a:tc>
                  <a:txBody>
                    <a:bodyPr/>
                    <a:lstStyle/>
                    <a:p>
                      <a:r>
                        <a:rPr lang="da-DK" sz="2200" b="1" dirty="0">
                          <a:solidFill>
                            <a:schemeClr val="accent1">
                              <a:lumMod val="50000"/>
                            </a:schemeClr>
                          </a:solidFill>
                        </a:rPr>
                        <a:t>24. </a:t>
                      </a:r>
                      <a:r>
                        <a:rPr lang="en-US" sz="2200" b="1" dirty="0">
                          <a:solidFill>
                            <a:schemeClr val="accent1">
                              <a:lumMod val="50000"/>
                            </a:schemeClr>
                          </a:solidFill>
                        </a:rPr>
                        <a:t>Clustering</a:t>
                      </a:r>
                    </a:p>
                  </a:txBody>
                  <a:tcPr/>
                </a:tc>
                <a:extLst>
                  <a:ext uri="{0D108BD9-81ED-4DB2-BD59-A6C34878D82A}">
                    <a16:rowId xmlns:a16="http://schemas.microsoft.com/office/drawing/2014/main" val="153338027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200" b="1" dirty="0">
                          <a:solidFill>
                            <a:srgbClr val="00B050"/>
                          </a:solidFill>
                        </a:rPr>
                        <a:t>7. Functions</a:t>
                      </a:r>
                    </a:p>
                  </a:txBody>
                  <a:tcPr/>
                </a:tc>
                <a:tc>
                  <a:txBody>
                    <a:bodyPr/>
                    <a:lstStyle/>
                    <a:p>
                      <a:r>
                        <a:rPr lang="da-DK" sz="2200" b="1" dirty="0">
                          <a:solidFill>
                            <a:schemeClr val="accent1">
                              <a:lumMod val="50000"/>
                            </a:schemeClr>
                          </a:solidFill>
                        </a:rPr>
                        <a:t>16. </a:t>
                      </a:r>
                      <a:r>
                        <a:rPr lang="en-US" sz="2200" b="1" dirty="0">
                          <a:solidFill>
                            <a:schemeClr val="accent1">
                              <a:lumMod val="50000"/>
                            </a:schemeClr>
                          </a:solidFill>
                        </a:rPr>
                        <a:t>Dynamic programming</a:t>
                      </a:r>
                    </a:p>
                  </a:txBody>
                  <a:tcPr/>
                </a:tc>
                <a:tc>
                  <a:txBody>
                    <a:bodyPr/>
                    <a:lstStyle/>
                    <a:p>
                      <a:r>
                        <a:rPr lang="da-DK" sz="2200" b="1" dirty="0">
                          <a:solidFill>
                            <a:schemeClr val="accent1">
                              <a:lumMod val="50000"/>
                            </a:schemeClr>
                          </a:solidFill>
                        </a:rPr>
                        <a:t>25. </a:t>
                      </a:r>
                      <a:r>
                        <a:rPr lang="en-US" sz="2200" b="1" dirty="0">
                          <a:solidFill>
                            <a:schemeClr val="accent1">
                              <a:lumMod val="50000"/>
                            </a:schemeClr>
                          </a:solidFill>
                        </a:rPr>
                        <a:t>Graphical user interfaces (GUI)</a:t>
                      </a:r>
                    </a:p>
                  </a:txBody>
                  <a:tcPr/>
                </a:tc>
                <a:extLst>
                  <a:ext uri="{0D108BD9-81ED-4DB2-BD59-A6C34878D82A}">
                    <a16:rowId xmlns:a16="http://schemas.microsoft.com/office/drawing/2014/main" val="87173596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200" b="1" dirty="0">
                          <a:solidFill>
                            <a:srgbClr val="00B050"/>
                          </a:solidFill>
                        </a:rPr>
                        <a:t>8. </a:t>
                      </a:r>
                      <a:r>
                        <a:rPr lang="da-DK" sz="2200" b="1" dirty="0" err="1">
                          <a:solidFill>
                            <a:srgbClr val="00B050"/>
                          </a:solidFill>
                        </a:rPr>
                        <a:t>Recursion</a:t>
                      </a:r>
                      <a:endParaRPr lang="en-US" sz="2200" b="1" dirty="0">
                        <a:solidFill>
                          <a:srgbClr val="00B050"/>
                        </a:solidFill>
                      </a:endParaRPr>
                    </a:p>
                  </a:txBody>
                  <a:tcPr/>
                </a:tc>
                <a:tc>
                  <a:txBody>
                    <a:bodyPr/>
                    <a:lstStyle/>
                    <a:p>
                      <a:r>
                        <a:rPr lang="da-DK" sz="2200" b="1" dirty="0">
                          <a:solidFill>
                            <a:schemeClr val="accent1">
                              <a:lumMod val="50000"/>
                            </a:schemeClr>
                          </a:solidFill>
                        </a:rPr>
                        <a:t>17. </a:t>
                      </a:r>
                      <a:r>
                        <a:rPr lang="en-US" sz="2200" b="1" dirty="0">
                          <a:solidFill>
                            <a:schemeClr val="accent1">
                              <a:lumMod val="50000"/>
                            </a:schemeClr>
                          </a:solidFill>
                        </a:rPr>
                        <a:t>Visualization and optimization</a:t>
                      </a:r>
                    </a:p>
                  </a:txBody>
                  <a:tcPr/>
                </a:tc>
                <a:tc>
                  <a:txBody>
                    <a:bodyPr/>
                    <a:lstStyle/>
                    <a:p>
                      <a:r>
                        <a:rPr lang="da-DK" sz="2200" b="1" dirty="0">
                          <a:solidFill>
                            <a:srgbClr val="C00000"/>
                          </a:solidFill>
                        </a:rPr>
                        <a:t>26. </a:t>
                      </a:r>
                      <a:r>
                        <a:rPr lang="en-US" sz="2200" b="1" dirty="0">
                          <a:solidFill>
                            <a:srgbClr val="C00000"/>
                          </a:solidFill>
                        </a:rPr>
                        <a:t>Java vs Python</a:t>
                      </a:r>
                    </a:p>
                  </a:txBody>
                  <a:tcPr/>
                </a:tc>
                <a:extLst>
                  <a:ext uri="{0D108BD9-81ED-4DB2-BD59-A6C34878D82A}">
                    <a16:rowId xmlns:a16="http://schemas.microsoft.com/office/drawing/2014/main" val="2359358300"/>
                  </a:ext>
                </a:extLst>
              </a:tr>
              <a:tr h="370840">
                <a:tc>
                  <a:txBody>
                    <a:bodyPr/>
                    <a:lstStyle/>
                    <a:p>
                      <a:r>
                        <a:rPr lang="da-DK" sz="2200" b="1" dirty="0">
                          <a:solidFill>
                            <a:srgbClr val="00B050"/>
                          </a:solidFill>
                        </a:rPr>
                        <a:t>9.</a:t>
                      </a:r>
                      <a:r>
                        <a:rPr lang="da-DK" sz="2200" b="1" baseline="0" dirty="0">
                          <a:solidFill>
                            <a:srgbClr val="00B050"/>
                          </a:solidFill>
                        </a:rPr>
                        <a:t> </a:t>
                      </a:r>
                      <a:r>
                        <a:rPr lang="da-DK" sz="2200" b="1" dirty="0" err="1">
                          <a:solidFill>
                            <a:srgbClr val="00B050"/>
                          </a:solidFill>
                        </a:rPr>
                        <a:t>Recursion</a:t>
                      </a:r>
                      <a:r>
                        <a:rPr lang="da-DK" sz="2200" b="1" baseline="0" dirty="0">
                          <a:solidFill>
                            <a:srgbClr val="00B050"/>
                          </a:solidFill>
                        </a:rPr>
                        <a:t> and </a:t>
                      </a:r>
                      <a:r>
                        <a:rPr lang="da-DK" sz="2200" b="1" baseline="0" dirty="0" err="1">
                          <a:solidFill>
                            <a:srgbClr val="00B050"/>
                          </a:solidFill>
                        </a:rPr>
                        <a:t>Iteration</a:t>
                      </a:r>
                      <a:endParaRPr lang="en-US" sz="2200" b="1" dirty="0">
                        <a:solidFill>
                          <a:srgbClr val="00B050"/>
                        </a:solidFill>
                      </a:endParaRPr>
                    </a:p>
                  </a:txBody>
                  <a:tcPr/>
                </a:tc>
                <a:tc>
                  <a:txBody>
                    <a:bodyPr/>
                    <a:lstStyle/>
                    <a:p>
                      <a:r>
                        <a:rPr lang="da-DK" sz="2200" b="1" dirty="0">
                          <a:solidFill>
                            <a:schemeClr val="accent1">
                              <a:lumMod val="50000"/>
                            </a:schemeClr>
                          </a:solidFill>
                        </a:rPr>
                        <a:t>18. </a:t>
                      </a:r>
                      <a:r>
                        <a:rPr lang="en-US" sz="2200" b="1" dirty="0">
                          <a:solidFill>
                            <a:schemeClr val="accent1">
                              <a:lumMod val="50000"/>
                            </a:schemeClr>
                          </a:solidFill>
                        </a:rPr>
                        <a:t>Multi-dimensional data</a:t>
                      </a:r>
                    </a:p>
                  </a:txBody>
                  <a:tcPr/>
                </a:tc>
                <a:tc>
                  <a:txBody>
                    <a:bodyPr/>
                    <a:lstStyle/>
                    <a:p>
                      <a:r>
                        <a:rPr lang="da-DK" sz="2200" b="1" dirty="0"/>
                        <a:t>27. Final </a:t>
                      </a:r>
                      <a:r>
                        <a:rPr lang="da-DK" sz="2200" b="1" dirty="0" err="1"/>
                        <a:t>lecture</a:t>
                      </a:r>
                      <a:endParaRPr lang="en-US" sz="2200" b="1" dirty="0"/>
                    </a:p>
                  </a:txBody>
                  <a:tcPr/>
                </a:tc>
                <a:extLst>
                  <a:ext uri="{0D108BD9-81ED-4DB2-BD59-A6C34878D82A}">
                    <a16:rowId xmlns:a16="http://schemas.microsoft.com/office/drawing/2014/main" val="2888645449"/>
                  </a:ext>
                </a:extLst>
              </a:tr>
            </a:tbl>
          </a:graphicData>
        </a:graphic>
      </p:graphicFrame>
      <p:sp>
        <p:nvSpPr>
          <p:cNvPr id="9" name="TextBox 8"/>
          <p:cNvSpPr txBox="1"/>
          <p:nvPr/>
        </p:nvSpPr>
        <p:spPr>
          <a:xfrm>
            <a:off x="7516318" y="495720"/>
            <a:ext cx="4542020" cy="1200329"/>
          </a:xfrm>
          <a:prstGeom prst="rect">
            <a:avLst/>
          </a:prstGeom>
          <a:noFill/>
        </p:spPr>
        <p:txBody>
          <a:bodyPr wrap="square" rtlCol="0">
            <a:spAutoFit/>
          </a:bodyPr>
          <a:lstStyle/>
          <a:p>
            <a:pPr algn="r"/>
            <a:r>
              <a:rPr lang="da-DK" sz="2400" b="1" dirty="0">
                <a:solidFill>
                  <a:srgbClr val="00B050"/>
                </a:solidFill>
              </a:rPr>
              <a:t>Basic </a:t>
            </a:r>
            <a:r>
              <a:rPr lang="da-DK" sz="2400" b="1" dirty="0" err="1">
                <a:solidFill>
                  <a:srgbClr val="00B050"/>
                </a:solidFill>
              </a:rPr>
              <a:t>programming</a:t>
            </a:r>
            <a:endParaRPr lang="da-DK" sz="2400" b="1" dirty="0">
              <a:solidFill>
                <a:srgbClr val="00B050"/>
              </a:solidFill>
            </a:endParaRPr>
          </a:p>
          <a:p>
            <a:pPr algn="r"/>
            <a:r>
              <a:rPr lang="da-DK" sz="2400" b="1" dirty="0">
                <a:solidFill>
                  <a:srgbClr val="C00000"/>
                </a:solidFill>
              </a:rPr>
              <a:t>Advanced / </a:t>
            </a:r>
            <a:r>
              <a:rPr lang="da-DK" sz="2400" b="1" dirty="0" err="1">
                <a:solidFill>
                  <a:srgbClr val="C00000"/>
                </a:solidFill>
              </a:rPr>
              <a:t>specific</a:t>
            </a:r>
            <a:r>
              <a:rPr lang="da-DK" sz="2400" b="1" dirty="0">
                <a:solidFill>
                  <a:srgbClr val="C00000"/>
                </a:solidFill>
              </a:rPr>
              <a:t> </a:t>
            </a:r>
            <a:r>
              <a:rPr lang="da-DK" sz="2400" b="1" dirty="0" err="1">
                <a:solidFill>
                  <a:srgbClr val="C00000"/>
                </a:solidFill>
              </a:rPr>
              <a:t>python</a:t>
            </a:r>
            <a:endParaRPr lang="da-DK" sz="2400" b="1" dirty="0">
              <a:solidFill>
                <a:srgbClr val="C00000"/>
              </a:solidFill>
            </a:endParaRPr>
          </a:p>
          <a:p>
            <a:pPr algn="r"/>
            <a:r>
              <a:rPr lang="da-DK" sz="2400" b="1" dirty="0">
                <a:solidFill>
                  <a:schemeClr val="accent1">
                    <a:lumMod val="50000"/>
                  </a:schemeClr>
                </a:solidFill>
              </a:rPr>
              <a:t>Libraries &amp; </a:t>
            </a:r>
            <a:r>
              <a:rPr lang="da-DK" sz="2400" b="1" dirty="0" err="1">
                <a:solidFill>
                  <a:schemeClr val="accent1">
                    <a:lumMod val="50000"/>
                  </a:schemeClr>
                </a:solidFill>
              </a:rPr>
              <a:t>applications</a:t>
            </a:r>
            <a:endParaRPr lang="en-US" sz="2400" b="1" dirty="0">
              <a:solidFill>
                <a:schemeClr val="accent1">
                  <a:lumMod val="50000"/>
                </a:schemeClr>
              </a:solidFill>
            </a:endParaRPr>
          </a:p>
        </p:txBody>
      </p:sp>
      <p:sp>
        <p:nvSpPr>
          <p:cNvPr id="10" name="TextBox 9"/>
          <p:cNvSpPr txBox="1"/>
          <p:nvPr/>
        </p:nvSpPr>
        <p:spPr>
          <a:xfrm>
            <a:off x="3825459" y="5908445"/>
            <a:ext cx="4542020" cy="830997"/>
          </a:xfrm>
          <a:prstGeom prst="rect">
            <a:avLst/>
          </a:prstGeom>
          <a:noFill/>
        </p:spPr>
        <p:txBody>
          <a:bodyPr wrap="square" rtlCol="0">
            <a:spAutoFit/>
          </a:bodyPr>
          <a:lstStyle/>
          <a:p>
            <a:pPr algn="ctr"/>
            <a:r>
              <a:rPr lang="da-DK" sz="2400" b="1" dirty="0">
                <a:solidFill>
                  <a:srgbClr val="000000"/>
                </a:solidFill>
              </a:rPr>
              <a:t>10 </a:t>
            </a:r>
            <a:r>
              <a:rPr lang="da-DK" sz="2400" b="1" dirty="0" err="1">
                <a:solidFill>
                  <a:srgbClr val="000000"/>
                </a:solidFill>
              </a:rPr>
              <a:t>handins</a:t>
            </a:r>
            <a:br>
              <a:rPr lang="da-DK" sz="2400" b="1" dirty="0">
                <a:solidFill>
                  <a:srgbClr val="000000"/>
                </a:solidFill>
              </a:rPr>
            </a:br>
            <a:r>
              <a:rPr lang="da-DK" sz="2400" b="1" dirty="0">
                <a:solidFill>
                  <a:srgbClr val="000000"/>
                </a:solidFill>
              </a:rPr>
              <a:t>1 final </a:t>
            </a:r>
            <a:r>
              <a:rPr lang="da-DK" sz="2400" b="1" dirty="0" err="1">
                <a:solidFill>
                  <a:srgbClr val="000000"/>
                </a:solidFill>
              </a:rPr>
              <a:t>project</a:t>
            </a:r>
            <a:r>
              <a:rPr lang="da-DK" sz="2400" b="1" dirty="0">
                <a:solidFill>
                  <a:srgbClr val="000000"/>
                </a:solidFill>
              </a:rPr>
              <a:t> (last 1 </a:t>
            </a:r>
            <a:r>
              <a:rPr lang="da-DK" sz="2400" b="1" dirty="0" err="1">
                <a:solidFill>
                  <a:srgbClr val="000000"/>
                </a:solidFill>
              </a:rPr>
              <a:t>month</a:t>
            </a:r>
            <a:r>
              <a:rPr lang="da-DK" sz="2400" b="1" dirty="0">
                <a:solidFill>
                  <a:srgbClr val="000000"/>
                </a:solidFill>
              </a:rPr>
              <a:t>)</a:t>
            </a:r>
            <a:endParaRPr lang="en-US" sz="2400" b="1" dirty="0">
              <a:solidFill>
                <a:srgbClr val="000000"/>
              </a:solidFill>
            </a:endParaRPr>
          </a:p>
        </p:txBody>
      </p:sp>
    </p:spTree>
    <p:extLst>
      <p:ext uri="{BB962C8B-B14F-4D97-AF65-F5344CB8AC3E}">
        <p14:creationId xmlns:p14="http://schemas.microsoft.com/office/powerpoint/2010/main" val="136594167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History of Python development</a:t>
            </a:r>
          </a:p>
        </p:txBody>
      </p:sp>
      <p:sp>
        <p:nvSpPr>
          <p:cNvPr id="3" name="Content Placeholder 2"/>
          <p:cNvSpPr>
            <a:spLocks noGrp="1"/>
          </p:cNvSpPr>
          <p:nvPr>
            <p:ph idx="1"/>
          </p:nvPr>
        </p:nvSpPr>
        <p:spPr>
          <a:xfrm>
            <a:off x="838200" y="1825625"/>
            <a:ext cx="10795000" cy="2470478"/>
          </a:xfrm>
        </p:spPr>
        <p:txBody>
          <a:bodyPr>
            <a:normAutofit/>
          </a:bodyPr>
          <a:lstStyle/>
          <a:p>
            <a:r>
              <a:rPr lang="en-US" dirty="0"/>
              <a:t>Python created by </a:t>
            </a:r>
            <a:r>
              <a:rPr lang="da-DK" dirty="0"/>
              <a:t>Guido van </a:t>
            </a:r>
            <a:r>
              <a:rPr lang="da-DK" dirty="0" err="1"/>
              <a:t>Rossum</a:t>
            </a:r>
            <a:r>
              <a:rPr lang="da-DK" dirty="0"/>
              <a:t> in 1989, </a:t>
            </a:r>
            <a:r>
              <a:rPr lang="da-DK" dirty="0" err="1"/>
              <a:t>first</a:t>
            </a:r>
            <a:r>
              <a:rPr lang="da-DK" dirty="0"/>
              <a:t> </a:t>
            </a:r>
            <a:r>
              <a:rPr lang="da-DK" dirty="0" err="1"/>
              <a:t>release</a:t>
            </a:r>
            <a:r>
              <a:rPr lang="da-DK" dirty="0"/>
              <a:t> 0.9.0 1991</a:t>
            </a:r>
            <a:endParaRPr lang="en-US" dirty="0"/>
          </a:p>
          <a:p>
            <a:r>
              <a:rPr lang="en-US" dirty="0"/>
              <a:t>Python 2 </a:t>
            </a:r>
            <a:r>
              <a:rPr lang="en-US" dirty="0">
                <a:sym typeface="Wingdings" panose="05000000000000000000" pitchFamily="2" charset="2"/>
              </a:rPr>
              <a:t> Python 3 (clean up of Python 2 language)</a:t>
            </a:r>
          </a:p>
          <a:p>
            <a:pPr lvl="1"/>
            <a:r>
              <a:rPr lang="en-US" dirty="0">
                <a:sym typeface="Wingdings" panose="05000000000000000000" pitchFamily="2" charset="2"/>
              </a:rPr>
              <a:t>Python 2 – version 2.0 released 2000, </a:t>
            </a:r>
            <a:r>
              <a:rPr lang="en-US" dirty="0"/>
              <a:t>final version 2.7 released mid-2010</a:t>
            </a:r>
            <a:endParaRPr lang="en-US" dirty="0">
              <a:sym typeface="Wingdings" panose="05000000000000000000" pitchFamily="2" charset="2"/>
            </a:endParaRPr>
          </a:p>
          <a:p>
            <a:pPr lvl="1"/>
            <a:r>
              <a:rPr lang="en-US" dirty="0">
                <a:sym typeface="Wingdings" panose="05000000000000000000" pitchFamily="2" charset="2"/>
              </a:rPr>
              <a:t>Python 3 – released 2008, current release 3.10.2</a:t>
            </a:r>
          </a:p>
          <a:p>
            <a:r>
              <a:rPr lang="en-US" dirty="0">
                <a:sym typeface="Wingdings" panose="05000000000000000000" pitchFamily="2" charset="2"/>
              </a:rPr>
              <a:t>Python 3 is </a:t>
            </a:r>
            <a:r>
              <a:rPr lang="en-US" i="1" dirty="0">
                <a:sym typeface="Wingdings" panose="05000000000000000000" pitchFamily="2" charset="2"/>
              </a:rPr>
              <a:t>not </a:t>
            </a:r>
            <a:r>
              <a:rPr lang="en-US" dirty="0">
                <a:sym typeface="Wingdings" panose="05000000000000000000" pitchFamily="2" charset="2"/>
              </a:rPr>
              <a:t>backward compatible, libraries incompatible</a:t>
            </a:r>
          </a:p>
          <a:p>
            <a:pPr marL="0" indent="0">
              <a:buNone/>
            </a:pPr>
            <a:endParaRPr lang="en-US" dirty="0">
              <a:sym typeface="Wingdings" panose="05000000000000000000" pitchFamily="2" charset="2"/>
            </a:endParaRPr>
          </a:p>
        </p:txBody>
      </p:sp>
      <p:graphicFrame>
        <p:nvGraphicFramePr>
          <p:cNvPr id="4" name="Table 3"/>
          <p:cNvGraphicFramePr>
            <a:graphicFrameLocks noGrp="1"/>
          </p:cNvGraphicFramePr>
          <p:nvPr>
            <p:extLst>
              <p:ext uri="{D42A27DB-BD31-4B8C-83A1-F6EECF244321}">
                <p14:modId xmlns:p14="http://schemas.microsoft.com/office/powerpoint/2010/main" val="3720323296"/>
              </p:ext>
            </p:extLst>
          </p:nvPr>
        </p:nvGraphicFramePr>
        <p:xfrm>
          <a:off x="900174" y="4400763"/>
          <a:ext cx="10391651" cy="1854200"/>
        </p:xfrm>
        <a:graphic>
          <a:graphicData uri="http://schemas.openxmlformats.org/drawingml/2006/table">
            <a:tbl>
              <a:tblPr firstRow="1" bandRow="1">
                <a:tableStyleId>{7E9639D4-E3E2-4D34-9284-5A2195B3D0D7}</a:tableStyleId>
              </a:tblPr>
              <a:tblGrid>
                <a:gridCol w="4247397">
                  <a:extLst>
                    <a:ext uri="{9D8B030D-6E8A-4147-A177-3AD203B41FA5}">
                      <a16:colId xmlns:a16="http://schemas.microsoft.com/office/drawing/2014/main" val="2586232589"/>
                    </a:ext>
                  </a:extLst>
                </a:gridCol>
                <a:gridCol w="6144254">
                  <a:extLst>
                    <a:ext uri="{9D8B030D-6E8A-4147-A177-3AD203B41FA5}">
                      <a16:colId xmlns:a16="http://schemas.microsoft.com/office/drawing/2014/main" val="1866896686"/>
                    </a:ext>
                  </a:extLst>
                </a:gridCol>
              </a:tblGrid>
              <a:tr h="370840">
                <a:tc>
                  <a:txBody>
                    <a:bodyPr/>
                    <a:lstStyle/>
                    <a:p>
                      <a:r>
                        <a:rPr lang="en-US" dirty="0"/>
                        <a:t>Python 2</a:t>
                      </a:r>
                    </a:p>
                  </a:txBody>
                  <a:tcPr/>
                </a:tc>
                <a:tc>
                  <a:txBody>
                    <a:bodyPr/>
                    <a:lstStyle/>
                    <a:p>
                      <a:r>
                        <a:rPr lang="en-US" dirty="0"/>
                        <a:t>Python 3</a:t>
                      </a:r>
                    </a:p>
                  </a:txBody>
                  <a:tcPr/>
                </a:tc>
                <a:extLst>
                  <a:ext uri="{0D108BD9-81ED-4DB2-BD59-A6C34878D82A}">
                    <a16:rowId xmlns:a16="http://schemas.microsoft.com/office/drawing/2014/main" val="4080971556"/>
                  </a:ext>
                </a:extLst>
              </a:tr>
              <a:tr h="370840">
                <a:tc>
                  <a:txBody>
                    <a:bodyPr/>
                    <a:lstStyle/>
                    <a:p>
                      <a:r>
                        <a:rPr lang="en-US" dirty="0"/>
                        <a:t>print 42</a:t>
                      </a:r>
                    </a:p>
                  </a:txBody>
                  <a:tcPr/>
                </a:tc>
                <a:tc>
                  <a:txBody>
                    <a:bodyPr/>
                    <a:lstStyle/>
                    <a:p>
                      <a:r>
                        <a:rPr lang="en-US" dirty="0"/>
                        <a:t>print(42)</a:t>
                      </a:r>
                    </a:p>
                  </a:txBody>
                  <a:tcPr/>
                </a:tc>
                <a:extLst>
                  <a:ext uri="{0D108BD9-81ED-4DB2-BD59-A6C34878D82A}">
                    <a16:rowId xmlns:a16="http://schemas.microsoft.com/office/drawing/2014/main" val="681629184"/>
                  </a:ext>
                </a:extLst>
              </a:tr>
              <a:tr h="370840">
                <a:tc>
                  <a:txBody>
                    <a:bodyPr/>
                    <a:lstStyle/>
                    <a:p>
                      <a:r>
                        <a:rPr lang="en-US" dirty="0" err="1"/>
                        <a:t>int</a:t>
                      </a:r>
                      <a:r>
                        <a:rPr lang="en-US" baseline="0" dirty="0"/>
                        <a:t> = C long (32 bits)</a:t>
                      </a:r>
                      <a:endParaRPr lang="en-US" dirty="0"/>
                    </a:p>
                  </a:txBody>
                  <a:tcPr/>
                </a:tc>
                <a:tc>
                  <a:txBody>
                    <a:bodyPr/>
                    <a:lstStyle/>
                    <a:p>
                      <a:r>
                        <a:rPr lang="en-US" dirty="0" err="1"/>
                        <a:t>int</a:t>
                      </a:r>
                      <a:r>
                        <a:rPr lang="en-US" dirty="0"/>
                        <a:t> = arbitrary number of digits (=</a:t>
                      </a:r>
                      <a:r>
                        <a:rPr lang="en-US" baseline="0" dirty="0"/>
                        <a:t> named “long” in Python 2)</a:t>
                      </a:r>
                      <a:endParaRPr lang="en-US" dirty="0"/>
                    </a:p>
                  </a:txBody>
                  <a:tcPr/>
                </a:tc>
                <a:extLst>
                  <a:ext uri="{0D108BD9-81ED-4DB2-BD59-A6C34878D82A}">
                    <a16:rowId xmlns:a16="http://schemas.microsoft.com/office/drawing/2014/main" val="4031363301"/>
                  </a:ext>
                </a:extLst>
              </a:tr>
              <a:tr h="370840">
                <a:tc>
                  <a:txBody>
                    <a:bodyPr/>
                    <a:lstStyle/>
                    <a:p>
                      <a:r>
                        <a:rPr lang="en-US" dirty="0"/>
                        <a:t>7/3 </a:t>
                      </a:r>
                      <a:r>
                        <a:rPr lang="en-US" dirty="0">
                          <a:sym typeface="Wingdings" panose="05000000000000000000" pitchFamily="2" charset="2"/>
                        </a:rPr>
                        <a:t> 2   returns “</a:t>
                      </a:r>
                      <a:r>
                        <a:rPr lang="en-US" dirty="0" err="1">
                          <a:sym typeface="Wingdings" panose="05000000000000000000" pitchFamily="2" charset="2"/>
                        </a:rPr>
                        <a:t>int</a:t>
                      </a:r>
                      <a:r>
                        <a:rPr lang="en-US" dirty="0">
                          <a:sym typeface="Wingdings" panose="05000000000000000000" pitchFamily="2" charset="2"/>
                        </a:rPr>
                        <a:t>”</a:t>
                      </a:r>
                      <a:endParaRPr lang="en-US" dirty="0"/>
                    </a:p>
                  </a:txBody>
                  <a:tcPr/>
                </a:tc>
                <a:tc>
                  <a:txBody>
                    <a:bodyPr/>
                    <a:lstStyle/>
                    <a:p>
                      <a:r>
                        <a:rPr lang="en-US" dirty="0"/>
                        <a:t>7/3 </a:t>
                      </a:r>
                      <a:r>
                        <a:rPr lang="en-US" dirty="0">
                          <a:sym typeface="Wingdings" panose="05000000000000000000" pitchFamily="2" charset="2"/>
                        </a:rPr>
                        <a:t> 2.333...</a:t>
                      </a:r>
                      <a:r>
                        <a:rPr lang="en-US" baseline="0" dirty="0">
                          <a:sym typeface="Wingdings" panose="05000000000000000000" pitchFamily="2" charset="2"/>
                        </a:rPr>
                        <a:t>   returns “float”</a:t>
                      </a:r>
                      <a:endParaRPr lang="en-US" dirty="0"/>
                    </a:p>
                  </a:txBody>
                  <a:tcPr/>
                </a:tc>
                <a:extLst>
                  <a:ext uri="{0D108BD9-81ED-4DB2-BD59-A6C34878D82A}">
                    <a16:rowId xmlns:a16="http://schemas.microsoft.com/office/drawing/2014/main" val="3832188166"/>
                  </a:ext>
                </a:extLst>
              </a:tr>
              <a:tr h="370840">
                <a:tc>
                  <a:txBody>
                    <a:bodyPr/>
                    <a:lstStyle/>
                    <a:p>
                      <a:r>
                        <a:rPr lang="en-US" dirty="0"/>
                        <a:t>range()</a:t>
                      </a:r>
                      <a:r>
                        <a:rPr lang="en-US" baseline="0" dirty="0"/>
                        <a:t>   returns </a:t>
                      </a:r>
                      <a:r>
                        <a:rPr lang="en-US" dirty="0"/>
                        <a:t>list (memory</a:t>
                      </a:r>
                      <a:r>
                        <a:rPr lang="en-US" baseline="0" dirty="0"/>
                        <a:t> intensive)</a:t>
                      </a:r>
                      <a:endParaRPr lang="en-US" i="1" dirty="0"/>
                    </a:p>
                  </a:txBody>
                  <a:tcPr/>
                </a:tc>
                <a:tc>
                  <a:txBody>
                    <a:bodyPr/>
                    <a:lstStyle/>
                    <a:p>
                      <a:r>
                        <a:rPr lang="en-US" dirty="0"/>
                        <a:t>range()   returns iterator (memory efficient; </a:t>
                      </a:r>
                      <a:r>
                        <a:rPr lang="en-US" dirty="0" err="1"/>
                        <a:t>xrange</a:t>
                      </a:r>
                      <a:r>
                        <a:rPr lang="en-US" dirty="0"/>
                        <a:t> in Python 2)</a:t>
                      </a:r>
                    </a:p>
                  </a:txBody>
                  <a:tcPr/>
                </a:tc>
                <a:extLst>
                  <a:ext uri="{0D108BD9-81ED-4DB2-BD59-A6C34878D82A}">
                    <a16:rowId xmlns:a16="http://schemas.microsoft.com/office/drawing/2014/main" val="260402735"/>
                  </a:ext>
                </a:extLst>
              </a:tr>
            </a:tbl>
          </a:graphicData>
        </a:graphic>
      </p:graphicFrame>
      <p:sp>
        <p:nvSpPr>
          <p:cNvPr id="5" name="TextBox 4"/>
          <p:cNvSpPr txBox="1"/>
          <p:nvPr/>
        </p:nvSpPr>
        <p:spPr>
          <a:xfrm>
            <a:off x="1161143" y="6437801"/>
            <a:ext cx="11030857" cy="369332"/>
          </a:xfrm>
          <a:prstGeom prst="rect">
            <a:avLst/>
          </a:prstGeom>
          <a:noFill/>
        </p:spPr>
        <p:txBody>
          <a:bodyPr wrap="square" rtlCol="0">
            <a:spAutoFit/>
          </a:bodyPr>
          <a:lstStyle/>
          <a:p>
            <a:pPr algn="r"/>
            <a:r>
              <a:rPr lang="en-US" dirty="0">
                <a:solidFill>
                  <a:schemeClr val="tx1">
                    <a:lumMod val="75000"/>
                    <a:lumOff val="25000"/>
                  </a:schemeClr>
                </a:solidFill>
                <a:hlinkClick r:id="rId3"/>
              </a:rPr>
              <a:t>100th episode of Talk Python To Me: </a:t>
            </a:r>
            <a:r>
              <a:rPr lang="en-US" b="1" dirty="0">
                <a:solidFill>
                  <a:schemeClr val="tx1">
                    <a:lumMod val="75000"/>
                    <a:lumOff val="25000"/>
                  </a:schemeClr>
                </a:solidFill>
                <a:hlinkClick r:id="rId3"/>
              </a:rPr>
              <a:t>Python past, present, and future with Guido van Rossum</a:t>
            </a:r>
            <a:endParaRPr lang="en-US" b="1" dirty="0">
              <a:solidFill>
                <a:schemeClr val="tx1">
                  <a:lumMod val="75000"/>
                  <a:lumOff val="25000"/>
                </a:schemeClr>
              </a:solidFill>
            </a:endParaRPr>
          </a:p>
        </p:txBody>
      </p:sp>
    </p:spTree>
    <p:extLst>
      <p:ext uri="{BB962C8B-B14F-4D97-AF65-F5344CB8AC3E}">
        <p14:creationId xmlns:p14="http://schemas.microsoft.com/office/powerpoint/2010/main" val="25363531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fade">
                                      <p:cBhvr>
                                        <p:cTn id="28" dur="500"/>
                                        <p:tgtEl>
                                          <p:spTgt spid="4"/>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5"/>
                                        </p:tgtEl>
                                        <p:attrNameLst>
                                          <p:attrName>style.visibility</p:attrName>
                                        </p:attrNameLst>
                                      </p:cBhvr>
                                      <p:to>
                                        <p:strVal val="visible"/>
                                      </p:to>
                                    </p:set>
                                    <p:animEffect transition="in" filter="fade">
                                      <p:cBhvr>
                                        <p:cTn id="3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719E828-4849-4ECF-A19D-7B0B8906FEB9}"/>
              </a:ext>
            </a:extLst>
          </p:cNvPr>
          <p:cNvPicPr>
            <a:picLocks noChangeAspect="1"/>
          </p:cNvPicPr>
          <p:nvPr/>
        </p:nvPicPr>
        <p:blipFill>
          <a:blip r:embed="rId2"/>
          <a:stretch>
            <a:fillRect/>
          </a:stretch>
        </p:blipFill>
        <p:spPr>
          <a:xfrm>
            <a:off x="3340472" y="279399"/>
            <a:ext cx="8605950" cy="6299201"/>
          </a:xfrm>
          <a:prstGeom prst="rect">
            <a:avLst/>
          </a:prstGeom>
          <a:ln>
            <a:solidFill>
              <a:schemeClr val="tx1"/>
            </a:solidFill>
          </a:ln>
        </p:spPr>
      </p:pic>
      <p:sp>
        <p:nvSpPr>
          <p:cNvPr id="2" name="Title 1"/>
          <p:cNvSpPr>
            <a:spLocks noGrp="1"/>
          </p:cNvSpPr>
          <p:nvPr>
            <p:ph type="title"/>
          </p:nvPr>
        </p:nvSpPr>
        <p:spPr>
          <a:xfrm>
            <a:off x="1" y="2847023"/>
            <a:ext cx="3451984" cy="1325563"/>
          </a:xfrm>
        </p:spPr>
        <p:txBody>
          <a:bodyPr/>
          <a:lstStyle/>
          <a:p>
            <a:pPr algn="ctr"/>
            <a:r>
              <a:rPr lang="da-DK" dirty="0"/>
              <a:t>Python.org</a:t>
            </a:r>
            <a:endParaRPr lang="en-US" dirty="0"/>
          </a:p>
        </p:txBody>
      </p:sp>
      <p:sp>
        <p:nvSpPr>
          <p:cNvPr id="5" name="Down Arrow 4"/>
          <p:cNvSpPr/>
          <p:nvPr/>
        </p:nvSpPr>
        <p:spPr>
          <a:xfrm rot="7410881">
            <a:off x="6654898" y="1227328"/>
            <a:ext cx="576000" cy="2527528"/>
          </a:xfrm>
          <a:prstGeom prst="down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600" dirty="0"/>
              <a:t>Download Python and IDLE</a:t>
            </a:r>
          </a:p>
        </p:txBody>
      </p:sp>
      <p:sp>
        <p:nvSpPr>
          <p:cNvPr id="6" name="Down Arrow 5"/>
          <p:cNvSpPr/>
          <p:nvPr/>
        </p:nvSpPr>
        <p:spPr>
          <a:xfrm rot="7410881">
            <a:off x="9329649" y="45684"/>
            <a:ext cx="576000" cy="2604074"/>
          </a:xfrm>
          <a:prstGeom prst="down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600" dirty="0"/>
              <a:t>+350.000 Python packages</a:t>
            </a:r>
          </a:p>
        </p:txBody>
      </p:sp>
      <p:sp>
        <p:nvSpPr>
          <p:cNvPr id="7" name="Down Arrow 6"/>
          <p:cNvSpPr/>
          <p:nvPr/>
        </p:nvSpPr>
        <p:spPr>
          <a:xfrm rot="7279423">
            <a:off x="7470410" y="260497"/>
            <a:ext cx="576000" cy="1558785"/>
          </a:xfrm>
          <a:prstGeom prst="down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600" dirty="0"/>
              <a:t>Documentation</a:t>
            </a:r>
          </a:p>
        </p:txBody>
      </p:sp>
    </p:spTree>
    <p:extLst>
      <p:ext uri="{BB962C8B-B14F-4D97-AF65-F5344CB8AC3E}">
        <p14:creationId xmlns:p14="http://schemas.microsoft.com/office/powerpoint/2010/main" val="38910988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67216814-85EF-45EB-873F-FFF521A56150}"/>
              </a:ext>
            </a:extLst>
          </p:cNvPr>
          <p:cNvPicPr>
            <a:picLocks noChangeAspect="1"/>
          </p:cNvPicPr>
          <p:nvPr/>
        </p:nvPicPr>
        <p:blipFill rotWithShape="1">
          <a:blip r:embed="rId2"/>
          <a:srcRect r="1751"/>
          <a:stretch/>
        </p:blipFill>
        <p:spPr>
          <a:xfrm>
            <a:off x="298817" y="1429136"/>
            <a:ext cx="6925754" cy="3965144"/>
          </a:xfrm>
          <a:prstGeom prst="rect">
            <a:avLst/>
          </a:prstGeom>
        </p:spPr>
      </p:pic>
      <p:pic>
        <p:nvPicPr>
          <p:cNvPr id="23" name="Picture 22">
            <a:extLst>
              <a:ext uri="{FF2B5EF4-FFF2-40B4-BE49-F238E27FC236}">
                <a16:creationId xmlns:a16="http://schemas.microsoft.com/office/drawing/2014/main" id="{81CF9903-2A3A-4A5D-88C6-EC8D36028656}"/>
              </a:ext>
            </a:extLst>
          </p:cNvPr>
          <p:cNvPicPr>
            <a:picLocks noChangeAspect="1"/>
          </p:cNvPicPr>
          <p:nvPr/>
        </p:nvPicPr>
        <p:blipFill rotWithShape="1">
          <a:blip r:embed="rId3"/>
          <a:srcRect t="878"/>
          <a:stretch/>
        </p:blipFill>
        <p:spPr>
          <a:xfrm>
            <a:off x="6544883" y="3323063"/>
            <a:ext cx="5505813" cy="3375306"/>
          </a:xfrm>
          <a:prstGeom prst="rect">
            <a:avLst/>
          </a:prstGeom>
          <a:ln>
            <a:solidFill>
              <a:schemeClr val="tx1"/>
            </a:solidFill>
          </a:ln>
        </p:spPr>
      </p:pic>
      <p:sp>
        <p:nvSpPr>
          <p:cNvPr id="2" name="Title 1"/>
          <p:cNvSpPr>
            <a:spLocks noGrp="1"/>
          </p:cNvSpPr>
          <p:nvPr>
            <p:ph type="title"/>
          </p:nvPr>
        </p:nvSpPr>
        <p:spPr/>
        <p:txBody>
          <a:bodyPr/>
          <a:lstStyle/>
          <a:p>
            <a:r>
              <a:rPr lang="da-DK" dirty="0" err="1"/>
              <a:t>Installing</a:t>
            </a:r>
            <a:r>
              <a:rPr lang="da-DK" dirty="0"/>
              <a:t> </a:t>
            </a:r>
            <a:r>
              <a:rPr lang="da-DK" dirty="0" err="1"/>
              <a:t>Python</a:t>
            </a:r>
            <a:endParaRPr lang="en-US" dirty="0"/>
          </a:p>
        </p:txBody>
      </p:sp>
      <p:sp>
        <p:nvSpPr>
          <p:cNvPr id="9" name="Oval 8"/>
          <p:cNvSpPr/>
          <p:nvPr/>
        </p:nvSpPr>
        <p:spPr>
          <a:xfrm>
            <a:off x="2049172" y="2509700"/>
            <a:ext cx="180000" cy="180000"/>
          </a:xfrm>
          <a:prstGeom prst="ellipse">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a-DK" sz="1100" dirty="0">
                <a:solidFill>
                  <a:srgbClr val="C00000"/>
                </a:solidFill>
              </a:rPr>
              <a:t>1</a:t>
            </a:r>
            <a:endParaRPr lang="en-US" sz="1100" dirty="0">
              <a:solidFill>
                <a:srgbClr val="C00000"/>
              </a:solidFill>
            </a:endParaRPr>
          </a:p>
        </p:txBody>
      </p:sp>
      <p:sp>
        <p:nvSpPr>
          <p:cNvPr id="10" name="Oval 9"/>
          <p:cNvSpPr/>
          <p:nvPr/>
        </p:nvSpPr>
        <p:spPr>
          <a:xfrm>
            <a:off x="1304693" y="2644637"/>
            <a:ext cx="834480" cy="332738"/>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3987870" y="3323063"/>
            <a:ext cx="180000" cy="180000"/>
          </a:xfrm>
          <a:prstGeom prst="ellipse">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a-DK" sz="1100" dirty="0">
                <a:solidFill>
                  <a:srgbClr val="C00000"/>
                </a:solidFill>
              </a:rPr>
              <a:t>2</a:t>
            </a:r>
            <a:endParaRPr lang="en-US" sz="1100" dirty="0">
              <a:solidFill>
                <a:srgbClr val="C00000"/>
              </a:solidFill>
            </a:endParaRPr>
          </a:p>
        </p:txBody>
      </p:sp>
      <p:sp>
        <p:nvSpPr>
          <p:cNvPr id="12" name="Oval 11"/>
          <p:cNvSpPr/>
          <p:nvPr/>
        </p:nvSpPr>
        <p:spPr>
          <a:xfrm>
            <a:off x="3010830" y="3402474"/>
            <a:ext cx="1059644" cy="444698"/>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7981364" y="6394718"/>
            <a:ext cx="1610292" cy="207501"/>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7875284" y="4409379"/>
            <a:ext cx="3369296" cy="765025"/>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9591656" y="6275523"/>
            <a:ext cx="180000" cy="180000"/>
          </a:xfrm>
          <a:prstGeom prst="ellipse">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a-DK" sz="1100" dirty="0">
                <a:solidFill>
                  <a:srgbClr val="C00000"/>
                </a:solidFill>
              </a:rPr>
              <a:t>3</a:t>
            </a:r>
            <a:endParaRPr lang="en-US" sz="1100" dirty="0">
              <a:solidFill>
                <a:srgbClr val="C00000"/>
              </a:solidFill>
            </a:endParaRPr>
          </a:p>
        </p:txBody>
      </p:sp>
      <p:sp>
        <p:nvSpPr>
          <p:cNvPr id="20" name="Oval 19"/>
          <p:cNvSpPr/>
          <p:nvPr/>
        </p:nvSpPr>
        <p:spPr>
          <a:xfrm>
            <a:off x="11132342" y="4431842"/>
            <a:ext cx="180000" cy="180000"/>
          </a:xfrm>
          <a:prstGeom prst="ellipse">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a-DK" sz="1100" dirty="0">
                <a:solidFill>
                  <a:srgbClr val="C00000"/>
                </a:solidFill>
              </a:rPr>
              <a:t>4</a:t>
            </a:r>
            <a:endParaRPr lang="en-US" sz="1100" dirty="0">
              <a:solidFill>
                <a:srgbClr val="C00000"/>
              </a:solidFill>
            </a:endParaRPr>
          </a:p>
        </p:txBody>
      </p:sp>
      <p:sp>
        <p:nvSpPr>
          <p:cNvPr id="21" name="Down Arrow 20"/>
          <p:cNvSpPr/>
          <p:nvPr/>
        </p:nvSpPr>
        <p:spPr>
          <a:xfrm rot="16200000">
            <a:off x="6843805" y="5810745"/>
            <a:ext cx="576000" cy="1330841"/>
          </a:xfrm>
          <a:prstGeom prst="down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1600" dirty="0"/>
              <a:t> IMPORTANT</a:t>
            </a:r>
          </a:p>
        </p:txBody>
      </p:sp>
    </p:spTree>
    <p:extLst>
      <p:ext uri="{BB962C8B-B14F-4D97-AF65-F5344CB8AC3E}">
        <p14:creationId xmlns:p14="http://schemas.microsoft.com/office/powerpoint/2010/main" val="5781422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fade">
                                      <p:cBhvr>
                                        <p:cTn id="20" dur="500"/>
                                        <p:tgtEl>
                                          <p:spTgt spid="12"/>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500"/>
                                        <p:tgtEl>
                                          <p:spTgt spid="11"/>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23"/>
                                        </p:tgtEl>
                                        <p:attrNameLst>
                                          <p:attrName>style.visibility</p:attrName>
                                        </p:attrNameLst>
                                      </p:cBhvr>
                                      <p:to>
                                        <p:strVal val="visible"/>
                                      </p:to>
                                    </p:set>
                                    <p:animEffect transition="in" filter="fade">
                                      <p:cBhvr>
                                        <p:cTn id="28" dur="500"/>
                                        <p:tgtEl>
                                          <p:spTgt spid="23"/>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17"/>
                                        </p:tgtEl>
                                        <p:attrNameLst>
                                          <p:attrName>style.visibility</p:attrName>
                                        </p:attrNameLst>
                                      </p:cBhvr>
                                      <p:to>
                                        <p:strVal val="visible"/>
                                      </p:to>
                                    </p:set>
                                    <p:animEffect transition="in" filter="fade">
                                      <p:cBhvr>
                                        <p:cTn id="33" dur="500"/>
                                        <p:tgtEl>
                                          <p:spTgt spid="17"/>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9"/>
                                        </p:tgtEl>
                                        <p:attrNameLst>
                                          <p:attrName>style.visibility</p:attrName>
                                        </p:attrNameLst>
                                      </p:cBhvr>
                                      <p:to>
                                        <p:strVal val="visible"/>
                                      </p:to>
                                    </p:set>
                                    <p:animEffect transition="in" filter="fade">
                                      <p:cBhvr>
                                        <p:cTn id="36" dur="500"/>
                                        <p:tgtEl>
                                          <p:spTgt spid="19"/>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21"/>
                                        </p:tgtEl>
                                        <p:attrNameLst>
                                          <p:attrName>style.visibility</p:attrName>
                                        </p:attrNameLst>
                                      </p:cBhvr>
                                      <p:to>
                                        <p:strVal val="visible"/>
                                      </p:to>
                                    </p:set>
                                    <p:animEffect transition="in" filter="fade">
                                      <p:cBhvr>
                                        <p:cTn id="39" dur="500"/>
                                        <p:tgtEl>
                                          <p:spTgt spid="21"/>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18"/>
                                        </p:tgtEl>
                                        <p:attrNameLst>
                                          <p:attrName>style.visibility</p:attrName>
                                        </p:attrNameLst>
                                      </p:cBhvr>
                                      <p:to>
                                        <p:strVal val="visible"/>
                                      </p:to>
                                    </p:set>
                                    <p:animEffect transition="in" filter="fade">
                                      <p:cBhvr>
                                        <p:cTn id="44" dur="500"/>
                                        <p:tgtEl>
                                          <p:spTgt spid="18"/>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20"/>
                                        </p:tgtEl>
                                        <p:attrNameLst>
                                          <p:attrName>style.visibility</p:attrName>
                                        </p:attrNameLst>
                                      </p:cBhvr>
                                      <p:to>
                                        <p:strVal val="visible"/>
                                      </p:to>
                                    </p:set>
                                    <p:animEffect transition="in" filter="fade">
                                      <p:cBhvr>
                                        <p:cTn id="4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P spid="17" grpId="0" animBg="1"/>
      <p:bldP spid="18" grpId="0" animBg="1"/>
      <p:bldP spid="19" grpId="0" animBg="1"/>
      <p:bldP spid="20" grpId="0" animBg="1"/>
      <p:bldP spid="21"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1353800" cy="1325563"/>
          </a:xfrm>
        </p:spPr>
        <p:txBody>
          <a:bodyPr/>
          <a:lstStyle/>
          <a:p>
            <a:r>
              <a:rPr lang="en-US" dirty="0"/>
              <a:t>Running the Python Interpreter from a terminal</a:t>
            </a:r>
          </a:p>
        </p:txBody>
      </p:sp>
      <p:sp>
        <p:nvSpPr>
          <p:cNvPr id="3" name="Content Placeholder 2"/>
          <p:cNvSpPr>
            <a:spLocks noGrp="1"/>
          </p:cNvSpPr>
          <p:nvPr>
            <p:ph idx="1"/>
          </p:nvPr>
        </p:nvSpPr>
        <p:spPr>
          <a:xfrm>
            <a:off x="838200" y="1825625"/>
            <a:ext cx="10515600" cy="4946964"/>
          </a:xfrm>
        </p:spPr>
        <p:txBody>
          <a:bodyPr>
            <a:normAutofit/>
          </a:bodyPr>
          <a:lstStyle/>
          <a:p>
            <a:r>
              <a:rPr lang="en-US" sz="2400" dirty="0"/>
              <a:t>Open Command Prompt</a:t>
            </a:r>
            <a:br>
              <a:rPr lang="en-US" sz="2400" dirty="0"/>
            </a:br>
            <a:r>
              <a:rPr lang="en-US" sz="2400" dirty="0"/>
              <a:t>(Windows-key + </a:t>
            </a:r>
            <a:r>
              <a:rPr lang="en-US" sz="2400" dirty="0" err="1"/>
              <a:t>cmd</a:t>
            </a:r>
            <a:r>
              <a:rPr lang="en-US" sz="2400" dirty="0"/>
              <a:t>)</a:t>
            </a:r>
          </a:p>
          <a:p>
            <a:r>
              <a:rPr lang="en-US" sz="2400" dirty="0"/>
              <a:t>Type “python” + return</a:t>
            </a:r>
          </a:p>
          <a:p>
            <a:r>
              <a:rPr lang="en-US" sz="2400" dirty="0"/>
              <a:t>Start executing</a:t>
            </a:r>
            <a:br>
              <a:rPr lang="en-US" sz="2400" dirty="0"/>
            </a:br>
            <a:r>
              <a:rPr lang="en-US" sz="2400" dirty="0"/>
              <a:t>Python statements</a:t>
            </a:r>
          </a:p>
          <a:p>
            <a:endParaRPr lang="en-US" sz="2400" dirty="0"/>
          </a:p>
          <a:p>
            <a:endParaRPr lang="en-US" sz="2400" dirty="0"/>
          </a:p>
          <a:p>
            <a:endParaRPr lang="en-US" sz="2400" dirty="0"/>
          </a:p>
          <a:p>
            <a:endParaRPr lang="en-US" sz="2400" dirty="0"/>
          </a:p>
          <a:p>
            <a:r>
              <a:rPr lang="en-US" sz="2400" dirty="0"/>
              <a:t>To exit shell:</a:t>
            </a:r>
            <a:br>
              <a:rPr lang="en-US" sz="2400" dirty="0"/>
            </a:br>
            <a:r>
              <a:rPr lang="en-US" sz="2400" dirty="0"/>
              <a:t>Ctrl-Z + return </a:t>
            </a:r>
            <a:r>
              <a:rPr lang="en-US" sz="2400" i="1" dirty="0"/>
              <a:t>or</a:t>
            </a:r>
            <a:br>
              <a:rPr lang="en-US" sz="2400" dirty="0"/>
            </a:br>
            <a:r>
              <a:rPr lang="en-US" sz="2400" dirty="0"/>
              <a:t>exit() + return </a:t>
            </a:r>
          </a:p>
        </p:txBody>
      </p:sp>
      <p:pic>
        <p:nvPicPr>
          <p:cNvPr id="5" name="Picture 4"/>
          <p:cNvPicPr>
            <a:picLocks noChangeAspect="1"/>
          </p:cNvPicPr>
          <p:nvPr/>
        </p:nvPicPr>
        <p:blipFill>
          <a:blip r:embed="rId3"/>
          <a:stretch>
            <a:fillRect/>
          </a:stretch>
        </p:blipFill>
        <p:spPr>
          <a:xfrm>
            <a:off x="6096000" y="1572589"/>
            <a:ext cx="5905060" cy="3355546"/>
          </a:xfrm>
          <a:prstGeom prst="rect">
            <a:avLst/>
          </a:prstGeom>
        </p:spPr>
      </p:pic>
      <p:pic>
        <p:nvPicPr>
          <p:cNvPr id="6" name="Picture 5"/>
          <p:cNvPicPr>
            <a:picLocks noChangeAspect="1"/>
          </p:cNvPicPr>
          <p:nvPr/>
        </p:nvPicPr>
        <p:blipFill>
          <a:blip r:embed="rId4"/>
          <a:stretch>
            <a:fillRect/>
          </a:stretch>
        </p:blipFill>
        <p:spPr>
          <a:xfrm>
            <a:off x="5681316" y="2270219"/>
            <a:ext cx="5905060" cy="3355546"/>
          </a:xfrm>
          <a:prstGeom prst="rect">
            <a:avLst/>
          </a:prstGeom>
        </p:spPr>
      </p:pic>
      <p:pic>
        <p:nvPicPr>
          <p:cNvPr id="7" name="Picture 6"/>
          <p:cNvPicPr>
            <a:picLocks noChangeAspect="1"/>
          </p:cNvPicPr>
          <p:nvPr/>
        </p:nvPicPr>
        <p:blipFill>
          <a:blip r:embed="rId5"/>
          <a:stretch>
            <a:fillRect/>
          </a:stretch>
        </p:blipFill>
        <p:spPr>
          <a:xfrm>
            <a:off x="5183922" y="3232139"/>
            <a:ext cx="5905060" cy="3355546"/>
          </a:xfrm>
          <a:prstGeom prst="rect">
            <a:avLst/>
          </a:prstGeom>
        </p:spPr>
      </p:pic>
    </p:spTree>
    <p:extLst>
      <p:ext uri="{BB962C8B-B14F-4D97-AF65-F5344CB8AC3E}">
        <p14:creationId xmlns:p14="http://schemas.microsoft.com/office/powerpoint/2010/main" val="258860965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Installing </a:t>
            </a:r>
            <a:r>
              <a:rPr lang="en-US" dirty="0" err="1"/>
              <a:t>IPython</a:t>
            </a:r>
            <a:r>
              <a:rPr lang="en-US" dirty="0"/>
              <a:t> – </a:t>
            </a:r>
            <a:br>
              <a:rPr lang="en-US" dirty="0"/>
            </a:br>
            <a:r>
              <a:rPr lang="en-US" dirty="0"/>
              <a:t>			</a:t>
            </a:r>
            <a:r>
              <a:rPr lang="en-US" sz="3600" dirty="0"/>
              <a:t>A more powerful interactive Python shell</a:t>
            </a:r>
          </a:p>
        </p:txBody>
      </p:sp>
      <p:sp>
        <p:nvSpPr>
          <p:cNvPr id="3" name="Content Placeholder 2"/>
          <p:cNvSpPr>
            <a:spLocks noGrp="1"/>
          </p:cNvSpPr>
          <p:nvPr>
            <p:ph idx="1"/>
          </p:nvPr>
        </p:nvSpPr>
        <p:spPr>
          <a:xfrm>
            <a:off x="491920" y="2358188"/>
            <a:ext cx="4472354" cy="4148120"/>
          </a:xfrm>
        </p:spPr>
        <p:txBody>
          <a:bodyPr>
            <a:normAutofit/>
          </a:bodyPr>
          <a:lstStyle/>
          <a:p>
            <a:r>
              <a:rPr lang="en-US" sz="2400" dirty="0"/>
              <a:t>Open Command Prompt</a:t>
            </a:r>
          </a:p>
          <a:p>
            <a:r>
              <a:rPr lang="en-US" sz="2400" dirty="0"/>
              <a:t>Execute:</a:t>
            </a:r>
          </a:p>
          <a:p>
            <a:pPr marL="0" indent="0">
              <a:buNone/>
            </a:pPr>
            <a:r>
              <a:rPr lang="en-US" sz="1800" dirty="0"/>
              <a:t>	</a:t>
            </a:r>
            <a:r>
              <a:rPr lang="en-US" sz="1800" dirty="0">
                <a:latin typeface="Courier New" panose="02070309020205020404" pitchFamily="49" charset="0"/>
                <a:cs typeface="Courier New" panose="02070309020205020404" pitchFamily="49" charset="0"/>
              </a:rPr>
              <a:t>pip install </a:t>
            </a:r>
            <a:r>
              <a:rPr lang="en-US" sz="1800" dirty="0" err="1">
                <a:latin typeface="Courier New" panose="02070309020205020404" pitchFamily="49" charset="0"/>
                <a:cs typeface="Courier New" panose="02070309020205020404" pitchFamily="49" charset="0"/>
              </a:rPr>
              <a:t>ipython</a:t>
            </a:r>
            <a:endParaRPr lang="en-US" sz="1800" dirty="0"/>
          </a:p>
          <a:p>
            <a:r>
              <a:rPr lang="en-US" sz="2400" dirty="0"/>
              <a:t>Start </a:t>
            </a:r>
            <a:r>
              <a:rPr lang="en-US" sz="2400" dirty="0" err="1"/>
              <a:t>ipython</a:t>
            </a:r>
            <a:endParaRPr lang="en-US" sz="2400" dirty="0"/>
          </a:p>
          <a:p>
            <a:pPr marL="0" indent="0">
              <a:buNone/>
            </a:pPr>
            <a:r>
              <a:rPr lang="en-US" sz="1800" dirty="0"/>
              <a:t>	</a:t>
            </a:r>
            <a:r>
              <a:rPr lang="en-US" sz="1800" dirty="0" err="1">
                <a:latin typeface="Courier New" panose="02070309020205020404" pitchFamily="49" charset="0"/>
                <a:cs typeface="Courier New" panose="02070309020205020404" pitchFamily="49" charset="0"/>
              </a:rPr>
              <a:t>ipython</a:t>
            </a:r>
            <a:endParaRPr lang="en-US" sz="1800" dirty="0"/>
          </a:p>
          <a:p>
            <a:endParaRPr lang="en-US" sz="1600" dirty="0">
              <a:latin typeface="Courier New" panose="02070309020205020404" pitchFamily="49" charset="0"/>
              <a:cs typeface="Courier New" panose="02070309020205020404" pitchFamily="49" charset="0"/>
            </a:endParaRPr>
          </a:p>
          <a:p>
            <a:endParaRPr lang="en-US" sz="1600" dirty="0">
              <a:latin typeface="Courier New" panose="02070309020205020404" pitchFamily="49" charset="0"/>
              <a:cs typeface="Courier New" panose="02070309020205020404" pitchFamily="49" charset="0"/>
            </a:endParaRPr>
          </a:p>
          <a:p>
            <a:pPr marL="0" indent="0">
              <a:buNone/>
            </a:pPr>
            <a:endParaRPr lang="en-US" sz="1600" dirty="0"/>
          </a:p>
          <a:p>
            <a:pPr marL="0" indent="0">
              <a:buNone/>
            </a:pPr>
            <a:endParaRPr lang="en-US" sz="1600" dirty="0"/>
          </a:p>
          <a:p>
            <a:pPr marL="0" indent="0" algn="ctr">
              <a:buNone/>
            </a:pPr>
            <a:r>
              <a:rPr lang="en-US" sz="2400" dirty="0"/>
              <a:t>pip = the Python package manager</a:t>
            </a:r>
            <a:endParaRPr lang="en-US" sz="2400" dirty="0">
              <a:latin typeface="Courier New" panose="02070309020205020404" pitchFamily="49" charset="0"/>
              <a:cs typeface="Courier New" panose="02070309020205020404" pitchFamily="49" charset="0"/>
            </a:endParaRPr>
          </a:p>
        </p:txBody>
      </p:sp>
      <p:pic>
        <p:nvPicPr>
          <p:cNvPr id="4" name="Picture 3"/>
          <p:cNvPicPr>
            <a:picLocks noChangeAspect="1"/>
          </p:cNvPicPr>
          <p:nvPr/>
        </p:nvPicPr>
        <p:blipFill>
          <a:blip r:embed="rId2"/>
          <a:stretch>
            <a:fillRect/>
          </a:stretch>
        </p:blipFill>
        <p:spPr>
          <a:xfrm>
            <a:off x="5589784" y="1973879"/>
            <a:ext cx="6393501" cy="3633102"/>
          </a:xfrm>
          <a:prstGeom prst="rect">
            <a:avLst/>
          </a:prstGeom>
        </p:spPr>
      </p:pic>
      <p:pic>
        <p:nvPicPr>
          <p:cNvPr id="5" name="Picture 4"/>
          <p:cNvPicPr>
            <a:picLocks noChangeAspect="1"/>
          </p:cNvPicPr>
          <p:nvPr/>
        </p:nvPicPr>
        <p:blipFill>
          <a:blip r:embed="rId3"/>
          <a:stretch>
            <a:fillRect/>
          </a:stretch>
        </p:blipFill>
        <p:spPr>
          <a:xfrm>
            <a:off x="5233067" y="2818804"/>
            <a:ext cx="6393501" cy="3633102"/>
          </a:xfrm>
          <a:prstGeom prst="rect">
            <a:avLst/>
          </a:prstGeom>
        </p:spPr>
      </p:pic>
    </p:spTree>
    <p:extLst>
      <p:ext uri="{BB962C8B-B14F-4D97-AF65-F5344CB8AC3E}">
        <p14:creationId xmlns:p14="http://schemas.microsoft.com/office/powerpoint/2010/main" val="406171282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Some other </a:t>
            </a:r>
            <a:r>
              <a:rPr lang="en-US" dirty="0" err="1"/>
              <a:t>usefull</a:t>
            </a:r>
            <a:r>
              <a:rPr lang="en-US" dirty="0"/>
              <a:t> packages</a:t>
            </a:r>
          </a:p>
        </p:txBody>
      </p:sp>
      <p:sp>
        <p:nvSpPr>
          <p:cNvPr id="3" name="Content Placeholder 2"/>
          <p:cNvSpPr>
            <a:spLocks noGrp="1"/>
          </p:cNvSpPr>
          <p:nvPr>
            <p:ph idx="1"/>
          </p:nvPr>
        </p:nvSpPr>
        <p:spPr>
          <a:xfrm>
            <a:off x="838200" y="1825625"/>
            <a:ext cx="11353800" cy="4351338"/>
          </a:xfrm>
        </p:spPr>
        <p:txBody>
          <a:bodyPr>
            <a:normAutofit/>
          </a:bodyPr>
          <a:lstStyle/>
          <a:p>
            <a:r>
              <a:rPr lang="en-US" sz="2400" dirty="0"/>
              <a:t>Try installing some more Python packages:</a:t>
            </a:r>
          </a:p>
          <a:p>
            <a:endParaRPr lang="en-US" sz="2400" dirty="0"/>
          </a:p>
          <a:p>
            <a:pPr marL="0" indent="0">
              <a:buNone/>
              <a:tabLst>
                <a:tab pos="536575" algn="l"/>
              </a:tabLst>
            </a:pPr>
            <a:r>
              <a:rPr lang="en-US" sz="2400" dirty="0"/>
              <a:t>	</a:t>
            </a:r>
            <a:r>
              <a:rPr lang="en-US" sz="2000" dirty="0">
                <a:latin typeface="Courier New" panose="02070309020205020404" pitchFamily="49" charset="0"/>
                <a:cs typeface="Courier New" panose="02070309020205020404" pitchFamily="49" charset="0"/>
              </a:rPr>
              <a:t>pip install </a:t>
            </a:r>
            <a:r>
              <a:rPr lang="en-US" sz="2000" dirty="0" err="1">
                <a:latin typeface="Courier New" panose="02070309020205020404" pitchFamily="49" charset="0"/>
                <a:cs typeface="Courier New" panose="02070309020205020404" pitchFamily="49" charset="0"/>
              </a:rPr>
              <a:t>numpy</a:t>
            </a:r>
            <a:r>
              <a:rPr lang="en-US" sz="2000" dirty="0">
                <a:latin typeface="Courier New" panose="02070309020205020404" pitchFamily="49" charset="0"/>
                <a:cs typeface="Courier New" panose="02070309020205020404" pitchFamily="49" charset="0"/>
              </a:rPr>
              <a:t>		</a:t>
            </a:r>
            <a:r>
              <a:rPr lang="en-US" sz="2000" dirty="0"/>
              <a:t>linear algebra support (N-dimensional arrays)</a:t>
            </a:r>
          </a:p>
          <a:p>
            <a:pPr marL="0" indent="0">
              <a:buNone/>
              <a:tabLst>
                <a:tab pos="536575" algn="l"/>
              </a:tabLst>
            </a:pPr>
            <a:r>
              <a:rPr lang="en-US" sz="2000" dirty="0"/>
              <a:t>	</a:t>
            </a:r>
            <a:r>
              <a:rPr lang="en-US" sz="2000" dirty="0">
                <a:latin typeface="Courier New" panose="02070309020205020404" pitchFamily="49" charset="0"/>
                <a:cs typeface="Courier New" panose="02070309020205020404" pitchFamily="49" charset="0"/>
              </a:rPr>
              <a:t>pip install </a:t>
            </a:r>
            <a:r>
              <a:rPr lang="en-US" sz="2000" dirty="0" err="1">
                <a:latin typeface="Courier New" panose="02070309020205020404" pitchFamily="49" charset="0"/>
                <a:cs typeface="Courier New" panose="02070309020205020404" pitchFamily="49" charset="0"/>
              </a:rPr>
              <a:t>scipy</a:t>
            </a:r>
            <a:r>
              <a:rPr lang="en-US" sz="2000" dirty="0">
                <a:latin typeface="Courier New" panose="02070309020205020404" pitchFamily="49" charset="0"/>
                <a:cs typeface="Courier New" panose="02070309020205020404" pitchFamily="49" charset="0"/>
              </a:rPr>
              <a:t>		</a:t>
            </a:r>
            <a:r>
              <a:rPr lang="da-DK" sz="2000" dirty="0" err="1"/>
              <a:t>numerical</a:t>
            </a:r>
            <a:r>
              <a:rPr lang="da-DK" sz="2000" dirty="0"/>
              <a:t> integration and </a:t>
            </a:r>
            <a:r>
              <a:rPr lang="da-DK" sz="2000" dirty="0" err="1"/>
              <a:t>optimization</a:t>
            </a:r>
            <a:endParaRPr lang="en-US" sz="2000" dirty="0">
              <a:latin typeface="Courier New" panose="02070309020205020404" pitchFamily="49" charset="0"/>
              <a:cs typeface="Courier New" panose="02070309020205020404" pitchFamily="49" charset="0"/>
            </a:endParaRPr>
          </a:p>
          <a:p>
            <a:pPr marL="0" indent="0">
              <a:buNone/>
              <a:tabLst>
                <a:tab pos="536575" algn="l"/>
              </a:tabLst>
            </a:pPr>
            <a:r>
              <a:rPr lang="en-US" sz="2000" dirty="0"/>
              <a:t>	</a:t>
            </a:r>
            <a:r>
              <a:rPr lang="en-US" sz="2000" dirty="0">
                <a:latin typeface="Courier New" panose="02070309020205020404" pitchFamily="49" charset="0"/>
                <a:cs typeface="Courier New" panose="02070309020205020404" pitchFamily="49" charset="0"/>
              </a:rPr>
              <a:t>pip install </a:t>
            </a:r>
            <a:r>
              <a:rPr lang="en-US" sz="2000" dirty="0" err="1">
                <a:latin typeface="Courier New" panose="02070309020205020404" pitchFamily="49" charset="0"/>
                <a:cs typeface="Courier New" panose="02070309020205020404" pitchFamily="49" charset="0"/>
              </a:rPr>
              <a:t>matplotlib</a:t>
            </a:r>
            <a:r>
              <a:rPr lang="en-US" sz="2000" dirty="0">
                <a:latin typeface="Courier New" panose="02070309020205020404" pitchFamily="49" charset="0"/>
                <a:cs typeface="Courier New" panose="02070309020205020404" pitchFamily="49" charset="0"/>
              </a:rPr>
              <a:t>	</a:t>
            </a:r>
            <a:r>
              <a:rPr lang="da-DK" sz="2000" dirty="0"/>
              <a:t>2D plotting </a:t>
            </a:r>
            <a:r>
              <a:rPr lang="da-DK" sz="2000" dirty="0" err="1"/>
              <a:t>library</a:t>
            </a:r>
            <a:endParaRPr lang="da-DK" sz="2000" dirty="0"/>
          </a:p>
          <a:p>
            <a:pPr marL="0" indent="0">
              <a:buNone/>
              <a:tabLst>
                <a:tab pos="536575" algn="l"/>
              </a:tabLst>
            </a:pPr>
            <a:r>
              <a:rPr lang="en-US" sz="2000" dirty="0">
                <a:latin typeface="Courier New" panose="02070309020205020404" pitchFamily="49" charset="0"/>
                <a:cs typeface="Courier New" panose="02070309020205020404" pitchFamily="49" charset="0"/>
              </a:rPr>
              <a:t>	pip install </a:t>
            </a:r>
            <a:r>
              <a:rPr lang="en-US" sz="2000" dirty="0" err="1">
                <a:latin typeface="Courier New" panose="02070309020205020404" pitchFamily="49" charset="0"/>
                <a:cs typeface="Courier New" panose="02070309020205020404" pitchFamily="49" charset="0"/>
              </a:rPr>
              <a:t>pylint</a:t>
            </a:r>
            <a:r>
              <a:rPr lang="en-US" sz="2000" dirty="0">
                <a:latin typeface="Courier New" panose="02070309020205020404" pitchFamily="49" charset="0"/>
                <a:cs typeface="Courier New" panose="02070309020205020404" pitchFamily="49" charset="0"/>
              </a:rPr>
              <a:t>		</a:t>
            </a:r>
            <a:r>
              <a:rPr lang="en-US" sz="2000" dirty="0"/>
              <a:t>Python source code analyzer enforcing a coding standard</a:t>
            </a:r>
            <a:endParaRPr lang="en-US" sz="2000" dirty="0">
              <a:latin typeface="Courier New" panose="02070309020205020404" pitchFamily="49" charset="0"/>
              <a:cs typeface="Courier New" panose="02070309020205020404" pitchFamily="49" charset="0"/>
            </a:endParaRPr>
          </a:p>
          <a:p>
            <a:pPr marL="0" indent="0">
              <a:buNone/>
            </a:pPr>
            <a:endParaRPr lang="en-US" sz="20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0024077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err="1"/>
              <a:t>Question</a:t>
            </a:r>
            <a:r>
              <a:rPr lang="da-DK" dirty="0"/>
              <a:t> – </a:t>
            </a:r>
            <a:r>
              <a:rPr lang="da-DK" dirty="0" err="1"/>
              <a:t>Primary</a:t>
            </a:r>
            <a:r>
              <a:rPr lang="da-DK" dirty="0"/>
              <a:t> Education?</a:t>
            </a:r>
            <a:endParaRPr lang="en-US" dirty="0"/>
          </a:p>
        </p:txBody>
      </p:sp>
      <p:sp>
        <p:nvSpPr>
          <p:cNvPr id="3" name="Content Placeholder 2"/>
          <p:cNvSpPr>
            <a:spLocks noGrp="1"/>
          </p:cNvSpPr>
          <p:nvPr>
            <p:ph idx="1"/>
          </p:nvPr>
        </p:nvSpPr>
        <p:spPr>
          <a:xfrm>
            <a:off x="838200" y="1825625"/>
            <a:ext cx="7228562" cy="4389824"/>
          </a:xfrm>
        </p:spPr>
        <p:txBody>
          <a:bodyPr>
            <a:normAutofit/>
          </a:bodyPr>
          <a:lstStyle/>
          <a:p>
            <a:pPr marL="514350" indent="-514350">
              <a:buFont typeface="+mj-lt"/>
              <a:buAutoNum type="alphaLcParenR"/>
            </a:pPr>
            <a:r>
              <a:rPr lang="da-DK" dirty="0" err="1"/>
              <a:t>Mathematics</a:t>
            </a:r>
            <a:endParaRPr lang="da-DK" dirty="0"/>
          </a:p>
          <a:p>
            <a:pPr marL="514350" indent="-514350">
              <a:buFont typeface="+mj-lt"/>
              <a:buAutoNum type="alphaLcParenR"/>
            </a:pPr>
            <a:r>
              <a:rPr lang="da-DK" dirty="0" err="1"/>
              <a:t>Mathematics-Economics</a:t>
            </a:r>
            <a:endParaRPr lang="da-DK" dirty="0"/>
          </a:p>
          <a:p>
            <a:pPr marL="514350" indent="-514350">
              <a:buFont typeface="+mj-lt"/>
              <a:buAutoNum type="alphaLcParenR"/>
            </a:pPr>
            <a:r>
              <a:rPr lang="da-DK" dirty="0"/>
              <a:t>Data Science</a:t>
            </a:r>
          </a:p>
          <a:p>
            <a:pPr marL="514350" indent="-514350">
              <a:buFont typeface="+mj-lt"/>
              <a:buAutoNum type="alphaLcParenR"/>
            </a:pPr>
            <a:r>
              <a:rPr lang="da-DK" dirty="0" err="1"/>
              <a:t>Chemestry</a:t>
            </a:r>
            <a:r>
              <a:rPr lang="da-DK" dirty="0"/>
              <a:t> </a:t>
            </a:r>
          </a:p>
          <a:p>
            <a:pPr marL="514350" indent="-514350">
              <a:buFont typeface="+mj-lt"/>
              <a:buAutoNum type="alphaLcParenR"/>
            </a:pPr>
            <a:r>
              <a:rPr lang="da-DK" dirty="0" err="1"/>
              <a:t>Physics</a:t>
            </a:r>
            <a:endParaRPr lang="da-DK" dirty="0"/>
          </a:p>
          <a:p>
            <a:pPr marL="514350" indent="-514350">
              <a:buFont typeface="+mj-lt"/>
              <a:buAutoNum type="alphaLcParenR"/>
            </a:pPr>
            <a:r>
              <a:rPr lang="da-DK" dirty="0" err="1"/>
              <a:t>Other</a:t>
            </a:r>
            <a:r>
              <a:rPr lang="da-DK" dirty="0"/>
              <a:t> Science-Technology</a:t>
            </a:r>
          </a:p>
          <a:p>
            <a:pPr marL="514350" indent="-514350">
              <a:buFont typeface="+mj-lt"/>
              <a:buAutoNum type="alphaLcParenR"/>
            </a:pPr>
            <a:r>
              <a:rPr lang="da-DK" dirty="0" err="1"/>
              <a:t>Other</a:t>
            </a:r>
            <a:endParaRPr lang="en-US" dirty="0"/>
          </a:p>
        </p:txBody>
      </p:sp>
    </p:spTree>
    <p:extLst>
      <p:ext uri="{BB962C8B-B14F-4D97-AF65-F5344CB8AC3E}">
        <p14:creationId xmlns:p14="http://schemas.microsoft.com/office/powerpoint/2010/main" val="168007653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a Python program the very basic way</a:t>
            </a:r>
          </a:p>
        </p:txBody>
      </p:sp>
      <p:sp>
        <p:nvSpPr>
          <p:cNvPr id="7" name="Content Placeholder 2"/>
          <p:cNvSpPr txBox="1">
            <a:spLocks/>
          </p:cNvSpPr>
          <p:nvPr/>
        </p:nvSpPr>
        <p:spPr>
          <a:xfrm>
            <a:off x="713678" y="4224969"/>
            <a:ext cx="5086101" cy="2633031"/>
          </a:xfrm>
          <a:prstGeom prst="rect">
            <a:avLst/>
          </a:prstGeom>
        </p:spPr>
        <p:txBody>
          <a:bodyPr vert="horz" lIns="91440" tIns="45720" rIns="91440" bIns="45720" rtlCol="0">
            <a:normAutofit/>
          </a:bodyPr>
          <a:lstStyle>
            <a:lvl1pPr marL="357188" indent="-357188" algn="l" defTabSz="914400" rtl="0" eaLnBrk="1" latinLnBrk="0" hangingPunct="1">
              <a:lnSpc>
                <a:spcPct val="90000"/>
              </a:lnSpc>
              <a:spcBef>
                <a:spcPts val="1000"/>
              </a:spcBef>
              <a:buClr>
                <a:srgbClr val="C00000"/>
              </a:buClr>
              <a:buFont typeface="Wingdings" panose="05000000000000000000" pitchFamily="2"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t>Open Notepad (or TextEdit on Mac)</a:t>
            </a:r>
          </a:p>
          <a:p>
            <a:pPr lvl="1"/>
            <a:r>
              <a:rPr lang="en-US" sz="2000" dirty="0"/>
              <a:t>write a simple Python program</a:t>
            </a:r>
          </a:p>
          <a:p>
            <a:pPr lvl="1"/>
            <a:r>
              <a:rPr lang="en-US" sz="2000" dirty="0"/>
              <a:t>save it</a:t>
            </a:r>
          </a:p>
          <a:p>
            <a:r>
              <a:rPr lang="en-US" sz="2400" dirty="0"/>
              <a:t>Open a command prompt</a:t>
            </a:r>
          </a:p>
          <a:p>
            <a:pPr lvl="1"/>
            <a:r>
              <a:rPr lang="en-US" sz="2000" dirty="0"/>
              <a:t>go to folder (using cd)</a:t>
            </a:r>
          </a:p>
          <a:p>
            <a:pPr lvl="1"/>
            <a:r>
              <a:rPr lang="en-US" sz="2000" dirty="0"/>
              <a:t>run the program using</a:t>
            </a:r>
          </a:p>
          <a:p>
            <a:pPr marL="457200" lvl="1" indent="0">
              <a:buNone/>
            </a:pPr>
            <a:r>
              <a:rPr lang="en-US" sz="1600" dirty="0">
                <a:latin typeface="Courier New" panose="02070309020205020404" pitchFamily="49" charset="0"/>
                <a:cs typeface="Courier New" panose="02070309020205020404" pitchFamily="49" charset="0"/>
              </a:rPr>
              <a:t>	python &lt;program name&gt;.</a:t>
            </a:r>
            <a:r>
              <a:rPr lang="en-US" sz="1600" dirty="0" err="1">
                <a:latin typeface="Courier New" panose="02070309020205020404" pitchFamily="49" charset="0"/>
                <a:cs typeface="Courier New" panose="02070309020205020404" pitchFamily="49" charset="0"/>
              </a:rPr>
              <a:t>py</a:t>
            </a:r>
            <a:endParaRPr lang="en-US" sz="1800" dirty="0"/>
          </a:p>
          <a:p>
            <a:pPr lvl="1"/>
            <a:endParaRPr lang="en-US" sz="2000" dirty="0"/>
          </a:p>
        </p:txBody>
      </p:sp>
      <p:pic>
        <p:nvPicPr>
          <p:cNvPr id="8" name="Picture 7"/>
          <p:cNvPicPr>
            <a:picLocks noChangeAspect="1"/>
          </p:cNvPicPr>
          <p:nvPr/>
        </p:nvPicPr>
        <p:blipFill>
          <a:blip r:embed="rId3"/>
          <a:stretch>
            <a:fillRect/>
          </a:stretch>
        </p:blipFill>
        <p:spPr>
          <a:xfrm>
            <a:off x="1019869" y="1673689"/>
            <a:ext cx="4347326" cy="2339824"/>
          </a:xfrm>
          <a:prstGeom prst="rect">
            <a:avLst/>
          </a:prstGeom>
        </p:spPr>
      </p:pic>
      <p:pic>
        <p:nvPicPr>
          <p:cNvPr id="4" name="Content Placeholder 3"/>
          <p:cNvPicPr>
            <a:picLocks noGrp="1" noChangeAspect="1"/>
          </p:cNvPicPr>
          <p:nvPr>
            <p:ph idx="1"/>
          </p:nvPr>
        </p:nvPicPr>
        <p:blipFill>
          <a:blip r:embed="rId4"/>
          <a:stretch>
            <a:fillRect/>
          </a:stretch>
        </p:blipFill>
        <p:spPr>
          <a:xfrm>
            <a:off x="5799779" y="1673689"/>
            <a:ext cx="5197747" cy="4351338"/>
          </a:xfrm>
          <a:prstGeom prst="rect">
            <a:avLst/>
          </a:prstGeom>
        </p:spPr>
      </p:pic>
    </p:spTree>
    <p:extLst>
      <p:ext uri="{BB962C8B-B14F-4D97-AF65-F5344CB8AC3E}">
        <p14:creationId xmlns:p14="http://schemas.microsoft.com/office/powerpoint/2010/main" val="46058659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or open IDLE and run program with F5</a:t>
            </a:r>
          </a:p>
        </p:txBody>
      </p:sp>
      <p:pic>
        <p:nvPicPr>
          <p:cNvPr id="14" name="Picture 13">
            <a:extLst>
              <a:ext uri="{FF2B5EF4-FFF2-40B4-BE49-F238E27FC236}">
                <a16:creationId xmlns:a16="http://schemas.microsoft.com/office/drawing/2014/main" id="{5C78F56E-EEAC-4848-8B31-74581241FA52}"/>
              </a:ext>
            </a:extLst>
          </p:cNvPr>
          <p:cNvPicPr>
            <a:picLocks noChangeAspect="1"/>
          </p:cNvPicPr>
          <p:nvPr/>
        </p:nvPicPr>
        <p:blipFill>
          <a:blip r:embed="rId3"/>
          <a:stretch>
            <a:fillRect/>
          </a:stretch>
        </p:blipFill>
        <p:spPr>
          <a:xfrm>
            <a:off x="1374136" y="3515643"/>
            <a:ext cx="9443728" cy="2262473"/>
          </a:xfrm>
          <a:prstGeom prst="rect">
            <a:avLst/>
          </a:prstGeom>
        </p:spPr>
      </p:pic>
      <p:pic>
        <p:nvPicPr>
          <p:cNvPr id="16" name="Picture 15">
            <a:extLst>
              <a:ext uri="{FF2B5EF4-FFF2-40B4-BE49-F238E27FC236}">
                <a16:creationId xmlns:a16="http://schemas.microsoft.com/office/drawing/2014/main" id="{C6E3D6ED-C7C1-4FEB-AB08-9D0753940AB0}"/>
              </a:ext>
            </a:extLst>
          </p:cNvPr>
          <p:cNvPicPr>
            <a:picLocks noChangeAspect="1"/>
          </p:cNvPicPr>
          <p:nvPr/>
        </p:nvPicPr>
        <p:blipFill>
          <a:blip r:embed="rId4"/>
          <a:stretch>
            <a:fillRect/>
          </a:stretch>
        </p:blipFill>
        <p:spPr>
          <a:xfrm>
            <a:off x="1374136" y="1474817"/>
            <a:ext cx="9435348" cy="1918912"/>
          </a:xfrm>
          <a:prstGeom prst="rect">
            <a:avLst/>
          </a:prstGeom>
        </p:spPr>
      </p:pic>
      <p:sp>
        <p:nvSpPr>
          <p:cNvPr id="17" name="Down Arrow 4">
            <a:extLst>
              <a:ext uri="{FF2B5EF4-FFF2-40B4-BE49-F238E27FC236}">
                <a16:creationId xmlns:a16="http://schemas.microsoft.com/office/drawing/2014/main" id="{9BB57AC0-02F5-448C-B5F2-D124BEEC2ABA}"/>
              </a:ext>
            </a:extLst>
          </p:cNvPr>
          <p:cNvSpPr/>
          <p:nvPr/>
        </p:nvSpPr>
        <p:spPr>
          <a:xfrm rot="16200000">
            <a:off x="393995" y="1956228"/>
            <a:ext cx="649703" cy="1079073"/>
          </a:xfrm>
          <a:prstGeom prst="down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endParaRPr lang="en-US" dirty="0">
              <a:solidFill>
                <a:schemeClr val="bg1"/>
              </a:solidFill>
            </a:endParaRPr>
          </a:p>
        </p:txBody>
      </p:sp>
      <p:sp>
        <p:nvSpPr>
          <p:cNvPr id="19" name="TextBox 18">
            <a:extLst>
              <a:ext uri="{FF2B5EF4-FFF2-40B4-BE49-F238E27FC236}">
                <a16:creationId xmlns:a16="http://schemas.microsoft.com/office/drawing/2014/main" id="{049596C2-C9E0-41E4-8E45-0E955E1607E5}"/>
              </a:ext>
            </a:extLst>
          </p:cNvPr>
          <p:cNvSpPr txBox="1"/>
          <p:nvPr/>
        </p:nvSpPr>
        <p:spPr>
          <a:xfrm>
            <a:off x="-74248" y="2744565"/>
            <a:ext cx="1390508" cy="830997"/>
          </a:xfrm>
          <a:prstGeom prst="rect">
            <a:avLst/>
          </a:prstGeom>
          <a:noFill/>
        </p:spPr>
        <p:txBody>
          <a:bodyPr wrap="square">
            <a:spAutoFit/>
          </a:bodyPr>
          <a:lstStyle/>
          <a:p>
            <a:pPr algn="ctr"/>
            <a:r>
              <a:rPr lang="en-US" sz="1600" dirty="0"/>
              <a:t>enable</a:t>
            </a:r>
            <a:br>
              <a:rPr lang="en-US" sz="1600" dirty="0"/>
            </a:br>
            <a:r>
              <a:rPr lang="en-US" sz="1600" dirty="0"/>
              <a:t>line numbers under options</a:t>
            </a:r>
          </a:p>
        </p:txBody>
      </p:sp>
      <p:sp>
        <p:nvSpPr>
          <p:cNvPr id="21" name="Content Placeholder 2">
            <a:extLst>
              <a:ext uri="{FF2B5EF4-FFF2-40B4-BE49-F238E27FC236}">
                <a16:creationId xmlns:a16="http://schemas.microsoft.com/office/drawing/2014/main" id="{7BD2441B-0F83-464F-B20E-674D18A66A4B}"/>
              </a:ext>
            </a:extLst>
          </p:cNvPr>
          <p:cNvSpPr>
            <a:spLocks noGrp="1"/>
          </p:cNvSpPr>
          <p:nvPr>
            <p:ph idx="1"/>
          </p:nvPr>
        </p:nvSpPr>
        <p:spPr>
          <a:xfrm>
            <a:off x="2262739" y="5922856"/>
            <a:ext cx="8546745" cy="935144"/>
          </a:xfrm>
        </p:spPr>
        <p:txBody>
          <a:bodyPr>
            <a:normAutofit/>
          </a:bodyPr>
          <a:lstStyle/>
          <a:p>
            <a:r>
              <a:rPr lang="en-US" sz="2400" dirty="0"/>
              <a:t>IDLE ships with Python from python.org </a:t>
            </a:r>
          </a:p>
          <a:p>
            <a:r>
              <a:rPr lang="en-US" sz="2400" dirty="0"/>
              <a:t>Good beginner IDE (Integrated Development Environment) </a:t>
            </a:r>
          </a:p>
        </p:txBody>
      </p:sp>
    </p:spTree>
    <p:extLst>
      <p:ext uri="{BB962C8B-B14F-4D97-AF65-F5344CB8AC3E}">
        <p14:creationId xmlns:p14="http://schemas.microsoft.com/office/powerpoint/2010/main" val="311794219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a:t>The </a:t>
            </a:r>
            <a:r>
              <a:rPr lang="da-DK" dirty="0" err="1"/>
              <a:t>Python</a:t>
            </a:r>
            <a:r>
              <a:rPr lang="da-DK" dirty="0"/>
              <a:t> </a:t>
            </a:r>
            <a:r>
              <a:rPr lang="da-DK" dirty="0" err="1"/>
              <a:t>Ecosystem</a:t>
            </a:r>
            <a:endParaRPr lang="en-US" dirty="0"/>
          </a:p>
        </p:txBody>
      </p:sp>
      <p:sp>
        <p:nvSpPr>
          <p:cNvPr id="3" name="Content Placeholder 2"/>
          <p:cNvSpPr>
            <a:spLocks noGrp="1"/>
          </p:cNvSpPr>
          <p:nvPr>
            <p:ph idx="1"/>
          </p:nvPr>
        </p:nvSpPr>
        <p:spPr>
          <a:xfrm>
            <a:off x="838200" y="1547447"/>
            <a:ext cx="10515600" cy="5078984"/>
          </a:xfrm>
        </p:spPr>
        <p:txBody>
          <a:bodyPr>
            <a:normAutofit fontScale="55000" lnSpcReduction="20000"/>
          </a:bodyPr>
          <a:lstStyle/>
          <a:p>
            <a:r>
              <a:rPr lang="da-DK" b="1" dirty="0" err="1"/>
              <a:t>Interpreters</a:t>
            </a:r>
            <a:r>
              <a:rPr lang="da-DK" b="1" dirty="0"/>
              <a:t>/compiler </a:t>
            </a:r>
          </a:p>
          <a:p>
            <a:pPr lvl="1"/>
            <a:r>
              <a:rPr lang="da-DK" dirty="0" err="1"/>
              <a:t>CPython</a:t>
            </a:r>
            <a:r>
              <a:rPr lang="da-DK" dirty="0"/>
              <a:t> 	– reference C </a:t>
            </a:r>
            <a:r>
              <a:rPr lang="da-DK" dirty="0" err="1"/>
              <a:t>implementation</a:t>
            </a:r>
            <a:r>
              <a:rPr lang="da-DK" dirty="0"/>
              <a:t> from python.org</a:t>
            </a:r>
          </a:p>
          <a:p>
            <a:pPr lvl="1"/>
            <a:r>
              <a:rPr lang="da-DK" dirty="0" err="1"/>
              <a:t>PyPy</a:t>
            </a:r>
            <a:r>
              <a:rPr lang="da-DK" dirty="0"/>
              <a:t> 	– </a:t>
            </a:r>
            <a:r>
              <a:rPr lang="da-DK" dirty="0" err="1"/>
              <a:t>written</a:t>
            </a:r>
            <a:r>
              <a:rPr lang="da-DK" dirty="0"/>
              <a:t> in </a:t>
            </a:r>
            <a:r>
              <a:rPr lang="da-DK" dirty="0" err="1"/>
              <a:t>RPython</a:t>
            </a:r>
            <a:r>
              <a:rPr lang="da-DK" dirty="0"/>
              <a:t> (a </a:t>
            </a:r>
            <a:r>
              <a:rPr lang="da-DK" dirty="0" err="1"/>
              <a:t>subset</a:t>
            </a:r>
            <a:r>
              <a:rPr lang="da-DK" dirty="0"/>
              <a:t> of </a:t>
            </a:r>
            <a:r>
              <a:rPr lang="da-DK" dirty="0" err="1"/>
              <a:t>Python</a:t>
            </a:r>
            <a:r>
              <a:rPr lang="da-DK" dirty="0"/>
              <a:t>) – faster </a:t>
            </a:r>
            <a:r>
              <a:rPr lang="da-DK" dirty="0" err="1"/>
              <a:t>than</a:t>
            </a:r>
            <a:r>
              <a:rPr lang="da-DK" dirty="0"/>
              <a:t> </a:t>
            </a:r>
            <a:r>
              <a:rPr lang="da-DK" dirty="0" err="1"/>
              <a:t>Cpython</a:t>
            </a:r>
            <a:endParaRPr lang="da-DK" dirty="0"/>
          </a:p>
          <a:p>
            <a:pPr lvl="1"/>
            <a:r>
              <a:rPr lang="da-DK" dirty="0" err="1"/>
              <a:t>Jython</a:t>
            </a:r>
            <a:r>
              <a:rPr lang="da-DK" dirty="0"/>
              <a:t> 	– </a:t>
            </a:r>
            <a:r>
              <a:rPr lang="da-DK" dirty="0" err="1"/>
              <a:t>written</a:t>
            </a:r>
            <a:r>
              <a:rPr lang="da-DK" dirty="0"/>
              <a:t> in Java and </a:t>
            </a:r>
            <a:r>
              <a:rPr lang="da-DK" dirty="0" err="1"/>
              <a:t>compiles</a:t>
            </a:r>
            <a:r>
              <a:rPr lang="da-DK" dirty="0"/>
              <a:t> to Java </a:t>
            </a:r>
            <a:r>
              <a:rPr lang="da-DK" dirty="0" err="1"/>
              <a:t>bytecode</a:t>
            </a:r>
            <a:r>
              <a:rPr lang="da-DK" dirty="0"/>
              <a:t>, runs on the JVM</a:t>
            </a:r>
          </a:p>
          <a:p>
            <a:pPr lvl="1"/>
            <a:r>
              <a:rPr lang="da-DK" dirty="0" err="1"/>
              <a:t>IronPython</a:t>
            </a:r>
            <a:r>
              <a:rPr lang="da-DK" dirty="0"/>
              <a:t> 	– </a:t>
            </a:r>
            <a:r>
              <a:rPr lang="da-DK" dirty="0" err="1"/>
              <a:t>written</a:t>
            </a:r>
            <a:r>
              <a:rPr lang="da-DK" dirty="0"/>
              <a:t> in C#, </a:t>
            </a:r>
            <a:r>
              <a:rPr lang="da-DK" dirty="0" err="1"/>
              <a:t>compiles</a:t>
            </a:r>
            <a:r>
              <a:rPr lang="da-DK" dirty="0"/>
              <a:t> to </a:t>
            </a:r>
            <a:r>
              <a:rPr lang="da-DK" dirty="0" err="1"/>
              <a:t>Microsoft’s</a:t>
            </a:r>
            <a:r>
              <a:rPr lang="da-DK" dirty="0"/>
              <a:t> Common Language Runtime (CLR) </a:t>
            </a:r>
            <a:r>
              <a:rPr lang="da-DK" dirty="0" err="1"/>
              <a:t>bytecode</a:t>
            </a:r>
            <a:endParaRPr lang="da-DK" dirty="0"/>
          </a:p>
          <a:p>
            <a:pPr lvl="1"/>
            <a:r>
              <a:rPr lang="da-DK" dirty="0" err="1"/>
              <a:t>Cython</a:t>
            </a:r>
            <a:r>
              <a:rPr lang="da-DK" dirty="0"/>
              <a:t> 	– </a:t>
            </a:r>
            <a:r>
              <a:rPr lang="da-DK" dirty="0" err="1"/>
              <a:t>project</a:t>
            </a:r>
            <a:r>
              <a:rPr lang="da-DK" dirty="0"/>
              <a:t> </a:t>
            </a:r>
            <a:r>
              <a:rPr lang="da-DK" dirty="0" err="1"/>
              <a:t>translating</a:t>
            </a:r>
            <a:r>
              <a:rPr lang="da-DK" dirty="0"/>
              <a:t> </a:t>
            </a:r>
            <a:r>
              <a:rPr lang="da-DK" dirty="0" err="1"/>
              <a:t>Python-ish</a:t>
            </a:r>
            <a:r>
              <a:rPr lang="da-DK" dirty="0"/>
              <a:t> </a:t>
            </a:r>
            <a:r>
              <a:rPr lang="da-DK" dirty="0" err="1"/>
              <a:t>code</a:t>
            </a:r>
            <a:r>
              <a:rPr lang="da-DK" dirty="0"/>
              <a:t> to C</a:t>
            </a:r>
          </a:p>
          <a:p>
            <a:r>
              <a:rPr lang="da-DK" b="1" dirty="0"/>
              <a:t>Shells (</a:t>
            </a:r>
            <a:r>
              <a:rPr lang="da-DK" b="1" dirty="0" err="1"/>
              <a:t>IPython</a:t>
            </a:r>
            <a:r>
              <a:rPr lang="da-DK" b="1" dirty="0"/>
              <a:t>, IDLE, </a:t>
            </a:r>
            <a:r>
              <a:rPr lang="da-DK" b="1" dirty="0" err="1"/>
              <a:t>Jupyter</a:t>
            </a:r>
            <a:r>
              <a:rPr lang="da-DK" b="1" dirty="0"/>
              <a:t>)</a:t>
            </a:r>
          </a:p>
          <a:p>
            <a:r>
              <a:rPr lang="da-DK" b="1" dirty="0"/>
              <a:t>Libraries/</a:t>
            </a:r>
            <a:r>
              <a:rPr lang="da-DK" b="1" dirty="0" err="1"/>
              <a:t>modules</a:t>
            </a:r>
            <a:r>
              <a:rPr lang="da-DK" b="1" dirty="0"/>
              <a:t>/</a:t>
            </a:r>
            <a:r>
              <a:rPr lang="da-DK" b="1" dirty="0" err="1"/>
              <a:t>packages</a:t>
            </a:r>
            <a:endParaRPr lang="da-DK" b="1" dirty="0"/>
          </a:p>
          <a:p>
            <a:pPr lvl="1"/>
            <a:r>
              <a:rPr lang="da-DK" dirty="0"/>
              <a:t>pypi.python.org/</a:t>
            </a:r>
            <a:r>
              <a:rPr lang="da-DK" dirty="0" err="1"/>
              <a:t>pypi</a:t>
            </a:r>
            <a:r>
              <a:rPr lang="da-DK" dirty="0"/>
              <a:t> (</a:t>
            </a:r>
            <a:r>
              <a:rPr lang="en-US" dirty="0" err="1"/>
              <a:t>PyPI</a:t>
            </a:r>
            <a:r>
              <a:rPr lang="en-US" dirty="0"/>
              <a:t> - the Python Package Index, +400.000 packages)</a:t>
            </a:r>
            <a:endParaRPr lang="da-DK" dirty="0"/>
          </a:p>
          <a:p>
            <a:r>
              <a:rPr lang="en-US" b="1" dirty="0"/>
              <a:t>IDEs (Integrated development environment)</a:t>
            </a:r>
          </a:p>
          <a:p>
            <a:pPr lvl="1"/>
            <a:r>
              <a:rPr lang="en-US" dirty="0"/>
              <a:t>IDLE comes with Python (docs.python.org/3/library/idle.html)</a:t>
            </a:r>
          </a:p>
          <a:p>
            <a:pPr lvl="1"/>
            <a:r>
              <a:rPr lang="en-US" dirty="0"/>
              <a:t>Anaconda w. </a:t>
            </a:r>
            <a:r>
              <a:rPr lang="en-US" dirty="0" err="1"/>
              <a:t>Spyder</a:t>
            </a:r>
            <a:r>
              <a:rPr lang="en-US" dirty="0"/>
              <a:t>, </a:t>
            </a:r>
            <a:r>
              <a:rPr lang="en-US" dirty="0" err="1"/>
              <a:t>IPython</a:t>
            </a:r>
            <a:r>
              <a:rPr lang="en-US" dirty="0"/>
              <a:t> (www.anaconda.com/download)</a:t>
            </a:r>
          </a:p>
          <a:p>
            <a:pPr lvl="1"/>
            <a:r>
              <a:rPr lang="en-US" dirty="0"/>
              <a:t>Canopy (enthought.com/product/canopy)</a:t>
            </a:r>
          </a:p>
          <a:p>
            <a:pPr lvl="1"/>
            <a:r>
              <a:rPr lang="en-US" dirty="0"/>
              <a:t>Visual Studio Code (code.visualstudio.com)</a:t>
            </a:r>
          </a:p>
          <a:p>
            <a:pPr lvl="1"/>
            <a:r>
              <a:rPr lang="en-US" dirty="0"/>
              <a:t>Python tools for Visual Studio (github.com/Microsoft/PTVS)</a:t>
            </a:r>
          </a:p>
          <a:p>
            <a:pPr lvl="1"/>
            <a:r>
              <a:rPr lang="en-US" dirty="0" err="1"/>
              <a:t>PyCharm</a:t>
            </a:r>
            <a:r>
              <a:rPr lang="en-US" dirty="0"/>
              <a:t> (www.jetbrains.com/pycharm/)</a:t>
            </a:r>
          </a:p>
          <a:p>
            <a:pPr lvl="1"/>
            <a:r>
              <a:rPr lang="da-DK" dirty="0"/>
              <a:t>Emacs (</a:t>
            </a:r>
            <a:r>
              <a:rPr lang="da-DK" dirty="0" err="1"/>
              <a:t>Python</a:t>
            </a:r>
            <a:r>
              <a:rPr lang="da-DK" dirty="0"/>
              <a:t> mode and </a:t>
            </a:r>
            <a:r>
              <a:rPr lang="da-DK" dirty="0" err="1"/>
              <a:t>ElPy</a:t>
            </a:r>
            <a:r>
              <a:rPr lang="da-DK" dirty="0"/>
              <a:t> mode)</a:t>
            </a:r>
          </a:p>
          <a:p>
            <a:pPr lvl="1"/>
            <a:r>
              <a:rPr lang="da-DK" dirty="0"/>
              <a:t>Notepad++</a:t>
            </a:r>
            <a:endParaRPr lang="en-US" dirty="0"/>
          </a:p>
          <a:p>
            <a:r>
              <a:rPr lang="da-DK" b="1" dirty="0" err="1"/>
              <a:t>Python</a:t>
            </a:r>
            <a:r>
              <a:rPr lang="da-DK" b="1" dirty="0"/>
              <a:t> Style guide (PEP8)</a:t>
            </a:r>
          </a:p>
          <a:p>
            <a:pPr lvl="1"/>
            <a:r>
              <a:rPr lang="en-US" dirty="0" err="1"/>
              <a:t>pylint</a:t>
            </a:r>
            <a:r>
              <a:rPr lang="en-US" dirty="0"/>
              <a:t>, pep8, flake8</a:t>
            </a:r>
          </a:p>
          <a:p>
            <a:r>
              <a:rPr lang="da-DK" b="1" dirty="0" err="1"/>
              <a:t>Python</a:t>
            </a:r>
            <a:r>
              <a:rPr lang="da-DK" b="1" dirty="0"/>
              <a:t> online</a:t>
            </a:r>
          </a:p>
          <a:p>
            <a:pPr lvl="1"/>
            <a:r>
              <a:rPr lang="da-DK" dirty="0"/>
              <a:t>Google </a:t>
            </a:r>
            <a:r>
              <a:rPr lang="da-DK" dirty="0" err="1"/>
              <a:t>colab</a:t>
            </a:r>
            <a:r>
              <a:rPr lang="da-DK" dirty="0"/>
              <a:t> (colab.research.google.com), repl.it, sagemath.org, …</a:t>
            </a:r>
          </a:p>
          <a:p>
            <a:endParaRPr lang="da-DK" dirty="0"/>
          </a:p>
          <a:p>
            <a:pPr lvl="1"/>
            <a:endParaRPr lang="da-DK"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31722" y="5781692"/>
            <a:ext cx="1076308" cy="1076308"/>
          </a:xfrm>
          <a:prstGeom prst="rect">
            <a:avLst/>
          </a:prstGeom>
        </p:spPr>
      </p:pic>
      <p:sp>
        <p:nvSpPr>
          <p:cNvPr id="4" name="TextBox 3">
            <a:extLst>
              <a:ext uri="{FF2B5EF4-FFF2-40B4-BE49-F238E27FC236}">
                <a16:creationId xmlns:a16="http://schemas.microsoft.com/office/drawing/2014/main" id="{FD27AB17-99F0-4224-B06E-9FCFEB9B79D8}"/>
              </a:ext>
            </a:extLst>
          </p:cNvPr>
          <p:cNvSpPr txBox="1"/>
          <p:nvPr/>
        </p:nvSpPr>
        <p:spPr>
          <a:xfrm>
            <a:off x="6396193" y="4292930"/>
            <a:ext cx="5173683" cy="461665"/>
          </a:xfrm>
          <a:prstGeom prst="rect">
            <a:avLst/>
          </a:prstGeom>
          <a:noFill/>
        </p:spPr>
        <p:txBody>
          <a:bodyPr wrap="square" rtlCol="0">
            <a:spAutoFit/>
          </a:bodyPr>
          <a:lstStyle/>
          <a:p>
            <a:pPr algn="r"/>
            <a:r>
              <a:rPr lang="da-DK" sz="2400" dirty="0"/>
              <a:t>Try to google ”</a:t>
            </a:r>
            <a:r>
              <a:rPr lang="da-DK" sz="2400" dirty="0" err="1">
                <a:hlinkClick r:id="rId4"/>
              </a:rPr>
              <a:t>best</a:t>
            </a:r>
            <a:r>
              <a:rPr lang="da-DK" sz="2400" dirty="0">
                <a:hlinkClick r:id="rId4"/>
              </a:rPr>
              <a:t> ide </a:t>
            </a:r>
            <a:r>
              <a:rPr lang="da-DK" sz="2400" dirty="0" err="1">
                <a:hlinkClick r:id="rId4"/>
              </a:rPr>
              <a:t>python</a:t>
            </a:r>
            <a:r>
              <a:rPr lang="da-DK" sz="2400" dirty="0"/>
              <a:t>”</a:t>
            </a:r>
          </a:p>
        </p:txBody>
      </p:sp>
    </p:spTree>
    <p:extLst>
      <p:ext uri="{BB962C8B-B14F-4D97-AF65-F5344CB8AC3E}">
        <p14:creationId xmlns:p14="http://schemas.microsoft.com/office/powerpoint/2010/main" val="10321117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err="1"/>
              <a:t>Question</a:t>
            </a:r>
            <a:r>
              <a:rPr lang="da-DK" dirty="0"/>
              <a:t> – Programming </a:t>
            </a:r>
            <a:r>
              <a:rPr lang="da-DK" dirty="0" err="1"/>
              <a:t>languages</a:t>
            </a:r>
            <a:r>
              <a:rPr lang="da-DK" dirty="0"/>
              <a:t> </a:t>
            </a:r>
            <a:r>
              <a:rPr lang="da-DK" dirty="0" err="1"/>
              <a:t>you</a:t>
            </a:r>
            <a:r>
              <a:rPr lang="da-DK" dirty="0"/>
              <a:t> know?</a:t>
            </a:r>
            <a:endParaRPr lang="en-US" dirty="0"/>
          </a:p>
        </p:txBody>
      </p:sp>
      <p:sp>
        <p:nvSpPr>
          <p:cNvPr id="8" name="TextBox 7"/>
          <p:cNvSpPr txBox="1"/>
          <p:nvPr/>
        </p:nvSpPr>
        <p:spPr>
          <a:xfrm>
            <a:off x="5205573" y="6390526"/>
            <a:ext cx="6873411" cy="369332"/>
          </a:xfrm>
          <a:prstGeom prst="rect">
            <a:avLst/>
          </a:prstGeom>
          <a:noFill/>
        </p:spPr>
        <p:txBody>
          <a:bodyPr wrap="square" rtlCol="0">
            <a:spAutoFit/>
          </a:bodyPr>
          <a:lstStyle/>
          <a:p>
            <a:pPr algn="r"/>
            <a:r>
              <a:rPr lang="en-US" dirty="0">
                <a:solidFill>
                  <a:schemeClr val="bg1">
                    <a:lumMod val="50000"/>
                  </a:schemeClr>
                </a:solidFill>
              </a:rPr>
              <a:t>+750 listed on en.wikipedia.org/wiki/</a:t>
            </a:r>
            <a:r>
              <a:rPr lang="en-US" dirty="0" err="1">
                <a:solidFill>
                  <a:schemeClr val="bg1">
                    <a:lumMod val="50000"/>
                  </a:schemeClr>
                </a:solidFill>
              </a:rPr>
              <a:t>List_of_programming_languages</a:t>
            </a:r>
            <a:endParaRPr lang="en-US" dirty="0">
              <a:solidFill>
                <a:schemeClr val="bg1">
                  <a:lumMod val="50000"/>
                </a:schemeClr>
              </a:solidFill>
            </a:endParaRPr>
          </a:p>
        </p:txBody>
      </p:sp>
    </p:spTree>
    <p:extLst>
      <p:ext uri="{BB962C8B-B14F-4D97-AF65-F5344CB8AC3E}">
        <p14:creationId xmlns:p14="http://schemas.microsoft.com/office/powerpoint/2010/main" val="5523670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err="1"/>
              <a:t>Question</a:t>
            </a:r>
            <a:r>
              <a:rPr lang="da-DK" dirty="0"/>
              <a:t> – Programming </a:t>
            </a:r>
            <a:r>
              <a:rPr lang="da-DK" dirty="0" err="1"/>
              <a:t>experience</a:t>
            </a:r>
            <a:r>
              <a:rPr lang="da-DK" dirty="0"/>
              <a:t>?</a:t>
            </a:r>
            <a:endParaRPr lang="en-US" dirty="0"/>
          </a:p>
        </p:txBody>
      </p:sp>
      <p:sp>
        <p:nvSpPr>
          <p:cNvPr id="3" name="Content Placeholder 2"/>
          <p:cNvSpPr>
            <a:spLocks noGrp="1"/>
          </p:cNvSpPr>
          <p:nvPr>
            <p:ph idx="1"/>
          </p:nvPr>
        </p:nvSpPr>
        <p:spPr>
          <a:xfrm>
            <a:off x="838200" y="1825625"/>
            <a:ext cx="10515600" cy="4351338"/>
          </a:xfrm>
        </p:spPr>
        <p:txBody>
          <a:bodyPr>
            <a:normAutofit lnSpcReduction="10000"/>
          </a:bodyPr>
          <a:lstStyle/>
          <a:p>
            <a:pPr marL="0" indent="0">
              <a:buNone/>
            </a:pPr>
            <a:r>
              <a:rPr lang="da-DK" dirty="0"/>
              <a:t>For the </a:t>
            </a:r>
            <a:r>
              <a:rPr lang="da-DK" dirty="0" err="1"/>
              <a:t>programming</a:t>
            </a:r>
            <a:r>
              <a:rPr lang="da-DK" dirty="0"/>
              <a:t> </a:t>
            </a:r>
            <a:r>
              <a:rPr lang="da-DK" dirty="0" err="1"/>
              <a:t>language</a:t>
            </a:r>
            <a:r>
              <a:rPr lang="da-DK" dirty="0"/>
              <a:t> </a:t>
            </a:r>
            <a:r>
              <a:rPr lang="da-DK" dirty="0" err="1"/>
              <a:t>you</a:t>
            </a:r>
            <a:r>
              <a:rPr lang="da-DK" dirty="0"/>
              <a:t> know </a:t>
            </a:r>
            <a:r>
              <a:rPr lang="da-DK" dirty="0" err="1"/>
              <a:t>best</a:t>
            </a:r>
            <a:r>
              <a:rPr lang="da-DK" dirty="0"/>
              <a:t> (if </a:t>
            </a:r>
            <a:r>
              <a:rPr lang="da-DK" dirty="0" err="1"/>
              <a:t>any</a:t>
            </a:r>
            <a:r>
              <a:rPr lang="da-DK" dirty="0"/>
              <a:t>) </a:t>
            </a:r>
            <a:r>
              <a:rPr lang="da-DK" dirty="0" err="1"/>
              <a:t>please</a:t>
            </a:r>
            <a:r>
              <a:rPr lang="da-DK" dirty="0"/>
              <a:t> </a:t>
            </a:r>
            <a:r>
              <a:rPr lang="da-DK" dirty="0" err="1"/>
              <a:t>state</a:t>
            </a:r>
            <a:r>
              <a:rPr lang="da-DK" dirty="0"/>
              <a:t> </a:t>
            </a:r>
            <a:r>
              <a:rPr lang="da-DK" dirty="0" err="1"/>
              <a:t>you</a:t>
            </a:r>
            <a:r>
              <a:rPr lang="da-DK" dirty="0"/>
              <a:t> </a:t>
            </a:r>
            <a:r>
              <a:rPr lang="da-DK" dirty="0" err="1"/>
              <a:t>proficiency</a:t>
            </a:r>
            <a:r>
              <a:rPr lang="da-DK" dirty="0"/>
              <a:t> </a:t>
            </a:r>
            <a:r>
              <a:rPr lang="da-DK" dirty="0" err="1"/>
              <a:t>level</a:t>
            </a:r>
            <a:r>
              <a:rPr lang="da-DK" dirty="0"/>
              <a:t> </a:t>
            </a:r>
            <a:r>
              <a:rPr lang="da-DK" dirty="0" err="1"/>
              <a:t>within</a:t>
            </a:r>
            <a:r>
              <a:rPr lang="da-DK" dirty="0"/>
              <a:t> the </a:t>
            </a:r>
            <a:r>
              <a:rPr lang="da-DK" dirty="0" err="1"/>
              <a:t>language</a:t>
            </a:r>
            <a:r>
              <a:rPr lang="da-DK" dirty="0"/>
              <a:t>.</a:t>
            </a:r>
          </a:p>
          <a:p>
            <a:pPr marL="514350" indent="-514350">
              <a:buFont typeface="+mj-lt"/>
              <a:buAutoNum type="alphaLcParenR"/>
            </a:pPr>
            <a:endParaRPr lang="da-DK" dirty="0"/>
          </a:p>
          <a:p>
            <a:pPr marL="514350" indent="-514350">
              <a:buFont typeface="+mj-lt"/>
              <a:buAutoNum type="alphaLcParenR"/>
            </a:pPr>
            <a:r>
              <a:rPr lang="da-DK" dirty="0"/>
              <a:t>None</a:t>
            </a:r>
          </a:p>
          <a:p>
            <a:pPr marL="514350" indent="-514350">
              <a:buFont typeface="+mj-lt"/>
              <a:buAutoNum type="alphaLcParenR"/>
            </a:pPr>
            <a:r>
              <a:rPr lang="en-US" dirty="0"/>
              <a:t>Fundamental awareness (basic knowledge)</a:t>
            </a:r>
          </a:p>
          <a:p>
            <a:pPr marL="514350" indent="-514350">
              <a:buFont typeface="+mj-lt"/>
              <a:buAutoNum type="alphaLcParenR"/>
            </a:pPr>
            <a:r>
              <a:rPr lang="en-US" dirty="0"/>
              <a:t>Novice (limited experience)</a:t>
            </a:r>
          </a:p>
          <a:p>
            <a:pPr marL="514350" indent="-514350">
              <a:buFont typeface="+mj-lt"/>
              <a:buAutoNum type="alphaLcParenR"/>
            </a:pPr>
            <a:r>
              <a:rPr lang="en-US" dirty="0"/>
              <a:t>Intermediate (practical application)</a:t>
            </a:r>
          </a:p>
          <a:p>
            <a:pPr marL="514350" indent="-514350">
              <a:buFont typeface="+mj-lt"/>
              <a:buAutoNum type="alphaLcParenR"/>
            </a:pPr>
            <a:r>
              <a:rPr lang="en-US" dirty="0"/>
              <a:t>Advanced (applied theory)</a:t>
            </a:r>
          </a:p>
          <a:p>
            <a:pPr marL="514350" indent="-514350">
              <a:buFont typeface="+mj-lt"/>
              <a:buAutoNum type="alphaLcParenR"/>
            </a:pPr>
            <a:r>
              <a:rPr lang="en-US" dirty="0"/>
              <a:t>Expert (recognized authority)</a:t>
            </a:r>
          </a:p>
        </p:txBody>
      </p:sp>
    </p:spTree>
    <p:extLst>
      <p:ext uri="{BB962C8B-B14F-4D97-AF65-F5344CB8AC3E}">
        <p14:creationId xmlns:p14="http://schemas.microsoft.com/office/powerpoint/2010/main" val="42262041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099803" y="1820690"/>
            <a:ext cx="6517356" cy="4386859"/>
          </a:xfrm>
          <a:prstGeom prst="rect">
            <a:avLst/>
          </a:prstGeom>
        </p:spPr>
      </p:pic>
      <p:sp>
        <p:nvSpPr>
          <p:cNvPr id="11" name="Rectangle 10"/>
          <p:cNvSpPr/>
          <p:nvPr/>
        </p:nvSpPr>
        <p:spPr>
          <a:xfrm>
            <a:off x="10229" y="4447659"/>
            <a:ext cx="4998720" cy="230925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319454" y="158506"/>
            <a:ext cx="6252796" cy="1325563"/>
          </a:xfrm>
        </p:spPr>
        <p:txBody>
          <a:bodyPr>
            <a:normAutofit/>
          </a:bodyPr>
          <a:lstStyle/>
          <a:p>
            <a:r>
              <a:rPr lang="da-DK" dirty="0" err="1"/>
              <a:t>Some</a:t>
            </a:r>
            <a:r>
              <a:rPr lang="da-DK" dirty="0"/>
              <a:t> </a:t>
            </a:r>
            <a:r>
              <a:rPr lang="da-DK" dirty="0" err="1"/>
              <a:t>course</a:t>
            </a:r>
            <a:r>
              <a:rPr lang="da-DK" dirty="0"/>
              <a:t> </a:t>
            </a:r>
            <a:r>
              <a:rPr lang="da-DK" dirty="0" err="1"/>
              <a:t>practicalities</a:t>
            </a:r>
            <a:br>
              <a:rPr lang="da-DK" dirty="0"/>
            </a:br>
            <a:r>
              <a:rPr lang="da-DK" sz="2700" dirty="0" err="1"/>
              <a:t>Primary</a:t>
            </a:r>
            <a:r>
              <a:rPr lang="da-DK" sz="2700" dirty="0"/>
              <a:t> </a:t>
            </a:r>
            <a:r>
              <a:rPr lang="da-DK" sz="2700" dirty="0" err="1"/>
              <a:t>lecture</a:t>
            </a:r>
            <a:r>
              <a:rPr lang="da-DK" sz="2700" dirty="0"/>
              <a:t> </a:t>
            </a:r>
            <a:r>
              <a:rPr lang="da-DK" sz="2700" dirty="0" err="1"/>
              <a:t>material</a:t>
            </a:r>
            <a:r>
              <a:rPr lang="da-DK" sz="2700" dirty="0"/>
              <a:t> = slides</a:t>
            </a:r>
            <a:endParaRPr lang="da-DK" dirty="0"/>
          </a:p>
        </p:txBody>
      </p:sp>
      <p:sp>
        <p:nvSpPr>
          <p:cNvPr id="13" name="Down Arrow 12"/>
          <p:cNvSpPr/>
          <p:nvPr/>
        </p:nvSpPr>
        <p:spPr>
          <a:xfrm rot="4375226">
            <a:off x="5406892" y="4846197"/>
            <a:ext cx="441418" cy="901761"/>
          </a:xfrm>
          <a:prstGeom prst="down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200" dirty="0" err="1"/>
              <a:t>Aud</a:t>
            </a:r>
            <a:r>
              <a:rPr lang="en-US" sz="1200" dirty="0"/>
              <a:t> E</a:t>
            </a:r>
          </a:p>
        </p:txBody>
      </p:sp>
      <p:pic>
        <p:nvPicPr>
          <p:cNvPr id="5" name="Picture 4">
            <a:extLst>
              <a:ext uri="{FF2B5EF4-FFF2-40B4-BE49-F238E27FC236}">
                <a16:creationId xmlns:a16="http://schemas.microsoft.com/office/drawing/2014/main" id="{D58F96B3-EE1C-4B9C-872E-5CCFEEBEEAD1}"/>
              </a:ext>
            </a:extLst>
          </p:cNvPr>
          <p:cNvPicPr>
            <a:picLocks noChangeAspect="1"/>
          </p:cNvPicPr>
          <p:nvPr/>
        </p:nvPicPr>
        <p:blipFill>
          <a:blip r:embed="rId3"/>
          <a:stretch>
            <a:fillRect/>
          </a:stretch>
        </p:blipFill>
        <p:spPr>
          <a:xfrm>
            <a:off x="7181579" y="158506"/>
            <a:ext cx="4833881" cy="4140831"/>
          </a:xfrm>
          <a:prstGeom prst="rect">
            <a:avLst/>
          </a:prstGeom>
        </p:spPr>
      </p:pic>
      <p:pic>
        <p:nvPicPr>
          <p:cNvPr id="7" name="Picture 6">
            <a:extLst>
              <a:ext uri="{FF2B5EF4-FFF2-40B4-BE49-F238E27FC236}">
                <a16:creationId xmlns:a16="http://schemas.microsoft.com/office/drawing/2014/main" id="{0E85A1AD-B3B2-4B7B-9A6C-E13C3EA50525}"/>
              </a:ext>
            </a:extLst>
          </p:cNvPr>
          <p:cNvPicPr>
            <a:picLocks noChangeAspect="1"/>
          </p:cNvPicPr>
          <p:nvPr/>
        </p:nvPicPr>
        <p:blipFill>
          <a:blip r:embed="rId4"/>
          <a:stretch>
            <a:fillRect/>
          </a:stretch>
        </p:blipFill>
        <p:spPr>
          <a:xfrm>
            <a:off x="-15827" y="4523013"/>
            <a:ext cx="5024776" cy="2177403"/>
          </a:xfrm>
          <a:prstGeom prst="rect">
            <a:avLst/>
          </a:prstGeom>
        </p:spPr>
      </p:pic>
    </p:spTree>
    <p:extLst>
      <p:ext uri="{BB962C8B-B14F-4D97-AF65-F5344CB8AC3E}">
        <p14:creationId xmlns:p14="http://schemas.microsoft.com/office/powerpoint/2010/main" val="27329557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7162"/>
            <a:ext cx="10515600" cy="1325563"/>
          </a:xfrm>
        </p:spPr>
        <p:txBody>
          <a:bodyPr/>
          <a:lstStyle/>
          <a:p>
            <a:r>
              <a:rPr lang="en-US" dirty="0"/>
              <a:t>Course page on Brightspace</a:t>
            </a:r>
          </a:p>
        </p:txBody>
      </p:sp>
      <p:pic>
        <p:nvPicPr>
          <p:cNvPr id="5" name="Picture 4">
            <a:extLst>
              <a:ext uri="{FF2B5EF4-FFF2-40B4-BE49-F238E27FC236}">
                <a16:creationId xmlns:a16="http://schemas.microsoft.com/office/drawing/2014/main" id="{59CF0FA7-DF67-4E46-95E0-D08EF63849B4}"/>
              </a:ext>
            </a:extLst>
          </p:cNvPr>
          <p:cNvPicPr>
            <a:picLocks noChangeAspect="1"/>
          </p:cNvPicPr>
          <p:nvPr/>
        </p:nvPicPr>
        <p:blipFill>
          <a:blip r:embed="rId2"/>
          <a:stretch>
            <a:fillRect/>
          </a:stretch>
        </p:blipFill>
        <p:spPr>
          <a:xfrm>
            <a:off x="962712" y="1273918"/>
            <a:ext cx="10266575" cy="5774949"/>
          </a:xfrm>
          <a:prstGeom prst="rect">
            <a:avLst/>
          </a:prstGeom>
          <a:ln w="12700">
            <a:solidFill>
              <a:schemeClr val="tx1"/>
            </a:solidFill>
          </a:ln>
        </p:spPr>
      </p:pic>
    </p:spTree>
    <p:extLst>
      <p:ext uri="{BB962C8B-B14F-4D97-AF65-F5344CB8AC3E}">
        <p14:creationId xmlns:p14="http://schemas.microsoft.com/office/powerpoint/2010/main" val="2180986456"/>
      </p:ext>
    </p:extLst>
  </p:cSld>
  <p:clrMapOvr>
    <a:masterClrMapping/>
  </p:clrMapOvr>
</p:sld>
</file>

<file path=ppt/theme/theme1.xml><?xml version="1.0" encoding="utf-8"?>
<a:theme xmlns:a="http://schemas.openxmlformats.org/drawingml/2006/main" name="Office Theme">
  <a:themeElements>
    <a:clrScheme name="Custom 1">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7F7F7F"/>
      </a:hlink>
      <a:folHlink>
        <a:srgbClr val="7F7F7F"/>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14999</TotalTime>
  <Words>11000</Words>
  <Application>Microsoft Office PowerPoint</Application>
  <PresentationFormat>Widescreen</PresentationFormat>
  <Paragraphs>1044</Paragraphs>
  <Slides>52</Slides>
  <Notes>19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52</vt:i4>
      </vt:variant>
    </vt:vector>
  </HeadingPairs>
  <TitlesOfParts>
    <vt:vector size="58" baseType="lpstr">
      <vt:lpstr>Arial</vt:lpstr>
      <vt:lpstr>Calibri</vt:lpstr>
      <vt:lpstr>Calibri Light</vt:lpstr>
      <vt:lpstr>Courier New</vt:lpstr>
      <vt:lpstr>Wingdings</vt:lpstr>
      <vt:lpstr>Office Theme</vt:lpstr>
      <vt:lpstr>Introduction to Programming with Scientific Applications</vt:lpstr>
      <vt:lpstr>PowerPoint Presentation</vt:lpstr>
      <vt:lpstr>Course description – kursuskatalog.au.dk/en/course/111388/</vt:lpstr>
      <vt:lpstr>Lecturer</vt:lpstr>
      <vt:lpstr>Question – Primary Education?</vt:lpstr>
      <vt:lpstr>Question – Programming languages you know?</vt:lpstr>
      <vt:lpstr>Question – Programming experience?</vt:lpstr>
      <vt:lpstr>Some course practicalities Primary lecture material = slides</vt:lpstr>
      <vt:lpstr>Course page on Brightspace</vt:lpstr>
      <vt:lpstr>Course text book – optional</vt:lpstr>
      <vt:lpstr>Some other books on Python</vt:lpstr>
      <vt:lpstr>Two Python programs</vt:lpstr>
      <vt:lpstr>A Python program</vt:lpstr>
      <vt:lpstr>Question – What  is the result of this program?</vt:lpstr>
      <vt:lpstr>Another Python program using lists</vt:lpstr>
      <vt:lpstr>Question – What  is the result of this program?</vt:lpstr>
      <vt:lpstr>Why Python ?          the next slides will be technical</vt:lpstr>
      <vt:lpstr>TIOBE Index January 2022</vt:lpstr>
      <vt:lpstr>Popularity of programming languages</vt:lpstr>
      <vt:lpstr>“Hello World”</vt:lpstr>
      <vt:lpstr>Why Python ?</vt:lpstr>
      <vt:lpstr>C  index out of bounds</vt:lpstr>
      <vt:lpstr>... and C++  index out of bounds</vt:lpstr>
      <vt:lpstr>... and C++  vector index out of bounds</vt:lpstr>
      <vt:lpstr>... and Java index out of bounds exception</vt:lpstr>
      <vt:lpstr>... and Python index out of bounds exception</vt:lpstr>
      <vt:lpstr>Why Python ?</vt:lpstr>
      <vt:lpstr>C++ different ways to print a vector</vt:lpstr>
      <vt:lpstr>Java - different ways to print a vector</vt:lpstr>
      <vt:lpstr>The Python way to print a list</vt:lpstr>
      <vt:lpstr>Why Python ?</vt:lpstr>
      <vt:lpstr>C++ how not to print a vector</vt:lpstr>
      <vt:lpstr>Why Python ?</vt:lpstr>
      <vt:lpstr>Python and garbage collection</vt:lpstr>
      <vt:lpstr>Why Python ?</vt:lpstr>
      <vt:lpstr>Python performance vs C, C++ and Java</vt:lpstr>
      <vt:lpstr>1 + 2 + ∙∙∙ + n</vt:lpstr>
      <vt:lpstr>Timing results</vt:lpstr>
      <vt:lpstr>Timing results</vt:lpstr>
      <vt:lpstr>Interpreter vs Compiler</vt:lpstr>
      <vt:lpstr>Why Python ?</vt:lpstr>
      <vt:lpstr>This course</vt:lpstr>
      <vt:lpstr>Course overview</vt:lpstr>
      <vt:lpstr>History of Python development</vt:lpstr>
      <vt:lpstr>Python.org</vt:lpstr>
      <vt:lpstr>Installing Python</vt:lpstr>
      <vt:lpstr>Running the Python Interpreter from a terminal</vt:lpstr>
      <vt:lpstr>Installing IPython –     A more powerful interactive Python shell</vt:lpstr>
      <vt:lpstr>Some other usefull packages</vt:lpstr>
      <vt:lpstr>Creating a Python program the very basic way</vt:lpstr>
      <vt:lpstr>... or open IDLE and run program with F5</vt:lpstr>
      <vt:lpstr>The Python Ecosystem</vt:lpstr>
    </vt:vector>
  </TitlesOfParts>
  <Company>Aarhus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Gerth Stølting Brodal</dc:creator>
  <cp:lastModifiedBy>Gerth Stølting</cp:lastModifiedBy>
  <cp:revision>418</cp:revision>
  <dcterms:created xsi:type="dcterms:W3CDTF">2017-10-19T06:54:16Z</dcterms:created>
  <dcterms:modified xsi:type="dcterms:W3CDTF">2022-11-19T15:44:17Z</dcterms:modified>
</cp:coreProperties>
</file>