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7" r:id="rId2"/>
    <p:sldId id="702" r:id="rId3"/>
    <p:sldId id="703" r:id="rId4"/>
    <p:sldId id="704" r:id="rId5"/>
    <p:sldId id="700" r:id="rId6"/>
    <p:sldId id="713" r:id="rId7"/>
    <p:sldId id="705" r:id="rId8"/>
    <p:sldId id="701" r:id="rId9"/>
    <p:sldId id="707" r:id="rId10"/>
    <p:sldId id="716" r:id="rId11"/>
    <p:sldId id="709" r:id="rId12"/>
    <p:sldId id="710" r:id="rId13"/>
    <p:sldId id="714" r:id="rId14"/>
    <p:sldId id="711" r:id="rId15"/>
    <p:sldId id="708" r:id="rId16"/>
    <p:sldId id="712" r:id="rId17"/>
    <p:sldId id="715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2CD8F-D7FA-4E10-A866-6EDCDFAFCE53}" v="3" dt="2023-04-25T09:55:27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83805" autoAdjust="0"/>
  </p:normalViewPr>
  <p:slideViewPr>
    <p:cSldViewPr snapToGrid="0">
      <p:cViewPr varScale="1">
        <p:scale>
          <a:sx n="57" d="100"/>
          <a:sy n="57" d="100"/>
        </p:scale>
        <p:origin x="892" y="3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-188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597CAD0-5B7F-477D-B63F-123429BDAB7A}"/>
    <pc:docChg chg="modSld">
      <pc:chgData name="Gerth Stølting Brodal" userId="04ef4784-6591-4f86-a140-f5c3b108582a" providerId="ADAL" clId="{9597CAD0-5B7F-477D-B63F-123429BDAB7A}" dt="2021-05-04T17:05:31.307" v="8" actId="20577"/>
      <pc:docMkLst>
        <pc:docMk/>
      </pc:docMkLst>
      <pc:sldChg chg="modSp mod">
        <pc:chgData name="Gerth Stølting Brodal" userId="04ef4784-6591-4f86-a140-f5c3b108582a" providerId="ADAL" clId="{9597CAD0-5B7F-477D-B63F-123429BDAB7A}" dt="2021-05-04T17:05:31.307" v="8" actId="20577"/>
        <pc:sldMkLst>
          <pc:docMk/>
          <pc:sldMk cId="950159874" sldId="700"/>
        </pc:sldMkLst>
        <pc:graphicFrameChg chg="modGraphic">
          <ac:chgData name="Gerth Stølting Brodal" userId="04ef4784-6591-4f86-a140-f5c3b108582a" providerId="ADAL" clId="{9597CAD0-5B7F-477D-B63F-123429BDAB7A}" dt="2021-05-04T17:05:31.307" v="8" actId="20577"/>
          <ac:graphicFrameMkLst>
            <pc:docMk/>
            <pc:sldMk cId="950159874" sldId="700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1BB2CD8F-D7FA-4E10-A866-6EDCDFAFCE53}"/>
    <pc:docChg chg="undo custSel modSld">
      <pc:chgData name="Gerth Stølting Brodal" userId="04ef4784-6591-4f86-a140-f5c3b108582a" providerId="ADAL" clId="{1BB2CD8F-D7FA-4E10-A866-6EDCDFAFCE53}" dt="2023-05-01T07:13:04.173" v="322" actId="113"/>
      <pc:docMkLst>
        <pc:docMk/>
      </pc:docMkLst>
      <pc:sldChg chg="modSp mod modNotesTx">
        <pc:chgData name="Gerth Stølting Brodal" userId="04ef4784-6591-4f86-a140-f5c3b108582a" providerId="ADAL" clId="{1BB2CD8F-D7FA-4E10-A866-6EDCDFAFCE53}" dt="2023-04-25T09:37:30.248" v="63" actId="20577"/>
        <pc:sldMkLst>
          <pc:docMk/>
          <pc:sldMk cId="2218329389" sldId="704"/>
        </pc:sldMkLst>
        <pc:spChg chg="mod">
          <ac:chgData name="Gerth Stølting Brodal" userId="04ef4784-6591-4f86-a140-f5c3b108582a" providerId="ADAL" clId="{1BB2CD8F-D7FA-4E10-A866-6EDCDFAFCE53}" dt="2023-04-25T09:35:39.209" v="16" actId="20577"/>
          <ac:spMkLst>
            <pc:docMk/>
            <pc:sldMk cId="2218329389" sldId="704"/>
            <ac:spMk id="2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1BB2CD8F-D7FA-4E10-A866-6EDCDFAFCE53}" dt="2023-05-01T07:13:04.173" v="322" actId="113"/>
        <pc:sldMkLst>
          <pc:docMk/>
          <pc:sldMk cId="2563246782" sldId="709"/>
        </pc:sldMkLst>
        <pc:spChg chg="mod">
          <ac:chgData name="Gerth Stølting Brodal" userId="04ef4784-6591-4f86-a140-f5c3b108582a" providerId="ADAL" clId="{1BB2CD8F-D7FA-4E10-A866-6EDCDFAFCE53}" dt="2023-04-30T18:28:23.672" v="143" actId="20577"/>
          <ac:spMkLst>
            <pc:docMk/>
            <pc:sldMk cId="2563246782" sldId="709"/>
            <ac:spMk id="6" creationId="{00000000-0000-0000-0000-000000000000}"/>
          </ac:spMkLst>
        </pc:spChg>
        <pc:graphicFrameChg chg="mod modGraphic">
          <ac:chgData name="Gerth Stølting Brodal" userId="04ef4784-6591-4f86-a140-f5c3b108582a" providerId="ADAL" clId="{1BB2CD8F-D7FA-4E10-A866-6EDCDFAFCE53}" dt="2023-04-25T09:55:44.197" v="70" actId="6549"/>
          <ac:graphicFrameMkLst>
            <pc:docMk/>
            <pc:sldMk cId="2563246782" sldId="709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BB2CD8F-D7FA-4E10-A866-6EDCDFAFCE53}" dt="2023-04-30T18:37:44.157" v="147" actId="6549"/>
        <pc:sldMkLst>
          <pc:docMk/>
          <pc:sldMk cId="3105575450" sldId="710"/>
        </pc:sldMkLst>
        <pc:graphicFrameChg chg="modGraphic">
          <ac:chgData name="Gerth Stølting Brodal" userId="04ef4784-6591-4f86-a140-f5c3b108582a" providerId="ADAL" clId="{1BB2CD8F-D7FA-4E10-A866-6EDCDFAFCE53}" dt="2023-04-30T18:37:44.157" v="147" actId="6549"/>
          <ac:graphicFrameMkLst>
            <pc:docMk/>
            <pc:sldMk cId="3105575450" sldId="710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BB2CD8F-D7FA-4E10-A866-6EDCDFAFCE53}" dt="2023-04-30T18:54:47.661" v="294" actId="20577"/>
        <pc:sldMkLst>
          <pc:docMk/>
          <pc:sldMk cId="2888817038" sldId="711"/>
        </pc:sldMkLst>
        <pc:graphicFrameChg chg="mod modGraphic">
          <ac:chgData name="Gerth Stølting Brodal" userId="04ef4784-6591-4f86-a140-f5c3b108582a" providerId="ADAL" clId="{1BB2CD8F-D7FA-4E10-A866-6EDCDFAFCE53}" dt="2023-04-30T18:53:04.822" v="271" actId="207"/>
          <ac:graphicFrameMkLst>
            <pc:docMk/>
            <pc:sldMk cId="2888817038" sldId="71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BB2CD8F-D7FA-4E10-A866-6EDCDFAFCE53}" dt="2023-04-30T18:48:06.757" v="253" actId="20577"/>
        <pc:sldMkLst>
          <pc:docMk/>
          <pc:sldMk cId="3046591914" sldId="714"/>
        </pc:sldMkLst>
        <pc:graphicFrameChg chg="modGraphic">
          <ac:chgData name="Gerth Stølting Brodal" userId="04ef4784-6591-4f86-a140-f5c3b108582a" providerId="ADAL" clId="{1BB2CD8F-D7FA-4E10-A866-6EDCDFAFCE53}" dt="2023-04-30T18:48:06.757" v="253" actId="20577"/>
          <ac:graphicFrameMkLst>
            <pc:docMk/>
            <pc:sldMk cId="3046591914" sldId="714"/>
            <ac:graphicFrameMk id="4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programs on</a:t>
            </a:r>
            <a:r>
              <a:rPr lang="en-US" baseline="0" dirty="0"/>
              <a:t> multiple machines can connect to a database</a:t>
            </a:r>
          </a:p>
          <a:p>
            <a:r>
              <a:rPr lang="da-DK" baseline="0" dirty="0" err="1"/>
              <a:t>seqel</a:t>
            </a:r>
            <a:r>
              <a:rPr lang="da-DK" baseline="0" dirty="0"/>
              <a:t> = the original </a:t>
            </a:r>
            <a:r>
              <a:rPr lang="da-DK" baseline="0" dirty="0" err="1"/>
              <a:t>name</a:t>
            </a:r>
            <a:r>
              <a:rPr lang="da-DK" baseline="0" dirty="0"/>
              <a:t> for SQL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loc slice by labeled rows is </a:t>
            </a:r>
            <a:r>
              <a:rPr lang="en-US" b="1" dirty="0"/>
              <a:t>inclusive in last row name</a:t>
            </a:r>
          </a:p>
          <a:p>
            <a:r>
              <a:rPr lang="en-US" b="0" dirty="0"/>
              <a:t>Column names can be selected in arbitrary order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sort_values</a:t>
            </a:r>
            <a:r>
              <a:rPr lang="en-US" dirty="0"/>
              <a:t> </a:t>
            </a:r>
            <a:r>
              <a:rPr lang="en-US"/>
              <a:t>: </a:t>
            </a:r>
            <a:r>
              <a:rPr lang="en-US" b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 changes existing data frame without creating new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4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Pandas </a:t>
            </a:r>
            <a:r>
              <a:rPr lang="en-US" dirty="0" err="1"/>
              <a:t>Datareader</a:t>
            </a:r>
            <a:r>
              <a:rPr lang="en-US" baseline="0" dirty="0"/>
              <a:t> webpage 26/4-2019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 of v0.6.0 Google finance is still functioning for historical price data, although there are frequent reports of failures. Failure is frequently encountered when bulk downloading historical price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4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Datareader</a:t>
            </a:r>
            <a:r>
              <a:rPr lang="en-US" dirty="0"/>
              <a:t> objects have a</a:t>
            </a:r>
            <a:r>
              <a:rPr lang="en-US" baseline="0" dirty="0"/>
              <a:t> .plot method to plot using </a:t>
            </a:r>
            <a:r>
              <a:rPr lang="en-US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"WHERE clause" used to filter records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SQLlite</a:t>
            </a:r>
            <a:r>
              <a:rPr lang="da-DK" baseline="0" dirty="0"/>
              <a:t> is +200.000 lines of C </a:t>
            </a:r>
            <a:r>
              <a:rPr lang="da-DK" baseline="0" dirty="0" err="1"/>
              <a:t>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a list of tables:</a:t>
            </a:r>
          </a:p>
          <a:p>
            <a:endParaRPr lang="en-US" dirty="0"/>
          </a:p>
          <a:p>
            <a:r>
              <a:rPr lang="en-US" dirty="0"/>
              <a:t>SELECT name FROM </a:t>
            </a:r>
            <a:r>
              <a:rPr lang="en-US" dirty="0" err="1"/>
              <a:t>sqlite_master</a:t>
            </a:r>
            <a:r>
              <a:rPr lang="en-US" dirty="0"/>
              <a:t> WHERE type='table‘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cursor</a:t>
            </a:r>
            <a:r>
              <a:rPr lang="en-US" dirty="0"/>
              <a:t> has</a:t>
            </a:r>
            <a:r>
              <a:rPr lang="en-US" baseline="0" dirty="0"/>
              <a:t> an </a:t>
            </a:r>
            <a:r>
              <a:rPr lang="en-US" b="1" baseline="0" dirty="0"/>
              <a:t>execute </a:t>
            </a:r>
            <a:r>
              <a:rPr lang="en-US" baseline="0" dirty="0"/>
              <a:t>method to execute SQL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 = all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 BY comma separately list of criteria, DESC can</a:t>
            </a:r>
            <a:r>
              <a:rPr lang="en-US" baseline="0" dirty="0"/>
              <a:t> be appended force decreasing order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returns an iterator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2</a:t>
            </a:r>
            <a:r>
              <a:rPr lang="da-DK" baseline="30000" dirty="0"/>
              <a:t>nd</a:t>
            </a:r>
            <a:r>
              <a:rPr lang="da-DK" baseline="0" dirty="0"/>
              <a:t> and 3</a:t>
            </a:r>
            <a:r>
              <a:rPr lang="da-DK" baseline="30000" dirty="0"/>
              <a:t>rd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both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of JOIN (</a:t>
            </a:r>
            <a:r>
              <a:rPr lang="da-DK" baseline="0" dirty="0" err="1"/>
              <a:t>SQLite</a:t>
            </a:r>
            <a:r>
              <a:rPr lang="da-DK" baseline="0" dirty="0"/>
              <a:t> supports </a:t>
            </a:r>
            <a:r>
              <a:rPr lang="da-DK" baseline="0" dirty="0" err="1"/>
              <a:t>different</a:t>
            </a:r>
            <a:r>
              <a:rPr lang="da-DK" baseline="0" dirty="0"/>
              <a:t> kinds of SQL)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da-DK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* is </a:t>
            </a:r>
            <a:r>
              <a:rPr lang="da-DK" baseline="0" dirty="0" err="1"/>
              <a:t>good</a:t>
            </a:r>
            <a:r>
              <a:rPr lang="da-DK" baseline="0" dirty="0"/>
              <a:t> for </a:t>
            </a:r>
            <a:r>
              <a:rPr lang="da-DK" baseline="0" dirty="0" err="1"/>
              <a:t>testing</a:t>
            </a:r>
            <a:r>
              <a:rPr lang="da-DK" baseline="0" dirty="0"/>
              <a:t>, but </a:t>
            </a:r>
            <a:r>
              <a:rPr lang="da-DK" baseline="0" dirty="0" err="1"/>
              <a:t>returns</a:t>
            </a:r>
            <a:r>
              <a:rPr lang="da-DK" baseline="0" dirty="0"/>
              <a:t> ALL columns. </a:t>
            </a:r>
            <a:r>
              <a:rPr lang="da-DK" baseline="0" dirty="0" err="1"/>
              <a:t>What</a:t>
            </a:r>
            <a:r>
              <a:rPr lang="da-DK" baseline="0" dirty="0"/>
              <a:t> </a:t>
            </a:r>
            <a:r>
              <a:rPr lang="da-DK" baseline="0" dirty="0" err="1"/>
              <a:t>happens</a:t>
            </a:r>
            <a:r>
              <a:rPr lang="da-DK" baseline="0" dirty="0"/>
              <a:t> if </a:t>
            </a:r>
            <a:r>
              <a:rPr lang="da-DK" baseline="0" dirty="0" err="1"/>
              <a:t>somebody</a:t>
            </a:r>
            <a:r>
              <a:rPr lang="da-DK" baseline="0" dirty="0"/>
              <a:t> </a:t>
            </a:r>
            <a:r>
              <a:rPr lang="da-DK" baseline="0" dirty="0" err="1"/>
              <a:t>adds</a:t>
            </a:r>
            <a:r>
              <a:rPr lang="da-DK" baseline="0" dirty="0"/>
              <a:t> new columns to the database? </a:t>
            </a:r>
            <a:r>
              <a:rPr lang="da-DK" baseline="0" dirty="0" err="1"/>
              <a:t>Does</a:t>
            </a:r>
            <a:r>
              <a:rPr lang="da-DK" baseline="0" dirty="0"/>
              <a:t> </a:t>
            </a:r>
            <a:r>
              <a:rPr lang="da-DK" baseline="0" dirty="0" err="1"/>
              <a:t>your</a:t>
            </a:r>
            <a:r>
              <a:rPr lang="da-DK" baseline="0" dirty="0"/>
              <a:t> </a:t>
            </a:r>
            <a:r>
              <a:rPr lang="da-DK" baseline="0" dirty="0" err="1"/>
              <a:t>code</a:t>
            </a:r>
            <a:r>
              <a:rPr lang="da-DK" baseline="0" dirty="0"/>
              <a:t> handle </a:t>
            </a:r>
            <a:r>
              <a:rPr lang="da-DK" baseline="0" dirty="0" err="1"/>
              <a:t>this</a:t>
            </a:r>
            <a:r>
              <a:rPr lang="da-DK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SQL ‘-</a:t>
            </a:r>
            <a:r>
              <a:rPr lang="en-US" baseline="0" dirty="0"/>
              <a:t>-’ starts a comment until end of line</a:t>
            </a:r>
          </a:p>
          <a:p>
            <a:endParaRPr lang="en-US" baseline="0" dirty="0"/>
          </a:p>
          <a:p>
            <a:r>
              <a:rPr lang="en-US" baseline="0" dirty="0"/>
              <a:t>Run, insert some names, interrupt: Comment out CREATE TABLE on 2</a:t>
            </a:r>
            <a:r>
              <a:rPr lang="en-US" baseline="30000" dirty="0"/>
              <a:t>nd</a:t>
            </a:r>
            <a:r>
              <a:rPr lang="en-US" baseline="0" dirty="0"/>
              <a:t> &amp; return =&gt; data saved on disk between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7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31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countries, cities, students all 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b="0" dirty="0" err="1"/>
              <a:t>Also</a:t>
            </a:r>
            <a:r>
              <a:rPr lang="da-DK" b="0" dirty="0"/>
              <a:t> </a:t>
            </a:r>
            <a:r>
              <a:rPr lang="da-DK" b="1" dirty="0" err="1"/>
              <a:t>to_excel</a:t>
            </a:r>
            <a:r>
              <a:rPr lang="da-DK" b="1" dirty="0"/>
              <a:t> &amp; </a:t>
            </a:r>
            <a:r>
              <a:rPr lang="da-DK" b="1" dirty="0" err="1"/>
              <a:t>read_excel</a:t>
            </a:r>
            <a:r>
              <a:rPr lang="da-DK" b="0" dirty="0"/>
              <a:t> </a:t>
            </a:r>
            <a:r>
              <a:rPr lang="da-DK" b="0" dirty="0" err="1"/>
              <a:t>methods</a:t>
            </a:r>
            <a:endParaRPr lang="da-DK" b="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table using SQL query</a:t>
            </a:r>
          </a:p>
          <a:p>
            <a:endParaRPr lang="en-US" dirty="0"/>
          </a:p>
          <a:p>
            <a:r>
              <a:rPr lang="en-US" dirty="0"/>
              <a:t>many</a:t>
            </a:r>
            <a:r>
              <a:rPr lang="en-US" baseline="0" dirty="0"/>
              <a:t> ways to index into </a:t>
            </a:r>
            <a:r>
              <a:rPr lang="en-US" baseline="0" dirty="0" err="1"/>
              <a:t>DataFrame’s</a:t>
            </a:r>
            <a:r>
              <a:rPr lang="en-US" baseline="0" dirty="0"/>
              <a:t> very flexible – but at the same time overwhelming....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googlefinance.clien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-datareader.readthedocs.io/en/latest/readers/stooq.html" TargetMode="External"/><Relationship Id="rId4" Type="http://schemas.openxmlformats.org/officeDocument/2006/relationships/hyperlink" Target="https://pandas-datareader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advanced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uskatalog.au.dk/en/course/97758/Database-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tutorial.net/sqlite-selec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32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436793" cy="1325563"/>
          </a:xfrm>
        </p:spPr>
        <p:txBody>
          <a:bodyPr/>
          <a:lstStyle/>
          <a:p>
            <a:pPr algn="r"/>
            <a:r>
              <a:rPr lang="da-DK" dirty="0" err="1"/>
              <a:t>Relational</a:t>
            </a:r>
            <a:r>
              <a:rPr lang="da-DK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473" y="3920647"/>
            <a:ext cx="3492939" cy="2937353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endParaRPr lang="en-US" dirty="0"/>
          </a:p>
          <a:p>
            <a:r>
              <a:rPr lang="da-DK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95857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 integration with </a:t>
            </a:r>
            <a:r>
              <a:rPr lang="da-DK" dirty="0" err="1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(Pandas data frames) </a:t>
            </a:r>
            <a:r>
              <a:rPr lang="da-DK" dirty="0" err="1"/>
              <a:t>are</a:t>
            </a:r>
            <a:r>
              <a:rPr lang="da-DK" dirty="0"/>
              <a:t> rendered </a:t>
            </a:r>
            <a:r>
              <a:rPr lang="da-DK" dirty="0" err="1"/>
              <a:t>nicely</a:t>
            </a:r>
            <a:r>
              <a:rPr lang="da-DK" dirty="0"/>
              <a:t> in </a:t>
            </a:r>
            <a:r>
              <a:rPr lang="da-DK" dirty="0" err="1"/>
              <a:t>Jupyter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582609"/>
            <a:ext cx="8543925" cy="34480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1031"/>
              </p:ext>
            </p:extLst>
          </p:nvPr>
        </p:nvGraphicFramePr>
        <p:xfrm>
          <a:off x="8586478" y="5329619"/>
          <a:ext cx="348329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90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Name,City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"Donald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Duck","Copenhagen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"Mickey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</a:t>
            </a:r>
            <a:r>
              <a:rPr lang="da-DK" dirty="0" err="1"/>
              <a:t>tables</a:t>
            </a:r>
            <a:r>
              <a:rPr lang="da-DK" dirty="0"/>
              <a:t> (data frames)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1714" y="1736669"/>
            <a:ext cx="10515600" cy="968188"/>
          </a:xfrm>
        </p:spPr>
        <p:txBody>
          <a:bodyPr/>
          <a:lstStyle/>
          <a:p>
            <a:r>
              <a:rPr lang="da-DK" dirty="0"/>
              <a:t>Pandas provide </a:t>
            </a:r>
            <a:r>
              <a:rPr lang="da-DK" dirty="0" err="1"/>
              <a:t>functions</a:t>
            </a:r>
            <a:r>
              <a:rPr lang="da-DK" dirty="0"/>
              <a:t> for </a:t>
            </a:r>
            <a:r>
              <a:rPr lang="da-DK" dirty="0" err="1"/>
              <a:t>reading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data formats, </a:t>
            </a:r>
            <a:br>
              <a:rPr lang="da-DK" dirty="0"/>
            </a:b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SQLite</a:t>
            </a:r>
            <a:r>
              <a:rPr lang="da-DK" dirty="0"/>
              <a:t> and .</a:t>
            </a:r>
            <a:r>
              <a:rPr lang="da-DK" dirty="0" err="1"/>
              <a:t>csv</a:t>
            </a:r>
            <a:r>
              <a:rPr lang="da-DK" dirty="0"/>
              <a:t> files,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pandas.DataFrames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70287"/>
              </p:ext>
            </p:extLst>
          </p:nvPr>
        </p:nvGraphicFramePr>
        <p:xfrm>
          <a:off x="1823117" y="2750838"/>
          <a:ext cx="837279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sqlite3.connect('example.sqlite')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country', connection)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city', connection)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read_csv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('students.csv')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to_sql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('students',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connection, if_exists='replace')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print(students)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Name        City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Donald Duck  Copenhagen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      Goofy      Aarhus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Mickey Mouse      Aarhus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4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" y="365125"/>
            <a:ext cx="10515600" cy="1325563"/>
          </a:xfrm>
        </p:spPr>
        <p:txBody>
          <a:bodyPr/>
          <a:lstStyle/>
          <a:p>
            <a:r>
              <a:rPr lang="da-DK" dirty="0" err="1"/>
              <a:t>Selecting</a:t>
            </a:r>
            <a:r>
              <a:rPr lang="da-DK" dirty="0"/>
              <a:t> columns and </a:t>
            </a:r>
            <a:r>
              <a:rPr lang="da-DK" dirty="0" err="1"/>
              <a:t>rows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360350"/>
              </p:ext>
            </p:extLst>
          </p:nvPr>
        </p:nvGraphicFramePr>
        <p:xfrm>
          <a:off x="205422" y="2299572"/>
          <a:ext cx="117811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countries['name']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column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countries.name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above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countries[['name', 'capital']]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multiple columns, note double-[]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countries.head(2)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2 rows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countries[1:3]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1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countries[::2]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0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countries.at[1, 'area']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indexing cell by (row label, column name)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cities[(cities['name'] == 'Berlin') | (cities['name'] == 'Munich')]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select rows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name  country  population  established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Berlin  Germany     3711930         1237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original row labels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Munich  Germany     1464301         1158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pd.DataFrame([[1, 2], [3, 4], [5, 6]],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DF from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pd.DataFrame(np.random.random((3, 2)),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 numpy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7173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857707" y="6428580"/>
            <a:ext cx="635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/indexing.html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1" y="519817"/>
            <a:ext cx="2888412" cy="1325563"/>
          </a:xfrm>
        </p:spPr>
        <p:txBody>
          <a:bodyPr/>
          <a:lstStyle/>
          <a:p>
            <a:r>
              <a:rPr lang="da-DK" dirty="0" err="1"/>
              <a:t>Row</a:t>
            </a:r>
            <a:br>
              <a:rPr lang="da-DK" dirty="0"/>
            </a:br>
            <a:r>
              <a:rPr lang="da-DK" dirty="0"/>
              <a:t>labels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638542"/>
              </p:ext>
            </p:extLst>
          </p:nvPr>
        </p:nvGraphicFramePr>
        <p:xfrm>
          <a:off x="3433313" y="519817"/>
          <a:ext cx="8150543" cy="580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pd.DataFrame(np.arange(1, 13).reshape(3, 4),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 labels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columns=['c', 'a', 'd', 'e'])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names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   a   d   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1   2   3   4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row labels can be strings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5   6   7   8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9  10  11  12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['e', 'a']]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slice of labeled rows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 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8   6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12  10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single row (a one-dimensional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pd.Series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w,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int32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,:2]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work with integer indexes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5  6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9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da-DK" dirty="0" err="1"/>
              <a:t>Merging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and </a:t>
            </a:r>
            <a:r>
              <a:rPr lang="da-DK" dirty="0" err="1"/>
              <a:t>creating</a:t>
            </a:r>
            <a:r>
              <a:rPr lang="da-DK" dirty="0"/>
              <a:t> a new column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183006"/>
              </p:ext>
            </p:extLst>
          </p:nvPr>
        </p:nvGraphicFramePr>
        <p:xfrm>
          <a:off x="338772" y="1436688"/>
          <a:ext cx="115144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4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pd.merge(countries, cities, left_on='capital', right_on='name')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both data frames had a 'name' and 'population'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 = M.rename(columns={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'population_x': 'country_population',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'population_y': 'capital_population'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 = M1.drop(columns=['name_x', 'name_y'])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M2['%pop in capital'] = M2.capital_population / M2.country_population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column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M2.sort_values('%pop in capital', ascending=False, inplace=True)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print(M2[['country', '%pop in capital']])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country  %pop in capital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Iceland         0.377260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row labels are permuted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Denmark         0.134817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Germany         0.044830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  USA         0.002131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1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 err="1"/>
              <a:t>Googlefinance</a:t>
            </a:r>
            <a:r>
              <a:rPr lang="da-DK" dirty="0"/>
              <a:t> &gt; Pandas &gt;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794108"/>
            <a:ext cx="10058400" cy="28792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6810"/>
              </p:ext>
            </p:extLst>
          </p:nvPr>
        </p:nvGraphicFramePr>
        <p:xfrm>
          <a:off x="1590515" y="1067408"/>
          <a:ext cx="90109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9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googlefinance.client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 install googlefinance.client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=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'q': 'GOOGL', # Stock symbol (ex: 'AAPL', 'MSFT', 'FB')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'i': '86400', # Interval size in seconds ('86400' = 1 day intervals)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'x': 'NASD', # Stock exchange symbol on which stock is traded (ex: 'NASD')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'p': '1Y' # Period (Ex: '1Y' = 1 year)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(param)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price data (return pandas dataframe)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plt.plot(df['Close'])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8912" y="6488668"/>
            <a:ext cx="37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pypi.org/project/</a:t>
            </a:r>
            <a:r>
              <a:rPr lang="en-US" dirty="0" err="1">
                <a:hlinkClick r:id="rId4"/>
              </a:rPr>
              <a:t>googlefinance.client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5" y="1983473"/>
            <a:ext cx="10055225" cy="2126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/>
              <a:t>Pandas </a:t>
            </a:r>
            <a:r>
              <a:rPr lang="da-DK" dirty="0" err="1"/>
              <a:t>datareader</a:t>
            </a:r>
            <a:r>
              <a:rPr lang="da-DK" dirty="0"/>
              <a:t> and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8758" y="6165502"/>
            <a:ext cx="635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pandas-datareader.readthedocs.io</a:t>
            </a:r>
            <a:endParaRPr lang="en-US" dirty="0"/>
          </a:p>
          <a:p>
            <a:pPr algn="r"/>
            <a:r>
              <a:rPr lang="en-US" dirty="0">
                <a:hlinkClick r:id="rId5"/>
              </a:rPr>
              <a:t>pandas-datareader.readthedocs.io/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/latest/readers/stooq.html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8124"/>
              </p:ext>
            </p:extLst>
          </p:nvPr>
        </p:nvGraphicFramePr>
        <p:xfrm>
          <a:off x="343626" y="4275742"/>
          <a:ext cx="114573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7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pandas-datareader.py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pandas_datareader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#df = pandas_datareader.data.DataReader(['AAPL', 'GOOGL', 'MSFT', 'ZM'], 'stooq')  # ignores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start=...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pandas_datareader.stooq.StooqDailyReader(['AAPL', 'GOOGL', 'MSFT', 'ZM'], start='2000-01-01').read()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df['Close']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5640" y="901066"/>
            <a:ext cx="10515600" cy="1082408"/>
          </a:xfrm>
        </p:spPr>
        <p:txBody>
          <a:bodyPr>
            <a:norm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pandas_datareader provides access to many data sources</a:t>
            </a:r>
            <a:endParaRPr lang="en-US" dirty="0"/>
          </a:p>
          <a:p>
            <a:r>
              <a:rPr lang="en-US" dirty="0" err="1">
                <a:cs typeface="Courier New" panose="02070309020205020404" pitchFamily="49" charset="0"/>
              </a:rPr>
              <a:t>dataframes</a:t>
            </a:r>
            <a:r>
              <a:rPr lang="en-US" dirty="0">
                <a:cs typeface="Courier New" panose="02070309020205020404" pitchFamily="49" charset="0"/>
              </a:rPr>
              <a:t> have a .plot method (using </a:t>
            </a:r>
            <a:r>
              <a:rPr lang="en-US" dirty="0" err="1">
                <a:cs typeface="Courier New" panose="02070309020205020404" pitchFamily="49" charset="0"/>
              </a:rPr>
              <a:t>matplotlib.pyplot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0"/>
            <a:ext cx="10515600" cy="1325563"/>
          </a:xfrm>
        </p:spPr>
        <p:txBody>
          <a:bodyPr/>
          <a:lstStyle/>
          <a:p>
            <a:r>
              <a:rPr lang="en-US" dirty="0"/>
              <a:t>Hierarchical / Multi-level indexing (</a:t>
            </a:r>
            <a:r>
              <a:rPr lang="en-US" dirty="0" err="1"/>
              <a:t>MultiIndex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2312"/>
              </p:ext>
            </p:extLst>
          </p:nvPr>
        </p:nvGraphicFramePr>
        <p:xfrm>
          <a:off x="301624" y="1220855"/>
          <a:ext cx="8984615" cy="512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61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Close                   ...     Volume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...      GOOGL        MSFT    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...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...  5417888.0  51286559.0  22033320.0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...  2788644.0  53627543.0  16648922.0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146.48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135.17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'GOOGL'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  1342.18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  1346.70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GOOGL,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float64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pd.IndexSlice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[:,'GOOGL']].tail(2)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 Close     High      Low     Open     Volume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GOOGL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1342.18  1360.15  1326.73  1345.00  5417888.0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1346.70  1350.00  1321.50  1331.36  2788644.0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04402"/>
              </p:ext>
            </p:extLst>
          </p:nvPr>
        </p:nvGraphicFramePr>
        <p:xfrm>
          <a:off x="8775065" y="2633096"/>
          <a:ext cx="3310255" cy="412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1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MultiIndex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 'Close',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  'ZM')],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names=['Attributes', 'Symbols'])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440" y="6452060"/>
            <a:ext cx="80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/advanced.html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7059" y="1517664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rows and columns can have multi-level indexing</a:t>
            </a:r>
          </a:p>
        </p:txBody>
      </p:sp>
    </p:spTree>
    <p:extLst>
      <p:ext uri="{BB962C8B-B14F-4D97-AF65-F5344CB8AC3E}">
        <p14:creationId xmlns:p14="http://schemas.microsoft.com/office/powerpoint/2010/main" val="41052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43985"/>
              </p:ext>
            </p:extLst>
          </p:nvPr>
        </p:nvGraphicFramePr>
        <p:xfrm>
          <a:off x="4879659" y="213704"/>
          <a:ext cx="611866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688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438660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173876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2170445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232349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country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66568"/>
              </p:ext>
            </p:extLst>
          </p:nvPr>
        </p:nvGraphicFramePr>
        <p:xfrm>
          <a:off x="4879658" y="2730404"/>
          <a:ext cx="611867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4573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672540004"/>
                    </a:ext>
                  </a:extLst>
                </a:gridCol>
                <a:gridCol w="1363218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413574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</a:tblGrid>
              <a:tr h="259224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208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 err="1">
                          <a:solidFill>
                            <a:schemeClr val="bg1"/>
                          </a:solidFill>
                        </a:rPr>
                        <a:t>established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'Copenhagen'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775033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'Aarhus'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273077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38735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'Berlin'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3711930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8193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'Munich'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1464301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4310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'Reykjavik'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da-D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Iceland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206793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'Washington D.C.'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693972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'New Orleans'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343829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'San Francisco'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'USA'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884363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09261" y="1928362"/>
            <a:ext cx="1825487" cy="1325563"/>
          </a:xfrm>
        </p:spPr>
        <p:txBody>
          <a:bodyPr/>
          <a:lstStyle/>
          <a:p>
            <a:pPr algn="ctr"/>
            <a:r>
              <a:rPr lang="da-DK" dirty="0" err="1"/>
              <a:t>Two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6367" cy="1325563"/>
          </a:xfrm>
        </p:spPr>
        <p:txBody>
          <a:bodyPr>
            <a:normAutofit/>
          </a:bodyPr>
          <a:lstStyle/>
          <a:p>
            <a:r>
              <a:rPr lang="da-DK" dirty="0"/>
              <a:t>SQL </a:t>
            </a:r>
            <a:br>
              <a:rPr lang="da-DK" dirty="0"/>
            </a:br>
            <a:r>
              <a:rPr lang="da-DK" sz="3200" dirty="0" err="1"/>
              <a:t>pronounced</a:t>
            </a:r>
            <a:r>
              <a:rPr lang="da-DK" sz="3200" dirty="0"/>
              <a:t> </a:t>
            </a:r>
            <a:r>
              <a:rPr lang="en-US" sz="3200" dirty="0"/>
              <a:t>ˌ</a:t>
            </a:r>
            <a:r>
              <a:rPr lang="en-US" sz="3200" dirty="0" err="1"/>
              <a:t>ɛsˌkju</a:t>
            </a:r>
            <a:r>
              <a:rPr lang="en-US" sz="3200" dirty="0"/>
              <a:t>ːˈ</a:t>
            </a:r>
            <a:r>
              <a:rPr lang="en-US" sz="3200" dirty="0" err="1"/>
              <a:t>ɛl</a:t>
            </a:r>
            <a:r>
              <a:rPr lang="en-US" sz="3200" dirty="0"/>
              <a:t>   or  ˈ</a:t>
            </a:r>
            <a:r>
              <a:rPr lang="en-US" sz="3200" dirty="0" err="1"/>
              <a:t>siːkwəl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67850" cy="3847932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SQL = </a:t>
            </a:r>
            <a:r>
              <a:rPr lang="da-DK" dirty="0" err="1"/>
              <a:t>Structured</a:t>
            </a:r>
            <a:r>
              <a:rPr lang="da-DK" dirty="0"/>
              <a:t> Query </a:t>
            </a:r>
            <a:r>
              <a:rPr lang="da-DK" b="1" dirty="0"/>
              <a:t>Language</a:t>
            </a:r>
          </a:p>
          <a:p>
            <a:r>
              <a:rPr lang="da-DK" b="1" dirty="0"/>
              <a:t>Database = </a:t>
            </a:r>
            <a:r>
              <a:rPr lang="da-DK" b="1" dirty="0" err="1"/>
              <a:t>collection</a:t>
            </a:r>
            <a:r>
              <a:rPr lang="da-DK" b="1" dirty="0"/>
              <a:t> of </a:t>
            </a:r>
            <a:r>
              <a:rPr lang="da-DK" b="1" dirty="0" err="1"/>
              <a:t>tables</a:t>
            </a:r>
            <a:r>
              <a:rPr lang="da-DK" b="1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persistently</a:t>
            </a:r>
            <a:r>
              <a:rPr lang="da-DK" dirty="0"/>
              <a:t> on disk</a:t>
            </a:r>
          </a:p>
          <a:p>
            <a:pPr>
              <a:spcAft>
                <a:spcPts val="1200"/>
              </a:spcAft>
            </a:pPr>
            <a:r>
              <a:rPr lang="da-DK" dirty="0"/>
              <a:t>ANSI and ISO standards </a:t>
            </a:r>
            <a:r>
              <a:rPr lang="da-DK" dirty="0" err="1"/>
              <a:t>since</a:t>
            </a:r>
            <a:r>
              <a:rPr lang="da-DK" dirty="0"/>
              <a:t> 1986 and 1987, </a:t>
            </a:r>
            <a:r>
              <a:rPr lang="da-DK" dirty="0" err="1"/>
              <a:t>respectively</a:t>
            </a:r>
            <a:r>
              <a:rPr lang="da-DK" dirty="0"/>
              <a:t>; </a:t>
            </a:r>
            <a:r>
              <a:rPr lang="da-DK" dirty="0" err="1"/>
              <a:t>origin</a:t>
            </a:r>
            <a:r>
              <a:rPr lang="da-DK" dirty="0"/>
              <a:t> </a:t>
            </a:r>
            <a:r>
              <a:rPr lang="da-DK" dirty="0" err="1"/>
              <a:t>early</a:t>
            </a:r>
            <a:r>
              <a:rPr lang="da-DK" dirty="0"/>
              <a:t> 70s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SQL databases (</a:t>
            </a:r>
            <a:r>
              <a:rPr lang="da-DK" dirty="0" err="1"/>
              <a:t>can</a:t>
            </a:r>
            <a:r>
              <a:rPr lang="da-DK" dirty="0"/>
              <a:t> handle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/</a:t>
            </a:r>
            <a:r>
              <a:rPr lang="da-DK" dirty="0" err="1"/>
              <a:t>rows</a:t>
            </a:r>
            <a:r>
              <a:rPr lang="da-DK" dirty="0"/>
              <a:t>/</a:t>
            </a:r>
            <a:r>
              <a:rPr lang="da-DK" dirty="0" err="1"/>
              <a:t>users</a:t>
            </a:r>
            <a:r>
              <a:rPr lang="da-DK" dirty="0"/>
              <a:t>):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Oracle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Microsoft SQL Server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da-DK" dirty="0"/>
              <a:t> and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IBM DB2</a:t>
            </a:r>
          </a:p>
          <a:p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SQLite</a:t>
            </a:r>
            <a:r>
              <a:rPr lang="da-DK" dirty="0"/>
              <a:t> is a </a:t>
            </a:r>
            <a:r>
              <a:rPr lang="en-US" dirty="0"/>
              <a:t>very lightweight version storing a database in a single file,</a:t>
            </a:r>
            <a:br>
              <a:rPr lang="en-US" dirty="0"/>
            </a:br>
            <a:r>
              <a:rPr lang="en-US" dirty="0"/>
              <a:t>without a separate database server</a:t>
            </a:r>
          </a:p>
          <a:p>
            <a:r>
              <a:rPr lang="da-DK" dirty="0" err="1"/>
              <a:t>SQLite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iOS</a:t>
            </a:r>
            <a:r>
              <a:rPr lang="da-DK" dirty="0"/>
              <a:t> and Android mobil </a:t>
            </a:r>
            <a:r>
              <a:rPr lang="da-DK" dirty="0" err="1"/>
              <a:t>phones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12739" y="6103678"/>
            <a:ext cx="4479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Course “</a:t>
            </a:r>
            <a:r>
              <a:rPr lang="en-US" dirty="0">
                <a:hlinkClick r:id="rId3"/>
              </a:rPr>
              <a:t>Database Systems</a:t>
            </a:r>
            <a:r>
              <a:rPr lang="en-US" dirty="0"/>
              <a:t>” gives a more in-depth introduction to SQL (MySQL)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6480"/>
              </p:ext>
            </p:extLst>
          </p:nvPr>
        </p:nvGraphicFramePr>
        <p:xfrm>
          <a:off x="7712739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9" name="Can 8"/>
          <p:cNvSpPr/>
          <p:nvPr/>
        </p:nvSpPr>
        <p:spPr>
          <a:xfrm>
            <a:off x="4971570" y="5747657"/>
            <a:ext cx="1728907" cy="871723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767097" y="5906892"/>
            <a:ext cx="1021977" cy="553251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/>
              <a:t>SQL</a:t>
            </a:r>
            <a:endParaRPr lang="en-US" b="1" dirty="0"/>
          </a:p>
        </p:txBody>
      </p:sp>
      <p:sp>
        <p:nvSpPr>
          <p:cNvPr id="11" name="Cloud 10"/>
          <p:cNvSpPr/>
          <p:nvPr/>
        </p:nvSpPr>
        <p:spPr>
          <a:xfrm>
            <a:off x="1901797" y="5747657"/>
            <a:ext cx="1682804" cy="871723"/>
          </a:xfrm>
          <a:prstGeom prst="clou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 :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514"/>
            <a:ext cx="11353800" cy="4786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country (name, population, area, capital)</a:t>
            </a:r>
          </a:p>
          <a:p>
            <a:r>
              <a:rPr lang="en-US" dirty="0"/>
              <a:t>INSERT INTO country VALUES ('Denmark', 5748769, 42931, 'Copenhagen')</a:t>
            </a:r>
          </a:p>
          <a:p>
            <a:r>
              <a:rPr lang="en-US" dirty="0"/>
              <a:t>UPDATE country SET population=5748770 WHERE name='Denmark'</a:t>
            </a:r>
          </a:p>
          <a:p>
            <a:r>
              <a:rPr lang="en-US" dirty="0"/>
              <a:t>SELECT name, capital FROM country WHERE population &gt;= 1000000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&gt; [('Denmark', 'Copenhagen'), ('Germany', 'Berlin'), ('USA', 'Washington, D.C.')]</a:t>
            </a:r>
          </a:p>
          <a:p>
            <a:r>
              <a:rPr lang="en-US" dirty="0"/>
              <a:t>SELECT * FROM country WHERE capital = 'Berlin'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[('Germany', 82800000, 357168, 'Berlin')]</a:t>
            </a:r>
          </a:p>
          <a:p>
            <a:r>
              <a:rPr lang="en-US" dirty="0"/>
              <a:t>SELECT country.name, city.name, </a:t>
            </a:r>
            <a:r>
              <a:rPr lang="en-US" dirty="0" err="1"/>
              <a:t>city.established</a:t>
            </a:r>
            <a:r>
              <a:rPr lang="en-US" dirty="0"/>
              <a:t> FROM city, country </a:t>
            </a:r>
            <a:br>
              <a:rPr lang="en-US" dirty="0"/>
            </a:br>
            <a:r>
              <a:rPr lang="en-US" dirty="0"/>
              <a:t>WHERE city.name=</a:t>
            </a:r>
            <a:r>
              <a:rPr lang="en-US" dirty="0" err="1"/>
              <a:t>country.capital</a:t>
            </a:r>
            <a:r>
              <a:rPr lang="en-US" dirty="0"/>
              <a:t> AND </a:t>
            </a:r>
            <a:r>
              <a:rPr lang="en-US" dirty="0" err="1"/>
              <a:t>city.population</a:t>
            </a:r>
            <a:r>
              <a:rPr lang="en-US" dirty="0"/>
              <a:t> &lt; 500000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[('Iceland', 'Reykjavik', 874), ('USA', 'Washington, D.C.', 1790)]</a:t>
            </a:r>
          </a:p>
          <a:p>
            <a:r>
              <a:rPr lang="en-US" dirty="0"/>
              <a:t>DELETE FROM country WHERE name = 'Germany'</a:t>
            </a:r>
          </a:p>
          <a:p>
            <a:r>
              <a:rPr lang="da-DK" dirty="0"/>
              <a:t>DROP TABLE country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371035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11813" y="6367394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www.w3schools.com/sql/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12" y="2792015"/>
            <a:ext cx="2513288" cy="1325563"/>
          </a:xfrm>
        </p:spPr>
        <p:txBody>
          <a:bodyPr/>
          <a:lstStyle/>
          <a:p>
            <a:pPr algn="ctr"/>
            <a:r>
              <a:rPr lang="da-DK" dirty="0" err="1"/>
              <a:t>SQLite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43093"/>
              </p:ext>
            </p:extLst>
          </p:nvPr>
        </p:nvGraphicFramePr>
        <p:xfrm>
          <a:off x="220884" y="170577"/>
          <a:ext cx="9472930" cy="65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('example.sqlite')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creates file if necessary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multiple SQL statements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city''')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[('Denmark', 5748769, 42931, 'Copenhagen'),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('Germany', 82800000, 357168, 'Berlin'),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('USA', 325719178, 9833520, 'Washington, D.C.'),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('Iceland', 334252, 102775, 'Reykjavik')]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[('Copenhagen', 'Denmark', 775033, 800),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('Aarhus', 'Denmark', 273077, 750),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('Berlin', 'Germany', 3711930, 1237),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('Munich', 'Germany', 1464301, 1158),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('Reykjavik', 'Iceland', 126100, 874),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('Washington, D.C.', 'USA', 693972, 1790),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('New Orleans', 'USA', 343829, 1718),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('San Francisco', 'USA', 884363, 1776)]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(name, population, area, capital)')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(name</a:t>
                      </a:r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country, population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established)')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countries)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cities)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 data to database before closing</a:t>
                      </a:r>
                    </a:p>
                    <a:p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.close</a:t>
                      </a:r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910413" y="6211669"/>
            <a:ext cx="2281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/3/library/sqlite3.html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70539"/>
              </p:ext>
            </p:extLst>
          </p:nvPr>
        </p:nvGraphicFramePr>
        <p:xfrm>
          <a:off x="189189" y="945931"/>
          <a:ext cx="1180311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1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country'):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=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all columns, execute returns iterator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               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 is by default a Python tuple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city, country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all pairs of rows from city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×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city.name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country.capital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700000'''):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(city.name)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 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country.population</a:t>
                      </a:r>
                      <a:endParaRPr lang="en-US" sz="1600" b="1" dirty="0">
                        <a:solidFill>
                          <a:srgbClr val="00CC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country.name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SQL join 2 tables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500000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only consider big cities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BY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 has one row per group of rows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 BY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cities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'''))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ordering of output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('Denmark', 5748769, 42931, 'Copenhagen')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('Germany', 82800000, 357168, 'Berlin')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('USA', 325719178, 9833520, 'Washington, D.C.')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('Iceland', 334252, 102775, 'Reykjavik')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('Reykjavik', 'Iceland', 126100, 874, 'Iceland', 334252, 102775, 'Reykjavik')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('Washington, D.C.', 'USA', 693972, 1790, 'USA', 325719178, 9833520, 'Washington, D.C.')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'Germany'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'USA'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'Denmark'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641" y="126124"/>
            <a:ext cx="5391090" cy="945932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r>
              <a:rPr lang="da-DK" dirty="0"/>
              <a:t>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examples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20055" y="52552"/>
            <a:ext cx="7924800" cy="1266552"/>
            <a:chOff x="4120055" y="52552"/>
            <a:chExt cx="7924800" cy="1266552"/>
          </a:xfrm>
        </p:grpSpPr>
        <p:sp>
          <p:nvSpPr>
            <p:cNvPr id="8" name="Rectangle 7"/>
            <p:cNvSpPr/>
            <p:nvPr/>
          </p:nvSpPr>
          <p:spPr>
            <a:xfrm>
              <a:off x="5948855" y="5255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dirty="0"/>
                <a:t>try to avoid using the asterisk (*) as a good habit</a:t>
              </a:r>
            </a:p>
            <a:p>
              <a:pPr algn="r"/>
              <a:r>
                <a:rPr lang="en-US" dirty="0">
                  <a:hlinkClick r:id="rId3"/>
                </a:rPr>
                <a:t>www.sqlitetutorial.net/sqlite-select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0055" y="375717"/>
              <a:ext cx="3394842" cy="943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4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injection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75107"/>
              </p:ext>
            </p:extLst>
          </p:nvPr>
        </p:nvGraphicFramePr>
        <p:xfrm>
          <a:off x="2265897" y="1709403"/>
          <a:ext cx="77616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unsafe-example.py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users.sqlite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'CREATE TABLE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(name)')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user = input('New user: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("%s")' % user)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print(list(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users')))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>
            <a:off x="9858454" y="3481542"/>
            <a:ext cx="2119097" cy="106064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solidFill>
                  <a:schemeClr val="bg1"/>
                </a:solidFill>
              </a:rPr>
              <a:t>Insecure</a:t>
            </a:r>
            <a:r>
              <a:rPr lang="da-DK" sz="1600" dirty="0">
                <a:solidFill>
                  <a:schemeClr val="bg1"/>
                </a:solidFill>
              </a:rPr>
              <a:t>: NEVER </a:t>
            </a:r>
            <a:r>
              <a:rPr lang="da-DK" sz="1600" dirty="0" err="1">
                <a:solidFill>
                  <a:schemeClr val="bg1"/>
                </a:solidFill>
              </a:rPr>
              <a:t>use</a:t>
            </a:r>
            <a:r>
              <a:rPr lang="da-DK" sz="1600" dirty="0">
                <a:solidFill>
                  <a:schemeClr val="bg1"/>
                </a:solidFill>
              </a:rPr>
              <a:t> % on </a:t>
            </a:r>
            <a:r>
              <a:rPr lang="da-DK" sz="1600" dirty="0" err="1">
                <a:solidFill>
                  <a:schemeClr val="bg1"/>
                </a:solidFill>
              </a:rPr>
              <a:t>user</a:t>
            </a:r>
            <a:r>
              <a:rPr lang="da-DK" sz="1600" dirty="0">
                <a:solidFill>
                  <a:schemeClr val="bg1"/>
                </a:solidFill>
              </a:rPr>
              <a:t> input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0" y="1852052"/>
            <a:ext cx="1700041" cy="141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9881" y="662420"/>
            <a:ext cx="6356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600" dirty="0">
                <a:cs typeface="Courier New" panose="02070309020205020404" pitchFamily="49" charset="0"/>
              </a:rPr>
              <a:t>Right </a:t>
            </a:r>
            <a:r>
              <a:rPr lang="da-DK" sz="1600" dirty="0" err="1">
                <a:cs typeface="Courier New" panose="02070309020205020404" pitchFamily="49" charset="0"/>
              </a:rPr>
              <a:t>way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users VALUES (?)', (user,))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30138" y="1383126"/>
            <a:ext cx="1075766" cy="24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44276" y="3984824"/>
            <a:ext cx="976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33" y="3615492"/>
            <a:ext cx="16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execute</a:t>
            </a:r>
            <a:r>
              <a:rPr lang="da-DK" sz="1400" dirty="0"/>
              <a:t> a </a:t>
            </a:r>
            <a:r>
              <a:rPr lang="da-DK" sz="1400" dirty="0" err="1"/>
              <a:t>string</a:t>
            </a:r>
            <a:r>
              <a:rPr lang="da-DK" sz="1400" dirty="0"/>
              <a:t> </a:t>
            </a:r>
            <a:r>
              <a:rPr lang="da-DK" sz="1400" dirty="0" err="1"/>
              <a:t>containing</a:t>
            </a:r>
            <a:r>
              <a:rPr lang="da-DK" sz="1400" dirty="0"/>
              <a:t> </a:t>
            </a:r>
            <a:r>
              <a:rPr lang="da-DK" sz="1400" dirty="0" err="1"/>
              <a:t>several</a:t>
            </a:r>
            <a:r>
              <a:rPr lang="da-DK" sz="1400" dirty="0"/>
              <a:t> SQL statements 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10236"/>
              </p:ext>
            </p:extLst>
          </p:nvPr>
        </p:nvGraphicFramePr>
        <p:xfrm>
          <a:off x="2265897" y="4849961"/>
          <a:ext cx="77616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gerth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guido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[('gerth',), ('guido',)]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evil"); DROP TABLE users; --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sqlite3.OperationalError: no such table: users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165952" y="5423338"/>
            <a:ext cx="6099896" cy="907046"/>
            <a:chOff x="6165952" y="5423338"/>
            <a:chExt cx="6099896" cy="907046"/>
          </a:xfrm>
        </p:grpSpPr>
        <p:sp>
          <p:nvSpPr>
            <p:cNvPr id="3" name="Rectangle 2"/>
            <p:cNvSpPr/>
            <p:nvPr/>
          </p:nvSpPr>
          <p:spPr>
            <a:xfrm>
              <a:off x="6781654" y="5656341"/>
              <a:ext cx="54841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 INTO users VALUES ("evil"); DROP TABLE users; --")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6165952" y="5423338"/>
              <a:ext cx="2158242" cy="907046"/>
            </a:xfrm>
            <a:prstGeom prst="arc">
              <a:avLst>
                <a:gd name="adj1" fmla="val 173403"/>
                <a:gd name="adj2" fmla="val 397164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" y="1906208"/>
            <a:ext cx="11309569" cy="3481174"/>
          </a:xfrm>
        </p:spPr>
      </p:pic>
      <p:sp>
        <p:nvSpPr>
          <p:cNvPr id="5" name="Rectangle 4"/>
          <p:cNvSpPr/>
          <p:nvPr/>
        </p:nvSpPr>
        <p:spPr>
          <a:xfrm>
            <a:off x="10436157" y="6356520"/>
            <a:ext cx="1592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455816"/>
            <a:ext cx="5486411" cy="114300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1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Comprehensive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</a:t>
            </a:r>
            <a:r>
              <a:rPr lang="en-US" dirty="0"/>
              <a:t>for data manipulation and analysis,</a:t>
            </a:r>
            <a:br>
              <a:rPr lang="en-US" dirty="0"/>
            </a:br>
            <a:r>
              <a:rPr lang="en-US" dirty="0"/>
              <a:t>in particular tables and time series</a:t>
            </a:r>
          </a:p>
          <a:p>
            <a:r>
              <a:rPr lang="da-DK" dirty="0"/>
              <a:t>Pandas </a:t>
            </a:r>
            <a:r>
              <a:rPr lang="da-DK" b="1" dirty="0"/>
              <a:t>data frames</a:t>
            </a:r>
            <a:r>
              <a:rPr lang="da-DK" dirty="0"/>
              <a:t> = </a:t>
            </a:r>
            <a:r>
              <a:rPr lang="da-DK" dirty="0" err="1"/>
              <a:t>tables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interaction</a:t>
            </a:r>
            <a:r>
              <a:rPr lang="da-DK" dirty="0"/>
              <a:t> with SQL, CSV, JSON, ...</a:t>
            </a:r>
          </a:p>
          <a:p>
            <a:r>
              <a:rPr lang="da-DK" dirty="0" err="1"/>
              <a:t>Integrates</a:t>
            </a:r>
            <a:r>
              <a:rPr lang="da-DK" dirty="0"/>
              <a:t> with </a:t>
            </a:r>
            <a:r>
              <a:rPr lang="da-DK" dirty="0" err="1"/>
              <a:t>Jupyter</a:t>
            </a:r>
            <a:r>
              <a:rPr lang="da-DK" dirty="0"/>
              <a:t>, </a:t>
            </a:r>
            <a:r>
              <a:rPr lang="da-DK" dirty="0" err="1"/>
              <a:t>numpy</a:t>
            </a:r>
            <a:r>
              <a:rPr lang="da-DK" dirty="0"/>
              <a:t>, </a:t>
            </a:r>
            <a:r>
              <a:rPr lang="da-DK" dirty="0" err="1"/>
              <a:t>matplotlib</a:t>
            </a:r>
            <a:r>
              <a:rPr lang="da-DK" dirty="0"/>
              <a:t>,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5733" y="6488668"/>
            <a:ext cx="192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pandas.pydata.org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54524</TotalTime>
  <Words>2811</Words>
  <Application>Microsoft Office PowerPoint</Application>
  <PresentationFormat>Widescreen</PresentationFormat>
  <Paragraphs>429</Paragraphs>
  <Slides>17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Courier New</vt:lpstr>
      <vt:lpstr>Wingdings</vt:lpstr>
      <vt:lpstr>Office Theme</vt:lpstr>
      <vt:lpstr>Relational data</vt:lpstr>
      <vt:lpstr>Two  tables</vt:lpstr>
      <vt:lpstr>SQL  pronounced ˌɛsˌkjuːˈɛl   or  ˈsiːkwəl</vt:lpstr>
      <vt:lpstr>Examples : SQL statements</vt:lpstr>
      <vt:lpstr>SQLite</vt:lpstr>
      <vt:lpstr>SQLite query examples</vt:lpstr>
      <vt:lpstr>SQL injection</vt:lpstr>
      <vt:lpstr>PowerPoint Presentation</vt:lpstr>
      <vt:lpstr>Pandas</vt:lpstr>
      <vt:lpstr>Pandas integration with Jupyter</vt:lpstr>
      <vt:lpstr>Reading tables (data frames)</vt:lpstr>
      <vt:lpstr>Selecting columns and rows</vt:lpstr>
      <vt:lpstr>Row labels</vt:lpstr>
      <vt:lpstr>Merging tables and creating a new column</vt:lpstr>
      <vt:lpstr>Googlefinance &gt; Pandas &gt; Matplotlib  </vt:lpstr>
      <vt:lpstr>Pandas datareader and Matplotlib  </vt:lpstr>
      <vt:lpstr>Hierarchical / Multi-level indexing (MultiIndex)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1886</cp:revision>
  <dcterms:created xsi:type="dcterms:W3CDTF">2017-10-19T06:54:16Z</dcterms:created>
  <dcterms:modified xsi:type="dcterms:W3CDTF">2023-05-01T07:13:12Z</dcterms:modified>
</cp:coreProperties>
</file>