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0" r:id="rId2"/>
    <p:sldId id="383" r:id="rId3"/>
    <p:sldId id="380" r:id="rId4"/>
    <p:sldId id="382" r:id="rId5"/>
    <p:sldId id="381" r:id="rId6"/>
    <p:sldId id="291" r:id="rId7"/>
    <p:sldId id="384" r:id="rId8"/>
    <p:sldId id="272" r:id="rId9"/>
    <p:sldId id="389" r:id="rId10"/>
    <p:sldId id="273" r:id="rId11"/>
    <p:sldId id="385" r:id="rId12"/>
    <p:sldId id="388" r:id="rId13"/>
    <p:sldId id="386" r:id="rId14"/>
    <p:sldId id="387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6BA44-85D7-4E34-A506-D12B36546E3D}" v="12" dt="2023-02-06T07:15:19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375" autoAdjust="0"/>
  </p:normalViewPr>
  <p:slideViewPr>
    <p:cSldViewPr snapToGrid="0">
      <p:cViewPr varScale="1">
        <p:scale>
          <a:sx n="59" d="100"/>
          <a:sy n="59" d="100"/>
        </p:scale>
        <p:origin x="216" y="44"/>
      </p:cViewPr>
      <p:guideLst/>
    </p:cSldViewPr>
  </p:slideViewPr>
  <p:outlineViewPr>
    <p:cViewPr>
      <p:scale>
        <a:sx n="33" d="100"/>
        <a:sy n="33" d="100"/>
      </p:scale>
      <p:origin x="0" y="-4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CA6BA44-85D7-4E34-A506-D12B36546E3D}"/>
    <pc:docChg chg="modSld">
      <pc:chgData name="Gerth Stølting Brodal" userId="04ef4784-6591-4f86-a140-f5c3b108582a" providerId="ADAL" clId="{CCA6BA44-85D7-4E34-A506-D12B36546E3D}" dt="2023-02-06T07:15:19.333" v="57" actId="20577"/>
      <pc:docMkLst>
        <pc:docMk/>
      </pc:docMkLst>
      <pc:sldChg chg="modSp mod">
        <pc:chgData name="Gerth Stølting Brodal" userId="04ef4784-6591-4f86-a140-f5c3b108582a" providerId="ADAL" clId="{CCA6BA44-85D7-4E34-A506-D12B36546E3D}" dt="2023-02-06T06:50:16.540" v="46" actId="1037"/>
        <pc:sldMkLst>
          <pc:docMk/>
          <pc:sldMk cId="328472895" sldId="380"/>
        </pc:sldMkLst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4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8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29" creationId="{00000000-0000-0000-0000-000000000000}"/>
          </ac:spMkLst>
        </pc:spChg>
        <pc:spChg chg="mod">
          <ac:chgData name="Gerth Stølting Brodal" userId="04ef4784-6591-4f86-a140-f5c3b108582a" providerId="ADAL" clId="{CCA6BA44-85D7-4E34-A506-D12B36546E3D}" dt="2023-02-06T06:50:16.540" v="46" actId="1037"/>
          <ac:spMkLst>
            <pc:docMk/>
            <pc:sldMk cId="328472895" sldId="380"/>
            <ac:spMk id="30" creationId="{00000000-0000-0000-0000-000000000000}"/>
          </ac:spMkLst>
        </pc:sp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1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2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3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4" creationId="{00000000-0000-0000-0000-000000000000}"/>
          </ac:cxnSpMkLst>
        </pc:cxnChg>
        <pc:cxnChg chg="mod">
          <ac:chgData name="Gerth Stølting Brodal" userId="04ef4784-6591-4f86-a140-f5c3b108582a" providerId="ADAL" clId="{CCA6BA44-85D7-4E34-A506-D12B36546E3D}" dt="2023-02-06T06:50:16.540" v="46" actId="1037"/>
          <ac:cxnSpMkLst>
            <pc:docMk/>
            <pc:sldMk cId="328472895" sldId="380"/>
            <ac:cxnSpMk id="15" creationId="{00000000-0000-0000-0000-000000000000}"/>
          </ac:cxnSpMkLst>
        </pc:cxnChg>
      </pc:sldChg>
      <pc:sldChg chg="modSp mod">
        <pc:chgData name="Gerth Stølting Brodal" userId="04ef4784-6591-4f86-a140-f5c3b108582a" providerId="ADAL" clId="{CCA6BA44-85D7-4E34-A506-D12B36546E3D}" dt="2023-02-06T06:48:18.531" v="1" actId="20577"/>
        <pc:sldMkLst>
          <pc:docMk/>
          <pc:sldMk cId="1756381776" sldId="383"/>
        </pc:sldMkLst>
        <pc:spChg chg="mod">
          <ac:chgData name="Gerth Stølting Brodal" userId="04ef4784-6591-4f86-a140-f5c3b108582a" providerId="ADAL" clId="{CCA6BA44-85D7-4E34-A506-D12B36546E3D}" dt="2023-02-06T06:48:18.531" v="1" actId="20577"/>
          <ac:spMkLst>
            <pc:docMk/>
            <pc:sldMk cId="1756381776" sldId="383"/>
            <ac:spMk id="3" creationId="{00000000-0000-0000-0000-000000000000}"/>
          </ac:spMkLst>
        </pc:spChg>
      </pc:sldChg>
      <pc:sldChg chg="modSp">
        <pc:chgData name="Gerth Stølting Brodal" userId="04ef4784-6591-4f86-a140-f5c3b108582a" providerId="ADAL" clId="{CCA6BA44-85D7-4E34-A506-D12B36546E3D}" dt="2023-02-06T07:15:19.333" v="57" actId="20577"/>
        <pc:sldMkLst>
          <pc:docMk/>
          <pc:sldMk cId="2572527049" sldId="388"/>
        </pc:sldMkLst>
        <pc:spChg chg="mod">
          <ac:chgData name="Gerth Stølting Brodal" userId="04ef4784-6591-4f86-a140-f5c3b108582a" providerId="ADAL" clId="{CCA6BA44-85D7-4E34-A506-D12B36546E3D}" dt="2023-02-06T07:15:19.333" v="57" actId="20577"/>
          <ac:spMkLst>
            <pc:docMk/>
            <pc:sldMk cId="2572527049" sldId="388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2FC3BC44-7AD5-499A-9E6F-BCA215DBF3B1}"/>
    <pc:docChg chg="undo custSel addSld modSld">
      <pc:chgData name="Gerth Stølting Brodal" userId="04ef4784-6591-4f86-a140-f5c3b108582a" providerId="ADAL" clId="{2FC3BC44-7AD5-499A-9E6F-BCA215DBF3B1}" dt="2022-02-07T07:21:44.250" v="328" actId="20577"/>
      <pc:docMkLst>
        <pc:docMk/>
      </pc:docMkLst>
      <pc:sldChg chg="modNotesTx">
        <pc:chgData name="Gerth Stølting Brodal" userId="04ef4784-6591-4f86-a140-f5c3b108582a" providerId="ADAL" clId="{2FC3BC44-7AD5-499A-9E6F-BCA215DBF3B1}" dt="2022-02-06T09:36:12.106" v="106" actId="20577"/>
        <pc:sldMkLst>
          <pc:docMk/>
          <pc:sldMk cId="973870306" sldId="273"/>
        </pc:sldMkLst>
      </pc:sldChg>
      <pc:sldChg chg="modSp mod">
        <pc:chgData name="Gerth Stølting Brodal" userId="04ef4784-6591-4f86-a140-f5c3b108582a" providerId="ADAL" clId="{2FC3BC44-7AD5-499A-9E6F-BCA215DBF3B1}" dt="2022-02-07T07:21:44.250" v="328" actId="20577"/>
        <pc:sldMkLst>
          <pc:docMk/>
          <pc:sldMk cId="959264993" sldId="291"/>
        </pc:sldMkLst>
        <pc:spChg chg="mod">
          <ac:chgData name="Gerth Stølting Brodal" userId="04ef4784-6591-4f86-a140-f5c3b108582a" providerId="ADAL" clId="{2FC3BC44-7AD5-499A-9E6F-BCA215DBF3B1}" dt="2022-02-07T07:21:44.250" v="328" actId="20577"/>
          <ac:spMkLst>
            <pc:docMk/>
            <pc:sldMk cId="959264993" sldId="29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2FC3BC44-7AD5-499A-9E6F-BCA215DBF3B1}" dt="2022-02-06T09:16:42.150" v="95" actId="20577"/>
        <pc:sldMkLst>
          <pc:docMk/>
          <pc:sldMk cId="328472895" sldId="380"/>
        </pc:sldMkLst>
      </pc:sldChg>
      <pc:sldChg chg="modNotesTx">
        <pc:chgData name="Gerth Stølting Brodal" userId="04ef4784-6591-4f86-a140-f5c3b108582a" providerId="ADAL" clId="{2FC3BC44-7AD5-499A-9E6F-BCA215DBF3B1}" dt="2022-02-06T09:59:36.827" v="307" actId="20577"/>
        <pc:sldMkLst>
          <pc:docMk/>
          <pc:sldMk cId="2643494481" sldId="386"/>
        </pc:sldMkLst>
      </pc:sldChg>
      <pc:sldChg chg="addSp delSp modSp new mod modAnim">
        <pc:chgData name="Gerth Stølting Brodal" userId="04ef4784-6591-4f86-a140-f5c3b108582a" providerId="ADAL" clId="{2FC3BC44-7AD5-499A-9E6F-BCA215DBF3B1}" dt="2022-02-06T09:47:54.447" v="217" actId="20577"/>
        <pc:sldMkLst>
          <pc:docMk/>
          <pc:sldMk cId="795770451" sldId="389"/>
        </pc:sldMkLst>
        <pc:spChg chg="mod">
          <ac:chgData name="Gerth Stølting Brodal" userId="04ef4784-6591-4f86-a140-f5c3b108582a" providerId="ADAL" clId="{2FC3BC44-7AD5-499A-9E6F-BCA215DBF3B1}" dt="2022-02-06T09:47:54.447" v="217" actId="20577"/>
          <ac:spMkLst>
            <pc:docMk/>
            <pc:sldMk cId="795770451" sldId="389"/>
            <ac:spMk id="2" creationId="{91BDC123-E5D6-4B1E-838D-428C0508E6B1}"/>
          </ac:spMkLst>
        </pc:spChg>
        <pc:spChg chg="del">
          <ac:chgData name="Gerth Stølting Brodal" userId="04ef4784-6591-4f86-a140-f5c3b108582a" providerId="ADAL" clId="{2FC3BC44-7AD5-499A-9E6F-BCA215DBF3B1}" dt="2022-02-06T09:40:50.998" v="124" actId="478"/>
          <ac:spMkLst>
            <pc:docMk/>
            <pc:sldMk cId="795770451" sldId="389"/>
            <ac:spMk id="3" creationId="{658D0D55-B8CF-47C7-8F86-495A41E07603}"/>
          </ac:spMkLst>
        </pc:spChg>
        <pc:graphicFrameChg chg="add mod modGraphic">
          <ac:chgData name="Gerth Stølting Brodal" userId="04ef4784-6591-4f86-a140-f5c3b108582a" providerId="ADAL" clId="{2FC3BC44-7AD5-499A-9E6F-BCA215DBF3B1}" dt="2022-02-06T09:45:54.599" v="183" actId="20577"/>
          <ac:graphicFrameMkLst>
            <pc:docMk/>
            <pc:sldMk cId="795770451" sldId="389"/>
            <ac:graphicFrameMk id="4" creationId="{E47B0A96-A9F4-4F69-8933-393AB0B1C5AE}"/>
          </ac:graphicFrameMkLst>
        </pc:graphicFrameChg>
        <pc:graphicFrameChg chg="add mod modGraphic">
          <ac:chgData name="Gerth Stølting Brodal" userId="04ef4784-6591-4f86-a140-f5c3b108582a" providerId="ADAL" clId="{2FC3BC44-7AD5-499A-9E6F-BCA215DBF3B1}" dt="2022-02-06T09:46:02.986" v="192" actId="5793"/>
          <ac:graphicFrameMkLst>
            <pc:docMk/>
            <pc:sldMk cId="795770451" sldId="389"/>
            <ac:graphicFrameMk id="5" creationId="{84A6A35F-BAC9-4890-8CB9-B588AA5F8D34}"/>
          </ac:graphicFrameMkLst>
        </pc:graphicFrameChg>
        <pc:picChg chg="add mod">
          <ac:chgData name="Gerth Stølting Brodal" userId="04ef4784-6591-4f86-a140-f5c3b108582a" providerId="ADAL" clId="{2FC3BC44-7AD5-499A-9E6F-BCA215DBF3B1}" dt="2022-02-06T09:45:03.484" v="174" actId="1076"/>
          <ac:picMkLst>
            <pc:docMk/>
            <pc:sldMk cId="795770451" sldId="389"/>
            <ac:picMk id="6" creationId="{5F11C221-8A2B-4CD1-A546-36CEDD4082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”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” = ask user for an </a:t>
            </a:r>
            <a:r>
              <a:rPr lang="da-DK" dirty="0" err="1"/>
              <a:t>integer</a:t>
            </a:r>
            <a:r>
              <a:rPr lang="da-DK" dirty="0"/>
              <a:t>, print </a:t>
            </a:r>
            <a:r>
              <a:rPr lang="da-DK" dirty="0" err="1"/>
              <a:t>if</a:t>
            </a:r>
            <a:r>
              <a:rPr lang="da-DK" dirty="0"/>
              <a:t> it is </a:t>
            </a:r>
            <a:r>
              <a:rPr lang="da-DK" dirty="0" err="1"/>
              <a:t>even</a:t>
            </a:r>
            <a:r>
              <a:rPr lang="da-DK" dirty="0"/>
              <a:t> or </a:t>
            </a:r>
            <a:r>
              <a:rPr lang="da-DK" dirty="0" err="1"/>
              <a:t>odd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y = 1 / x if x != 0 else 0.0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Random-pair generates uniformly pairs of integers</a:t>
            </a:r>
            <a:r>
              <a:rPr lang="en-US" baseline="0" dirty="0"/>
              <a:t> where there is at least one integer in-between.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sqrt(20) = 4.472</a:t>
            </a:r>
          </a:p>
          <a:p>
            <a:r>
              <a:rPr lang="en-US" dirty="0"/>
              <a:t>high = x + 1 to ensure high &gt; sqrt(x</a:t>
            </a:r>
            <a:r>
              <a:rPr lang="en-US"/>
              <a:t>) also for x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en-US" baseline="0" dirty="0"/>
              <a:t> </a:t>
            </a:r>
            <a:r>
              <a:rPr lang="en-US" b="1" baseline="0" dirty="0">
                <a:solidFill>
                  <a:srgbClr val="FF0000"/>
                </a:solidFill>
              </a:rPr>
              <a:t>newton-visualization.py </a:t>
            </a:r>
            <a:r>
              <a:rPr lang="en-US" b="0" baseline="0" dirty="0">
                <a:solidFill>
                  <a:srgbClr val="FF0000"/>
                </a:solidFill>
              </a:rPr>
              <a:t>to show animation of 1/n and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(n). To compute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 is an exercise.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x = 0.6 generates a different</a:t>
            </a:r>
            <a:r>
              <a:rPr lang="en-US" baseline="0" dirty="0"/>
              <a:t> result than Python computes 1 / 0.6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only works for x &lt;= 1 (otherwise</a:t>
            </a:r>
            <a:r>
              <a:rPr lang="en-US" baseline="0" dirty="0"/>
              <a:t> adjust by powers of two to enforce interval)</a:t>
            </a:r>
          </a:p>
          <a:p>
            <a:endParaRPr lang="en-US" baseline="0" dirty="0"/>
          </a:p>
          <a:p>
            <a:r>
              <a:rPr lang="en-US" baseline="0" dirty="0"/>
              <a:t>Newton-Raphson converges fast, if starting close to the root, and </a:t>
            </a:r>
            <a:r>
              <a:rPr lang="en-US" b="1" baseline="0" dirty="0"/>
              <a:t>≈ doubles the number of correct digits</a:t>
            </a:r>
            <a:r>
              <a:rPr lang="en-US" baseline="0" dirty="0"/>
              <a:t> in each iteration, provided some conditions around the root is satisfied</a:t>
            </a:r>
          </a:p>
          <a:p>
            <a:endParaRPr lang="en-US" baseline="0" dirty="0"/>
          </a:p>
          <a:p>
            <a:r>
              <a:rPr lang="en-US" baseline="0" dirty="0"/>
              <a:t>Implementing in hardware, it is crucial to observe that we can increase the numeric precision while running the algorithm, </a:t>
            </a:r>
            <a:r>
              <a:rPr lang="en-US" baseline="0" dirty="0" err="1"/>
              <a:t>ie</a:t>
            </a:r>
            <a:r>
              <a:rPr lang="en-US" baseline="0" dirty="0"/>
              <a:t>. the final running time will be dominated by the final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5/whatsnew/pep-30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083" y="293308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72" y="4118650"/>
            <a:ext cx="3995057" cy="2675278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en-US" dirty="0"/>
              <a:t>while-break-continue</a:t>
            </a:r>
          </a:p>
        </p:txBody>
      </p:sp>
    </p:spTree>
    <p:extLst>
      <p:ext uri="{BB962C8B-B14F-4D97-AF65-F5344CB8AC3E}">
        <p14:creationId xmlns:p14="http://schemas.microsoft.com/office/powerpoint/2010/main" val="11025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696" y="4085111"/>
            <a:ext cx="7362702" cy="60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i="1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02" y="1690688"/>
            <a:ext cx="10515600" cy="4852616"/>
          </a:xfrm>
        </p:spPr>
        <p:txBody>
          <a:bodyPr>
            <a:noAutofit/>
          </a:bodyPr>
          <a:lstStyle/>
          <a:p>
            <a:r>
              <a:rPr lang="en-US" sz="2400" dirty="0"/>
              <a:t>A very common computation is</a:t>
            </a:r>
          </a:p>
          <a:p>
            <a:pPr marL="0" indent="0">
              <a:lnSpc>
                <a:spcPct val="50000"/>
              </a:lnSpc>
              <a:spcBef>
                <a:spcPts val="24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i="1" dirty="0"/>
              <a:t>test</a:t>
            </a:r>
            <a:r>
              <a:rPr lang="en-US" sz="24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true-expression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false-expression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In Python there is a shorthand for this: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i="1" dirty="0"/>
              <a:t>false-expression</a:t>
            </a:r>
          </a:p>
          <a:p>
            <a:pPr marL="0" indent="0" algn="ctr">
              <a:buNone/>
            </a:pPr>
            <a:r>
              <a:rPr lang="en-US" sz="2400" dirty="0"/>
              <a:t>(see </a:t>
            </a:r>
            <a:r>
              <a:rPr lang="en-US" sz="2400" dirty="0">
                <a:hlinkClick r:id="rId3"/>
              </a:rPr>
              <a:t>What’s New in Python 2.5 - </a:t>
            </a:r>
            <a:r>
              <a:rPr lang="da-DK" sz="2400" b="1" dirty="0">
                <a:hlinkClick r:id="rId3"/>
              </a:rPr>
              <a:t>PEP 308: </a:t>
            </a:r>
            <a:r>
              <a:rPr lang="da-DK" sz="2400" b="1" dirty="0" err="1">
                <a:hlinkClick r:id="rId3"/>
              </a:rPr>
              <a:t>Conditional</a:t>
            </a:r>
            <a:r>
              <a:rPr lang="da-DK" sz="2400" b="1" dirty="0">
                <a:hlinkClick r:id="rId3"/>
              </a:rPr>
              <a:t> Expressions</a:t>
            </a:r>
            <a:r>
              <a:rPr lang="da-DK" sz="2400" b="1" dirty="0"/>
              <a:t>)</a:t>
            </a:r>
            <a:br>
              <a:rPr lang="da-DK" sz="2400" b="1" dirty="0"/>
            </a:br>
            <a:endParaRPr lang="en-US" sz="2400" dirty="0"/>
          </a:p>
          <a:p>
            <a:r>
              <a:rPr lang="en-US" sz="2400" dirty="0"/>
              <a:t>In C, C++ and Java the equivalent notation is (note the different order)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i="1" dirty="0"/>
              <a:t>false-expression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33901" y="2232559"/>
            <a:ext cx="5498276" cy="2006932"/>
            <a:chOff x="5533901" y="2232559"/>
            <a:chExt cx="5498276" cy="2006932"/>
          </a:xfrm>
        </p:grpSpPr>
        <p:sp>
          <p:nvSpPr>
            <p:cNvPr id="5" name="Cloud 4"/>
            <p:cNvSpPr/>
            <p:nvPr/>
          </p:nvSpPr>
          <p:spPr>
            <a:xfrm>
              <a:off x="7303325" y="2232559"/>
              <a:ext cx="3728852" cy="13894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think of this as the </a:t>
              </a:r>
              <a:b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“common case” and the “exceptional case”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33901" y="3016251"/>
              <a:ext cx="2446317" cy="122324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787740" y="3301340"/>
              <a:ext cx="106878" cy="8625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71052" y="2944254"/>
            <a:ext cx="6341423" cy="2229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until done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4629435" y="2686095"/>
            <a:ext cx="0" cy="122136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1137" y="3372501"/>
            <a:ext cx="0" cy="53496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5793217" y="4251043"/>
            <a:ext cx="991065" cy="454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4629435" y="4061300"/>
            <a:ext cx="0" cy="137954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5653" y="198984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653" y="5440840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5653" y="39074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9047" y="3842789"/>
            <a:ext cx="8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1362" y="475082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764" y="428684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11137" y="3361187"/>
            <a:ext cx="273573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0"/>
          </p:cNvCxnSpPr>
          <p:nvPr/>
        </p:nvCxnSpPr>
        <p:spPr>
          <a:xfrm flipH="1" flipV="1">
            <a:off x="7946874" y="3361185"/>
            <a:ext cx="6138" cy="5462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4282" y="3907461"/>
            <a:ext cx="2337459" cy="68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it once more</a:t>
            </a:r>
          </a:p>
        </p:txBody>
      </p:sp>
    </p:spTree>
    <p:extLst>
      <p:ext uri="{BB962C8B-B14F-4D97-AF65-F5344CB8AC3E}">
        <p14:creationId xmlns:p14="http://schemas.microsoft.com/office/powerpoint/2010/main" val="22860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33" y="1528632"/>
            <a:ext cx="6304608" cy="335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break 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after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  <a:endParaRPr lang="da-DK" sz="2400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condition</a:t>
            </a:r>
            <a:r>
              <a:rPr lang="da-DK" sz="2400" dirty="0">
                <a:cs typeface="Courier New" panose="02070309020205020404" pitchFamily="49" charset="0"/>
              </a:rPr>
              <a:t> at the </a:t>
            </a:r>
            <a:br>
              <a:rPr lang="da-DK" sz="2400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   	</a:t>
            </a:r>
            <a:r>
              <a:rPr lang="da-DK" sz="2400" i="1"/>
              <a:t>   </a:t>
            </a:r>
            <a:r>
              <a:rPr lang="da-DK" sz="2400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400">
                <a:cs typeface="Courier New" panose="02070309020205020404" pitchFamily="49" charset="0"/>
              </a:rPr>
              <a:t>  </a:t>
            </a:r>
            <a:r>
              <a:rPr lang="da-DK" sz="2400" dirty="0" err="1">
                <a:cs typeface="Courier New" panose="02070309020205020404" pitchFamily="49" charset="0"/>
              </a:rPr>
              <a:t>beginning</a:t>
            </a:r>
            <a:r>
              <a:rPr lang="da-DK" sz="2400" dirty="0">
                <a:cs typeface="Courier New" panose="02070309020205020404" pitchFamily="49" charset="0"/>
              </a:rPr>
              <a:t> of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3718"/>
              </p:ext>
            </p:extLst>
          </p:nvPr>
        </p:nvGraphicFramePr>
        <p:xfrm>
          <a:off x="4234833" y="4357633"/>
          <a:ext cx="30165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82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5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end=' ')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+ 1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print('and',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baseline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82567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and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469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3288" y="5750783"/>
            <a:ext cx="310538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0185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152"/>
              </p:ext>
            </p:extLst>
          </p:nvPr>
        </p:nvGraphicFramePr>
        <p:xfrm>
          <a:off x="7881258" y="3111135"/>
          <a:ext cx="385000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random-pair.py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abs(x - y) &gt;= 2: 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print('too close', x, y)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4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10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8 5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020648" y="2395536"/>
            <a:ext cx="245022" cy="116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7867" y="1472206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/>
              <a:t> from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returns a random integer from {a, a + 1,..., b – 1, b}</a:t>
            </a:r>
          </a:p>
        </p:txBody>
      </p:sp>
    </p:spTree>
    <p:extLst>
      <p:ext uri="{BB962C8B-B14F-4D97-AF65-F5344CB8AC3E}">
        <p14:creationId xmlns:p14="http://schemas.microsoft.com/office/powerpoint/2010/main" val="2572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364872" y="5695901"/>
            <a:ext cx="8000753" cy="935755"/>
            <a:chOff x="2364872" y="5695901"/>
            <a:chExt cx="8000753" cy="935755"/>
          </a:xfrm>
        </p:grpSpPr>
        <p:grpSp>
          <p:nvGrpSpPr>
            <p:cNvPr id="69" name="Group 68"/>
            <p:cNvGrpSpPr/>
            <p:nvPr/>
          </p:nvGrpSpPr>
          <p:grpSpPr>
            <a:xfrm>
              <a:off x="2364872" y="6522436"/>
              <a:ext cx="8000753" cy="109220"/>
              <a:chOff x="2364872" y="6700236"/>
              <a:chExt cx="8000753" cy="1092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472872" y="6754236"/>
                <a:ext cx="77847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2576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59847" y="5695901"/>
              <a:ext cx="482353" cy="109220"/>
              <a:chOff x="2364872" y="6700236"/>
              <a:chExt cx="482353" cy="10922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6"/>
                <a:endCxn id="74" idx="2"/>
              </p:cNvCxnSpPr>
              <p:nvPr/>
            </p:nvCxnSpPr>
            <p:spPr>
              <a:xfrm flipV="1">
                <a:off x="2472872" y="6754236"/>
                <a:ext cx="2663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7392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91547" y="5862623"/>
              <a:ext cx="850653" cy="109220"/>
              <a:chOff x="2364872" y="6700236"/>
              <a:chExt cx="850653" cy="1092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2472872" y="6754236"/>
                <a:ext cx="6346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1075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64872" y="6205713"/>
              <a:ext cx="1980953" cy="109220"/>
              <a:chOff x="2364872" y="6700236"/>
              <a:chExt cx="1980953" cy="1092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2472872" y="6754236"/>
                <a:ext cx="17649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2378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64872" y="6370015"/>
              <a:ext cx="3855057" cy="109220"/>
              <a:chOff x="2364872" y="6700236"/>
              <a:chExt cx="3855057" cy="1092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2472872" y="6754236"/>
                <a:ext cx="3639057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111929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using binary search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258"/>
              </p:ext>
            </p:extLst>
          </p:nvPr>
        </p:nvGraphicFramePr>
        <p:xfrm>
          <a:off x="3478847" y="1592412"/>
          <a:ext cx="52343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int-sqrt.py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4907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20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= x + 1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&lt; high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low + 1 == high: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(high + low)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mid * mid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mid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print(low)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low 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32816" y="300610"/>
            <a:ext cx="1999373" cy="675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exercise asks to simplify the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98179" y="57110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blipFill>
                <a:blip r:embed="rId4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43160" y="5544714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4210" y="5647015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44436" y="6034752"/>
            <a:ext cx="8801100" cy="127000"/>
            <a:chOff x="1944436" y="6034752"/>
            <a:chExt cx="8801100" cy="127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944436" y="6098540"/>
              <a:ext cx="8801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1300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10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6321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38327" y="6034752"/>
              <a:ext cx="0" cy="127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1343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854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6365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3876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387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898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6409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3919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1430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89417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452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3963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103551" y="6044252"/>
              <a:ext cx="108000" cy="108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41474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8985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6496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4007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1518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9028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168152" y="6099048"/>
              <a:ext cx="110210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234545" y="604303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664668" y="5804714"/>
            <a:ext cx="248696" cy="217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121284" y="5747005"/>
            <a:ext cx="288695" cy="3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5490" y="5487188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05433" y="3466932"/>
            <a:ext cx="2134638" cy="27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/>
                  <a:t>Integer division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high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low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blipFill>
                <a:blip r:embed="rId8"/>
                <a:stretch>
                  <a:fillRect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6734432" y="4046048"/>
            <a:ext cx="2805639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mid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a-DK" b="0" i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mid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blipFill>
                <a:blip r:embed="rId9"/>
                <a:stretch>
                  <a:fillRect l="-4651" r="-2326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H="1">
            <a:off x="4368191" y="5888100"/>
            <a:ext cx="326286" cy="167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40885" y="5823765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37799" y="5792280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432"/>
            <a:ext cx="10515600" cy="1325563"/>
          </a:xfrm>
        </p:spPr>
        <p:txBody>
          <a:bodyPr/>
          <a:lstStyle/>
          <a:p>
            <a:r>
              <a:rPr lang="en-US" dirty="0"/>
              <a:t>Division using the 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6947"/>
            <a:ext cx="6585954" cy="305240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Compute </a:t>
            </a:r>
            <a:r>
              <a:rPr lang="en-US" dirty="0">
                <a:solidFill>
                  <a:srgbClr val="C00000"/>
                </a:solidFill>
              </a:rPr>
              <a:t>1 / n</a:t>
            </a:r>
            <a:r>
              <a:rPr lang="en-US" dirty="0"/>
              <a:t> only using +, -, and *</a:t>
            </a:r>
          </a:p>
          <a:p>
            <a:r>
              <a:rPr lang="en-US" dirty="0"/>
              <a:t>x = 1 / n   ⟺   f(x) = n – 1 / x = 0</a:t>
            </a:r>
          </a:p>
          <a:p>
            <a:r>
              <a:rPr lang="en-US" dirty="0"/>
              <a:t>Problem reduces to finding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of f</a:t>
            </a:r>
          </a:p>
          <a:p>
            <a:r>
              <a:rPr lang="en-US" dirty="0"/>
              <a:t>Newton-Raphson: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x := x-f(x)/f’(x) = x-(n-1/x)/(1/x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= (2-n∙x)∙x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/>
              <a:t>since f’(x) = 1 / x</a:t>
            </a:r>
            <a:r>
              <a:rPr lang="en-US" baseline="30000" dirty="0"/>
              <a:t>2 </a:t>
            </a:r>
            <a:r>
              <a:rPr lang="en-US" dirty="0"/>
              <a:t> for  f(x) = n – 1 / x</a:t>
            </a:r>
            <a:endParaRPr lang="en-US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6273"/>
              </p:ext>
            </p:extLst>
          </p:nvPr>
        </p:nvGraphicFramePr>
        <p:xfrm>
          <a:off x="6725654" y="1289232"/>
          <a:ext cx="521684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0.75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 in [0.5, 1.0]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1.0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 = 0.0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&lt; x: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last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(2 - n * x) *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/', n, '=',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print('Python 1.0 /', n, '=', 1.0 / n)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1.33331298828125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1.3333333330228925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 0.75 = 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1.0 / 0.75 = 1.3333333333333333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83894" y="4755210"/>
            <a:ext cx="4355924" cy="1986561"/>
            <a:chOff x="651503" y="4396041"/>
            <a:chExt cx="4355924" cy="198656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97120" y="5172162"/>
              <a:ext cx="32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29396" y="4396041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787857" y="4744777"/>
              <a:ext cx="2187717" cy="1637825"/>
            </a:xfrm>
            <a:custGeom>
              <a:avLst/>
              <a:gdLst>
                <a:gd name="connsiteX0" fmla="*/ 0 w 2197100"/>
                <a:gd name="connsiteY0" fmla="*/ 1054100 h 1054100"/>
                <a:gd name="connsiteX1" fmla="*/ 406400 w 2197100"/>
                <a:gd name="connsiteY1" fmla="*/ 26670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9582 h 959582"/>
                <a:gd name="connsiteX1" fmla="*/ 898854 w 1837546"/>
                <a:gd name="connsiteY1" fmla="*/ 146332 h 959582"/>
                <a:gd name="connsiteX2" fmla="*/ 1837546 w 1837546"/>
                <a:gd name="connsiteY2" fmla="*/ 1701 h 959582"/>
                <a:gd name="connsiteX0" fmla="*/ 0 w 1821683"/>
                <a:gd name="connsiteY0" fmla="*/ 1034234 h 1034234"/>
                <a:gd name="connsiteX1" fmla="*/ 898854 w 1821683"/>
                <a:gd name="connsiteY1" fmla="*/ 220984 h 1034234"/>
                <a:gd name="connsiteX2" fmla="*/ 1821683 w 1821683"/>
                <a:gd name="connsiteY2" fmla="*/ 179 h 1034234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83" h="1034055">
                  <a:moveTo>
                    <a:pt x="0" y="1034055"/>
                  </a:moveTo>
                  <a:cubicBezTo>
                    <a:pt x="69353" y="708091"/>
                    <a:pt x="484201" y="397155"/>
                    <a:pt x="898854" y="220805"/>
                  </a:cubicBezTo>
                  <a:cubicBezTo>
                    <a:pt x="1313507" y="44455"/>
                    <a:pt x="1537718" y="24386"/>
                    <a:pt x="1821683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34739" y="5891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31433" y="4713029"/>
              <a:ext cx="1034513" cy="1571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23501" y="5338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59501" y="5172161"/>
              <a:ext cx="0" cy="211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4739" y="5848043"/>
              <a:ext cx="302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(x, f(x)) current approximation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503" y="4751520"/>
              <a:ext cx="190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 – f(x) / f’(x)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629" y="5341371"/>
              <a:ext cx="235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approximation</a:t>
              </a:r>
            </a:p>
            <a:p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93946" y="513616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5658" y="5093435"/>
              <a:ext cx="120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root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7927" y="4534654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f(x)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423501" y="51319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967377" y="5172161"/>
              <a:ext cx="6920" cy="751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8149290" y="6488668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Newton’s_method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i="1" dirty="0">
                <a:solidFill>
                  <a:srgbClr val="C00000"/>
                </a:solidFill>
              </a:rPr>
              <a:t>message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prints </a:t>
            </a:r>
            <a:r>
              <a:rPr lang="en-US" i="1" dirty="0"/>
              <a:t>message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waits for the user provides a line of input and presses return. </a:t>
            </a:r>
            <a:br>
              <a:rPr lang="en-US" dirty="0"/>
            </a:br>
            <a:r>
              <a:rPr lang="en-US" dirty="0"/>
              <a:t>The line of input is returned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/>
          </a:p>
          <a:p>
            <a:r>
              <a:rPr lang="en-US" dirty="0"/>
              <a:t>If you e.g. expect input to be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then remember to convert the input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86670"/>
              </p:ext>
            </p:extLst>
          </p:nvPr>
        </p:nvGraphicFramePr>
        <p:xfrm>
          <a:off x="6701742" y="4001294"/>
          <a:ext cx="5015248" cy="259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name-age.py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input('Name: 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(input('Age: '))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print(name, 'is', age, 'years old')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Donald Duck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Age: 84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is 84 years old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894610" y="2790393"/>
            <a:ext cx="6341423" cy="2490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do either this or that ?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6112824" y="2525425"/>
            <a:ext cx="3958" cy="52993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602679" y="3751614"/>
            <a:ext cx="868878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777842" y="3751614"/>
            <a:ext cx="775855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777842" y="5069991"/>
            <a:ext cx="775855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602679" y="5069991"/>
            <a:ext cx="868878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953000" y="182917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9042" y="5781738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438897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9915" y="43737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9042" y="30553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decision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50870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86502" y="38223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49042" y="3435217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3284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9" grpId="0" animBg="1"/>
      <p:bldP spid="27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2" y="2165154"/>
            <a:ext cx="4339442" cy="3748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boolean</a:t>
            </a:r>
            <a:r>
              <a:rPr lang="da-DK" sz="2400" i="1" dirty="0"/>
              <a:t> </a:t>
            </a:r>
            <a:r>
              <a:rPr lang="da-DK" sz="2400" i="1" dirty="0" err="1"/>
              <a:t>expression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431"/>
              </p:ext>
            </p:extLst>
          </p:nvPr>
        </p:nvGraphicFramePr>
        <p:xfrm>
          <a:off x="7818439" y="3039183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801724" y="2712017"/>
            <a:ext cx="83128" cy="11044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192" y="2979964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801724" y="4513484"/>
            <a:ext cx="83128" cy="113173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192" y="4766446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745" y="6387725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Identical indentation for a sequence of lines = the same spaces/tabs should precede code</a:t>
            </a:r>
          </a:p>
        </p:txBody>
      </p:sp>
    </p:spTree>
    <p:extLst>
      <p:ext uri="{BB962C8B-B14F-4D97-AF65-F5344CB8AC3E}">
        <p14:creationId xmlns:p14="http://schemas.microsoft.com/office/powerpoint/2010/main" val="10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90049"/>
              </p:ext>
            </p:extLst>
          </p:nvPr>
        </p:nvGraphicFramePr>
        <p:xfrm>
          <a:off x="4682610" y="4438921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925283" y="1546163"/>
            <a:ext cx="11080669" cy="213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is a </a:t>
            </a:r>
            <a:r>
              <a:rPr lang="da-DK" dirty="0" err="1"/>
              <a:t>Python</a:t>
            </a:r>
            <a:r>
              <a:rPr lang="da-DK" dirty="0"/>
              <a:t> statement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 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statement is </a:t>
            </a:r>
            <a:r>
              <a:rPr lang="da-DK" dirty="0" err="1"/>
              <a:t>required</a:t>
            </a:r>
            <a:r>
              <a:rPr lang="da-DK" dirty="0"/>
              <a:t>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skip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writen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(bad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just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omitted</a:t>
            </a:r>
            <a:r>
              <a:rPr lang="da-DK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3547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6725" cy="27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zero</a:t>
            </a:r>
            <a:r>
              <a:rPr lang="da-DK" sz="2400" dirty="0"/>
              <a:t> or more </a:t>
            </a:r>
            <a:r>
              <a:rPr lang="en-US" sz="2400" dirty="0"/>
              <a:t>“</a:t>
            </a:r>
            <a:r>
              <a:rPr lang="en-US" sz="2400" dirty="0" err="1"/>
              <a:t>elfi</a:t>
            </a:r>
            <a:r>
              <a:rPr lang="en-US" sz="2400" dirty="0"/>
              <a:t>“ ≡ “else if”</a:t>
            </a:r>
            <a:endParaRPr lang="da-DK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optional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endParaRPr lang="da-DK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9210"/>
              </p:ext>
            </p:extLst>
          </p:nvPr>
        </p:nvGraphicFramePr>
        <p:xfrm>
          <a:off x="8437946" y="1929198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1848"/>
              </p:ext>
            </p:extLst>
          </p:nvPr>
        </p:nvGraphicFramePr>
        <p:xfrm>
          <a:off x="8437945" y="695968"/>
          <a:ext cx="3149325" cy="10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3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149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7772"/>
              </p:ext>
            </p:extLst>
          </p:nvPr>
        </p:nvGraphicFramePr>
        <p:xfrm>
          <a:off x="8437945" y="3639830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6545" y="4644357"/>
            <a:ext cx="34410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kumimoji="0" lang="da-DK" altLang="da-DK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60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2" y="6098212"/>
            <a:ext cx="46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Other languages using indentation for blocking: ABC (1976), </a:t>
            </a:r>
            <a:r>
              <a:rPr lang="en-US" dirty="0" err="1">
                <a:solidFill>
                  <a:srgbClr val="C00000"/>
                </a:solidFill>
              </a:rPr>
              <a:t>occam</a:t>
            </a:r>
            <a:r>
              <a:rPr lang="en-US" dirty="0">
                <a:solidFill>
                  <a:srgbClr val="C00000"/>
                </a:solidFill>
              </a:rPr>
              <a:t> (1983), Miranda (1985)</a:t>
            </a:r>
          </a:p>
        </p:txBody>
      </p:sp>
    </p:spTree>
    <p:extLst>
      <p:ext uri="{BB962C8B-B14F-4D97-AF65-F5344CB8AC3E}">
        <p14:creationId xmlns:p14="http://schemas.microsoft.com/office/powerpoint/2010/main" val="959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value is printed?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1227" y="2044897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6837764" y="39788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286" y="2313447"/>
            <a:ext cx="406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2: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0142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62"/>
              </p:ext>
            </p:extLst>
          </p:nvPr>
        </p:nvGraphicFramePr>
        <p:xfrm>
          <a:off x="3369656" y="1690688"/>
          <a:ext cx="54526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8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nested-if.py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51910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2: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prime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composite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2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123-E5D6-4B1E-838D-428C050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mistake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B0A96-A9F4-4F69-8933-393AB0B1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9440"/>
              </p:ext>
            </p:extLst>
          </p:nvPr>
        </p:nvGraphicFramePr>
        <p:xfrm>
          <a:off x="1973378" y="233112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A6A35F-BAC9-4890-8CB9-B588AA5F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3135"/>
              </p:ext>
            </p:extLst>
          </p:nvPr>
        </p:nvGraphicFramePr>
        <p:xfrm>
          <a:off x="6455233" y="232647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11C221-8A2B-4CD1-A546-36CEDD408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51371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14913</TotalTime>
  <Words>1549</Words>
  <Application>Microsoft Office PowerPoint</Application>
  <PresentationFormat>Widescreen</PresentationFormat>
  <Paragraphs>271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Control structures</vt:lpstr>
      <vt:lpstr>input</vt:lpstr>
      <vt:lpstr>Branching – do either this or that ?</vt:lpstr>
      <vt:lpstr>Basic if-else</vt:lpstr>
      <vt:lpstr>pass</vt:lpstr>
      <vt:lpstr>if-elif-else</vt:lpstr>
      <vt:lpstr>Questions – What value is printed?</vt:lpstr>
      <vt:lpstr>Nested if-statements</vt:lpstr>
      <vt:lpstr>Common mistake</vt:lpstr>
      <vt:lpstr>if-else expressions</vt:lpstr>
      <vt:lpstr>Repeat until done</vt:lpstr>
      <vt:lpstr>while-statement</vt:lpstr>
      <vt:lpstr>Computing ⌊√x⌋ using binary search</vt:lpstr>
      <vt:lpstr>Division using the Newton-Raphson method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494</cp:revision>
  <dcterms:created xsi:type="dcterms:W3CDTF">2017-10-19T06:54:16Z</dcterms:created>
  <dcterms:modified xsi:type="dcterms:W3CDTF">2023-02-06T07:15:28Z</dcterms:modified>
</cp:coreProperties>
</file>