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771" r:id="rId2"/>
    <p:sldId id="794" r:id="rId3"/>
    <p:sldId id="776" r:id="rId4"/>
    <p:sldId id="786" r:id="rId5"/>
    <p:sldId id="778" r:id="rId6"/>
    <p:sldId id="779" r:id="rId7"/>
    <p:sldId id="780" r:id="rId8"/>
    <p:sldId id="787" r:id="rId9"/>
    <p:sldId id="788" r:id="rId10"/>
    <p:sldId id="792" r:id="rId11"/>
    <p:sldId id="783" r:id="rId12"/>
    <p:sldId id="790" r:id="rId13"/>
    <p:sldId id="782" r:id="rId14"/>
    <p:sldId id="784" r:id="rId15"/>
    <p:sldId id="789" r:id="rId16"/>
    <p:sldId id="795" r:id="rId17"/>
    <p:sldId id="772" r:id="rId18"/>
    <p:sldId id="796" r:id="rId19"/>
    <p:sldId id="793" r:id="rId20"/>
    <p:sldId id="773" r:id="rId21"/>
    <p:sldId id="774" r:id="rId22"/>
    <p:sldId id="775" r:id="rId2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AC35D5-6BEF-4A15-80CA-88A8229CCE5F}" v="16" dt="2025-06-03T16:02:43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83805" autoAdjust="0"/>
  </p:normalViewPr>
  <p:slideViewPr>
    <p:cSldViewPr snapToGrid="0">
      <p:cViewPr varScale="1">
        <p:scale>
          <a:sx n="50" d="100"/>
          <a:sy n="50" d="100"/>
        </p:scale>
        <p:origin x="472" y="12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C39A38A5-3370-482A-A0A5-CF635498757E}"/>
    <pc:docChg chg="undo custSel modSld">
      <pc:chgData name="Gerth Stølting Brodal" userId="04ef4784-6591-4f86-a140-f5c3b108582a" providerId="ADAL" clId="{C39A38A5-3370-482A-A0A5-CF635498757E}" dt="2023-03-11T00:05:36.236" v="47" actId="313"/>
      <pc:docMkLst>
        <pc:docMk/>
      </pc:docMkLst>
      <pc:sldChg chg="modSp mod">
        <pc:chgData name="Gerth Stølting Brodal" userId="04ef4784-6591-4f86-a140-f5c3b108582a" providerId="ADAL" clId="{C39A38A5-3370-482A-A0A5-CF635498757E}" dt="2023-03-11T00:05:36.236" v="47" actId="313"/>
        <pc:sldMkLst>
          <pc:docMk/>
          <pc:sldMk cId="84816449" sldId="788"/>
        </pc:sldMkLst>
      </pc:sldChg>
      <pc:sldChg chg="modSp mod">
        <pc:chgData name="Gerth Stølting Brodal" userId="04ef4784-6591-4f86-a140-f5c3b108582a" providerId="ADAL" clId="{C39A38A5-3370-482A-A0A5-CF635498757E}" dt="2023-03-11T00:02:19.494" v="41" actId="313"/>
        <pc:sldMkLst>
          <pc:docMk/>
          <pc:sldMk cId="2230500912" sldId="790"/>
        </pc:sldMkLst>
      </pc:sldChg>
    </pc:docChg>
  </pc:docChgLst>
  <pc:docChgLst>
    <pc:chgData name="Gerth Stølting Brodal" userId="04ef4784-6591-4f86-a140-f5c3b108582a" providerId="ADAL" clId="{0DB94234-3218-4FCB-8C1F-DFC91B9BC4D4}"/>
    <pc:docChg chg="undo custSel modSld">
      <pc:chgData name="Gerth Stølting Brodal" userId="04ef4784-6591-4f86-a140-f5c3b108582a" providerId="ADAL" clId="{0DB94234-3218-4FCB-8C1F-DFC91B9BC4D4}" dt="2022-04-07T16:55:43.365" v="238" actId="6549"/>
      <pc:docMkLst>
        <pc:docMk/>
      </pc:docMkLst>
      <pc:sldChg chg="modSp mod modAnim modNotesTx">
        <pc:chgData name="Gerth Stølting Brodal" userId="04ef4784-6591-4f86-a140-f5c3b108582a" providerId="ADAL" clId="{0DB94234-3218-4FCB-8C1F-DFC91B9BC4D4}" dt="2022-04-07T16:55:43.365" v="238" actId="6549"/>
        <pc:sldMkLst>
          <pc:docMk/>
          <pc:sldMk cId="3278452034" sldId="772"/>
        </pc:sldMkLst>
      </pc:sldChg>
      <pc:sldChg chg="modSp mod">
        <pc:chgData name="Gerth Stølting Brodal" userId="04ef4784-6591-4f86-a140-f5c3b108582a" providerId="ADAL" clId="{0DB94234-3218-4FCB-8C1F-DFC91B9BC4D4}" dt="2022-04-03T07:00:03.691" v="42" actId="20577"/>
        <pc:sldMkLst>
          <pc:docMk/>
          <pc:sldMk cId="1272159487" sldId="774"/>
        </pc:sldMkLst>
      </pc:sldChg>
    </pc:docChg>
  </pc:docChgLst>
  <pc:docChgLst>
    <pc:chgData name="Gerth Stølting Brodal" userId="04ef4784-6591-4f86-a140-f5c3b108582a" providerId="ADAL" clId="{FCA54829-69E0-4900-9165-83DAEE965D83}"/>
    <pc:docChg chg="undo custSel modSld modShowInfo">
      <pc:chgData name="Gerth Stølting Brodal" userId="04ef4784-6591-4f86-a140-f5c3b108582a" providerId="ADAL" clId="{FCA54829-69E0-4900-9165-83DAEE965D83}" dt="2023-04-16T11:48:39.280" v="201" actId="1076"/>
      <pc:docMkLst>
        <pc:docMk/>
      </pc:docMkLst>
      <pc:sldChg chg="modSp mod">
        <pc:chgData name="Gerth Stølting Brodal" userId="04ef4784-6591-4f86-a140-f5c3b108582a" providerId="ADAL" clId="{FCA54829-69E0-4900-9165-83DAEE965D83}" dt="2023-04-16T11:46:18.083" v="199" actId="20577"/>
        <pc:sldMkLst>
          <pc:docMk/>
          <pc:sldMk cId="1272159487" sldId="774"/>
        </pc:sldMkLst>
      </pc:sldChg>
      <pc:sldChg chg="addSp modSp mod">
        <pc:chgData name="Gerth Stølting Brodal" userId="04ef4784-6591-4f86-a140-f5c3b108582a" providerId="ADAL" clId="{FCA54829-69E0-4900-9165-83DAEE965D83}" dt="2023-04-16T11:48:39.280" v="201" actId="1076"/>
        <pc:sldMkLst>
          <pc:docMk/>
          <pc:sldMk cId="4011126068" sldId="775"/>
        </pc:sldMkLst>
      </pc:sldChg>
      <pc:sldChg chg="mod modShow">
        <pc:chgData name="Gerth Stølting Brodal" userId="04ef4784-6591-4f86-a140-f5c3b108582a" providerId="ADAL" clId="{FCA54829-69E0-4900-9165-83DAEE965D83}" dt="2023-04-16T10:43:43.951" v="4" actId="729"/>
        <pc:sldMkLst>
          <pc:docMk/>
          <pc:sldMk cId="2437861281" sldId="778"/>
        </pc:sldMkLst>
      </pc:sldChg>
      <pc:sldChg chg="modSp mod">
        <pc:chgData name="Gerth Stølting Brodal" userId="04ef4784-6591-4f86-a140-f5c3b108582a" providerId="ADAL" clId="{FCA54829-69E0-4900-9165-83DAEE965D83}" dt="2023-04-16T11:24:44.093" v="118" actId="1035"/>
        <pc:sldMkLst>
          <pc:docMk/>
          <pc:sldMk cId="4134781063" sldId="780"/>
        </pc:sldMkLst>
      </pc:sldChg>
      <pc:sldChg chg="modSp mod">
        <pc:chgData name="Gerth Stølting Brodal" userId="04ef4784-6591-4f86-a140-f5c3b108582a" providerId="ADAL" clId="{FCA54829-69E0-4900-9165-83DAEE965D83}" dt="2023-04-16T11:34:14.568" v="197" actId="20577"/>
        <pc:sldMkLst>
          <pc:docMk/>
          <pc:sldMk cId="3629567511" sldId="782"/>
        </pc:sldMkLst>
      </pc:sldChg>
      <pc:sldChg chg="addSp delSp modSp mod modNotesTx">
        <pc:chgData name="Gerth Stølting Brodal" userId="04ef4784-6591-4f86-a140-f5c3b108582a" providerId="ADAL" clId="{FCA54829-69E0-4900-9165-83DAEE965D83}" dt="2023-04-16T11:26:57.468" v="178" actId="1035"/>
        <pc:sldMkLst>
          <pc:docMk/>
          <pc:sldMk cId="1178474818" sldId="783"/>
        </pc:sldMkLst>
      </pc:sldChg>
      <pc:sldChg chg="modSp mod">
        <pc:chgData name="Gerth Stølting Brodal" userId="04ef4784-6591-4f86-a140-f5c3b108582a" providerId="ADAL" clId="{FCA54829-69E0-4900-9165-83DAEE965D83}" dt="2023-04-16T11:25:37.414" v="144" actId="1035"/>
        <pc:sldMkLst>
          <pc:docMk/>
          <pc:sldMk cId="3711897289" sldId="787"/>
        </pc:sldMkLst>
      </pc:sldChg>
      <pc:sldChg chg="modSp mod">
        <pc:chgData name="Gerth Stølting Brodal" userId="04ef4784-6591-4f86-a140-f5c3b108582a" providerId="ADAL" clId="{FCA54829-69E0-4900-9165-83DAEE965D83}" dt="2023-04-16T11:25:25.269" v="142" actId="1036"/>
        <pc:sldMkLst>
          <pc:docMk/>
          <pc:sldMk cId="84816449" sldId="788"/>
        </pc:sldMkLst>
      </pc:sldChg>
      <pc:sldChg chg="addSp delSp modSp mod">
        <pc:chgData name="Gerth Stølting Brodal" userId="04ef4784-6591-4f86-a140-f5c3b108582a" providerId="ADAL" clId="{FCA54829-69E0-4900-9165-83DAEE965D83}" dt="2023-04-16T11:27:37.358" v="182" actId="1076"/>
        <pc:sldMkLst>
          <pc:docMk/>
          <pc:sldMk cId="2230500912" sldId="790"/>
        </pc:sldMkLst>
      </pc:sldChg>
      <pc:sldChg chg="addSp delSp modSp mod">
        <pc:chgData name="Gerth Stølting Brodal" userId="04ef4784-6591-4f86-a140-f5c3b108582a" providerId="ADAL" clId="{FCA54829-69E0-4900-9165-83DAEE965D83}" dt="2023-04-16T11:26:26.211" v="165" actId="1038"/>
        <pc:sldMkLst>
          <pc:docMk/>
          <pc:sldMk cId="1989879142" sldId="792"/>
        </pc:sldMkLst>
      </pc:sldChg>
      <pc:sldChg chg="modSp mod">
        <pc:chgData name="Gerth Stølting Brodal" userId="04ef4784-6591-4f86-a140-f5c3b108582a" providerId="ADAL" clId="{FCA54829-69E0-4900-9165-83DAEE965D83}" dt="2023-04-16T11:40:25.237" v="198" actId="20577"/>
        <pc:sldMkLst>
          <pc:docMk/>
          <pc:sldMk cId="3092077248" sldId="796"/>
        </pc:sldMkLst>
      </pc:sldChg>
    </pc:docChg>
  </pc:docChgLst>
  <pc:docChgLst>
    <pc:chgData name="Gerth Stølting Brodal" userId="04ef4784-6591-4f86-a140-f5c3b108582a" providerId="ADAL" clId="{3182D9E5-9F75-4E9E-A6C8-86AC2F6C117C}"/>
    <pc:docChg chg="undo custSel modSld">
      <pc:chgData name="Gerth Stølting Brodal" userId="04ef4784-6591-4f86-a140-f5c3b108582a" providerId="ADAL" clId="{3182D9E5-9F75-4E9E-A6C8-86AC2F6C117C}" dt="2024-04-14T20:28:46.187" v="320" actId="113"/>
      <pc:docMkLst>
        <pc:docMk/>
      </pc:docMkLst>
      <pc:sldChg chg="modSp mod">
        <pc:chgData name="Gerth Stølting Brodal" userId="04ef4784-6591-4f86-a140-f5c3b108582a" providerId="ADAL" clId="{3182D9E5-9F75-4E9E-A6C8-86AC2F6C117C}" dt="2024-04-10T06:03:01.611" v="114" actId="1076"/>
        <pc:sldMkLst>
          <pc:docMk/>
          <pc:sldMk cId="2655291698" sldId="776"/>
        </pc:sldMkLst>
      </pc:sldChg>
      <pc:sldChg chg="modNotesTx">
        <pc:chgData name="Gerth Stølting Brodal" userId="04ef4784-6591-4f86-a140-f5c3b108582a" providerId="ADAL" clId="{3182D9E5-9F75-4E9E-A6C8-86AC2F6C117C}" dt="2024-04-10T06:19:07.264" v="190" actId="6549"/>
        <pc:sldMkLst>
          <pc:docMk/>
          <pc:sldMk cId="1178474818" sldId="783"/>
        </pc:sldMkLst>
      </pc:sldChg>
      <pc:sldChg chg="modNotesTx">
        <pc:chgData name="Gerth Stølting Brodal" userId="04ef4784-6591-4f86-a140-f5c3b108582a" providerId="ADAL" clId="{3182D9E5-9F75-4E9E-A6C8-86AC2F6C117C}" dt="2024-04-10T06:13:55.292" v="163" actId="20577"/>
        <pc:sldMkLst>
          <pc:docMk/>
          <pc:sldMk cId="1989879142" sldId="792"/>
        </pc:sldMkLst>
      </pc:sldChg>
      <pc:sldChg chg="modNotesTx">
        <pc:chgData name="Gerth Stølting Brodal" userId="04ef4784-6591-4f86-a140-f5c3b108582a" providerId="ADAL" clId="{3182D9E5-9F75-4E9E-A6C8-86AC2F6C117C}" dt="2024-04-14T20:28:46.187" v="320" actId="113"/>
        <pc:sldMkLst>
          <pc:docMk/>
          <pc:sldMk cId="3092077248" sldId="796"/>
        </pc:sldMkLst>
      </pc:sldChg>
    </pc:docChg>
  </pc:docChgLst>
  <pc:docChgLst>
    <pc:chgData name="Gerth Stølting Brodal" userId="04ef4784-6591-4f86-a140-f5c3b108582a" providerId="ADAL" clId="{81AC35D5-6BEF-4A15-80CA-88A8229CCE5F}"/>
    <pc:docChg chg="undo custSel modSld">
      <pc:chgData name="Gerth Stølting Brodal" userId="04ef4784-6591-4f86-a140-f5c3b108582a" providerId="ADAL" clId="{81AC35D5-6BEF-4A15-80CA-88A8229CCE5F}" dt="2025-06-03T16:03:24.052" v="53" actId="20577"/>
      <pc:docMkLst>
        <pc:docMk/>
      </pc:docMkLst>
      <pc:sldChg chg="modSp mod modNotesTx">
        <pc:chgData name="Gerth Stølting Brodal" userId="04ef4784-6591-4f86-a140-f5c3b108582a" providerId="ADAL" clId="{81AC35D5-6BEF-4A15-80CA-88A8229CCE5F}" dt="2025-06-03T16:03:24.052" v="53" actId="20577"/>
        <pc:sldMkLst>
          <pc:docMk/>
          <pc:sldMk cId="3278452034" sldId="772"/>
        </pc:sldMkLst>
        <pc:spChg chg="mod">
          <ac:chgData name="Gerth Stølting Brodal" userId="04ef4784-6591-4f86-a140-f5c3b108582a" providerId="ADAL" clId="{81AC35D5-6BEF-4A15-80CA-88A8229CCE5F}" dt="2025-06-03T16:02:43.885" v="16" actId="207"/>
          <ac:spMkLst>
            <pc:docMk/>
            <pc:sldMk cId="3278452034" sldId="772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.cc/pagerank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34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93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Python:</a:t>
            </a:r>
            <a:r>
              <a:rPr lang="en-US" baseline="0" dirty="0"/>
              <a:t> </a:t>
            </a:r>
            <a:r>
              <a:rPr lang="en-US" dirty="0" err="1"/>
              <a:t>random.randint</a:t>
            </a:r>
            <a:r>
              <a:rPr lang="en-US" dirty="0"/>
              <a:t>(1, 6)</a:t>
            </a:r>
          </a:p>
          <a:p>
            <a:endParaRPr lang="da-DK" dirty="0"/>
          </a:p>
          <a:p>
            <a:r>
              <a:rPr lang="en-US" dirty="0">
                <a:hlinkClick r:id="rId3"/>
              </a:rPr>
              <a:t>tiny.cc/</a:t>
            </a:r>
            <a:r>
              <a:rPr lang="en-US" dirty="0" err="1">
                <a:hlinkClick r:id="rId3"/>
              </a:rPr>
              <a:t>pagerank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31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64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division = done by broadcasting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53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p </a:t>
            </a:r>
            <a:r>
              <a:rPr lang="da-DK" dirty="0"/>
              <a:t>= column </a:t>
            </a:r>
            <a:r>
              <a:rPr lang="da-DK" dirty="0" err="1"/>
              <a:t>vector</a:t>
            </a:r>
            <a:endParaRPr lang="da-DK" dirty="0"/>
          </a:p>
          <a:p>
            <a:r>
              <a:rPr lang="da-DK" dirty="0"/>
              <a:t>A = </a:t>
            </a:r>
            <a:r>
              <a:rPr lang="da-DK" dirty="0" err="1"/>
              <a:t>np.arange</a:t>
            </a:r>
            <a:r>
              <a:rPr lang="da-DK" dirty="0"/>
              <a:t>(4).</a:t>
            </a:r>
            <a:r>
              <a:rPr lang="da-DK" dirty="0" err="1"/>
              <a:t>reshape</a:t>
            </a:r>
            <a:r>
              <a:rPr lang="da-DK" dirty="0"/>
              <a:t>(2, 2)</a:t>
            </a:r>
          </a:p>
          <a:p>
            <a:r>
              <a:rPr lang="da-DK" dirty="0" err="1"/>
              <a:t>np.</a:t>
            </a:r>
            <a:r>
              <a:rPr lang="da-DK" b="1" dirty="0" err="1"/>
              <a:t>append</a:t>
            </a:r>
            <a:r>
              <a:rPr lang="da-DK" dirty="0"/>
              <a:t>(A, A)  # </a:t>
            </a:r>
            <a:r>
              <a:rPr lang="da-DK" dirty="0" err="1"/>
              <a:t>result</a:t>
            </a:r>
            <a:r>
              <a:rPr lang="da-DK" dirty="0"/>
              <a:t> is 1-vector</a:t>
            </a:r>
          </a:p>
          <a:p>
            <a:r>
              <a:rPr lang="da-DK" dirty="0" err="1"/>
              <a:t>np.</a:t>
            </a:r>
            <a:r>
              <a:rPr lang="da-DK" b="1" dirty="0" err="1"/>
              <a:t>append</a:t>
            </a:r>
            <a:r>
              <a:rPr lang="da-DK" dirty="0"/>
              <a:t>(A, A, axis=0)  # </a:t>
            </a:r>
            <a:r>
              <a:rPr lang="da-DK" dirty="0" err="1"/>
              <a:t>added</a:t>
            </a:r>
            <a:r>
              <a:rPr lang="da-DK" dirty="0"/>
              <a:t> as </a:t>
            </a:r>
            <a:r>
              <a:rPr lang="da-DK" dirty="0" err="1"/>
              <a:t>roows</a:t>
            </a:r>
            <a:endParaRPr lang="da-DK" dirty="0"/>
          </a:p>
          <a:p>
            <a:r>
              <a:rPr lang="da-DK" dirty="0" err="1"/>
              <a:t>np.</a:t>
            </a:r>
            <a:r>
              <a:rPr lang="da-DK" b="1" dirty="0" err="1"/>
              <a:t>append</a:t>
            </a:r>
            <a:r>
              <a:rPr lang="da-DK" dirty="0"/>
              <a:t>(A, A, axis=1)  # </a:t>
            </a:r>
            <a:r>
              <a:rPr lang="da-DK" dirty="0" err="1"/>
              <a:t>added</a:t>
            </a:r>
            <a:r>
              <a:rPr lang="da-DK" dirty="0"/>
              <a:t> as columns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35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PuLP</a:t>
            </a:r>
            <a:r>
              <a:rPr lang="en-US" dirty="0"/>
              <a:t> and </a:t>
            </a:r>
            <a:r>
              <a:rPr lang="en-US" dirty="0" err="1"/>
              <a:t>Pyomo</a:t>
            </a:r>
            <a:r>
              <a:rPr lang="en-US" dirty="0"/>
              <a:t> are used in other courses on the Data Science education.</a:t>
            </a:r>
          </a:p>
          <a:p>
            <a:r>
              <a:rPr lang="en-US" dirty="0" err="1"/>
              <a:t>Gurobi</a:t>
            </a:r>
            <a:r>
              <a:rPr lang="en-US" dirty="0"/>
              <a:t> has free </a:t>
            </a:r>
            <a:r>
              <a:rPr lang="en-US"/>
              <a:t>academic licenses.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1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Keyword argument "bound" defines the ranges for the variables. </a:t>
            </a:r>
          </a:p>
          <a:p>
            <a:r>
              <a:rPr lang="en-US" dirty="0"/>
              <a:t>Default bound is </a:t>
            </a:r>
            <a:r>
              <a:rPr lang="en-US" b="1" dirty="0"/>
              <a:t>(0, None)</a:t>
            </a:r>
            <a:r>
              <a:rPr lang="en-US" b="0" dirty="0"/>
              <a:t>, </a:t>
            </a:r>
            <a:r>
              <a:rPr lang="en-US" b="0" dirty="0" err="1"/>
              <a:t>ie</a:t>
            </a:r>
            <a:r>
              <a:rPr lang="en-US" b="0" dirty="0"/>
              <a:t> variables must be non-negative</a:t>
            </a:r>
            <a:endParaRPr lang="da-DK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5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-or.github.io/pulp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urobi.com/documentation/" TargetMode="External"/><Relationship Id="rId5" Type="http://schemas.openxmlformats.org/officeDocument/2006/relationships/hyperlink" Target="https://pypi.org/project/cplex/" TargetMode="External"/><Relationship Id="rId4" Type="http://schemas.openxmlformats.org/officeDocument/2006/relationships/hyperlink" Target="http://www.pyomo.or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generated/scipy.optimize.linprog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folab.stanford.edu/pub/papers/google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3" y="2920558"/>
            <a:ext cx="8971342" cy="1325563"/>
          </a:xfrm>
        </p:spPr>
        <p:txBody>
          <a:bodyPr/>
          <a:lstStyle/>
          <a:p>
            <a:pPr algn="r"/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8645" y="3920647"/>
            <a:ext cx="7162767" cy="2937353"/>
          </a:xfrm>
        </p:spPr>
        <p:txBody>
          <a:bodyPr>
            <a:normAutofit/>
          </a:bodyPr>
          <a:lstStyle/>
          <a:p>
            <a:r>
              <a:rPr lang="da-DK" dirty="0" err="1"/>
              <a:t>Example</a:t>
            </a:r>
            <a:r>
              <a:rPr lang="da-DK" dirty="0"/>
              <a:t> </a:t>
            </a:r>
            <a:r>
              <a:rPr lang="da-DK" dirty="0" err="1"/>
              <a:t>Numpy</a:t>
            </a:r>
            <a:r>
              <a:rPr lang="da-DK" dirty="0"/>
              <a:t>: </a:t>
            </a:r>
            <a:r>
              <a:rPr lang="da-DK" dirty="0" err="1"/>
              <a:t>PageRank</a:t>
            </a:r>
            <a:endParaRPr lang="da-DK" dirty="0"/>
          </a:p>
          <a:p>
            <a:r>
              <a:rPr lang="da-DK" dirty="0" err="1"/>
              <a:t>scipy.optimize.linprog</a:t>
            </a:r>
            <a:endParaRPr lang="da-DK" dirty="0"/>
          </a:p>
          <a:p>
            <a:r>
              <a:rPr lang="da-DK" dirty="0" err="1"/>
              <a:t>Example</a:t>
            </a:r>
            <a:r>
              <a:rPr lang="da-DK" dirty="0"/>
              <a:t> </a:t>
            </a:r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: Maximum flow</a:t>
            </a:r>
          </a:p>
        </p:txBody>
      </p:sp>
    </p:spTree>
    <p:extLst>
      <p:ext uri="{BB962C8B-B14F-4D97-AF65-F5344CB8AC3E}">
        <p14:creationId xmlns:p14="http://schemas.microsoft.com/office/powerpoint/2010/main" val="3273395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92643"/>
              </p:ext>
            </p:extLst>
          </p:nvPr>
        </p:nvGraphicFramePr>
        <p:xfrm>
          <a:off x="1423687" y="2412379"/>
          <a:ext cx="959516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51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300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74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/ degree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Normalize row sums to one. Note that 'degree'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# is an n x 1 matrix, whereas G is an n x n matrix.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# The elementwise division is repeated for each column of 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print(A)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300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60317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[[0.  1.  0.  0.  0.  0. ]</a:t>
                      </a:r>
                      <a:b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  0.  0.  1.  0.  0. ]</a:t>
                      </a:r>
                      <a:b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[0.5 0.5 0.  0.  0.  0. ]</a:t>
                      </a:r>
                      <a:b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  0.5 0.  0.  0.5 0. ]</a:t>
                      </a:r>
                      <a:b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  0.5 0.  0.  0.  0.5]</a:t>
                      </a:r>
                      <a:b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  1.  0.  0.  0.  0. 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Transition matrix </a:t>
            </a:r>
            <a:r>
              <a:rPr lang="da-DK" i="1" dirty="0"/>
              <a:t>A</a:t>
            </a:r>
            <a:endParaRPr lang="en-US" i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BDD816-BFB6-D183-812C-2770D5B6C160}"/>
              </a:ext>
            </a:extLst>
          </p:cNvPr>
          <p:cNvGrpSpPr/>
          <p:nvPr/>
        </p:nvGrpSpPr>
        <p:grpSpPr>
          <a:xfrm>
            <a:off x="6577721" y="4642129"/>
            <a:ext cx="2792916" cy="1874255"/>
            <a:chOff x="8792860" y="2628237"/>
            <a:chExt cx="2792916" cy="187425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96583B-FBA5-149C-5CB8-61202017A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5E910A7-655B-7BA3-33EB-717DAA3ED4F1}"/>
                </a:ext>
              </a:extLst>
            </p:cNvPr>
            <p:cNvSpPr/>
            <p:nvPr/>
          </p:nvSpPr>
          <p:spPr>
            <a:xfrm>
              <a:off x="8874887" y="3647013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C4F0B9-6C44-D81C-B2F7-DC74B7005549}"/>
                </a:ext>
              </a:extLst>
            </p:cNvPr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F4CE2ED-D98C-BF4A-919E-D7C8A1D0B484}"/>
                </a:ext>
              </a:extLst>
            </p:cNvPr>
            <p:cNvSpPr/>
            <p:nvPr/>
          </p:nvSpPr>
          <p:spPr>
            <a:xfrm>
              <a:off x="10536819" y="3216643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AA8A20-D900-7E34-8517-745072F495B9}"/>
                </a:ext>
              </a:extLst>
            </p:cNvPr>
            <p:cNvSpPr/>
            <p:nvPr/>
          </p:nvSpPr>
          <p:spPr>
            <a:xfrm>
              <a:off x="1115146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D67874-C0FE-4495-BEC4-401DBE7DDE6F}"/>
                </a:ext>
              </a:extLst>
            </p:cNvPr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78F2AE-E081-AFE0-1F0F-A10E6538B3B7}"/>
                </a:ext>
              </a:extLst>
            </p:cNvPr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987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185" y="149267"/>
            <a:ext cx="10367058" cy="1325563"/>
          </a:xfrm>
        </p:spPr>
        <p:txBody>
          <a:bodyPr/>
          <a:lstStyle/>
          <a:p>
            <a:r>
              <a:rPr lang="da-DK" dirty="0" err="1"/>
              <a:t>Repeated</a:t>
            </a:r>
            <a:r>
              <a:rPr lang="da-DK" dirty="0"/>
              <a:t> matrix </a:t>
            </a:r>
            <a:r>
              <a:rPr lang="da-DK" dirty="0" err="1"/>
              <a:t>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3185" y="1650227"/>
                <a:ext cx="5544273" cy="50519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We now want to compute the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probability</a:t>
                </a:r>
                <a:r>
                  <a:rPr lang="en-US" sz="2000" dirty="0"/>
                  <a:t>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(</a:t>
                </a:r>
                <a:r>
                  <a:rPr lang="en-US" sz="2000" i="1" baseline="30000" dirty="0">
                    <a:solidFill>
                      <a:srgbClr val="C00000"/>
                    </a:solidFill>
                  </a:rPr>
                  <a:t>i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)</a:t>
                </a:r>
                <a:r>
                  <a:rPr lang="en-US" sz="2000" i="1" baseline="-25000" dirty="0">
                    <a:solidFill>
                      <a:srgbClr val="C00000"/>
                    </a:solidFill>
                  </a:rPr>
                  <a:t>j</a:t>
                </a:r>
                <a:r>
                  <a:rPr lang="en-US" sz="2000" dirty="0"/>
                  <a:t> to be in vertex </a:t>
                </a:r>
                <a:r>
                  <a:rPr lang="en-US" sz="2000" i="1" dirty="0"/>
                  <a:t>j</a:t>
                </a:r>
                <a:r>
                  <a:rPr lang="en-US" sz="2000" dirty="0"/>
                  <a:t> after </a:t>
                </a:r>
                <a:r>
                  <a:rPr lang="en-US" sz="2000" i="1" dirty="0"/>
                  <a:t>i</a:t>
                </a:r>
                <a:r>
                  <a:rPr lang="en-US" sz="2000" dirty="0"/>
                  <a:t> steps. Let </a:t>
                </a:r>
                <a:r>
                  <a:rPr lang="en-US" sz="2000" i="1" dirty="0"/>
                  <a:t>p</a:t>
                </a:r>
                <a:r>
                  <a:rPr lang="en-US" sz="2000" baseline="30000" dirty="0"/>
                  <a:t>(</a:t>
                </a:r>
                <a:r>
                  <a:rPr lang="en-US" sz="2000" i="1" baseline="30000" dirty="0"/>
                  <a:t>i</a:t>
                </a:r>
                <a:r>
                  <a:rPr lang="en-US" sz="2000" baseline="30000" dirty="0"/>
                  <a:t>)</a:t>
                </a:r>
                <a:r>
                  <a:rPr lang="en-US" sz="2000" dirty="0"/>
                  <a:t> = (</a:t>
                </a:r>
                <a:r>
                  <a:rPr lang="en-US" sz="2000" i="1" dirty="0"/>
                  <a:t>p</a:t>
                </a:r>
                <a:r>
                  <a:rPr lang="en-US" sz="2000" baseline="30000" dirty="0"/>
                  <a:t>(</a:t>
                </a:r>
                <a:r>
                  <a:rPr lang="en-US" sz="2000" i="1" baseline="30000" dirty="0"/>
                  <a:t>i</a:t>
                </a:r>
                <a:r>
                  <a:rPr lang="en-US" sz="2000" baseline="30000" dirty="0"/>
                  <a:t>)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, … , </a:t>
                </a:r>
                <a:r>
                  <a:rPr lang="en-US" sz="2000" i="1" dirty="0"/>
                  <a:t>p</a:t>
                </a:r>
                <a:r>
                  <a:rPr lang="en-US" sz="2000" baseline="30000" dirty="0"/>
                  <a:t>(</a:t>
                </a:r>
                <a:r>
                  <a:rPr lang="en-US" sz="2000" i="1" baseline="30000" dirty="0"/>
                  <a:t>i</a:t>
                </a:r>
                <a:r>
                  <a:rPr lang="en-US" sz="2000" baseline="30000" dirty="0"/>
                  <a:t>)</a:t>
                </a:r>
                <a:r>
                  <a:rPr lang="en-US" sz="2000" i="1" baseline="-25000" dirty="0"/>
                  <a:t>n</a:t>
                </a:r>
                <a:r>
                  <a:rPr lang="en-US" sz="2000" baseline="-25000" dirty="0"/>
                  <a:t>−1</a:t>
                </a:r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Initially we have </a:t>
                </a:r>
                <a:r>
                  <a:rPr lang="en-US" sz="2000" i="1" dirty="0"/>
                  <a:t>p</a:t>
                </a:r>
                <a:r>
                  <a:rPr lang="en-US" sz="2000" baseline="30000" dirty="0"/>
                  <a:t>(0) </a:t>
                </a:r>
                <a:r>
                  <a:rPr lang="en-US" sz="2000" dirty="0"/>
                  <a:t>= (1, 0, … , 0). </a:t>
                </a:r>
              </a:p>
              <a:p>
                <a:pPr marL="0" indent="0">
                  <a:buNone/>
                </a:pPr>
                <a:r>
                  <a:rPr lang="en-US" sz="2000" dirty="0"/>
                  <a:t>We compute a matrix </a:t>
                </a:r>
                <a:r>
                  <a:rPr lang="en-US" sz="2000" i="1" dirty="0"/>
                  <a:t>M</a:t>
                </a:r>
                <a:r>
                  <a:rPr lang="en-US" sz="2000" dirty="0"/>
                  <a:t>, such that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(</a:t>
                </a:r>
                <a:r>
                  <a:rPr lang="en-US" sz="2000" i="1" baseline="30000" dirty="0">
                    <a:solidFill>
                      <a:srgbClr val="C00000"/>
                    </a:solidFill>
                  </a:rPr>
                  <a:t>i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)</a:t>
                </a:r>
                <a:r>
                  <a:rPr lang="en-US" sz="2000" dirty="0">
                    <a:solidFill>
                      <a:srgbClr val="C00000"/>
                    </a:solidFill>
                  </a:rPr>
                  <a:t> = </a:t>
                </a:r>
                <a:r>
                  <a:rPr lang="en-US" sz="2000" i="1" dirty="0" err="1">
                    <a:solidFill>
                      <a:srgbClr val="C00000"/>
                    </a:solidFill>
                  </a:rPr>
                  <a:t>M</a:t>
                </a:r>
                <a:r>
                  <a:rPr lang="en-US" sz="2000" i="1" baseline="30000" dirty="0" err="1">
                    <a:solidFill>
                      <a:srgbClr val="C00000"/>
                    </a:solidFill>
                  </a:rPr>
                  <a:t>i</a:t>
                </a:r>
                <a:r>
                  <a:rPr lang="en-US" sz="2000" i="1" baseline="30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∙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(0)</a:t>
                </a:r>
                <a:r>
                  <a:rPr lang="en-US" sz="2000" dirty="0"/>
                  <a:t> (assuming </a:t>
                </a:r>
                <a:r>
                  <a:rPr lang="en-US" sz="2000" i="1" dirty="0"/>
                  <a:t>p</a:t>
                </a:r>
                <a:r>
                  <a:rPr lang="en-US" sz="2000" baseline="30000" dirty="0"/>
                  <a:t>(0) </a:t>
                </a:r>
                <a:r>
                  <a:rPr lang="en-US" sz="2000" dirty="0"/>
                  <a:t> is a column vector). </a:t>
                </a:r>
              </a:p>
              <a:p>
                <a:pPr marL="0" indent="0">
                  <a:buNone/>
                </a:pPr>
                <a:r>
                  <a:rPr lang="en-US" sz="2000" dirty="0"/>
                  <a:t>If we let </a:t>
                </a:r>
                <a:r>
                  <a:rPr lang="en-US" sz="2000" b="1" dirty="0"/>
                  <a:t>1</a:t>
                </a:r>
                <a:r>
                  <a:rPr lang="en-US" sz="2000" b="1" i="1" baseline="-25000" dirty="0"/>
                  <a:t>n</a:t>
                </a:r>
                <a:r>
                  <a:rPr lang="en-US" sz="2000" dirty="0"/>
                  <a:t> denote the </a:t>
                </a:r>
                <a:r>
                  <a:rPr lang="en-US" sz="2000" i="1" dirty="0"/>
                  <a:t>n </a:t>
                </a:r>
                <a:r>
                  <a:rPr lang="en-US" sz="2000" dirty="0"/>
                  <a:t>× </a:t>
                </a:r>
                <a:r>
                  <a:rPr lang="en-US" sz="2000" i="1" dirty="0"/>
                  <a:t>n</a:t>
                </a:r>
                <a:r>
                  <a:rPr lang="en-US" sz="2000" dirty="0"/>
                  <a:t> matrix with 1 in each entry, then </a:t>
                </a:r>
                <a:r>
                  <a:rPr lang="en-US" sz="2000" i="1" dirty="0"/>
                  <a:t>M</a:t>
                </a:r>
                <a:r>
                  <a:rPr lang="en-US" sz="2000" dirty="0"/>
                  <a:t> can be computed as:</a:t>
                </a:r>
                <a:br>
                  <a:rPr lang="en-US" sz="2000" dirty="0"/>
                </a:b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da-DK" sz="2000" i="1"/>
                            <m:t>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a-DK" sz="2000" b="0" i="1" smtClean="0"/>
                            <m:t>j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da-DK" sz="2000" i="0"/>
                            <m:t>(</m:t>
                          </m:r>
                          <m:r>
                            <m:rPr>
                              <m:nor/>
                            </m:rPr>
                            <a:rPr lang="da-DK" sz="2000" i="1"/>
                            <m:t>i</m:t>
                          </m:r>
                          <m:r>
                            <m:rPr>
                              <m:nor/>
                            </m:rPr>
                            <a:rPr lang="da-DK" sz="2000" b="0" i="0" smtClean="0"/>
                            <m:t>+1</m:t>
                          </m:r>
                          <m:r>
                            <m:rPr>
                              <m:nor/>
                            </m:rPr>
                            <a:rPr lang="da-DK" sz="2000" i="0"/>
                            <m:t>)</m:t>
                          </m:r>
                        </m:sup>
                      </m:sSubSup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 smtClean="0"/>
                        <m:t>=</m:t>
                      </m:r>
                      <m:r>
                        <m:rPr>
                          <m:nor/>
                        </m:rPr>
                        <a:rPr lang="da-DK" sz="2000" b="0" i="0" smtClean="0"/>
                        <m:t> 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a-DK" sz="2000" b="0" i="0" smtClean="0"/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a-DK" sz="2000" b="0" i="0" smtClean="0"/>
                            <m:t>6</m:t>
                          </m:r>
                        </m:den>
                      </m:f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a-DK" sz="2000" b="0" i="0" smtClean="0"/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a-DK" sz="2000" b="0" i="1" smtClean="0"/>
                            <m:t>n</m:t>
                          </m:r>
                        </m:den>
                      </m:f>
                      <m:r>
                        <m:rPr>
                          <m:nor/>
                        </m:rPr>
                        <a:rPr lang="da-DK" sz="2000" b="0" i="0" smtClean="0"/>
                        <m:t>+</m:t>
                      </m:r>
                      <m:f>
                        <m:f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a-DK" sz="2000" b="0" i="0" smtClean="0"/>
                            <m:t>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a-DK" sz="2000" b="0" i="0" smtClean="0"/>
                            <m:t>6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23"/>
                            </m:rPr>
                            <a:rPr lang="da-DK" sz="2000" b="0" i="1" smtClean="0"/>
                            <m:t>k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p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k</m:t>
                              </m:r>
                            </m:sub>
                            <m:sup>
                              <m:r>
                                <m:rPr>
                                  <m:nor/>
                                </m:rPr>
                                <a:rPr lang="da-DK" sz="2000" b="0" i="0" smtClean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da-DK" sz="2000" b="0" i="0" smtClean="0"/>
                                <m:t>)</m:t>
                              </m:r>
                            </m:sup>
                          </m:sSubSup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da-DK" sz="2000" b="0" i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da-DK" sz="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da-DK" sz="2000" i="1"/>
                            <m:t>p</m:t>
                          </m:r>
                        </m:e>
                        <m:sub/>
                        <m:sup>
                          <m:r>
                            <m:rPr>
                              <m:nor/>
                            </m:rPr>
                            <a:rPr lang="da-DK" sz="2000" i="0"/>
                            <m:t>(</m:t>
                          </m:r>
                          <m:r>
                            <m:rPr>
                              <m:nor/>
                            </m:rPr>
                            <a:rPr lang="da-DK" sz="2000" i="1"/>
                            <m:t>i</m:t>
                          </m:r>
                          <m:r>
                            <m:rPr>
                              <m:nor/>
                            </m:rPr>
                            <a:rPr lang="da-DK" sz="2000" i="0"/>
                            <m:t>+1)</m:t>
                          </m:r>
                        </m:sup>
                      </m:sSubSup>
                      <m:r>
                        <m:rPr>
                          <m:nor/>
                        </m:rPr>
                        <a:rPr lang="da-DK" sz="2000" b="0" i="0" smtClean="0"/>
                        <m:t> </m:t>
                      </m:r>
                      <m:r>
                        <m:rPr>
                          <m:nor/>
                        </m:rPr>
                        <a:rPr lang="en-US" sz="2000" i="0"/>
                        <m:t>=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da-DK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da-DK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da-DK" sz="2000" i="1">
                                      <a:solidFill>
                                        <a:srgbClr val="C00000"/>
                                      </a:solidFill>
                                    </a:rPr>
                                    <m:t>n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sz="2000" b="1" dirty="0">
                                  <a:solidFill>
                                    <a:srgbClr val="C00000"/>
                                  </a:solidFill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000" b="1" i="1" baseline="-25000" dirty="0">
                                  <a:solidFill>
                                    <a:srgbClr val="C00000"/>
                                  </a:solidFill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 dirty="0">
                                  <a:solidFill>
                                    <a:srgbClr val="C00000"/>
                                  </a:solidFill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da-DK" sz="2000">
                                  <a:solidFill>
                                    <a:srgbClr val="C00000"/>
                                  </a:solidFill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rgbClr val="C00000"/>
                                  </a:solidFill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da-DK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6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da-DK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da-DK" sz="2000" i="1">
                                      <a:solidFill>
                                        <a:srgbClr val="C00000"/>
                                      </a:solidFill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T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lang="da-DK" sz="2000" i="0"/>
                            <m:t>∙</m:t>
                          </m:r>
                          <m:r>
                            <m:rPr>
                              <m:nor/>
                            </m:rPr>
                            <a:rPr lang="da-DK" sz="2000" i="1"/>
                            <m:t>p</m:t>
                          </m:r>
                        </m:e>
                        <m:sub/>
                        <m:sup>
                          <m:r>
                            <m:rPr>
                              <m:nor/>
                            </m:rPr>
                            <a:rPr lang="da-DK" sz="2000" i="0"/>
                            <m:t>(</m:t>
                          </m:r>
                          <m:r>
                            <m:rPr>
                              <m:nor/>
                            </m:rPr>
                            <a:rPr lang="da-DK" sz="2000" i="1"/>
                            <m:t>i</m:t>
                          </m:r>
                          <m:r>
                            <m:rPr>
                              <m:nor/>
                            </m:rPr>
                            <a:rPr lang="da-DK" sz="2000" i="0"/>
                            <m:t>)</m:t>
                          </m:r>
                        </m:sup>
                      </m:sSubSup>
                    </m:oMath>
                  </m:oMathPara>
                </a14:m>
                <a:endParaRPr lang="da-DK" sz="2000" dirty="0"/>
              </a:p>
              <a:p>
                <a:pPr marL="0" indent="0">
                  <a:buNone/>
                </a:pPr>
                <a:endParaRPr lang="da-DK" sz="600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sz="2000" b="0" i="1" smtClean="0">
                          <a:solidFill>
                            <a:srgbClr val="C00000"/>
                          </a:solidFill>
                        </a:rPr>
                        <m:t>      </m:t>
                      </m:r>
                      <m:r>
                        <m:rPr>
                          <m:nor/>
                        </m:rPr>
                        <a:rPr lang="da-DK" sz="2000" i="1" smtClean="0">
                          <a:solidFill>
                            <a:srgbClr val="C00000"/>
                          </a:solidFill>
                        </a:rPr>
                        <m:t>M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185" y="1650227"/>
                <a:ext cx="5544273" cy="5051923"/>
              </a:xfrm>
              <a:blipFill>
                <a:blip r:embed="rId3"/>
                <a:stretch>
                  <a:fillRect l="-1099" t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93091"/>
              </p:ext>
            </p:extLst>
          </p:nvPr>
        </p:nvGraphicFramePr>
        <p:xfrm>
          <a:off x="6096000" y="1474830"/>
          <a:ext cx="5944565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456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22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ITERATIONS = 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p_0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np.zeros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((n, 1))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p_0[0, 0] = 1.0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 = 1 / (6 * n) + 5 / 6 * A.T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p_0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prob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prob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will contain each </a:t>
                      </a:r>
                      <a:b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# computed 'p' as a new column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range(ITERATIONS):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M @ 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prob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np.append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prob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p, axis=1)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[[0.03935185]</a:t>
                      </a:r>
                    </a:p>
                    <a:p>
                      <a:pPr marL="266700" indent="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[0.35326184]</a:t>
                      </a:r>
                    </a:p>
                    <a:p>
                      <a:pPr marL="266700" indent="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[0.02777778]</a:t>
                      </a:r>
                    </a:p>
                    <a:p>
                      <a:pPr marL="266700" indent="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[0.32230071]</a:t>
                      </a:r>
                    </a:p>
                    <a:p>
                      <a:pPr marL="266700" indent="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[0.16198059]</a:t>
                      </a:r>
                    </a:p>
                    <a:p>
                      <a:pPr marL="266700" indent="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[0.09532722]]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3" name="Right Brace 12"/>
          <p:cNvSpPr/>
          <p:nvPr/>
        </p:nvSpPr>
        <p:spPr>
          <a:xfrm rot="5400000">
            <a:off x="3296494" y="5343561"/>
            <a:ext cx="148553" cy="1408547"/>
          </a:xfrm>
          <a:prstGeom prst="rightBrace">
            <a:avLst>
              <a:gd name="adj1" fmla="val 41666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D42C42-9F41-E26E-C95C-C487D1D37C70}"/>
              </a:ext>
            </a:extLst>
          </p:cNvPr>
          <p:cNvGrpSpPr/>
          <p:nvPr/>
        </p:nvGrpSpPr>
        <p:grpSpPr>
          <a:xfrm>
            <a:off x="8995899" y="4896440"/>
            <a:ext cx="2792916" cy="1874255"/>
            <a:chOff x="8792860" y="2628237"/>
            <a:chExt cx="2792916" cy="187425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727C293-C901-E52A-9A47-2FAE4C75F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AAFEFF-4F9C-88B0-B055-B4D7B34F1E5A}"/>
                </a:ext>
              </a:extLst>
            </p:cNvPr>
            <p:cNvSpPr/>
            <p:nvPr/>
          </p:nvSpPr>
          <p:spPr>
            <a:xfrm>
              <a:off x="8874887" y="3645426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26709AE-5ED2-0F69-1028-E4616FA26765}"/>
                </a:ext>
              </a:extLst>
            </p:cNvPr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F1AA50-6A08-B972-8579-5487D87AF4B6}"/>
                </a:ext>
              </a:extLst>
            </p:cNvPr>
            <p:cNvSpPr/>
            <p:nvPr/>
          </p:nvSpPr>
          <p:spPr>
            <a:xfrm>
              <a:off x="10536819" y="3215055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91DC0C-E042-C215-1832-AFE4ABB68CC4}"/>
                </a:ext>
              </a:extLst>
            </p:cNvPr>
            <p:cNvSpPr/>
            <p:nvPr/>
          </p:nvSpPr>
          <p:spPr>
            <a:xfrm>
              <a:off x="1114352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AF0E2DB-445C-7E2E-24B8-EAC65B724984}"/>
                </a:ext>
              </a:extLst>
            </p:cNvPr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40303BC-7F27-7652-9D83-2D97F6103B92}"/>
                </a:ext>
              </a:extLst>
            </p:cNvPr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847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981391"/>
              </p:ext>
            </p:extLst>
          </p:nvPr>
        </p:nvGraphicFramePr>
        <p:xfrm>
          <a:off x="306684" y="4009814"/>
          <a:ext cx="6539230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74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9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range(ITERATIONS + 1)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node in range(n):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prob[node]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f'node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{node}')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plt.xticks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('Random Surfer Probabilities')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('Iterations')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('Probability')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70850" y="365125"/>
            <a:ext cx="2992101" cy="1433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Rate of</a:t>
            </a:r>
            <a:br>
              <a:rPr lang="en-US" dirty="0"/>
            </a:br>
            <a:r>
              <a:rPr lang="en-US" dirty="0"/>
              <a:t>convergence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-154493"/>
            <a:ext cx="10058400" cy="429042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16E890D-4B46-E3A8-3B50-0B7A023EF54F}"/>
              </a:ext>
            </a:extLst>
          </p:cNvPr>
          <p:cNvGrpSpPr/>
          <p:nvPr/>
        </p:nvGrpSpPr>
        <p:grpSpPr>
          <a:xfrm>
            <a:off x="9092400" y="4833039"/>
            <a:ext cx="2792916" cy="1874255"/>
            <a:chOff x="8792860" y="2628237"/>
            <a:chExt cx="2792916" cy="18742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F65F058-B34F-30BD-7C07-66D74F638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54B121-FE17-B4F3-9BB2-59AB811B7FE5}"/>
                </a:ext>
              </a:extLst>
            </p:cNvPr>
            <p:cNvSpPr/>
            <p:nvPr/>
          </p:nvSpPr>
          <p:spPr>
            <a:xfrm>
              <a:off x="8874887" y="3645426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BEE1D6-D1FB-CADA-7244-ABBB13396B35}"/>
                </a:ext>
              </a:extLst>
            </p:cNvPr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6DBE9-9B66-6D70-58DB-58B08472D26B}"/>
                </a:ext>
              </a:extLst>
            </p:cNvPr>
            <p:cNvSpPr/>
            <p:nvPr/>
          </p:nvSpPr>
          <p:spPr>
            <a:xfrm>
              <a:off x="10536819" y="3215055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440628-2F70-C7D2-FD8D-2C59A9701E37}"/>
                </a:ext>
              </a:extLst>
            </p:cNvPr>
            <p:cNvSpPr/>
            <p:nvPr/>
          </p:nvSpPr>
          <p:spPr>
            <a:xfrm>
              <a:off x="1114352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065DF7-2EF0-D0B5-1E06-47124744711A}"/>
                </a:ext>
              </a:extLst>
            </p:cNvPr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C7FFDC-E655-4832-178B-226F472F1DC9}"/>
                </a:ext>
              </a:extLst>
            </p:cNvPr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500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squaring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49" y="1482345"/>
            <a:ext cx="10515600" cy="624249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M</a:t>
            </a:r>
            <a:r>
              <a:rPr lang="en-US" dirty="0"/>
              <a:t>⋅(⋯(</a:t>
            </a:r>
            <a:r>
              <a:rPr lang="en-US" i="1" dirty="0"/>
              <a:t>M</a:t>
            </a:r>
            <a:r>
              <a:rPr lang="en-US" dirty="0"/>
              <a:t>⋅(</a:t>
            </a:r>
            <a:r>
              <a:rPr lang="en-US" i="1" dirty="0" err="1"/>
              <a:t>M</a:t>
            </a:r>
            <a:r>
              <a:rPr lang="en-US" dirty="0" err="1"/>
              <a:t>⋅</a:t>
            </a:r>
            <a:r>
              <a:rPr lang="en-US" i="1" dirty="0" err="1"/>
              <a:t>p</a:t>
            </a:r>
            <a:r>
              <a:rPr lang="en-US" baseline="30000" dirty="0"/>
              <a:t>(0)</a:t>
            </a:r>
            <a:r>
              <a:rPr lang="en-US" dirty="0"/>
              <a:t>))⋯) = </a:t>
            </a:r>
            <a:r>
              <a:rPr lang="en-US" i="1" dirty="0" err="1"/>
              <a:t>M</a:t>
            </a:r>
            <a:r>
              <a:rPr lang="en-US" i="1" baseline="30000" dirty="0" err="1"/>
              <a:t>k</a:t>
            </a:r>
            <a:r>
              <a:rPr lang="en-US" dirty="0" err="1"/>
              <a:t>⋅</a:t>
            </a:r>
            <a:r>
              <a:rPr lang="en-US" i="1" dirty="0" err="1"/>
              <a:t>p</a:t>
            </a:r>
            <a:r>
              <a:rPr lang="en-US" baseline="30000" dirty="0"/>
              <a:t>(0) </a:t>
            </a:r>
            <a:r>
              <a:rPr lang="en-US" dirty="0"/>
              <a:t>= </a:t>
            </a:r>
            <a:r>
              <a:rPr lang="en-US" i="1" dirty="0"/>
              <a:t>M</a:t>
            </a:r>
            <a:r>
              <a:rPr lang="en-US" baseline="30000" dirty="0"/>
              <a:t>2</a:t>
            </a:r>
            <a:r>
              <a:rPr lang="en-US" baseline="50000" dirty="0"/>
              <a:t>log</a:t>
            </a:r>
            <a:r>
              <a:rPr lang="en-US" sz="2000" baseline="50000" dirty="0"/>
              <a:t>2 </a:t>
            </a:r>
            <a:r>
              <a:rPr lang="en-US" i="1" baseline="50000" dirty="0" err="1"/>
              <a:t>k</a:t>
            </a:r>
            <a:r>
              <a:rPr lang="en-US" dirty="0" err="1"/>
              <a:t>⋅</a:t>
            </a:r>
            <a:r>
              <a:rPr lang="en-US" i="1" dirty="0" err="1"/>
              <a:t>p</a:t>
            </a:r>
            <a:r>
              <a:rPr lang="en-US" baseline="30000" dirty="0"/>
              <a:t>(0)  </a:t>
            </a:r>
            <a:r>
              <a:rPr lang="en-US" dirty="0"/>
              <a:t>= (⋯((</a:t>
            </a:r>
            <a:r>
              <a:rPr lang="en-US" i="1" dirty="0"/>
              <a:t>M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⋯)</a:t>
            </a:r>
            <a:r>
              <a:rPr lang="en-US" baseline="30000" dirty="0"/>
              <a:t>2</a:t>
            </a:r>
            <a:r>
              <a:rPr lang="en-US" dirty="0"/>
              <a:t>⋅</a:t>
            </a:r>
            <a:r>
              <a:rPr lang="en-US" i="1" dirty="0"/>
              <a:t>p</a:t>
            </a:r>
            <a:r>
              <a:rPr lang="en-US" baseline="30000" dirty="0"/>
              <a:t>(0)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14244"/>
              </p:ext>
            </p:extLst>
          </p:nvPr>
        </p:nvGraphicFramePr>
        <p:xfrm>
          <a:off x="2546321" y="2500125"/>
          <a:ext cx="714565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6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22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log2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 = 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range(1 + int(log2(ITERATIONS))):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 = MP @ MP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MP @ p_0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[[0.03935185]</a:t>
                      </a:r>
                      <a:b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[0.35332637]</a:t>
                      </a:r>
                      <a:b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[0.02777778]</a:t>
                      </a:r>
                      <a:b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[0.32221711]</a:t>
                      </a:r>
                      <a:b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[0.16203446]</a:t>
                      </a:r>
                      <a:b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[0.09529243]]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 rot="16200000">
            <a:off x="2425288" y="1140499"/>
            <a:ext cx="195987" cy="1736201"/>
          </a:xfrm>
          <a:prstGeom prst="leftBrace">
            <a:avLst>
              <a:gd name="adj1" fmla="val 3406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03206" y="984700"/>
            <a:ext cx="108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/>
              <a:t>log</a:t>
            </a:r>
            <a:r>
              <a:rPr lang="da-DK" sz="1400" baseline="-25000" dirty="0"/>
              <a:t>2</a:t>
            </a:r>
            <a:r>
              <a:rPr lang="da-DK" sz="1400" dirty="0"/>
              <a:t> </a:t>
            </a:r>
            <a:r>
              <a:rPr lang="da-DK" sz="1400" i="1" dirty="0"/>
              <a:t>k</a:t>
            </a:r>
            <a:endParaRPr lang="en-US" sz="1400" dirty="0"/>
          </a:p>
        </p:txBody>
      </p:sp>
      <p:sp>
        <p:nvSpPr>
          <p:cNvPr id="8" name="Left Brace 7"/>
          <p:cNvSpPr/>
          <p:nvPr/>
        </p:nvSpPr>
        <p:spPr>
          <a:xfrm rot="5400000">
            <a:off x="9350029" y="845655"/>
            <a:ext cx="195987" cy="1089631"/>
          </a:xfrm>
          <a:prstGeom prst="leftBrace">
            <a:avLst>
              <a:gd name="adj1" fmla="val 3406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83043" y="2126321"/>
            <a:ext cx="3080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i="1" dirty="0"/>
              <a:t>k</a:t>
            </a:r>
            <a:r>
              <a:rPr lang="da-DK" sz="1400" dirty="0"/>
              <a:t> </a:t>
            </a:r>
            <a:r>
              <a:rPr lang="da-DK" sz="1400" dirty="0" err="1"/>
              <a:t>multiplications</a:t>
            </a:r>
            <a:r>
              <a:rPr lang="da-DK" sz="1400" dirty="0"/>
              <a:t>, </a:t>
            </a:r>
            <a:r>
              <a:rPr lang="da-DK" sz="1400" i="1" dirty="0"/>
              <a:t>k</a:t>
            </a:r>
            <a:r>
              <a:rPr lang="da-DK" sz="1400" dirty="0"/>
              <a:t> power of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9567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 : Computing eigenvector</a:t>
            </a:r>
            <a:r>
              <a:rPr lang="da-DK" dirty="0"/>
              <a:t> for </a:t>
            </a:r>
            <a:r>
              <a:rPr lang="el-GR" dirty="0"/>
              <a:t>λ</a:t>
            </a:r>
            <a:r>
              <a:rPr lang="da-DK" dirty="0"/>
              <a:t> =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648" y="2010820"/>
            <a:ext cx="8694037" cy="871276"/>
          </a:xfrm>
        </p:spPr>
        <p:txBody>
          <a:bodyPr/>
          <a:lstStyle/>
          <a:p>
            <a:r>
              <a:rPr lang="en-US" dirty="0"/>
              <a:t>We want to find a vector </a:t>
            </a:r>
            <a:r>
              <a:rPr lang="en-US" i="1" dirty="0"/>
              <a:t>p</a:t>
            </a:r>
            <a:r>
              <a:rPr lang="en-US" dirty="0"/>
              <a:t>, with |</a:t>
            </a:r>
            <a:r>
              <a:rPr lang="en-US" i="1" dirty="0"/>
              <a:t>p</a:t>
            </a:r>
            <a:r>
              <a:rPr lang="en-US" dirty="0"/>
              <a:t>| = 1, where </a:t>
            </a:r>
            <a:r>
              <a:rPr lang="en-US" i="1" dirty="0" err="1"/>
              <a:t>Mp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p</a:t>
            </a:r>
            <a:r>
              <a:rPr lang="en-US" dirty="0"/>
              <a:t>, i.e. an </a:t>
            </a:r>
            <a:r>
              <a:rPr lang="en-US" i="1" dirty="0">
                <a:solidFill>
                  <a:srgbClr val="C00000"/>
                </a:solidFill>
              </a:rPr>
              <a:t>eigenvector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for the eigenvalue λ = 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067418"/>
              </p:ext>
            </p:extLst>
          </p:nvPr>
        </p:nvGraphicFramePr>
        <p:xfrm>
          <a:off x="202247" y="3940724"/>
          <a:ext cx="11787505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7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6485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89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eigenvalues, eigenvectors =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np.linalg.eig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eigenvalues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.argmax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find the largest eigenvalue (=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np.real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(eigenvectors[:,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.real returns the real part of complex numbers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/=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.sum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           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normalize p to have sum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6485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6485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[0.03935185 0.3533267  0.02777778 0.32221669 0.16203473 0.09529225]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768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 : Note on practicality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9164"/>
            <a:ext cx="10515600" cy="3167845"/>
          </a:xfrm>
        </p:spPr>
        <p:txBody>
          <a:bodyPr>
            <a:normAutofit/>
          </a:bodyPr>
          <a:lstStyle/>
          <a:p>
            <a:r>
              <a:rPr lang="en-US" dirty="0"/>
              <a:t>In practice an explicit matrix for billions of nodes is infeasible, since the number of entries would be order of 10</a:t>
            </a:r>
            <a:r>
              <a:rPr lang="en-US" baseline="30000" dirty="0"/>
              <a:t>18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Instead use </a:t>
            </a:r>
            <a:r>
              <a:rPr lang="en-US" dirty="0">
                <a:solidFill>
                  <a:srgbClr val="C00000"/>
                </a:solidFill>
              </a:rPr>
              <a:t>sparse matrices</a:t>
            </a:r>
            <a:r>
              <a:rPr lang="en-US" dirty="0"/>
              <a:t> (in Python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scipy.sparse</a:t>
            </a:r>
            <a:r>
              <a:rPr lang="en-US" dirty="0"/>
              <a:t>) and stay with repeated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685518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01" y="2668487"/>
            <a:ext cx="10515600" cy="1325563"/>
          </a:xfrm>
        </p:spPr>
        <p:txBody>
          <a:bodyPr/>
          <a:lstStyle/>
          <a:p>
            <a:pPr algn="ctr"/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09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51391" y="3539613"/>
            <a:ext cx="4444181" cy="24089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scipy.optimize.linprog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826" y="1825625"/>
            <a:ext cx="10515600" cy="4351338"/>
          </a:xfrm>
        </p:spPr>
        <p:txBody>
          <a:bodyPr>
            <a:normAutofit/>
          </a:bodyPr>
          <a:lstStyle/>
          <a:p>
            <a:pPr>
              <a:tabLst>
                <a:tab pos="2416175" algn="l"/>
              </a:tabLst>
            </a:pPr>
            <a:r>
              <a:rPr lang="en-US" dirty="0" err="1"/>
              <a:t>scipy.optimize.linprog</a:t>
            </a:r>
            <a:r>
              <a:rPr lang="en-US" dirty="0"/>
              <a:t> can solve </a:t>
            </a:r>
            <a:r>
              <a:rPr lang="en-US" i="1" dirty="0"/>
              <a:t>linear programs</a:t>
            </a:r>
            <a:r>
              <a:rPr lang="en-US" dirty="0"/>
              <a:t> of the following form, where one wants to find an </a:t>
            </a:r>
            <a:r>
              <a:rPr lang="en-US" i="1" dirty="0"/>
              <a:t>n</a:t>
            </a:r>
            <a:r>
              <a:rPr lang="en-US" altLang="en-US" dirty="0"/>
              <a:t> x 1 vector </a:t>
            </a:r>
            <a:r>
              <a:rPr lang="en-US" altLang="en-US" i="1" dirty="0"/>
              <a:t>x</a:t>
            </a:r>
            <a:r>
              <a:rPr lang="en-US" altLang="en-US" dirty="0"/>
              <a:t> satisfying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marL="328612" lvl="1" indent="0">
              <a:buNone/>
              <a:tabLst>
                <a:tab pos="982663" algn="l"/>
                <a:tab pos="2871788" algn="l"/>
                <a:tab pos="6813550" algn="l"/>
              </a:tabLst>
            </a:pPr>
            <a:endParaRPr lang="da-DK" altLang="en-US" sz="2800" b="1" dirty="0"/>
          </a:p>
          <a:p>
            <a:pPr marL="328612" lvl="1" indent="0">
              <a:buNone/>
              <a:tabLst>
                <a:tab pos="1787525" algn="l"/>
                <a:tab pos="3671888" algn="l"/>
                <a:tab pos="6181725" algn="l"/>
              </a:tabLst>
            </a:pPr>
            <a:r>
              <a:rPr lang="da-DK" altLang="en-US" sz="2800" b="1" dirty="0"/>
              <a:t>			</a:t>
            </a:r>
            <a:r>
              <a:rPr lang="da-DK" altLang="en-US" sz="2800" i="1" u="sng" dirty="0"/>
              <a:t>dimension</a:t>
            </a:r>
            <a:endParaRPr lang="en-US" altLang="en-US" sz="2800" i="1" u="sng" dirty="0"/>
          </a:p>
          <a:p>
            <a:pPr marL="328612" lvl="1" indent="0">
              <a:buNone/>
              <a:tabLst>
                <a:tab pos="1787525" algn="l"/>
                <a:tab pos="3671888" algn="l"/>
                <a:tab pos="6181725" algn="l"/>
              </a:tabLst>
            </a:pPr>
            <a:r>
              <a:rPr lang="en-US" altLang="en-US" sz="2800" b="1" dirty="0"/>
              <a:t>	Minimize</a:t>
            </a:r>
            <a:r>
              <a:rPr lang="en-US" altLang="en-US" sz="2800" dirty="0"/>
              <a:t>: 	</a:t>
            </a:r>
            <a:r>
              <a:rPr lang="en-US" altLang="en-US" sz="2800" i="1" dirty="0" err="1"/>
              <a:t>c</a:t>
            </a:r>
            <a:r>
              <a:rPr lang="en-US" altLang="en-US" sz="2800" baseline="30000" dirty="0" err="1"/>
              <a:t>T</a:t>
            </a:r>
            <a:r>
              <a:rPr lang="en-US" altLang="en-US" sz="2800" baseline="30000" dirty="0"/>
              <a:t> </a:t>
            </a:r>
            <a:r>
              <a:rPr lang="en-US" altLang="en-US" sz="2800" i="1" dirty="0"/>
              <a:t>∙ x</a:t>
            </a:r>
            <a:r>
              <a:rPr lang="en-US" altLang="en-US" sz="2800" dirty="0"/>
              <a:t> 	</a:t>
            </a:r>
            <a:r>
              <a:rPr lang="en-US" altLang="en-US" sz="2800" i="1" dirty="0"/>
              <a:t>c</a:t>
            </a:r>
            <a:r>
              <a:rPr lang="en-US" altLang="en-US" sz="2800" dirty="0"/>
              <a:t> : </a:t>
            </a:r>
            <a:r>
              <a:rPr lang="en-US" altLang="en-US" sz="2800" i="1" dirty="0"/>
              <a:t>n</a:t>
            </a:r>
            <a:r>
              <a:rPr lang="en-US" altLang="en-US" sz="2800" dirty="0"/>
              <a:t> x 1</a:t>
            </a:r>
          </a:p>
          <a:p>
            <a:pPr marL="328612" lvl="1" indent="0">
              <a:buNone/>
              <a:tabLst>
                <a:tab pos="1787525" algn="l"/>
                <a:tab pos="3671888" algn="l"/>
                <a:tab pos="6181725" algn="l"/>
              </a:tabLst>
            </a:pPr>
            <a:r>
              <a:rPr lang="en-US" altLang="en-US" sz="2800" b="1" dirty="0"/>
              <a:t>	</a:t>
            </a:r>
            <a:br>
              <a:rPr lang="en-US" altLang="en-US" sz="2800" b="1" dirty="0"/>
            </a:br>
            <a:r>
              <a:rPr lang="en-US" altLang="en-US" sz="2800" b="1" dirty="0"/>
              <a:t>	Subject to</a:t>
            </a:r>
            <a:r>
              <a:rPr lang="en-US" altLang="en-US" sz="2800" dirty="0"/>
              <a:t>: 	</a:t>
            </a:r>
            <a:r>
              <a:rPr lang="en-US" altLang="en-US" sz="2800" i="1" dirty="0" err="1"/>
              <a:t>A</a:t>
            </a:r>
            <a:r>
              <a:rPr lang="en-US" altLang="en-US" sz="2800" baseline="-25000" dirty="0" err="1"/>
              <a:t>ub</a:t>
            </a:r>
            <a:r>
              <a:rPr lang="en-US" altLang="en-US" sz="2800" baseline="-25000" dirty="0"/>
              <a:t> </a:t>
            </a:r>
            <a:r>
              <a:rPr lang="en-US" altLang="en-US" sz="2800" i="1" dirty="0"/>
              <a:t>∙ x  </a:t>
            </a:r>
            <a:r>
              <a:rPr lang="en-US" altLang="en-US" sz="2800" dirty="0"/>
              <a:t>≤  </a:t>
            </a:r>
            <a:r>
              <a:rPr lang="en-US" altLang="en-US" sz="2800" i="1" dirty="0"/>
              <a:t>b</a:t>
            </a:r>
            <a:r>
              <a:rPr lang="en-US" altLang="en-US" sz="2800" baseline="-25000" dirty="0"/>
              <a:t>ub	</a:t>
            </a:r>
            <a:r>
              <a:rPr lang="en-US" altLang="en-US" sz="2800" i="1" dirty="0" err="1"/>
              <a:t>A</a:t>
            </a:r>
            <a:r>
              <a:rPr lang="en-US" altLang="en-US" sz="2800" baseline="-25000" dirty="0" err="1"/>
              <a:t>ub</a:t>
            </a:r>
            <a:r>
              <a:rPr lang="en-US" altLang="en-US" sz="2800" i="1" dirty="0"/>
              <a:t> </a:t>
            </a:r>
            <a:r>
              <a:rPr lang="en-US" altLang="en-US" sz="2800" dirty="0"/>
              <a:t>:</a:t>
            </a:r>
            <a:r>
              <a:rPr lang="en-US" altLang="en-US" sz="2800" i="1" dirty="0"/>
              <a:t> m</a:t>
            </a:r>
            <a:r>
              <a:rPr lang="en-US" altLang="en-US" sz="2800" dirty="0"/>
              <a:t> x </a:t>
            </a:r>
            <a:r>
              <a:rPr lang="en-US" altLang="en-US" sz="2800" i="1" dirty="0"/>
              <a:t>n</a:t>
            </a:r>
            <a:r>
              <a:rPr lang="en-US" altLang="en-US" sz="2800" dirty="0"/>
              <a:t>	</a:t>
            </a:r>
            <a:r>
              <a:rPr lang="en-US" altLang="en-US" sz="2800" i="1" dirty="0"/>
              <a:t>b</a:t>
            </a:r>
            <a:r>
              <a:rPr lang="en-US" altLang="en-US" sz="2800" baseline="-25000" dirty="0"/>
              <a:t>ub</a:t>
            </a:r>
            <a:r>
              <a:rPr lang="en-US" altLang="en-US" sz="2800" dirty="0"/>
              <a:t> : </a:t>
            </a:r>
            <a:r>
              <a:rPr lang="en-US" altLang="en-US" sz="2800" i="1" dirty="0"/>
              <a:t>m</a:t>
            </a:r>
            <a:r>
              <a:rPr lang="en-US" altLang="en-US" sz="2800" dirty="0"/>
              <a:t> x 1</a:t>
            </a:r>
            <a:br>
              <a:rPr lang="en-US" altLang="en-US" sz="2800" baseline="-25000" dirty="0"/>
            </a:br>
            <a:r>
              <a:rPr lang="en-US" altLang="en-US" sz="2800" dirty="0"/>
              <a:t>		</a:t>
            </a:r>
            <a:r>
              <a:rPr lang="en-US" altLang="en-US" sz="2800" i="1" dirty="0" err="1"/>
              <a:t>A</a:t>
            </a:r>
            <a:r>
              <a:rPr lang="en-US" altLang="en-US" sz="2800" baseline="-25000" dirty="0" err="1"/>
              <a:t>eq</a:t>
            </a:r>
            <a:r>
              <a:rPr lang="en-US" altLang="en-US" sz="2800" baseline="-25000" dirty="0"/>
              <a:t> </a:t>
            </a:r>
            <a:r>
              <a:rPr lang="en-US" altLang="en-US" sz="2800" i="1" dirty="0"/>
              <a:t>∙ x  </a:t>
            </a:r>
            <a:r>
              <a:rPr lang="en-US" altLang="en-US" sz="2800" dirty="0"/>
              <a:t>=  </a:t>
            </a:r>
            <a:r>
              <a:rPr lang="en-US" altLang="en-US" sz="2800" i="1" dirty="0" err="1"/>
              <a:t>b</a:t>
            </a:r>
            <a:r>
              <a:rPr lang="en-US" altLang="en-US" sz="2800" baseline="-25000" dirty="0" err="1"/>
              <a:t>eq</a:t>
            </a:r>
            <a:r>
              <a:rPr lang="en-US" altLang="en-US" sz="2800" dirty="0"/>
              <a:t> 	</a:t>
            </a:r>
            <a:r>
              <a:rPr lang="en-US" altLang="en-US" sz="2800" i="1" dirty="0" err="1"/>
              <a:t>A</a:t>
            </a:r>
            <a:r>
              <a:rPr lang="en-US" altLang="en-US" sz="2800" baseline="-25000" dirty="0" err="1"/>
              <a:t>eq</a:t>
            </a:r>
            <a:r>
              <a:rPr lang="en-US" altLang="en-US" sz="2800" i="1" dirty="0"/>
              <a:t> </a:t>
            </a:r>
            <a:r>
              <a:rPr lang="en-US" altLang="en-US" sz="2800" dirty="0"/>
              <a:t>:</a:t>
            </a:r>
            <a:r>
              <a:rPr lang="en-US" altLang="en-US" sz="2800" i="1" dirty="0"/>
              <a:t> k</a:t>
            </a:r>
            <a:r>
              <a:rPr lang="en-US" altLang="en-US" sz="2800" dirty="0"/>
              <a:t> x </a:t>
            </a:r>
            <a:r>
              <a:rPr lang="en-US" altLang="en-US" sz="2800" i="1" dirty="0"/>
              <a:t>n</a:t>
            </a:r>
            <a:r>
              <a:rPr lang="en-US" altLang="en-US" sz="2800" dirty="0"/>
              <a:t>	</a:t>
            </a:r>
            <a:r>
              <a:rPr lang="en-US" altLang="en-US" sz="2800" i="1" dirty="0" err="1"/>
              <a:t>b</a:t>
            </a:r>
            <a:r>
              <a:rPr lang="en-US" altLang="en-US" sz="2800" baseline="-25000" dirty="0" err="1"/>
              <a:t>eq</a:t>
            </a:r>
            <a:r>
              <a:rPr lang="en-US" altLang="en-US" sz="2800" dirty="0"/>
              <a:t> : </a:t>
            </a:r>
            <a:r>
              <a:rPr lang="en-US" altLang="en-US" sz="2800" i="1" dirty="0"/>
              <a:t>k</a:t>
            </a:r>
            <a:r>
              <a:rPr lang="en-US" altLang="en-US" sz="2800" dirty="0"/>
              <a:t> x 1</a:t>
            </a:r>
            <a:br>
              <a:rPr lang="en-US" altLang="en-US" sz="2800" baseline="-25000" dirty="0"/>
            </a:br>
            <a:endParaRPr lang="en-US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425701" y="6169709"/>
            <a:ext cx="976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Some other open-source optimization libraries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PuLP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Pyomo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 industrial strength linear solvers, use solvers like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Cplex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or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Gurobi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(Mixed-Integer Linear Programs) </a:t>
            </a:r>
          </a:p>
        </p:txBody>
      </p:sp>
    </p:spTree>
    <p:extLst>
      <p:ext uri="{BB962C8B-B14F-4D97-AF65-F5344CB8AC3E}">
        <p14:creationId xmlns:p14="http://schemas.microsoft.com/office/powerpoint/2010/main" val="327845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30820" t="13031" r="11100" b="8149"/>
          <a:stretch/>
        </p:blipFill>
        <p:spPr>
          <a:xfrm>
            <a:off x="2643383" y="1484243"/>
            <a:ext cx="3638979" cy="5261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270"/>
          </a:xfrm>
        </p:spPr>
        <p:txBody>
          <a:bodyPr/>
          <a:lstStyle/>
          <a:p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974" y="4298724"/>
            <a:ext cx="254937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358775"/>
            <a:r>
              <a:rPr lang="da-DK" sz="2400" b="1" dirty="0" err="1"/>
              <a:t>Minimize</a:t>
            </a:r>
            <a:endParaRPr lang="da-DK" sz="2400" b="1" dirty="0"/>
          </a:p>
          <a:p>
            <a:pPr defTabSz="358775"/>
            <a:r>
              <a:rPr lang="da-DK" sz="2400" dirty="0">
                <a:solidFill>
                  <a:srgbClr val="C00000"/>
                </a:solidFill>
              </a:rPr>
              <a:t>	- (3∙</a:t>
            </a:r>
            <a:r>
              <a:rPr lang="da-DK" sz="2400" i="1" dirty="0">
                <a:solidFill>
                  <a:srgbClr val="C00000"/>
                </a:solidFill>
              </a:rPr>
              <a:t>x</a:t>
            </a:r>
            <a:r>
              <a:rPr lang="da-DK" sz="2400" baseline="-25000" dirty="0">
                <a:solidFill>
                  <a:srgbClr val="C00000"/>
                </a:solidFill>
              </a:rPr>
              <a:t>1</a:t>
            </a:r>
            <a:r>
              <a:rPr lang="da-DK" sz="2400" dirty="0">
                <a:solidFill>
                  <a:srgbClr val="C00000"/>
                </a:solidFill>
              </a:rPr>
              <a:t> + 2∙</a:t>
            </a:r>
            <a:r>
              <a:rPr lang="da-DK" sz="2400" i="1" dirty="0">
                <a:solidFill>
                  <a:srgbClr val="C00000"/>
                </a:solidFill>
              </a:rPr>
              <a:t>x</a:t>
            </a:r>
            <a:r>
              <a:rPr lang="da-DK" sz="2400" baseline="-25000" dirty="0">
                <a:solidFill>
                  <a:srgbClr val="C00000"/>
                </a:solidFill>
              </a:rPr>
              <a:t>2</a:t>
            </a:r>
            <a:r>
              <a:rPr lang="da-DK" sz="2400" dirty="0">
                <a:solidFill>
                  <a:srgbClr val="C00000"/>
                </a:solidFill>
              </a:rPr>
              <a:t>)</a:t>
            </a:r>
            <a:endParaRPr lang="da-DK" sz="2400" baseline="-25000" dirty="0">
              <a:solidFill>
                <a:srgbClr val="C00000"/>
              </a:solidFill>
            </a:endParaRPr>
          </a:p>
          <a:p>
            <a:pPr defTabSz="358775"/>
            <a:r>
              <a:rPr lang="da-DK" sz="2400" b="1" dirty="0" err="1"/>
              <a:t>Subject</a:t>
            </a:r>
            <a:r>
              <a:rPr lang="da-DK" sz="2400" b="1" dirty="0"/>
              <a:t> to</a:t>
            </a:r>
            <a:endParaRPr lang="da-DK" sz="2400" b="1" baseline="-25000" dirty="0"/>
          </a:p>
          <a:p>
            <a:pPr defTabSz="358775"/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	2∙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 + 1∙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 ≤ 10</a:t>
            </a:r>
            <a:endParaRPr lang="da-DK" sz="2400" baseline="-25000" dirty="0">
              <a:solidFill>
                <a:schemeClr val="accent1">
                  <a:lumMod val="50000"/>
                </a:schemeClr>
              </a:solidFill>
            </a:endParaRPr>
          </a:p>
          <a:p>
            <a:pPr defTabSz="358775"/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	-5∙</a:t>
            </a:r>
            <a:r>
              <a:rPr lang="da-DK" sz="2400" i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 + -6∙</a:t>
            </a:r>
            <a:r>
              <a:rPr lang="da-DK" sz="2400" i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 ≤ -4</a:t>
            </a:r>
            <a:endParaRPr lang="da-DK" sz="2400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pPr defTabSz="358775"/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	-3∙</a:t>
            </a:r>
            <a:r>
              <a:rPr lang="da-DK" sz="2400" i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 + 7∙</a:t>
            </a:r>
            <a:r>
              <a:rPr lang="da-DK" sz="2400" i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 = 8</a:t>
            </a:r>
            <a:endParaRPr lang="da-DK" sz="2400" baseline="-25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975" y="1273048"/>
            <a:ext cx="254937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358775"/>
            <a:r>
              <a:rPr lang="da-DK" sz="2400" b="1" dirty="0" err="1"/>
              <a:t>Maximize</a:t>
            </a:r>
            <a:endParaRPr lang="da-DK" sz="2400" b="1" dirty="0"/>
          </a:p>
          <a:p>
            <a:pPr defTabSz="358775"/>
            <a:r>
              <a:rPr lang="da-DK" sz="2400" dirty="0">
                <a:solidFill>
                  <a:srgbClr val="C00000"/>
                </a:solidFill>
              </a:rPr>
              <a:t>	3∙</a:t>
            </a:r>
            <a:r>
              <a:rPr lang="da-DK" sz="2400" i="1" dirty="0">
                <a:solidFill>
                  <a:srgbClr val="C00000"/>
                </a:solidFill>
              </a:rPr>
              <a:t>x</a:t>
            </a:r>
            <a:r>
              <a:rPr lang="da-DK" sz="2400" baseline="-25000" dirty="0">
                <a:solidFill>
                  <a:srgbClr val="C00000"/>
                </a:solidFill>
              </a:rPr>
              <a:t>1</a:t>
            </a:r>
            <a:r>
              <a:rPr lang="da-DK" sz="2400" dirty="0">
                <a:solidFill>
                  <a:srgbClr val="C00000"/>
                </a:solidFill>
              </a:rPr>
              <a:t> + 2∙</a:t>
            </a:r>
            <a:r>
              <a:rPr lang="da-DK" sz="2400" i="1" dirty="0">
                <a:solidFill>
                  <a:srgbClr val="C00000"/>
                </a:solidFill>
              </a:rPr>
              <a:t>x</a:t>
            </a:r>
            <a:r>
              <a:rPr lang="da-DK" sz="2400" baseline="-25000" dirty="0">
                <a:solidFill>
                  <a:srgbClr val="C00000"/>
                </a:solidFill>
              </a:rPr>
              <a:t>2</a:t>
            </a:r>
          </a:p>
          <a:p>
            <a:pPr defTabSz="358775"/>
            <a:r>
              <a:rPr lang="da-DK" sz="2400" b="1" dirty="0" err="1"/>
              <a:t>Subject</a:t>
            </a:r>
            <a:r>
              <a:rPr lang="da-DK" sz="2400" b="1" dirty="0"/>
              <a:t> to</a:t>
            </a:r>
            <a:endParaRPr lang="da-DK" sz="2400" b="1" baseline="-25000" dirty="0"/>
          </a:p>
          <a:p>
            <a:pPr defTabSz="358775"/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	2∙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 + 1∙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 ≤ 10</a:t>
            </a:r>
            <a:endParaRPr lang="da-DK" sz="2400" baseline="-25000" dirty="0">
              <a:solidFill>
                <a:schemeClr val="accent1">
                  <a:lumMod val="50000"/>
                </a:schemeClr>
              </a:solidFill>
            </a:endParaRPr>
          </a:p>
          <a:p>
            <a:pPr defTabSz="358775"/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	5∙</a:t>
            </a:r>
            <a:r>
              <a:rPr lang="da-DK" sz="2400" i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 + 6∙</a:t>
            </a:r>
            <a:r>
              <a:rPr lang="da-DK" sz="2400" i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 ≥ 4</a:t>
            </a:r>
            <a:endParaRPr lang="da-DK" sz="2400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pPr defTabSz="358775"/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	-3∙</a:t>
            </a:r>
            <a:r>
              <a:rPr lang="da-DK" sz="2400" i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 + 7∙</a:t>
            </a:r>
            <a:r>
              <a:rPr lang="da-DK" sz="2400" i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 = 8</a:t>
            </a:r>
            <a:endParaRPr lang="da-DK" sz="2400" baseline="-25000" dirty="0">
              <a:solidFill>
                <a:schemeClr val="accent4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 rot="5400000">
                <a:off x="955466" y="3497363"/>
                <a:ext cx="1315233" cy="885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vertJc m:val="bot"/>
                          <m:ctrlPr>
                            <a:rPr lang="da-DK" sz="3600" b="1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55466" y="3497363"/>
                <a:ext cx="1315233" cy="8853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794438"/>
              </p:ext>
            </p:extLst>
          </p:nvPr>
        </p:nvGraphicFramePr>
        <p:xfrm>
          <a:off x="6282362" y="1273048"/>
          <a:ext cx="5737359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735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linear_programming.py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22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linprog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[3, 2]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A_ub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[ 2,  1]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[-5, -6]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multiplied by 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b_ub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-4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A_eq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4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[-3, 7]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b_eq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4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 =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linprog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(-c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maximize = minimize the negated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A_ub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A_ub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b_ub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b_ub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print(res)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res.x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the optimal vector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fun: -16.35294117647059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message: 'Optimization terminated successfully.‘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nit: 3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slack: array([ 0.        , 30.47058824])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status: 0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success: True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x: array([3.64705882, 2.70588235])</a:t>
                      </a:r>
                      <a:endParaRPr lang="pt-BR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07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01" y="2668487"/>
            <a:ext cx="10515600" cy="1325563"/>
          </a:xfrm>
        </p:spPr>
        <p:txBody>
          <a:bodyPr/>
          <a:lstStyle/>
          <a:p>
            <a:pPr algn="ctr"/>
            <a:r>
              <a:rPr lang="da-DK" dirty="0" err="1"/>
              <a:t>Maxmium</a:t>
            </a:r>
            <a:r>
              <a:rPr lang="da-DK" dirty="0"/>
              <a:t>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9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01" y="2668487"/>
            <a:ext cx="10515600" cy="1325563"/>
          </a:xfrm>
        </p:spPr>
        <p:txBody>
          <a:bodyPr/>
          <a:lstStyle/>
          <a:p>
            <a:pPr algn="ctr"/>
            <a:r>
              <a:rPr lang="da-DK" dirty="0" err="1"/>
              <a:t>PageRank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17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61319" y="206827"/>
            <a:ext cx="110702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Solving maximum flow using linear programming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61319" y="5770486"/>
            <a:ext cx="87268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We will use the </a:t>
            </a:r>
            <a:r>
              <a:rPr lang="en-US" altLang="en-US" dirty="0" err="1">
                <a:latin typeface="Arial" panose="020B0604020202020204" pitchFamily="34" charset="0"/>
                <a:hlinkClick r:id="rId2"/>
              </a:rPr>
              <a:t>scipy.optimize.linprog</a:t>
            </a:r>
            <a:r>
              <a:rPr lang="en-US" altLang="en-US" dirty="0">
                <a:latin typeface="Arial" panose="020B0604020202020204" pitchFamily="34" charset="0"/>
              </a:rPr>
              <a:t> function to solve the </a:t>
            </a:r>
            <a:r>
              <a:rPr lang="en-US" altLang="en-US" i="1" dirty="0">
                <a:latin typeface="Arial" panose="020B0604020202020204" pitchFamily="34" charset="0"/>
              </a:rPr>
              <a:t>maximum flow</a:t>
            </a:r>
            <a:r>
              <a:rPr lang="en-US" altLang="en-US" dirty="0">
                <a:latin typeface="Arial" panose="020B0604020202020204" pitchFamily="34" charset="0"/>
              </a:rPr>
              <a:t> problem on the above  directed graph. We want to send as much </a:t>
            </a:r>
            <a:r>
              <a:rPr lang="en-US" altLang="en-US" i="1" dirty="0">
                <a:latin typeface="Arial" panose="020B0604020202020204" pitchFamily="34" charset="0"/>
              </a:rPr>
              <a:t>flow</a:t>
            </a:r>
            <a:r>
              <a:rPr lang="en-US" altLang="en-US" dirty="0">
                <a:latin typeface="Arial" panose="020B0604020202020204" pitchFamily="34" charset="0"/>
              </a:rPr>
              <a:t> from node A to node F.  Edges are 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</a:rPr>
              <a:t>numbered 0..8</a:t>
            </a:r>
            <a:r>
              <a:rPr lang="en-US" altLang="en-US" dirty="0">
                <a:latin typeface="Arial" panose="020B0604020202020204" pitchFamily="34" charset="0"/>
              </a:rPr>
              <a:t> and each edge has a maximum 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capacity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16130" y="1760565"/>
            <a:ext cx="9461199" cy="3593709"/>
            <a:chOff x="1688171" y="1651683"/>
            <a:chExt cx="9461199" cy="3593709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260274" y="2352661"/>
              <a:ext cx="2050170" cy="105021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58" idx="2"/>
            </p:cNvCxnSpPr>
            <p:nvPr/>
          </p:nvCxnSpPr>
          <p:spPr>
            <a:xfrm>
              <a:off x="2260274" y="3400039"/>
              <a:ext cx="2050170" cy="1321663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59" idx="2"/>
            </p:cNvCxnSpPr>
            <p:nvPr/>
          </p:nvCxnSpPr>
          <p:spPr>
            <a:xfrm>
              <a:off x="5304134" y="4718863"/>
              <a:ext cx="2019810" cy="284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304133" y="2172533"/>
              <a:ext cx="2019810" cy="284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60" idx="1"/>
            </p:cNvCxnSpPr>
            <p:nvPr/>
          </p:nvCxnSpPr>
          <p:spPr>
            <a:xfrm>
              <a:off x="7821307" y="2169693"/>
              <a:ext cx="2348741" cy="862883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60" idx="3"/>
            </p:cNvCxnSpPr>
            <p:nvPr/>
          </p:nvCxnSpPr>
          <p:spPr>
            <a:xfrm flipV="1">
              <a:off x="7821306" y="3773183"/>
              <a:ext cx="2348743" cy="945682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57" idx="4"/>
            </p:cNvCxnSpPr>
            <p:nvPr/>
          </p:nvCxnSpPr>
          <p:spPr>
            <a:xfrm flipV="1">
              <a:off x="7821306" y="2699061"/>
              <a:ext cx="1" cy="2019802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59" idx="1"/>
            </p:cNvCxnSpPr>
            <p:nvPr/>
          </p:nvCxnSpPr>
          <p:spPr>
            <a:xfrm>
              <a:off x="4806770" y="2169693"/>
              <a:ext cx="2662849" cy="2181706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57" idx="3"/>
            </p:cNvCxnSpPr>
            <p:nvPr/>
          </p:nvCxnSpPr>
          <p:spPr>
            <a:xfrm flipV="1">
              <a:off x="4806769" y="2545676"/>
              <a:ext cx="2662851" cy="208187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1762911" y="2879190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A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4310444" y="1651683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B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7323945" y="1651683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D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4310444" y="4198014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C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7323945" y="4198014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E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0024374" y="2879190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F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3279207" y="1691208"/>
              <a:ext cx="6465012" cy="3486113"/>
              <a:chOff x="2954901" y="2640921"/>
              <a:chExt cx="4679489" cy="2396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977945" y="4000516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0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954901" y="3373663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1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12086" y="4720019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2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89589" y="2640921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5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702917" y="3206364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4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661619" y="4129559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3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253607" y="3716128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6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7085688" y="2941900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8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7133458" y="4315419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7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106835" y="2373976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115024" y="4153486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05038" y="4220841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991520" y="213396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496812" y="2653217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874817" y="3660749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093140" y="328165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346550" y="2793904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08551" y="357092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688171" y="3923728"/>
              <a:ext cx="1157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 dirty="0"/>
                <a:t>source</a:t>
              </a:r>
              <a:endParaRPr lang="en-US" sz="24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992198" y="3897412"/>
              <a:ext cx="1157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/>
                <a:t>sink</a:t>
              </a:r>
              <a:endParaRPr lang="en-US" sz="2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701906" y="1468281"/>
            <a:ext cx="2455854" cy="5065471"/>
            <a:chOff x="9701906" y="1468281"/>
            <a:chExt cx="2455854" cy="5065471"/>
          </a:xfrm>
        </p:grpSpPr>
        <p:sp>
          <p:nvSpPr>
            <p:cNvPr id="40" name="TextBox 39"/>
            <p:cNvSpPr txBox="1"/>
            <p:nvPr/>
          </p:nvSpPr>
          <p:spPr>
            <a:xfrm>
              <a:off x="9701906" y="1468281"/>
              <a:ext cx="2342993" cy="501675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975"/>
              <a:r>
                <a:rPr lang="da-DK" sz="2000" b="1" dirty="0" err="1"/>
                <a:t>Maximize</a:t>
              </a:r>
              <a:endParaRPr lang="da-DK" sz="2000" b="1" dirty="0"/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  <a:r>
                <a:rPr lang="da-DK" sz="2000" dirty="0">
                  <a:solidFill>
                    <a:srgbClr val="C00000"/>
                  </a:solidFill>
                </a:rPr>
                <a:t> 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</a:p>
            <a:p>
              <a:pPr defTabSz="180975"/>
              <a:r>
                <a:rPr lang="da-DK" sz="2000" b="1" dirty="0" err="1"/>
                <a:t>Subject</a:t>
              </a:r>
              <a:r>
                <a:rPr lang="da-DK" sz="2000" b="1" dirty="0"/>
                <a:t> to</a:t>
              </a:r>
              <a:endParaRPr lang="da-DK" sz="2000" b="1" baseline="-25000" dirty="0"/>
            </a:p>
            <a:p>
              <a:pPr defTabSz="180975"/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0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1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1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0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2" name="Right Brace 1"/>
            <p:cNvSpPr/>
            <p:nvPr/>
          </p:nvSpPr>
          <p:spPr>
            <a:xfrm>
              <a:off x="11471446" y="2547718"/>
              <a:ext cx="60158" cy="2608968"/>
            </a:xfrm>
            <a:prstGeom prst="rightBrace">
              <a:avLst>
                <a:gd name="adj1" fmla="val 53195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 rot="16200000">
              <a:off x="11190389" y="3571344"/>
              <a:ext cx="1278592" cy="512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capacity constraints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 rot="16200000">
              <a:off x="11131551" y="5579458"/>
              <a:ext cx="1396268" cy="512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flow conservation</a:t>
              </a:r>
            </a:p>
          </p:txBody>
        </p:sp>
        <p:sp>
          <p:nvSpPr>
            <p:cNvPr id="85" name="Right Brace 84"/>
            <p:cNvSpPr/>
            <p:nvPr/>
          </p:nvSpPr>
          <p:spPr>
            <a:xfrm>
              <a:off x="11465525" y="5295617"/>
              <a:ext cx="72000" cy="1080000"/>
            </a:xfrm>
            <a:prstGeom prst="rightBrace">
              <a:avLst>
                <a:gd name="adj1" fmla="val 103142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169416" y="1765390"/>
              <a:ext cx="988344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flow value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90579" y="1791322"/>
            <a:ext cx="10101421" cy="5075137"/>
            <a:chOff x="2090579" y="1791322"/>
            <a:chExt cx="10101421" cy="5075137"/>
          </a:xfrm>
        </p:grpSpPr>
        <p:sp>
          <p:nvSpPr>
            <p:cNvPr id="73" name="TextBox 72"/>
            <p:cNvSpPr txBox="1"/>
            <p:nvPr/>
          </p:nvSpPr>
          <p:spPr>
            <a:xfrm>
              <a:off x="6678736" y="338033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2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65384" y="1791322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1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109590" y="378538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2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52746" y="3975587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1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545572" y="2667826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2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090579" y="2879122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3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811429" y="2244296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4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872820" y="424748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1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17104" y="482916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1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01734" y="6497127"/>
              <a:ext cx="319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Note: solution not unique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22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l="2104" t="27345" r="21194" b="24145"/>
          <a:stretch/>
        </p:blipFill>
        <p:spPr>
          <a:xfrm>
            <a:off x="4659704" y="4792343"/>
            <a:ext cx="4189883" cy="165619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88" y="1640094"/>
            <a:ext cx="9020982" cy="5007010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dirty="0"/>
              <a:t> is a vector describing the flow along each edge</a:t>
            </a:r>
          </a:p>
          <a:p>
            <a:r>
              <a:rPr lang="en-US" i="1" dirty="0">
                <a:solidFill>
                  <a:srgbClr val="C00000"/>
                </a:solidFill>
              </a:rPr>
              <a:t>c</a:t>
            </a:r>
            <a:r>
              <a:rPr lang="en-US" dirty="0"/>
              <a:t> is a vector to add the flow along the edges (7 and 8) to the sink (F), i.e. a function computing </a:t>
            </a:r>
            <a:r>
              <a:rPr lang="en-US" i="1" dirty="0"/>
              <a:t>the flow value</a:t>
            </a:r>
            <a:endParaRPr lang="en-US" dirty="0"/>
          </a:p>
          <a:p>
            <a:r>
              <a:rPr lang="en-US" i="1" dirty="0" err="1">
                <a:solidFill>
                  <a:srgbClr val="C00000"/>
                </a:solidFill>
              </a:rPr>
              <a:t>A</a:t>
            </a:r>
            <a:r>
              <a:rPr lang="en-US" baseline="-25000" dirty="0" err="1">
                <a:solidFill>
                  <a:srgbClr val="C00000"/>
                </a:solidFill>
              </a:rPr>
              <a:t>ub</a:t>
            </a:r>
            <a:r>
              <a:rPr lang="en-US" dirty="0"/>
              <a:t> and </a:t>
            </a:r>
            <a:r>
              <a:rPr lang="en-US" i="1" dirty="0">
                <a:solidFill>
                  <a:srgbClr val="C00000"/>
                </a:solidFill>
              </a:rPr>
              <a:t>b</a:t>
            </a:r>
            <a:r>
              <a:rPr lang="en-US" baseline="-25000" dirty="0">
                <a:solidFill>
                  <a:srgbClr val="C00000"/>
                </a:solidFill>
              </a:rPr>
              <a:t>ub</a:t>
            </a:r>
            <a:r>
              <a:rPr lang="en-US" dirty="0"/>
              <a:t> is a set of </a:t>
            </a:r>
            <a:r>
              <a:rPr lang="en-US" i="1" dirty="0"/>
              <a:t>capacity constraints</a:t>
            </a:r>
            <a:r>
              <a:rPr lang="en-US" dirty="0"/>
              <a:t>, for each edge flow ≤ capacity</a:t>
            </a:r>
          </a:p>
          <a:p>
            <a:r>
              <a:rPr lang="en-US" i="1" dirty="0" err="1">
                <a:solidFill>
                  <a:srgbClr val="C00000"/>
                </a:solidFill>
              </a:rPr>
              <a:t>A</a:t>
            </a:r>
            <a:r>
              <a:rPr lang="en-US" baseline="-25000" dirty="0" err="1">
                <a:solidFill>
                  <a:srgbClr val="C00000"/>
                </a:solidFill>
              </a:rPr>
              <a:t>eq</a:t>
            </a:r>
            <a:r>
              <a:rPr lang="en-US" dirty="0"/>
              <a:t> and </a:t>
            </a:r>
            <a:r>
              <a:rPr lang="en-US" i="1" dirty="0" err="1">
                <a:solidFill>
                  <a:srgbClr val="C00000"/>
                </a:solidFill>
              </a:rPr>
              <a:t>b</a:t>
            </a:r>
            <a:r>
              <a:rPr lang="en-US" baseline="-25000" dirty="0" err="1">
                <a:solidFill>
                  <a:srgbClr val="C00000"/>
                </a:solidFill>
              </a:rPr>
              <a:t>eq</a:t>
            </a:r>
            <a:r>
              <a:rPr lang="en-US" dirty="0"/>
              <a:t> is a set of </a:t>
            </a:r>
            <a:r>
              <a:rPr lang="en-US" i="1" dirty="0"/>
              <a:t>flow conservation </a:t>
            </a:r>
            <a:r>
              <a:rPr lang="en-US" dirty="0"/>
              <a:t>constraints, for each non-source and non-sink </a:t>
            </a:r>
            <a:br>
              <a:rPr lang="en-US" dirty="0"/>
            </a:br>
            <a:r>
              <a:rPr lang="en-US" dirty="0"/>
              <a:t>node (B, C, D, E), requiring </a:t>
            </a:r>
            <a:br>
              <a:rPr lang="en-US" dirty="0"/>
            </a:br>
            <a:r>
              <a:rPr lang="en-US" dirty="0"/>
              <a:t>that the flow into equals </a:t>
            </a:r>
            <a:br>
              <a:rPr lang="en-US" dirty="0"/>
            </a:br>
            <a:r>
              <a:rPr lang="en-US" dirty="0"/>
              <a:t>the flow out of a node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1319" y="206827"/>
            <a:ext cx="110702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Solving maximum flow using linear programming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246270" y="1468281"/>
            <a:ext cx="2911490" cy="5215261"/>
            <a:chOff x="9246270" y="1468281"/>
            <a:chExt cx="2911490" cy="5065471"/>
          </a:xfrm>
        </p:grpSpPr>
        <p:sp>
          <p:nvSpPr>
            <p:cNvPr id="13" name="TextBox 12"/>
            <p:cNvSpPr txBox="1"/>
            <p:nvPr/>
          </p:nvSpPr>
          <p:spPr>
            <a:xfrm>
              <a:off x="9246270" y="1468281"/>
              <a:ext cx="2804646" cy="501675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975"/>
              <a:r>
                <a:rPr lang="da-DK" sz="2000" b="1" dirty="0" err="1"/>
                <a:t>Minimize</a:t>
              </a:r>
              <a:endParaRPr lang="da-DK" sz="2000" b="1" dirty="0"/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  <a:r>
                <a:rPr lang="da-DK" sz="2000" dirty="0">
                  <a:solidFill>
                    <a:srgbClr val="C00000"/>
                  </a:solidFill>
                </a:rPr>
                <a:t> 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</a:p>
            <a:p>
              <a:pPr defTabSz="180975"/>
              <a:r>
                <a:rPr lang="da-DK" sz="2000" b="1" dirty="0" err="1"/>
                <a:t>Subject</a:t>
              </a:r>
              <a:r>
                <a:rPr lang="da-DK" sz="2000" b="1" dirty="0"/>
                <a:t> to</a:t>
              </a:r>
              <a:endParaRPr lang="da-DK" sz="2000" b="1" baseline="-25000" dirty="0"/>
            </a:p>
            <a:p>
              <a:pPr defTabSz="180975"/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0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1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defTabSz="180975">
                <a:spcAft>
                  <a:spcPts val="600"/>
                </a:spcAft>
              </a:pPr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</a:t>
              </a:r>
              <a:r>
                <a:rPr lang="da-DK" sz="2000" dirty="0"/>
                <a:t>0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1</a:t>
              </a:r>
              <a:r>
                <a:rPr lang="da-DK" sz="2000" dirty="0">
                  <a:solidFill>
                    <a:srgbClr val="C00000"/>
                  </a:solidFill>
                </a:rPr>
                <a:t> 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</a:t>
              </a:r>
              <a:r>
                <a:rPr lang="da-DK" sz="2000" dirty="0"/>
                <a:t>0 = </a:t>
              </a:r>
              <a:r>
                <a:rPr lang="da-DK" sz="2000" dirty="0">
                  <a:solidFill>
                    <a:srgbClr val="C00000"/>
                  </a:solidFill>
                </a:rPr>
                <a:t>-</a:t>
              </a:r>
              <a:r>
                <a:rPr lang="da-DK" sz="2000" i="1" dirty="0">
                  <a:solidFill>
                    <a:srgbClr val="C00000"/>
                  </a:solidFill>
                </a:rPr>
                <a:t> 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0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</a:t>
              </a:r>
              <a:r>
                <a:rPr lang="da-DK" sz="2000" dirty="0"/>
                <a:t>0 =</a:t>
              </a:r>
              <a:r>
                <a:rPr lang="da-DK" sz="2000" dirty="0">
                  <a:solidFill>
                    <a:srgbClr val="C00000"/>
                  </a:solidFill>
                </a:rPr>
                <a:t> 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rgbClr val="C00000"/>
                  </a:solidFill>
                </a:rPr>
                <a:t>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 </a:t>
              </a:r>
              <a:r>
                <a:rPr lang="da-DK" sz="2000" dirty="0">
                  <a:solidFill>
                    <a:srgbClr val="C00000"/>
                  </a:solidFill>
                </a:rPr>
                <a:t>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 </a:t>
              </a:r>
              <a:r>
                <a:rPr lang="da-DK" sz="2000" dirty="0">
                  <a:solidFill>
                    <a:srgbClr val="C00000"/>
                  </a:solidFill>
                </a:rPr>
                <a:t>+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</a:t>
              </a:r>
              <a:r>
                <a:rPr lang="da-DK" sz="2000" dirty="0"/>
                <a:t>0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</a:t>
              </a:r>
              <a:r>
                <a:rPr lang="da-DK" sz="2000" i="1" dirty="0">
                  <a:solidFill>
                    <a:srgbClr val="C00000"/>
                  </a:solidFill>
                </a:rPr>
                <a:t> -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14" name="Right Brace 13"/>
            <p:cNvSpPr/>
            <p:nvPr/>
          </p:nvSpPr>
          <p:spPr>
            <a:xfrm>
              <a:off x="11495510" y="2448384"/>
              <a:ext cx="60158" cy="2608968"/>
            </a:xfrm>
            <a:prstGeom prst="rightBrace">
              <a:avLst>
                <a:gd name="adj1" fmla="val 53195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11190389" y="3571344"/>
              <a:ext cx="1278592" cy="512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capacity constraints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11131551" y="5579458"/>
              <a:ext cx="1396268" cy="512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flow conservation</a:t>
              </a:r>
            </a:p>
          </p:txBody>
        </p:sp>
        <p:sp>
          <p:nvSpPr>
            <p:cNvPr id="17" name="Right Brace 16"/>
            <p:cNvSpPr/>
            <p:nvPr/>
          </p:nvSpPr>
          <p:spPr>
            <a:xfrm>
              <a:off x="11489589" y="5225498"/>
              <a:ext cx="72000" cy="1080000"/>
            </a:xfrm>
            <a:prstGeom prst="rightBrace">
              <a:avLst>
                <a:gd name="adj1" fmla="val 103142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169416" y="1765390"/>
              <a:ext cx="988344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flow value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08567" y="1807782"/>
            <a:ext cx="2695771" cy="4706723"/>
            <a:chOff x="9408567" y="1807782"/>
            <a:chExt cx="2695771" cy="4706723"/>
          </a:xfrm>
        </p:grpSpPr>
        <p:sp>
          <p:nvSpPr>
            <p:cNvPr id="23" name="TextBox 22"/>
            <p:cNvSpPr txBox="1"/>
            <p:nvPr/>
          </p:nvSpPr>
          <p:spPr>
            <a:xfrm>
              <a:off x="10335211" y="1807782"/>
              <a:ext cx="129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c</a:t>
              </a:r>
              <a:r>
                <a:rPr lang="en-US" baseline="30000" dirty="0" err="1"/>
                <a:t>T</a:t>
              </a:r>
              <a:r>
                <a:rPr lang="en-US" dirty="0" err="1"/>
                <a:t>∙</a:t>
              </a:r>
              <a:r>
                <a:rPr lang="en-US" i="1" dirty="0" err="1"/>
                <a:t>x</a:t>
              </a:r>
              <a:endParaRPr lang="en-US" baseline="-250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14711" y="2424363"/>
              <a:ext cx="794084" cy="27792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212906" y="3307568"/>
              <a:ext cx="129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A</a:t>
              </a:r>
              <a:r>
                <a:rPr lang="en-US" baseline="-25000" dirty="0" err="1"/>
                <a:t>ub</a:t>
              </a:r>
              <a:r>
                <a:rPr lang="en-US" dirty="0" err="1"/>
                <a:t>∙</a:t>
              </a:r>
              <a:r>
                <a:rPr lang="en-US" i="1" dirty="0" err="1"/>
                <a:t>x</a:t>
              </a:r>
              <a:r>
                <a:rPr lang="en-US" dirty="0"/>
                <a:t> ≤ </a:t>
              </a:r>
              <a:r>
                <a:rPr lang="en-US" i="1" dirty="0"/>
                <a:t>b</a:t>
              </a:r>
              <a:r>
                <a:rPr lang="en-US" baseline="-25000" dirty="0"/>
                <a:t>ub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408567" y="1884948"/>
              <a:ext cx="926058" cy="2611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413821" y="5277006"/>
              <a:ext cx="2034811" cy="12374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542288" y="4947971"/>
              <a:ext cx="15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A</a:t>
              </a:r>
              <a:r>
                <a:rPr lang="en-US" baseline="-25000" dirty="0" err="1"/>
                <a:t>eq</a:t>
              </a:r>
              <a:r>
                <a:rPr lang="en-US" dirty="0" err="1"/>
                <a:t>∙</a:t>
              </a:r>
              <a:r>
                <a:rPr lang="en-US" i="1" dirty="0" err="1"/>
                <a:t>x</a:t>
              </a:r>
              <a:r>
                <a:rPr lang="en-US" dirty="0"/>
                <a:t> = </a:t>
              </a:r>
              <a:r>
                <a:rPr lang="en-US" i="1" dirty="0" err="1"/>
                <a:t>b</a:t>
              </a:r>
              <a:r>
                <a:rPr lang="en-US" baseline="-25000" dirty="0" err="1"/>
                <a:t>eq</a:t>
              </a:r>
              <a:r>
                <a:rPr lang="en-US" dirty="0"/>
                <a:t> = 0</a:t>
              </a:r>
              <a:endParaRPr lang="en-US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179425" y="3804197"/>
              <a:ext cx="1471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I</a:t>
              </a:r>
              <a:r>
                <a:rPr lang="en-US" dirty="0" err="1"/>
                <a:t>∙</a:t>
              </a:r>
              <a:r>
                <a:rPr lang="en-US" i="1" dirty="0" err="1"/>
                <a:t>x</a:t>
              </a:r>
              <a:r>
                <a:rPr lang="en-US" dirty="0"/>
                <a:t> ≤ capacity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 rot="5400000" flipH="1">
                <a:off x="10490697" y="3541378"/>
                <a:ext cx="604789" cy="444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vertJc m:val="bot"/>
                          <m:ctrlPr>
                            <a:rPr lang="da-DK" sz="1600" b="1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 flipH="1">
                <a:off x="10490697" y="3541378"/>
                <a:ext cx="604789" cy="444802"/>
              </a:xfrm>
              <a:prstGeom prst="rect">
                <a:avLst/>
              </a:prstGeom>
              <a:blipFill>
                <a:blip r:embed="rId3"/>
                <a:stretch>
                  <a:fillRect l="-58904" t="-3030" r="-5479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15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842271"/>
              </p:ext>
            </p:extLst>
          </p:nvPr>
        </p:nvGraphicFramePr>
        <p:xfrm>
          <a:off x="190975" y="266795"/>
          <a:ext cx="751713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1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maximum-flow.py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numpy as np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scipy.optimize import linprog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                   </a:t>
                      </a:r>
                      <a:r>
                        <a:rPr lang="pt-BR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0  1  2  3  4  5  6  7  8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conservation = np.array([[ 0,-1, 0, 0, 1, 1, 0, 0, 0],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[-1, 0, 1, 1, 0, 0, 0, 0, 0],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[ 0, 0, 0,-1, 0,-1,-1, 0, 1],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[ 0, 0,-1, 0,-1, 0, 1, 1, 0]])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          </a:t>
                      </a:r>
                      <a:r>
                        <a:rPr lang="pt-BR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0  1  2  3  4  5  6  7  8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sinks = np.array([0, 0, 0, 0, 0, 0, 0, 1, 1])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             </a:t>
                      </a:r>
                      <a:r>
                        <a:rPr lang="pt-BR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0  1  2  3  4  5  6  7  8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capacity = np.array([4, 3, 1, 1, 3, 1, 3, 1, 5])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 = linprog(-sinks, 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A_eq=conservation, 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b_eq=np.zeros(conservation.shape[0]),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A_ub=np.eye(capacity.size), 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b_ub=capacity)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print(res)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151344"/>
              </p:ext>
            </p:extLst>
          </p:nvPr>
        </p:nvGraphicFramePr>
        <p:xfrm>
          <a:off x="6872050" y="5139081"/>
          <a:ext cx="499300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3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fun: -5.0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message: 'Optimization terminated successfully.' 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nit: 9 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slack: array([2., 0., 0., 0., 1., 0., 1., 0., 1.]) 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status: 0 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success: True 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x: array([2., 3., 1., 1., 2., 1., 2., 1., 4.])</a:t>
                      </a:r>
                      <a:endParaRPr lang="pt-BR" sz="11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104" t="27345" r="21194" b="24145"/>
          <a:stretch/>
        </p:blipFill>
        <p:spPr>
          <a:xfrm>
            <a:off x="7854076" y="824346"/>
            <a:ext cx="4189883" cy="165619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976731" y="6534834"/>
            <a:ext cx="1683026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77478" y="6169150"/>
            <a:ext cx="2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the solution </a:t>
            </a:r>
            <a:r>
              <a:rPr lang="da-DK" dirty="0" err="1">
                <a:solidFill>
                  <a:srgbClr val="C00000"/>
                </a:solidFill>
              </a:rPr>
              <a:t>found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varies</a:t>
            </a:r>
            <a:r>
              <a:rPr lang="da-DK" dirty="0">
                <a:solidFill>
                  <a:srgbClr val="C00000"/>
                </a:solidFill>
              </a:rPr>
              <a:t> with the </a:t>
            </a:r>
            <a:r>
              <a:rPr lang="da-DK" dirty="0" err="1">
                <a:solidFill>
                  <a:srgbClr val="C00000"/>
                </a:solidFill>
              </a:rPr>
              <a:t>scipy</a:t>
            </a:r>
            <a:r>
              <a:rPr lang="da-DK" dirty="0">
                <a:solidFill>
                  <a:srgbClr val="C00000"/>
                </a:solidFill>
              </a:rPr>
              <a:t> version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D769A4-3D29-D5AA-40CD-D03ADD3B32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0" y="628936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2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399" y="2942580"/>
            <a:ext cx="3939033" cy="2643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707" y="237804"/>
            <a:ext cx="11604585" cy="1325563"/>
          </a:xfrm>
        </p:spPr>
        <p:txBody>
          <a:bodyPr>
            <a:normAutofit/>
          </a:bodyPr>
          <a:lstStyle/>
          <a:p>
            <a:pPr algn="r"/>
            <a:r>
              <a:rPr lang="da-DK" dirty="0" err="1"/>
              <a:t>PageRank</a:t>
            </a:r>
            <a:r>
              <a:rPr lang="da-DK" dirty="0"/>
              <a:t> </a:t>
            </a:r>
            <a:r>
              <a:rPr lang="en-US" dirty="0"/>
              <a:t>- A </a:t>
            </a:r>
            <a:r>
              <a:rPr lang="en-US" dirty="0" err="1"/>
              <a:t>NumPy</a:t>
            </a:r>
            <a:r>
              <a:rPr lang="en-US" dirty="0"/>
              <a:t> / </a:t>
            </a:r>
            <a:r>
              <a:rPr lang="en-US" dirty="0" err="1"/>
              <a:t>Jupyter</a:t>
            </a:r>
            <a:r>
              <a:rPr lang="en-US" dirty="0"/>
              <a:t> / </a:t>
            </a:r>
            <a:r>
              <a:rPr lang="en-US" dirty="0" err="1"/>
              <a:t>matplotlib</a:t>
            </a:r>
            <a:r>
              <a:rPr lang="en-US" dirty="0"/>
              <a:t>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895" t="14454" r="3046" b="6220"/>
          <a:stretch/>
        </p:blipFill>
        <p:spPr>
          <a:xfrm>
            <a:off x="1660500" y="5001428"/>
            <a:ext cx="5857461" cy="1676400"/>
          </a:xfrm>
          <a:prstGeom prst="rect">
            <a:avLst/>
          </a:prstGeom>
          <a:ln>
            <a:noFill/>
          </a:ln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30696" y="1649896"/>
            <a:ext cx="11025810" cy="3265003"/>
          </a:xfrm>
        </p:spPr>
        <p:txBody>
          <a:bodyPr>
            <a:normAutofit/>
          </a:bodyPr>
          <a:lstStyle/>
          <a:p>
            <a:r>
              <a:rPr lang="en-US" dirty="0"/>
              <a:t>Google's original search engine ranked webpages using </a:t>
            </a:r>
            <a:r>
              <a:rPr lang="en-US" dirty="0">
                <a:solidFill>
                  <a:srgbClr val="C00000"/>
                </a:solidFill>
              </a:rPr>
              <a:t>PageRank</a:t>
            </a:r>
            <a:endParaRPr lang="en-US" dirty="0"/>
          </a:p>
          <a:p>
            <a:r>
              <a:rPr lang="en-US" dirty="0"/>
              <a:t>View the internet as a graph where </a:t>
            </a:r>
            <a:r>
              <a:rPr lang="en-US" dirty="0">
                <a:solidFill>
                  <a:srgbClr val="C00000"/>
                </a:solidFill>
              </a:rPr>
              <a:t>nodes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correspond to webpages and </a:t>
            </a:r>
            <a:r>
              <a:rPr lang="en-US" dirty="0">
                <a:solidFill>
                  <a:srgbClr val="C00000"/>
                </a:solidFill>
              </a:rPr>
              <a:t>directed edges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links from one webpage to another webpage </a:t>
            </a:r>
          </a:p>
          <a:p>
            <a:r>
              <a:rPr lang="en-US" dirty="0"/>
              <a:t>Google’s PageRank algorithm was described in (</a:t>
            </a:r>
            <a:r>
              <a:rPr lang="en-US" dirty="0">
                <a:hlinkClick r:id="rId4"/>
              </a:rPr>
              <a:t>infolab.stanford.edu/pub/papers/google.pdf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1998)</a:t>
            </a:r>
          </a:p>
        </p:txBody>
      </p:sp>
    </p:spTree>
    <p:extLst>
      <p:ext uri="{BB962C8B-B14F-4D97-AF65-F5344CB8AC3E}">
        <p14:creationId xmlns:p14="http://schemas.microsoft.com/office/powerpoint/2010/main" val="265529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70152"/>
          </a:xfrm>
        </p:spPr>
        <p:txBody>
          <a:bodyPr/>
          <a:lstStyle/>
          <a:p>
            <a:pPr algn="ctr"/>
            <a:r>
              <a:rPr lang="da-DK" dirty="0" err="1"/>
              <a:t>Five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compute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PageRank</a:t>
            </a:r>
            <a:r>
              <a:rPr lang="da-DK" dirty="0"/>
              <a:t> </a:t>
            </a:r>
            <a:r>
              <a:rPr lang="da-DK" dirty="0" err="1"/>
              <a:t>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791" y="2663226"/>
            <a:ext cx="8374626" cy="283486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da-DK" dirty="0" err="1"/>
              <a:t>Simulate</a:t>
            </a:r>
            <a:r>
              <a:rPr lang="da-DK" dirty="0"/>
              <a:t> </a:t>
            </a:r>
            <a:r>
              <a:rPr lang="da-DK" dirty="0" err="1"/>
              <a:t>random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</a:t>
            </a:r>
            <a:r>
              <a:rPr lang="da-DK" dirty="0" err="1"/>
              <a:t>manually</a:t>
            </a:r>
            <a:r>
              <a:rPr lang="da-DK" dirty="0"/>
              <a:t> by rolling </a:t>
            </a:r>
            <a:r>
              <a:rPr lang="da-DK" dirty="0" err="1"/>
              <a:t>dices</a:t>
            </a:r>
            <a:endParaRPr lang="da-DK" dirty="0"/>
          </a:p>
          <a:p>
            <a:pPr marL="514350" indent="-514350">
              <a:buFont typeface="+mj-lt"/>
              <a:buAutoNum type="arabicParenR"/>
            </a:pPr>
            <a:r>
              <a:rPr lang="da-DK" dirty="0" err="1"/>
              <a:t>Simulate</a:t>
            </a:r>
            <a:r>
              <a:rPr lang="da-DK" dirty="0"/>
              <a:t> </a:t>
            </a:r>
            <a:r>
              <a:rPr lang="da-DK" dirty="0" err="1"/>
              <a:t>random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in </a:t>
            </a:r>
            <a:r>
              <a:rPr lang="da-DK" dirty="0" err="1"/>
              <a:t>Python</a:t>
            </a:r>
            <a:endParaRPr lang="da-DK" dirty="0"/>
          </a:p>
          <a:p>
            <a:pPr marL="514350" indent="-514350">
              <a:buFont typeface="+mj-lt"/>
              <a:buAutoNum type="arabicParenR"/>
            </a:pPr>
            <a:r>
              <a:rPr lang="da-DK" dirty="0"/>
              <a:t>Computing </a:t>
            </a:r>
            <a:r>
              <a:rPr lang="da-DK" dirty="0" err="1"/>
              <a:t>probabilities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matrix </a:t>
            </a:r>
            <a:r>
              <a:rPr lang="da-DK" dirty="0" err="1"/>
              <a:t>multiplication</a:t>
            </a:r>
            <a:endParaRPr lang="da-DK" dirty="0"/>
          </a:p>
          <a:p>
            <a:pPr marL="514350" indent="-514350">
              <a:buFont typeface="+mj-lt"/>
              <a:buAutoNum type="arabicParenR"/>
            </a:pPr>
            <a:r>
              <a:rPr lang="da-DK" dirty="0" err="1"/>
              <a:t>Repeated</a:t>
            </a:r>
            <a:r>
              <a:rPr lang="da-DK" dirty="0"/>
              <a:t> matrix </a:t>
            </a:r>
            <a:r>
              <a:rPr lang="da-DK" dirty="0" err="1"/>
              <a:t>squaring</a:t>
            </a:r>
            <a:endParaRPr lang="da-DK" dirty="0"/>
          </a:p>
          <a:p>
            <a:pPr marL="514350" indent="-514350">
              <a:buFont typeface="+mj-lt"/>
              <a:buAutoNum type="arabicParenR"/>
            </a:pPr>
            <a:r>
              <a:rPr lang="da-DK" dirty="0" err="1"/>
              <a:t>Eigenvector</a:t>
            </a:r>
            <a:r>
              <a:rPr lang="da-DK" dirty="0"/>
              <a:t> for  </a:t>
            </a:r>
            <a:r>
              <a:rPr lang="el-GR" dirty="0"/>
              <a:t>λ</a:t>
            </a:r>
            <a:r>
              <a:rPr lang="da-DK" dirty="0"/>
              <a:t> = 1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03727" y="4677689"/>
            <a:ext cx="2792916" cy="1874255"/>
            <a:chOff x="8792860" y="2628237"/>
            <a:chExt cx="2792916" cy="187425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8874887" y="3658129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536819" y="322617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14352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906" y="2227936"/>
            <a:ext cx="1732559" cy="111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0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Random</a:t>
            </a:r>
            <a:r>
              <a:rPr lang="da-DK" dirty="0"/>
              <a:t> surfer model (</a:t>
            </a:r>
            <a:r>
              <a:rPr lang="da-DK" dirty="0" err="1"/>
              <a:t>simplified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79261" cy="5022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PageRank of a node (web page) is the fraction</a:t>
            </a:r>
            <a:br>
              <a:rPr lang="en-US" sz="2400" dirty="0"/>
            </a:br>
            <a:r>
              <a:rPr lang="en-US" sz="2400" dirty="0"/>
              <a:t>of the time one visits a node by performing an </a:t>
            </a:r>
            <a:br>
              <a:rPr lang="en-US" sz="2400" dirty="0"/>
            </a:br>
            <a:r>
              <a:rPr lang="en-US" sz="2400" i="1" dirty="0"/>
              <a:t>infinite random traversal</a:t>
            </a:r>
            <a:r>
              <a:rPr lang="en-US" sz="2400" dirty="0"/>
              <a:t> of the graph starting</a:t>
            </a:r>
            <a:br>
              <a:rPr lang="en-US" sz="2400" dirty="0"/>
            </a:br>
            <a:r>
              <a:rPr lang="en-US" sz="2400" dirty="0"/>
              <a:t>at node 1, and in each step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with </a:t>
            </a:r>
            <a:r>
              <a:rPr lang="en-US" sz="2400" dirty="0">
                <a:solidFill>
                  <a:srgbClr val="C00000"/>
                </a:solidFill>
              </a:rPr>
              <a:t>probability 1/6 </a:t>
            </a:r>
            <a:r>
              <a:rPr lang="en-US" sz="2400" dirty="0"/>
              <a:t>jumps to a </a:t>
            </a:r>
            <a:r>
              <a:rPr lang="en-US" sz="2400" dirty="0">
                <a:solidFill>
                  <a:srgbClr val="C00000"/>
                </a:solidFill>
              </a:rPr>
              <a:t>random page </a:t>
            </a:r>
            <a:br>
              <a:rPr lang="en-US" sz="2400" dirty="0"/>
            </a:br>
            <a:r>
              <a:rPr lang="en-US" sz="2400" dirty="0"/>
              <a:t>(probability 1/6 for each node)</a:t>
            </a:r>
          </a:p>
          <a:p>
            <a:r>
              <a:rPr lang="en-US" sz="2400" dirty="0"/>
              <a:t>with </a:t>
            </a:r>
            <a:r>
              <a:rPr lang="en-US" sz="2400" dirty="0">
                <a:solidFill>
                  <a:srgbClr val="C00000"/>
                </a:solidFill>
              </a:rPr>
              <a:t>probability 5/6 </a:t>
            </a:r>
            <a:r>
              <a:rPr lang="en-US" sz="2400" dirty="0"/>
              <a:t>follows an </a:t>
            </a:r>
            <a:r>
              <a:rPr lang="en-US" sz="2400" dirty="0">
                <a:solidFill>
                  <a:srgbClr val="C00000"/>
                </a:solidFill>
              </a:rPr>
              <a:t>outgoing edge</a:t>
            </a:r>
            <a:br>
              <a:rPr lang="en-US" sz="2400" dirty="0"/>
            </a:br>
            <a:r>
              <a:rPr lang="en-US" sz="2400" dirty="0"/>
              <a:t>to an adjacent node (selected uniformly)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000" dirty="0"/>
              <a:t>The above can be simulated by using a dice: Roll a </a:t>
            </a:r>
            <a:r>
              <a:rPr lang="en-US" sz="2000" i="1" dirty="0"/>
              <a:t>dice</a:t>
            </a:r>
            <a:r>
              <a:rPr lang="en-US" sz="2000" dirty="0"/>
              <a:t>. If it shows 6, jump to a random page by rolling the dice again to figure out which node to jump to. If the dice shows 1-5, follow an outgoing edge - if two outgoing edges roll the dice again and go to the lower number neighbor if it is odd.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75" y="1823354"/>
            <a:ext cx="4664597" cy="313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6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95" y="174638"/>
            <a:ext cx="9639276" cy="64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8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895240"/>
              </p:ext>
            </p:extLst>
          </p:nvPr>
        </p:nvGraphicFramePr>
        <p:xfrm>
          <a:off x="269110" y="1572478"/>
          <a:ext cx="11616206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62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3842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472936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Adjacency matrix of the directed graph in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the figure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(note that the rows/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colums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are 0-indexed, whereas in the figure the nodes are 1-indexed)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([[0, 1, 0, 0, 0, 0],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[0, 0, 0, 1, 0, 0],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[1, 1, 0, 0, 0, 0],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[0, 1, 0, 0, 1, 0],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[0, 1, 0, 0, 0, 1],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[0, 1, 0, 0, 0, 0]])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.shape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number of rows in 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np.sum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(G, axis=1,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keepdims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column vector with row sums = out-degrees</a:t>
                      </a:r>
                    </a:p>
                    <a:p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below code handles sinks, i.e. nodes with 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outdegree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zero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 effect on the graph above)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G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(degree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edges from sinks to all nodes (uses broadcasting)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np.sum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(G, axis=1,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keepdims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885458" y="3108397"/>
            <a:ext cx="2792916" cy="1874255"/>
            <a:chOff x="8792860" y="2628237"/>
            <a:chExt cx="2792916" cy="18742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8874887" y="3645430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536819" y="3213471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14352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306684" y="79771"/>
            <a:ext cx="10515600" cy="1433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 err="1"/>
              <a:t>Adjacency</a:t>
            </a:r>
            <a:r>
              <a:rPr lang="da-DK" dirty="0"/>
              <a:t> matrix and </a:t>
            </a:r>
            <a:r>
              <a:rPr lang="da-DK" dirty="0" err="1"/>
              <a:t>degree</a:t>
            </a:r>
            <a:r>
              <a:rPr lang="da-DK" dirty="0"/>
              <a:t> </a:t>
            </a:r>
            <a:r>
              <a:rPr lang="da-DK" dirty="0" err="1"/>
              <a:t>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8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050861"/>
              </p:ext>
            </p:extLst>
          </p:nvPr>
        </p:nvGraphicFramePr>
        <p:xfrm>
          <a:off x="272399" y="1347995"/>
          <a:ext cx="11647202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2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245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373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choice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STEPS = 1000000</a:t>
                      </a:r>
                    </a:p>
                    <a:p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adjacency_list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 is a list of all j where (i, j) is an edge of the graph.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adjacency_list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[[j for j, e in enumerate(row) if e] for row in G]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np.zeros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  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histogram over number of node visits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 = 0            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start at node with index 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range(STEPS):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count[state] += 1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increment count for state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6) == 6: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original paper uses 15% instead of 1/6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state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(0, 5)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state = choice(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adjacency_list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[state])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adjacency_list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count / STEPS,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='\n')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3245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32453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[[1], [3], [0, 1], [1, 4], [1, 5], [1]]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[0.039365 0.353211 0.02751  0.322593 0.1623   0.095021]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991391" y="4185121"/>
            <a:ext cx="2792916" cy="1874255"/>
            <a:chOff x="8792860" y="2628237"/>
            <a:chExt cx="2792916" cy="18742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8874887" y="3638879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536819" y="321823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143526" y="3079783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306684" y="79771"/>
            <a:ext cx="10515600" cy="1433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Simulate random walk (random surfer model)</a:t>
            </a:r>
          </a:p>
        </p:txBody>
      </p:sp>
    </p:spTree>
    <p:extLst>
      <p:ext uri="{BB962C8B-B14F-4D97-AF65-F5344CB8AC3E}">
        <p14:creationId xmlns:p14="http://schemas.microsoft.com/office/powerpoint/2010/main" val="371189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067990"/>
              </p:ext>
            </p:extLst>
          </p:nvPr>
        </p:nvGraphicFramePr>
        <p:xfrm>
          <a:off x="306684" y="1877685"/>
          <a:ext cx="4299601" cy="206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60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74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9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plt.bar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(range(6), count)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('Random Walk')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('node')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('number </a:t>
                      </a: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 visits')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06684" y="79771"/>
            <a:ext cx="10515600" cy="1433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Simulate random walk (random surfer model)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447" y="1256837"/>
            <a:ext cx="7788796" cy="516384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060026" y="4443885"/>
            <a:ext cx="2792916" cy="1874255"/>
            <a:chOff x="8792860" y="2633000"/>
            <a:chExt cx="2792916" cy="187425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33000"/>
              <a:ext cx="2792916" cy="1874255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8874887" y="3647013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23720" y="3937532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536819" y="3215054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146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81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46962</TotalTime>
  <Words>2780</Words>
  <Application>Microsoft Office PowerPoint</Application>
  <PresentationFormat>Widescreen</PresentationFormat>
  <Paragraphs>318</Paragraphs>
  <Slides>22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Linear programming</vt:lpstr>
      <vt:lpstr>PageRank</vt:lpstr>
      <vt:lpstr>PageRank - A NumPy / Jupyter / matplotlib example</vt:lpstr>
      <vt:lpstr>Five different ways to compute  PageRank probabilities</vt:lpstr>
      <vt:lpstr>Random surfer model (simplified)</vt:lpstr>
      <vt:lpstr>PowerPoint Presentation</vt:lpstr>
      <vt:lpstr> </vt:lpstr>
      <vt:lpstr> </vt:lpstr>
      <vt:lpstr> </vt:lpstr>
      <vt:lpstr>Transition matrix A</vt:lpstr>
      <vt:lpstr>Repeated matrix multiplication</vt:lpstr>
      <vt:lpstr> </vt:lpstr>
      <vt:lpstr>Repeated squaring</vt:lpstr>
      <vt:lpstr>PageRank : Computing eigenvector for λ = 1</vt:lpstr>
      <vt:lpstr>PageRank : Note on practicality</vt:lpstr>
      <vt:lpstr>Linear programming</vt:lpstr>
      <vt:lpstr>scipy.optimize.linprog</vt:lpstr>
      <vt:lpstr>Linear programming example</vt:lpstr>
      <vt:lpstr>Maxmium flow</vt:lpstr>
      <vt:lpstr>PowerPoint Presentation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1713</cp:revision>
  <dcterms:created xsi:type="dcterms:W3CDTF">2017-10-19T06:54:16Z</dcterms:created>
  <dcterms:modified xsi:type="dcterms:W3CDTF">2025-06-03T16:03:24Z</dcterms:modified>
</cp:coreProperties>
</file>