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474" r:id="rId2"/>
    <p:sldId id="752" r:id="rId3"/>
    <p:sldId id="754" r:id="rId4"/>
    <p:sldId id="761" r:id="rId5"/>
    <p:sldId id="762" r:id="rId6"/>
    <p:sldId id="755" r:id="rId7"/>
    <p:sldId id="756" r:id="rId8"/>
    <p:sldId id="757" r:id="rId9"/>
    <p:sldId id="780" r:id="rId10"/>
    <p:sldId id="758" r:id="rId11"/>
    <p:sldId id="759" r:id="rId12"/>
    <p:sldId id="764" r:id="rId13"/>
    <p:sldId id="760" r:id="rId14"/>
    <p:sldId id="765" r:id="rId15"/>
    <p:sldId id="763" r:id="rId16"/>
    <p:sldId id="779" r:id="rId17"/>
    <p:sldId id="766" r:id="rId18"/>
    <p:sldId id="777" r:id="rId19"/>
    <p:sldId id="740" r:id="rId20"/>
    <p:sldId id="744" r:id="rId21"/>
    <p:sldId id="745" r:id="rId22"/>
    <p:sldId id="741" r:id="rId23"/>
    <p:sldId id="742" r:id="rId24"/>
    <p:sldId id="746" r:id="rId25"/>
    <p:sldId id="747" r:id="rId26"/>
    <p:sldId id="748" r:id="rId27"/>
    <p:sldId id="767" r:id="rId28"/>
    <p:sldId id="770" r:id="rId29"/>
    <p:sldId id="771" r:id="rId30"/>
    <p:sldId id="772" r:id="rId31"/>
    <p:sldId id="769" r:id="rId32"/>
    <p:sldId id="773" r:id="rId33"/>
    <p:sldId id="782" r:id="rId34"/>
    <p:sldId id="749" r:id="rId35"/>
    <p:sldId id="778" r:id="rId36"/>
    <p:sldId id="781" r:id="rId37"/>
    <p:sldId id="417" r:id="rId38"/>
    <p:sldId id="776" r:id="rId39"/>
    <p:sldId id="411" r:id="rId40"/>
    <p:sldId id="410" r:id="rId41"/>
    <p:sldId id="412" r:id="rId42"/>
    <p:sldId id="514" r:id="rId43"/>
    <p:sldId id="413" r:id="rId44"/>
    <p:sldId id="750" r:id="rId45"/>
    <p:sldId id="751" r:id="rId46"/>
    <p:sldId id="775" r:id="rId47"/>
    <p:sldId id="414" r:id="rId48"/>
    <p:sldId id="774" r:id="rId49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  <a:srgbClr val="C0C000"/>
    <a:srgbClr val="C000C0"/>
    <a:srgbClr val="00C0C0"/>
    <a:srgbClr val="FF0000"/>
    <a:srgbClr val="0000FF"/>
    <a:srgbClr val="FF00FF"/>
    <a:srgbClr val="000000"/>
    <a:srgbClr val="FFF2CC"/>
    <a:srgbClr val="FFA7A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002" autoAdjust="0"/>
    <p:restoredTop sz="93447" autoAdjust="0"/>
  </p:normalViewPr>
  <p:slideViewPr>
    <p:cSldViewPr snapToGrid="0">
      <p:cViewPr>
        <p:scale>
          <a:sx n="50" d="100"/>
          <a:sy n="50" d="100"/>
        </p:scale>
        <p:origin x="1052" y="256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66" d="100"/>
        <a:sy n="66" d="100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microsoft.com/office/2016/11/relationships/changesInfo" Target="changesInfos/changesInfo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426B01F6-71AB-46A6-A3A1-A188064B0BB4}"/>
    <pc:docChg chg="undo redo custSel addSld modSld">
      <pc:chgData name="Gerth Stølting Brodal" userId="04ef4784-6591-4f86-a140-f5c3b108582a" providerId="ADAL" clId="{426B01F6-71AB-46A6-A3A1-A188064B0BB4}" dt="2022-02-25T14:44:03.367" v="331" actId="478"/>
      <pc:docMkLst>
        <pc:docMk/>
      </pc:docMkLst>
      <pc:sldChg chg="addSp delSp modSp mod">
        <pc:chgData name="Gerth Stølting Brodal" userId="04ef4784-6591-4f86-a140-f5c3b108582a" providerId="ADAL" clId="{426B01F6-71AB-46A6-A3A1-A188064B0BB4}" dt="2022-02-25T14:44:03.367" v="331" actId="478"/>
        <pc:sldMkLst>
          <pc:docMk/>
          <pc:sldMk cId="395635410" sldId="766"/>
        </pc:sldMkLst>
        <pc:spChg chg="del mod">
          <ac:chgData name="Gerth Stølting Brodal" userId="04ef4784-6591-4f86-a140-f5c3b108582a" providerId="ADAL" clId="{426B01F6-71AB-46A6-A3A1-A188064B0BB4}" dt="2022-02-25T14:31:00.189" v="81" actId="478"/>
          <ac:spMkLst>
            <pc:docMk/>
            <pc:sldMk cId="395635410" sldId="766"/>
            <ac:spMk id="3" creationId="{00000000-0000-0000-0000-000000000000}"/>
          </ac:spMkLst>
        </pc:spChg>
        <pc:spChg chg="add del mod">
          <ac:chgData name="Gerth Stølting Brodal" userId="04ef4784-6591-4f86-a140-f5c3b108582a" providerId="ADAL" clId="{426B01F6-71AB-46A6-A3A1-A188064B0BB4}" dt="2022-02-25T14:31:05.177" v="82" actId="478"/>
          <ac:spMkLst>
            <pc:docMk/>
            <pc:sldMk cId="395635410" sldId="766"/>
            <ac:spMk id="7" creationId="{5D7620B0-D20F-463A-8107-5AEBE52C1F13}"/>
          </ac:spMkLst>
        </pc:spChg>
        <pc:spChg chg="mod">
          <ac:chgData name="Gerth Stølting Brodal" userId="04ef4784-6591-4f86-a140-f5c3b108582a" providerId="ADAL" clId="{426B01F6-71AB-46A6-A3A1-A188064B0BB4}" dt="2022-02-25T14:41:16.522" v="317" actId="6549"/>
          <ac:spMkLst>
            <pc:docMk/>
            <pc:sldMk cId="395635410" sldId="766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426B01F6-71AB-46A6-A3A1-A188064B0BB4}" dt="2022-02-25T14:30:46.021" v="79" actId="20577"/>
          <ac:spMkLst>
            <pc:docMk/>
            <pc:sldMk cId="395635410" sldId="766"/>
            <ac:spMk id="15" creationId="{00000000-0000-0000-0000-000000000000}"/>
          </ac:spMkLst>
        </pc:spChg>
        <pc:graphicFrameChg chg="mod modGraphic">
          <ac:chgData name="Gerth Stølting Brodal" userId="04ef4784-6591-4f86-a140-f5c3b108582a" providerId="ADAL" clId="{426B01F6-71AB-46A6-A3A1-A188064B0BB4}" dt="2022-02-25T14:43:02.191" v="328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  <pc:picChg chg="add del mod">
          <ac:chgData name="Gerth Stølting Brodal" userId="04ef4784-6591-4f86-a140-f5c3b108582a" providerId="ADAL" clId="{426B01F6-71AB-46A6-A3A1-A188064B0BB4}" dt="2022-02-25T14:33:46.738" v="92" actId="478"/>
          <ac:picMkLst>
            <pc:docMk/>
            <pc:sldMk cId="395635410" sldId="766"/>
            <ac:picMk id="4" creationId="{2C9FCCBB-724F-4E62-8A98-D62DC31C3D43}"/>
          </ac:picMkLst>
        </pc:picChg>
        <pc:picChg chg="add del">
          <ac:chgData name="Gerth Stølting Brodal" userId="04ef4784-6591-4f86-a140-f5c3b108582a" providerId="ADAL" clId="{426B01F6-71AB-46A6-A3A1-A188064B0BB4}" dt="2022-02-25T14:34:24.556" v="97" actId="478"/>
          <ac:picMkLst>
            <pc:docMk/>
            <pc:sldMk cId="395635410" sldId="766"/>
            <ac:picMk id="9" creationId="{13095758-D8A8-4DD8-8E37-31A032FCD47C}"/>
          </ac:picMkLst>
        </pc:picChg>
        <pc:picChg chg="add mod modCrop">
          <ac:chgData name="Gerth Stølting Brodal" userId="04ef4784-6591-4f86-a140-f5c3b108582a" providerId="ADAL" clId="{426B01F6-71AB-46A6-A3A1-A188064B0BB4}" dt="2022-02-25T14:37:11.297" v="228" actId="1076"/>
          <ac:picMkLst>
            <pc:docMk/>
            <pc:sldMk cId="395635410" sldId="766"/>
            <ac:picMk id="12" creationId="{4FBFE1F5-BFF3-416C-A946-770F9BE5959B}"/>
          </ac:picMkLst>
        </pc:picChg>
        <pc:picChg chg="del">
          <ac:chgData name="Gerth Stølting Brodal" userId="04ef4784-6591-4f86-a140-f5c3b108582a" providerId="ADAL" clId="{426B01F6-71AB-46A6-A3A1-A188064B0BB4}" dt="2022-02-25T14:17:50.463" v="21" actId="478"/>
          <ac:picMkLst>
            <pc:docMk/>
            <pc:sldMk cId="395635410" sldId="766"/>
            <ac:picMk id="14" creationId="{00000000-0000-0000-0000-000000000000}"/>
          </ac:picMkLst>
        </pc:pic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6" creationId="{00000000-0000-0000-0000-000000000000}"/>
          </ac:cxnSpMkLst>
        </pc:cxnChg>
        <pc:cxnChg chg="add del mod">
          <ac:chgData name="Gerth Stølting Brodal" userId="04ef4784-6591-4f86-a140-f5c3b108582a" providerId="ADAL" clId="{426B01F6-71AB-46A6-A3A1-A188064B0BB4}" dt="2022-02-25T14:44:03.367" v="331" actId="478"/>
          <ac:cxnSpMkLst>
            <pc:docMk/>
            <pc:sldMk cId="395635410" sldId="766"/>
            <ac:cxnSpMk id="18" creationId="{906F8340-440C-42B0-9B8C-F4BD76CE9B9B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19" creationId="{00000000-0000-0000-0000-000000000000}"/>
          </ac:cxnSpMkLst>
        </pc:cxnChg>
        <pc:cxnChg chg="del">
          <ac:chgData name="Gerth Stølting Brodal" userId="04ef4784-6591-4f86-a140-f5c3b108582a" providerId="ADAL" clId="{426B01F6-71AB-46A6-A3A1-A188064B0BB4}" dt="2022-02-25T14:18:56.472" v="34" actId="478"/>
          <ac:cxnSpMkLst>
            <pc:docMk/>
            <pc:sldMk cId="395635410" sldId="766"/>
            <ac:cxnSpMk id="21" creationId="{00000000-0000-0000-0000-000000000000}"/>
          </ac:cxnSpMkLst>
        </pc:cxnChg>
      </pc:sldChg>
      <pc:sldChg chg="add">
        <pc:chgData name="Gerth Stølting Brodal" userId="04ef4784-6591-4f86-a140-f5c3b108582a" providerId="ADAL" clId="{426B01F6-71AB-46A6-A3A1-A188064B0BB4}" dt="2022-02-25T14:17:21.496" v="0" actId="2890"/>
        <pc:sldMkLst>
          <pc:docMk/>
          <pc:sldMk cId="2494763320" sldId="777"/>
        </pc:sldMkLst>
      </pc:sldChg>
    </pc:docChg>
  </pc:docChgLst>
  <pc:docChgLst>
    <pc:chgData name="Gerth Stølting Brodal" userId="04ef4784-6591-4f86-a140-f5c3b108582a" providerId="ADAL" clId="{A4956211-E9EC-4E2A-BCBA-D00295038125}"/>
    <pc:docChg chg="undo custSel modSld">
      <pc:chgData name="Gerth Stølting Brodal" userId="04ef4784-6591-4f86-a140-f5c3b108582a" providerId="ADAL" clId="{A4956211-E9EC-4E2A-BCBA-D00295038125}" dt="2022-03-30T10:45:27.731" v="366" actId="20577"/>
      <pc:docMkLst>
        <pc:docMk/>
      </pc:docMkLst>
      <pc:sldChg chg="modSp mod">
        <pc:chgData name="Gerth Stølting Brodal" userId="04ef4784-6591-4f86-a140-f5c3b108582a" providerId="ADAL" clId="{A4956211-E9EC-4E2A-BCBA-D00295038125}" dt="2022-03-30T10:44:09.244" v="364" actId="207"/>
        <pc:sldMkLst>
          <pc:docMk/>
          <pc:sldMk cId="722277334" sldId="413"/>
        </pc:sldMkLst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8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48.081" v="190" actId="1035"/>
          <ac:spMkLst>
            <pc:docMk/>
            <pc:sldMk cId="722277334" sldId="413"/>
            <ac:spMk id="9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5.193" v="74" actId="14100"/>
          <ac:spMkLst>
            <pc:docMk/>
            <pc:sldMk cId="722277334" sldId="413"/>
            <ac:spMk id="10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8:19.183" v="88" actId="1035"/>
          <ac:spMkLst>
            <pc:docMk/>
            <pc:sldMk cId="722277334" sldId="413"/>
            <ac:spMk id="11" creationId="{00000000-0000-0000-0000-000000000000}"/>
          </ac:spMkLst>
        </pc:spChg>
        <pc:spChg chg="mod">
          <ac:chgData name="Gerth Stølting Brodal" userId="04ef4784-6591-4f86-a140-f5c3b108582a" providerId="ADAL" clId="{A4956211-E9EC-4E2A-BCBA-D00295038125}" dt="2022-03-26T12:39:26.826" v="127" actId="20577"/>
          <ac:spMkLst>
            <pc:docMk/>
            <pc:sldMk cId="722277334" sldId="413"/>
            <ac:spMk id="12" creationId="{00000000-0000-0000-0000-000000000000}"/>
          </ac:spMkLst>
        </pc:spChg>
        <pc:graphicFrameChg chg="modGraphic">
          <ac:chgData name="Gerth Stølting Brodal" userId="04ef4784-6591-4f86-a140-f5c3b108582a" providerId="ADAL" clId="{A4956211-E9EC-4E2A-BCBA-D00295038125}" dt="2022-03-30T10:44:09.244" v="364" actId="207"/>
          <ac:graphicFrameMkLst>
            <pc:docMk/>
            <pc:sldMk cId="722277334" sldId="413"/>
            <ac:graphicFrameMk id="4" creationId="{00000000-0000-0000-0000-000000000000}"/>
          </ac:graphicFrameMkLst>
        </pc:graphicFrameChg>
        <pc:cxnChg chg="mod">
          <ac:chgData name="Gerth Stølting Brodal" userId="04ef4784-6591-4f86-a140-f5c3b108582a" providerId="ADAL" clId="{A4956211-E9EC-4E2A-BCBA-D00295038125}" dt="2022-03-26T12:39:18.728" v="125" actId="1076"/>
          <ac:cxnSpMkLst>
            <pc:docMk/>
            <pc:sldMk cId="722277334" sldId="413"/>
            <ac:cxnSpMk id="14" creationId="{00000000-0000-0000-0000-000000000000}"/>
          </ac:cxnSpMkLst>
        </pc:cxnChg>
      </pc:sldChg>
      <pc:sldChg chg="modSp mod">
        <pc:chgData name="Gerth Stølting Brodal" userId="04ef4784-6591-4f86-a140-f5c3b108582a" providerId="ADAL" clId="{A4956211-E9EC-4E2A-BCBA-D00295038125}" dt="2022-03-30T10:42:40.099" v="363" actId="20577"/>
        <pc:sldMkLst>
          <pc:docMk/>
          <pc:sldMk cId="3126415133" sldId="514"/>
        </pc:sldMkLst>
        <pc:graphicFrameChg chg="modGraphic">
          <ac:chgData name="Gerth Stølting Brodal" userId="04ef4784-6591-4f86-a140-f5c3b108582a" providerId="ADAL" clId="{A4956211-E9EC-4E2A-BCBA-D00295038125}" dt="2022-03-30T10:42:40.099" v="363" actId="20577"/>
          <ac:graphicFrameMkLst>
            <pc:docMk/>
            <pc:sldMk cId="3126415133" sldId="514"/>
            <ac:graphicFrameMk id="5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A4956211-E9EC-4E2A-BCBA-D00295038125}" dt="2022-03-26T12:13:49.420" v="72" actId="313"/>
        <pc:sldMkLst>
          <pc:docMk/>
          <pc:sldMk cId="3063175087" sldId="741"/>
        </pc:sldMkLst>
      </pc:sldChg>
      <pc:sldChg chg="modSp mod">
        <pc:chgData name="Gerth Stølting Brodal" userId="04ef4784-6591-4f86-a140-f5c3b108582a" providerId="ADAL" clId="{A4956211-E9EC-4E2A-BCBA-D00295038125}" dt="2022-03-30T10:45:27.731" v="366" actId="20577"/>
        <pc:sldMkLst>
          <pc:docMk/>
          <pc:sldMk cId="1371475747" sldId="750"/>
        </pc:sldMkLst>
        <pc:graphicFrameChg chg="mod modGraphic">
          <ac:chgData name="Gerth Stølting Brodal" userId="04ef4784-6591-4f86-a140-f5c3b108582a" providerId="ADAL" clId="{A4956211-E9EC-4E2A-BCBA-D00295038125}" dt="2022-03-30T10:45:27.731" v="366" actId="20577"/>
          <ac:graphicFrameMkLst>
            <pc:docMk/>
            <pc:sldMk cId="1371475747" sldId="750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1:18:40.849" v="22" actId="1038"/>
        <pc:sldMkLst>
          <pc:docMk/>
          <pc:sldMk cId="2271414992" sldId="756"/>
        </pc:sldMkLst>
        <pc:spChg chg="mod">
          <ac:chgData name="Gerth Stølting Brodal" userId="04ef4784-6591-4f86-a140-f5c3b108582a" providerId="ADAL" clId="{A4956211-E9EC-4E2A-BCBA-D00295038125}" dt="2022-03-26T11:18:40.849" v="22" actId="1038"/>
          <ac:spMkLst>
            <pc:docMk/>
            <pc:sldMk cId="2271414992" sldId="756"/>
            <ac:spMk id="9" creationId="{00000000-0000-0000-0000-000000000000}"/>
          </ac:spMkLst>
        </pc:spChg>
      </pc:sldChg>
      <pc:sldChg chg="modSp mod modNotesTx">
        <pc:chgData name="Gerth Stølting Brodal" userId="04ef4784-6591-4f86-a140-f5c3b108582a" providerId="ADAL" clId="{A4956211-E9EC-4E2A-BCBA-D00295038125}" dt="2022-03-28T06:52:49.137" v="361" actId="20577"/>
        <pc:sldMkLst>
          <pc:docMk/>
          <pc:sldMk cId="395635410" sldId="766"/>
        </pc:sldMkLst>
        <pc:graphicFrameChg chg="modGraphic">
          <ac:chgData name="Gerth Stølting Brodal" userId="04ef4784-6591-4f86-a140-f5c3b108582a" providerId="ADAL" clId="{A4956211-E9EC-4E2A-BCBA-D00295038125}" dt="2022-03-28T06:52:49.137" v="361" actId="20577"/>
          <ac:graphicFrameMkLst>
            <pc:docMk/>
            <pc:sldMk cId="395635410" sldId="766"/>
            <ac:graphicFrameMk id="5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A4956211-E9EC-4E2A-BCBA-D00295038125}" dt="2022-03-26T12:45:21.337" v="348" actId="1076"/>
        <pc:sldMkLst>
          <pc:docMk/>
          <pc:sldMk cId="190962132" sldId="775"/>
        </pc:sldMkLst>
        <pc:spChg chg="mod">
          <ac:chgData name="Gerth Stølting Brodal" userId="04ef4784-6591-4f86-a140-f5c3b108582a" providerId="ADAL" clId="{A4956211-E9EC-4E2A-BCBA-D00295038125}" dt="2022-03-26T12:45:21.337" v="348" actId="1076"/>
          <ac:spMkLst>
            <pc:docMk/>
            <pc:sldMk cId="190962132" sldId="775"/>
            <ac:spMk id="9" creationId="{00000000-0000-0000-0000-000000000000}"/>
          </ac:spMkLst>
        </pc:spChg>
        <pc:graphicFrameChg chg="mod modGraphic">
          <ac:chgData name="Gerth Stølting Brodal" userId="04ef4784-6591-4f86-a140-f5c3b108582a" providerId="ADAL" clId="{A4956211-E9EC-4E2A-BCBA-D00295038125}" dt="2022-03-26T12:45:21.337" v="348" actId="1076"/>
          <ac:graphicFrameMkLst>
            <pc:docMk/>
            <pc:sldMk cId="190962132" sldId="775"/>
            <ac:graphicFrameMk id="4" creationId="{00000000-0000-0000-0000-000000000000}"/>
          </ac:graphicFrameMkLst>
        </pc:graphicFrameChg>
        <pc:picChg chg="mod">
          <ac:chgData name="Gerth Stølting Brodal" userId="04ef4784-6591-4f86-a140-f5c3b108582a" providerId="ADAL" clId="{A4956211-E9EC-4E2A-BCBA-D00295038125}" dt="2022-03-26T12:45:21.337" v="348" actId="1076"/>
          <ac:picMkLst>
            <pc:docMk/>
            <pc:sldMk cId="190962132" sldId="775"/>
            <ac:picMk id="8" creationId="{00000000-0000-0000-0000-000000000000}"/>
          </ac:picMkLst>
        </pc:picChg>
        <pc:cxnChg chg="mod">
          <ac:chgData name="Gerth Stølting Brodal" userId="04ef4784-6591-4f86-a140-f5c3b108582a" providerId="ADAL" clId="{A4956211-E9EC-4E2A-BCBA-D00295038125}" dt="2022-03-26T12:45:21.337" v="348" actId="1076"/>
          <ac:cxnSpMkLst>
            <pc:docMk/>
            <pc:sldMk cId="190962132" sldId="775"/>
            <ac:cxnSpMk id="5" creationId="{00000000-0000-0000-0000-000000000000}"/>
          </ac:cxnSpMkLst>
        </pc:cxnChg>
      </pc:sldChg>
      <pc:sldChg chg="addSp delSp modSp mod">
        <pc:chgData name="Gerth Stølting Brodal" userId="04ef4784-6591-4f86-a140-f5c3b108582a" providerId="ADAL" clId="{A4956211-E9EC-4E2A-BCBA-D00295038125}" dt="2022-03-26T12:04:43.244" v="24" actId="27309"/>
        <pc:sldMkLst>
          <pc:docMk/>
          <pc:sldMk cId="2494763320" sldId="777"/>
        </pc:sldMkLst>
        <pc:graphicFrameChg chg="add del modGraphic">
          <ac:chgData name="Gerth Stølting Brodal" userId="04ef4784-6591-4f86-a140-f5c3b108582a" providerId="ADAL" clId="{A4956211-E9EC-4E2A-BCBA-D00295038125}" dt="2022-03-26T12:04:43.244" v="24" actId="27309"/>
          <ac:graphicFrameMkLst>
            <pc:docMk/>
            <pc:sldMk cId="2494763320" sldId="777"/>
            <ac:graphicFrameMk id="4" creationId="{D9C980E5-38BB-4E60-99BD-9B39A7F71D82}"/>
          </ac:graphicFrameMkLst>
        </pc:graphicFrameChg>
      </pc:sldChg>
    </pc:docChg>
  </pc:docChgLst>
  <pc:docChgLst>
    <pc:chgData name="Gerth Stølting Brodal" userId="04ef4784-6591-4f86-a140-f5c3b108582a" providerId="ADAL" clId="{9F6D6B65-5F67-46A4-9F67-B0D4BDEF754E}"/>
    <pc:docChg chg="undo redo custSel addSld modSld">
      <pc:chgData name="Gerth Stølting Brodal" userId="04ef4784-6591-4f86-a140-f5c3b108582a" providerId="ADAL" clId="{9F6D6B65-5F67-46A4-9F67-B0D4BDEF754E}" dt="2024-04-05T22:01:37.265" v="938" actId="14100"/>
      <pc:docMkLst>
        <pc:docMk/>
      </pc:docMkLst>
      <pc:sldChg chg="modNotesTx">
        <pc:chgData name="Gerth Stølting Brodal" userId="04ef4784-6591-4f86-a140-f5c3b108582a" providerId="ADAL" clId="{9F6D6B65-5F67-46A4-9F67-B0D4BDEF754E}" dt="2024-04-03T07:05:46.715" v="584" actId="20577"/>
        <pc:sldMkLst>
          <pc:docMk/>
          <pc:sldMk cId="3340473701" sldId="474"/>
        </pc:sldMkLst>
      </pc:sldChg>
      <pc:sldChg chg="modSp mod">
        <pc:chgData name="Gerth Stølting Brodal" userId="04ef4784-6591-4f86-a140-f5c3b108582a" providerId="ADAL" clId="{9F6D6B65-5F67-46A4-9F67-B0D4BDEF754E}" dt="2024-04-03T07:40:48.247" v="596" actId="1036"/>
        <pc:sldMkLst>
          <pc:docMk/>
          <pc:sldMk cId="3222742964" sldId="749"/>
        </pc:sldMkLst>
        <pc:spChg chg="mod">
          <ac:chgData name="Gerth Stølting Brodal" userId="04ef4784-6591-4f86-a140-f5c3b108582a" providerId="ADAL" clId="{9F6D6B65-5F67-46A4-9F67-B0D4BDEF754E}" dt="2024-04-03T06:46:11.548" v="176" actId="1035"/>
          <ac:spMkLst>
            <pc:docMk/>
            <pc:sldMk cId="3222742964" sldId="749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9F6D6B65-5F67-46A4-9F67-B0D4BDEF754E}" dt="2024-04-03T07:40:48.247" v="596" actId="1036"/>
          <ac:spMkLst>
            <pc:docMk/>
            <pc:sldMk cId="3222742964" sldId="749"/>
            <ac:spMk id="5" creationId="{00000000-0000-0000-0000-000000000000}"/>
          </ac:spMkLst>
        </pc:spChg>
      </pc:sldChg>
      <pc:sldChg chg="modSp mod">
        <pc:chgData name="Gerth Stølting Brodal" userId="04ef4784-6591-4f86-a140-f5c3b108582a" providerId="ADAL" clId="{9F6D6B65-5F67-46A4-9F67-B0D4BDEF754E}" dt="2024-04-03T07:19:36.103" v="586" actId="1076"/>
        <pc:sldMkLst>
          <pc:docMk/>
          <pc:sldMk cId="333618493" sldId="759"/>
        </pc:sldMkLst>
        <pc:graphicFrameChg chg="mod">
          <ac:chgData name="Gerth Stølting Brodal" userId="04ef4784-6591-4f86-a140-f5c3b108582a" providerId="ADAL" clId="{9F6D6B65-5F67-46A4-9F67-B0D4BDEF754E}" dt="2024-04-03T07:19:36.103" v="586" actId="1076"/>
          <ac:graphicFrameMkLst>
            <pc:docMk/>
            <pc:sldMk cId="333618493" sldId="759"/>
            <ac:graphicFrameMk id="7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9F6D6B65-5F67-46A4-9F67-B0D4BDEF754E}" dt="2024-04-03T07:27:16.677" v="587" actId="207"/>
        <pc:sldMkLst>
          <pc:docMk/>
          <pc:sldMk cId="395635410" sldId="766"/>
        </pc:sldMkLst>
        <pc:graphicFrameChg chg="modGraphic">
          <ac:chgData name="Gerth Stølting Brodal" userId="04ef4784-6591-4f86-a140-f5c3b108582a" providerId="ADAL" clId="{9F6D6B65-5F67-46A4-9F67-B0D4BDEF754E}" dt="2024-04-03T07:27:16.677" v="587" actId="207"/>
          <ac:graphicFrameMkLst>
            <pc:docMk/>
            <pc:sldMk cId="395635410" sldId="766"/>
            <ac:graphicFrameMk id="5" creationId="{00000000-0000-0000-0000-000000000000}"/>
          </ac:graphicFrameMkLst>
        </pc:graphicFrameChg>
      </pc:sldChg>
      <pc:sldChg chg="modSp mod modShow modNotesTx">
        <pc:chgData name="Gerth Stølting Brodal" userId="04ef4784-6591-4f86-a140-f5c3b108582a" providerId="ADAL" clId="{9F6D6B65-5F67-46A4-9F67-B0D4BDEF754E}" dt="2024-04-05T21:59:17.757" v="918" actId="20577"/>
        <pc:sldMkLst>
          <pc:docMk/>
          <pc:sldMk cId="480717942" sldId="773"/>
        </pc:sldMkLst>
        <pc:spChg chg="mod">
          <ac:chgData name="Gerth Stølting Brodal" userId="04ef4784-6591-4f86-a140-f5c3b108582a" providerId="ADAL" clId="{9F6D6B65-5F67-46A4-9F67-B0D4BDEF754E}" dt="2024-04-05T21:59:17.757" v="918" actId="20577"/>
          <ac:spMkLst>
            <pc:docMk/>
            <pc:sldMk cId="480717942" sldId="773"/>
            <ac:spMk id="3" creationId="{00000000-0000-0000-0000-000000000000}"/>
          </ac:spMkLst>
        </pc:spChg>
      </pc:sldChg>
      <pc:sldChg chg="addSp delSp modSp new mod modNotesTx">
        <pc:chgData name="Gerth Stølting Brodal" userId="04ef4784-6591-4f86-a140-f5c3b108582a" providerId="ADAL" clId="{9F6D6B65-5F67-46A4-9F67-B0D4BDEF754E}" dt="2024-04-03T07:41:49.551" v="624" actId="1035"/>
        <pc:sldMkLst>
          <pc:docMk/>
          <pc:sldMk cId="657033750" sldId="781"/>
        </pc:sldMkLst>
        <pc:spChg chg="mod">
          <ac:chgData name="Gerth Stølting Brodal" userId="04ef4784-6591-4f86-a140-f5c3b108582a" providerId="ADAL" clId="{9F6D6B65-5F67-46A4-9F67-B0D4BDEF754E}" dt="2024-04-03T07:41:38.492" v="605" actId="20577"/>
          <ac:spMkLst>
            <pc:docMk/>
            <pc:sldMk cId="657033750" sldId="781"/>
            <ac:spMk id="2" creationId="{E74CE3A2-11C2-7A3D-2786-C3DDDFC113F8}"/>
          </ac:spMkLst>
        </pc:spChg>
        <pc:spChg chg="mod">
          <ac:chgData name="Gerth Stølting Brodal" userId="04ef4784-6591-4f86-a140-f5c3b108582a" providerId="ADAL" clId="{9F6D6B65-5F67-46A4-9F67-B0D4BDEF754E}" dt="2024-04-03T07:41:49.551" v="624" actId="1035"/>
          <ac:spMkLst>
            <pc:docMk/>
            <pc:sldMk cId="657033750" sldId="781"/>
            <ac:spMk id="3" creationId="{3AADD978-B1D1-BFD9-1F9E-8F3513BB9710}"/>
          </ac:spMkLst>
        </pc:spChg>
        <pc:spChg chg="add mod">
          <ac:chgData name="Gerth Stølting Brodal" userId="04ef4784-6591-4f86-a140-f5c3b108582a" providerId="ADAL" clId="{9F6D6B65-5F67-46A4-9F67-B0D4BDEF754E}" dt="2024-04-03T07:00:52.299" v="370" actId="14100"/>
          <ac:spMkLst>
            <pc:docMk/>
            <pc:sldMk cId="657033750" sldId="781"/>
            <ac:spMk id="7" creationId="{01BB97FD-DF81-2EDA-0B66-64453332E454}"/>
          </ac:spMkLst>
        </pc:spChg>
        <pc:picChg chg="add del mod">
          <ac:chgData name="Gerth Stølting Brodal" userId="04ef4784-6591-4f86-a140-f5c3b108582a" providerId="ADAL" clId="{9F6D6B65-5F67-46A4-9F67-B0D4BDEF754E}" dt="2024-04-03T07:00:32.633" v="363" actId="478"/>
          <ac:picMkLst>
            <pc:docMk/>
            <pc:sldMk cId="657033750" sldId="781"/>
            <ac:picMk id="5" creationId="{27554267-4879-0CCA-CAAB-DAD438325585}"/>
          </ac:picMkLst>
        </pc:picChg>
        <pc:picChg chg="add mod">
          <ac:chgData name="Gerth Stølting Brodal" userId="04ef4784-6591-4f86-a140-f5c3b108582a" providerId="ADAL" clId="{9F6D6B65-5F67-46A4-9F67-B0D4BDEF754E}" dt="2024-04-03T07:00:58.727" v="371" actId="208"/>
          <ac:picMkLst>
            <pc:docMk/>
            <pc:sldMk cId="657033750" sldId="781"/>
            <ac:picMk id="9" creationId="{54496751-D7C5-E765-0F21-691D52828FE9}"/>
          </ac:picMkLst>
        </pc:picChg>
      </pc:sldChg>
      <pc:sldChg chg="addSp delSp modSp add mod">
        <pc:chgData name="Gerth Stølting Brodal" userId="04ef4784-6591-4f86-a140-f5c3b108582a" providerId="ADAL" clId="{9F6D6B65-5F67-46A4-9F67-B0D4BDEF754E}" dt="2024-04-05T22:01:37.265" v="938" actId="14100"/>
        <pc:sldMkLst>
          <pc:docMk/>
          <pc:sldMk cId="235706441" sldId="782"/>
        </pc:sldMkLst>
        <pc:spChg chg="del mod">
          <ac:chgData name="Gerth Stølting Brodal" userId="04ef4784-6591-4f86-a140-f5c3b108582a" providerId="ADAL" clId="{9F6D6B65-5F67-46A4-9F67-B0D4BDEF754E}" dt="2024-04-05T21:55:13.170" v="909" actId="478"/>
          <ac:spMkLst>
            <pc:docMk/>
            <pc:sldMk cId="235706441" sldId="782"/>
            <ac:spMk id="2" creationId="{00000000-0000-0000-0000-000000000000}"/>
          </ac:spMkLst>
        </pc:spChg>
        <pc:spChg chg="mod">
          <ac:chgData name="Gerth Stølting Brodal" userId="04ef4784-6591-4f86-a140-f5c3b108582a" providerId="ADAL" clId="{9F6D6B65-5F67-46A4-9F67-B0D4BDEF754E}" dt="2024-04-05T21:54:57.051" v="908" actId="1036"/>
          <ac:spMkLst>
            <pc:docMk/>
            <pc:sldMk cId="235706441" sldId="782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9F6D6B65-5F67-46A4-9F67-B0D4BDEF754E}" dt="2024-04-05T22:01:12.768" v="934" actId="1035"/>
          <ac:spMkLst>
            <pc:docMk/>
            <pc:sldMk cId="235706441" sldId="782"/>
            <ac:spMk id="17" creationId="{00000000-0000-0000-0000-000000000000}"/>
          </ac:spMkLst>
        </pc:spChg>
        <pc:spChg chg="del">
          <ac:chgData name="Gerth Stølting Brodal" userId="04ef4784-6591-4f86-a140-f5c3b108582a" providerId="ADAL" clId="{9F6D6B65-5F67-46A4-9F67-B0D4BDEF754E}" dt="2024-04-05T21:51:13.230" v="770" actId="478"/>
          <ac:spMkLst>
            <pc:docMk/>
            <pc:sldMk cId="235706441" sldId="782"/>
            <ac:spMk id="18" creationId="{00000000-0000-0000-0000-000000000000}"/>
          </ac:spMkLst>
        </pc:spChg>
        <pc:spChg chg="mod">
          <ac:chgData name="Gerth Stølting Brodal" userId="04ef4784-6591-4f86-a140-f5c3b108582a" providerId="ADAL" clId="{9F6D6B65-5F67-46A4-9F67-B0D4BDEF754E}" dt="2024-04-05T22:01:19.978" v="935" actId="1076"/>
          <ac:spMkLst>
            <pc:docMk/>
            <pc:sldMk cId="235706441" sldId="782"/>
            <ac:spMk id="19" creationId="{00000000-0000-0000-0000-000000000000}"/>
          </ac:spMkLst>
        </pc:spChg>
        <pc:spChg chg="del">
          <ac:chgData name="Gerth Stølting Brodal" userId="04ef4784-6591-4f86-a140-f5c3b108582a" providerId="ADAL" clId="{9F6D6B65-5F67-46A4-9F67-B0D4BDEF754E}" dt="2024-04-05T21:51:10.759" v="769" actId="478"/>
          <ac:spMkLst>
            <pc:docMk/>
            <pc:sldMk cId="235706441" sldId="782"/>
            <ac:spMk id="20" creationId="{00000000-0000-0000-0000-000000000000}"/>
          </ac:spMkLst>
        </pc:spChg>
        <pc:spChg chg="add del mod">
          <ac:chgData name="Gerth Stølting Brodal" userId="04ef4784-6591-4f86-a140-f5c3b108582a" providerId="ADAL" clId="{9F6D6B65-5F67-46A4-9F67-B0D4BDEF754E}" dt="2024-04-05T21:55:15.134" v="910" actId="478"/>
          <ac:spMkLst>
            <pc:docMk/>
            <pc:sldMk cId="235706441" sldId="782"/>
            <ac:spMk id="23" creationId="{DABDFE37-52DA-D1D7-9C86-667ADF2C34FE}"/>
          </ac:spMkLst>
        </pc:spChg>
        <pc:spChg chg="add mod">
          <ac:chgData name="Gerth Stølting Brodal" userId="04ef4784-6591-4f86-a140-f5c3b108582a" providerId="ADAL" clId="{9F6D6B65-5F67-46A4-9F67-B0D4BDEF754E}" dt="2024-04-05T21:55:20.282" v="911"/>
          <ac:spMkLst>
            <pc:docMk/>
            <pc:sldMk cId="235706441" sldId="782"/>
            <ac:spMk id="24" creationId="{DE9AC4E5-94A6-BDA6-B68D-17D1E64D4494}"/>
          </ac:spMkLst>
        </pc:spChg>
        <pc:picChg chg="add del mod">
          <ac:chgData name="Gerth Stølting Brodal" userId="04ef4784-6591-4f86-a140-f5c3b108582a" providerId="ADAL" clId="{9F6D6B65-5F67-46A4-9F67-B0D4BDEF754E}" dt="2024-04-05T21:50:07.766" v="759" actId="478"/>
          <ac:picMkLst>
            <pc:docMk/>
            <pc:sldMk cId="235706441" sldId="782"/>
            <ac:picMk id="5" creationId="{F924CDFF-A993-888B-BB71-61AC3B088D19}"/>
          </ac:picMkLst>
        </pc:picChg>
        <pc:picChg chg="add del mod ord">
          <ac:chgData name="Gerth Stølting Brodal" userId="04ef4784-6591-4f86-a140-f5c3b108582a" providerId="ADAL" clId="{9F6D6B65-5F67-46A4-9F67-B0D4BDEF754E}" dt="2024-04-05T21:54:18.045" v="891" actId="478"/>
          <ac:picMkLst>
            <pc:docMk/>
            <pc:sldMk cId="235706441" sldId="782"/>
            <ac:picMk id="7" creationId="{A29FBEDA-6DAD-C9E6-BB64-EF3581354494}"/>
          </ac:picMkLst>
        </pc:picChg>
        <pc:picChg chg="add del mod ord">
          <ac:chgData name="Gerth Stølting Brodal" userId="04ef4784-6591-4f86-a140-f5c3b108582a" providerId="ADAL" clId="{9F6D6B65-5F67-46A4-9F67-B0D4BDEF754E}" dt="2024-04-05T21:55:52.265" v="912" actId="478"/>
          <ac:picMkLst>
            <pc:docMk/>
            <pc:sldMk cId="235706441" sldId="782"/>
            <ac:picMk id="16" creationId="{4CE9DA73-3AD9-3BC2-AD6B-60E1CFE47EE9}"/>
          </ac:picMkLst>
        </pc:picChg>
        <pc:picChg chg="del">
          <ac:chgData name="Gerth Stølting Brodal" userId="04ef4784-6591-4f86-a140-f5c3b108582a" providerId="ADAL" clId="{9F6D6B65-5F67-46A4-9F67-B0D4BDEF754E}" dt="2024-04-05T21:50:12.244" v="760" actId="478"/>
          <ac:picMkLst>
            <pc:docMk/>
            <pc:sldMk cId="235706441" sldId="782"/>
            <ac:picMk id="21" creationId="{00000000-0000-0000-0000-000000000000}"/>
          </ac:picMkLst>
        </pc:picChg>
        <pc:picChg chg="add del mod">
          <ac:chgData name="Gerth Stølting Brodal" userId="04ef4784-6591-4f86-a140-f5c3b108582a" providerId="ADAL" clId="{9F6D6B65-5F67-46A4-9F67-B0D4BDEF754E}" dt="2024-04-05T22:00:43.061" v="924" actId="478"/>
          <ac:picMkLst>
            <pc:docMk/>
            <pc:sldMk cId="235706441" sldId="782"/>
            <ac:picMk id="26" creationId="{B3B39DDF-0518-A36B-6967-BD22B710FFBD}"/>
          </ac:picMkLst>
        </pc:picChg>
        <pc:picChg chg="add mod ord">
          <ac:chgData name="Gerth Stølting Brodal" userId="04ef4784-6591-4f86-a140-f5c3b108582a" providerId="ADAL" clId="{9F6D6B65-5F67-46A4-9F67-B0D4BDEF754E}" dt="2024-04-05T22:00:59.248" v="927" actId="167"/>
          <ac:picMkLst>
            <pc:docMk/>
            <pc:sldMk cId="235706441" sldId="782"/>
            <ac:picMk id="28" creationId="{3120A0E5-3878-9499-976D-A1B3EA386E15}"/>
          </ac:picMkLst>
        </pc:picChg>
        <pc:cxnChg chg="mod">
          <ac:chgData name="Gerth Stølting Brodal" userId="04ef4784-6591-4f86-a140-f5c3b108582a" providerId="ADAL" clId="{9F6D6B65-5F67-46A4-9F67-B0D4BDEF754E}" dt="2024-04-05T22:01:33.668" v="937" actId="14100"/>
          <ac:cxnSpMkLst>
            <pc:docMk/>
            <pc:sldMk cId="235706441" sldId="782"/>
            <ac:cxnSpMk id="8" creationId="{00000000-0000-0000-0000-000000000000}"/>
          </ac:cxnSpMkLst>
        </pc:cxnChg>
        <pc:cxnChg chg="mod">
          <ac:chgData name="Gerth Stølting Brodal" userId="04ef4784-6591-4f86-a140-f5c3b108582a" providerId="ADAL" clId="{9F6D6B65-5F67-46A4-9F67-B0D4BDEF754E}" dt="2024-04-05T22:01:27.560" v="936" actId="14100"/>
          <ac:cxnSpMkLst>
            <pc:docMk/>
            <pc:sldMk cId="235706441" sldId="782"/>
            <ac:cxnSpMk id="10" creationId="{00000000-0000-0000-0000-000000000000}"/>
          </ac:cxnSpMkLst>
        </pc:cxnChg>
        <pc:cxnChg chg="mod">
          <ac:chgData name="Gerth Stølting Brodal" userId="04ef4784-6591-4f86-a140-f5c3b108582a" providerId="ADAL" clId="{9F6D6B65-5F67-46A4-9F67-B0D4BDEF754E}" dt="2024-04-05T22:01:37.265" v="938" actId="14100"/>
          <ac:cxnSpMkLst>
            <pc:docMk/>
            <pc:sldMk cId="235706441" sldId="782"/>
            <ac:cxnSpMk id="13" creationId="{00000000-0000-0000-0000-000000000000}"/>
          </ac:cxnSpMkLst>
        </pc:cxnChg>
      </pc:sldChg>
    </pc:docChg>
  </pc:docChgLst>
  <pc:docChgLst>
    <pc:chgData name="Gerth Stølting Brodal" userId="04ef4784-6591-4f86-a140-f5c3b108582a" providerId="ADAL" clId="{1A5115E1-AF24-4CE8-BC23-21A91FACFEFB}"/>
    <pc:docChg chg="undo custSel addSld modSld">
      <pc:chgData name="Gerth Stølting Brodal" userId="04ef4784-6591-4f86-a140-f5c3b108582a" providerId="ADAL" clId="{1A5115E1-AF24-4CE8-BC23-21A91FACFEFB}" dt="2022-04-20T18:42:22.904" v="215" actId="20577"/>
      <pc:docMkLst>
        <pc:docMk/>
      </pc:docMkLst>
      <pc:sldChg chg="addSp delSp modSp new mod modNotesTx">
        <pc:chgData name="Gerth Stølting Brodal" userId="04ef4784-6591-4f86-a140-f5c3b108582a" providerId="ADAL" clId="{1A5115E1-AF24-4CE8-BC23-21A91FACFEFB}" dt="2022-04-20T18:42:22.904" v="215" actId="20577"/>
        <pc:sldMkLst>
          <pc:docMk/>
          <pc:sldMk cId="533343844" sldId="778"/>
        </pc:sldMkLst>
        <pc:spChg chg="mod">
          <ac:chgData name="Gerth Stølting Brodal" userId="04ef4784-6591-4f86-a140-f5c3b108582a" providerId="ADAL" clId="{1A5115E1-AF24-4CE8-BC23-21A91FACFEFB}" dt="2022-04-20T18:32:45.886" v="15" actId="14100"/>
          <ac:spMkLst>
            <pc:docMk/>
            <pc:sldMk cId="533343844" sldId="778"/>
            <ac:spMk id="2" creationId="{5A2702A2-C39E-4B16-9A68-DD521D7ECC3E}"/>
          </ac:spMkLst>
        </pc:spChg>
        <pc:spChg chg="del">
          <ac:chgData name="Gerth Stølting Brodal" userId="04ef4784-6591-4f86-a140-f5c3b108582a" providerId="ADAL" clId="{1A5115E1-AF24-4CE8-BC23-21A91FACFEFB}" dt="2022-04-20T18:31:53.680" v="1"/>
          <ac:spMkLst>
            <pc:docMk/>
            <pc:sldMk cId="533343844" sldId="778"/>
            <ac:spMk id="3" creationId="{E0D18D1A-C9F7-471F-BE37-2B0D3A3CD49E}"/>
          </ac:spMkLst>
        </pc:spChg>
        <pc:spChg chg="add mod">
          <ac:chgData name="Gerth Stølting Brodal" userId="04ef4784-6591-4f86-a140-f5c3b108582a" providerId="ADAL" clId="{1A5115E1-AF24-4CE8-BC23-21A91FACFEFB}" dt="2022-04-20T18:35:04.329" v="81" actId="1076"/>
          <ac:spMkLst>
            <pc:docMk/>
            <pc:sldMk cId="533343844" sldId="778"/>
            <ac:spMk id="7" creationId="{DD982743-1534-41B3-888B-ACD0C571F318}"/>
          </ac:spMkLst>
        </pc:spChg>
        <pc:picChg chg="add mod">
          <ac:chgData name="Gerth Stølting Brodal" userId="04ef4784-6591-4f86-a140-f5c3b108582a" providerId="ADAL" clId="{1A5115E1-AF24-4CE8-BC23-21A91FACFEFB}" dt="2022-04-20T18:33:21.637" v="22" actId="1076"/>
          <ac:picMkLst>
            <pc:docMk/>
            <pc:sldMk cId="533343844" sldId="778"/>
            <ac:picMk id="5" creationId="{6E676CE3-0CAC-4959-BCDD-4CC0687FB4CA}"/>
          </ac:picMkLst>
        </pc:picChg>
      </pc:sldChg>
    </pc:docChg>
  </pc:docChgLst>
  <pc:docChgLst>
    <pc:chgData name="Gerth Stølting Brodal" userId="04ef4784-6591-4f86-a140-f5c3b108582a" providerId="ADAL" clId="{3809ED79-EB5A-40DD-9E75-772DCC8FC85D}"/>
    <pc:docChg chg="undo redo custSel addSld delSld modSld sldOrd">
      <pc:chgData name="Gerth Stølting Brodal" userId="04ef4784-6591-4f86-a140-f5c3b108582a" providerId="ADAL" clId="{3809ED79-EB5A-40DD-9E75-772DCC8FC85D}" dt="2023-03-30T12:25:12.879" v="1864" actId="20577"/>
      <pc:docMkLst>
        <pc:docMk/>
      </pc:docMkLst>
      <pc:sldChg chg="modAnim">
        <pc:chgData name="Gerth Stølting Brodal" userId="04ef4784-6591-4f86-a140-f5c3b108582a" providerId="ADAL" clId="{3809ED79-EB5A-40DD-9E75-772DCC8FC85D}" dt="2023-03-29T11:36:53.838" v="387"/>
        <pc:sldMkLst>
          <pc:docMk/>
          <pc:sldMk cId="2934045432" sldId="411"/>
        </pc:sldMkLst>
      </pc:sldChg>
      <pc:sldChg chg="modSp mod">
        <pc:chgData name="Gerth Stølting Brodal" userId="04ef4784-6591-4f86-a140-f5c3b108582a" providerId="ADAL" clId="{3809ED79-EB5A-40DD-9E75-772DCC8FC85D}" dt="2023-03-29T14:40:29.829" v="511" actId="20577"/>
        <pc:sldMkLst>
          <pc:docMk/>
          <pc:sldMk cId="722277334" sldId="413"/>
        </pc:sldMkLst>
        <pc:graphicFrameChg chg="modGraphic">
          <ac:chgData name="Gerth Stølting Brodal" userId="04ef4784-6591-4f86-a140-f5c3b108582a" providerId="ADAL" clId="{3809ED79-EB5A-40DD-9E75-772DCC8FC85D}" dt="2023-03-29T14:40:29.829" v="511" actId="20577"/>
          <ac:graphicFrameMkLst>
            <pc:docMk/>
            <pc:sldMk cId="722277334" sldId="413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3809ED79-EB5A-40DD-9E75-772DCC8FC85D}" dt="2023-03-29T11:43:13.940" v="451" actId="20577"/>
        <pc:sldMkLst>
          <pc:docMk/>
          <pc:sldMk cId="3126415133" sldId="514"/>
        </pc:sldMkLst>
      </pc:sldChg>
      <pc:sldChg chg="modNotesTx">
        <pc:chgData name="Gerth Stølting Brodal" userId="04ef4784-6591-4f86-a140-f5c3b108582a" providerId="ADAL" clId="{3809ED79-EB5A-40DD-9E75-772DCC8FC85D}" dt="2023-03-26T19:33:15.909" v="257" actId="113"/>
        <pc:sldMkLst>
          <pc:docMk/>
          <pc:sldMk cId="2837886639" sldId="740"/>
        </pc:sldMkLst>
      </pc:sldChg>
      <pc:sldChg chg="modSp mod">
        <pc:chgData name="Gerth Stølting Brodal" userId="04ef4784-6591-4f86-a140-f5c3b108582a" providerId="ADAL" clId="{3809ED79-EB5A-40DD-9E75-772DCC8FC85D}" dt="2023-03-29T11:45:59.001" v="507" actId="313"/>
        <pc:sldMkLst>
          <pc:docMk/>
          <pc:sldMk cId="1371475747" sldId="750"/>
        </pc:sldMkLst>
        <pc:graphicFrameChg chg="modGraphic">
          <ac:chgData name="Gerth Stølting Brodal" userId="04ef4784-6591-4f86-a140-f5c3b108582a" providerId="ADAL" clId="{3809ED79-EB5A-40DD-9E75-772DCC8FC85D}" dt="2023-03-29T11:45:59.001" v="507" actId="313"/>
          <ac:graphicFrameMkLst>
            <pc:docMk/>
            <pc:sldMk cId="1371475747" sldId="750"/>
            <ac:graphicFrameMk id="4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3809ED79-EB5A-40DD-9E75-772DCC8FC85D}" dt="2023-03-27T06:11:48.184" v="344" actId="113"/>
        <pc:sldMkLst>
          <pc:docMk/>
          <pc:sldMk cId="3018407366" sldId="754"/>
        </pc:sldMkLst>
      </pc:sldChg>
      <pc:sldChg chg="addSp delSp modSp mod">
        <pc:chgData name="Gerth Stølting Brodal" userId="04ef4784-6591-4f86-a140-f5c3b108582a" providerId="ADAL" clId="{3809ED79-EB5A-40DD-9E75-772DCC8FC85D}" dt="2023-03-27T12:37:41.094" v="385" actId="1076"/>
        <pc:sldMkLst>
          <pc:docMk/>
          <pc:sldMk cId="2579510838" sldId="765"/>
        </pc:sldMkLst>
        <pc:graphicFrameChg chg="mod modGraphic">
          <ac:chgData name="Gerth Stølting Brodal" userId="04ef4784-6591-4f86-a140-f5c3b108582a" providerId="ADAL" clId="{3809ED79-EB5A-40DD-9E75-772DCC8FC85D}" dt="2023-03-27T12:35:36.637" v="381" actId="313"/>
          <ac:graphicFrameMkLst>
            <pc:docMk/>
            <pc:sldMk cId="2579510838" sldId="765"/>
            <ac:graphicFrameMk id="4" creationId="{00000000-0000-0000-0000-000000000000}"/>
          </ac:graphicFrameMkLst>
        </pc:graphicFrameChg>
        <pc:picChg chg="add del">
          <ac:chgData name="Gerth Stølting Brodal" userId="04ef4784-6591-4f86-a140-f5c3b108582a" providerId="ADAL" clId="{3809ED79-EB5A-40DD-9E75-772DCC8FC85D}" dt="2023-03-26T19:15:15.841" v="19" actId="478"/>
          <ac:picMkLst>
            <pc:docMk/>
            <pc:sldMk cId="2579510838" sldId="765"/>
            <ac:picMk id="5" creationId="{00000000-0000-0000-0000-000000000000}"/>
          </ac:picMkLst>
        </pc:picChg>
        <pc:picChg chg="add del mod">
          <ac:chgData name="Gerth Stølting Brodal" userId="04ef4784-6591-4f86-a140-f5c3b108582a" providerId="ADAL" clId="{3809ED79-EB5A-40DD-9E75-772DCC8FC85D}" dt="2023-03-27T12:37:33.745" v="382" actId="478"/>
          <ac:picMkLst>
            <pc:docMk/>
            <pc:sldMk cId="2579510838" sldId="765"/>
            <ac:picMk id="6" creationId="{E3DFEE34-A7C1-C3BF-B9BA-6C5CF70CDDDB}"/>
          </ac:picMkLst>
        </pc:picChg>
        <pc:picChg chg="add del mod ord">
          <ac:chgData name="Gerth Stølting Brodal" userId="04ef4784-6591-4f86-a140-f5c3b108582a" providerId="ADAL" clId="{3809ED79-EB5A-40DD-9E75-772DCC8FC85D}" dt="2023-03-26T19:14:57.950" v="13" actId="22"/>
          <ac:picMkLst>
            <pc:docMk/>
            <pc:sldMk cId="2579510838" sldId="765"/>
            <ac:picMk id="7" creationId="{56A42299-4B36-790A-1660-061443C8FA7B}"/>
          </ac:picMkLst>
        </pc:picChg>
        <pc:picChg chg="add mod">
          <ac:chgData name="Gerth Stølting Brodal" userId="04ef4784-6591-4f86-a140-f5c3b108582a" providerId="ADAL" clId="{3809ED79-EB5A-40DD-9E75-772DCC8FC85D}" dt="2023-03-27T12:37:41.094" v="385" actId="1076"/>
          <ac:picMkLst>
            <pc:docMk/>
            <pc:sldMk cId="2579510838" sldId="765"/>
            <ac:picMk id="8" creationId="{5B33B1D8-7361-ED22-BBAB-1E142E48C428}"/>
          </ac:picMkLst>
        </pc:picChg>
        <pc:picChg chg="add del mod ord">
          <ac:chgData name="Gerth Stølting Brodal" userId="04ef4784-6591-4f86-a140-f5c3b108582a" providerId="ADAL" clId="{3809ED79-EB5A-40DD-9E75-772DCC8FC85D}" dt="2023-03-27T09:15:46.379" v="351" actId="478"/>
          <ac:picMkLst>
            <pc:docMk/>
            <pc:sldMk cId="2579510838" sldId="765"/>
            <ac:picMk id="9" creationId="{F982D6FA-C481-57BF-2157-95BFD72455E1}"/>
          </ac:picMkLst>
        </pc:picChg>
      </pc:sldChg>
      <pc:sldChg chg="modSp mod modNotesTx">
        <pc:chgData name="Gerth Stølting Brodal" userId="04ef4784-6591-4f86-a140-f5c3b108582a" providerId="ADAL" clId="{3809ED79-EB5A-40DD-9E75-772DCC8FC85D}" dt="2023-03-29T14:40:11.382" v="509" actId="20577"/>
        <pc:sldMkLst>
          <pc:docMk/>
          <pc:sldMk cId="190962132" sldId="775"/>
        </pc:sldMkLst>
        <pc:graphicFrameChg chg="modGraphic">
          <ac:chgData name="Gerth Stølting Brodal" userId="04ef4784-6591-4f86-a140-f5c3b108582a" providerId="ADAL" clId="{3809ED79-EB5A-40DD-9E75-772DCC8FC85D}" dt="2023-03-29T14:40:11.382" v="509" actId="20577"/>
          <ac:graphicFrameMkLst>
            <pc:docMk/>
            <pc:sldMk cId="190962132" sldId="775"/>
            <ac:graphicFrameMk id="4" creationId="{00000000-0000-0000-0000-000000000000}"/>
          </ac:graphicFrameMkLst>
        </pc:graphicFrameChg>
      </pc:sldChg>
      <pc:sldChg chg="addSp delSp modSp mod modNotesTx">
        <pc:chgData name="Gerth Stølting Brodal" userId="04ef4784-6591-4f86-a140-f5c3b108582a" providerId="ADAL" clId="{3809ED79-EB5A-40DD-9E75-772DCC8FC85D}" dt="2023-03-30T08:27:47.507" v="532"/>
        <pc:sldMkLst>
          <pc:docMk/>
          <pc:sldMk cId="3420663450" sldId="776"/>
        </pc:sldMkLst>
        <pc:graphicFrameChg chg="add del mod">
          <ac:chgData name="Gerth Stølting Brodal" userId="04ef4784-6591-4f86-a140-f5c3b108582a" providerId="ADAL" clId="{3809ED79-EB5A-40DD-9E75-772DCC8FC85D}" dt="2023-03-30T08:27:47.507" v="532"/>
          <ac:graphicFrameMkLst>
            <pc:docMk/>
            <pc:sldMk cId="3420663450" sldId="776"/>
            <ac:graphicFrameMk id="3" creationId="{C7B39639-7243-E444-6504-412247289584}"/>
          </ac:graphicFrameMkLst>
        </pc:graphicFrameChg>
        <pc:cxnChg chg="mod">
          <ac:chgData name="Gerth Stølting Brodal" userId="04ef4784-6591-4f86-a140-f5c3b108582a" providerId="ADAL" clId="{3809ED79-EB5A-40DD-9E75-772DCC8FC85D}" dt="2023-03-30T08:27:34.984" v="530" actId="1037"/>
          <ac:cxnSpMkLst>
            <pc:docMk/>
            <pc:sldMk cId="3420663450" sldId="776"/>
            <ac:cxnSpMk id="17" creationId="{00000000-0000-0000-0000-000000000000}"/>
          </ac:cxnSpMkLst>
        </pc:cxnChg>
      </pc:sldChg>
      <pc:sldChg chg="modNotesTx">
        <pc:chgData name="Gerth Stølting Brodal" userId="04ef4784-6591-4f86-a140-f5c3b108582a" providerId="ADAL" clId="{3809ED79-EB5A-40DD-9E75-772DCC8FC85D}" dt="2023-03-26T19:29:28.416" v="161" actId="20577"/>
        <pc:sldMkLst>
          <pc:docMk/>
          <pc:sldMk cId="2494763320" sldId="777"/>
        </pc:sldMkLst>
      </pc:sldChg>
      <pc:sldChg chg="addSp delSp modSp new mod ord modNotesTx">
        <pc:chgData name="Gerth Stølting Brodal" userId="04ef4784-6591-4f86-a140-f5c3b108582a" providerId="ADAL" clId="{3809ED79-EB5A-40DD-9E75-772DCC8FC85D}" dt="2023-03-30T10:39:22.308" v="1242" actId="20577"/>
        <pc:sldMkLst>
          <pc:docMk/>
          <pc:sldMk cId="3229704608" sldId="779"/>
        </pc:sldMkLst>
        <pc:spChg chg="mod">
          <ac:chgData name="Gerth Stølting Brodal" userId="04ef4784-6591-4f86-a140-f5c3b108582a" providerId="ADAL" clId="{3809ED79-EB5A-40DD-9E75-772DCC8FC85D}" dt="2023-03-30T08:36:11.240" v="652" actId="20577"/>
          <ac:spMkLst>
            <pc:docMk/>
            <pc:sldMk cId="3229704608" sldId="779"/>
            <ac:spMk id="2" creationId="{D67C2ACF-D7E3-E6E2-2A48-D2A3F1536000}"/>
          </ac:spMkLst>
        </pc:spChg>
        <pc:spChg chg="mod">
          <ac:chgData name="Gerth Stølting Brodal" userId="04ef4784-6591-4f86-a140-f5c3b108582a" providerId="ADAL" clId="{3809ED79-EB5A-40DD-9E75-772DCC8FC85D}" dt="2023-03-30T10:39:22.308" v="1242" actId="20577"/>
          <ac:spMkLst>
            <pc:docMk/>
            <pc:sldMk cId="3229704608" sldId="779"/>
            <ac:spMk id="3" creationId="{8DB22ABC-D95B-928D-6D26-DE7518A4E940}"/>
          </ac:spMkLst>
        </pc:spChg>
        <pc:spChg chg="add mod">
          <ac:chgData name="Gerth Stølting Brodal" userId="04ef4784-6591-4f86-a140-f5c3b108582a" providerId="ADAL" clId="{3809ED79-EB5A-40DD-9E75-772DCC8FC85D}" dt="2023-03-30T08:36:07.111" v="648" actId="1076"/>
          <ac:spMkLst>
            <pc:docMk/>
            <pc:sldMk cId="3229704608" sldId="779"/>
            <ac:spMk id="8" creationId="{F4FA98CC-5D25-D10D-6A34-3EB83CEE00F5}"/>
          </ac:spMkLst>
        </pc:spChg>
        <pc:graphicFrameChg chg="add mod modGraphic">
          <ac:chgData name="Gerth Stølting Brodal" userId="04ef4784-6591-4f86-a140-f5c3b108582a" providerId="ADAL" clId="{3809ED79-EB5A-40DD-9E75-772DCC8FC85D}" dt="2023-03-30T08:50:42.824" v="1133" actId="14734"/>
          <ac:graphicFrameMkLst>
            <pc:docMk/>
            <pc:sldMk cId="3229704608" sldId="779"/>
            <ac:graphicFrameMk id="6" creationId="{BF333161-8D78-76D3-73E8-AA527311680E}"/>
          </ac:graphicFrameMkLst>
        </pc:graphicFrameChg>
        <pc:picChg chg="add del">
          <ac:chgData name="Gerth Stølting Brodal" userId="04ef4784-6591-4f86-a140-f5c3b108582a" providerId="ADAL" clId="{3809ED79-EB5A-40DD-9E75-772DCC8FC85D}" dt="2023-03-30T08:27:19.937" v="528" actId="22"/>
          <ac:picMkLst>
            <pc:docMk/>
            <pc:sldMk cId="3229704608" sldId="779"/>
            <ac:picMk id="5" creationId="{32984799-9DD4-5C25-E4A3-9B61EB6C1C56}"/>
          </ac:picMkLst>
        </pc:picChg>
        <pc:picChg chg="add mod">
          <ac:chgData name="Gerth Stølting Brodal" userId="04ef4784-6591-4f86-a140-f5c3b108582a" providerId="ADAL" clId="{3809ED79-EB5A-40DD-9E75-772DCC8FC85D}" dt="2023-03-30T08:43:46.147" v="1048" actId="1076"/>
          <ac:picMkLst>
            <pc:docMk/>
            <pc:sldMk cId="3229704608" sldId="779"/>
            <ac:picMk id="10" creationId="{343BD084-C701-66D6-61D4-653EA048F352}"/>
          </ac:picMkLst>
        </pc:picChg>
        <pc:picChg chg="add mod">
          <ac:chgData name="Gerth Stølting Brodal" userId="04ef4784-6591-4f86-a140-f5c3b108582a" providerId="ADAL" clId="{3809ED79-EB5A-40DD-9E75-772DCC8FC85D}" dt="2023-03-30T08:43:46.147" v="1048" actId="1076"/>
          <ac:picMkLst>
            <pc:docMk/>
            <pc:sldMk cId="3229704608" sldId="779"/>
            <ac:picMk id="12" creationId="{E0EE0DCD-BDB2-E1F3-1925-D927A01391D2}"/>
          </ac:picMkLst>
        </pc:picChg>
        <pc:picChg chg="add mod">
          <ac:chgData name="Gerth Stølting Brodal" userId="04ef4784-6591-4f86-a140-f5c3b108582a" providerId="ADAL" clId="{3809ED79-EB5A-40DD-9E75-772DCC8FC85D}" dt="2023-03-30T08:43:46.147" v="1048" actId="1076"/>
          <ac:picMkLst>
            <pc:docMk/>
            <pc:sldMk cId="3229704608" sldId="779"/>
            <ac:picMk id="14" creationId="{E0BD08C8-2DA9-1A0A-2128-62D1B4DC7DA9}"/>
          </ac:picMkLst>
        </pc:picChg>
        <pc:cxnChg chg="add mod">
          <ac:chgData name="Gerth Stølting Brodal" userId="04ef4784-6591-4f86-a140-f5c3b108582a" providerId="ADAL" clId="{3809ED79-EB5A-40DD-9E75-772DCC8FC85D}" dt="2023-03-30T08:49:13.903" v="1131" actId="14100"/>
          <ac:cxnSpMkLst>
            <pc:docMk/>
            <pc:sldMk cId="3229704608" sldId="779"/>
            <ac:cxnSpMk id="15" creationId="{B8CB4D85-9A3A-5E54-2C17-FE596DC80C45}"/>
          </ac:cxnSpMkLst>
        </pc:cxnChg>
        <pc:cxnChg chg="add mod">
          <ac:chgData name="Gerth Stølting Brodal" userId="04ef4784-6591-4f86-a140-f5c3b108582a" providerId="ADAL" clId="{3809ED79-EB5A-40DD-9E75-772DCC8FC85D}" dt="2023-03-30T08:49:07.820" v="1130" actId="14100"/>
          <ac:cxnSpMkLst>
            <pc:docMk/>
            <pc:sldMk cId="3229704608" sldId="779"/>
            <ac:cxnSpMk id="17" creationId="{5AB3467D-2619-02A8-174B-19B3B930B32C}"/>
          </ac:cxnSpMkLst>
        </pc:cxnChg>
        <pc:cxnChg chg="add mod">
          <ac:chgData name="Gerth Stølting Brodal" userId="04ef4784-6591-4f86-a140-f5c3b108582a" providerId="ADAL" clId="{3809ED79-EB5A-40DD-9E75-772DCC8FC85D}" dt="2023-03-30T08:49:02.825" v="1129" actId="14100"/>
          <ac:cxnSpMkLst>
            <pc:docMk/>
            <pc:sldMk cId="3229704608" sldId="779"/>
            <ac:cxnSpMk id="19" creationId="{2381B97D-8915-54B0-B4BD-62DFECE93E74}"/>
          </ac:cxnSpMkLst>
        </pc:cxnChg>
      </pc:sldChg>
      <pc:sldChg chg="new del">
        <pc:chgData name="Gerth Stølting Brodal" userId="04ef4784-6591-4f86-a140-f5c3b108582a" providerId="ADAL" clId="{3809ED79-EB5A-40DD-9E75-772DCC8FC85D}" dt="2023-03-26T19:23:33.055" v="44" actId="680"/>
        <pc:sldMkLst>
          <pc:docMk/>
          <pc:sldMk cId="4084061401" sldId="779"/>
        </pc:sldMkLst>
      </pc:sldChg>
      <pc:sldChg chg="addSp delSp modSp add mod modNotesTx">
        <pc:chgData name="Gerth Stølting Brodal" userId="04ef4784-6591-4f86-a140-f5c3b108582a" providerId="ADAL" clId="{3809ED79-EB5A-40DD-9E75-772DCC8FC85D}" dt="2023-03-30T12:25:12.879" v="1864" actId="20577"/>
        <pc:sldMkLst>
          <pc:docMk/>
          <pc:sldMk cId="1662618417" sldId="780"/>
        </pc:sldMkLst>
        <pc:spChg chg="add mod">
          <ac:chgData name="Gerth Stølting Brodal" userId="04ef4784-6591-4f86-a140-f5c3b108582a" providerId="ADAL" clId="{3809ED79-EB5A-40DD-9E75-772DCC8FC85D}" dt="2023-03-30T11:45:09.805" v="1762" actId="14100"/>
          <ac:spMkLst>
            <pc:docMk/>
            <pc:sldMk cId="1662618417" sldId="780"/>
            <ac:spMk id="2" creationId="{711CF0A8-B6A0-2B98-4A57-F31266A842FA}"/>
          </ac:spMkLst>
        </pc:spChg>
        <pc:spChg chg="mod">
          <ac:chgData name="Gerth Stølting Brodal" userId="04ef4784-6591-4f86-a140-f5c3b108582a" providerId="ADAL" clId="{3809ED79-EB5A-40DD-9E75-772DCC8FC85D}" dt="2023-03-30T11:06:30.305" v="1359" actId="6549"/>
          <ac:spMkLst>
            <pc:docMk/>
            <pc:sldMk cId="1662618417" sldId="780"/>
            <ac:spMk id="3" creationId="{00000000-0000-0000-0000-000000000000}"/>
          </ac:spMkLst>
        </pc:spChg>
        <pc:spChg chg="mod">
          <ac:chgData name="Gerth Stølting Brodal" userId="04ef4784-6591-4f86-a140-f5c3b108582a" providerId="ADAL" clId="{3809ED79-EB5A-40DD-9E75-772DCC8FC85D}" dt="2023-03-30T11:44:56.296" v="1751" actId="6549"/>
          <ac:spMkLst>
            <pc:docMk/>
            <pc:sldMk cId="1662618417" sldId="780"/>
            <ac:spMk id="5" creationId="{00000000-0000-0000-0000-000000000000}"/>
          </ac:spMkLst>
        </pc:spChg>
        <pc:graphicFrameChg chg="mod modGraphic">
          <ac:chgData name="Gerth Stølting Brodal" userId="04ef4784-6591-4f86-a140-f5c3b108582a" providerId="ADAL" clId="{3809ED79-EB5A-40DD-9E75-772DCC8FC85D}" dt="2023-03-30T11:46:46.478" v="1779" actId="20577"/>
          <ac:graphicFrameMkLst>
            <pc:docMk/>
            <pc:sldMk cId="1662618417" sldId="780"/>
            <ac:graphicFrameMk id="4" creationId="{00000000-0000-0000-0000-000000000000}"/>
          </ac:graphicFrameMkLst>
        </pc:graphicFrameChg>
        <pc:picChg chg="del">
          <ac:chgData name="Gerth Stølting Brodal" userId="04ef4784-6591-4f86-a140-f5c3b108582a" providerId="ADAL" clId="{3809ED79-EB5A-40DD-9E75-772DCC8FC85D}" dt="2023-03-30T11:15:30.221" v="1371" actId="478"/>
          <ac:picMkLst>
            <pc:docMk/>
            <pc:sldMk cId="1662618417" sldId="780"/>
            <ac:picMk id="7" creationId="{00000000-0000-0000-0000-000000000000}"/>
          </ac:picMkLst>
        </pc:picChg>
        <pc:picChg chg="add del mod ord modCrop">
          <ac:chgData name="Gerth Stølting Brodal" userId="04ef4784-6591-4f86-a140-f5c3b108582a" providerId="ADAL" clId="{3809ED79-EB5A-40DD-9E75-772DCC8FC85D}" dt="2023-03-30T11:39:08.653" v="1711" actId="478"/>
          <ac:picMkLst>
            <pc:docMk/>
            <pc:sldMk cId="1662618417" sldId="780"/>
            <ac:picMk id="8" creationId="{397F6794-1E99-8B0B-A3B4-B1612F58A37B}"/>
          </ac:picMkLst>
        </pc:picChg>
        <pc:picChg chg="add mod">
          <ac:chgData name="Gerth Stølting Brodal" userId="04ef4784-6591-4f86-a140-f5c3b108582a" providerId="ADAL" clId="{3809ED79-EB5A-40DD-9E75-772DCC8FC85D}" dt="2023-03-30T11:44:47.617" v="1748" actId="1076"/>
          <ac:picMkLst>
            <pc:docMk/>
            <pc:sldMk cId="1662618417" sldId="780"/>
            <ac:picMk id="10" creationId="{48998940-115A-4192-11B8-C321EBE35A73}"/>
          </ac:picMkLst>
        </pc:picChg>
      </pc:sldChg>
      <pc:sldChg chg="addSp delSp modSp new del mod">
        <pc:chgData name="Gerth Stølting Brodal" userId="04ef4784-6591-4f86-a140-f5c3b108582a" providerId="ADAL" clId="{3809ED79-EB5A-40DD-9E75-772DCC8FC85D}" dt="2023-03-30T11:05:31.292" v="1301" actId="47"/>
        <pc:sldMkLst>
          <pc:docMk/>
          <pc:sldMk cId="1548554082" sldId="781"/>
        </pc:sldMkLst>
        <pc:spChg chg="del mod">
          <ac:chgData name="Gerth Stølting Brodal" userId="04ef4784-6591-4f86-a140-f5c3b108582a" providerId="ADAL" clId="{3809ED79-EB5A-40DD-9E75-772DCC8FC85D}" dt="2023-03-30T11:05:23.995" v="1299" actId="21"/>
          <ac:spMkLst>
            <pc:docMk/>
            <pc:sldMk cId="1548554082" sldId="781"/>
            <ac:spMk id="3" creationId="{A7BDB7D3-22EE-AF70-A557-97731AF1C9F0}"/>
          </ac:spMkLst>
        </pc:spChg>
        <pc:spChg chg="add mod">
          <ac:chgData name="Gerth Stølting Brodal" userId="04ef4784-6591-4f86-a140-f5c3b108582a" providerId="ADAL" clId="{3809ED79-EB5A-40DD-9E75-772DCC8FC85D}" dt="2023-03-30T11:05:23.995" v="1299" actId="21"/>
          <ac:spMkLst>
            <pc:docMk/>
            <pc:sldMk cId="1548554082" sldId="781"/>
            <ac:spMk id="5" creationId="{0F6A4B63-1AAD-15FC-9208-E30CD7E585BE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yzo.org/python_vs_matlab.html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Matpllotlib</a:t>
            </a:r>
            <a:r>
              <a:rPr lang="da-DK" dirty="0"/>
              <a:t> and </a:t>
            </a:r>
            <a:r>
              <a:rPr lang="da-DK" dirty="0" err="1"/>
              <a:t>Jupyter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just to options –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more Python </a:t>
            </a:r>
            <a:r>
              <a:rPr lang="da-DK" dirty="0" err="1"/>
              <a:t>libraries</a:t>
            </a:r>
            <a:r>
              <a:rPr lang="da-DK" dirty="0"/>
              <a:t> </a:t>
            </a:r>
            <a:r>
              <a:rPr lang="da-DK" dirty="0" err="1"/>
              <a:t>available</a:t>
            </a:r>
            <a:r>
              <a:rPr lang="da-DK" dirty="0"/>
              <a:t>.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mentioned</a:t>
            </a:r>
            <a:r>
              <a:rPr lang="da-DK" dirty="0"/>
              <a:t> </a:t>
            </a:r>
            <a:r>
              <a:rPr lang="da-DK" dirty="0" err="1"/>
              <a:t>during</a:t>
            </a:r>
            <a:r>
              <a:rPr lang="da-DK" dirty="0"/>
              <a:t> </a:t>
            </a:r>
            <a:r>
              <a:rPr lang="da-DK" dirty="0" err="1"/>
              <a:t>these</a:t>
            </a:r>
            <a:r>
              <a:rPr lang="da-DK" dirty="0"/>
              <a:t> slides.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09388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have multiple </a:t>
            </a:r>
            <a:r>
              <a:rPr lang="da-DK" dirty="0" err="1"/>
              <a:t>savefig</a:t>
            </a:r>
            <a:r>
              <a:rPr lang="da-DK" baseline="0" dirty="0"/>
              <a:t> </a:t>
            </a:r>
            <a:r>
              <a:rPr lang="da-DK" baseline="0" dirty="0" err="1"/>
              <a:t>commands</a:t>
            </a:r>
            <a:r>
              <a:rPr lang="da-DK" baseline="0" dirty="0"/>
              <a:t> for the same </a:t>
            </a:r>
            <a:r>
              <a:rPr lang="da-DK" baseline="0" dirty="0" err="1"/>
              <a:t>figure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bbox_inches</a:t>
            </a:r>
            <a:r>
              <a:rPr lang="da-DK" baseline="0" dirty="0"/>
              <a:t> = </a:t>
            </a:r>
            <a:r>
              <a:rPr lang="da-DK" baseline="0" dirty="0" err="1"/>
              <a:t>crop</a:t>
            </a:r>
            <a:r>
              <a:rPr lang="da-DK" baseline="0" dirty="0"/>
              <a:t> to </a:t>
            </a:r>
            <a:r>
              <a:rPr lang="da-DK" baseline="0" dirty="0" err="1"/>
              <a:t>arbitrary</a:t>
            </a:r>
            <a:r>
              <a:rPr lang="da-DK" baseline="0" dirty="0"/>
              <a:t> </a:t>
            </a:r>
            <a:r>
              <a:rPr lang="da-DK" baseline="0" dirty="0" err="1"/>
              <a:t>bounding</a:t>
            </a:r>
            <a:r>
              <a:rPr lang="da-DK" baseline="0" dirty="0"/>
              <a:t> </a:t>
            </a:r>
            <a:r>
              <a:rPr lang="da-DK" baseline="0" dirty="0" err="1"/>
              <a:t>box</a:t>
            </a:r>
            <a:r>
              <a:rPr lang="da-DK" baseline="0" dirty="0"/>
              <a:t>, </a:t>
            </a:r>
            <a:r>
              <a:rPr lang="da-DK" baseline="0" dirty="0" err="1"/>
              <a:t>tight</a:t>
            </a:r>
            <a:r>
              <a:rPr lang="da-DK" baseline="0" dirty="0"/>
              <a:t> = minimal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everything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2539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 also update and remove shown objects with </a:t>
            </a:r>
            <a:r>
              <a:rPr lang="en-US" b="1" dirty="0"/>
              <a:t>.</a:t>
            </a:r>
            <a:r>
              <a:rPr lang="en-US" b="1" dirty="0" err="1"/>
              <a:t>set_data</a:t>
            </a:r>
            <a:r>
              <a:rPr lang="en-US" dirty="0"/>
              <a:t> and </a:t>
            </a:r>
            <a:r>
              <a:rPr lang="en-US" b="1" dirty="0"/>
              <a:t>.remove</a:t>
            </a:r>
          </a:p>
          <a:p>
            <a:endParaRPr lang="da-DK" dirty="0"/>
          </a:p>
          <a:p>
            <a:r>
              <a:rPr lang="da-DK" dirty="0"/>
              <a:t>x = </a:t>
            </a:r>
            <a:r>
              <a:rPr lang="da-DK" dirty="0" err="1"/>
              <a:t>plt.plot</a:t>
            </a:r>
            <a:r>
              <a:rPr lang="da-DK" dirty="0"/>
              <a:t>([0,1],[0.5,0.5])</a:t>
            </a:r>
          </a:p>
          <a:p>
            <a:r>
              <a:rPr lang="da-DK" dirty="0"/>
              <a:t>x</a:t>
            </a:r>
          </a:p>
          <a:p>
            <a:r>
              <a:rPr lang="da-DK" dirty="0"/>
              <a:t>[&lt;matplotlib.lines.Line2D </a:t>
            </a:r>
            <a:r>
              <a:rPr lang="da-DK" dirty="0" err="1"/>
              <a:t>object</a:t>
            </a:r>
            <a:r>
              <a:rPr lang="da-DK" dirty="0"/>
              <a:t> at 0x000001CD9AF2BF50&gt;]</a:t>
            </a:r>
          </a:p>
          <a:p>
            <a:r>
              <a:rPr lang="da-DK" dirty="0"/>
              <a:t>x[0].</a:t>
            </a:r>
            <a:r>
              <a:rPr lang="da-DK" b="1" dirty="0" err="1"/>
              <a:t>set_data</a:t>
            </a:r>
            <a:r>
              <a:rPr lang="da-DK" dirty="0"/>
              <a:t>([0,1],[0.25,0.5])</a:t>
            </a:r>
          </a:p>
          <a:p>
            <a:r>
              <a:rPr lang="da-DK" dirty="0"/>
              <a:t>x[0].</a:t>
            </a:r>
            <a:r>
              <a:rPr lang="da-DK" b="1" dirty="0" err="1"/>
              <a:t>remove</a:t>
            </a:r>
            <a:r>
              <a:rPr lang="da-DK" dirty="0"/>
              <a:t>()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324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3410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&lt; Python 3.11 - </a:t>
            </a:r>
            <a:r>
              <a:rPr lang="da-DK" dirty="0" err="1"/>
              <a:t>FuncAnimation</a:t>
            </a:r>
            <a:r>
              <a:rPr lang="da-DK" dirty="0"/>
              <a:t> returns an </a:t>
            </a:r>
            <a:r>
              <a:rPr lang="da-DK" dirty="0" err="1"/>
              <a:t>object</a:t>
            </a:r>
            <a:r>
              <a:rPr lang="da-DK" dirty="0"/>
              <a:t> </a:t>
            </a:r>
            <a:r>
              <a:rPr lang="da-DK" dirty="0" err="1"/>
              <a:t>that</a:t>
            </a:r>
            <a:r>
              <a:rPr lang="da-DK" dirty="0"/>
              <a:t> </a:t>
            </a:r>
            <a:r>
              <a:rPr lang="da-DK" dirty="0" err="1"/>
              <a:t>needs</a:t>
            </a:r>
            <a:r>
              <a:rPr lang="da-DK" dirty="0"/>
              <a:t> to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remembered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it </a:t>
            </a:r>
            <a:r>
              <a:rPr lang="da-DK" baseline="0" dirty="0" err="1"/>
              <a:t>will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garbage </a:t>
            </a:r>
            <a:r>
              <a:rPr lang="da-DK" baseline="0" dirty="0" err="1"/>
              <a:t>collected</a:t>
            </a:r>
            <a:r>
              <a:rPr lang="da-DK" baseline="0" dirty="0"/>
              <a:t> and the animation </a:t>
            </a:r>
            <a:r>
              <a:rPr lang="da-DK" baseline="0" dirty="0" err="1"/>
              <a:t>fails</a:t>
            </a:r>
            <a:r>
              <a:rPr lang="da-DK" baseline="0" dirty="0"/>
              <a:t>.</a:t>
            </a:r>
          </a:p>
          <a:p>
            <a:endParaRPr lang="da-DK" baseline="0" dirty="0"/>
          </a:p>
          <a:p>
            <a:r>
              <a:rPr lang="da-DK" baseline="0" dirty="0"/>
              <a:t>See </a:t>
            </a:r>
            <a:r>
              <a:rPr lang="da-DK" baseline="0" dirty="0" err="1"/>
              <a:t>discussion</a:t>
            </a:r>
            <a:r>
              <a:rPr lang="da-DK" baseline="0" dirty="0"/>
              <a:t>: </a:t>
            </a:r>
            <a:r>
              <a:rPr lang="en-US" b="1" dirty="0"/>
              <a:t>https://github.com/matplotlib/matplotlib/issues/1656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1955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Jupyter</a:t>
            </a:r>
            <a:r>
              <a:rPr lang="en-US" dirty="0"/>
              <a:t> notebooks also integrated in e.g. </a:t>
            </a:r>
            <a:r>
              <a:rPr lang="en-US" b="1" dirty="0"/>
              <a:t>Visual Studio Code</a:t>
            </a:r>
          </a:p>
          <a:p>
            <a:endParaRPr lang="en-US" dirty="0"/>
          </a:p>
          <a:p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12065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</a:t>
            </a:r>
            <a:r>
              <a:rPr lang="da-DK" dirty="0" err="1"/>
              <a:t>use</a:t>
            </a:r>
            <a:r>
              <a:rPr lang="da-DK" dirty="0"/>
              <a:t> </a:t>
            </a:r>
            <a:r>
              <a:rPr lang="da-DK" dirty="0" err="1"/>
              <a:t>other</a:t>
            </a:r>
            <a:r>
              <a:rPr lang="da-DK" dirty="0"/>
              <a:t> kernels. 40+ </a:t>
            </a:r>
            <a:r>
              <a:rPr lang="da-DK" dirty="0" err="1"/>
              <a:t>languages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144759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Or a ”</a:t>
            </a:r>
            <a:r>
              <a:rPr lang="da-DK" dirty="0" err="1"/>
              <a:t>mac</a:t>
            </a:r>
            <a:r>
              <a:rPr lang="da-DK" dirty="0"/>
              <a:t> terminal”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06408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5920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magic below stopped working in recent versions of </a:t>
            </a:r>
            <a:r>
              <a:rPr lang="en-US" dirty="0" err="1"/>
              <a:t>Jupyter</a:t>
            </a:r>
            <a:endParaRPr lang="en-US" dirty="0"/>
          </a:p>
          <a:p>
            <a:endParaRPr lang="en-US" dirty="0"/>
          </a:p>
          <a:p>
            <a:r>
              <a:rPr lang="en-US" dirty="0"/>
              <a:t>%matplotlib notebook 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74525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matplotlib.pyplot.ion</a:t>
            </a:r>
            <a:r>
              <a:rPr lang="en-US" dirty="0"/>
              <a:t>()</a:t>
            </a:r>
            <a:r>
              <a:rPr lang="en-US" baseline="0" dirty="0"/>
              <a:t>  and </a:t>
            </a:r>
            <a:r>
              <a:rPr lang="en-US" dirty="0" err="1"/>
              <a:t>matplotlib.pyplot.ioff</a:t>
            </a:r>
            <a:r>
              <a:rPr lang="en-US" dirty="0"/>
              <a:t>()</a:t>
            </a:r>
            <a:r>
              <a:rPr lang="en-US" baseline="0" dirty="0"/>
              <a:t>   # interactive on/off does not seem to be needed when using </a:t>
            </a:r>
            <a:r>
              <a:rPr lang="en-US" baseline="0" dirty="0" err="1"/>
              <a:t>Jupyter</a:t>
            </a:r>
            <a:r>
              <a:rPr lang="en-US" baseline="0" dirty="0"/>
              <a:t> ???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531975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PyPlot</a:t>
            </a:r>
            <a:r>
              <a:rPr lang="da-DK" b="1" dirty="0"/>
              <a:t> = </a:t>
            </a:r>
            <a:r>
              <a:rPr lang="da-DK" b="1" dirty="0" err="1"/>
              <a:t>module</a:t>
            </a:r>
            <a:r>
              <a:rPr lang="da-DK" b="1" dirty="0"/>
              <a:t> </a:t>
            </a:r>
            <a:r>
              <a:rPr lang="da-DK" dirty="0"/>
              <a:t>in </a:t>
            </a:r>
            <a:r>
              <a:rPr lang="da-DK" dirty="0" err="1"/>
              <a:t>package</a:t>
            </a:r>
            <a:r>
              <a:rPr lang="da-DK" dirty="0"/>
              <a:t> </a:t>
            </a:r>
            <a:r>
              <a:rPr lang="da-DK" dirty="0" err="1"/>
              <a:t>matplotlib</a:t>
            </a:r>
            <a:endParaRPr lang="da-DK" dirty="0"/>
          </a:p>
          <a:p>
            <a:endParaRPr lang="da-DK" dirty="0"/>
          </a:p>
          <a:p>
            <a:r>
              <a:rPr lang="da-DK" dirty="0"/>
              <a:t>EN-&gt;DK</a:t>
            </a:r>
            <a:r>
              <a:rPr lang="da-DK" baseline="0" dirty="0"/>
              <a:t>: </a:t>
            </a:r>
            <a:r>
              <a:rPr lang="da-DK" dirty="0"/>
              <a:t>magenta = lilla,</a:t>
            </a:r>
            <a:r>
              <a:rPr lang="da-DK" baseline="0" dirty="0"/>
              <a:t> cyan = cyan</a:t>
            </a:r>
            <a:endParaRPr lang="en-US" dirty="0"/>
          </a:p>
          <a:p>
            <a:endParaRPr lang="en-US" dirty="0"/>
          </a:p>
          <a:p>
            <a:r>
              <a:rPr lang="en-US" dirty="0"/>
              <a:t># color RGBs</a:t>
            </a:r>
          </a:p>
          <a:p>
            <a:r>
              <a:rPr lang="en-US" dirty="0"/>
              <a:t>from </a:t>
            </a:r>
            <a:r>
              <a:rPr lang="en-US" dirty="0" err="1"/>
              <a:t>matplotlib</a:t>
            </a:r>
            <a:r>
              <a:rPr lang="en-US" dirty="0"/>
              <a:t> import colors</a:t>
            </a:r>
          </a:p>
          <a:p>
            <a:r>
              <a:rPr lang="en-US" dirty="0"/>
              <a:t>for i, color in enumerate('</a:t>
            </a:r>
            <a:r>
              <a:rPr lang="en-US" dirty="0" err="1"/>
              <a:t>bgrcmykw</a:t>
            </a:r>
            <a:r>
              <a:rPr lang="en-US" dirty="0"/>
              <a:t>'):  </a:t>
            </a:r>
            <a:r>
              <a:rPr lang="en-US" b="1" dirty="0"/>
              <a:t># BASE COLORS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 1], [i, i], color + 'o-', label=color)</a:t>
            </a:r>
          </a:p>
          <a:p>
            <a:r>
              <a:rPr lang="en-US" dirty="0"/>
              <a:t>	print(color, </a:t>
            </a:r>
            <a:r>
              <a:rPr lang="en-US" dirty="0" err="1"/>
              <a:t>colors.to_rgba</a:t>
            </a:r>
            <a:r>
              <a:rPr lang="en-US" dirty="0"/>
              <a:t>(color))</a:t>
            </a:r>
          </a:p>
          <a:p>
            <a:r>
              <a:rPr lang="en-US" dirty="0"/>
              <a:t># line</a:t>
            </a:r>
            <a:r>
              <a:rPr lang="en-US" baseline="0" dirty="0"/>
              <a:t> styles</a:t>
            </a:r>
            <a:endParaRPr lang="en-US" dirty="0"/>
          </a:p>
          <a:p>
            <a:r>
              <a:rPr lang="en-US" dirty="0"/>
              <a:t>for i, style in enumerate('-|--|-.|:'.split('|')):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([0,1],[</a:t>
            </a:r>
            <a:r>
              <a:rPr lang="en-US" dirty="0" err="1"/>
              <a:t>i,i</a:t>
            </a:r>
            <a:r>
              <a:rPr lang="en-US" dirty="0"/>
              <a:t>],'k' + style)</a:t>
            </a:r>
          </a:p>
          <a:p>
            <a:r>
              <a:rPr lang="en-US" dirty="0"/>
              <a:t># marker styles</a:t>
            </a:r>
          </a:p>
          <a:p>
            <a:r>
              <a:rPr lang="en-US" dirty="0"/>
              <a:t>for i, style in enumerate('.,</a:t>
            </a:r>
            <a:r>
              <a:rPr lang="en-US" dirty="0" err="1"/>
              <a:t>ov</a:t>
            </a:r>
            <a:r>
              <a:rPr lang="en-US" dirty="0"/>
              <a:t>^&lt;&gt;1234sp*</a:t>
            </a:r>
            <a:r>
              <a:rPr lang="en-US" dirty="0" err="1"/>
              <a:t>hH+xDd</a:t>
            </a:r>
            <a:r>
              <a:rPr lang="en-US" dirty="0"/>
              <a:t>|_'):</a:t>
            </a:r>
          </a:p>
          <a:p>
            <a:r>
              <a:rPr lang="en-US" dirty="0"/>
              <a:t>	</a:t>
            </a:r>
            <a:r>
              <a:rPr lang="en-US" dirty="0" err="1"/>
              <a:t>plt.plot</a:t>
            </a:r>
            <a:r>
              <a:rPr lang="en-US" dirty="0"/>
              <a:t>(i // 11, -(i % 11), 'k' + style, </a:t>
            </a:r>
            <a:r>
              <a:rPr lang="en-US" dirty="0" err="1"/>
              <a:t>ms</a:t>
            </a:r>
            <a:r>
              <a:rPr lang="en-US" dirty="0"/>
              <a:t>=8)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350218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Supports: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 err="1"/>
              <a:t>Multi</a:t>
            </a:r>
            <a:r>
              <a:rPr lang="da-DK" dirty="0"/>
              <a:t> tab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OS </a:t>
            </a:r>
            <a:r>
              <a:rPr lang="da-DK" dirty="0" err="1"/>
              <a:t>shell</a:t>
            </a:r>
            <a:r>
              <a:rPr lang="da-DK" dirty="0"/>
              <a:t> and Python </a:t>
            </a:r>
            <a:r>
              <a:rPr lang="da-DK" dirty="0" err="1"/>
              <a:t>shell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Multiple views to same file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File browser in </a:t>
            </a:r>
            <a:r>
              <a:rPr lang="da-DK" dirty="0" err="1"/>
              <a:t>left</a:t>
            </a:r>
            <a:r>
              <a:rPr lang="da-DK" dirty="0"/>
              <a:t> </a:t>
            </a:r>
            <a:r>
              <a:rPr lang="da-DK" dirty="0" err="1"/>
              <a:t>pane</a:t>
            </a:r>
            <a:endParaRPr lang="da-DK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da-DK" dirty="0"/>
              <a:t>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3237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For more information: https://kursuskatalog.au.dk/en/course/120246/Data-Visualization</a:t>
            </a:r>
          </a:p>
          <a:p>
            <a:endParaRPr lang="da-DK" dirty="0"/>
          </a:p>
          <a:p>
            <a:r>
              <a:rPr lang="da-DK" dirty="0"/>
              <a:t> Hans-Jörg </a:t>
            </a:r>
            <a:r>
              <a:rPr lang="da-DK" dirty="0" err="1"/>
              <a:t>recommends</a:t>
            </a:r>
            <a:r>
              <a:rPr lang="da-DK" dirty="0"/>
              <a:t>  BOKEH </a:t>
            </a:r>
            <a:r>
              <a:rPr lang="da-DK" dirty="0" err="1"/>
              <a:t>good</a:t>
            </a:r>
            <a:r>
              <a:rPr lang="da-DK" dirty="0"/>
              <a:t> for </a:t>
            </a:r>
            <a:r>
              <a:rPr lang="da-DK" dirty="0" err="1"/>
              <a:t>interactive</a:t>
            </a:r>
            <a:r>
              <a:rPr lang="da-DK" dirty="0"/>
              <a:t> </a:t>
            </a:r>
            <a:r>
              <a:rPr lang="da-DK" dirty="0" err="1"/>
              <a:t>visualizations</a:t>
            </a:r>
            <a:endParaRPr lang="da-DK" dirty="0"/>
          </a:p>
          <a:p>
            <a:r>
              <a:rPr lang="da-DK" dirty="0"/>
              <a:t>    Python </a:t>
            </a:r>
            <a:r>
              <a:rPr lang="da-DK" dirty="0" err="1"/>
              <a:t>backend</a:t>
            </a:r>
            <a:r>
              <a:rPr lang="da-DK" dirty="0"/>
              <a:t> =&gt; </a:t>
            </a:r>
            <a:r>
              <a:rPr lang="da-DK" dirty="0" err="1"/>
              <a:t>Javascript</a:t>
            </a:r>
            <a:r>
              <a:rPr lang="da-DK" dirty="0"/>
              <a:t> </a:t>
            </a:r>
            <a:r>
              <a:rPr lang="da-DK" dirty="0" err="1"/>
              <a:t>frontend</a:t>
            </a:r>
            <a:r>
              <a:rPr lang="da-DK" dirty="0"/>
              <a:t> (via </a:t>
            </a:r>
            <a:r>
              <a:rPr lang="da-DK" dirty="0" err="1"/>
              <a:t>Json</a:t>
            </a:r>
            <a:r>
              <a:rPr lang="da-DK" dirty="0"/>
              <a:t>),</a:t>
            </a:r>
          </a:p>
          <a:p>
            <a:r>
              <a:rPr lang="da-DK" dirty="0"/>
              <a:t>   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inject</a:t>
            </a:r>
            <a:r>
              <a:rPr lang="da-DK" dirty="0"/>
              <a:t> (</a:t>
            </a:r>
            <a:r>
              <a:rPr lang="da-DK" dirty="0" err="1"/>
              <a:t>Javascript</a:t>
            </a:r>
            <a:r>
              <a:rPr lang="da-DK" dirty="0"/>
              <a:t>)</a:t>
            </a:r>
          </a:p>
          <a:p>
            <a:r>
              <a:rPr lang="da-DK" dirty="0"/>
              <a:t>    </a:t>
            </a:r>
            <a:r>
              <a:rPr lang="da-DK" dirty="0" err="1"/>
              <a:t>uses</a:t>
            </a:r>
            <a:r>
              <a:rPr lang="da-DK" dirty="0"/>
              <a:t> "</a:t>
            </a:r>
            <a:r>
              <a:rPr lang="da-DK" dirty="0" err="1"/>
              <a:t>listeners</a:t>
            </a:r>
            <a:r>
              <a:rPr lang="da-DK" dirty="0"/>
              <a:t>" to </a:t>
            </a:r>
            <a:r>
              <a:rPr lang="da-DK" dirty="0" err="1"/>
              <a:t>update</a:t>
            </a:r>
            <a:r>
              <a:rPr lang="da-DK" dirty="0"/>
              <a:t> </a:t>
            </a:r>
            <a:r>
              <a:rPr lang="da-DK" dirty="0" err="1"/>
              <a:t>different</a:t>
            </a:r>
            <a:r>
              <a:rPr lang="da-DK" dirty="0"/>
              <a:t> components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2159245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139845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it-IT" dirty="0"/>
              <a:t>minimize(lambda x: (x[1] - 4) ** 2 + (x[0] - 3) ** 2, [(0, 0)])</a:t>
            </a:r>
          </a:p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493289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 two dimensional point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222992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 err="1"/>
              <a:t>Python</a:t>
            </a:r>
            <a:r>
              <a:rPr lang="da-DK" b="1" dirty="0"/>
              <a:t> vs </a:t>
            </a:r>
            <a:r>
              <a:rPr lang="da-DK" b="1" dirty="0" err="1"/>
              <a:t>Matlab</a:t>
            </a:r>
            <a:endParaRPr lang="da-DK" b="1" dirty="0"/>
          </a:p>
          <a:p>
            <a:pPr lvl="1"/>
            <a:r>
              <a:rPr lang="en-US" dirty="0">
                <a:hlinkClick r:id="rId3"/>
              </a:rPr>
              <a:t>http://www.pyzo.org/python_vs_matlab.html</a:t>
            </a:r>
            <a:endParaRPr lang="en-US" dirty="0"/>
          </a:p>
          <a:p>
            <a:pPr lvl="1"/>
            <a:r>
              <a:rPr lang="en-US" dirty="0" err="1"/>
              <a:t>Matlab</a:t>
            </a:r>
            <a:r>
              <a:rPr lang="en-US" dirty="0"/>
              <a:t>: Commercial and proprietary, uses “;”</a:t>
            </a:r>
          </a:p>
          <a:p>
            <a:pPr lvl="1"/>
            <a:r>
              <a:rPr lang="en-US" dirty="0"/>
              <a:t>Python: Free, open source, beautiful and powerful programming language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29897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pdist</a:t>
            </a:r>
            <a:r>
              <a:rPr lang="en-US" baseline="0" dirty="0"/>
              <a:t> computes the </a:t>
            </a:r>
            <a:r>
              <a:rPr lang="en-US" baseline="0" dirty="0" err="1"/>
              <a:t>distane</a:t>
            </a:r>
            <a:r>
              <a:rPr lang="en-US" baseline="0" dirty="0"/>
              <a:t> between two vector </a:t>
            </a:r>
            <a:r>
              <a:rPr lang="en-US" baseline="0" dirty="0" err="1"/>
              <a:t>wrt</a:t>
            </a:r>
            <a:r>
              <a:rPr lang="en-US" baseline="0" dirty="0"/>
              <a:t> different norms</a:t>
            </a:r>
          </a:p>
          <a:p>
            <a:endParaRPr lang="en-US" baseline="0" dirty="0"/>
          </a:p>
          <a:p>
            <a:r>
              <a:rPr lang="en-US" baseline="0" dirty="0"/>
              <a:t>@ = lambda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77909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“hold on” used to get all the plots into one plot</a:t>
            </a:r>
          </a:p>
          <a:p>
            <a:r>
              <a:rPr lang="en-US" dirty="0"/>
              <a:t>Note that function </a:t>
            </a:r>
            <a:r>
              <a:rPr lang="en-US" dirty="0" err="1"/>
              <a:t>max_distance</a:t>
            </a:r>
            <a:r>
              <a:rPr lang="en-US" dirty="0"/>
              <a:t> is called above its definition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397412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plt.contour</a:t>
            </a:r>
            <a:r>
              <a:rPr lang="en-US" dirty="0"/>
              <a:t> returns “</a:t>
            </a:r>
            <a:r>
              <a:rPr lang="en-US" dirty="0" err="1"/>
              <a:t>contour.QuadContourSet</a:t>
            </a:r>
            <a:r>
              <a:rPr lang="en-US"/>
              <a:t>”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9795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these are</a:t>
            </a:r>
            <a:r>
              <a:rPr lang="en-US" baseline="0" dirty="0"/>
              <a:t> the 8 optimization algorithms that can be run without any arguments further, the remaining algorithms require additional parameters to increase quality of search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337544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range = </a:t>
            </a:r>
            <a:r>
              <a:rPr lang="da-DK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used</a:t>
            </a:r>
            <a:r>
              <a:rPr lang="da-DK" baseline="0" dirty="0"/>
              <a:t> as </a:t>
            </a:r>
            <a:r>
              <a:rPr lang="da-DK" baseline="0" dirty="0" err="1"/>
              <a:t>coordinates</a:t>
            </a:r>
            <a:r>
              <a:rPr lang="da-DK" baseline="0" dirty="0"/>
              <a:t> (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indexable</a:t>
            </a:r>
            <a:r>
              <a:rPr lang="da-DK" baseline="0" dirty="0"/>
              <a:t>)</a:t>
            </a:r>
          </a:p>
          <a:p>
            <a:r>
              <a:rPr lang="da-DK" baseline="0" dirty="0"/>
              <a:t>2 plots in </a:t>
            </a:r>
            <a:r>
              <a:rPr lang="da-DK" baseline="0" dirty="0" err="1"/>
              <a:t>one</a:t>
            </a:r>
            <a:r>
              <a:rPr lang="da-DK" baseline="0" dirty="0"/>
              <a:t> </a:t>
            </a:r>
            <a:r>
              <a:rPr lang="da-DK" baseline="0" dirty="0" err="1"/>
              <a:t>figure</a:t>
            </a:r>
            <a:endParaRPr lang="da-DK" baseline="0" dirty="0"/>
          </a:p>
          <a:p>
            <a:r>
              <a:rPr lang="da-DK" baseline="0" dirty="0"/>
              <a:t>plot </a:t>
            </a:r>
            <a:r>
              <a:rPr lang="da-DK" baseline="0" dirty="0" err="1"/>
              <a:t>takes</a:t>
            </a:r>
            <a:r>
              <a:rPr lang="da-DK" baseline="0" dirty="0"/>
              <a:t> </a:t>
            </a:r>
            <a:r>
              <a:rPr lang="da-DK" baseline="0" dirty="0" err="1"/>
              <a:t>many</a:t>
            </a:r>
            <a:r>
              <a:rPr lang="da-DK" baseline="0" dirty="0"/>
              <a:t> </a:t>
            </a:r>
            <a:r>
              <a:rPr lang="da-DK" baseline="0" dirty="0" err="1"/>
              <a:t>keyword</a:t>
            </a:r>
            <a:r>
              <a:rPr lang="da-DK" baseline="0" dirty="0"/>
              <a:t> arguments</a:t>
            </a:r>
          </a:p>
          <a:p>
            <a:r>
              <a:rPr lang="da-DK" baseline="0" dirty="0" err="1"/>
              <a:t>dash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/>
              <a:t>2nd label: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raw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(</a:t>
            </a:r>
            <a:r>
              <a:rPr lang="da-DK" baseline="0" dirty="0" err="1"/>
              <a:t>sinc</a:t>
            </a:r>
            <a:r>
              <a:rPr lang="da-DK" baseline="0" dirty="0"/>
              <a:t> </a:t>
            </a:r>
            <a:r>
              <a:rPr lang="da-DK" baseline="0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contains</a:t>
            </a:r>
            <a:r>
              <a:rPr lang="da-DK" baseline="0" dirty="0"/>
              <a:t> \ )</a:t>
            </a:r>
          </a:p>
          <a:p>
            <a:r>
              <a:rPr lang="da-DK" baseline="0" dirty="0" err="1"/>
              <a:t>title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contain</a:t>
            </a:r>
            <a:r>
              <a:rPr lang="da-DK" baseline="0" dirty="0"/>
              <a:t> </a:t>
            </a:r>
            <a:r>
              <a:rPr lang="da-DK" baseline="0" dirty="0" err="1"/>
              <a:t>newlines</a:t>
            </a:r>
            <a:endParaRPr lang="da-DK" baseline="0" dirty="0"/>
          </a:p>
          <a:p>
            <a:r>
              <a:rPr lang="da-DK" baseline="0" dirty="0" err="1"/>
              <a:t>xlim</a:t>
            </a:r>
            <a:r>
              <a:rPr lang="da-DK" baseline="0" dirty="0"/>
              <a:t> / </a:t>
            </a:r>
            <a:r>
              <a:rPr lang="da-DK" baseline="0" dirty="0" err="1"/>
              <a:t>ylim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set </a:t>
            </a:r>
            <a:r>
              <a:rPr lang="da-DK" baseline="0" dirty="0" err="1"/>
              <a:t>manually</a:t>
            </a:r>
            <a:r>
              <a:rPr lang="da-DK" baseline="0" dirty="0"/>
              <a:t> – </a:t>
            </a:r>
            <a:r>
              <a:rPr lang="da-DK" baseline="0" dirty="0" err="1"/>
              <a:t>otherwise</a:t>
            </a:r>
            <a:r>
              <a:rPr lang="da-DK" baseline="0" dirty="0"/>
              <a:t> set </a:t>
            </a:r>
            <a:r>
              <a:rPr lang="da-DK" baseline="0" dirty="0" err="1"/>
              <a:t>automatically</a:t>
            </a:r>
            <a:r>
              <a:rPr lang="da-DK" baseline="0" dirty="0"/>
              <a:t> by </a:t>
            </a:r>
            <a:r>
              <a:rPr lang="da-DK" baseline="0" dirty="0" err="1"/>
              <a:t>pyplot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7580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 </a:t>
            </a:r>
            <a:r>
              <a:rPr lang="da-DK" dirty="0" err="1"/>
              <a:t>density</a:t>
            </a:r>
            <a:r>
              <a:rPr lang="da-DK" dirty="0"/>
              <a:t> : values1 is a </a:t>
            </a:r>
            <a:r>
              <a:rPr lang="da-DK" dirty="0" err="1"/>
              <a:t>much</a:t>
            </a:r>
            <a:r>
              <a:rPr lang="da-DK" dirty="0"/>
              <a:t> </a:t>
            </a:r>
            <a:r>
              <a:rPr lang="da-DK" dirty="0" err="1"/>
              <a:t>larger</a:t>
            </a:r>
            <a:r>
              <a:rPr lang="da-DK" dirty="0"/>
              <a:t> dataset </a:t>
            </a:r>
            <a:r>
              <a:rPr lang="da-DK" dirty="0" err="1"/>
              <a:t>than</a:t>
            </a:r>
            <a:r>
              <a:rPr lang="da-DK" dirty="0"/>
              <a:t> values2 – ”</a:t>
            </a:r>
            <a:r>
              <a:rPr lang="da-DK" dirty="0" err="1"/>
              <a:t>density</a:t>
            </a:r>
            <a:r>
              <a:rPr lang="da-DK" dirty="0"/>
              <a:t>” </a:t>
            </a:r>
            <a:r>
              <a:rPr lang="da-DK" dirty="0" err="1"/>
              <a:t>normalizes</a:t>
            </a:r>
            <a:r>
              <a:rPr lang="da-DK" dirty="0"/>
              <a:t> the </a:t>
            </a:r>
            <a:r>
              <a:rPr lang="da-DK" dirty="0" err="1"/>
              <a:t>two</a:t>
            </a:r>
            <a:r>
              <a:rPr lang="da-DK" dirty="0"/>
              <a:t> data sets to a </a:t>
            </a:r>
            <a:r>
              <a:rPr lang="da-DK" dirty="0" err="1"/>
              <a:t>probability</a:t>
            </a:r>
            <a:r>
              <a:rPr lang="da-DK" baseline="0" dirty="0"/>
              <a:t> distribution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746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b="1" dirty="0"/>
              <a:t>%</a:t>
            </a:r>
            <a:r>
              <a:rPr lang="da-DK" b="1" i="1" dirty="0" err="1"/>
              <a:t>x</a:t>
            </a:r>
            <a:r>
              <a:rPr lang="da-DK" b="1" dirty="0" err="1"/>
              <a:t>.</a:t>
            </a:r>
            <a:r>
              <a:rPr lang="da-DK" b="1" i="1" dirty="0" err="1"/>
              <a:t>y</a:t>
            </a:r>
            <a:r>
              <a:rPr lang="da-DK" b="1" dirty="0" err="1"/>
              <a:t>f</a:t>
            </a:r>
            <a:r>
              <a:rPr lang="da-DK" dirty="0"/>
              <a:t> 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</a:t>
            </a:r>
            <a:r>
              <a:rPr lang="da-DK" baseline="0" dirty="0" err="1"/>
              <a:t>formatted</a:t>
            </a:r>
            <a:r>
              <a:rPr lang="da-DK" baseline="0" dirty="0"/>
              <a:t> with at </a:t>
            </a:r>
            <a:r>
              <a:rPr lang="da-DK" baseline="0" dirty="0" err="1"/>
              <a:t>least</a:t>
            </a:r>
            <a:r>
              <a:rPr lang="da-DK" baseline="0" dirty="0"/>
              <a:t> </a:t>
            </a:r>
            <a:r>
              <a:rPr lang="da-DK" i="1" baseline="0" dirty="0"/>
              <a:t>x</a:t>
            </a:r>
            <a:r>
              <a:rPr lang="da-DK" baseline="0" dirty="0"/>
              <a:t> </a:t>
            </a:r>
            <a:r>
              <a:rPr lang="da-DK" baseline="0" dirty="0" err="1"/>
              <a:t>characters</a:t>
            </a:r>
            <a:r>
              <a:rPr lang="da-DK" baseline="0" dirty="0"/>
              <a:t> with </a:t>
            </a:r>
            <a:r>
              <a:rPr lang="da-DK" i="1" baseline="0" dirty="0"/>
              <a:t>y</a:t>
            </a:r>
            <a:r>
              <a:rPr lang="da-DK" baseline="0" dirty="0"/>
              <a:t> decimals</a:t>
            </a:r>
          </a:p>
          <a:p>
            <a:endParaRPr lang="da-DK" baseline="0" dirty="0"/>
          </a:p>
          <a:p>
            <a:r>
              <a:rPr lang="da-DK" b="1" dirty="0" err="1"/>
              <a:t>autopct</a:t>
            </a:r>
            <a:r>
              <a:rPr lang="da-DK" baseline="0" dirty="0"/>
              <a:t> </a:t>
            </a:r>
            <a:r>
              <a:rPr lang="da-DK" baseline="0" dirty="0" err="1"/>
              <a:t>can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be</a:t>
            </a:r>
            <a:r>
              <a:rPr lang="da-DK" baseline="0" dirty="0"/>
              <a:t> a </a:t>
            </a:r>
            <a:r>
              <a:rPr lang="da-DK" baseline="0" dirty="0" err="1"/>
              <a:t>lambda</a:t>
            </a:r>
            <a:r>
              <a:rPr lang="da-DK" baseline="0" dirty="0"/>
              <a:t> </a:t>
            </a:r>
            <a:r>
              <a:rPr lang="da-DK" baseline="0" dirty="0" err="1"/>
              <a:t>called</a:t>
            </a:r>
            <a:r>
              <a:rPr lang="da-DK" baseline="0" dirty="0"/>
              <a:t> for </a:t>
            </a:r>
            <a:r>
              <a:rPr lang="da-DK" baseline="0" dirty="0" err="1"/>
              <a:t>each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rotatelabes</a:t>
            </a:r>
            <a:r>
              <a:rPr lang="da-DK" baseline="0" dirty="0"/>
              <a:t> = labels on a line </a:t>
            </a:r>
            <a:r>
              <a:rPr lang="da-DK" baseline="0" dirty="0" err="1"/>
              <a:t>through</a:t>
            </a:r>
            <a:r>
              <a:rPr lang="da-DK" baseline="0" dirty="0"/>
              <a:t> center point and </a:t>
            </a:r>
            <a:r>
              <a:rPr lang="da-DK" baseline="0" dirty="0" err="1"/>
              <a:t>middle</a:t>
            </a:r>
            <a:r>
              <a:rPr lang="da-DK" baseline="0" dirty="0"/>
              <a:t> of pie</a:t>
            </a:r>
          </a:p>
          <a:p>
            <a:endParaRPr lang="da-DK" baseline="0" dirty="0"/>
          </a:p>
          <a:p>
            <a:r>
              <a:rPr lang="da-DK" baseline="0" dirty="0" err="1"/>
              <a:t>width</a:t>
            </a:r>
            <a:r>
              <a:rPr lang="da-DK" baseline="0" dirty="0"/>
              <a:t> = 1.0 =&gt; </a:t>
            </a:r>
            <a:r>
              <a:rPr lang="da-DK" baseline="0" dirty="0" err="1"/>
              <a:t>full</a:t>
            </a:r>
            <a:r>
              <a:rPr lang="da-DK" baseline="0" dirty="0"/>
              <a:t> pie </a:t>
            </a:r>
            <a:r>
              <a:rPr lang="da-DK" baseline="0" dirty="0" err="1"/>
              <a:t>peace</a:t>
            </a:r>
            <a:r>
              <a:rPr lang="da-DK" baseline="0" dirty="0"/>
              <a:t> from center and out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3298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</a:t>
            </a:r>
            <a:r>
              <a:rPr lang="en-US" dirty="0" err="1"/>
              <a:t>plt.pie</a:t>
            </a:r>
            <a:r>
              <a:rPr lang="en-US" dirty="0"/>
              <a:t> is called </a:t>
            </a:r>
            <a:r>
              <a:rPr lang="en-US" b="1" dirty="0"/>
              <a:t>without shadow=True</a:t>
            </a:r>
          </a:p>
          <a:p>
            <a:r>
              <a:rPr lang="en-US" b="0" dirty="0"/>
              <a:t>Note: if no </a:t>
            </a:r>
            <a:r>
              <a:rPr lang="en-US" b="0" dirty="0" err="1"/>
              <a:t>autpct</a:t>
            </a:r>
            <a:r>
              <a:rPr lang="en-US" b="0" dirty="0"/>
              <a:t> is given as argument, no </a:t>
            </a:r>
            <a:r>
              <a:rPr lang="en-US" b="0" dirty="0" err="1"/>
              <a:t>autotexts</a:t>
            </a:r>
            <a:r>
              <a:rPr lang="en-US" b="0" dirty="0"/>
              <a:t> is returned</a:t>
            </a:r>
          </a:p>
          <a:p>
            <a:r>
              <a:rPr lang="en-US" dirty="0"/>
              <a:t>Can color and place each shadow independently, e.g. </a:t>
            </a:r>
            <a:r>
              <a:rPr lang="en-US" dirty="0" err="1"/>
              <a:t>facecolor</a:t>
            </a:r>
            <a:r>
              <a:rPr lang="en-US" dirty="0"/>
              <a:t> = pie._</a:t>
            </a:r>
            <a:r>
              <a:rPr lang="en-US" dirty="0" err="1"/>
              <a:t>facecolor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6930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098455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projection</a:t>
            </a:r>
            <a:r>
              <a:rPr lang="da-DK" dirty="0"/>
              <a:t>: standard is </a:t>
            </a:r>
            <a:r>
              <a:rPr lang="da-DK" dirty="0" err="1"/>
              <a:t>rectiliniar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771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(</a:t>
            </a:r>
            <a:r>
              <a:rPr lang="da-DK" dirty="0" err="1"/>
              <a:t>row</a:t>
            </a:r>
            <a:r>
              <a:rPr lang="da-DK" dirty="0"/>
              <a:t>, column) :</a:t>
            </a:r>
            <a:r>
              <a:rPr lang="da-DK" baseline="0" dirty="0"/>
              <a:t> </a:t>
            </a:r>
            <a:r>
              <a:rPr lang="da-DK" baseline="0" dirty="0" err="1"/>
              <a:t>row</a:t>
            </a:r>
            <a:r>
              <a:rPr lang="da-DK" baseline="0" dirty="0"/>
              <a:t> = 0..4, column = 0..4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7935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tackplot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leebyron.com/streamgraph/stackedgraphs_byron_wattenberg.pdf" TargetMode="External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pyplot.subplot.html" TargetMode="Externa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s.html" TargetMode="External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ubplot2grid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matplotlib.org/api/_as_gen/matplotlib.pyplot.savefig.html" TargetMode="External"/><Relationship Id="rId4" Type="http://schemas.openxmlformats.org/officeDocument/2006/relationships/image" Target="../media/image1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isinteractive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yplot.pause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api/_as_gen/matplotlib.animation.FuncAnimation.html" TargetMode="Externa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introductory/sample_plots.html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7" Type="http://schemas.openxmlformats.org/officeDocument/2006/relationships/image" Target="../media/image2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jpg"/><Relationship Id="rId5" Type="http://schemas.openxmlformats.org/officeDocument/2006/relationships/image" Target="../media/image27.jpeg"/><Relationship Id="rId4" Type="http://schemas.openxmlformats.org/officeDocument/2006/relationships/image" Target="../media/image26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hyperlink" Target="https://github.com/adam-p/markdown-here/wiki/Markdown-Cheatsheet" TargetMode="Externa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jpeg"/><Relationship Id="rId2" Type="http://schemas.openxmlformats.org/officeDocument/2006/relationships/hyperlink" Target="https://colab.google/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results?search_query=jupyter+python" TargetMode="Externa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jupyterlab.readthedocs.io/en/stable/" TargetMode="External"/><Relationship Id="rId4" Type="http://schemas.openxmlformats.org/officeDocument/2006/relationships/hyperlink" Target="https://jupyter.org/" TargetMode="External"/></Relationships>
</file>

<file path=ppt/slides/_rels/slide3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3" Type="http://schemas.openxmlformats.org/officeDocument/2006/relationships/hyperlink" Target="https://altair-viz.github.io/" TargetMode="External"/><Relationship Id="rId7" Type="http://schemas.openxmlformats.org/officeDocument/2006/relationships/hyperlink" Target="https://demo.bokeh.org/movies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seaborn.pydata.org/" TargetMode="External"/><Relationship Id="rId5" Type="http://schemas.openxmlformats.org/officeDocument/2006/relationships/hyperlink" Target="https://plotly.com/python/" TargetMode="External"/><Relationship Id="rId4" Type="http://schemas.openxmlformats.org/officeDocument/2006/relationships/hyperlink" Target="http://bokeh.or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hyperlink" Target="https://docs.scipy.org/doc/scipy/reference/generated/scipy.optimize.minimize.html" TargetMode="Externa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8.png"/><Relationship Id="rId4" Type="http://schemas.openxmlformats.org/officeDocument/2006/relationships/image" Target="../media/image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lot.html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hyperlink" Target="https://matplotlib.org/gallery/color/named_colors.html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6.png"/><Relationship Id="rId7" Type="http://schemas.openxmlformats.org/officeDocument/2006/relationships/hyperlink" Target="https://docs.scipy.org/doc/scipy/reference/generated/scipy.optimize.minimize.html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8.png"/><Relationship Id="rId5" Type="http://schemas.openxmlformats.org/officeDocument/2006/relationships/image" Target="../media/image57.png"/><Relationship Id="rId4" Type="http://schemas.openxmlformats.org/officeDocument/2006/relationships/image" Target="../media/image500.pn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0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0.png"/><Relationship Id="rId5" Type="http://schemas.openxmlformats.org/officeDocument/2006/relationships/image" Target="../media/image58.png"/><Relationship Id="rId4" Type="http://schemas.openxmlformats.org/officeDocument/2006/relationships/image" Target="../media/image5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scatter.html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matplotlib.org/tutorials/colors/colormaps.html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matplotlib.org/api/_as_gen/matplotlib.pyplot.bar.html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hist.html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api/_as_gen/matplotlib.pyplot.pie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api/_as_gen/matplotlib.patches.Shadow.htm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1" y="2920558"/>
            <a:ext cx="11589967" cy="1325563"/>
          </a:xfrm>
        </p:spPr>
        <p:txBody>
          <a:bodyPr/>
          <a:lstStyle/>
          <a:p>
            <a:pPr algn="r"/>
            <a:r>
              <a:rPr lang="da-DK" dirty="0" err="1"/>
              <a:t>Visualization</a:t>
            </a:r>
            <a:r>
              <a:rPr lang="da-DK" dirty="0"/>
              <a:t> and </a:t>
            </a:r>
            <a:r>
              <a:rPr lang="da-DK" dirty="0" err="1"/>
              <a:t>optimization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40395" y="3920647"/>
            <a:ext cx="6691018" cy="2937353"/>
          </a:xfrm>
        </p:spPr>
        <p:txBody>
          <a:bodyPr>
            <a:normAutofit/>
          </a:bodyPr>
          <a:lstStyle/>
          <a:p>
            <a:r>
              <a:rPr lang="da-DK" dirty="0" err="1"/>
              <a:t>Matplotlib</a:t>
            </a:r>
            <a:endParaRPr lang="da-DK" dirty="0"/>
          </a:p>
          <a:p>
            <a:r>
              <a:rPr lang="da-DK" dirty="0" err="1"/>
              <a:t>Jupyter</a:t>
            </a:r>
            <a:endParaRPr lang="da-DK" dirty="0"/>
          </a:p>
          <a:p>
            <a:r>
              <a:rPr lang="da-DK" dirty="0" err="1"/>
              <a:t>scipy.optimize.minimize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0473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93143659"/>
              </p:ext>
            </p:extLst>
          </p:nvPr>
        </p:nvGraphicFramePr>
        <p:xfrm>
          <a:off x="757899" y="1060837"/>
          <a:ext cx="5713730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137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matplotlib-stackplot.py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[1, 2, 3, 4]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[2, 3, 1, 4]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[2, 4, 1, 3]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style.use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'zero'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'sym'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'weighted_wiggle'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(4, 1, i)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stackplot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y2, y3,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'g', 'b'],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=['Red', 'Green', 'Blue'],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baseline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base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grid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axis='both',  </a:t>
                      </a:r>
                      <a:r>
                        <a:rPr lang="en-US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'x', 'y',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or 'both'</a:t>
                      </a:r>
                      <a:endParaRPr lang="en-US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linewidth=0.5,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alpha=0.5)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(title=base, loc='upper left')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 tick for each value in 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('Stackplot')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Rectangle 5"/>
          <p:cNvSpPr/>
          <p:nvPr/>
        </p:nvSpPr>
        <p:spPr>
          <a:xfrm>
            <a:off x="6009861" y="6405626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/matplotlib.pyplot.stackplot.html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757899" y="0"/>
            <a:ext cx="5713730" cy="1061045"/>
          </a:xfrm>
        </p:spPr>
        <p:txBody>
          <a:bodyPr>
            <a:normAutofit/>
          </a:bodyPr>
          <a:lstStyle/>
          <a:p>
            <a:r>
              <a:rPr lang="da-DK"/>
              <a:t>Stackplot</a:t>
            </a:r>
            <a:endParaRPr lang="en-US" dirty="0"/>
          </a:p>
        </p:txBody>
      </p:sp>
      <p:sp>
        <p:nvSpPr>
          <p:cNvPr id="12" name="Freeform 11"/>
          <p:cNvSpPr/>
          <p:nvPr/>
        </p:nvSpPr>
        <p:spPr>
          <a:xfrm>
            <a:off x="1065681" y="3226905"/>
            <a:ext cx="1637763" cy="1298713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515184 w 1182372"/>
              <a:gd name="connsiteY0" fmla="*/ 0 h 1104364"/>
              <a:gd name="connsiteX1" fmla="*/ 22579 w 1182372"/>
              <a:gd name="connsiteY1" fmla="*/ 562158 h 1104364"/>
              <a:gd name="connsiteX2" fmla="*/ 1182372 w 1182372"/>
              <a:gd name="connsiteY2" fmla="*/ 1104364 h 1104364"/>
              <a:gd name="connsiteX0" fmla="*/ 492770 w 1159958"/>
              <a:gd name="connsiteY0" fmla="*/ 0 h 1104364"/>
              <a:gd name="connsiteX1" fmla="*/ 165 w 1159958"/>
              <a:gd name="connsiteY1" fmla="*/ 562158 h 1104364"/>
              <a:gd name="connsiteX2" fmla="*/ 1159958 w 1159958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556771 h 1104364"/>
              <a:gd name="connsiteX2" fmla="*/ 1077562 w 1077562"/>
              <a:gd name="connsiteY2" fmla="*/ 1104364 h 1104364"/>
              <a:gd name="connsiteX0" fmla="*/ 410374 w 1077562"/>
              <a:gd name="connsiteY0" fmla="*/ 0 h 1104364"/>
              <a:gd name="connsiteX1" fmla="*/ 260 w 1077562"/>
              <a:gd name="connsiteY1" fmla="*/ 459803 h 1104364"/>
              <a:gd name="connsiteX2" fmla="*/ 1077562 w 1077562"/>
              <a:gd name="connsiteY2" fmla="*/ 1104364 h 1104364"/>
              <a:gd name="connsiteX0" fmla="*/ 410154 w 1077342"/>
              <a:gd name="connsiteY0" fmla="*/ 0 h 1104364"/>
              <a:gd name="connsiteX1" fmla="*/ 40 w 1077342"/>
              <a:gd name="connsiteY1" fmla="*/ 459803 h 1104364"/>
              <a:gd name="connsiteX2" fmla="*/ 1077342 w 1077342"/>
              <a:gd name="connsiteY2" fmla="*/ 1104364 h 1104364"/>
              <a:gd name="connsiteX0" fmla="*/ 392794 w 1059982"/>
              <a:gd name="connsiteY0" fmla="*/ 0 h 1104364"/>
              <a:gd name="connsiteX1" fmla="*/ 46 w 1059982"/>
              <a:gd name="connsiteY1" fmla="*/ 508287 h 1104364"/>
              <a:gd name="connsiteX2" fmla="*/ 1059982 w 1059982"/>
              <a:gd name="connsiteY2" fmla="*/ 1104364 h 1104364"/>
              <a:gd name="connsiteX0" fmla="*/ 422858 w 1103071"/>
              <a:gd name="connsiteY0" fmla="*/ 0 h 1055880"/>
              <a:gd name="connsiteX1" fmla="*/ 30110 w 1103071"/>
              <a:gd name="connsiteY1" fmla="*/ 508287 h 1055880"/>
              <a:gd name="connsiteX2" fmla="*/ 1103071 w 1103071"/>
              <a:gd name="connsiteY2" fmla="*/ 1055880 h 1055880"/>
              <a:gd name="connsiteX0" fmla="*/ 392894 w 1073107"/>
              <a:gd name="connsiteY0" fmla="*/ 0 h 1055880"/>
              <a:gd name="connsiteX1" fmla="*/ 146 w 1073107"/>
              <a:gd name="connsiteY1" fmla="*/ 508287 h 1055880"/>
              <a:gd name="connsiteX2" fmla="*/ 1073107 w 1073107"/>
              <a:gd name="connsiteY2" fmla="*/ 1055880 h 1055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73107" h="1055880">
                <a:moveTo>
                  <a:pt x="392894" y="0"/>
                </a:moveTo>
                <a:cubicBezTo>
                  <a:pt x="110136" y="81520"/>
                  <a:pt x="-4683" y="246113"/>
                  <a:pt x="146" y="508287"/>
                </a:cubicBezTo>
                <a:cubicBezTo>
                  <a:pt x="4975" y="770461"/>
                  <a:pt x="287364" y="1034346"/>
                  <a:pt x="1073107" y="1055880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913379" y="5995669"/>
            <a:ext cx="3768980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To list all available styles:</a:t>
            </a: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plt.style.available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Freeform 15"/>
          <p:cNvSpPr/>
          <p:nvPr/>
        </p:nvSpPr>
        <p:spPr>
          <a:xfrm flipV="1">
            <a:off x="360261" y="2896222"/>
            <a:ext cx="569551" cy="328136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73185" h="2480901">
                <a:moveTo>
                  <a:pt x="373185" y="0"/>
                </a:moveTo>
                <a:cubicBezTo>
                  <a:pt x="-65870" y="51462"/>
                  <a:pt x="1657" y="803814"/>
                  <a:pt x="6486" y="1593026"/>
                </a:cubicBezTo>
                <a:cubicBezTo>
                  <a:pt x="11315" y="2382238"/>
                  <a:pt x="89648" y="2349154"/>
                  <a:pt x="297960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39501" y="201675"/>
            <a:ext cx="4429413" cy="6203951"/>
          </a:xfrm>
          <a:prstGeom prst="rect">
            <a:avLst/>
          </a:prstGeom>
        </p:spPr>
      </p:pic>
      <p:sp>
        <p:nvSpPr>
          <p:cNvPr id="19" name="Rectangle 18"/>
          <p:cNvSpPr/>
          <p:nvPr/>
        </p:nvSpPr>
        <p:spPr>
          <a:xfrm>
            <a:off x="375629" y="2015450"/>
            <a:ext cx="6096000" cy="461665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sz="1200" dirty="0">
                <a:hlinkClick r:id="rId5"/>
              </a:rPr>
              <a:t>Stacked Graphs – Geometry &amp; Aesthetics</a:t>
            </a:r>
            <a:br>
              <a:rPr lang="en-US" sz="1200" dirty="0"/>
            </a:br>
            <a:r>
              <a:rPr lang="en-US" sz="1200" i="1" dirty="0"/>
              <a:t>Lee Byron &amp; Martin Wattenberg</a:t>
            </a:r>
            <a:r>
              <a:rPr lang="en-US" sz="1200" dirty="0"/>
              <a:t>, 2008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5221357" y="2477115"/>
            <a:ext cx="1" cy="657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351048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22477" y="1530629"/>
            <a:ext cx="5819231" cy="4058477"/>
          </a:xfrm>
          <a:prstGeom prst="rect">
            <a:avLst/>
          </a:prstGeom>
        </p:spPr>
      </p:pic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0747330"/>
              </p:ext>
            </p:extLst>
          </p:nvPr>
        </p:nvGraphicFramePr>
        <p:xfrm>
          <a:off x="6009226" y="1781333"/>
          <a:ext cx="5748768" cy="370507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916256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916256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</a:tblGrid>
              <a:tr h="181061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1894457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09225" y="125001"/>
            <a:ext cx="5748769" cy="1325563"/>
          </a:xfrm>
        </p:spPr>
        <p:txBody>
          <a:bodyPr/>
          <a:lstStyle/>
          <a:p>
            <a:pPr algn="ctr"/>
            <a:r>
              <a:rPr lang="en-US" dirty="0"/>
              <a:t>Subplot</a:t>
            </a:r>
            <a:br>
              <a:rPr lang="en-US" dirty="0"/>
            </a:br>
            <a:r>
              <a:rPr lang="en-US" sz="2400" dirty="0"/>
              <a:t>(2 rows, 3 columns)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0845114"/>
              </p:ext>
            </p:extLst>
          </p:nvPr>
        </p:nvGraphicFramePr>
        <p:xfrm>
          <a:off x="175327" y="165032"/>
          <a:ext cx="5421630" cy="65608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421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pi, 100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for i in range(n + 1)]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[sin(v) for v in x]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2 rows, 3 columns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(-pi, 3 * pi)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x- and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 * pi, 4 * pi)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increase x-axis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'g,')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remove frame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([])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x-axis ticks &amp; 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plt.title('No frame')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=ax1)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share x-axis range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(-2, 2)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increase y-axis range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'm:')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=ax2,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=ax4)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share ranges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(range(-5, 15, 5))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specific x-ticks &amp;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x-labels</a:t>
                      </a:r>
                      <a:b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label_outer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removes y-axis 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'k-.')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(2, 3,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='polar')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polar projection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set_yticks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([-1, 0, 1])                 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tick_params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labelcolor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color of y-labels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'r')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plt.title('Polar projection\n')  </a:t>
                      </a:r>
                      <a:r>
                        <a:rPr lang="pt-BR" sz="105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\n to avoid overlap</a:t>
                      </a:r>
                      <a:r>
                        <a:rPr lang="pt-BR" sz="105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with 90°</a:t>
                      </a:r>
                      <a:endParaRPr lang="pt-BR" sz="105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('2 x 3 subplots',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fontsize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=16)</a:t>
                      </a:r>
                    </a:p>
                    <a:p>
                      <a:pPr>
                        <a:spcAft>
                          <a:spcPts val="40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05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9" name="Content Placeholder 2"/>
          <p:cNvSpPr>
            <a:spLocks noGrp="1"/>
          </p:cNvSpPr>
          <p:nvPr>
            <p:ph idx="1"/>
          </p:nvPr>
        </p:nvSpPr>
        <p:spPr>
          <a:xfrm>
            <a:off x="5910469" y="5685184"/>
            <a:ext cx="6029739" cy="781879"/>
          </a:xfrm>
        </p:spPr>
        <p:txBody>
          <a:bodyPr>
            <a:normAutofit fontScale="62500" lnSpcReduction="20000"/>
          </a:bodyPr>
          <a:lstStyle/>
          <a:p>
            <a:r>
              <a:rPr lang="da-DK" dirty="0"/>
              <a:t>Subplots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numbered</a:t>
            </a:r>
            <a:r>
              <a:rPr lang="da-DK" dirty="0"/>
              <a:t> 1..6 </a:t>
            </a:r>
            <a:r>
              <a:rPr lang="da-DK" dirty="0" err="1"/>
              <a:t>row</a:t>
            </a:r>
            <a:r>
              <a:rPr lang="da-DK" dirty="0"/>
              <a:t>-by-</a:t>
            </a:r>
            <a:r>
              <a:rPr lang="da-DK" dirty="0" err="1"/>
              <a:t>row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top-</a:t>
            </a:r>
            <a:r>
              <a:rPr lang="da-DK" dirty="0" err="1"/>
              <a:t>left</a:t>
            </a:r>
            <a:endParaRPr lang="da-DK" dirty="0"/>
          </a:p>
          <a:p>
            <a:r>
              <a:rPr lang="da-DK" dirty="0"/>
              <a:t>subplot </a:t>
            </a:r>
            <a:r>
              <a:rPr lang="da-DK" dirty="0" err="1"/>
              <a:t>returns</a:t>
            </a:r>
            <a:r>
              <a:rPr lang="da-DK" dirty="0"/>
              <a:t> an </a:t>
            </a:r>
            <a:r>
              <a:rPr lang="da-DK" dirty="0" err="1">
                <a:solidFill>
                  <a:srgbClr val="008000"/>
                </a:solidFill>
              </a:rPr>
              <a:t>axes</a:t>
            </a:r>
            <a:r>
              <a:rPr lang="da-DK" dirty="0"/>
              <a:t> to </a:t>
            </a:r>
            <a:r>
              <a:rPr lang="da-DK" dirty="0" err="1"/>
              <a:t>access</a:t>
            </a:r>
            <a:r>
              <a:rPr lang="da-DK" dirty="0"/>
              <a:t> the plot in the </a:t>
            </a:r>
            <a:r>
              <a:rPr lang="da-DK" dirty="0" err="1"/>
              <a:t>figure</a:t>
            </a:r>
            <a:endParaRPr lang="en-US" dirty="0"/>
          </a:p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6096000" y="6467063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/matplotlib.pyplot.subplot.html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1849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Subplots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23036730"/>
              </p:ext>
            </p:extLst>
          </p:nvPr>
        </p:nvGraphicFramePr>
        <p:xfrm>
          <a:off x="671760" y="1674371"/>
          <a:ext cx="6139180" cy="3825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91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times = [2 * pi * t / 1000 for t in range(1001)]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((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)) = \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sharey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ax1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ax2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ax4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ax5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 = [i * sin(i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y = [i * cos(3 * t) for t in times]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label=f'$i = {i}$')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to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axes</a:t>
                      </a:r>
                      <a:b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baseline="0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(loc='upper right')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# axes legend</a:t>
                      </a:r>
                      <a:endParaRPr lang="pt-BR" sz="14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('subplots', fontsize=16)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figure title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1053548" y="5562145"/>
            <a:ext cx="48569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/>
              <a:t>create</a:t>
            </a:r>
            <a:r>
              <a:rPr lang="da-DK" dirty="0"/>
              <a:t> 6 </a:t>
            </a:r>
            <a:r>
              <a:rPr lang="da-DK" dirty="0" err="1"/>
              <a:t>axes</a:t>
            </a:r>
            <a:r>
              <a:rPr lang="da-DK" dirty="0"/>
              <a:t> in 3 </a:t>
            </a:r>
            <a:r>
              <a:rPr lang="da-DK" dirty="0" err="1"/>
              <a:t>rows</a:t>
            </a:r>
            <a:r>
              <a:rPr lang="da-DK" dirty="0"/>
              <a:t> with 2 </a:t>
            </a:r>
            <a:r>
              <a:rPr lang="da-DK" dirty="0" err="1"/>
              <a:t>colums</a:t>
            </a:r>
            <a:endParaRPr lang="da-DK" dirty="0"/>
          </a:p>
          <a:p>
            <a:r>
              <a:rPr lang="da-DK" dirty="0" err="1"/>
              <a:t>share</a:t>
            </a:r>
            <a:r>
              <a:rPr lang="da-DK" dirty="0"/>
              <a:t> the x- and y-axis ranges (</a:t>
            </a:r>
            <a:r>
              <a:rPr lang="da-DK" dirty="0" err="1"/>
              <a:t>automatically</a:t>
            </a:r>
            <a:r>
              <a:rPr lang="da-DK" dirty="0"/>
              <a:t> </a:t>
            </a:r>
            <a:r>
              <a:rPr lang="da-DK" dirty="0" err="1"/>
              <a:t>applies</a:t>
            </a:r>
            <a:r>
              <a:rPr lang="da-DK" dirty="0"/>
              <a:t> </a:t>
            </a:r>
            <a:r>
              <a:rPr lang="da-DK" dirty="0" err="1"/>
              <a:t>label_outer</a:t>
            </a:r>
            <a:r>
              <a:rPr lang="da-DK" dirty="0"/>
              <a:t> to </a:t>
            </a:r>
            <a:r>
              <a:rPr lang="da-DK" dirty="0" err="1"/>
              <a:t>created</a:t>
            </a:r>
            <a:r>
              <a:rPr lang="da-DK" dirty="0"/>
              <a:t> </a:t>
            </a:r>
            <a:r>
              <a:rPr lang="da-DK" dirty="0" err="1"/>
              <a:t>axes</a:t>
            </a:r>
            <a:r>
              <a:rPr lang="da-DK" dirty="0"/>
              <a:t>)</a:t>
            </a:r>
          </a:p>
          <a:p>
            <a:r>
              <a:rPr lang="da-DK" dirty="0" err="1"/>
              <a:t>returns</a:t>
            </a:r>
            <a:r>
              <a:rPr lang="da-DK" dirty="0"/>
              <a:t> a pair (</a:t>
            </a:r>
            <a:r>
              <a:rPr lang="da-DK" dirty="0" err="1"/>
              <a:t>figure</a:t>
            </a:r>
            <a:r>
              <a:rPr lang="da-DK" dirty="0"/>
              <a:t>, </a:t>
            </a:r>
            <a:r>
              <a:rPr lang="da-DK" dirty="0" err="1"/>
              <a:t>axes</a:t>
            </a:r>
            <a:r>
              <a:rPr lang="da-DK" dirty="0"/>
              <a:t>)</a:t>
            </a:r>
            <a:endParaRPr lang="en-US" dirty="0"/>
          </a:p>
        </p:txBody>
      </p:sp>
      <p:sp>
        <p:nvSpPr>
          <p:cNvPr id="8" name="Freeform 7"/>
          <p:cNvSpPr/>
          <p:nvPr/>
        </p:nvSpPr>
        <p:spPr>
          <a:xfrm flipV="1">
            <a:off x="401023" y="3300411"/>
            <a:ext cx="705749" cy="2451031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465509 w 1223871"/>
              <a:gd name="connsiteY0" fmla="*/ 4 h 1088207"/>
              <a:gd name="connsiteX1" fmla="*/ 51054 w 1223871"/>
              <a:gd name="connsiteY1" fmla="*/ 670764 h 1088207"/>
              <a:gd name="connsiteX2" fmla="*/ 1223871 w 1223871"/>
              <a:gd name="connsiteY2" fmla="*/ 1088207 h 1088207"/>
              <a:gd name="connsiteX0" fmla="*/ 447782 w 1206144"/>
              <a:gd name="connsiteY0" fmla="*/ 0 h 1088203"/>
              <a:gd name="connsiteX1" fmla="*/ 33327 w 1206144"/>
              <a:gd name="connsiteY1" fmla="*/ 670760 h 1088203"/>
              <a:gd name="connsiteX2" fmla="*/ 1206144 w 1206144"/>
              <a:gd name="connsiteY2" fmla="*/ 1088203 h 1088203"/>
              <a:gd name="connsiteX0" fmla="*/ 418270 w 1176632"/>
              <a:gd name="connsiteY0" fmla="*/ 0 h 1088203"/>
              <a:gd name="connsiteX1" fmla="*/ 3815 w 1176632"/>
              <a:gd name="connsiteY1" fmla="*/ 670760 h 1088203"/>
              <a:gd name="connsiteX2" fmla="*/ 1176632 w 1176632"/>
              <a:gd name="connsiteY2" fmla="*/ 1088203 h 1088203"/>
              <a:gd name="connsiteX0" fmla="*/ 405516 w 1163878"/>
              <a:gd name="connsiteY0" fmla="*/ 0 h 1088203"/>
              <a:gd name="connsiteX1" fmla="*/ 4085 w 1163878"/>
              <a:gd name="connsiteY1" fmla="*/ 545997 h 1088203"/>
              <a:gd name="connsiteX2" fmla="*/ 1163878 w 1163878"/>
              <a:gd name="connsiteY2" fmla="*/ 1088203 h 1088203"/>
              <a:gd name="connsiteX0" fmla="*/ 421333 w 1197061"/>
              <a:gd name="connsiteY0" fmla="*/ 0 h 1088203"/>
              <a:gd name="connsiteX1" fmla="*/ 37268 w 1197061"/>
              <a:gd name="connsiteY1" fmla="*/ 545997 h 1088203"/>
              <a:gd name="connsiteX2" fmla="*/ 1197061 w 1197061"/>
              <a:gd name="connsiteY2" fmla="*/ 1088203 h 1088203"/>
              <a:gd name="connsiteX0" fmla="*/ 420928 w 1196656"/>
              <a:gd name="connsiteY0" fmla="*/ 0 h 1088203"/>
              <a:gd name="connsiteX1" fmla="*/ 36863 w 1196656"/>
              <a:gd name="connsiteY1" fmla="*/ 545997 h 1088203"/>
              <a:gd name="connsiteX2" fmla="*/ 1196656 w 1196656"/>
              <a:gd name="connsiteY2" fmla="*/ 1088203 h 1088203"/>
              <a:gd name="connsiteX0" fmla="*/ 389153 w 1164881"/>
              <a:gd name="connsiteY0" fmla="*/ 0 h 1088203"/>
              <a:gd name="connsiteX1" fmla="*/ 5088 w 1164881"/>
              <a:gd name="connsiteY1" fmla="*/ 545997 h 1088203"/>
              <a:gd name="connsiteX2" fmla="*/ 1164881 w 1164881"/>
              <a:gd name="connsiteY2" fmla="*/ 1088203 h 1088203"/>
              <a:gd name="connsiteX0" fmla="*/ 384145 w 1159873"/>
              <a:gd name="connsiteY0" fmla="*/ 0 h 1088203"/>
              <a:gd name="connsiteX1" fmla="*/ 80 w 1159873"/>
              <a:gd name="connsiteY1" fmla="*/ 545997 h 1088203"/>
              <a:gd name="connsiteX2" fmla="*/ 1159873 w 1159873"/>
              <a:gd name="connsiteY2" fmla="*/ 1088203 h 1088203"/>
              <a:gd name="connsiteX0" fmla="*/ 623685 w 623685"/>
              <a:gd name="connsiteY0" fmla="*/ 0 h 2185329"/>
              <a:gd name="connsiteX1" fmla="*/ 239620 w 623685"/>
              <a:gd name="connsiteY1" fmla="*/ 545997 h 2185329"/>
              <a:gd name="connsiteX2" fmla="*/ 409530 w 623685"/>
              <a:gd name="connsiteY2" fmla="*/ 2185329 h 2185329"/>
              <a:gd name="connsiteX0" fmla="*/ 394682 w 394682"/>
              <a:gd name="connsiteY0" fmla="*/ 0 h 2185336"/>
              <a:gd name="connsiteX1" fmla="*/ 10617 w 394682"/>
              <a:gd name="connsiteY1" fmla="*/ 545997 h 2185336"/>
              <a:gd name="connsiteX2" fmla="*/ 180527 w 394682"/>
              <a:gd name="connsiteY2" fmla="*/ 2185329 h 2185336"/>
              <a:gd name="connsiteX0" fmla="*/ 341558 w 341558"/>
              <a:gd name="connsiteY0" fmla="*/ 0 h 2185346"/>
              <a:gd name="connsiteX1" fmla="*/ 22617 w 341558"/>
              <a:gd name="connsiteY1" fmla="*/ 1282425 h 2185346"/>
              <a:gd name="connsiteX2" fmla="*/ 127403 w 341558"/>
              <a:gd name="connsiteY2" fmla="*/ 2185329 h 2185346"/>
              <a:gd name="connsiteX0" fmla="*/ 326259 w 326259"/>
              <a:gd name="connsiteY0" fmla="*/ 0 h 2185346"/>
              <a:gd name="connsiteX1" fmla="*/ 7318 w 326259"/>
              <a:gd name="connsiteY1" fmla="*/ 1282425 h 2185346"/>
              <a:gd name="connsiteX2" fmla="*/ 112104 w 326259"/>
              <a:gd name="connsiteY2" fmla="*/ 2185329 h 2185346"/>
              <a:gd name="connsiteX0" fmla="*/ 366811 w 366811"/>
              <a:gd name="connsiteY0" fmla="*/ 0 h 2185346"/>
              <a:gd name="connsiteX1" fmla="*/ 113 w 366811"/>
              <a:gd name="connsiteY1" fmla="*/ 1302463 h 2185346"/>
              <a:gd name="connsiteX2" fmla="*/ 152656 w 366811"/>
              <a:gd name="connsiteY2" fmla="*/ 2185329 h 2185346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8"/>
              <a:gd name="connsiteX1" fmla="*/ 2648 w 369346"/>
              <a:gd name="connsiteY1" fmla="*/ 1302463 h 2160298"/>
              <a:gd name="connsiteX2" fmla="*/ 242022 w 369346"/>
              <a:gd name="connsiteY2" fmla="*/ 2160280 h 2160298"/>
              <a:gd name="connsiteX0" fmla="*/ 369346 w 369346"/>
              <a:gd name="connsiteY0" fmla="*/ 0 h 2160293"/>
              <a:gd name="connsiteX1" fmla="*/ 2648 w 369346"/>
              <a:gd name="connsiteY1" fmla="*/ 1122113 h 2160293"/>
              <a:gd name="connsiteX2" fmla="*/ 242022 w 369346"/>
              <a:gd name="connsiteY2" fmla="*/ 2160280 h 2160293"/>
              <a:gd name="connsiteX0" fmla="*/ 373184 w 373184"/>
              <a:gd name="connsiteY0" fmla="*/ 0 h 2160298"/>
              <a:gd name="connsiteX1" fmla="*/ 6486 w 373184"/>
              <a:gd name="connsiteY1" fmla="*/ 1122113 h 2160298"/>
              <a:gd name="connsiteX2" fmla="*/ 245860 w 373184"/>
              <a:gd name="connsiteY2" fmla="*/ 2160280 h 2160298"/>
              <a:gd name="connsiteX0" fmla="*/ 384340 w 384340"/>
              <a:gd name="connsiteY0" fmla="*/ 0 h 2160307"/>
              <a:gd name="connsiteX1" fmla="*/ 4617 w 384340"/>
              <a:gd name="connsiteY1" fmla="*/ 1277414 h 2160307"/>
              <a:gd name="connsiteX2" fmla="*/ 257016 w 384340"/>
              <a:gd name="connsiteY2" fmla="*/ 2160280 h 2160307"/>
              <a:gd name="connsiteX0" fmla="*/ 384340 w 384340"/>
              <a:gd name="connsiteY0" fmla="*/ 0 h 2160308"/>
              <a:gd name="connsiteX1" fmla="*/ 4617 w 384340"/>
              <a:gd name="connsiteY1" fmla="*/ 1277414 h 2160308"/>
              <a:gd name="connsiteX2" fmla="*/ 257016 w 384340"/>
              <a:gd name="connsiteY2" fmla="*/ 2160280 h 2160308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84340 w 384340"/>
              <a:gd name="connsiteY0" fmla="*/ 0 h 2160280"/>
              <a:gd name="connsiteX1" fmla="*/ 4617 w 384340"/>
              <a:gd name="connsiteY1" fmla="*/ 1277414 h 2160280"/>
              <a:gd name="connsiteX2" fmla="*/ 257016 w 384340"/>
              <a:gd name="connsiteY2" fmla="*/ 2160280 h 2160280"/>
              <a:gd name="connsiteX0" fmla="*/ 348895 w 348895"/>
              <a:gd name="connsiteY0" fmla="*/ 0 h 2160280"/>
              <a:gd name="connsiteX1" fmla="*/ 12588 w 348895"/>
              <a:gd name="connsiteY1" fmla="*/ 1067006 h 2160280"/>
              <a:gd name="connsiteX2" fmla="*/ 221571 w 348895"/>
              <a:gd name="connsiteY2" fmla="*/ 2160280 h 2160280"/>
              <a:gd name="connsiteX0" fmla="*/ 376854 w 376854"/>
              <a:gd name="connsiteY0" fmla="*/ 0 h 2160280"/>
              <a:gd name="connsiteX1" fmla="*/ 5814 w 376854"/>
              <a:gd name="connsiteY1" fmla="*/ 1092055 h 2160280"/>
              <a:gd name="connsiteX2" fmla="*/ 249530 w 376854"/>
              <a:gd name="connsiteY2" fmla="*/ 2160280 h 2160280"/>
              <a:gd name="connsiteX0" fmla="*/ 372303 w 372303"/>
              <a:gd name="connsiteY0" fmla="*/ 0 h 2160280"/>
              <a:gd name="connsiteX1" fmla="*/ 1263 w 372303"/>
              <a:gd name="connsiteY1" fmla="*/ 1092055 h 2160280"/>
              <a:gd name="connsiteX2" fmla="*/ 244979 w 372303"/>
              <a:gd name="connsiteY2" fmla="*/ 2160280 h 2160280"/>
              <a:gd name="connsiteX0" fmla="*/ 372265 w 372265"/>
              <a:gd name="connsiteY0" fmla="*/ 0 h 2480901"/>
              <a:gd name="connsiteX1" fmla="*/ 1225 w 372265"/>
              <a:gd name="connsiteY1" fmla="*/ 1092055 h 2480901"/>
              <a:gd name="connsiteX2" fmla="*/ 297040 w 372265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092055 h 2480901"/>
              <a:gd name="connsiteX2" fmla="*/ 301629 w 376854"/>
              <a:gd name="connsiteY2" fmla="*/ 2480901 h 2480901"/>
              <a:gd name="connsiteX0" fmla="*/ 376854 w 376854"/>
              <a:gd name="connsiteY0" fmla="*/ 0 h 2480901"/>
              <a:gd name="connsiteX1" fmla="*/ 5814 w 376854"/>
              <a:gd name="connsiteY1" fmla="*/ 1352560 h 2480901"/>
              <a:gd name="connsiteX2" fmla="*/ 301629 w 376854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3185 w 373185"/>
              <a:gd name="connsiteY0" fmla="*/ 0 h 2480901"/>
              <a:gd name="connsiteX1" fmla="*/ 6486 w 373185"/>
              <a:gd name="connsiteY1" fmla="*/ 1593026 h 2480901"/>
              <a:gd name="connsiteX2" fmla="*/ 297960 w 373185"/>
              <a:gd name="connsiteY2" fmla="*/ 2480901 h 2480901"/>
              <a:gd name="connsiteX0" fmla="*/ 378125 w 476564"/>
              <a:gd name="connsiteY0" fmla="*/ 0 h 2480901"/>
              <a:gd name="connsiteX1" fmla="*/ 11426 w 476564"/>
              <a:gd name="connsiteY1" fmla="*/ 1593026 h 2480901"/>
              <a:gd name="connsiteX2" fmla="*/ 476564 w 476564"/>
              <a:gd name="connsiteY2" fmla="*/ 2480901 h 2480901"/>
              <a:gd name="connsiteX0" fmla="*/ 368928 w 467367"/>
              <a:gd name="connsiteY0" fmla="*/ 0 h 2480901"/>
              <a:gd name="connsiteX1" fmla="*/ 2229 w 467367"/>
              <a:gd name="connsiteY1" fmla="*/ 1593026 h 2480901"/>
              <a:gd name="connsiteX2" fmla="*/ 467367 w 467367"/>
              <a:gd name="connsiteY2" fmla="*/ 2480901 h 2480901"/>
              <a:gd name="connsiteX0" fmla="*/ 428934 w 466591"/>
              <a:gd name="connsiteY0" fmla="*/ 0 h 2480901"/>
              <a:gd name="connsiteX1" fmla="*/ 1453 w 466591"/>
              <a:gd name="connsiteY1" fmla="*/ 1593026 h 2480901"/>
              <a:gd name="connsiteX2" fmla="*/ 466591 w 466591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  <a:gd name="connsiteX0" fmla="*/ 424768 w 462425"/>
              <a:gd name="connsiteY0" fmla="*/ 0 h 2480901"/>
              <a:gd name="connsiteX1" fmla="*/ 1629 w 462425"/>
              <a:gd name="connsiteY1" fmla="*/ 1340453 h 2480901"/>
              <a:gd name="connsiteX2" fmla="*/ 462425 w 462425"/>
              <a:gd name="connsiteY2" fmla="*/ 2480901 h 24809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62425" h="2480901">
                <a:moveTo>
                  <a:pt x="424768" y="0"/>
                </a:moveTo>
                <a:cubicBezTo>
                  <a:pt x="-14287" y="51462"/>
                  <a:pt x="-4647" y="794368"/>
                  <a:pt x="1629" y="1340453"/>
                </a:cubicBezTo>
                <a:cubicBezTo>
                  <a:pt x="7905" y="1886538"/>
                  <a:pt x="254113" y="2349154"/>
                  <a:pt x="462425" y="2480901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96200" y="896178"/>
            <a:ext cx="4810125" cy="538162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096000" y="6439524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/matplotlib.pyplot.subplots.html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87903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3634" y="337033"/>
            <a:ext cx="7678366" cy="1325563"/>
          </a:xfrm>
        </p:spPr>
        <p:txBody>
          <a:bodyPr/>
          <a:lstStyle/>
          <a:p>
            <a:pPr algn="ctr"/>
            <a:r>
              <a:rPr lang="en-US" dirty="0"/>
              <a:t>subplot2grid (5 x 5)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1752856"/>
              </p:ext>
            </p:extLst>
          </p:nvPr>
        </p:nvGraphicFramePr>
        <p:xfrm>
          <a:off x="347270" y="509253"/>
          <a:ext cx="3773805" cy="597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7738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matplotlib-subplot2grid.py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math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x_max, n = 0, 2 * math.pi, 20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[x_min + (x_max - x_min) * i / n 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for i in range(n + 1)]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[math.sin(v) for v in x]</a:t>
                      </a:r>
                    </a:p>
                    <a:p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3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2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fill_between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0.0, y, 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alpha=0.25, color='r')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'r-')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A')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B')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(2,3)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'b--')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C')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subplot2grid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((5, 5),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(3,0)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rowspan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colspan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5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'mx:')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plt.title('Plot 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tight_layout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adjust padding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409955" y="134430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>
                <a:solidFill>
                  <a:srgbClr val="C00000"/>
                </a:solidFill>
              </a:rPr>
              <a:t>upper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corner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row</a:t>
            </a:r>
            <a:r>
              <a:rPr lang="da-DK" dirty="0">
                <a:solidFill>
                  <a:srgbClr val="C00000"/>
                </a:solidFill>
              </a:rPr>
              <a:t>, column)</a:t>
            </a:r>
          </a:p>
        </p:txBody>
      </p:sp>
      <p:cxnSp>
        <p:nvCxnSpPr>
          <p:cNvPr id="9" name="Straight Arrow Connector 8"/>
          <p:cNvCxnSpPr/>
          <p:nvPr/>
        </p:nvCxnSpPr>
        <p:spPr>
          <a:xfrm flipH="1">
            <a:off x="3187148" y="1662596"/>
            <a:ext cx="1222807" cy="842065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5208103" y="6418878"/>
            <a:ext cx="693088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/matplotlib.pyplot.subplot2grid.html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4"/>
          <a:srcRect l="5779" t="8142" r="1661" b="8144"/>
          <a:stretch/>
        </p:blipFill>
        <p:spPr>
          <a:xfrm>
            <a:off x="4409955" y="1874763"/>
            <a:ext cx="7585763" cy="3789437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00068302"/>
              </p:ext>
            </p:extLst>
          </p:nvPr>
        </p:nvGraphicFramePr>
        <p:xfrm>
          <a:off x="4353078" y="1780031"/>
          <a:ext cx="7673010" cy="39789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34602">
                  <a:extLst>
                    <a:ext uri="{9D8B030D-6E8A-4147-A177-3AD203B41FA5}">
                      <a16:colId xmlns:a16="http://schemas.microsoft.com/office/drawing/2014/main" val="505727613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784746987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4217678369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1896292046"/>
                    </a:ext>
                  </a:extLst>
                </a:gridCol>
                <a:gridCol w="1534602">
                  <a:extLst>
                    <a:ext uri="{9D8B030D-6E8A-4147-A177-3AD203B41FA5}">
                      <a16:colId xmlns:a16="http://schemas.microsoft.com/office/drawing/2014/main" val="2639236196"/>
                    </a:ext>
                  </a:extLst>
                </a:gridCol>
              </a:tblGrid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0349293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2262299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77209144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4989106"/>
                  </a:ext>
                </a:extLst>
              </a:tr>
              <a:tr h="79578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>
                    <a:lnL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C00000">
                          <a:alpha val="50196"/>
                        </a:srgbClr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50344815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 flipV="1">
            <a:off x="2984500" y="2724150"/>
            <a:ext cx="2349500" cy="222250"/>
          </a:xfrm>
          <a:prstGeom prst="straightConnector1">
            <a:avLst/>
          </a:prstGeom>
          <a:ln w="127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1491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82138" y="152547"/>
            <a:ext cx="5151783" cy="971798"/>
          </a:xfrm>
        </p:spPr>
        <p:txBody>
          <a:bodyPr/>
          <a:lstStyle/>
          <a:p>
            <a:pPr algn="ctr"/>
            <a:r>
              <a:rPr lang="da-DK" dirty="0"/>
              <a:t>log </a:t>
            </a:r>
            <a:r>
              <a:rPr lang="da-DK" dirty="0" err="1"/>
              <a:t>scales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7872" y="6412767"/>
            <a:ext cx="6480313" cy="402839"/>
          </a:xfrm>
        </p:spPr>
        <p:txBody>
          <a:bodyPr>
            <a:normAutofit fontScale="55000" lnSpcReduction="20000"/>
          </a:bodyPr>
          <a:lstStyle/>
          <a:p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ways</a:t>
            </a:r>
            <a:r>
              <a:rPr lang="da-DK" dirty="0"/>
              <a:t> to </a:t>
            </a:r>
            <a:r>
              <a:rPr lang="da-DK" dirty="0" err="1"/>
              <a:t>make</a:t>
            </a:r>
            <a:r>
              <a:rPr lang="da-DK" dirty="0"/>
              <a:t> the x- and/or y-axis </a:t>
            </a:r>
            <a:r>
              <a:rPr lang="da-DK" dirty="0" err="1"/>
              <a:t>logarithmic</a:t>
            </a:r>
            <a:r>
              <a:rPr lang="da-DK" dirty="0"/>
              <a:t> with </a:t>
            </a:r>
            <a:r>
              <a:rPr lang="da-DK" dirty="0" err="1"/>
              <a:t>pyplot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3416866"/>
              </p:ext>
            </p:extLst>
          </p:nvPr>
        </p:nvGraphicFramePr>
        <p:xfrm>
          <a:off x="193815" y="167640"/>
          <a:ext cx="4473893" cy="6522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738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matplotlib-log.py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[i / 10 for i in range(1, 101)]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[i ** 2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[i ** 3 for i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y3 = [3 ** i for i in x]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range(1, 7):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(3, 2, i)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y3, label='$3^x$')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y2, label='$x^3$')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plt.plot(x, y1, label='$x^2$')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match i: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1: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       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('linear')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plt.legend()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plt.title('linear’)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2: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3: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set_yscale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plt.title('ax.set_xscale &amp; ax.set_yscale')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4: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loglog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plt.title('plt.loglog')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5: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plt.ylim(0, 2000)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semilogx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plt.title('plt.semilogx')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case 6: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semilogy</a:t>
                      </a: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plt.title('plt.semilogy')</a:t>
                      </a:r>
                    </a:p>
                    <a:p>
                      <a:r>
                        <a:rPr lang="pt-BR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5B33B1D8-7361-ED22-BBAB-1E142E48C4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2210" y="1028700"/>
            <a:ext cx="5451711" cy="5311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795108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9654025"/>
              </p:ext>
            </p:extLst>
          </p:nvPr>
        </p:nvGraphicFramePr>
        <p:xfrm>
          <a:off x="708926" y="1704824"/>
          <a:ext cx="6458268" cy="419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58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matplotlib-savefig.py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1000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[(cos(2 * pi * i / n),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sin(4 * pi * i / n)) for i in range(n)]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'k-', linewidth=5)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('butterfly.png')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('butterfly-grey.png',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dpi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=100,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dots per inch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bbox_inches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='tight',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crop to bounding box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pad_inches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=0.1,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space around figure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='lightgrey',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background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format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='png')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optional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if file extension</a:t>
                      </a:r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savefig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('butterfly.pdf')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save plot as PDF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interactive viewer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930178" y="430695"/>
            <a:ext cx="5713730" cy="1061045"/>
          </a:xfrm>
        </p:spPr>
        <p:txBody>
          <a:bodyPr>
            <a:normAutofit/>
          </a:bodyPr>
          <a:lstStyle/>
          <a:p>
            <a:r>
              <a:rPr lang="da-DK" dirty="0" err="1"/>
              <a:t>Saving</a:t>
            </a:r>
            <a:r>
              <a:rPr lang="da-DK" dirty="0"/>
              <a:t> </a:t>
            </a:r>
            <a:r>
              <a:rPr lang="da-DK" dirty="0" err="1"/>
              <a:t>figures</a:t>
            </a:r>
            <a:endParaRPr lang="en-US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430695"/>
            <a:ext cx="3637722" cy="274001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sp>
        <p:nvSpPr>
          <p:cNvPr id="4" name="TextBox 3"/>
          <p:cNvSpPr txBox="1"/>
          <p:nvPr/>
        </p:nvSpPr>
        <p:spPr>
          <a:xfrm>
            <a:off x="8040814" y="3170709"/>
            <a:ext cx="3422317" cy="2721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butterfly.png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8817164" y="6168227"/>
            <a:ext cx="186961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da-DK" dirty="0"/>
              <a:t>butterfly-grey.png</a:t>
            </a:r>
            <a:endParaRPr lang="en-US" dirty="0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5408" y="3541839"/>
            <a:ext cx="3637722" cy="2645034"/>
          </a:xfrm>
          <a:prstGeom prst="rect">
            <a:avLst/>
          </a:prstGeom>
          <a:ln w="6350">
            <a:solidFill>
              <a:schemeClr val="tx1"/>
            </a:solidFill>
          </a:ln>
        </p:spPr>
      </p:pic>
      <p:cxnSp>
        <p:nvCxnSpPr>
          <p:cNvPr id="21" name="Straight Arrow Connector 20"/>
          <p:cNvCxnSpPr/>
          <p:nvPr/>
        </p:nvCxnSpPr>
        <p:spPr>
          <a:xfrm flipV="1">
            <a:off x="7637735" y="6033704"/>
            <a:ext cx="346701" cy="43998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6930888" y="6399957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facecolor</a:t>
            </a:r>
            <a:endParaRPr lang="en-US" sz="1400" dirty="0">
              <a:solidFill>
                <a:srgbClr val="C00000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 flipH="1" flipV="1">
            <a:off x="11432797" y="5742867"/>
            <a:ext cx="199924" cy="65709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11017570" y="6383670"/>
            <a:ext cx="12303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400" dirty="0" err="1">
                <a:solidFill>
                  <a:srgbClr val="C00000"/>
                </a:solidFill>
              </a:rPr>
              <a:t>pad_inches</a:t>
            </a:r>
            <a:endParaRPr lang="en-US" sz="1400" dirty="0">
              <a:solidFill>
                <a:srgbClr val="C00000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27407" y="6439031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hlinkClick r:id="rId5"/>
              </a:rPr>
              <a:t>matplotlib.org/</a:t>
            </a:r>
            <a:r>
              <a:rPr lang="en-US" dirty="0" err="1">
                <a:hlinkClick r:id="rId5"/>
              </a:rPr>
              <a:t>api</a:t>
            </a:r>
            <a:r>
              <a:rPr lang="en-US" dirty="0">
                <a:hlinkClick r:id="rId5"/>
              </a:rPr>
              <a:t>/_as_gen/matplotlib.pyplot.savefig.html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61799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C2ACF-D7E3-E6E2-2A48-D2A3F15360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Interactive mode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B22ABC-D95B-928D-6D26-DE7518A4E9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84012"/>
            <a:ext cx="7890164" cy="1592950"/>
          </a:xfrm>
        </p:spPr>
        <p:txBody>
          <a:bodyPr/>
          <a:lstStyle/>
          <a:p>
            <a:r>
              <a:rPr lang="en-US" dirty="0"/>
              <a:t>Useful when developing plot from Python shell </a:t>
            </a:r>
          </a:p>
          <a:p>
            <a:r>
              <a:rPr lang="da-DK" dirty="0" err="1"/>
              <a:t>Automatically</a:t>
            </a:r>
            <a:r>
              <a:rPr lang="da-DK" dirty="0"/>
              <a:t> shows / </a:t>
            </a:r>
            <a:r>
              <a:rPr lang="da-DK" dirty="0" err="1"/>
              <a:t>updates</a:t>
            </a:r>
            <a:r>
              <a:rPr lang="da-DK" dirty="0"/>
              <a:t> plot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F333161-8D78-76D3-73E8-AA52731168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5377364"/>
              </p:ext>
            </p:extLst>
          </p:nvPr>
        </p:nvGraphicFramePr>
        <p:xfrm>
          <a:off x="838200" y="1825625"/>
          <a:ext cx="7490143" cy="167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90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l-PL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</a:t>
                      </a:r>
                      <a:r>
                        <a:rPr lang="en-US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l-PL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</a:t>
                      </a:r>
                      <a:r>
                        <a:rPr lang="en-US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Enable interactive mode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plt.plot([0, 1], [0, 1], label='up')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Shows plot immediately</a:t>
                      </a:r>
                    </a:p>
                    <a:p>
                      <a:pPr marL="180975" marR="0" lvl="0" indent="-180975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plt.plot([0, 1], [1, 0], label='down')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Adds visible line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plt.legend(loc='upper right')   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Adds visible legend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ioff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               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Disable interactive mode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F4FA98CC-5D25-D10D-6A34-3EB83CEE00F5}"/>
              </a:ext>
            </a:extLst>
          </p:cNvPr>
          <p:cNvSpPr txBox="1"/>
          <p:nvPr/>
        </p:nvSpPr>
        <p:spPr>
          <a:xfrm>
            <a:off x="3835044" y="6441359"/>
            <a:ext cx="830526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3"/>
              </a:rPr>
              <a:t>https://matplotlib.org/stable/api/_as_gen/matplotlib.pyplot.isinteractive.html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43BD084-C701-66D6-61D4-653EA048F3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7332" y="228055"/>
            <a:ext cx="2511020" cy="1986543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E0EE0DCD-BDB2-E1F3-1925-D927A01391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447332" y="2272852"/>
            <a:ext cx="2511020" cy="1986543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E0BD08C8-2DA9-1A0A-2128-62D1B4DC7DA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9447332" y="4317649"/>
            <a:ext cx="2511020" cy="1986543"/>
          </a:xfrm>
          <a:prstGeom prst="rect">
            <a:avLst/>
          </a:prstGeom>
        </p:spPr>
      </p:pic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8CB4D85-9A3A-5E54-2C17-FE596DC80C45}"/>
              </a:ext>
            </a:extLst>
          </p:cNvPr>
          <p:cNvCxnSpPr>
            <a:cxnSpLocks/>
          </p:cNvCxnSpPr>
          <p:nvPr/>
        </p:nvCxnSpPr>
        <p:spPr>
          <a:xfrm flipV="1">
            <a:off x="7987677" y="1221326"/>
            <a:ext cx="1373733" cy="144249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AB3467D-2619-02A8-174B-19B3B930B32C}"/>
              </a:ext>
            </a:extLst>
          </p:cNvPr>
          <p:cNvCxnSpPr>
            <a:cxnSpLocks/>
          </p:cNvCxnSpPr>
          <p:nvPr/>
        </p:nvCxnSpPr>
        <p:spPr>
          <a:xfrm>
            <a:off x="7430299" y="2907612"/>
            <a:ext cx="1931111" cy="2512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381B97D-8915-54B0-B4BD-62DFECE93E74}"/>
              </a:ext>
            </a:extLst>
          </p:cNvPr>
          <p:cNvCxnSpPr>
            <a:cxnSpLocks/>
          </p:cNvCxnSpPr>
          <p:nvPr/>
        </p:nvCxnSpPr>
        <p:spPr>
          <a:xfrm>
            <a:off x="7666892" y="3147775"/>
            <a:ext cx="1694518" cy="200615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97046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51791663"/>
              </p:ext>
            </p:extLst>
          </p:nvPr>
        </p:nvGraphicFramePr>
        <p:xfrm>
          <a:off x="538970" y="1037718"/>
          <a:ext cx="7088505" cy="5303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885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0096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clock.py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918807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 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as plt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sin, cos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datetime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plot_clock(hour, minute, second):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axis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('off')    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hide x and y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set_aspect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('equal')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don’t squeeze circle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 in range(60):       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second marks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i / 60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cos(angle),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start = 0.98 if i % 5 else .94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every 5'th mark should be longer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([start * x, x], [start * y, y],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mark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angle, length,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[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(second / 60, .90,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(c='red',   lw=2,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(minute / 60, .85,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lw=3, solid_capstyle='round')),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(hour   / 12, .50,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dict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(c='black', lw=8, solid_capstyle='round'))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]: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angle = 2 * pi * (0.25 - 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x, y = length * cos(angle), length * sin(angle)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([0, x], [0, y], **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clock arm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(0, 0, 'o', ms=10, c='black')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center dot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endParaRPr lang="pt-BR" sz="12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True: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now = datetime.datetime.now()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UTZ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plot_clock(now.hour, now.minute, now.second)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pause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(1)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show figure and pause 1 second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clf</a:t>
                      </a:r>
                      <a:r>
                        <a:rPr lang="pt-BR" sz="12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clear figure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620257" y="290775"/>
            <a:ext cx="7007218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da-DK" dirty="0"/>
              <a:t>A </a:t>
            </a:r>
            <a:r>
              <a:rPr lang="da-DK" dirty="0" err="1"/>
              <a:t>crude</a:t>
            </a:r>
            <a:r>
              <a:rPr lang="da-DK" dirty="0"/>
              <a:t> animation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728597" y="6458850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matplotlib.org/stable/api/_as_gen/matplotlib.pyplot.pause.html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BFE1F5-BFF3-416C-A946-770F9BE5959B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15022" t="9775" r="10992" b="5093"/>
          <a:stretch/>
        </p:blipFill>
        <p:spPr>
          <a:xfrm>
            <a:off x="8392823" y="2095719"/>
            <a:ext cx="3126511" cy="3187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63541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39409" y="4991789"/>
            <a:ext cx="6347792" cy="1557131"/>
          </a:xfrm>
        </p:spPr>
        <p:txBody>
          <a:bodyPr>
            <a:normAutofit fontScale="55000" lnSpcReduction="20000"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plot</a:t>
            </a:r>
            <a:r>
              <a:rPr lang="da-DK" dirty="0"/>
              <a:t>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en-US" dirty="0"/>
              <a:t> “Line2D” objects representing the plotted data</a:t>
            </a: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”Line2D” </a:t>
            </a:r>
            <a:r>
              <a:rPr lang="da-DK" dirty="0" err="1"/>
              <a:t>objects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</a:t>
            </a:r>
            <a:r>
              <a:rPr lang="da-DK" dirty="0" err="1"/>
              <a:t>updated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set_data</a:t>
            </a:r>
            <a:endParaRPr lang="da-DK" b="1" dirty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/>
              <a:t>To </a:t>
            </a:r>
            <a:r>
              <a:rPr lang="da-DK" dirty="0" err="1"/>
              <a:t>make</a:t>
            </a:r>
            <a:r>
              <a:rPr lang="da-DK" dirty="0"/>
              <a:t> an animation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need</a:t>
            </a:r>
            <a:r>
              <a:rPr lang="da-DK" dirty="0"/>
              <a:t> to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update</a:t>
            </a:r>
            <a:r>
              <a:rPr lang="da-DK" dirty="0"/>
              <a:t> the ”line2D” </a:t>
            </a:r>
            <a:r>
              <a:rPr lang="da-DK" dirty="0" err="1"/>
              <a:t>objects</a:t>
            </a:r>
            <a:endParaRPr lang="da-DK" dirty="0"/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da-DK" dirty="0">
                <a:solidFill>
                  <a:srgbClr val="008000"/>
                </a:solidFill>
              </a:rPr>
              <a:t> </a:t>
            </a:r>
            <a:r>
              <a:rPr lang="da-DK" b="1" dirty="0" err="1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FuncAnimation</a:t>
            </a:r>
            <a:r>
              <a:rPr lang="da-DK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/>
              <a:t>repeatedly</a:t>
            </a:r>
            <a:r>
              <a:rPr lang="da-DK" dirty="0"/>
              <a:t> </a:t>
            </a:r>
            <a:r>
              <a:rPr lang="da-DK" dirty="0" err="1"/>
              <a:t>calls</a:t>
            </a:r>
            <a:r>
              <a:rPr lang="da-DK" dirty="0"/>
              <a:t> </a:t>
            </a:r>
            <a:r>
              <a:rPr lang="da-DK" dirty="0" err="1">
                <a:solidFill>
                  <a:srgbClr val="C00000"/>
                </a:solidFill>
              </a:rPr>
              <a:t>func</a:t>
            </a:r>
            <a:r>
              <a:rPr lang="da-DK" dirty="0"/>
              <a:t> in </a:t>
            </a:r>
            <a:r>
              <a:rPr lang="da-DK" dirty="0" err="1"/>
              <a:t>regular</a:t>
            </a:r>
            <a:r>
              <a:rPr lang="da-DK" dirty="0"/>
              <a:t> intervals </a:t>
            </a:r>
            <a:r>
              <a:rPr lang="da-DK" dirty="0">
                <a:solidFill>
                  <a:srgbClr val="C00000"/>
                </a:solidFill>
              </a:rPr>
              <a:t>interval</a:t>
            </a:r>
            <a:r>
              <a:rPr lang="da-DK" dirty="0"/>
              <a:t>, </a:t>
            </a:r>
            <a:r>
              <a:rPr lang="da-DK" dirty="0" err="1"/>
              <a:t>each</a:t>
            </a:r>
            <a:r>
              <a:rPr lang="da-DK" dirty="0"/>
              <a:t> time with the </a:t>
            </a:r>
            <a:r>
              <a:rPr lang="da-DK" dirty="0" err="1"/>
              <a:t>next</a:t>
            </a:r>
            <a:r>
              <a:rPr lang="da-DK" dirty="0"/>
              <a:t> </a:t>
            </a:r>
            <a:r>
              <a:rPr lang="da-DK" dirty="0" err="1"/>
              <a:t>value</a:t>
            </a:r>
            <a:r>
              <a:rPr lang="da-DK" dirty="0"/>
              <a:t> from </a:t>
            </a:r>
            <a:r>
              <a:rPr lang="da-DK" dirty="0">
                <a:solidFill>
                  <a:srgbClr val="C00000"/>
                </a:solidFill>
              </a:rPr>
              <a:t>frames</a:t>
            </a:r>
            <a:r>
              <a:rPr lang="da-DK" dirty="0"/>
              <a:t> (if frames is None, </a:t>
            </a:r>
            <a:r>
              <a:rPr lang="da-DK" dirty="0" err="1"/>
              <a:t>then</a:t>
            </a:r>
            <a:r>
              <a:rPr lang="da-DK" dirty="0"/>
              <a:t> the frame </a:t>
            </a:r>
            <a:r>
              <a:rPr lang="da-DK" dirty="0" err="1"/>
              <a:t>values</a:t>
            </a:r>
            <a:r>
              <a:rPr lang="da-DK" dirty="0"/>
              <a:t> </a:t>
            </a:r>
            <a:r>
              <a:rPr lang="da-DK" dirty="0" err="1"/>
              <a:t>provided</a:t>
            </a:r>
            <a:r>
              <a:rPr lang="da-DK" dirty="0"/>
              <a:t> to </a:t>
            </a:r>
            <a:r>
              <a:rPr lang="da-DK" dirty="0" err="1"/>
              <a:t>func</a:t>
            </a:r>
            <a:r>
              <a:rPr lang="da-DK" dirty="0"/>
              <a:t> </a:t>
            </a:r>
            <a:r>
              <a:rPr lang="da-DK" dirty="0" err="1"/>
              <a:t>will</a:t>
            </a:r>
            <a:r>
              <a:rPr lang="da-DK" dirty="0"/>
              <a:t> </a:t>
            </a:r>
            <a:r>
              <a:rPr lang="da-DK" dirty="0" err="1"/>
              <a:t>be</a:t>
            </a:r>
            <a:r>
              <a:rPr lang="da-DK" dirty="0"/>
              <a:t> the </a:t>
            </a:r>
            <a:r>
              <a:rPr lang="da-DK" dirty="0" err="1"/>
              <a:t>infinite</a:t>
            </a:r>
            <a:r>
              <a:rPr lang="da-DK" dirty="0"/>
              <a:t> </a:t>
            </a:r>
            <a:r>
              <a:rPr lang="da-DK" dirty="0" err="1"/>
              <a:t>sequence</a:t>
            </a:r>
            <a:r>
              <a:rPr lang="da-DK" dirty="0"/>
              <a:t> 0,1,2,3,...)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212129" y="152399"/>
          <a:ext cx="4894580" cy="6583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8945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24270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1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matplotlib-animation.py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5619939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pi, cos, sin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n, tail_length = 200, 75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[] 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tail_length recent poins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point(i):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 = 2 * pi * i / n 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(cos(3 * t), sin(2 * t))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figure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new figure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gca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current axes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set_facecolor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('black')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background color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set x-axis range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plt.ylim(-1.1, 1.1)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set y-axis range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x-ticks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plt.yticks([])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remove y-ticks &amp; labels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plt.title('Moving point')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plot title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point(0)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'w.')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 - 0.025, y, 'start', color='w',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text label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ha='right', va='center')       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alignment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'w-', alpha=0.5)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 tail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= plt.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([], [], 'ro')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init.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current point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(frame):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frame =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value from frames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points.append(point(frame))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del points[:-tail_length]</a:t>
                      </a:r>
                      <a:r>
                        <a:rPr lang="pt-BR" sz="11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limit tail</a:t>
                      </a:r>
                      <a:endParaRPr lang="pt-BR" sz="11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tail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(*zip(*points))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update tail points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head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set_data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(*points[-1])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update head point</a:t>
                      </a:r>
                      <a:endParaRPr lang="pt-BR" sz="11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animation = </a:t>
                      </a:r>
                      <a:r>
                        <a:rPr lang="pt-BR" sz="11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FuncAnimation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fig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to animate</a:t>
                      </a:r>
                      <a:b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1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move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function called for each frame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frames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=range(n),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array like to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iterate over</a:t>
                      </a:r>
                      <a:b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interval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=25,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milliseconds between frames</a:t>
                      </a:r>
                      <a:b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repeat frames when done</a:t>
                      </a:r>
                      <a:b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1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100" b="1" dirty="0">
                          <a:solidFill>
                            <a:schemeClr val="bg1">
                              <a:lumMod val="65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1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repeat_delay</a:t>
                      </a: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   </a:t>
                      </a:r>
                      <a:r>
                        <a:rPr lang="pt-BR" sz="11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wait milliseconds before repeat</a:t>
                      </a:r>
                    </a:p>
                    <a:p>
                      <a:pPr>
                        <a:spcAft>
                          <a:spcPts val="0"/>
                        </a:spcAft>
                      </a:pPr>
                      <a:r>
                        <a:rPr lang="pt-BR" sz="11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Title 1"/>
          <p:cNvSpPr txBox="1">
            <a:spLocks/>
          </p:cNvSpPr>
          <p:nvPr/>
        </p:nvSpPr>
        <p:spPr>
          <a:xfrm>
            <a:off x="5088835" y="436226"/>
            <a:ext cx="7103165" cy="629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C00000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da-DK" dirty="0" err="1"/>
              <a:t>matplotlib.animation.FuncAnimation</a:t>
            </a:r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3"/>
          <a:srcRect l="12400" t="13234" r="9582" b="15217"/>
          <a:stretch/>
        </p:blipFill>
        <p:spPr>
          <a:xfrm>
            <a:off x="6327914" y="1068871"/>
            <a:ext cx="4770782" cy="3823252"/>
          </a:xfrm>
          <a:prstGeom prst="rect">
            <a:avLst/>
          </a:prstGeom>
        </p:spPr>
      </p:pic>
      <p:sp>
        <p:nvSpPr>
          <p:cNvPr id="15" name="Rectangle 14"/>
          <p:cNvSpPr/>
          <p:nvPr/>
        </p:nvSpPr>
        <p:spPr>
          <a:xfrm>
            <a:off x="4863548" y="6488668"/>
            <a:ext cx="732845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matplotlib.org/</a:t>
            </a:r>
            <a:r>
              <a:rPr lang="en-US" dirty="0" err="1">
                <a:hlinkClick r:id="rId4"/>
              </a:rPr>
              <a:t>api</a:t>
            </a:r>
            <a:r>
              <a:rPr lang="en-US" dirty="0">
                <a:hlinkClick r:id="rId4"/>
              </a:rPr>
              <a:t>/_</a:t>
            </a:r>
            <a:r>
              <a:rPr lang="en-US" dirty="0" err="1">
                <a:hlinkClick r:id="rId4"/>
              </a:rPr>
              <a:t>as_gen</a:t>
            </a:r>
            <a:r>
              <a:rPr lang="en-US" dirty="0">
                <a:hlinkClick r:id="rId4"/>
              </a:rPr>
              <a:t>/matplotlib.animation.FuncAnimation.html</a:t>
            </a:r>
            <a:endParaRPr lang="en-US" dirty="0"/>
          </a:p>
        </p:txBody>
      </p:sp>
      <p:cxnSp>
        <p:nvCxnSpPr>
          <p:cNvPr id="16" name="Straight Arrow Connector 15"/>
          <p:cNvCxnSpPr/>
          <p:nvPr/>
        </p:nvCxnSpPr>
        <p:spPr>
          <a:xfrm flipH="1" flipV="1">
            <a:off x="4929809" y="4293704"/>
            <a:ext cx="755375" cy="84813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H="1" flipV="1">
            <a:off x="4830417" y="5208104"/>
            <a:ext cx="854767" cy="157923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4817165" y="5546035"/>
            <a:ext cx="868020" cy="26922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94763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4433104" y="451414"/>
            <a:ext cx="3402957" cy="3734055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10681424" y="6285984"/>
            <a:ext cx="119936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jupyter.org</a:t>
            </a:r>
          </a:p>
        </p:txBody>
      </p:sp>
      <p:sp>
        <p:nvSpPr>
          <p:cNvPr id="8" name="Rectangle 7"/>
          <p:cNvSpPr/>
          <p:nvPr/>
        </p:nvSpPr>
        <p:spPr>
          <a:xfrm>
            <a:off x="733062" y="4346992"/>
            <a:ext cx="1097410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/>
              <a:t>The </a:t>
            </a:r>
            <a:r>
              <a:rPr lang="en-US" sz="2400" b="1" i="1" dirty="0" err="1"/>
              <a:t>Jupyter</a:t>
            </a:r>
            <a:r>
              <a:rPr lang="en-US" sz="2400" b="1" i="1" dirty="0"/>
              <a:t> Notebook</a:t>
            </a:r>
          </a:p>
          <a:p>
            <a:r>
              <a:rPr lang="en-US" sz="2400" i="1" dirty="0"/>
              <a:t>The </a:t>
            </a:r>
            <a:r>
              <a:rPr lang="en-US" sz="2400" i="1" dirty="0" err="1"/>
              <a:t>Jupyter</a:t>
            </a:r>
            <a:r>
              <a:rPr lang="en-US" sz="2400" i="1" dirty="0"/>
              <a:t> Notebook is an open-source web application that allows you to create and share documents that contain live code, equations, visualizations and narrative text. Uses include: data cleaning and transformation, numerical simulation, statistical modeling, data visualization, machine learning, and much more.</a:t>
            </a:r>
          </a:p>
        </p:txBody>
      </p:sp>
    </p:spTree>
    <p:extLst>
      <p:ext uri="{BB962C8B-B14F-4D97-AF65-F5344CB8AC3E}">
        <p14:creationId xmlns:p14="http://schemas.microsoft.com/office/powerpoint/2010/main" val="28378866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5913" y="668896"/>
            <a:ext cx="8240170" cy="1976424"/>
          </a:xfrm>
        </p:spPr>
      </p:pic>
      <p:sp>
        <p:nvSpPr>
          <p:cNvPr id="5" name="Rectangle 4"/>
          <p:cNvSpPr/>
          <p:nvPr/>
        </p:nvSpPr>
        <p:spPr>
          <a:xfrm>
            <a:off x="10480887" y="6265326"/>
            <a:ext cx="152112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matplotlib.org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81231" y="2828527"/>
            <a:ext cx="11229533" cy="30162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sz="2000" i="1" dirty="0" err="1"/>
              <a:t>Matplotlib</a:t>
            </a:r>
            <a:r>
              <a:rPr lang="en-US" sz="2000" i="1" dirty="0"/>
              <a:t> is a Python 2D plotting library which produces publication quality figures in a variety of hardcopy formats and interactive environments across platforms. </a:t>
            </a:r>
            <a:r>
              <a:rPr lang="en-US" sz="2000" i="1" dirty="0" err="1"/>
              <a:t>Matplotlib</a:t>
            </a:r>
            <a:r>
              <a:rPr lang="en-US" sz="2000" i="1" dirty="0"/>
              <a:t> can be used in Python scripts, the Python and </a:t>
            </a:r>
            <a:r>
              <a:rPr lang="en-US" sz="2000" i="1" dirty="0" err="1"/>
              <a:t>IPython</a:t>
            </a:r>
            <a:r>
              <a:rPr lang="en-US" sz="2000" i="1" dirty="0"/>
              <a:t> shells, the </a:t>
            </a:r>
            <a:r>
              <a:rPr lang="en-US" sz="2000" i="1" dirty="0" err="1"/>
              <a:t>Jupyter</a:t>
            </a:r>
            <a:r>
              <a:rPr lang="en-US" sz="2000" i="1" dirty="0"/>
              <a:t> notebook, web application servers, and four graphical user interface toolkits.</a:t>
            </a:r>
          </a:p>
          <a:p>
            <a:pPr lvl="0"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2000" i="1" dirty="0" err="1"/>
              <a:t>Matplotlib</a:t>
            </a:r>
            <a:r>
              <a:rPr lang="en-US" altLang="en-US" sz="2000" i="1" dirty="0"/>
              <a:t> tries to make easy things easy and hard things possible. You can generate plots, histograms, power spectra, bar charts, </a:t>
            </a:r>
            <a:r>
              <a:rPr lang="en-US" altLang="en-US" sz="2000" i="1" dirty="0" err="1"/>
              <a:t>errorcharts</a:t>
            </a:r>
            <a:r>
              <a:rPr lang="en-US" altLang="en-US" sz="2000" i="1" dirty="0"/>
              <a:t>, scatterplots, etc., with just a few lines of code. For simple plotting the </a:t>
            </a:r>
            <a:r>
              <a:rPr lang="en-US" altLang="en-US" sz="2000" i="1" dirty="0" err="1"/>
              <a:t>pyplot</a:t>
            </a:r>
            <a:r>
              <a:rPr lang="en-US" altLang="en-US" sz="2000" i="1" dirty="0"/>
              <a:t> module provides a MATLAB-like interface, particularly when combined with </a:t>
            </a:r>
            <a:r>
              <a:rPr lang="en-US" altLang="en-US" sz="2000" i="1" dirty="0" err="1"/>
              <a:t>IPython</a:t>
            </a:r>
            <a:r>
              <a:rPr lang="en-US" altLang="en-US" sz="2000" i="1" dirty="0"/>
              <a:t>. For the power user, you have full control of line styles, font properties, axes properties, </a:t>
            </a:r>
            <a:r>
              <a:rPr lang="en-US" altLang="en-US" sz="2000" i="1" dirty="0" err="1"/>
              <a:t>etc</a:t>
            </a:r>
            <a:r>
              <a:rPr lang="en-US" altLang="en-US" sz="2000" i="1" dirty="0"/>
              <a:t>, via an object oriented interface or via a set of functions familiar to MATLAB users.</a:t>
            </a:r>
          </a:p>
        </p:txBody>
      </p:sp>
      <p:sp>
        <p:nvSpPr>
          <p:cNvPr id="10" name="AutoShape 4" descr="screenshots">
            <a:hlinkClick r:id="rId4"/>
          </p:cNvPr>
          <p:cNvSpPr>
            <a:spLocks noChangeAspect="1" noChangeArrowheads="1"/>
          </p:cNvSpPr>
          <p:nvPr/>
        </p:nvSpPr>
        <p:spPr bwMode="auto">
          <a:xfrm>
            <a:off x="63500" y="138113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215900" y="6265326"/>
            <a:ext cx="21103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254512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7010" t="9556" r="26640" b="12828"/>
          <a:stretch/>
        </p:blipFill>
        <p:spPr>
          <a:xfrm>
            <a:off x="987163" y="3834391"/>
            <a:ext cx="1491849" cy="1678330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5592334" y="6407372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Web Browser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204265" y="5623512"/>
            <a:ext cx="305764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Jupyter</a:t>
            </a:r>
            <a:r>
              <a:rPr lang="da-DK" sz="2400" dirty="0">
                <a:solidFill>
                  <a:srgbClr val="C00000"/>
                </a:solidFill>
              </a:rPr>
              <a:t> Server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>
                <a:solidFill>
                  <a:srgbClr val="C00000"/>
                </a:solidFill>
              </a:rPr>
              <a:t>(</a:t>
            </a:r>
            <a:r>
              <a:rPr lang="da-DK" sz="2400" dirty="0" err="1">
                <a:solidFill>
                  <a:srgbClr val="C00000"/>
                </a:solidFill>
              </a:rPr>
              <a:t>e.g</a:t>
            </a:r>
            <a:r>
              <a:rPr lang="da-DK" sz="2400" dirty="0">
                <a:solidFill>
                  <a:srgbClr val="C00000"/>
                </a:solidFill>
              </a:rPr>
              <a:t>. </a:t>
            </a:r>
            <a:r>
              <a:rPr lang="da-DK" sz="2400" dirty="0" err="1">
                <a:solidFill>
                  <a:srgbClr val="C00000"/>
                </a:solidFill>
              </a:rPr>
              <a:t>running</a:t>
            </a:r>
            <a:r>
              <a:rPr lang="da-DK" sz="2400" dirty="0">
                <a:solidFill>
                  <a:srgbClr val="C00000"/>
                </a:solidFill>
              </a:rPr>
              <a:t> on</a:t>
            </a:r>
            <a:br>
              <a:rPr lang="da-DK" sz="2400" dirty="0">
                <a:solidFill>
                  <a:srgbClr val="C00000"/>
                </a:solidFill>
              </a:rPr>
            </a:br>
            <a:r>
              <a:rPr lang="da-DK" sz="2400" dirty="0" err="1">
                <a:solidFill>
                  <a:srgbClr val="C00000"/>
                </a:solidFill>
              </a:rPr>
              <a:t>local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machine</a:t>
            </a:r>
            <a:r>
              <a:rPr lang="da-DK" sz="2400" dirty="0">
                <a:solidFill>
                  <a:srgbClr val="C00000"/>
                </a:solidFill>
              </a:rPr>
              <a:t>)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5" name="Left-Right Arrow 14"/>
          <p:cNvSpPr/>
          <p:nvPr/>
        </p:nvSpPr>
        <p:spPr>
          <a:xfrm rot="5400000">
            <a:off x="1241734" y="2955879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2" descr="Image result for python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98977"/>
            <a:ext cx="3288294" cy="11106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Left-Right Arrow 16"/>
          <p:cNvSpPr/>
          <p:nvPr/>
        </p:nvSpPr>
        <p:spPr>
          <a:xfrm rot="10800000">
            <a:off x="2805266" y="4432514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Content Placeholder 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4925" y="3983378"/>
            <a:ext cx="1648120" cy="1648120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069302" y="5632370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>
                <a:solidFill>
                  <a:srgbClr val="C00000"/>
                </a:solidFill>
              </a:rPr>
              <a:t>User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18" name="Left-Right Arrow 17"/>
          <p:cNvSpPr/>
          <p:nvPr/>
        </p:nvSpPr>
        <p:spPr>
          <a:xfrm rot="10800000">
            <a:off x="9173782" y="4432513"/>
            <a:ext cx="982703" cy="511715"/>
          </a:xfrm>
          <a:prstGeom prst="leftRight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10" t="16818" r="22256" b="17703"/>
          <a:stretch/>
        </p:blipFill>
        <p:spPr>
          <a:xfrm>
            <a:off x="1054375" y="1610097"/>
            <a:ext cx="1357420" cy="913174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99329837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22511" y="112188"/>
            <a:ext cx="4927998" cy="6370033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2" name="TextBox 11"/>
          <p:cNvSpPr txBox="1"/>
          <p:nvPr/>
        </p:nvSpPr>
        <p:spPr>
          <a:xfrm>
            <a:off x="9890648" y="5566083"/>
            <a:ext cx="187936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matplotlib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numpy</a:t>
            </a:r>
            <a:r>
              <a:rPr lang="da-DK" sz="2400" dirty="0">
                <a:solidFill>
                  <a:srgbClr val="C00000"/>
                </a:solidFill>
              </a:rPr>
              <a:t> / ...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3" name="Straight Arrow Connector 2"/>
          <p:cNvCxnSpPr/>
          <p:nvPr/>
        </p:nvCxnSpPr>
        <p:spPr>
          <a:xfrm flipH="1" flipV="1">
            <a:off x="7876654" y="5774577"/>
            <a:ext cx="2013994" cy="31370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587162" y="2985096"/>
            <a:ext cx="1879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code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0" name="Straight Arrow Connector 19"/>
          <p:cNvCxnSpPr/>
          <p:nvPr/>
        </p:nvCxnSpPr>
        <p:spPr>
          <a:xfrm flipV="1">
            <a:off x="2618610" y="2497394"/>
            <a:ext cx="1668189" cy="568984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H="1" flipV="1">
            <a:off x="7876654" y="3615066"/>
            <a:ext cx="1987925" cy="779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9744420" y="927734"/>
            <a:ext cx="226806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formatted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text</a:t>
            </a:r>
            <a:r>
              <a:rPr lang="da-DK" sz="2400" dirty="0">
                <a:solidFill>
                  <a:srgbClr val="C00000"/>
                </a:solidFill>
              </a:rPr>
              <a:t>: </a:t>
            </a:r>
            <a:r>
              <a:rPr lang="da-DK" sz="2400" dirty="0" err="1">
                <a:solidFill>
                  <a:srgbClr val="C00000"/>
                </a:solidFill>
              </a:rPr>
              <a:t>Markdown</a:t>
            </a:r>
            <a:r>
              <a:rPr lang="da-DK" sz="2400" dirty="0">
                <a:solidFill>
                  <a:srgbClr val="C00000"/>
                </a:solidFill>
              </a:rPr>
              <a:t> / </a:t>
            </a:r>
            <a:r>
              <a:rPr lang="da-DK" sz="2400" dirty="0" err="1">
                <a:solidFill>
                  <a:srgbClr val="C00000"/>
                </a:solidFill>
              </a:rPr>
              <a:t>LaTeX</a:t>
            </a:r>
            <a:r>
              <a:rPr lang="da-DK" sz="2400" dirty="0">
                <a:solidFill>
                  <a:srgbClr val="C00000"/>
                </a:solidFill>
              </a:rPr>
              <a:t> / HTML / ...</a:t>
            </a:r>
            <a:endParaRPr lang="en-US" sz="2400" dirty="0">
              <a:solidFill>
                <a:srgbClr val="C00000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2613167" y="3143250"/>
            <a:ext cx="1622283" cy="8006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2625524" y="3367020"/>
            <a:ext cx="1622626" cy="4293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/>
          <p:cNvCxnSpPr/>
          <p:nvPr/>
        </p:nvCxnSpPr>
        <p:spPr>
          <a:xfrm flipH="1">
            <a:off x="8671998" y="1601215"/>
            <a:ext cx="1218650" cy="236120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9938773" y="3367020"/>
            <a:ext cx="187936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2400" dirty="0" err="1">
                <a:solidFill>
                  <a:srgbClr val="C00000"/>
                </a:solidFill>
              </a:rPr>
              <a:t>python</a:t>
            </a:r>
            <a:r>
              <a:rPr lang="da-DK" sz="2400" dirty="0">
                <a:solidFill>
                  <a:srgbClr val="C00000"/>
                </a:solidFill>
              </a:rPr>
              <a:t> </a:t>
            </a:r>
            <a:r>
              <a:rPr lang="da-DK" sz="2400" dirty="0" err="1">
                <a:solidFill>
                  <a:srgbClr val="C00000"/>
                </a:solidFill>
              </a:rPr>
              <a:t>shell</a:t>
            </a:r>
            <a:r>
              <a:rPr lang="da-DK" sz="2400" dirty="0">
                <a:solidFill>
                  <a:srgbClr val="C00000"/>
                </a:solidFill>
              </a:rPr>
              <a:t> output</a:t>
            </a:r>
            <a:endParaRPr lang="en-US" sz="2400" dirty="0">
              <a:solidFill>
                <a:srgbClr val="C00000"/>
              </a:solidFill>
            </a:endParaRPr>
          </a:p>
        </p:txBody>
      </p:sp>
      <p:sp>
        <p:nvSpPr>
          <p:cNvPr id="34" name="Title 1"/>
          <p:cNvSpPr>
            <a:spLocks noGrp="1"/>
          </p:cNvSpPr>
          <p:nvPr>
            <p:ph type="title"/>
          </p:nvPr>
        </p:nvSpPr>
        <p:spPr>
          <a:xfrm>
            <a:off x="432983" y="316411"/>
            <a:ext cx="3143491" cy="1325563"/>
          </a:xfrm>
        </p:spPr>
        <p:txBody>
          <a:bodyPr/>
          <a:lstStyle/>
          <a:p>
            <a:pPr algn="ctr"/>
            <a:r>
              <a:rPr lang="da-DK" dirty="0" err="1"/>
              <a:t>cells</a:t>
            </a:r>
            <a:endParaRPr lang="en-US" dirty="0"/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2625524" y="3514071"/>
            <a:ext cx="1661275" cy="548115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411821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 - </a:t>
            </a:r>
            <a:r>
              <a:rPr lang="da-DK" dirty="0" err="1"/>
              <a:t>installing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pip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install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08934" y="2529144"/>
            <a:ext cx="8641913" cy="403880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AutoShape 2" descr="Image result for jupyter logo"/>
          <p:cNvSpPr>
            <a:spLocks noChangeAspect="1" noChangeArrowheads="1"/>
          </p:cNvSpPr>
          <p:nvPr/>
        </p:nvSpPr>
        <p:spPr bwMode="auto">
          <a:xfrm>
            <a:off x="155575" y="-1447800"/>
            <a:ext cx="6991350" cy="30194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317508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– </a:t>
            </a:r>
            <a:r>
              <a:rPr lang="da-DK" dirty="0" err="1"/>
              <a:t>launching</a:t>
            </a:r>
            <a:r>
              <a:rPr lang="da-DK" dirty="0"/>
              <a:t> the </a:t>
            </a:r>
            <a:r>
              <a:rPr lang="da-DK" dirty="0" err="1"/>
              <a:t>jupyter</a:t>
            </a:r>
            <a:r>
              <a:rPr lang="da-DK" dirty="0"/>
              <a:t> server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838200" y="1536258"/>
            <a:ext cx="10515600" cy="5458308"/>
          </a:xfrm>
        </p:spPr>
        <p:txBody>
          <a:bodyPr>
            <a:normAutofit lnSpcReduction="10000"/>
          </a:bodyPr>
          <a:lstStyle/>
          <a:p>
            <a:r>
              <a:rPr lang="da-DK" dirty="0"/>
              <a:t>Open a </a:t>
            </a:r>
            <a:r>
              <a:rPr lang="da-DK" dirty="0" err="1"/>
              <a:t>windows</a:t>
            </a:r>
            <a:r>
              <a:rPr lang="da-DK" dirty="0"/>
              <a:t> </a:t>
            </a:r>
            <a:r>
              <a:rPr lang="da-DK" dirty="0" err="1"/>
              <a:t>shell</a:t>
            </a:r>
            <a:r>
              <a:rPr lang="da-DK" dirty="0"/>
              <a:t> and run: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jupyter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If </a:t>
            </a:r>
            <a:r>
              <a:rPr lang="da-DK" dirty="0" err="1"/>
              <a:t>this</a:t>
            </a:r>
            <a:r>
              <a:rPr lang="da-DK" dirty="0"/>
              <a:t> </a:t>
            </a:r>
            <a:r>
              <a:rPr lang="da-DK" dirty="0" err="1"/>
              <a:t>does</a:t>
            </a:r>
            <a:r>
              <a:rPr lang="da-DK" dirty="0"/>
              <a:t> not </a:t>
            </a:r>
            <a:r>
              <a:rPr lang="da-DK" dirty="0" err="1"/>
              <a:t>work</a:t>
            </a:r>
            <a:r>
              <a:rPr lang="da-DK" dirty="0"/>
              <a:t>, </a:t>
            </a:r>
            <a:r>
              <a:rPr lang="da-DK" dirty="0" err="1"/>
              <a:t>then</a:t>
            </a:r>
            <a:r>
              <a:rPr lang="da-DK" dirty="0"/>
              <a:t> </a:t>
            </a:r>
            <a:r>
              <a:rPr lang="da-DK" dirty="0" err="1"/>
              <a:t>try</a:t>
            </a:r>
            <a:r>
              <a:rPr lang="da-DK" dirty="0"/>
              <a:t>  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python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-m notebook</a:t>
            </a:r>
            <a:endParaRPr lang="en-US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341" y="1985109"/>
            <a:ext cx="7777317" cy="4224596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6" name="Straight Arrow Connector 5"/>
          <p:cNvCxnSpPr/>
          <p:nvPr/>
        </p:nvCxnSpPr>
        <p:spPr>
          <a:xfrm flipV="1">
            <a:off x="1389888" y="2806960"/>
            <a:ext cx="716718" cy="1063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9593256" y="4889760"/>
            <a:ext cx="717614" cy="1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0310870" y="4578350"/>
            <a:ext cx="5778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url</a:t>
            </a:r>
            <a:endParaRPr lang="en-US" sz="28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2030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6" name="Oval 5"/>
          <p:cNvSpPr/>
          <p:nvPr/>
        </p:nvSpPr>
        <p:spPr>
          <a:xfrm>
            <a:off x="8311749" y="27447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 rot="19886894">
            <a:off x="6656268" y="241248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create</a:t>
            </a:r>
            <a:r>
              <a:rPr lang="da-DK" dirty="0">
                <a:solidFill>
                  <a:srgbClr val="C00000"/>
                </a:solidFill>
              </a:rPr>
              <a:t> new notebook</a:t>
            </a:r>
          </a:p>
        </p:txBody>
      </p:sp>
    </p:spTree>
    <p:extLst>
      <p:ext uri="{BB962C8B-B14F-4D97-AF65-F5344CB8AC3E}">
        <p14:creationId xmlns:p14="http://schemas.microsoft.com/office/powerpoint/2010/main" val="38258902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7221" y="172242"/>
            <a:ext cx="9960354" cy="651351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5" name="Oval 4"/>
          <p:cNvSpPr/>
          <p:nvPr/>
        </p:nvSpPr>
        <p:spPr>
          <a:xfrm>
            <a:off x="2497078" y="955163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 rot="1158503">
            <a:off x="2311581" y="6660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title</a:t>
            </a:r>
            <a:r>
              <a:rPr lang="da-DK" dirty="0">
                <a:solidFill>
                  <a:srgbClr val="C00000"/>
                </a:solidFill>
              </a:rPr>
              <a:t> – double </a:t>
            </a:r>
            <a:r>
              <a:rPr lang="da-DK" dirty="0" err="1">
                <a:solidFill>
                  <a:srgbClr val="C00000"/>
                </a:solidFill>
              </a:rPr>
              <a:t>click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change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7" name="Oval 6"/>
          <p:cNvSpPr/>
          <p:nvPr/>
        </p:nvSpPr>
        <p:spPr>
          <a:xfrm>
            <a:off x="5799360" y="1904126"/>
            <a:ext cx="155100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158503">
            <a:off x="5558431" y="159569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type of </a:t>
            </a:r>
            <a:r>
              <a:rPr lang="da-DK" dirty="0" err="1">
                <a:solidFill>
                  <a:srgbClr val="C00000"/>
                </a:solidFill>
              </a:rPr>
              <a:t>active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 rot="20892501">
            <a:off x="2675367" y="2818045"/>
            <a:ext cx="23265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active cell</a:t>
            </a:r>
          </a:p>
        </p:txBody>
      </p:sp>
    </p:spTree>
    <p:extLst>
      <p:ext uri="{BB962C8B-B14F-4D97-AF65-F5344CB8AC3E}">
        <p14:creationId xmlns:p14="http://schemas.microsoft.com/office/powerpoint/2010/main" val="6110409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4288" y="348665"/>
            <a:ext cx="8278412" cy="394833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9" name="Arc 8"/>
          <p:cNvSpPr/>
          <p:nvPr/>
        </p:nvSpPr>
        <p:spPr>
          <a:xfrm>
            <a:off x="1743965" y="3159888"/>
            <a:ext cx="3761772" cy="2229997"/>
          </a:xfrm>
          <a:prstGeom prst="arc">
            <a:avLst>
              <a:gd name="adj1" fmla="val 6347699"/>
              <a:gd name="adj2" fmla="val 10629318"/>
            </a:avLst>
          </a:prstGeom>
          <a:ln w="57150">
            <a:solidFill>
              <a:srgbClr val="C0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 rot="479139">
            <a:off x="2356905" y="3117934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HTML formatting</a:t>
            </a:r>
          </a:p>
        </p:txBody>
      </p:sp>
      <p:sp>
        <p:nvSpPr>
          <p:cNvPr id="11" name="Oval 10"/>
          <p:cNvSpPr/>
          <p:nvPr/>
        </p:nvSpPr>
        <p:spPr>
          <a:xfrm>
            <a:off x="2299107" y="3395272"/>
            <a:ext cx="2176028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856362" y="3399515"/>
            <a:ext cx="3528336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 rot="1723414">
            <a:off x="291957" y="5035789"/>
            <a:ext cx="331096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after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pressing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Ctrl</a:t>
            </a:r>
            <a:r>
              <a:rPr lang="da-DK" dirty="0">
                <a:solidFill>
                  <a:srgbClr val="C00000"/>
                </a:solidFill>
              </a:rPr>
              <a:t>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  <a:p>
            <a:pPr algn="ctr"/>
            <a:r>
              <a:rPr lang="da-DK" dirty="0">
                <a:solidFill>
                  <a:srgbClr val="C00000"/>
                </a:solidFill>
              </a:rPr>
              <a:t>Alt + </a:t>
            </a:r>
            <a:r>
              <a:rPr lang="da-DK" dirty="0" err="1">
                <a:solidFill>
                  <a:srgbClr val="C00000"/>
                </a:solidFill>
              </a:rPr>
              <a:t>Enter</a:t>
            </a:r>
            <a:r>
              <a:rPr lang="da-DK" dirty="0">
                <a:solidFill>
                  <a:srgbClr val="C00000"/>
                </a:solidFill>
              </a:rPr>
              <a:t> (</a:t>
            </a:r>
            <a:r>
              <a:rPr lang="da-DK" dirty="0" err="1">
                <a:solidFill>
                  <a:srgbClr val="C00000"/>
                </a:solidFill>
              </a:rPr>
              <a:t>evaluates</a:t>
            </a:r>
            <a:r>
              <a:rPr lang="da-DK" dirty="0">
                <a:solidFill>
                  <a:srgbClr val="C00000"/>
                </a:solidFill>
              </a:rPr>
              <a:t> + new </a:t>
            </a:r>
            <a:r>
              <a:rPr lang="da-DK" dirty="0" err="1">
                <a:solidFill>
                  <a:srgbClr val="C00000"/>
                </a:solidFill>
              </a:rPr>
              <a:t>cell</a:t>
            </a:r>
            <a:r>
              <a:rPr lang="da-DK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14" name="TextBox 13"/>
          <p:cNvSpPr txBox="1"/>
          <p:nvPr/>
        </p:nvSpPr>
        <p:spPr>
          <a:xfrm rot="368719">
            <a:off x="6684017" y="3140573"/>
            <a:ext cx="33109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LaTeX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mathematics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15" name="Oval 14"/>
          <p:cNvSpPr/>
          <p:nvPr/>
        </p:nvSpPr>
        <p:spPr>
          <a:xfrm>
            <a:off x="4895102" y="1404796"/>
            <a:ext cx="1332527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/>
          <p:cNvSpPr txBox="1"/>
          <p:nvPr/>
        </p:nvSpPr>
        <p:spPr>
          <a:xfrm>
            <a:off x="9225025" y="234567"/>
            <a:ext cx="36841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sz="2000" b="1" dirty="0">
                <a:solidFill>
                  <a:srgbClr val="C00000"/>
                </a:solidFill>
              </a:rPr>
              <a:t>Try:</a:t>
            </a:r>
            <a:r>
              <a:rPr lang="da-DK" sz="2000" dirty="0">
                <a:solidFill>
                  <a:srgbClr val="C00000"/>
                </a:solidFill>
              </a:rPr>
              <a:t> </a:t>
            </a:r>
          </a:p>
          <a:p>
            <a:r>
              <a:rPr lang="da-DK" sz="2000" dirty="0">
                <a:solidFill>
                  <a:srgbClr val="C00000"/>
                </a:solidFill>
              </a:rPr>
              <a:t>Help &gt; User Interface Tour</a:t>
            </a:r>
            <a:br>
              <a:rPr lang="da-DK" sz="2000" dirty="0">
                <a:solidFill>
                  <a:srgbClr val="C00000"/>
                </a:solidFill>
              </a:rPr>
            </a:br>
            <a:r>
              <a:rPr lang="da-DK" sz="2000" dirty="0">
                <a:solidFill>
                  <a:srgbClr val="C00000"/>
                </a:solidFill>
              </a:rPr>
              <a:t>Help &gt; </a:t>
            </a:r>
            <a:r>
              <a:rPr lang="da-DK" sz="2000" dirty="0" err="1">
                <a:solidFill>
                  <a:srgbClr val="C00000"/>
                </a:solidFill>
              </a:rPr>
              <a:t>Markdown</a:t>
            </a:r>
            <a:endParaRPr lang="en-US" sz="2000" dirty="0">
              <a:solidFill>
                <a:srgbClr val="C00000"/>
              </a:solidFill>
            </a:endParaRPr>
          </a:p>
        </p:txBody>
      </p:sp>
      <p:cxnSp>
        <p:nvCxnSpPr>
          <p:cNvPr id="17" name="Straight Arrow Connector 16"/>
          <p:cNvCxnSpPr/>
          <p:nvPr/>
        </p:nvCxnSpPr>
        <p:spPr>
          <a:xfrm flipH="1">
            <a:off x="6299200" y="774204"/>
            <a:ext cx="2777893" cy="805397"/>
          </a:xfrm>
          <a:prstGeom prst="straightConnector1">
            <a:avLst/>
          </a:prstGeom>
          <a:ln w="7620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ectangle 1"/>
          <p:cNvSpPr/>
          <p:nvPr/>
        </p:nvSpPr>
        <p:spPr>
          <a:xfrm>
            <a:off x="5055721" y="6513242"/>
            <a:ext cx="706682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4"/>
              </a:rPr>
              <a:t>github.com/</a:t>
            </a:r>
            <a:r>
              <a:rPr lang="en-US" dirty="0" err="1">
                <a:hlinkClick r:id="rId4"/>
              </a:rPr>
              <a:t>adam</a:t>
            </a:r>
            <a:r>
              <a:rPr lang="en-US" dirty="0">
                <a:hlinkClick r:id="rId4"/>
              </a:rPr>
              <a:t>-p/markdown-here/wiki/Markdown-</a:t>
            </a:r>
            <a:r>
              <a:rPr lang="en-US" dirty="0" err="1">
                <a:hlinkClick r:id="rId4"/>
              </a:rPr>
              <a:t>Cheatsheet</a:t>
            </a:r>
            <a:endParaRPr lang="en-US" dirty="0"/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499966" y="4538742"/>
            <a:ext cx="8154138" cy="19048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21415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2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0776" y="28663"/>
            <a:ext cx="4615070" cy="1325563"/>
          </a:xfrm>
        </p:spPr>
        <p:txBody>
          <a:bodyPr/>
          <a:lstStyle/>
          <a:p>
            <a:r>
              <a:rPr lang="da-DK" dirty="0"/>
              <a:t>Command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6399" y="1167487"/>
            <a:ext cx="5108713" cy="1450354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naviagte</a:t>
            </a:r>
            <a:r>
              <a:rPr lang="da-DK" sz="2400" dirty="0"/>
              <a:t> </a:t>
            </a:r>
            <a:r>
              <a:rPr lang="da-DK" sz="2400" dirty="0" err="1"/>
              <a:t>between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 err="1">
                <a:solidFill>
                  <a:srgbClr val="00B0F0"/>
                </a:solidFill>
              </a:rPr>
              <a:t>blue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5168230" y="1892664"/>
            <a:ext cx="571382" cy="533431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2253621"/>
              </p:ext>
            </p:extLst>
          </p:nvPr>
        </p:nvGraphicFramePr>
        <p:xfrm>
          <a:off x="760512" y="2617841"/>
          <a:ext cx="4395598" cy="372096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h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show keyboard </a:t>
                      </a:r>
                      <a:r>
                        <a:rPr lang="da-DK" sz="1200" b="0" dirty="0" err="1"/>
                        <a:t>shortcuts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6885369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dirty="0"/>
                        <a:t> Edit Mode on </a:t>
                      </a:r>
                      <a:r>
                        <a:rPr lang="da-DK" sz="1200" b="0" dirty="0" err="1"/>
                        <a:t>current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Y</a:t>
                      </a:r>
                      <a:r>
                        <a:rPr lang="da-DK" sz="1200" b="0" baseline="0" dirty="0"/>
                        <a:t> M 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type (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markdown</a:t>
                      </a:r>
                      <a:r>
                        <a:rPr lang="da-DK" sz="1200" b="0" baseline="0" dirty="0"/>
                        <a:t>, </a:t>
                      </a:r>
                      <a:r>
                        <a:rPr lang="da-DK" sz="1200" b="0" baseline="0" dirty="0" err="1"/>
                        <a:t>raw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text</a:t>
                      </a:r>
                      <a:r>
                        <a:rPr lang="da-DK" sz="1200" b="0" baseline="0" dirty="0"/>
                        <a:t>)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1 2 3 4 5</a:t>
                      </a:r>
                      <a:r>
                        <a:rPr lang="da-DK" sz="1200" b="0" baseline="0" dirty="0"/>
                        <a:t> 6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change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heading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level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baseline="0" dirty="0"/>
                        <a:t> all </a:t>
                      </a:r>
                      <a:r>
                        <a:rPr lang="da-DK" sz="1200" b="0" baseline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down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move</a:t>
                      </a:r>
                      <a:r>
                        <a:rPr lang="da-DK" sz="1200" b="0" dirty="0"/>
                        <a:t> to </a:t>
                      </a:r>
                      <a:r>
                        <a:rPr lang="da-DK" sz="1200" b="0" dirty="0" err="1"/>
                        <a:t>next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previous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space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shift-space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scroll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down</a:t>
                      </a:r>
                      <a:r>
                        <a:rPr lang="da-DK" sz="1200" b="0" dirty="0"/>
                        <a:t>/up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-up </a:t>
                      </a:r>
                      <a:r>
                        <a:rPr lang="da-DK" sz="1200" b="0" dirty="0" err="1"/>
                        <a:t>shift-down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extend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</a:t>
                      </a:r>
                      <a:r>
                        <a:rPr lang="da-DK" sz="1200" b="0" baseline="0" dirty="0"/>
                        <a:t> 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insert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42701151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X C V 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Z DD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/</a:t>
                      </a:r>
                      <a:r>
                        <a:rPr lang="da-DK" sz="1200" b="0" dirty="0" err="1"/>
                        <a:t>above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53119516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-L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line </a:t>
                      </a:r>
                      <a:r>
                        <a:rPr lang="da-DK" sz="1200" b="0" dirty="0" err="1"/>
                        <a:t>numbers</a:t>
                      </a:r>
                      <a:r>
                        <a:rPr lang="da-DK" sz="1200" b="0" dirty="0"/>
                        <a:t> in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6843040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-M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merge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r>
                        <a:rPr lang="da-DK" sz="1200" b="0" dirty="0"/>
                        <a:t> (or with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below</a:t>
                      </a:r>
                      <a:r>
                        <a:rPr lang="da-DK" sz="1200" b="0" dirty="0"/>
                        <a:t>)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5295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dirty="0"/>
                        <a:t> output of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70850487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200" b="0" dirty="0"/>
                        <a:t>shift-O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toggle</a:t>
                      </a:r>
                      <a:r>
                        <a:rPr lang="da-DK" sz="1200" b="0" baseline="0" dirty="0"/>
                        <a:t> scrollbar on </a:t>
                      </a:r>
                      <a:r>
                        <a:rPr lang="da-DK" sz="1200" b="0" baseline="0" dirty="0" err="1"/>
                        <a:t>selected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cells</a:t>
                      </a:r>
                      <a:r>
                        <a:rPr lang="da-DK" sz="1200" b="0" baseline="0" dirty="0"/>
                        <a:t> (long output)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07232502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8968252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15070" cy="1325563"/>
          </a:xfrm>
        </p:spPr>
        <p:txBody>
          <a:bodyPr/>
          <a:lstStyle/>
          <a:p>
            <a:r>
              <a:rPr lang="da-DK" dirty="0"/>
              <a:t>Edit Mode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1670" y="1825624"/>
            <a:ext cx="5181600" cy="4962525"/>
          </a:xfrm>
        </p:spPr>
        <p:txBody>
          <a:bodyPr>
            <a:normAutofit/>
          </a:bodyPr>
          <a:lstStyle/>
          <a:p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edit</a:t>
            </a:r>
            <a:r>
              <a:rPr lang="da-DK" sz="2400" dirty="0"/>
              <a:t> </a:t>
            </a:r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Current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r>
              <a:rPr lang="da-DK" sz="2400" dirty="0"/>
              <a:t> is marked with </a:t>
            </a:r>
            <a:r>
              <a:rPr lang="da-DK" sz="2400" dirty="0">
                <a:solidFill>
                  <a:srgbClr val="00B050"/>
                </a:solidFill>
              </a:rPr>
              <a:t>green</a:t>
            </a:r>
            <a:r>
              <a:rPr lang="da-DK" sz="2400" dirty="0"/>
              <a:t> bar</a:t>
            </a:r>
          </a:p>
          <a:p>
            <a:r>
              <a:rPr lang="da-DK" sz="2400" dirty="0"/>
              <a:t>Keyboard </a:t>
            </a:r>
            <a:r>
              <a:rPr lang="da-DK" sz="2400" dirty="0" err="1"/>
              <a:t>shortcuts</a:t>
            </a:r>
            <a:endParaRPr lang="da-DK" sz="2400" dirty="0"/>
          </a:p>
          <a:p>
            <a:pPr marL="0" indent="0">
              <a:buNone/>
            </a:pPr>
            <a:endParaRPr lang="da-DK" sz="2400" dirty="0"/>
          </a:p>
        </p:txBody>
      </p:sp>
      <p:cxnSp>
        <p:nvCxnSpPr>
          <p:cNvPr id="7" name="Straight Arrow Connector 6"/>
          <p:cNvCxnSpPr/>
          <p:nvPr/>
        </p:nvCxnSpPr>
        <p:spPr>
          <a:xfrm>
            <a:off x="4813300" y="2698750"/>
            <a:ext cx="889000" cy="177165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0438067"/>
              </p:ext>
            </p:extLst>
          </p:nvPr>
        </p:nvGraphicFramePr>
        <p:xfrm>
          <a:off x="628227" y="3332773"/>
          <a:ext cx="4395598" cy="218880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335615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3059983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esc</a:t>
                      </a:r>
                      <a:endParaRPr lang="en-US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 err="1"/>
                        <a:t>enter</a:t>
                      </a:r>
                      <a:r>
                        <a:rPr lang="da-DK" sz="1200" b="0" baseline="0" dirty="0"/>
                        <a:t> Command Mode</a:t>
                      </a:r>
                      <a:endParaRPr lang="da-DK" sz="12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cell</a:t>
                      </a:r>
                      <a:r>
                        <a:rPr lang="da-DK" sz="1200" b="0" baseline="0" dirty="0"/>
                        <a:t> + </a:t>
                      </a:r>
                      <a:r>
                        <a:rPr lang="da-DK" sz="1200" b="0" baseline="0" dirty="0" err="1"/>
                        <a:t>select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ctrl-enter</a:t>
                      </a:r>
                      <a:endParaRPr lang="en-US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selected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cells</a:t>
                      </a:r>
                      <a:endParaRPr lang="da-DK" sz="12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alt-</a:t>
                      </a:r>
                      <a:r>
                        <a:rPr lang="da-DK" sz="1200" b="0" dirty="0" err="1"/>
                        <a:t>enter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200" b="0" dirty="0"/>
                        <a:t>run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baseline="0" dirty="0"/>
                        <a:t> and </a:t>
                      </a:r>
                      <a:r>
                        <a:rPr lang="da-DK" sz="1200" b="0" baseline="0" dirty="0" err="1"/>
                        <a:t>insert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below</a:t>
                      </a:r>
                      <a:endParaRPr lang="da-DK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ctrl-shift</a:t>
                      </a:r>
                      <a:r>
                        <a:rPr lang="da-DK" sz="1200" b="0" dirty="0"/>
                        <a:t>- -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split </a:t>
                      </a:r>
                      <a:r>
                        <a:rPr lang="da-DK" sz="1200" b="0" dirty="0" err="1"/>
                        <a:t>cell</a:t>
                      </a:r>
                      <a:r>
                        <a:rPr lang="da-DK" sz="1200" b="0" dirty="0"/>
                        <a:t> at cursor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</a:t>
                      </a:r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-f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command</a:t>
                      </a:r>
                      <a:r>
                        <a:rPr lang="da-DK" sz="1200" b="0" dirty="0"/>
                        <a:t> </a:t>
                      </a:r>
                      <a:r>
                        <a:rPr lang="da-DK" sz="1200" b="0" dirty="0" err="1"/>
                        <a:t>palette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/>
                        <a:t>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indent</a:t>
                      </a:r>
                      <a:r>
                        <a:rPr lang="da-DK" sz="1200" b="0" dirty="0"/>
                        <a:t> or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code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baseline="0" dirty="0" err="1"/>
                        <a:t>completion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95380878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shift</a:t>
                      </a:r>
                      <a:r>
                        <a:rPr lang="da-DK" sz="1200" b="0" dirty="0"/>
                        <a:t>-tab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/>
                        <a:t>show </a:t>
                      </a:r>
                      <a:r>
                        <a:rPr lang="da-DK" sz="1200" b="0" dirty="0" err="1"/>
                        <a:t>docstring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-a -x -c</a:t>
                      </a:r>
                      <a:r>
                        <a:rPr lang="da-DK" sz="1200" b="0" baseline="0" dirty="0"/>
                        <a:t> </a:t>
                      </a:r>
                      <a:r>
                        <a:rPr lang="da-DK" sz="1200" b="0" dirty="0"/>
                        <a:t>-v</a:t>
                      </a:r>
                      <a:r>
                        <a:rPr lang="da-DK" sz="1200" b="0" baseline="0" dirty="0"/>
                        <a:t> -z -y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select</a:t>
                      </a:r>
                      <a:r>
                        <a:rPr lang="da-DK" sz="1200" b="0" dirty="0"/>
                        <a:t> all, cut, </a:t>
                      </a:r>
                      <a:r>
                        <a:rPr lang="da-DK" sz="1200" b="0" dirty="0" err="1"/>
                        <a:t>copy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paste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undo</a:t>
                      </a:r>
                      <a:r>
                        <a:rPr lang="da-DK" sz="1200" b="0" dirty="0"/>
                        <a:t>, </a:t>
                      </a:r>
                      <a:r>
                        <a:rPr lang="da-DK" sz="1200" b="0" dirty="0" err="1"/>
                        <a:t>redo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ctrl</a:t>
                      </a:r>
                      <a:r>
                        <a:rPr lang="da-DK" sz="1200" b="0" dirty="0"/>
                        <a:t>-d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da-DK" sz="1200" b="0" dirty="0" err="1"/>
                        <a:t>delete</a:t>
                      </a:r>
                      <a:r>
                        <a:rPr lang="da-DK" sz="1200" b="0" dirty="0"/>
                        <a:t> line</a:t>
                      </a:r>
                      <a:endParaRPr lang="en-US" sz="12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</a:tbl>
          </a:graphicData>
        </a:graphic>
      </p:graphicFrame>
      <p:cxnSp>
        <p:nvCxnSpPr>
          <p:cNvPr id="12" name="Straight Arrow Connector 11"/>
          <p:cNvCxnSpPr/>
          <p:nvPr/>
        </p:nvCxnSpPr>
        <p:spPr>
          <a:xfrm>
            <a:off x="3308350" y="4972050"/>
            <a:ext cx="3333750" cy="165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1508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Picture 3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49605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559300" cy="1325563"/>
          </a:xfrm>
        </p:spPr>
        <p:txBody>
          <a:bodyPr/>
          <a:lstStyle/>
          <a:p>
            <a:r>
              <a:rPr lang="da-DK" dirty="0" err="1"/>
              <a:t>Evaluating</a:t>
            </a:r>
            <a:r>
              <a:rPr lang="da-DK" dirty="0"/>
              <a:t> </a:t>
            </a:r>
            <a:r>
              <a:rPr lang="da-DK" dirty="0" err="1"/>
              <a:t>cells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4706" y="1825625"/>
            <a:ext cx="5435994" cy="4351338"/>
          </a:xfrm>
        </p:spPr>
        <p:txBody>
          <a:bodyPr>
            <a:normAutofit/>
          </a:bodyPr>
          <a:lstStyle/>
          <a:p>
            <a:r>
              <a:rPr lang="da-DK" sz="2400" dirty="0"/>
              <a:t>To </a:t>
            </a:r>
            <a:r>
              <a:rPr lang="da-DK" sz="2400" dirty="0" err="1"/>
              <a:t>evaluate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 err="1"/>
              <a:t>ctrl-enter</a:t>
            </a:r>
            <a:r>
              <a:rPr lang="da-DK" sz="2000" dirty="0"/>
              <a:t>, alt-</a:t>
            </a:r>
            <a:r>
              <a:rPr lang="da-DK" sz="2000" dirty="0" err="1"/>
              <a:t>enter</a:t>
            </a:r>
            <a:r>
              <a:rPr lang="da-DK" sz="2000" dirty="0"/>
              <a:t>, </a:t>
            </a:r>
            <a:r>
              <a:rPr lang="da-DK" sz="2000" dirty="0" err="1"/>
              <a:t>shift-enter</a:t>
            </a:r>
            <a:endParaRPr lang="da-DK" sz="2000" dirty="0"/>
          </a:p>
          <a:p>
            <a:r>
              <a:rPr lang="da-DK" sz="2400" dirty="0"/>
              <a:t>Output from program </a:t>
            </a:r>
            <a:r>
              <a:rPr lang="da-DK" sz="2400" dirty="0" err="1"/>
              <a:t>shown</a:t>
            </a:r>
            <a:r>
              <a:rPr lang="da-DK" sz="2400" dirty="0"/>
              <a:t> </a:t>
            </a:r>
            <a:r>
              <a:rPr lang="da-DK" sz="2400" dirty="0" err="1"/>
              <a:t>below</a:t>
            </a:r>
            <a:r>
              <a:rPr lang="da-DK" sz="2400" dirty="0"/>
              <a:t> </a:t>
            </a:r>
            <a:r>
              <a:rPr lang="da-DK" sz="2400" dirty="0" err="1"/>
              <a:t>cell</a:t>
            </a:r>
            <a:endParaRPr lang="da-DK" sz="2400" dirty="0"/>
          </a:p>
          <a:p>
            <a:r>
              <a:rPr lang="da-DK" sz="2400" dirty="0" err="1"/>
              <a:t>Result</a:t>
            </a:r>
            <a:r>
              <a:rPr lang="da-DK" sz="2400" dirty="0"/>
              <a:t> of last </a:t>
            </a:r>
            <a:r>
              <a:rPr lang="da-DK" sz="2400" dirty="0" err="1"/>
              <a:t>evaluated</a:t>
            </a:r>
            <a:r>
              <a:rPr lang="da-DK" sz="2400" dirty="0"/>
              <a:t> line</a:t>
            </a:r>
          </a:p>
          <a:p>
            <a:r>
              <a:rPr lang="da-DK" sz="2400" dirty="0"/>
              <a:t>Order of </a:t>
            </a:r>
            <a:r>
              <a:rPr lang="da-DK" sz="2400" dirty="0" err="1"/>
              <a:t>code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Note ”x ** 2” </a:t>
            </a:r>
            <a:r>
              <a:rPr lang="da-DK" sz="2000" dirty="0" err="1"/>
              <a:t>computed</a:t>
            </a:r>
            <a:r>
              <a:rPr lang="da-DK" sz="2000" dirty="0"/>
              <a:t> </a:t>
            </a:r>
            <a:r>
              <a:rPr lang="da-DK" sz="2000" dirty="0" err="1"/>
              <a:t>after</a:t>
            </a:r>
            <a:r>
              <a:rPr lang="da-DK" sz="2000" dirty="0"/>
              <a:t> ”x = 4”</a:t>
            </a:r>
          </a:p>
          <a:p>
            <a:r>
              <a:rPr lang="da-DK" sz="2400" dirty="0"/>
              <a:t>[*]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cells</a:t>
            </a:r>
            <a:r>
              <a:rPr lang="da-DK" sz="2400" dirty="0"/>
              <a:t> </a:t>
            </a:r>
            <a:r>
              <a:rPr lang="da-DK" sz="2400" dirty="0" err="1"/>
              <a:t>being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r>
              <a:rPr lang="da-DK" sz="2400" dirty="0"/>
              <a:t> / waiting</a:t>
            </a:r>
          </a:p>
          <a:p>
            <a:r>
              <a:rPr lang="da-DK" sz="2400" dirty="0"/>
              <a:t>[  ] not </a:t>
            </a:r>
            <a:r>
              <a:rPr lang="da-DK" sz="2400" dirty="0" err="1"/>
              <a:t>yet</a:t>
            </a:r>
            <a:r>
              <a:rPr lang="da-DK" sz="2400" dirty="0"/>
              <a:t> </a:t>
            </a:r>
            <a:r>
              <a:rPr lang="da-DK" sz="2400" dirty="0" err="1"/>
              <a:t>evaluated</a:t>
            </a:r>
            <a:endParaRPr lang="da-DK" sz="2400" dirty="0"/>
          </a:p>
          <a:p>
            <a:r>
              <a:rPr lang="da-DK" sz="2400" dirty="0" err="1"/>
              <a:t>Recompute</a:t>
            </a:r>
            <a:r>
              <a:rPr lang="da-DK" sz="2400" dirty="0"/>
              <a:t> all </a:t>
            </a:r>
            <a:r>
              <a:rPr lang="da-DK" sz="2400" dirty="0" err="1"/>
              <a:t>cells</a:t>
            </a:r>
            <a:r>
              <a:rPr lang="da-DK" sz="2400" dirty="0"/>
              <a:t> top-</a:t>
            </a:r>
            <a:r>
              <a:rPr lang="da-DK" sz="2400" dirty="0" err="1"/>
              <a:t>down</a:t>
            </a:r>
            <a:endParaRPr lang="da-DK" sz="2400" dirty="0"/>
          </a:p>
          <a:p>
            <a:pPr marL="457200" lvl="1" indent="0">
              <a:buNone/>
            </a:pPr>
            <a:r>
              <a:rPr lang="da-DK" sz="2000" dirty="0"/>
              <a:t>        or  </a:t>
            </a:r>
            <a:r>
              <a:rPr lang="da-DK" sz="2000" dirty="0" err="1"/>
              <a:t>Kernel</a:t>
            </a:r>
            <a:r>
              <a:rPr lang="da-DK" sz="2000" dirty="0"/>
              <a:t> &gt; Restart &amp; Run all</a:t>
            </a:r>
          </a:p>
          <a:p>
            <a:pPr marL="457200" lvl="1" indent="0">
              <a:buNone/>
            </a:pPr>
            <a:endParaRPr lang="en-US" sz="2000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5548875" y="2584450"/>
            <a:ext cx="1112275" cy="26098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>
            <a:off x="4060845" y="3299791"/>
            <a:ext cx="1965305" cy="33875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4589039" y="3746500"/>
            <a:ext cx="1767311" cy="34274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5259220" y="4476750"/>
            <a:ext cx="785980" cy="10093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/>
          <p:cNvCxnSpPr/>
          <p:nvPr/>
        </p:nvCxnSpPr>
        <p:spPr>
          <a:xfrm>
            <a:off x="3322944" y="5038341"/>
            <a:ext cx="2404756" cy="990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9" name="Pictur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082" y="5646122"/>
            <a:ext cx="386236" cy="32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88738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8" name="Picture 7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08366" y="4864091"/>
            <a:ext cx="1664158" cy="1785270"/>
          </a:xfrm>
          <a:prstGeom prst="rect">
            <a:avLst/>
          </a:prstGeom>
        </p:spPr>
      </p:pic>
      <p:graphicFrame>
        <p:nvGraphicFramePr>
          <p:cNvPr id="76" name="Table 7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35961042"/>
              </p:ext>
            </p:extLst>
          </p:nvPr>
        </p:nvGraphicFramePr>
        <p:xfrm>
          <a:off x="4380134" y="4814402"/>
          <a:ext cx="2164017" cy="196530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721339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875501313"/>
                    </a:ext>
                  </a:extLst>
                </a:gridCol>
                <a:gridCol w="721339">
                  <a:extLst>
                    <a:ext uri="{9D8B030D-6E8A-4147-A177-3AD203B41FA5}">
                      <a16:colId xmlns:a16="http://schemas.microsoft.com/office/drawing/2014/main" val="2912907789"/>
                    </a:ext>
                  </a:extLst>
                </a:gridCol>
              </a:tblGrid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.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+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,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x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o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v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s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d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^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p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|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&lt;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*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_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&gt;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5663">
                <a:tc>
                  <a:txBody>
                    <a:bodyPr/>
                    <a:lstStyle/>
                    <a:p>
                      <a:pPr>
                        <a:lnSpc>
                          <a:spcPts val="1000"/>
                        </a:lnSpc>
                      </a:pPr>
                      <a:r>
                        <a:rPr lang="en-US" dirty="0"/>
                        <a:t>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r>
                        <a:rPr lang="en-US" dirty="0"/>
                        <a:t>H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l">
                        <a:lnSpc>
                          <a:spcPts val="1000"/>
                        </a:lnSpc>
                      </a:pPr>
                      <a:endParaRPr lang="en-US" dirty="0"/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sp>
        <p:nvSpPr>
          <p:cNvPr id="71" name="Rectangle 70"/>
          <p:cNvSpPr/>
          <p:nvPr/>
        </p:nvSpPr>
        <p:spPr>
          <a:xfrm>
            <a:off x="2170729" y="4467310"/>
            <a:ext cx="4101795" cy="232301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7389051"/>
              </p:ext>
            </p:extLst>
          </p:nvPr>
        </p:nvGraphicFramePr>
        <p:xfrm>
          <a:off x="1359056" y="1758950"/>
          <a:ext cx="4118293" cy="1479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82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71417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matplotlib-simple.py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174783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([1, 2, 3], [5, 2, 7], 'bo:')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pSp>
        <p:nvGrpSpPr>
          <p:cNvPr id="83" name="Group 82"/>
          <p:cNvGrpSpPr/>
          <p:nvPr/>
        </p:nvGrpSpPr>
        <p:grpSpPr>
          <a:xfrm>
            <a:off x="6940550" y="4883150"/>
            <a:ext cx="5251450" cy="1932126"/>
            <a:chOff x="6940550" y="4883150"/>
            <a:chExt cx="5251450" cy="1932126"/>
          </a:xfrm>
        </p:grpSpPr>
        <p:cxnSp>
          <p:nvCxnSpPr>
            <p:cNvPr id="11" name="Straight Arrow Connector 10"/>
            <p:cNvCxnSpPr/>
            <p:nvPr/>
          </p:nvCxnSpPr>
          <p:spPr>
            <a:xfrm flipH="1" flipV="1">
              <a:off x="8491076" y="4883150"/>
              <a:ext cx="818024" cy="355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" name="TextBox 13"/>
            <p:cNvSpPr txBox="1"/>
            <p:nvPr/>
          </p:nvSpPr>
          <p:spPr>
            <a:xfrm>
              <a:off x="9309100" y="5060950"/>
              <a:ext cx="288290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save current view as picture</a:t>
              </a:r>
            </a:p>
            <a:p>
              <a:r>
                <a:rPr lang="en-US" dirty="0"/>
                <a:t>adjust margins</a:t>
              </a:r>
            </a:p>
            <a:p>
              <a:r>
                <a:rPr lang="en-US" dirty="0"/>
                <a:t>zoom rectangle</a:t>
              </a:r>
            </a:p>
            <a:p>
              <a:r>
                <a:rPr lang="en-US" dirty="0"/>
                <a:t>pan and zoom</a:t>
              </a:r>
            </a:p>
            <a:p>
              <a:r>
                <a:rPr lang="en-US" dirty="0"/>
                <a:t>navigate view history</a:t>
              </a:r>
            </a:p>
            <a:p>
              <a:r>
                <a:rPr lang="en-US" dirty="0"/>
                <a:t>reset view</a:t>
              </a:r>
            </a:p>
          </p:txBody>
        </p:sp>
        <p:cxnSp>
          <p:nvCxnSpPr>
            <p:cNvPr id="15" name="Straight Arrow Connector 14"/>
            <p:cNvCxnSpPr/>
            <p:nvPr/>
          </p:nvCxnSpPr>
          <p:spPr>
            <a:xfrm flipH="1" flipV="1">
              <a:off x="8166100" y="4883150"/>
              <a:ext cx="1143000" cy="641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Arrow Connector 15"/>
            <p:cNvCxnSpPr/>
            <p:nvPr/>
          </p:nvCxnSpPr>
          <p:spPr>
            <a:xfrm flipH="1" flipV="1">
              <a:off x="7937500" y="4883150"/>
              <a:ext cx="1371600" cy="9271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/>
            <p:cNvCxnSpPr/>
            <p:nvPr/>
          </p:nvCxnSpPr>
          <p:spPr>
            <a:xfrm flipH="1" flipV="1">
              <a:off x="7708900" y="4883150"/>
              <a:ext cx="1600200" cy="12128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 flipV="1">
              <a:off x="7251700" y="4883150"/>
              <a:ext cx="2057400" cy="149860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 flipV="1">
              <a:off x="6940550" y="4883150"/>
              <a:ext cx="2368550" cy="1784350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4" name="Group 83"/>
          <p:cNvGrpSpPr/>
          <p:nvPr/>
        </p:nvGrpSpPr>
        <p:grpSpPr>
          <a:xfrm>
            <a:off x="857962" y="1331507"/>
            <a:ext cx="5016500" cy="848004"/>
            <a:chOff x="857962" y="1331507"/>
            <a:chExt cx="5016500" cy="848004"/>
          </a:xfrm>
        </p:grpSpPr>
        <p:cxnSp>
          <p:nvCxnSpPr>
            <p:cNvPr id="32" name="Straight Arrow Connector 31"/>
            <p:cNvCxnSpPr/>
            <p:nvPr/>
          </p:nvCxnSpPr>
          <p:spPr>
            <a:xfrm flipH="1">
              <a:off x="3982488" y="1758950"/>
              <a:ext cx="329162" cy="420561"/>
            </a:xfrm>
            <a:prstGeom prst="straightConnector1">
              <a:avLst/>
            </a:prstGeom>
            <a:ln w="28575">
              <a:solidFill>
                <a:schemeClr val="accent5">
                  <a:lumMod val="20000"/>
                  <a:lumOff val="80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flipH="1">
              <a:off x="3993616" y="1647825"/>
              <a:ext cx="406934" cy="520716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857962" y="1331507"/>
              <a:ext cx="50165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err="1"/>
                <a:t>pyplot</a:t>
              </a:r>
              <a:r>
                <a:rPr lang="en-US" dirty="0"/>
                <a:t> module ≈ MATLAB-like plotting framework </a:t>
              </a:r>
            </a:p>
          </p:txBody>
        </p:sp>
      </p:grpSp>
      <p:grpSp>
        <p:nvGrpSpPr>
          <p:cNvPr id="81" name="Group 80"/>
          <p:cNvGrpSpPr/>
          <p:nvPr/>
        </p:nvGrpSpPr>
        <p:grpSpPr>
          <a:xfrm>
            <a:off x="464413" y="3189607"/>
            <a:ext cx="2121980" cy="1287143"/>
            <a:chOff x="464413" y="3189607"/>
            <a:chExt cx="2121980" cy="1287143"/>
          </a:xfrm>
        </p:grpSpPr>
        <p:cxnSp>
          <p:nvCxnSpPr>
            <p:cNvPr id="56" name="Straight Arrow Connector 55"/>
            <p:cNvCxnSpPr/>
            <p:nvPr/>
          </p:nvCxnSpPr>
          <p:spPr>
            <a:xfrm flipV="1">
              <a:off x="1426145" y="3189607"/>
              <a:ext cx="573748" cy="695131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64413" y="3830419"/>
              <a:ext cx="212198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figure is first shown when show is called</a:t>
              </a:r>
            </a:p>
          </p:txBody>
        </p:sp>
      </p:grpSp>
      <p:pic>
        <p:nvPicPr>
          <p:cNvPr id="60" name="Picture 5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241" y="466887"/>
            <a:ext cx="5024838" cy="4390863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0" name="Group 69"/>
          <p:cNvGrpSpPr/>
          <p:nvPr/>
        </p:nvGrpSpPr>
        <p:grpSpPr>
          <a:xfrm>
            <a:off x="2516126" y="4844226"/>
            <a:ext cx="209200" cy="1875790"/>
            <a:chOff x="5236827" y="4768396"/>
            <a:chExt cx="209200" cy="1875790"/>
          </a:xfrm>
        </p:grpSpPr>
        <p:sp>
          <p:nvSpPr>
            <p:cNvPr id="61" name="Rectangle 60"/>
            <p:cNvSpPr/>
            <p:nvPr/>
          </p:nvSpPr>
          <p:spPr>
            <a:xfrm>
              <a:off x="5236834" y="4768396"/>
              <a:ext cx="209193" cy="177800"/>
            </a:xfrm>
            <a:prstGeom prst="rect">
              <a:avLst/>
            </a:prstGeom>
            <a:solidFill>
              <a:srgbClr val="0000FF"/>
            </a:solidFill>
            <a:ln w="6350">
              <a:solidFill>
                <a:srgbClr val="0000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Rectangle 61"/>
            <p:cNvSpPr/>
            <p:nvPr/>
          </p:nvSpPr>
          <p:spPr>
            <a:xfrm>
              <a:off x="5236833" y="5010966"/>
              <a:ext cx="209193" cy="177800"/>
            </a:xfrm>
            <a:prstGeom prst="rect">
              <a:avLst/>
            </a:prstGeom>
            <a:solidFill>
              <a:srgbClr val="008000"/>
            </a:solidFill>
            <a:ln w="6350">
              <a:solidFill>
                <a:srgbClr val="008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5236832" y="5253536"/>
              <a:ext cx="209193" cy="177800"/>
            </a:xfrm>
            <a:prstGeom prst="rect">
              <a:avLst/>
            </a:prstGeom>
            <a:solidFill>
              <a:srgbClr val="FF0000"/>
            </a:solidFill>
            <a:ln w="635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4" name="Rectangle 63"/>
            <p:cNvSpPr/>
            <p:nvPr/>
          </p:nvSpPr>
          <p:spPr>
            <a:xfrm>
              <a:off x="5236831" y="5496106"/>
              <a:ext cx="209193" cy="177800"/>
            </a:xfrm>
            <a:prstGeom prst="rect">
              <a:avLst/>
            </a:prstGeom>
            <a:solidFill>
              <a:srgbClr val="00C0C0"/>
            </a:solidFill>
            <a:ln w="6350">
              <a:solidFill>
                <a:srgbClr val="00C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5" name="Rectangle 64"/>
            <p:cNvSpPr/>
            <p:nvPr/>
          </p:nvSpPr>
          <p:spPr>
            <a:xfrm>
              <a:off x="5236830" y="5738676"/>
              <a:ext cx="209193" cy="177800"/>
            </a:xfrm>
            <a:prstGeom prst="rect">
              <a:avLst/>
            </a:prstGeom>
            <a:solidFill>
              <a:srgbClr val="C000C0"/>
            </a:solidFill>
            <a:ln w="6350">
              <a:solidFill>
                <a:srgbClr val="C000C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6" name="Rectangle 65"/>
            <p:cNvSpPr/>
            <p:nvPr/>
          </p:nvSpPr>
          <p:spPr>
            <a:xfrm>
              <a:off x="5236829" y="5981246"/>
              <a:ext cx="209193" cy="177800"/>
            </a:xfrm>
            <a:prstGeom prst="rect">
              <a:avLst/>
            </a:prstGeom>
            <a:solidFill>
              <a:srgbClr val="C0C000"/>
            </a:solidFill>
            <a:ln w="6350">
              <a:solidFill>
                <a:srgbClr val="C0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7" name="Rectangle 66"/>
            <p:cNvSpPr/>
            <p:nvPr/>
          </p:nvSpPr>
          <p:spPr>
            <a:xfrm>
              <a:off x="5236828" y="6223816"/>
              <a:ext cx="209193" cy="177800"/>
            </a:xfrm>
            <a:prstGeom prst="rect">
              <a:avLst/>
            </a:prstGeom>
            <a:solidFill>
              <a:schemeClr val="tx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>
              <a:off x="5236827" y="6466386"/>
              <a:ext cx="209193" cy="177800"/>
            </a:xfrm>
            <a:prstGeom prst="rect">
              <a:avLst/>
            </a:prstGeom>
            <a:solidFill>
              <a:schemeClr val="bg1"/>
            </a:solidFill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aphicFrame>
        <p:nvGraphicFramePr>
          <p:cNvPr id="69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35634456"/>
              </p:ext>
            </p:extLst>
          </p:nvPr>
        </p:nvGraphicFramePr>
        <p:xfrm>
          <a:off x="2278096" y="4849306"/>
          <a:ext cx="279213" cy="1930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b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g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r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c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m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98563542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y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743653893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k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944584280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w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10234106"/>
                  </a:ext>
                </a:extLst>
              </a:tr>
            </a:tbl>
          </a:graphicData>
        </a:graphic>
      </p:graphicFrame>
      <p:pic>
        <p:nvPicPr>
          <p:cNvPr id="72" name="Picture 7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 flipV="1">
            <a:off x="3319018" y="4752647"/>
            <a:ext cx="542925" cy="956903"/>
          </a:xfrm>
          <a:prstGeom prst="rect">
            <a:avLst/>
          </a:prstGeom>
        </p:spPr>
      </p:pic>
      <p:sp>
        <p:nvSpPr>
          <p:cNvPr id="73" name="TextBox 72"/>
          <p:cNvSpPr txBox="1"/>
          <p:nvPr/>
        </p:nvSpPr>
        <p:spPr>
          <a:xfrm>
            <a:off x="2170729" y="4463919"/>
            <a:ext cx="39760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Colors     Line styles          Marker styles</a:t>
            </a:r>
          </a:p>
        </p:txBody>
      </p:sp>
      <p:graphicFrame>
        <p:nvGraphicFramePr>
          <p:cNvPr id="74" name="Table 7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5323037"/>
              </p:ext>
            </p:extLst>
          </p:nvPr>
        </p:nvGraphicFramePr>
        <p:xfrm>
          <a:off x="3115948" y="4844226"/>
          <a:ext cx="279213" cy="965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79213">
                  <a:extLst>
                    <a:ext uri="{9D8B030D-6E8A-4147-A177-3AD203B41FA5}">
                      <a16:colId xmlns:a16="http://schemas.microsoft.com/office/drawing/2014/main" val="3644092184"/>
                    </a:ext>
                  </a:extLst>
                </a:gridCol>
              </a:tblGrid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23705154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--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2483973962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-.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64118199"/>
                  </a:ext>
                </a:extLst>
              </a:tr>
              <a:tr h="241300">
                <a:tc>
                  <a:txBody>
                    <a:bodyPr/>
                    <a:lstStyle/>
                    <a:p>
                      <a:pPr algn="l">
                        <a:lnSpc>
                          <a:spcPts val="1500"/>
                        </a:lnSpc>
                      </a:pPr>
                      <a:r>
                        <a:rPr lang="en-US" dirty="0"/>
                        <a:t>:</a:t>
                      </a: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3189968938"/>
                  </a:ext>
                </a:extLst>
              </a:tr>
            </a:tbl>
          </a:graphicData>
        </a:graphic>
      </p:graphicFrame>
      <p:grpSp>
        <p:nvGrpSpPr>
          <p:cNvPr id="82" name="Group 81"/>
          <p:cNvGrpSpPr/>
          <p:nvPr/>
        </p:nvGrpSpPr>
        <p:grpSpPr>
          <a:xfrm>
            <a:off x="135523" y="2731771"/>
            <a:ext cx="5653877" cy="1651673"/>
            <a:chOff x="135523" y="2731771"/>
            <a:chExt cx="5653877" cy="1651673"/>
          </a:xfrm>
        </p:grpSpPr>
        <p:cxnSp>
          <p:nvCxnSpPr>
            <p:cNvPr id="27" name="Straight Arrow Connector 26"/>
            <p:cNvCxnSpPr>
              <a:stCxn id="37" idx="0"/>
            </p:cNvCxnSpPr>
            <p:nvPr/>
          </p:nvCxnSpPr>
          <p:spPr>
            <a:xfrm flipV="1">
              <a:off x="2872895" y="2731772"/>
              <a:ext cx="36532" cy="6153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/>
            <p:cNvCxnSpPr/>
            <p:nvPr/>
          </p:nvCxnSpPr>
          <p:spPr>
            <a:xfrm flipH="1" flipV="1">
              <a:off x="4051294" y="2731771"/>
              <a:ext cx="32434" cy="660173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 flipH="1" flipV="1">
              <a:off x="4974336" y="2735885"/>
              <a:ext cx="1364" cy="1647559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TextBox 36"/>
            <p:cNvSpPr txBox="1"/>
            <p:nvPr/>
          </p:nvSpPr>
          <p:spPr>
            <a:xfrm>
              <a:off x="2066982" y="3347131"/>
              <a:ext cx="161182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x coordinates</a:t>
              </a: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3491627" y="3329997"/>
              <a:ext cx="14749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y coordinates</a:t>
              </a:r>
            </a:p>
          </p:txBody>
        </p:sp>
        <p:cxnSp>
          <p:nvCxnSpPr>
            <p:cNvPr id="51" name="Straight Arrow Connector 50"/>
            <p:cNvCxnSpPr/>
            <p:nvPr/>
          </p:nvCxnSpPr>
          <p:spPr>
            <a:xfrm flipV="1">
              <a:off x="857962" y="2731771"/>
              <a:ext cx="983966" cy="525845"/>
            </a:xfrm>
            <a:prstGeom prst="straightConnector1">
              <a:avLst/>
            </a:prstGeom>
            <a:ln>
              <a:solidFill>
                <a:srgbClr val="C0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54"/>
            <p:cNvSpPr txBox="1"/>
            <p:nvPr/>
          </p:nvSpPr>
          <p:spPr>
            <a:xfrm>
              <a:off x="135523" y="3187607"/>
              <a:ext cx="107113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add plot to figure</a:t>
              </a:r>
            </a:p>
          </p:txBody>
        </p:sp>
        <p:sp>
          <p:nvSpPr>
            <p:cNvPr id="80" name="TextBox 79"/>
            <p:cNvSpPr txBox="1"/>
            <p:nvPr/>
          </p:nvSpPr>
          <p:spPr>
            <a:xfrm>
              <a:off x="4943697" y="3510772"/>
              <a:ext cx="84570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format</a:t>
              </a:r>
            </a:p>
            <a:p>
              <a:r>
                <a:rPr lang="en-US" dirty="0"/>
                <a:t>string</a:t>
              </a:r>
            </a:p>
          </p:txBody>
        </p:sp>
      </p:grpSp>
      <p:sp>
        <p:nvSpPr>
          <p:cNvPr id="90" name="Title 8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8407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" grpId="0" animBg="1"/>
      <p:bldP spid="73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4135"/>
            <a:ext cx="6505575" cy="671512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950" y="87311"/>
            <a:ext cx="4273550" cy="1325563"/>
          </a:xfrm>
        </p:spPr>
        <p:txBody>
          <a:bodyPr/>
          <a:lstStyle/>
          <a:p>
            <a:r>
              <a:rPr lang="en-US" dirty="0"/>
              <a:t>Magic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9361" y="1295793"/>
            <a:ext cx="4988936" cy="1644779"/>
          </a:xfrm>
        </p:spPr>
        <p:txBody>
          <a:bodyPr>
            <a:normAutofit lnSpcReduction="10000"/>
          </a:bodyPr>
          <a:lstStyle/>
          <a:p>
            <a:r>
              <a:rPr lang="en-US" sz="2400" dirty="0" err="1"/>
              <a:t>Jupyter</a:t>
            </a:r>
            <a:r>
              <a:rPr lang="en-US" sz="2400" dirty="0"/>
              <a:t> code cells support </a:t>
            </a:r>
            <a:r>
              <a:rPr lang="en-US" sz="2400" i="1" dirty="0"/>
              <a:t>magic commands </a:t>
            </a:r>
            <a:r>
              <a:rPr lang="en-US" sz="2400" dirty="0"/>
              <a:t>(actually it is </a:t>
            </a:r>
            <a:r>
              <a:rPr lang="en-US" sz="2400" dirty="0" err="1"/>
              <a:t>IPython</a:t>
            </a:r>
            <a:r>
              <a:rPr lang="en-US" sz="2400" dirty="0"/>
              <a:t>)</a:t>
            </a:r>
          </a:p>
          <a:p>
            <a:r>
              <a:rPr lang="en-US" sz="2400" dirty="0"/>
              <a:t>% is a </a:t>
            </a:r>
            <a:r>
              <a:rPr lang="en-US" sz="2400" i="1" dirty="0"/>
              <a:t>line magic</a:t>
            </a:r>
            <a:endParaRPr lang="en-US" sz="2400" dirty="0"/>
          </a:p>
          <a:p>
            <a:r>
              <a:rPr lang="en-US" sz="2400" dirty="0"/>
              <a:t>%% is a </a:t>
            </a:r>
            <a:r>
              <a:rPr lang="en-US" sz="2400" i="1" dirty="0"/>
              <a:t>cell magic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142949"/>
              </p:ext>
            </p:extLst>
          </p:nvPr>
        </p:nvGraphicFramePr>
        <p:xfrm>
          <a:off x="428482" y="2940572"/>
          <a:ext cx="4687888" cy="3491040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745234">
                  <a:extLst>
                    <a:ext uri="{9D8B030D-6E8A-4147-A177-3AD203B41FA5}">
                      <a16:colId xmlns:a16="http://schemas.microsoft.com/office/drawing/2014/main" val="2435478086"/>
                    </a:ext>
                  </a:extLst>
                </a:gridCol>
                <a:gridCol w="2942654">
                  <a:extLst>
                    <a:ext uri="{9D8B030D-6E8A-4147-A177-3AD203B41FA5}">
                      <a16:colId xmlns:a16="http://schemas.microsoft.com/office/drawing/2014/main" val="1709649243"/>
                    </a:ext>
                  </a:extLst>
                </a:gridCol>
              </a:tblGrid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lsmagic</a:t>
                      </a:r>
                      <a:endParaRPr lang="en-US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magic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commands</a:t>
                      </a:r>
                      <a:endParaRPr lang="da-DK" sz="1400" b="0" dirty="0"/>
                    </a:p>
                  </a:txBody>
                  <a:tcPr marL="45720" marR="45720" marT="18000" marB="18000"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8827265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quickref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quick</a:t>
                      </a:r>
                      <a:r>
                        <a:rPr lang="da-DK" sz="1400" b="0" dirty="0"/>
                        <a:t> reference </a:t>
                      </a:r>
                      <a:r>
                        <a:rPr lang="da-DK" sz="1400" b="0" dirty="0" err="1"/>
                        <a:t>sheet</a:t>
                      </a:r>
                      <a:r>
                        <a:rPr lang="da-DK" sz="1400" b="0" dirty="0"/>
                        <a:t> to </a:t>
                      </a:r>
                      <a:r>
                        <a:rPr lang="da-DK" sz="1400" b="0" dirty="0" err="1"/>
                        <a:t>IPython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4398752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pwd</a:t>
                      </a:r>
                      <a:endParaRPr lang="en-US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print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working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</a:t>
                      </a:r>
                      <a:r>
                        <a:rPr lang="da-DK" sz="1400" b="0" baseline="0" dirty="0" err="1"/>
                        <a:t>current</a:t>
                      </a:r>
                      <a:r>
                        <a:rPr lang="da-DK" sz="1400" b="0" baseline="0" dirty="0"/>
                        <a:t> folder)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mpd="sng">
                      <a:noFill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000156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%cd </a:t>
                      </a:r>
                      <a:r>
                        <a:rPr lang="en-US" sz="1400" b="0" i="1" dirty="0"/>
                        <a:t>directory</a:t>
                      </a:r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 err="1"/>
                        <a:t>change</a:t>
                      </a:r>
                      <a:r>
                        <a:rPr lang="da-DK" sz="1400" b="0" baseline="0" dirty="0"/>
                        <a:t> </a:t>
                      </a:r>
                      <a:r>
                        <a:rPr lang="da-DK" sz="1400" b="0" baseline="0" dirty="0" err="1"/>
                        <a:t>directory</a:t>
                      </a:r>
                      <a:r>
                        <a:rPr lang="da-DK" sz="1400" b="0" baseline="0" dirty="0"/>
                        <a:t> (absolut or relative)</a:t>
                      </a:r>
                      <a:endParaRPr lang="da-DK" sz="1400" b="0" dirty="0"/>
                    </a:p>
                  </a:txBody>
                  <a:tcPr marL="45720" marR="45720" marT="18000" marB="18000">
                    <a:lnL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5460514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%ls</a:t>
                      </a:r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list </a:t>
                      </a:r>
                      <a:r>
                        <a:rPr lang="da-DK" sz="1400" b="0" dirty="0" err="1"/>
                        <a:t>content</a:t>
                      </a:r>
                      <a:r>
                        <a:rPr lang="da-DK" sz="1400" b="0" dirty="0"/>
                        <a:t> of </a:t>
                      </a:r>
                      <a:r>
                        <a:rPr lang="da-DK" sz="1400" b="0" dirty="0" err="1"/>
                        <a:t>current</a:t>
                      </a:r>
                      <a:r>
                        <a:rPr lang="da-DK" sz="1400" b="0" dirty="0"/>
                        <a:t> </a:t>
                      </a:r>
                      <a:r>
                        <a:rPr lang="da-DK" sz="1400" b="0" dirty="0" err="1"/>
                        <a:t>directory</a:t>
                      </a:r>
                      <a:endParaRPr lang="da-DK" sz="1400" b="0" dirty="0"/>
                    </a:p>
                  </a:txBody>
                  <a:tcPr marL="45720" marR="45720" marT="18000" marB="18000">
                    <a:lnT w="12700" cap="flat" cmpd="sng" algn="ctr">
                      <a:noFill/>
                      <a:prstDash val="lgDash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611633871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%pip </a:t>
                      </a:r>
                      <a:r>
                        <a:rPr lang="en-US" sz="1400" b="0" i="1" dirty="0"/>
                        <a:t>or </a:t>
                      </a:r>
                      <a:r>
                        <a:rPr lang="en-US" sz="1400" b="0" i="0" dirty="0"/>
                        <a:t> %</a:t>
                      </a:r>
                      <a:r>
                        <a:rPr lang="en-US" sz="1400" b="0" i="0" dirty="0" err="1"/>
                        <a:t>conda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1400" b="0" dirty="0"/>
                        <a:t>run pip or </a:t>
                      </a:r>
                      <a:r>
                        <a:rPr lang="da-DK" sz="1400" b="0" dirty="0" err="1"/>
                        <a:t>conda</a:t>
                      </a:r>
                      <a:r>
                        <a:rPr lang="da-DK" sz="1400" b="0" dirty="0"/>
                        <a:t> from </a:t>
                      </a:r>
                      <a:r>
                        <a:rPr lang="da-DK" sz="1400" b="0" dirty="0" err="1"/>
                        <a:t>jupyter</a:t>
                      </a:r>
                      <a:endParaRPr lang="da-DK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35616999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%load </a:t>
                      </a:r>
                      <a:r>
                        <a:rPr lang="en-US" sz="1400" b="0" i="1" dirty="0"/>
                        <a:t>script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insert</a:t>
                      </a:r>
                      <a:r>
                        <a:rPr lang="en-US" sz="1400" b="0" baseline="0" dirty="0"/>
                        <a:t> external script into cell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958183578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%run </a:t>
                      </a:r>
                      <a:r>
                        <a:rPr lang="en-US" sz="1400" b="0" i="1" dirty="0"/>
                        <a:t>program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run external program and show output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4292310623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automagic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toggle if %-prefix</a:t>
                      </a:r>
                      <a:r>
                        <a:rPr lang="en-US" sz="1400" b="0" baseline="0" dirty="0"/>
                        <a:t> is required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3123121940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inline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no zoom &amp; resize,</a:t>
                      </a:r>
                      <a:r>
                        <a:rPr lang="en-US" sz="1400" b="0" baseline="0" dirty="0"/>
                        <a:t> allows </a:t>
                      </a:r>
                      <a:r>
                        <a:rPr lang="en-US" sz="1400" b="0" dirty="0"/>
                        <a:t>multiple plots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59371829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matplotlib</a:t>
                      </a:r>
                      <a:r>
                        <a:rPr lang="en-US" sz="1400" b="0" baseline="0" dirty="0"/>
                        <a:t> notebook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0" baseline="0" dirty="0"/>
                        <a:t>a single plot can be zoomed &amp; resized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535797957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</a:t>
                      </a:r>
                      <a:r>
                        <a:rPr lang="en-US" sz="1400" b="0" dirty="0" err="1"/>
                        <a:t>writefile</a:t>
                      </a:r>
                      <a:r>
                        <a:rPr lang="en-US" sz="1400" b="0" baseline="0" dirty="0"/>
                        <a:t> </a:t>
                      </a:r>
                      <a:r>
                        <a:rPr lang="en-US" sz="1400" b="0" i="1" baseline="0" dirty="0"/>
                        <a:t>file</a:t>
                      </a:r>
                      <a:endParaRPr lang="en-US" sz="1400" b="0" i="1" dirty="0"/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write content of cell to</a:t>
                      </a:r>
                      <a:r>
                        <a:rPr lang="en-US" sz="1400" b="0" baseline="0" dirty="0"/>
                        <a:t> a file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871687194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%%time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measure time</a:t>
                      </a:r>
                      <a:r>
                        <a:rPr lang="en-US" sz="1400" b="0" baseline="0" dirty="0"/>
                        <a:t> for cell execution</a:t>
                      </a:r>
                      <a:endParaRPr lang="en-US" sz="1400" b="0" dirty="0"/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2996876216"/>
                  </a:ext>
                </a:extLst>
              </a:tr>
              <a:tr h="163104">
                <a:tc>
                  <a:txBody>
                    <a:bodyPr/>
                    <a:lstStyle/>
                    <a:p>
                      <a:r>
                        <a:rPr lang="en-US" sz="1400" b="0" dirty="0"/>
                        <a:t>%</a:t>
                      </a:r>
                      <a:r>
                        <a:rPr lang="en-US" sz="1400" b="0" dirty="0" err="1"/>
                        <a:t>timeit</a:t>
                      </a:r>
                      <a:r>
                        <a:rPr lang="en-US" sz="1400" b="0" dirty="0"/>
                        <a:t> </a:t>
                      </a:r>
                      <a:r>
                        <a:rPr lang="en-US" sz="1400" b="0" i="1" dirty="0"/>
                        <a:t>expression</a:t>
                      </a:r>
                    </a:p>
                  </a:txBody>
                  <a:tcPr marL="45720" marR="45720" marT="18000" marB="18000"/>
                </a:tc>
                <a:tc>
                  <a:txBody>
                    <a:bodyPr/>
                    <a:lstStyle/>
                    <a:p>
                      <a:r>
                        <a:rPr lang="en-US" sz="1400" b="0" dirty="0"/>
                        <a:t>time for simple expression</a:t>
                      </a:r>
                    </a:p>
                  </a:txBody>
                  <a:tcPr marL="45720" marR="45720" marT="18000" marB="18000"/>
                </a:tc>
                <a:extLst>
                  <a:ext uri="{0D108BD9-81ED-4DB2-BD59-A6C34878D82A}">
                    <a16:rowId xmlns:a16="http://schemas.microsoft.com/office/drawing/2014/main" val="1751824822"/>
                  </a:ext>
                </a:extLst>
              </a:tr>
            </a:tbl>
          </a:graphicData>
        </a:graphic>
      </p:graphicFrame>
      <p:cxnSp>
        <p:nvCxnSpPr>
          <p:cNvPr id="7" name="Straight Arrow Connector 6"/>
          <p:cNvCxnSpPr/>
          <p:nvPr/>
        </p:nvCxnSpPr>
        <p:spPr>
          <a:xfrm flipV="1">
            <a:off x="5116370" y="1412874"/>
            <a:ext cx="1563830" cy="21627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5116370" y="2762250"/>
            <a:ext cx="1563830" cy="127654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5116370" y="2063750"/>
            <a:ext cx="1563830" cy="17399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116370" y="5600700"/>
            <a:ext cx="1563830" cy="47625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1195771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0223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100" y="2012949"/>
            <a:ext cx="5149850" cy="4164013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inline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without</a:t>
            </a:r>
            <a:r>
              <a:rPr lang="en-US" sz="2400" dirty="0"/>
              <a:t> interactive zoom and pan (default)</a:t>
            </a:r>
          </a:p>
          <a:p>
            <a:r>
              <a:rPr lang="en-US" sz="2400" dirty="0"/>
              <a:t>Consider changing default figure size </a:t>
            </a:r>
          </a:p>
          <a:p>
            <a:pPr marL="457200" lvl="1" indent="0">
              <a:buNone/>
            </a:pP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plt.rcParams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['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figure.figsize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endParaRPr lang="en-US" sz="2400" dirty="0"/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4659170" y="1543050"/>
            <a:ext cx="2014680" cy="209569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356100" y="1371600"/>
            <a:ext cx="2317750" cy="81280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022850" y="1866900"/>
            <a:ext cx="1651000" cy="21336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5022850" y="2184402"/>
            <a:ext cx="1651000" cy="1816100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700501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19750" y="87311"/>
            <a:ext cx="6515100" cy="669607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9099" y="2012949"/>
            <a:ext cx="5201123" cy="246380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lang="en-US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matplotlib</a:t>
            </a:r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notebook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</a:t>
            </a:r>
            <a:r>
              <a:rPr lang="en-US" sz="2400" dirty="0"/>
              <a:t> interactive zoom and pan</a:t>
            </a: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2400" dirty="0"/>
              <a:t>  (also allows setting figure size)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V="1">
            <a:off x="5226050" y="1690688"/>
            <a:ext cx="1447800" cy="161766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4565650" y="1330324"/>
            <a:ext cx="2108200" cy="8540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V="1">
            <a:off x="5226050" y="1911350"/>
            <a:ext cx="1447800" cy="1397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0212610" y="60189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/>
          <p:cNvSpPr/>
          <p:nvPr/>
        </p:nvSpPr>
        <p:spPr>
          <a:xfrm>
            <a:off x="10150056" y="4342526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679832" y="5963424"/>
            <a:ext cx="94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resize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button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20" name="TextBox 19"/>
          <p:cNvSpPr txBox="1"/>
          <p:nvPr/>
        </p:nvSpPr>
        <p:spPr>
          <a:xfrm>
            <a:off x="10375978" y="4554689"/>
            <a:ext cx="1213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end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interaction</a:t>
            </a:r>
            <a:endParaRPr lang="da-DK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071794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>
            <a:extLst>
              <a:ext uri="{FF2B5EF4-FFF2-40B4-BE49-F238E27FC236}">
                <a16:creationId xmlns:a16="http://schemas.microsoft.com/office/drawing/2014/main" id="{3120A0E5-3878-9499-976D-A1B3EA386E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88405" y="177983"/>
            <a:ext cx="5969337" cy="6540317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7764" y="2012948"/>
            <a:ext cx="5201123" cy="3188071"/>
          </a:xfrm>
        </p:spPr>
        <p:txBody>
          <a:bodyPr>
            <a:norm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%matplotlib widget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/>
              <a:t>pyplot</a:t>
            </a:r>
            <a:r>
              <a:rPr lang="en-US" sz="2400" dirty="0"/>
              <a:t> figures are shown </a:t>
            </a:r>
            <a:r>
              <a:rPr lang="en-US" sz="2400" i="1" dirty="0"/>
              <a:t>with</a:t>
            </a:r>
            <a:r>
              <a:rPr lang="en-US" sz="2400" dirty="0"/>
              <a:t> interactive zoom and pan</a:t>
            </a:r>
          </a:p>
          <a:p>
            <a:pPr marL="0" indent="0" algn="ctr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pip install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ipympl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400" dirty="0"/>
              <a:t>Start each figure with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plt.figure</a:t>
            </a:r>
            <a:r>
              <a:rPr lang="en-US" sz="2400" dirty="0"/>
              <a:t>  (also allows setting figure size)</a:t>
            </a:r>
          </a:p>
          <a:p>
            <a:r>
              <a:rPr lang="en-US" sz="2400" dirty="0"/>
              <a:t>Final call to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show</a:t>
            </a:r>
            <a:r>
              <a:rPr lang="en-US" sz="2400" dirty="0"/>
              <a:t> can be omitted</a:t>
            </a:r>
          </a:p>
        </p:txBody>
      </p:sp>
      <p:cxnSp>
        <p:nvCxnSpPr>
          <p:cNvPr id="8" name="Straight Arrow Connector 7"/>
          <p:cNvCxnSpPr>
            <a:cxnSpLocks/>
          </p:cNvCxnSpPr>
          <p:nvPr/>
        </p:nvCxnSpPr>
        <p:spPr>
          <a:xfrm flipV="1">
            <a:off x="5654090" y="2120900"/>
            <a:ext cx="1112895" cy="151148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cxnSpLocks/>
          </p:cNvCxnSpPr>
          <p:nvPr/>
        </p:nvCxnSpPr>
        <p:spPr>
          <a:xfrm flipV="1">
            <a:off x="4538135" y="1690688"/>
            <a:ext cx="2228850" cy="55297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>
            <a:cxnSpLocks/>
          </p:cNvCxnSpPr>
          <p:nvPr/>
        </p:nvCxnSpPr>
        <p:spPr>
          <a:xfrm flipV="1">
            <a:off x="5654090" y="2565926"/>
            <a:ext cx="1112895" cy="106645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Oval 16"/>
          <p:cNvSpPr/>
          <p:nvPr/>
        </p:nvSpPr>
        <p:spPr>
          <a:xfrm>
            <a:off x="11021512" y="4429061"/>
            <a:ext cx="544290" cy="535329"/>
          </a:xfrm>
          <a:prstGeom prst="ellipse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/>
          <p:cNvSpPr txBox="1"/>
          <p:nvPr/>
        </p:nvSpPr>
        <p:spPr>
          <a:xfrm>
            <a:off x="10822416" y="4964390"/>
            <a:ext cx="9424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resize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 err="1">
                <a:solidFill>
                  <a:srgbClr val="C00000"/>
                </a:solidFill>
              </a:rPr>
              <a:t>button</a:t>
            </a:r>
            <a:endParaRPr lang="da-DK" dirty="0">
              <a:solidFill>
                <a:srgbClr val="C00000"/>
              </a:solidFill>
            </a:endParaRPr>
          </a:p>
        </p:txBody>
      </p:sp>
      <p:sp>
        <p:nvSpPr>
          <p:cNvPr id="24" name="Title 1">
            <a:extLst>
              <a:ext uri="{FF2B5EF4-FFF2-40B4-BE49-F238E27FC236}">
                <a16:creationId xmlns:a16="http://schemas.microsoft.com/office/drawing/2014/main" id="{DE9AC4E5-94A6-BDA6-B68D-17D1E64D44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4679950" cy="1325563"/>
          </a:xfrm>
        </p:spPr>
        <p:txBody>
          <a:bodyPr/>
          <a:lstStyle/>
          <a:p>
            <a:r>
              <a:rPr lang="da-DK" dirty="0" err="1"/>
              <a:t>Jupyter</a:t>
            </a:r>
            <a:r>
              <a:rPr lang="da-DK" dirty="0"/>
              <a:t> </a:t>
            </a:r>
            <a:br>
              <a:rPr lang="da-DK" dirty="0"/>
            </a:br>
            <a:r>
              <a:rPr lang="da-DK" dirty="0"/>
              <a:t>    and </a:t>
            </a:r>
            <a:r>
              <a:rPr lang="da-DK" dirty="0" err="1"/>
              <a:t>matplotlib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70644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78150" y="886900"/>
            <a:ext cx="9213850" cy="5777371"/>
          </a:xfrm>
        </p:spPr>
        <p:txBody>
          <a:bodyPr>
            <a:normAutofit/>
          </a:bodyPr>
          <a:lstStyle/>
          <a:p>
            <a:r>
              <a:rPr lang="en-US" dirty="0"/>
              <a:t>Widespread tool used for data science applications</a:t>
            </a:r>
          </a:p>
          <a:p>
            <a:r>
              <a:rPr lang="en-US" dirty="0"/>
              <a:t>Documentation, code for data analysis, and resulting visualizations are stored in one common format</a:t>
            </a:r>
          </a:p>
          <a:p>
            <a:r>
              <a:rPr lang="en-US" dirty="0"/>
              <a:t>Easy to update visualizations</a:t>
            </a:r>
          </a:p>
          <a:p>
            <a:r>
              <a:rPr lang="en-US" dirty="0"/>
              <a:t>Works with about 100 different programming languages </a:t>
            </a:r>
            <a:br>
              <a:rPr lang="en-US" dirty="0"/>
            </a:br>
            <a:r>
              <a:rPr lang="en-US" dirty="0"/>
              <a:t>(not only Python 3), many special features, ....</a:t>
            </a:r>
          </a:p>
          <a:p>
            <a:r>
              <a:rPr lang="en-US" dirty="0"/>
              <a:t>Easy to share data analysis</a:t>
            </a:r>
          </a:p>
          <a:p>
            <a:r>
              <a:rPr lang="en-US" dirty="0"/>
              <a:t>IDEs with Notebook support: VS Code, Spyder, PyCharm</a:t>
            </a:r>
          </a:p>
          <a:p>
            <a:r>
              <a:rPr lang="en-US" dirty="0"/>
              <a:t>Online </a:t>
            </a:r>
            <a:r>
              <a:rPr lang="en-US" dirty="0" err="1"/>
              <a:t>Jupyter</a:t>
            </a:r>
            <a:r>
              <a:rPr lang="en-US" dirty="0"/>
              <a:t> Notebook with no setup: </a:t>
            </a:r>
            <a:r>
              <a:rPr lang="en-US" dirty="0" err="1">
                <a:hlinkClick r:id="rId2"/>
              </a:rPr>
              <a:t>colab.google</a:t>
            </a:r>
            <a:endParaRPr lang="en-US" dirty="0"/>
          </a:p>
          <a:p>
            <a:endParaRPr lang="en-US" dirty="0"/>
          </a:p>
          <a:p>
            <a:r>
              <a:rPr lang="en-US" i="1" dirty="0"/>
              <a:t>Many online tutorials and examples are available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99" t="9606" r="27205" b="13144"/>
          <a:stretch/>
        </p:blipFill>
        <p:spPr>
          <a:xfrm>
            <a:off x="647700" y="669925"/>
            <a:ext cx="1727200" cy="1895252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899855" y="6166721"/>
            <a:ext cx="63445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https://www.youtube.com/results?search_query=jupyter+python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274296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702A2-C39E-4B16-9A68-DD521D7ECC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257"/>
            <a:ext cx="12192000" cy="1136776"/>
          </a:xfrm>
        </p:spPr>
        <p:txBody>
          <a:bodyPr>
            <a:normAutofit/>
          </a:bodyPr>
          <a:lstStyle/>
          <a:p>
            <a:pPr algn="ctr"/>
            <a:r>
              <a:rPr lang="en-US" b="1" dirty="0" err="1"/>
              <a:t>JupyterLab</a:t>
            </a:r>
            <a:r>
              <a:rPr lang="en-US" b="1" dirty="0"/>
              <a:t>: A Next-Generation Notebook Interface</a:t>
            </a:r>
            <a:endParaRPr lang="da-DK" dirty="0"/>
          </a:p>
        </p:txBody>
      </p:sp>
      <p:pic>
        <p:nvPicPr>
          <p:cNvPr id="5" name="Content Placeholder 4" descr="Text&#10;&#10;Description automatically generated">
            <a:extLst>
              <a:ext uri="{FF2B5EF4-FFF2-40B4-BE49-F238E27FC236}">
                <a16:creationId xmlns:a16="http://schemas.microsoft.com/office/drawing/2014/main" id="{6E676CE3-0CAC-4959-BCDD-4CC0687FB4C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129" y="1051970"/>
            <a:ext cx="9609741" cy="5405480"/>
          </a:xfrm>
          <a:ln>
            <a:solidFill>
              <a:schemeClr val="tx1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D982743-1534-41B3-888B-ACD0C571F318}"/>
              </a:ext>
            </a:extLst>
          </p:cNvPr>
          <p:cNvSpPr txBox="1"/>
          <p:nvPr/>
        </p:nvSpPr>
        <p:spPr>
          <a:xfrm>
            <a:off x="5994733" y="6457450"/>
            <a:ext cx="609399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da-DK" dirty="0">
                <a:hlinkClick r:id="rId4"/>
              </a:rPr>
              <a:t>jupyter.org</a:t>
            </a:r>
            <a:r>
              <a:rPr lang="da-DK" dirty="0"/>
              <a:t>     </a:t>
            </a:r>
            <a:r>
              <a:rPr lang="da-DK" dirty="0">
                <a:hlinkClick r:id="rId5"/>
              </a:rPr>
              <a:t>jupyterlab.readthedocs.io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53334384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CE3A2-11C2-7A3D-2786-C3DDDFC113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Visualization</a:t>
            </a:r>
            <a:r>
              <a:rPr lang="da-DK" dirty="0"/>
              <a:t> </a:t>
            </a:r>
            <a:r>
              <a:rPr lang="da-DK" dirty="0" err="1"/>
              <a:t>libraries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AADD978-B1D1-BFD9-1F9E-8F3513BB97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039956"/>
            <a:ext cx="5035658" cy="2420911"/>
          </a:xfrm>
        </p:spPr>
        <p:txBody>
          <a:bodyPr>
            <a:normAutofit/>
          </a:bodyPr>
          <a:lstStyle/>
          <a:p>
            <a:r>
              <a:rPr lang="da-DK" dirty="0"/>
              <a:t>Altair - </a:t>
            </a:r>
            <a:r>
              <a:rPr lang="da-DK" dirty="0">
                <a:hlinkClick r:id="rId3"/>
              </a:rPr>
              <a:t>altair-viz.github.io</a:t>
            </a:r>
            <a:endParaRPr lang="da-DK" dirty="0"/>
          </a:p>
          <a:p>
            <a:r>
              <a:rPr lang="da-DK" dirty="0" err="1"/>
              <a:t>Bokeh</a:t>
            </a:r>
            <a:r>
              <a:rPr lang="da-DK" dirty="0"/>
              <a:t> - </a:t>
            </a:r>
            <a:r>
              <a:rPr lang="da-DK" dirty="0">
                <a:hlinkClick r:id="rId4"/>
              </a:rPr>
              <a:t>bokeh.org</a:t>
            </a:r>
            <a:endParaRPr lang="da-DK" dirty="0"/>
          </a:p>
          <a:p>
            <a:r>
              <a:rPr lang="da-DK" dirty="0" err="1"/>
              <a:t>Plotly</a:t>
            </a:r>
            <a:r>
              <a:rPr lang="da-DK" dirty="0"/>
              <a:t> - </a:t>
            </a:r>
            <a:r>
              <a:rPr lang="da-DK" dirty="0">
                <a:hlinkClick r:id="rId5"/>
              </a:rPr>
              <a:t>plotly.com/</a:t>
            </a:r>
            <a:r>
              <a:rPr lang="da-DK" dirty="0" err="1">
                <a:hlinkClick r:id="rId5"/>
              </a:rPr>
              <a:t>python</a:t>
            </a:r>
            <a:endParaRPr lang="da-DK" dirty="0"/>
          </a:p>
          <a:p>
            <a:r>
              <a:rPr lang="da-DK" dirty="0" err="1"/>
              <a:t>Seaborn</a:t>
            </a:r>
            <a:r>
              <a:rPr lang="da-DK" dirty="0"/>
              <a:t> - </a:t>
            </a:r>
            <a:r>
              <a:rPr lang="da-DK" dirty="0">
                <a:hlinkClick r:id="rId6"/>
              </a:rPr>
              <a:t>seaborn.pydata.org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pPr marL="0" indent="0">
              <a:buNone/>
            </a:pPr>
            <a:endParaRPr lang="da-D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1BB97FD-DF81-2EDA-0B66-64453332E454}"/>
              </a:ext>
            </a:extLst>
          </p:cNvPr>
          <p:cNvSpPr txBox="1"/>
          <p:nvPr/>
        </p:nvSpPr>
        <p:spPr>
          <a:xfrm>
            <a:off x="6357612" y="6366815"/>
            <a:ext cx="524756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da-DK" dirty="0">
                <a:hlinkClick r:id="rId7"/>
              </a:rPr>
              <a:t>demo.bokeh.org/</a:t>
            </a:r>
            <a:r>
              <a:rPr lang="da-DK" dirty="0" err="1">
                <a:hlinkClick r:id="rId7"/>
              </a:rPr>
              <a:t>movies</a:t>
            </a:r>
            <a:endParaRPr lang="da-DK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4496751-D7C5-E765-0F21-691D52828FE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357612" y="1443176"/>
            <a:ext cx="5247563" cy="4923639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5703375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6140" t="12345" r="53702" b="10470"/>
          <a:stretch/>
        </p:blipFill>
        <p:spPr>
          <a:xfrm>
            <a:off x="7091440" y="928517"/>
            <a:ext cx="5100560" cy="536127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scipy.optimize.minimize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5438" y="1690688"/>
            <a:ext cx="6465126" cy="4351338"/>
          </a:xfrm>
        </p:spPr>
        <p:txBody>
          <a:bodyPr>
            <a:normAutofit/>
          </a:bodyPr>
          <a:lstStyle/>
          <a:p>
            <a:r>
              <a:rPr lang="en-US" dirty="0"/>
              <a:t>Find point </a:t>
            </a:r>
            <a:r>
              <a:rPr lang="en-US" dirty="0">
                <a:solidFill>
                  <a:srgbClr val="FF0000"/>
                </a:solidFill>
              </a:rPr>
              <a:t>p</a:t>
            </a:r>
            <a:r>
              <a:rPr lang="en-US" dirty="0"/>
              <a:t> minimizing function </a:t>
            </a:r>
            <a:r>
              <a:rPr lang="en-US" dirty="0">
                <a:solidFill>
                  <a:schemeClr val="accent1">
                    <a:lumMod val="50000"/>
                  </a:schemeClr>
                </a:solidFill>
              </a:rPr>
              <a:t>f</a:t>
            </a:r>
          </a:p>
          <a:p>
            <a:r>
              <a:rPr lang="en-US" dirty="0"/>
              <a:t>Supports 13 algorithms – but no guarantee that result is correct</a:t>
            </a:r>
          </a:p>
          <a:p>
            <a:r>
              <a:rPr lang="en-US" dirty="0"/>
              <a:t>Knowledge about optimization will help you know what optimization algorithm to select and what parameters to provide for better results</a:t>
            </a:r>
          </a:p>
          <a:p>
            <a:r>
              <a:rPr lang="en-US" dirty="0">
                <a:solidFill>
                  <a:srgbClr val="C00000"/>
                </a:solidFill>
              </a:rPr>
              <a:t>       WARNING</a:t>
            </a:r>
            <a:br>
              <a:rPr lang="en-US" dirty="0"/>
            </a:br>
            <a:r>
              <a:rPr lang="en-US" dirty="0"/>
              <a:t>Many solvers return the wrong value when used as a black box</a:t>
            </a:r>
          </a:p>
        </p:txBody>
      </p:sp>
      <p:sp>
        <p:nvSpPr>
          <p:cNvPr id="5" name="Rectangle 4"/>
          <p:cNvSpPr/>
          <p:nvPr/>
        </p:nvSpPr>
        <p:spPr>
          <a:xfrm>
            <a:off x="3112369" y="6402613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4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4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9891" y="4721582"/>
            <a:ext cx="487666" cy="40590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37166" y="4721582"/>
            <a:ext cx="487666" cy="405904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185521" y="6402613"/>
            <a:ext cx="16047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pip install </a:t>
            </a:r>
            <a:r>
              <a:rPr lang="en-US" dirty="0" err="1"/>
              <a:t>scipy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14567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70083723"/>
              </p:ext>
            </p:extLst>
          </p:nvPr>
        </p:nvGraphicFramePr>
        <p:xfrm>
          <a:off x="209456" y="365125"/>
          <a:ext cx="8389686" cy="618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8968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09266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4708491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remember calls to f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value = x ** 2 + 10 * sin(x)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.append((x, value))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value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[-8 + 18 * i /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9999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for i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[f(x)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plt.style.use('dark_background')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'w-')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start, color in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8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'red'),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-6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'yellow')]: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 = []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solution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'nelder-mead')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x, y = solution.x[0], solution.fun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plt.plot(*zip(*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), '.-', c=color, label=f'start {start:.1f}')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trace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plt.plot(*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trace[0],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'o', c=color)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first trace point</a:t>
                      </a:r>
                    </a:p>
                    <a:p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plt.text(x, -23, f'{x:.3f}', c=color, ha='center')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show minimum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plt.plot([x, x], [-18, y], '--', c=color)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dash to minimum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plt.xticks(range(-5, 15, 5))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plt.yticks(range(-25, 100, 25))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plt.minorticks_on()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6127851"/>
              </p:ext>
            </p:extLst>
          </p:nvPr>
        </p:nvGraphicFramePr>
        <p:xfrm>
          <a:off x="4144160" y="237210"/>
          <a:ext cx="4657813" cy="1943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65781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43494">
                <a:tc>
                  <a:txBody>
                    <a:bodyPr/>
                    <a:lstStyle/>
                    <a:p>
                      <a:pPr>
                        <a:spcAft>
                          <a:spcPts val="0"/>
                        </a:spcAft>
                      </a:pP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339215">
                <a:tc>
                  <a:txBody>
                    <a:bodyPr/>
                    <a:lstStyle/>
                    <a:p>
                      <a:pPr marL="180975" indent="-180975"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print(solution)</a:t>
                      </a:r>
                      <a:endParaRPr lang="pt-BR" sz="105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final_simplex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(array([[-1.3064209 ],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[-1.30649414]]), array([-7.94582337, -7.94582336]))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-7.94582337348758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message: 'Optimization terminated successfully.'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en-US" sz="105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nfev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38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nit: 19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status: 0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success: True</a:t>
                      </a:r>
                    </a:p>
                    <a:p>
                      <a:pPr marL="180975" indent="-180975"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array([</a:t>
                      </a:r>
                      <a:r>
                        <a:rPr lang="en-US" sz="105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-1.3064209</a:t>
                      </a:r>
                      <a:r>
                        <a:rPr lang="en-US" sz="105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2174" t="5219" r="620" b="6892"/>
          <a:stretch/>
        </p:blipFill>
        <p:spPr>
          <a:xfrm>
            <a:off x="8917484" y="-690126"/>
            <a:ext cx="3435060" cy="7743571"/>
          </a:xfrm>
          <a:prstGeom prst="rect">
            <a:avLst/>
          </a:prstGeom>
        </p:spPr>
      </p:pic>
      <p:cxnSp>
        <p:nvCxnSpPr>
          <p:cNvPr id="10" name="Straight Arrow Connector 9"/>
          <p:cNvCxnSpPr/>
          <p:nvPr/>
        </p:nvCxnSpPr>
        <p:spPr>
          <a:xfrm flipV="1">
            <a:off x="2345331" y="5933131"/>
            <a:ext cx="6896391" cy="3837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2759893" y="3781698"/>
            <a:ext cx="620070" cy="285025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>
            <a:off x="3689998" y="3781698"/>
            <a:ext cx="333585" cy="28502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>
            <a:off x="847331" y="1915070"/>
            <a:ext cx="1959969" cy="2189808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2886549" y="6124038"/>
            <a:ext cx="4742352" cy="64633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minimize</a:t>
            </a:r>
            <a:r>
              <a:rPr lang="en-US" dirty="0"/>
              <a:t> tries to find a local minimum for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by repeatedly evaluating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f</a:t>
            </a:r>
            <a:r>
              <a:rPr lang="en-US" dirty="0"/>
              <a:t> for different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values</a:t>
            </a:r>
          </a:p>
        </p:txBody>
      </p:sp>
    </p:spTree>
    <p:extLst>
      <p:ext uri="{BB962C8B-B14F-4D97-AF65-F5344CB8AC3E}">
        <p14:creationId xmlns:p14="http://schemas.microsoft.com/office/powerpoint/2010/main" val="342066345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Minimum enclosing circle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761663" y="1825625"/>
                <a:ext cx="712175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Find </a:t>
                </a:r>
                <a:r>
                  <a:rPr lang="en-US" i="1" dirty="0">
                    <a:solidFill>
                      <a:srgbClr val="C00000"/>
                    </a:solidFill>
                  </a:rPr>
                  <a:t>c</a:t>
                </a:r>
                <a:r>
                  <a:rPr lang="en-US" dirty="0"/>
                  <a:t> such that </a:t>
                </a:r>
                <a:r>
                  <a:rPr lang="en-US" i="1" dirty="0">
                    <a:solidFill>
                      <a:srgbClr val="C00000"/>
                    </a:solidFill>
                  </a:rPr>
                  <a:t>r</a:t>
                </a:r>
                <a:r>
                  <a:rPr lang="en-US" dirty="0"/>
                  <a:t> = </a:t>
                </a:r>
                <a:r>
                  <a:rPr lang="en-US" dirty="0" err="1"/>
                  <a:t>max</a:t>
                </a:r>
                <a:r>
                  <a:rPr lang="en-US" i="1" baseline="-25000" dirty="0" err="1"/>
                  <a:t>p</a:t>
                </a:r>
                <a:r>
                  <a:rPr lang="en-US" dirty="0"/>
                  <a:t> |</a:t>
                </a:r>
                <a:r>
                  <a:rPr lang="en-US" i="1" dirty="0"/>
                  <a:t>p </a:t>
                </a:r>
                <a:r>
                  <a:rPr lang="en-US" dirty="0"/>
                  <a:t>- </a:t>
                </a:r>
                <a:r>
                  <a:rPr lang="en-US" i="1" dirty="0"/>
                  <a:t>c</a:t>
                </a:r>
                <a:r>
                  <a:rPr lang="en-US" dirty="0"/>
                  <a:t>| is </a:t>
                </a:r>
                <a:r>
                  <a:rPr lang="en-US" dirty="0">
                    <a:solidFill>
                      <a:srgbClr val="C00000"/>
                    </a:solidFill>
                  </a:rPr>
                  <a:t>minimized</a:t>
                </a:r>
              </a:p>
              <a:p>
                <a:endParaRPr lang="en-US" dirty="0">
                  <a:solidFill>
                    <a:srgbClr val="C00000"/>
                  </a:solidFill>
                </a:endParaRPr>
              </a:p>
              <a:p>
                <a:r>
                  <a:rPr lang="en-US" dirty="0"/>
                  <a:t>A solution is characterized by either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three points on circle, where the triangle contains the circle center </a:t>
                </a:r>
              </a:p>
              <a:p>
                <a:pPr marL="914400" lvl="1" indent="-457200">
                  <a:buFont typeface="+mj-lt"/>
                  <a:buAutoNum type="arabicParenR"/>
                </a:pPr>
                <a:r>
                  <a:rPr lang="en-US" dirty="0"/>
                  <a:t>two opposite points on diagonal</a:t>
                </a:r>
              </a:p>
              <a:p>
                <a:endParaRPr lang="en-US" dirty="0"/>
              </a:p>
              <a:p>
                <a:r>
                  <a:rPr lang="en-US" dirty="0"/>
                  <a:t>Try a standard numeric minimization solver</a:t>
                </a:r>
              </a:p>
              <a:p>
                <a:endParaRPr lang="en-US" dirty="0"/>
              </a:p>
              <a:p>
                <a:r>
                  <a:rPr lang="en-US" dirty="0"/>
                  <a:t>       Computation involves </a:t>
                </a:r>
                <a:r>
                  <a:rPr lang="en-US" dirty="0">
                    <a:solidFill>
                      <a:srgbClr val="C00000"/>
                    </a:solidFill>
                  </a:rPr>
                  <a:t>max</a:t>
                </a:r>
                <a:r>
                  <a:rPr lang="en-US" dirty="0"/>
                  <a:t> and 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da-DK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rad>
                  </m:oMath>
                </a14:m>
                <a:r>
                  <a:rPr lang="en-US" dirty="0"/>
                  <a:t>, which can be hard for numeric optimization solvers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761663" y="1825625"/>
                <a:ext cx="7121753" cy="5032375"/>
              </a:xfrm>
              <a:blipFill>
                <a:blip r:embed="rId3"/>
                <a:stretch>
                  <a:fillRect l="-1455" t="-2663" r="-25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/>
          <a:srcRect l="18679" t="18820" r="12869" b="21169"/>
          <a:stretch/>
        </p:blipFill>
        <p:spPr>
          <a:xfrm>
            <a:off x="491490" y="1825625"/>
            <a:ext cx="3863339" cy="3863339"/>
          </a:xfrm>
          <a:prstGeom prst="rect">
            <a:avLst/>
          </a:prstGeom>
        </p:spPr>
      </p:pic>
      <p:cxnSp>
        <p:nvCxnSpPr>
          <p:cNvPr id="6" name="Straight Connector 5"/>
          <p:cNvCxnSpPr/>
          <p:nvPr/>
        </p:nvCxnSpPr>
        <p:spPr>
          <a:xfrm flipV="1">
            <a:off x="2437002" y="2790825"/>
            <a:ext cx="1538098" cy="980026"/>
          </a:xfrm>
          <a:prstGeom prst="line">
            <a:avLst/>
          </a:prstGeom>
          <a:ln w="19050">
            <a:solidFill>
              <a:srgbClr val="C00000"/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2466433" y="3676458"/>
            <a:ext cx="10779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C00000"/>
                </a:solidFill>
              </a:rPr>
              <a:t>c</a:t>
            </a:r>
            <a:r>
              <a:rPr lang="en-US" dirty="0">
                <a:solidFill>
                  <a:srgbClr val="C00000"/>
                </a:solidFill>
              </a:rPr>
              <a:t> = (</a:t>
            </a:r>
            <a:r>
              <a:rPr lang="en-US" i="1" dirty="0">
                <a:solidFill>
                  <a:srgbClr val="C00000"/>
                </a:solidFill>
              </a:rPr>
              <a:t>x</a:t>
            </a:r>
            <a:r>
              <a:rPr lang="en-US" dirty="0">
                <a:solidFill>
                  <a:srgbClr val="C00000"/>
                </a:solidFill>
              </a:rPr>
              <a:t>, </a:t>
            </a:r>
            <a:r>
              <a:rPr lang="en-US" i="1" dirty="0">
                <a:solidFill>
                  <a:srgbClr val="C00000"/>
                </a:solidFill>
              </a:rPr>
              <a:t>y</a:t>
            </a:r>
            <a:r>
              <a:rPr lang="en-US" dirty="0">
                <a:solidFill>
                  <a:srgbClr val="C00000"/>
                </a:solidFill>
              </a:rPr>
              <a:t>)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014239" y="2962346"/>
            <a:ext cx="3649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i="1" dirty="0">
                <a:solidFill>
                  <a:srgbClr val="C00000"/>
                </a:solidFill>
              </a:rPr>
              <a:t>r</a:t>
            </a:r>
          </a:p>
        </p:txBody>
      </p:sp>
      <p:cxnSp>
        <p:nvCxnSpPr>
          <p:cNvPr id="11" name="Straight Connector 10"/>
          <p:cNvCxnSpPr/>
          <p:nvPr/>
        </p:nvCxnSpPr>
        <p:spPr>
          <a:xfrm>
            <a:off x="2438400" y="3783013"/>
            <a:ext cx="430634" cy="111575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 flipV="1">
            <a:off x="2432050" y="2235667"/>
            <a:ext cx="973880" cy="15409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/>
          <p:cNvCxnSpPr/>
          <p:nvPr/>
        </p:nvCxnSpPr>
        <p:spPr>
          <a:xfrm flipH="1">
            <a:off x="721454" y="3776663"/>
            <a:ext cx="1715359" cy="610779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V="1">
            <a:off x="2438400" y="2248251"/>
            <a:ext cx="434829" cy="1526824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 flipV="1">
            <a:off x="2332140" y="2768368"/>
            <a:ext cx="101498" cy="1006707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795244" y="3779838"/>
            <a:ext cx="641569" cy="1668812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1543574" y="3776663"/>
            <a:ext cx="893239" cy="598196"/>
          </a:xfrm>
          <a:prstGeom prst="line">
            <a:avLst/>
          </a:prstGeom>
          <a:ln>
            <a:solidFill>
              <a:srgbClr val="00B05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Oval 6"/>
          <p:cNvSpPr/>
          <p:nvPr/>
        </p:nvSpPr>
        <p:spPr>
          <a:xfrm>
            <a:off x="2399255" y="3737307"/>
            <a:ext cx="75501" cy="71306"/>
          </a:xfrm>
          <a:prstGeom prst="ellipse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4" name="Picture 4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4573" y="5606327"/>
            <a:ext cx="487666" cy="4059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045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  <p:bldP spid="7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3386530"/>
              </p:ext>
            </p:extLst>
          </p:nvPr>
        </p:nvGraphicFramePr>
        <p:xfrm>
          <a:off x="552394" y="1690688"/>
          <a:ext cx="5257103" cy="4907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10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641">
                <a:tc>
                  <a:txBody>
                    <a:bodyPr/>
                    <a:lstStyle/>
                    <a:p>
                      <a:r>
                        <a:rPr lang="da-DK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matplotlib-plot.py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08369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range(-10, 11)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Y1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Y2 = [x ** 3 / 10 + x ** 2 / 2 for x in X]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Y1,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='red',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='$x^2$',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='-',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=2,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='o',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markersize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='yellow')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Y2, '*',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dashes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=(2, 0.5, 2, 1.5),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=r'$\frac{1}{10}x^3+\frac{1}{2}x^2$')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(-15, 15)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ylim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(-75, 125)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('Some polynomials\n(degree 2 and 3)')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x-axis')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('The y-axis')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(title='Curves')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finally show figure</a:t>
                      </a:r>
                      <a:endParaRPr lang="da-DK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6223754" y="6211669"/>
            <a:ext cx="596824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/matplotlib.pyplot.plot.html</a:t>
            </a:r>
            <a:endParaRPr lang="en-US" dirty="0"/>
          </a:p>
          <a:p>
            <a:pPr algn="r"/>
            <a:r>
              <a:rPr lang="da-DK" dirty="0" err="1">
                <a:solidFill>
                  <a:srgbClr val="FF0000"/>
                </a:solidFill>
              </a:rPr>
              <a:t>C</a:t>
            </a:r>
            <a:r>
              <a:rPr lang="da-DK" dirty="0" err="1">
                <a:solidFill>
                  <a:schemeClr val="accent5"/>
                </a:solidFill>
              </a:rPr>
              <a:t>o</a:t>
            </a:r>
            <a:r>
              <a:rPr lang="da-DK" dirty="0" err="1">
                <a:solidFill>
                  <a:schemeClr val="accent6"/>
                </a:solidFill>
              </a:rPr>
              <a:t>l</a:t>
            </a:r>
            <a:r>
              <a:rPr lang="da-DK" dirty="0" err="1">
                <a:solidFill>
                  <a:srgbClr val="FFC000"/>
                </a:solidFill>
              </a:rPr>
              <a:t>o</a:t>
            </a:r>
            <a:r>
              <a:rPr lang="da-DK" dirty="0" err="1">
                <a:solidFill>
                  <a:srgbClr val="008000"/>
                </a:solidFill>
              </a:rPr>
              <a:t>r</a:t>
            </a:r>
            <a:r>
              <a:rPr lang="da-DK" dirty="0" err="1">
                <a:solidFill>
                  <a:srgbClr val="7030A0"/>
                </a:solidFill>
              </a:rPr>
              <a:t>s</a:t>
            </a:r>
            <a:r>
              <a:rPr lang="da-DK" dirty="0"/>
              <a:t>: </a:t>
            </a:r>
            <a:r>
              <a:rPr lang="en-US" dirty="0">
                <a:hlinkClick r:id="rId4"/>
              </a:rPr>
              <a:t>matplotlib.org/gallery/color/named_colors.html</a:t>
            </a:r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5"/>
          <a:srcRect l="1509" t="10846" r="6857" b="7288"/>
          <a:stretch/>
        </p:blipFill>
        <p:spPr>
          <a:xfrm>
            <a:off x="6223754" y="1690688"/>
            <a:ext cx="5603444" cy="4374489"/>
          </a:xfrm>
          <a:prstGeom prst="rect">
            <a:avLst/>
          </a:prstGeom>
        </p:spPr>
      </p:pic>
      <p:cxnSp>
        <p:nvCxnSpPr>
          <p:cNvPr id="11" name="Straight Arrow Connector 10"/>
          <p:cNvCxnSpPr/>
          <p:nvPr/>
        </p:nvCxnSpPr>
        <p:spPr>
          <a:xfrm flipH="1" flipV="1">
            <a:off x="4355193" y="4839258"/>
            <a:ext cx="473398" cy="13507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Content Placeholder 13"/>
          <p:cNvPicPr>
            <a:picLocks noGrp="1" noChangeAspect="1"/>
          </p:cNvPicPr>
          <p:nvPr>
            <p:ph idx="1"/>
          </p:nvPr>
        </p:nvPicPr>
        <p:blipFill>
          <a:blip r:embed="rId6" cstate="print">
            <a:duotone>
              <a:prstClr val="black"/>
              <a:srgbClr val="C00000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8591" y="4891998"/>
            <a:ext cx="566649" cy="235956"/>
          </a:xfrm>
        </p:spPr>
      </p:pic>
      <p:sp>
        <p:nvSpPr>
          <p:cNvPr id="15" name="Title 1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Plot –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keyword</a:t>
            </a:r>
            <a:r>
              <a:rPr lang="da-DK" dirty="0"/>
              <a:t> arguments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65215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8473" y="461511"/>
            <a:ext cx="4020766" cy="1325563"/>
          </a:xfrm>
        </p:spPr>
        <p:txBody>
          <a:bodyPr>
            <a:normAutofit/>
          </a:bodyPr>
          <a:lstStyle/>
          <a:p>
            <a:r>
              <a:rPr lang="en-US" dirty="0"/>
              <a:t>Python/</a:t>
            </a:r>
            <a:r>
              <a:rPr lang="en-US" dirty="0" err="1"/>
              <a:t>scipy</a:t>
            </a:r>
            <a:br>
              <a:rPr lang="en-US" dirty="0"/>
            </a:br>
            <a:r>
              <a:rPr lang="en-US" dirty="0"/>
              <a:t>	vs MATLAB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1513" y="2506662"/>
            <a:ext cx="4991803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Some basic differences</a:t>
            </a:r>
          </a:p>
          <a:p>
            <a:r>
              <a:rPr lang="en-US" dirty="0"/>
              <a:t>“</a:t>
            </a:r>
            <a:r>
              <a:rPr lang="en-US" b="1" dirty="0"/>
              <a:t>end</a:t>
            </a:r>
            <a:r>
              <a:rPr lang="en-US" dirty="0"/>
              <a:t>” closes a MATLAB block</a:t>
            </a:r>
          </a:p>
          <a:p>
            <a:r>
              <a:rPr lang="en-US" dirty="0"/>
              <a:t>“</a:t>
            </a:r>
            <a:r>
              <a:rPr lang="en-US" b="1" dirty="0"/>
              <a:t>;</a:t>
            </a:r>
            <a:r>
              <a:rPr lang="en-US" dirty="0"/>
              <a:t>” at end of command avoids command output</a:t>
            </a:r>
          </a:p>
          <a:p>
            <a:r>
              <a:rPr lang="en-US" dirty="0"/>
              <a:t>a(i) instead a[i]</a:t>
            </a:r>
          </a:p>
          <a:p>
            <a:r>
              <a:rPr lang="en-US" dirty="0"/>
              <a:t>1</a:t>
            </a:r>
            <a:r>
              <a:rPr lang="en-US" baseline="30000" dirty="0"/>
              <a:t>st</a:t>
            </a:r>
            <a:r>
              <a:rPr lang="en-US" dirty="0"/>
              <a:t> element of a list a(1)</a:t>
            </a:r>
          </a:p>
          <a:p>
            <a:r>
              <a:rPr lang="en-US" dirty="0"/>
              <a:t>a(</a:t>
            </a:r>
            <a:r>
              <a:rPr lang="en-US" dirty="0" err="1"/>
              <a:t>i:j</a:t>
            </a:r>
            <a:r>
              <a:rPr lang="en-US" dirty="0"/>
              <a:t>) includes both a(i) and a(j)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6154" y="461511"/>
            <a:ext cx="6513465" cy="726244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88653" y="6355334"/>
            <a:ext cx="46640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like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 R, </a:t>
            </a:r>
            <a:r>
              <a:rPr lang="da-DK" dirty="0" err="1">
                <a:solidFill>
                  <a:schemeClr val="bg1">
                    <a:lumMod val="50000"/>
                  </a:schemeClr>
                </a:solidFill>
              </a:rPr>
              <a:t>Mathematica</a:t>
            </a:r>
            <a:r>
              <a:rPr lang="da-DK" dirty="0">
                <a:solidFill>
                  <a:schemeClr val="bg1">
                    <a:lumMod val="50000"/>
                  </a:schemeClr>
                </a:solidFill>
              </a:rPr>
              <a:t>, Julia, AWK, Smalltalk, ...</a:t>
            </a:r>
            <a:endParaRPr lang="en-US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6" name="Arc 5"/>
          <p:cNvSpPr/>
          <p:nvPr/>
        </p:nvSpPr>
        <p:spPr>
          <a:xfrm>
            <a:off x="101512" y="5243332"/>
            <a:ext cx="1009657" cy="1347999"/>
          </a:xfrm>
          <a:prstGeom prst="arc">
            <a:avLst>
              <a:gd name="adj1" fmla="val 6463071"/>
              <a:gd name="adj2" fmla="val 15587595"/>
            </a:avLst>
          </a:prstGeom>
          <a:ln>
            <a:solidFill>
              <a:schemeClr val="bg1">
                <a:lumMod val="50000"/>
              </a:schemeClr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6845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67991420"/>
              </p:ext>
            </p:extLst>
          </p:nvPr>
        </p:nvGraphicFramePr>
        <p:xfrm>
          <a:off x="811342" y="1690688"/>
          <a:ext cx="6135437" cy="48603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enclosing_circle.m</a:t>
                      </a:r>
                      <a:endParaRPr lang="da-DK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Minimum enclosing circle of a point set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% fminsearch uses the Nelder-Mead algorithm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max_distance(x), [0,0]);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viscircles(c, max_distance(c));</a:t>
                      </a:r>
                    </a:p>
                    <a:p>
                      <a:endParaRPr lang="pt-BR" sz="16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dist = max_distance(p)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global x y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0.0;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dist = max(dist, pdist([p; x(i), y(i)], 			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'euclidean'));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82110" y="1690688"/>
            <a:ext cx="4233219" cy="486036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784564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MATLAB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73637" y="1513274"/>
            <a:ext cx="4770303" cy="5045962"/>
          </a:xfrm>
          <a:prstGeom prst="rect">
            <a:avLst/>
          </a:prstGeom>
          <a:ln>
            <a:solidFill>
              <a:schemeClr val="tx1"/>
            </a:solidFill>
          </a:ln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9146441"/>
              </p:ext>
            </p:extLst>
          </p:nvPr>
        </p:nvGraphicFramePr>
        <p:xfrm>
          <a:off x="514162" y="1513274"/>
          <a:ext cx="6135437" cy="50432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54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enclosing_circle_trace.m</a:t>
                      </a:r>
                      <a:endParaRPr lang="da-DK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[];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en-US" sz="12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fminsearch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(@(x)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(x), [0,0]);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hold on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plot(x, y, "o", 'color', 'b',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'b'); 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"*-", "color", "g");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plot(c(1), c(2), "o", 'color', 'r',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MarkerFaceColor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'r'); </a:t>
                      </a:r>
                    </a:p>
                    <a:p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viscircles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(c), "color", "red");</a:t>
                      </a:r>
                    </a:p>
                    <a:p>
                      <a:endParaRPr lang="en-US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function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max_distance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global x y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p(1)];</a:t>
                      </a:r>
                    </a:p>
                    <a:p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[</a:t>
                      </a:r>
                      <a:r>
                        <a:rPr lang="en-US" sz="1200" b="1" dirty="0" err="1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trace_y</a:t>
                      </a:r>
                      <a:r>
                        <a:rPr lang="en-US" sz="12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p(2)];</a:t>
                      </a:r>
                    </a:p>
                    <a:p>
                      <a:endParaRPr lang="en-US" sz="1200" b="1" dirty="0">
                        <a:solidFill>
                          <a:srgbClr val="00B05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0.0;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i=1:length(x)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max(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pdist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([p; x(i), y(i)], '</a:t>
                      </a:r>
                      <a:r>
                        <a:rPr lang="en-US" sz="12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euclidean</a:t>
                      </a:r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));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end</a:t>
                      </a:r>
                    </a:p>
                    <a:p>
                      <a:r>
                        <a:rPr lang="en-US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end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2641513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in Python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0919729"/>
              </p:ext>
            </p:extLst>
          </p:nvPr>
        </p:nvGraphicFramePr>
        <p:xfrm>
          <a:off x="502869" y="1527102"/>
          <a:ext cx="6777355" cy="473844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777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max([dist(p, c)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 in zip(x, y)])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(max_distance, [0.0, 0.0],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='nelder-mead').x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ax.set_aspect('equal')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'g.')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Circle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max_distance(c),</a:t>
                      </a:r>
                    </a:p>
                    <a:p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color='r', 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4752" y="2143946"/>
            <a:ext cx="3590051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8" name="Right Brace 7"/>
          <p:cNvSpPr/>
          <p:nvPr/>
        </p:nvSpPr>
        <p:spPr>
          <a:xfrm>
            <a:off x="2968817" y="4765113"/>
            <a:ext cx="83890" cy="608202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3052707" y="4890951"/>
            <a:ext cx="317523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manually set axis (force circle inside plot)</a:t>
            </a:r>
          </a:p>
        </p:txBody>
      </p:sp>
      <p:sp>
        <p:nvSpPr>
          <p:cNvPr id="10" name="Right Brace 9"/>
          <p:cNvSpPr/>
          <p:nvPr/>
        </p:nvSpPr>
        <p:spPr>
          <a:xfrm>
            <a:off x="4409574" y="1968617"/>
            <a:ext cx="88324" cy="383557"/>
          </a:xfrm>
          <a:prstGeom prst="rightBrace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4533278" y="1992495"/>
            <a:ext cx="1385155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import modules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058540" y="4644554"/>
            <a:ext cx="222168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accent1">
                    <a:lumMod val="50000"/>
                  </a:schemeClr>
                </a:solidFill>
              </a:rPr>
              <a:t>optimization method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H="1" flipV="1">
            <a:off x="5100020" y="4518512"/>
            <a:ext cx="125835" cy="171974"/>
          </a:xfrm>
          <a:prstGeom prst="straightConnector1">
            <a:avLst/>
          </a:prstGeom>
          <a:ln>
            <a:solidFill>
              <a:schemeClr val="accent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22277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0" grpId="0" animBg="1"/>
      <p:bldP spid="11" grpId="0"/>
      <p:bldP spid="12" grpId="0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6053" y="0"/>
            <a:ext cx="10515600" cy="1094069"/>
          </a:xfrm>
        </p:spPr>
        <p:txBody>
          <a:bodyPr/>
          <a:lstStyle/>
          <a:p>
            <a:r>
              <a:rPr lang="en-US" dirty="0"/>
              <a:t>Minimum enclosing circle in Python (</a:t>
            </a:r>
            <a:r>
              <a:rPr lang="en-US" dirty="0">
                <a:solidFill>
                  <a:srgbClr val="00B050"/>
                </a:solidFill>
              </a:rPr>
              <a:t>trace</a:t>
            </a:r>
            <a:r>
              <a:rPr lang="en-US" dirty="0"/>
              <a:t>)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7403119"/>
              </p:ext>
            </p:extLst>
          </p:nvPr>
        </p:nvGraphicFramePr>
        <p:xfrm>
          <a:off x="537594" y="1038036"/>
          <a:ext cx="6564630" cy="5591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564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79801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enclosing_circle_trace.py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scipy.optimize import minimize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[1.0, 3.0, 2.5, 4.0, 5.0, 6.0, 5.0]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[3.0, 1.0, 3.0, 6.0, 7.0, 7.0, 2.0]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dist(p, q):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 - q[0]) ** 2 + (p[1] - q[1]) ** 2) ** 0.5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 max_distance(c):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trace.append(c)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max([dist(p, c) for p in zip(x, y)])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 = minimize(max_distance, [0.0, 0.0],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method='nelder-mead').x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plt.gca()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ax.set_xlim((0,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ax.set_ylim((0, 8))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ax.set_aspect("equal")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plt.plot(x, y, "g.")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plt.plot(*zip(*trace), 'b.-')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ax.add_artist(plt.Circle(c, max_distance(c), 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</a:t>
                      </a:r>
                      <a:r>
                        <a:rPr lang="pt-BR" sz="1400" b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color='r',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fill=False))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1123" y="1882997"/>
            <a:ext cx="3670052" cy="409505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37147574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Minimum enclosing circle – search space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6387" t="7224" r="1505" b="8320"/>
          <a:stretch/>
        </p:blipFill>
        <p:spPr>
          <a:xfrm>
            <a:off x="1471612" y="1389856"/>
            <a:ext cx="9615488" cy="519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932633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15996615"/>
              </p:ext>
            </p:extLst>
          </p:nvPr>
        </p:nvGraphicFramePr>
        <p:xfrm>
          <a:off x="986498" y="252059"/>
          <a:ext cx="10033635" cy="63538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7866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5247005">
                  <a:extLst>
                    <a:ext uri="{9D8B030D-6E8A-4147-A177-3AD203B41FA5}">
                      <a16:colId xmlns:a16="http://schemas.microsoft.com/office/drawing/2014/main" val="1149406444"/>
                    </a:ext>
                  </a:extLst>
                </a:gridCol>
              </a:tblGrid>
              <a:tr h="379801">
                <a:tc gridSpan="2"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enclosing_circle_search_space.py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previous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slide)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scipy.optimize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mpl_toolkits.mplot3d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Axes3D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 = [(1.0, 3.0), (3.0, 1.0), (2.5, 3.0), </a:t>
                      </a:r>
                      <a:b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(4.0, 6.0), (5.0, 7.0), (6.0, 7.0), (5.0, 2.0)]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solver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 = []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((p[0]-q[0])**2 + (p[1]-q[1])**2)**0.5</a:t>
                      </a:r>
                    </a:p>
                    <a:p>
                      <a:r>
                        <a:rPr lang="pt-BR" sz="12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(q):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dist = max([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(p, q) for p in points])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trace.append((*q, dist))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dist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solution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minimize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distance_max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[0.0, 0.0],</a:t>
                      </a:r>
                    </a:p>
                    <a:p>
                      <a:r>
                        <a:rPr lang="pt-BR" sz="12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method='nelder-mead')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center = solution.x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radius = solution.fun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unzip point coordinates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points_x, points_y = zip(*points)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trace_x, trace_y, trace_z = zip(*trace)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Bounding box [x_min, x_max] x [y_min,</a:t>
                      </a:r>
                      <a:r>
                        <a:rPr lang="pt-BR" sz="12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y_max]</a:t>
                      </a:r>
                      <a:endParaRPr lang="pt-BR" sz="12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xs, ys = points_x + trace_x, points_y + trace_y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x_min, x_max = min(xs), max(xs)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y_min, y_max = min(ys), max(ys)</a:t>
                      </a:r>
                    </a:p>
                    <a:p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enforce apsect ratio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x_max = max(x_max, x_min + y_max - y_min)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y_max = max(y_max, y_min + x_max - x_min)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- 3D surface plot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(plot_surface requires X, Y, Z are 2D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numpy.array</a:t>
                      </a: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X, Y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.meshgrid(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.linspace(x_min, x_max, 100),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.linspace(y_min, y_max, 100))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.zeros(X.shape)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px, py in points: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.maximum(Z, (X - px)**2 + (Y - py)**2)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Z = 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np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.sqrt(Z)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 = plt.subplot(1, 2, 1, 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projection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'3d'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.plot_surface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cmap='plasma', alpha=0.7)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plot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(trace_x, trace_y, trace_z, '.-', c='darkblue')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(*center, radius, 'o', c='red')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set_xlabel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('x')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set_ylabel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('y')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set_zlabel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('max distance')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set_title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('plot_surface')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Minimum enclosing circle - contour plot</a:t>
                      </a:r>
                      <a:endParaRPr lang="pt-BR" sz="12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plt.subplot(1, 2, 2)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plt.title('pyplot.contour')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plt.plot(trace_x, trace_y, '.-', color='darkblue')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plt.plot(points_x, points_y, 'o', color='darkgreen')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plt.plot(*center, 'o', c='red')</a:t>
                      </a:r>
                    </a:p>
                    <a:p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contour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 Z, levels=30, cmap='plasma')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2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clabel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2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qcs</a:t>
                      </a:r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inline=1, fontsize=8, fmt='%.1f')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plt.suptitle('Maximum distance to an input point')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plt.tight_layout()</a:t>
                      </a:r>
                    </a:p>
                    <a:p>
                      <a:r>
                        <a:rPr lang="pt-BR" sz="12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cxnSp>
        <p:nvCxnSpPr>
          <p:cNvPr id="5" name="Straight Arrow Connector 4"/>
          <p:cNvCxnSpPr/>
          <p:nvPr/>
        </p:nvCxnSpPr>
        <p:spPr>
          <a:xfrm flipH="1">
            <a:off x="7966411" y="1016113"/>
            <a:ext cx="835818" cy="1493044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197" y="1137552"/>
            <a:ext cx="373349" cy="310753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10924546" y="969762"/>
            <a:ext cx="10826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>
                <a:solidFill>
                  <a:srgbClr val="C00000"/>
                </a:solidFill>
              </a:rPr>
              <a:t>numpy</a:t>
            </a:r>
            <a:r>
              <a:rPr lang="en-US" dirty="0">
                <a:solidFill>
                  <a:srgbClr val="C00000"/>
                </a:solidFill>
              </a:rPr>
              <a:t> arrays</a:t>
            </a:r>
          </a:p>
        </p:txBody>
      </p:sp>
    </p:spTree>
    <p:extLst>
      <p:ext uri="{BB962C8B-B14F-4D97-AF65-F5344CB8AC3E}">
        <p14:creationId xmlns:p14="http://schemas.microsoft.com/office/powerpoint/2010/main" val="19096213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0723" t="12187" r="8887" b="12292"/>
          <a:stretch/>
        </p:blipFill>
        <p:spPr>
          <a:xfrm>
            <a:off x="814599" y="967674"/>
            <a:ext cx="10597062" cy="559976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</p:spPr>
            <p:txBody>
              <a:bodyPr>
                <a:normAutofit/>
              </a:bodyPr>
              <a:lstStyle/>
              <a:p>
                <a:pPr algn="ctr"/>
                <a:r>
                  <a:rPr lang="en-US" dirty="0" err="1"/>
                  <a:t>scipy.minimize</a:t>
                </a:r>
                <a:r>
                  <a:rPr lang="en-US" dirty="0"/>
                  <a:t>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𝒑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𝒄</m:t>
                        </m:r>
                        <m:r>
                          <a:rPr lang="da-DK" i="1">
                            <a:latin typeface="Cambria Math" panose="02040503050406030204" pitchFamily="18" charset="0"/>
                          </a:rPr>
                          <m:t>|</m:t>
                        </m:r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0" y="64731"/>
                <a:ext cx="12192000" cy="1089708"/>
              </a:xfrm>
              <a:blipFill>
                <a:blip r:embed="rId4"/>
                <a:stretch>
                  <a:fillRect t="-1179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4181" y="3633890"/>
            <a:ext cx="990941" cy="97236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154438"/>
            <a:ext cx="783320" cy="895223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sp>
        <p:nvSpPr>
          <p:cNvPr id="3" name="Rectangle 2"/>
          <p:cNvSpPr/>
          <p:nvPr/>
        </p:nvSpPr>
        <p:spPr>
          <a:xfrm>
            <a:off x="3196590" y="6535592"/>
            <a:ext cx="8995410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docs.scipy.org/doc/</a:t>
            </a:r>
            <a:r>
              <a:rPr lang="en-US" dirty="0" err="1">
                <a:solidFill>
                  <a:schemeClr val="bg2">
                    <a:lumMod val="50000"/>
                  </a:schemeClr>
                </a:solidFill>
                <a:hlinkClick r:id="rId7"/>
              </a:rPr>
              <a:t>scipy</a:t>
            </a:r>
            <a:r>
              <a:rPr lang="en-US" dirty="0">
                <a:solidFill>
                  <a:schemeClr val="bg2">
                    <a:lumMod val="50000"/>
                  </a:schemeClr>
                </a:solidFill>
                <a:hlinkClick r:id="rId7"/>
              </a:rPr>
              <a:t>/reference/generated/scipy.optimize.minimize.html</a:t>
            </a:r>
            <a:endParaRPr lang="en-US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936833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9961" t="13125" r="9297" b="10209"/>
          <a:stretch/>
        </p:blipFill>
        <p:spPr>
          <a:xfrm>
            <a:off x="708959" y="1035541"/>
            <a:ext cx="10631590" cy="56783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Title 1"/>
              <p:cNvSpPr txBox="1">
                <a:spLocks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lvl1pPr algn="l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b="1" kern="1200">
                    <a:solidFill>
                      <a:srgbClr val="C00000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ctr"/>
                <a:r>
                  <a:rPr lang="en-US" dirty="0"/>
                  <a:t>scipy.minimize  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da-DK" i="1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a:rPr lang="da-DK" i="1">
                            <a:latin typeface="Cambria Math" panose="02040503050406030204" pitchFamily="18" charset="0"/>
                          </a:rPr>
                          <m:t>𝒇</m:t>
                        </m:r>
                        <m:d>
                          <m:d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</m:e>
                        </m:d>
                        <m:r>
                          <a:rPr lang="da-DK" i="1">
                            <a:latin typeface="Cambria Math" panose="02040503050406030204" pitchFamily="18" charset="0"/>
                          </a:rPr>
                          <m:t>=</m:t>
                        </m:r>
                        <m:limLow>
                          <m:limLow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da-DK" b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</m:lim>
                        </m:limLow>
                      </m:fName>
                      <m:e>
                        <m:sSup>
                          <m:sSupPr>
                            <m:ctrlPr>
                              <a:rPr lang="da-DK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𝒑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𝒄</m:t>
                            </m:r>
                            <m:r>
                              <a:rPr lang="da-DK" i="1">
                                <a:latin typeface="Cambria Math" panose="02040503050406030204" pitchFamily="18" charset="0"/>
                              </a:rPr>
                              <m:t>|</m:t>
                            </m:r>
                          </m:e>
                          <m:sup>
                            <m:r>
                              <a:rPr lang="da-DK" i="1" smtClean="0">
                                <a:solidFill>
                                  <a:srgbClr val="008000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p>
                        </m:sSup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7" name="Title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64731"/>
                <a:ext cx="12192000" cy="1089708"/>
              </a:xfrm>
              <a:prstGeom prst="rect">
                <a:avLst/>
              </a:prstGeom>
              <a:blipFill>
                <a:blip r:embed="rId3"/>
                <a:stretch>
                  <a:fillRect t="-101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Picture 9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1059303"/>
            <a:ext cx="990941" cy="972361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90947" y="3633890"/>
            <a:ext cx="990941" cy="972361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3633890"/>
            <a:ext cx="990941" cy="972361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1078405"/>
            <a:ext cx="783320" cy="895223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68208" y="1097871"/>
            <a:ext cx="783320" cy="895223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7415" y="3711028"/>
            <a:ext cx="783320" cy="895223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 rot="20399638">
            <a:off x="8736040" y="2737000"/>
            <a:ext cx="32817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solidFill>
                  <a:srgbClr val="C00000"/>
                </a:solidFill>
              </a:rPr>
              <a:t>scipy</a:t>
            </a:r>
            <a:r>
              <a:rPr lang="en-US" sz="2800" dirty="0">
                <a:solidFill>
                  <a:srgbClr val="C00000"/>
                </a:solidFill>
              </a:rPr>
              <a:t> default method</a:t>
            </a: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027" y="1059303"/>
            <a:ext cx="990941" cy="972361"/>
          </a:xfrm>
          <a:prstGeom prst="rect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3388" y="3711027"/>
            <a:ext cx="783320" cy="895223"/>
          </a:xfrm>
          <a:prstGeom prst="rect">
            <a:avLst/>
          </a:prstGeom>
        </p:spPr>
      </p:pic>
      <p:sp>
        <p:nvSpPr>
          <p:cNvPr id="21" name="TextBox 20"/>
          <p:cNvSpPr txBox="1"/>
          <p:nvPr/>
        </p:nvSpPr>
        <p:spPr>
          <a:xfrm>
            <a:off x="7679531" y="1882564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7744703" y="4508967"/>
            <a:ext cx="1230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C00000"/>
                </a:solidFill>
              </a:rPr>
              <a:t>(improved)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/>
              <p:cNvSpPr txBox="1"/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avoids</a:t>
                </a:r>
                <a14:m>
                  <m:oMath xmlns:m="http://schemas.openxmlformats.org/officeDocument/2006/math">
                    <m:r>
                      <a:rPr lang="da-DK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ad>
                      <m:radPr>
                        <m:degHide m:val="on"/>
                        <m:ctrlPr>
                          <a:rPr lang="en-US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radPr>
                      <m:deg/>
                      <m:e/>
                    </m:rad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3" name="TextBox 2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954608" y="54739"/>
                <a:ext cx="1535906" cy="408253"/>
              </a:xfrm>
              <a:prstGeom prst="rect">
                <a:avLst/>
              </a:prstGeom>
              <a:blipFill>
                <a:blip r:embed="rId6"/>
                <a:stretch>
                  <a:fillRect l="-3175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82729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Picture 70"/>
          <p:cNvPicPr>
            <a:picLocks noChangeAspect="1"/>
          </p:cNvPicPr>
          <p:nvPr/>
        </p:nvPicPr>
        <p:blipFill rotWithShape="1">
          <a:blip r:embed="rId2"/>
          <a:srcRect l="9870" t="14015" r="15437" b="11611"/>
          <a:stretch/>
        </p:blipFill>
        <p:spPr>
          <a:xfrm>
            <a:off x="6952406" y="1678849"/>
            <a:ext cx="5200035" cy="3046174"/>
          </a:xfrm>
          <a:prstGeom prst="rect">
            <a:avLst/>
          </a:prstGeom>
        </p:spPr>
      </p:pic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25832"/>
              </p:ext>
            </p:extLst>
          </p:nvPr>
        </p:nvGraphicFramePr>
        <p:xfrm>
          <a:off x="217645" y="1482688"/>
          <a:ext cx="6302426" cy="4465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0242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matplotlib-scatter.py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</a:t>
                      </a: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</a:t>
                      </a:r>
                      <a:endParaRPr lang="en-US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 = 13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range(n)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[x ** 2 for x in X]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 = [2 ** x for x in X]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[4]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=E, label='s = $2^x$',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=.2)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[3]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label='s = $x^2$')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[2]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label='s = $x$')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scatter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[1] * n,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=S,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cmap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='plasma',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label='s = $x^2$, c = $x$',</a:t>
                      </a:r>
                      <a:b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edgecolors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6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colorbar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plt.ylim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(0.5, 5.5)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plt.xlim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(0.5, 13.5)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('A scatter plot')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en-US" sz="1400" b="1" dirty="0" err="1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legend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loc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='upper center',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frameon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ncol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=4,</a:t>
                      </a:r>
                    </a:p>
                    <a:p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</a:t>
                      </a:r>
                      <a:r>
                        <a:rPr lang="en-US" sz="14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handletextpad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=0)</a:t>
                      </a:r>
                    </a:p>
                    <a:p>
                      <a:r>
                        <a:rPr lang="en-US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</a:t>
                      </a:r>
                      <a:r>
                        <a:rPr lang="en-US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Rectangle 4"/>
          <p:cNvSpPr/>
          <p:nvPr/>
        </p:nvSpPr>
        <p:spPr>
          <a:xfrm>
            <a:off x="6506216" y="6157370"/>
            <a:ext cx="5646225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/matplotlib.pyplot.scatter.html</a:t>
            </a:r>
            <a:endParaRPr lang="en-US" dirty="0"/>
          </a:p>
          <a:p>
            <a:pPr algn="r"/>
            <a:r>
              <a:rPr lang="da-DK" dirty="0">
                <a:hlinkClick r:id="rId4"/>
              </a:rPr>
              <a:t>matplotlib.org/</a:t>
            </a:r>
            <a:r>
              <a:rPr lang="da-DK" dirty="0" err="1">
                <a:hlinkClick r:id="rId4"/>
              </a:rPr>
              <a:t>tutorials</a:t>
            </a:r>
            <a:r>
              <a:rPr lang="da-DK" dirty="0">
                <a:hlinkClick r:id="rId4"/>
              </a:rPr>
              <a:t>/</a:t>
            </a:r>
            <a:r>
              <a:rPr lang="da-DK" dirty="0" err="1">
                <a:hlinkClick r:id="rId4"/>
              </a:rPr>
              <a:t>colors</a:t>
            </a:r>
            <a:r>
              <a:rPr lang="da-DK" dirty="0">
                <a:hlinkClick r:id="rId4"/>
              </a:rPr>
              <a:t>/colormaps.html</a:t>
            </a:r>
            <a:endParaRPr lang="da-DK" dirty="0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38199" y="28626"/>
            <a:ext cx="10588143" cy="1325563"/>
          </a:xfrm>
        </p:spPr>
        <p:txBody>
          <a:bodyPr>
            <a:normAutofit/>
          </a:bodyPr>
          <a:lstStyle/>
          <a:p>
            <a:r>
              <a:rPr lang="da-DK" dirty="0" err="1"/>
              <a:t>Scatter</a:t>
            </a:r>
            <a:r>
              <a:rPr lang="da-DK" dirty="0"/>
              <a:t> (points with </a:t>
            </a:r>
            <a:r>
              <a:rPr lang="da-DK" dirty="0" err="1"/>
              <a:t>individual</a:t>
            </a:r>
            <a:r>
              <a:rPr lang="da-DK" dirty="0"/>
              <a:t> </a:t>
            </a:r>
            <a:r>
              <a:rPr lang="da-DK" dirty="0" err="1"/>
              <a:t>size</a:t>
            </a:r>
            <a:r>
              <a:rPr lang="da-DK" dirty="0"/>
              <a:t> and </a:t>
            </a:r>
            <a:r>
              <a:rPr lang="da-DK" dirty="0" err="1"/>
              <a:t>color</a:t>
            </a:r>
            <a:r>
              <a:rPr lang="da-DK" dirty="0"/>
              <a:t>)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1462359" y="4565374"/>
            <a:ext cx="155287" cy="4047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10538905" y="4944851"/>
            <a:ext cx="1613536" cy="8617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colorbar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cs typeface="Courier New" panose="02070309020205020404" pitchFamily="49" charset="0"/>
              </a:rPr>
              <a:t>(of most recently used </a:t>
            </a:r>
            <a:r>
              <a:rPr lang="en-US" sz="1600" dirty="0" err="1">
                <a:cs typeface="Courier New" panose="02070309020205020404" pitchFamily="49" charset="0"/>
              </a:rPr>
              <a:t>colormap</a:t>
            </a:r>
            <a:r>
              <a:rPr lang="en-US" sz="1600" dirty="0">
                <a:cs typeface="Courier New" panose="02070309020205020404" pitchFamily="49" charset="0"/>
              </a:rPr>
              <a:t>)</a:t>
            </a:r>
            <a:endParaRPr lang="en-US" dirty="0"/>
          </a:p>
        </p:txBody>
      </p:sp>
      <p:cxnSp>
        <p:nvCxnSpPr>
          <p:cNvPr id="13" name="Straight Arrow Connector 12"/>
          <p:cNvCxnSpPr/>
          <p:nvPr/>
        </p:nvCxnSpPr>
        <p:spPr>
          <a:xfrm flipH="1">
            <a:off x="5684825" y="1659657"/>
            <a:ext cx="1184148" cy="1376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407565" y="1366380"/>
            <a:ext cx="147494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transparency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>
            <a:off x="7362683" y="1659657"/>
            <a:ext cx="1165091" cy="98415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0" y="5997844"/>
            <a:ext cx="66056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/>
              <a:t>manual placement of legend box (default automatic); remove frame; place legends in 4 columns (default 1); reduce space between marks and label</a:t>
            </a:r>
          </a:p>
        </p:txBody>
      </p:sp>
      <p:cxnSp>
        <p:nvCxnSpPr>
          <p:cNvPr id="24" name="Straight Arrow Connector 23"/>
          <p:cNvCxnSpPr/>
          <p:nvPr/>
        </p:nvCxnSpPr>
        <p:spPr>
          <a:xfrm flipH="1" flipV="1">
            <a:off x="3211373" y="5632202"/>
            <a:ext cx="472731" cy="412797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4550104" y="3923296"/>
            <a:ext cx="2219738" cy="132343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a-DK" sz="1600" dirty="0" err="1"/>
              <a:t>colormap</a:t>
            </a:r>
            <a:r>
              <a:rPr lang="da-DK" sz="1600" dirty="0"/>
              <a:t> (</a:t>
            </a:r>
            <a:r>
              <a:rPr lang="da-DK" sz="1600" dirty="0" err="1"/>
              <a:t>predefined</a:t>
            </a:r>
            <a:r>
              <a:rPr lang="da-DK" sz="1600" dirty="0"/>
              <a:t>)</a:t>
            </a:r>
          </a:p>
          <a:p>
            <a:r>
              <a:rPr lang="da-DK" sz="1600" dirty="0" err="1"/>
              <a:t>color</a:t>
            </a:r>
            <a:r>
              <a:rPr lang="da-DK" sz="1600" dirty="0"/>
              <a:t>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 err="1"/>
              <a:t>size</a:t>
            </a:r>
            <a:r>
              <a:rPr lang="da-DK" sz="1600" dirty="0"/>
              <a:t> ≈ area of </a:t>
            </a:r>
            <a:r>
              <a:rPr lang="da-DK" sz="1600" dirty="0" err="1"/>
              <a:t>each</a:t>
            </a:r>
            <a:r>
              <a:rPr lang="da-DK" sz="1600" dirty="0"/>
              <a:t> point</a:t>
            </a:r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width</a:t>
            </a:r>
            <a:endParaRPr lang="da-DK" sz="1600" dirty="0"/>
          </a:p>
          <a:p>
            <a:r>
              <a:rPr lang="da-DK" sz="1600" dirty="0"/>
              <a:t>point </a:t>
            </a:r>
            <a:r>
              <a:rPr lang="da-DK" sz="1600" dirty="0" err="1"/>
              <a:t>boundary</a:t>
            </a:r>
            <a:r>
              <a:rPr lang="da-DK" sz="1600" dirty="0"/>
              <a:t> </a:t>
            </a:r>
            <a:r>
              <a:rPr lang="da-DK" sz="1600" dirty="0" err="1"/>
              <a:t>color</a:t>
            </a:r>
            <a:endParaRPr lang="en-US" sz="1600" dirty="0"/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4227445" y="3897510"/>
            <a:ext cx="386615" cy="206679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3536675" y="3877867"/>
            <a:ext cx="1077385" cy="459001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 flipV="1">
            <a:off x="3000032" y="3877868"/>
            <a:ext cx="1618351" cy="68750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>
          <a:xfrm flipH="1" flipV="1">
            <a:off x="3337513" y="4336869"/>
            <a:ext cx="1274244" cy="486922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/>
          <p:cNvCxnSpPr/>
          <p:nvPr/>
        </p:nvCxnSpPr>
        <p:spPr>
          <a:xfrm flipH="1" flipV="1">
            <a:off x="1851523" y="4316224"/>
            <a:ext cx="2760234" cy="712976"/>
          </a:xfrm>
          <a:prstGeom prst="straightConnector1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90077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009990"/>
              </p:ext>
            </p:extLst>
          </p:nvPr>
        </p:nvGraphicFramePr>
        <p:xfrm>
          <a:off x="249880" y="1281687"/>
          <a:ext cx="6416993" cy="5288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16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matplotlib-bars.py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 = [1, 2, 3]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 = [7, 5, 10]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y,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='lightblue',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background color</a:t>
                      </a:r>
                    </a:p>
                    <a:p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width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='gray',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bar boundary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tick_label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=x,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ticks on x-axis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width,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0.8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yerr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=0.25,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Error bar: y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xerr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=0.5,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x length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capsize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=3,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capsize in points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ecolor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='darkblue',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  error bar color</a:t>
                      </a:r>
                    </a:p>
                    <a:p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log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y-axis log scale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6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bar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(x, [v**2 for v in x],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color='pink',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linewidth=1,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edgecolor='gray')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2" name="Rectangle 1"/>
          <p:cNvSpPr/>
          <p:nvPr/>
        </p:nvSpPr>
        <p:spPr>
          <a:xfrm>
            <a:off x="6804570" y="6385099"/>
            <a:ext cx="55005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2"/>
              </a:rPr>
              <a:t>matplotlib.org/</a:t>
            </a:r>
            <a:r>
              <a:rPr lang="en-US" dirty="0" err="1">
                <a:hlinkClick r:id="rId2"/>
              </a:rPr>
              <a:t>api</a:t>
            </a:r>
            <a:r>
              <a:rPr lang="en-US" dirty="0">
                <a:hlinkClick r:id="rId2"/>
              </a:rPr>
              <a:t>/_as_gen/matplotlib.pyplot.bar.html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858079" y="0"/>
            <a:ext cx="10515600" cy="1325563"/>
          </a:xfrm>
        </p:spPr>
        <p:txBody>
          <a:bodyPr/>
          <a:lstStyle/>
          <a:p>
            <a:r>
              <a:rPr lang="da-DK" dirty="0"/>
              <a:t>Bars</a:t>
            </a:r>
            <a:endParaRPr lang="en-US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l="4368" t="16999" r="6825" b="10129"/>
          <a:stretch/>
        </p:blipFill>
        <p:spPr>
          <a:xfrm>
            <a:off x="7275072" y="1205948"/>
            <a:ext cx="4594385" cy="50623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820090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6161226"/>
              </p:ext>
            </p:extLst>
          </p:nvPr>
        </p:nvGraphicFramePr>
        <p:xfrm>
          <a:off x="376356" y="1436737"/>
          <a:ext cx="5731716" cy="4968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731716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matplotlib-histogram.py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random import random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values1 = [random()**2 for _ in range(1000)]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values2 = [random()**3 for _ in range(100)]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bins = [0.0, 0.25, 0.5, 0.75, 1.0]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enumerate(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'barstacked'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'stepfilled'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],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start=1):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(2, 2, i)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start new plot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([values1, values2],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sets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bins,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bucket boundaries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histtype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ht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='bar'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=0.7,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fraction of bucket width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=['$x^2$', '$x^3$'],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labels</a:t>
                      </a:r>
                      <a:b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density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norm.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prob. density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plot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xticks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(bins)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# ticks on x-axis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plt.legend()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suptitle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('Histogram')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figure title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7662" y="6404977"/>
            <a:ext cx="55500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/matplotlib.pyplot.hist.html</a:t>
            </a:r>
            <a:endParaRPr lang="en-US" dirty="0"/>
          </a:p>
        </p:txBody>
      </p:sp>
      <p:sp>
        <p:nvSpPr>
          <p:cNvPr id="7" name="Title 2"/>
          <p:cNvSpPr>
            <a:spLocks noGrp="1"/>
          </p:cNvSpPr>
          <p:nvPr>
            <p:ph type="title"/>
          </p:nvPr>
        </p:nvSpPr>
        <p:spPr>
          <a:xfrm>
            <a:off x="818322" y="187459"/>
            <a:ext cx="5289750" cy="1325563"/>
          </a:xfrm>
        </p:spPr>
        <p:txBody>
          <a:bodyPr/>
          <a:lstStyle/>
          <a:p>
            <a:r>
              <a:rPr lang="da-DK" dirty="0"/>
              <a:t>Histogram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/>
          <a:srcRect l="6825" t="7082" r="6384" b="10464"/>
          <a:stretch/>
        </p:blipFill>
        <p:spPr>
          <a:xfrm>
            <a:off x="6587662" y="311426"/>
            <a:ext cx="5208104" cy="5976731"/>
          </a:xfrm>
          <a:prstGeom prst="rect">
            <a:avLst/>
          </a:prstGeom>
        </p:spPr>
      </p:pic>
      <p:sp>
        <p:nvSpPr>
          <p:cNvPr id="9" name="Freeform 8"/>
          <p:cNvSpPr/>
          <p:nvPr/>
        </p:nvSpPr>
        <p:spPr>
          <a:xfrm>
            <a:off x="627146" y="3403616"/>
            <a:ext cx="1173358" cy="1053558"/>
          </a:xfrm>
          <a:custGeom>
            <a:avLst/>
            <a:gdLst>
              <a:gd name="connsiteX0" fmla="*/ 637407 w 1187372"/>
              <a:gd name="connsiteY0" fmla="*/ 0 h 1053548"/>
              <a:gd name="connsiteX1" fmla="*/ 14555 w 1187372"/>
              <a:gd name="connsiteY1" fmla="*/ 636105 h 1053548"/>
              <a:gd name="connsiteX2" fmla="*/ 1187372 w 1187372"/>
              <a:gd name="connsiteY2" fmla="*/ 1053548 h 1053548"/>
              <a:gd name="connsiteX0" fmla="*/ 623236 w 1173201"/>
              <a:gd name="connsiteY0" fmla="*/ 0 h 1053548"/>
              <a:gd name="connsiteX1" fmla="*/ 384 w 1173201"/>
              <a:gd name="connsiteY1" fmla="*/ 636105 h 1053548"/>
              <a:gd name="connsiteX2" fmla="*/ 1173201 w 1173201"/>
              <a:gd name="connsiteY2" fmla="*/ 1053548 h 105354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  <a:gd name="connsiteX0" fmla="*/ 623393 w 1173358"/>
              <a:gd name="connsiteY0" fmla="*/ 10 h 1053558"/>
              <a:gd name="connsiteX1" fmla="*/ 541 w 1173358"/>
              <a:gd name="connsiteY1" fmla="*/ 636115 h 1053558"/>
              <a:gd name="connsiteX2" fmla="*/ 1173358 w 1173358"/>
              <a:gd name="connsiteY2" fmla="*/ 1053558 h 10535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3358" h="1053558">
                <a:moveTo>
                  <a:pt x="623393" y="10"/>
                </a:moveTo>
                <a:cubicBezTo>
                  <a:pt x="179996" y="-1646"/>
                  <a:pt x="-11607" y="202107"/>
                  <a:pt x="541" y="636115"/>
                </a:cubicBezTo>
                <a:cubicBezTo>
                  <a:pt x="12689" y="1070123"/>
                  <a:pt x="387615" y="1032024"/>
                  <a:pt x="1173358" y="1053558"/>
                </a:cubicBezTo>
              </a:path>
            </a:pathLst>
          </a:custGeom>
          <a:noFill/>
          <a:ln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1414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73597724"/>
              </p:ext>
            </p:extLst>
          </p:nvPr>
        </p:nvGraphicFramePr>
        <p:xfrm>
          <a:off x="798443" y="1331182"/>
          <a:ext cx="5856268" cy="4602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562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matplotlib.pyplot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plt.title('My Pie')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([2, 3, 2, 7],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relative wedge sizes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=['A','B','C','D'], 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=['r', 'b', 'y', 'm'],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explode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=(0, 0.1, 0.3, 0),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radius fraction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startangle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=5,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angle above horizontal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counterclock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True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rotatelabels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=False,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=True,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default False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='black',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color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style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='italic'),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text style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wedgeprops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=dict(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wedge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properties, dict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=0.8,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width (missing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center)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linewidth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=1,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wedge boundary width</a:t>
                      </a:r>
                      <a:endParaRPr lang="pt-BR" sz="14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='black'),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boundary color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autopct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='%1.1f %%')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percent formatting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 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6582312" y="6378473"/>
            <a:ext cx="55013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matplotlib.org/</a:t>
            </a:r>
            <a:r>
              <a:rPr lang="en-US" dirty="0" err="1">
                <a:hlinkClick r:id="rId3"/>
              </a:rPr>
              <a:t>api</a:t>
            </a:r>
            <a:r>
              <a:rPr lang="en-US" dirty="0">
                <a:hlinkClick r:id="rId3"/>
              </a:rPr>
              <a:t>/_</a:t>
            </a:r>
            <a:r>
              <a:rPr lang="en-US" dirty="0" err="1">
                <a:hlinkClick r:id="rId3"/>
              </a:rPr>
              <a:t>as_gen</a:t>
            </a:r>
            <a:r>
              <a:rPr lang="en-US" dirty="0">
                <a:hlinkClick r:id="rId3"/>
              </a:rPr>
              <a:t>/matplotlib.pyplot.pie.html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/>
              <a:t>Pie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20991" t="13744" r="26248" b="17399"/>
          <a:stretch/>
        </p:blipFill>
        <p:spPr>
          <a:xfrm>
            <a:off x="7076786" y="1249818"/>
            <a:ext cx="4512366" cy="4689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50204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073724"/>
              </p:ext>
            </p:extLst>
          </p:nvPr>
        </p:nvGraphicFramePr>
        <p:xfrm>
          <a:off x="798443" y="2233193"/>
          <a:ext cx="5996495" cy="4038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9649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matplotlib-pie-shadow.py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088904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matplotlib.patches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</a:p>
                    <a:p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texts, autotexts = plt.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[1, 2, 2],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explode=(0.1, 0.1, 0.1),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autopct='%1.0f %%'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patches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pie_shadow = 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Shadow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0.03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-0.03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patch, x-offset, y-offset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alpha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=0.3,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transparency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edgecolor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=None,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edge color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facecolor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chemeClr val="accent5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._facecolor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shadow fill color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plt.gca().</a:t>
                      </a:r>
                      <a:r>
                        <a:rPr lang="pt-BR" sz="1400" b="1" dirty="0">
                          <a:solidFill>
                            <a:srgbClr val="008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add_patch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(pie_shadow)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4819523" y="6378473"/>
            <a:ext cx="726410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https://matplotlib.org/stable/api/_as_gen/matplotlib.patches.Shadow.html</a:t>
            </a:r>
            <a:endParaRPr lang="en-US" dirty="0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798443" y="0"/>
            <a:ext cx="10515600" cy="1311965"/>
          </a:xfrm>
        </p:spPr>
        <p:txBody>
          <a:bodyPr/>
          <a:lstStyle/>
          <a:p>
            <a:r>
              <a:rPr lang="da-DK" dirty="0" err="1"/>
              <a:t>Customizing</a:t>
            </a:r>
            <a:r>
              <a:rPr lang="da-DK" dirty="0"/>
              <a:t> Pie </a:t>
            </a:r>
            <a:r>
              <a:rPr lang="da-DK" dirty="0" err="1"/>
              <a:t>shadows</a:t>
            </a:r>
            <a:endParaRPr lang="en-US" dirty="0"/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711CF0A8-B6A0-2B98-4A57-F31266A84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8443" y="1191086"/>
            <a:ext cx="7008247" cy="935427"/>
          </a:xfrm>
        </p:spPr>
        <p:txBody>
          <a:bodyPr>
            <a:normAutofit/>
          </a:bodyPr>
          <a:lstStyle/>
          <a:p>
            <a:r>
              <a:rPr lang="en-US" dirty="0"/>
              <a:t>Need to do do it manually on each pie using </a:t>
            </a:r>
            <a:r>
              <a:rPr lang="en-US" dirty="0" err="1"/>
              <a:t>matplotlib.patches.Shadow</a:t>
            </a:r>
            <a:endParaRPr lang="da-DK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8998940-115A-4192-11B8-C321EBE35A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716069" y="1550106"/>
            <a:ext cx="4129580" cy="4091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6184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51269</TotalTime>
  <Words>8231</Words>
  <Application>Microsoft Office PowerPoint</Application>
  <PresentationFormat>Widescreen</PresentationFormat>
  <Paragraphs>927</Paragraphs>
  <Slides>48</Slides>
  <Notes>29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5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Visualization and optimization</vt:lpstr>
      <vt:lpstr>PowerPoint Presentation</vt:lpstr>
      <vt:lpstr>Plot</vt:lpstr>
      <vt:lpstr>Plot – some keyword arguments</vt:lpstr>
      <vt:lpstr>Scatter (points with individual size and color)</vt:lpstr>
      <vt:lpstr>Bars</vt:lpstr>
      <vt:lpstr>Histogram</vt:lpstr>
      <vt:lpstr>Pie</vt:lpstr>
      <vt:lpstr>Customizing Pie shadows</vt:lpstr>
      <vt:lpstr>Stackplot</vt:lpstr>
      <vt:lpstr>Subplot (2 rows, 3 columns)</vt:lpstr>
      <vt:lpstr>Subplots</vt:lpstr>
      <vt:lpstr>subplot2grid (5 x 5)</vt:lpstr>
      <vt:lpstr>log scales</vt:lpstr>
      <vt:lpstr>Saving figures</vt:lpstr>
      <vt:lpstr>Interactive mode</vt:lpstr>
      <vt:lpstr>PowerPoint Presentation</vt:lpstr>
      <vt:lpstr>PowerPoint Presentation</vt:lpstr>
      <vt:lpstr>PowerPoint Presentation</vt:lpstr>
      <vt:lpstr>PowerPoint Presentation</vt:lpstr>
      <vt:lpstr>cells</vt:lpstr>
      <vt:lpstr>Jupyter  - installing</vt:lpstr>
      <vt:lpstr>Jupyter – launching the jupyter server</vt:lpstr>
      <vt:lpstr>PowerPoint Presentation</vt:lpstr>
      <vt:lpstr>PowerPoint Presentation</vt:lpstr>
      <vt:lpstr>PowerPoint Presentation</vt:lpstr>
      <vt:lpstr>Command Mode</vt:lpstr>
      <vt:lpstr>Edit Mode</vt:lpstr>
      <vt:lpstr>Evaluating cells</vt:lpstr>
      <vt:lpstr>Magic lines</vt:lpstr>
      <vt:lpstr>Jupyter      and matplotlib</vt:lpstr>
      <vt:lpstr>Jupyter      and matplotlib</vt:lpstr>
      <vt:lpstr>Jupyter      and matplotlib</vt:lpstr>
      <vt:lpstr>PowerPoint Presentation</vt:lpstr>
      <vt:lpstr>JupyterLab: A Next-Generation Notebook Interface</vt:lpstr>
      <vt:lpstr>Visualization libraries</vt:lpstr>
      <vt:lpstr>scipy.optimize.minimize</vt:lpstr>
      <vt:lpstr>PowerPoint Presentation</vt:lpstr>
      <vt:lpstr>Example: Minimum enclosing circle</vt:lpstr>
      <vt:lpstr>Python/scipy  vs MATLAB</vt:lpstr>
      <vt:lpstr>Minimum enclosing circle in MATLAB</vt:lpstr>
      <vt:lpstr>Minimum enclosing circle in MATLAB (trace)</vt:lpstr>
      <vt:lpstr>Minimum enclosing circle in Python</vt:lpstr>
      <vt:lpstr>Minimum enclosing circle in Python (trace)</vt:lpstr>
      <vt:lpstr>Minimum enclosing circle – search space</vt:lpstr>
      <vt:lpstr>PowerPoint Presentation</vt:lpstr>
      <vt:lpstr>scipy.minimize   〖f(c)=max┬p〗⁡〖|p-c|〗</vt:lpstr>
      <vt:lpstr>PowerPoint Presentation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1841</cp:revision>
  <dcterms:created xsi:type="dcterms:W3CDTF">2017-10-19T06:54:16Z</dcterms:created>
  <dcterms:modified xsi:type="dcterms:W3CDTF">2024-04-05T22:03:18Z</dcterms:modified>
</cp:coreProperties>
</file>