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703" r:id="rId3"/>
    <p:sldId id="705" r:id="rId4"/>
    <p:sldId id="707" r:id="rId5"/>
    <p:sldId id="70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31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CE241-0C9B-42CB-98DA-24B780B91397}" v="365" dt="2023-05-12T06:43:36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83890" autoAdjust="0"/>
  </p:normalViewPr>
  <p:slideViewPr>
    <p:cSldViewPr snapToGrid="0">
      <p:cViewPr varScale="1">
        <p:scale>
          <a:sx n="144" d="100"/>
          <a:sy n="144" d="100"/>
        </p:scale>
        <p:origin x="360" y="1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</a:t>
            </a:r>
            <a:r>
              <a:rPr lang="en-US" baseline="0" dirty="0"/>
              <a:t> </a:t>
            </a:r>
            <a:r>
              <a:rPr lang="en-US" baseline="0" dirty="0" err="1"/>
              <a:t>eksperiment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rende.au.dk/digital-eksamen/information-om-itx-fl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12" y="3368149"/>
            <a:ext cx="11357186" cy="2937353"/>
          </a:xfrm>
        </p:spPr>
        <p:txBody>
          <a:bodyPr>
            <a:normAutofit/>
          </a:bodyPr>
          <a:lstStyle/>
          <a:p>
            <a:r>
              <a:rPr lang="en-US" dirty="0"/>
              <a:t>Missing </a:t>
            </a:r>
            <a:r>
              <a:rPr lang="en-US" dirty="0" err="1"/>
              <a:t>handins</a:t>
            </a:r>
            <a:r>
              <a:rPr lang="en-US" dirty="0"/>
              <a:t>, deadline 19 May 2023</a:t>
            </a:r>
          </a:p>
          <a:p>
            <a:r>
              <a:rPr lang="en-US" dirty="0"/>
              <a:t>Final project, deadline 31 May 2023</a:t>
            </a:r>
            <a:endParaRPr lang="en-US" baseline="30000" dirty="0"/>
          </a:p>
          <a:p>
            <a:r>
              <a:rPr lang="en-US" dirty="0"/>
              <a:t>Course evaluation</a:t>
            </a:r>
          </a:p>
          <a:p>
            <a:r>
              <a:rPr lang="en-US" dirty="0"/>
              <a:t>Exam, 17 June 2023</a:t>
            </a:r>
          </a:p>
          <a:p>
            <a:r>
              <a:rPr lang="en-US" dirty="0"/>
              <a:t>AOB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6079" y="131568"/>
            <a:ext cx="10500102" cy="23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6000" dirty="0"/>
              <a:t>Introduction to Programming with</a:t>
            </a:r>
            <a:br>
              <a:rPr lang="en-US" sz="6000" dirty="0"/>
            </a:br>
            <a:r>
              <a:rPr lang="en-US" sz="6000" dirty="0"/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588"/>
            <a:ext cx="10515600" cy="1325563"/>
          </a:xfrm>
        </p:spPr>
        <p:txBody>
          <a:bodyPr/>
          <a:lstStyle/>
          <a:p>
            <a:r>
              <a:rPr lang="da-DK" dirty="0" err="1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9769"/>
            <a:ext cx="11563350" cy="523667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5 hours, written exam, with aids, including PC and internet</a:t>
            </a:r>
          </a:p>
          <a:p>
            <a:r>
              <a:rPr lang="en-US" b="1" dirty="0"/>
              <a:t>Communication with others about the exam is not permitted during the exam</a:t>
            </a:r>
          </a:p>
          <a:p>
            <a:r>
              <a:rPr lang="en-US" b="1" dirty="0">
                <a:hlinkClick r:id="rId3"/>
              </a:rPr>
              <a:t>ITX Flex</a:t>
            </a:r>
            <a:r>
              <a:rPr lang="en-US" b="1" dirty="0"/>
              <a:t> must be enabled</a:t>
            </a:r>
          </a:p>
          <a:p>
            <a:r>
              <a:rPr lang="en-US" b="1" dirty="0"/>
              <a:t>AI assistants like </a:t>
            </a:r>
            <a:r>
              <a:rPr lang="en-US" b="1" dirty="0" err="1"/>
              <a:t>ChatGPT</a:t>
            </a:r>
            <a:r>
              <a:rPr lang="en-US" b="1" dirty="0"/>
              <a:t> and GitHub Copilot are not allowed </a:t>
            </a:r>
          </a:p>
          <a:p>
            <a:r>
              <a:rPr lang="en-US" dirty="0"/>
              <a:t>Reexam in August</a:t>
            </a:r>
          </a:p>
          <a:p>
            <a:r>
              <a:rPr lang="en-US" dirty="0"/>
              <a:t>Grade is an </a:t>
            </a:r>
            <a:r>
              <a:rPr lang="en-US" i="1" dirty="0"/>
              <a:t>overall assessment</a:t>
            </a:r>
            <a:r>
              <a:rPr lang="en-US" dirty="0"/>
              <a:t> of the implementation project and the exam</a:t>
            </a:r>
          </a:p>
          <a:p>
            <a:pPr lvl="1"/>
            <a:r>
              <a:rPr lang="en-US" dirty="0"/>
              <a:t>The result of the final exam must meet the minimum requirements for acceptance to be able to pass the course</a:t>
            </a:r>
          </a:p>
          <a:p>
            <a:pPr lvl="1"/>
            <a:r>
              <a:rPr lang="en-US" dirty="0"/>
              <a:t>The final exam contributes 80% to the final grade</a:t>
            </a:r>
            <a:endParaRPr lang="da-DK" dirty="0"/>
          </a:p>
          <a:p>
            <a:r>
              <a:rPr lang="da-DK" dirty="0"/>
              <a:t>eksamen.au.dk</a:t>
            </a:r>
          </a:p>
          <a:p>
            <a:pPr lvl="1"/>
            <a:r>
              <a:rPr lang="da-DK" dirty="0"/>
              <a:t>Download .zip + </a:t>
            </a:r>
            <a:r>
              <a:rPr lang="da-DK" dirty="0" err="1"/>
              <a:t>add</a:t>
            </a:r>
            <a:r>
              <a:rPr lang="da-DK" dirty="0"/>
              <a:t> missing </a:t>
            </a:r>
            <a:r>
              <a:rPr lang="da-DK" dirty="0" err="1"/>
              <a:t>code</a:t>
            </a:r>
            <a:r>
              <a:rPr lang="da-DK" dirty="0"/>
              <a:t> + upload .zip</a:t>
            </a:r>
          </a:p>
          <a:p>
            <a:r>
              <a:rPr lang="da-DK" dirty="0" err="1"/>
              <a:t>Questions</a:t>
            </a:r>
            <a:r>
              <a:rPr lang="da-DK" dirty="0"/>
              <a:t>? – post </a:t>
            </a:r>
            <a:r>
              <a:rPr lang="da-DK" dirty="0" err="1"/>
              <a:t>them</a:t>
            </a:r>
            <a:r>
              <a:rPr lang="da-DK" dirty="0"/>
              <a:t> on </a:t>
            </a:r>
            <a:r>
              <a:rPr lang="da-DK" dirty="0" err="1"/>
              <a:t>Brightspace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DEA536C-694D-F3E1-AD03-1A7728FE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0" y="3307355"/>
            <a:ext cx="5148629" cy="351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871EB9-CABE-97B7-E58D-A61DCC3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04" y="79306"/>
            <a:ext cx="685896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4DA29E-FD9F-DA24-C39F-A4ED0C82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" y="1575445"/>
            <a:ext cx="4517707" cy="444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D72E-6528-82AF-232B-671514C9B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01" y="79306"/>
            <a:ext cx="48584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4476-CD81-7F89-CD3F-208DBDF5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141" y="70230"/>
            <a:ext cx="110505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0" y="160056"/>
            <a:ext cx="10515600" cy="1325563"/>
          </a:xfrm>
        </p:spPr>
        <p:txBody>
          <a:bodyPr/>
          <a:lstStyle/>
          <a:p>
            <a:r>
              <a:rPr lang="en-US" dirty="0"/>
              <a:t>Content of .zip 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0785" y="209288"/>
            <a:ext cx="90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73447" y="255046"/>
            <a:ext cx="324000" cy="1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9198912" y="255046"/>
            <a:ext cx="68168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262412" y="1301673"/>
            <a:ext cx="618188" cy="6350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655839" y="663262"/>
            <a:ext cx="1790037" cy="14298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91463" y="497182"/>
            <a:ext cx="519695" cy="2419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227744" y="3118199"/>
            <a:ext cx="419209" cy="86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7781" y="1717277"/>
            <a:ext cx="11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Exam 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51693" y="1344762"/>
            <a:ext cx="21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input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9352" y="3027142"/>
            <a:ext cx="2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output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25003" y="4073346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03" y="5194390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E486A75-E69C-9B25-E56B-721540EB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352" y="70229"/>
            <a:ext cx="2180114" cy="13255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09DF9C-51DD-070A-E8B5-DB1B6AE0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52" y="1875958"/>
            <a:ext cx="2180114" cy="116093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C7D83-4010-AD33-4924-FC9D046E83AD}"/>
              </a:ext>
            </a:extLst>
          </p:cNvPr>
          <p:cNvCxnSpPr>
            <a:cxnSpLocks/>
          </p:cNvCxnSpPr>
          <p:nvPr/>
        </p:nvCxnSpPr>
        <p:spPr>
          <a:xfrm flipV="1">
            <a:off x="4539825" y="6335995"/>
            <a:ext cx="413319" cy="2322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144E00-ECD0-9916-8EA7-B65913911157}"/>
              </a:ext>
            </a:extLst>
          </p:cNvPr>
          <p:cNvSpPr txBox="1"/>
          <p:nvPr/>
        </p:nvSpPr>
        <p:spPr>
          <a:xfrm>
            <a:off x="1550391" y="6452110"/>
            <a:ext cx="30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* = line with wrong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BDC36-7D73-E4A2-80C1-FBCE64153B1C}"/>
              </a:ext>
            </a:extLst>
          </p:cNvPr>
          <p:cNvSpPr txBox="1"/>
          <p:nvPr/>
        </p:nvSpPr>
        <p:spPr>
          <a:xfrm>
            <a:off x="9997709" y="3874612"/>
            <a:ext cx="218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sz="1600" dirty="0">
                <a:solidFill>
                  <a:srgbClr val="C00000"/>
                </a:solidFill>
              </a:rPr>
              <a:t>run_tests.py arguments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B C …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exercises to evaluate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default are all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--abort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stop on first error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--verbose=</a:t>
            </a:r>
            <a:r>
              <a:rPr lang="en-US" sz="1600" i="1" dirty="0">
                <a:solidFill>
                  <a:srgbClr val="C00000"/>
                </a:solidFill>
              </a:rPr>
              <a:t>value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amount of output</a:t>
            </a: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2A18B091-1E2A-C8E1-45F9-A7CD9809FA0A}"/>
              </a:ext>
            </a:extLst>
          </p:cNvPr>
          <p:cNvSpPr/>
          <p:nvPr/>
        </p:nvSpPr>
        <p:spPr>
          <a:xfrm>
            <a:off x="187134" y="4928215"/>
            <a:ext cx="113145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4" grpId="0"/>
      <p:bldP spid="35" grpId="0"/>
      <p:bldP spid="36" grpId="0" animBg="1"/>
      <p:bldP spid="37" grpId="0" animBg="1"/>
      <p:bldP spid="54" grpId="0"/>
      <p:bldP spid="55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704"/>
            <a:ext cx="10515600" cy="4351338"/>
          </a:xfrm>
        </p:spPr>
        <p:txBody>
          <a:bodyPr/>
          <a:lstStyle/>
          <a:p>
            <a:r>
              <a:rPr lang="en-US" dirty="0"/>
              <a:t>Each problem will be assigned a </a:t>
            </a:r>
            <a:r>
              <a:rPr lang="en-US" b="1" dirty="0"/>
              <a:t>weight</a:t>
            </a:r>
          </a:p>
          <a:p>
            <a:r>
              <a:rPr lang="en-US" dirty="0"/>
              <a:t>There will be problems of </a:t>
            </a:r>
            <a:r>
              <a:rPr lang="en-US" b="1" dirty="0"/>
              <a:t>varying difficulty</a:t>
            </a:r>
          </a:p>
          <a:p>
            <a:r>
              <a:rPr lang="en-US" dirty="0"/>
              <a:t>Code will be evaluated on </a:t>
            </a:r>
            <a:r>
              <a:rPr lang="en-US" b="1" dirty="0"/>
              <a:t>known test cases</a:t>
            </a:r>
            <a:r>
              <a:rPr lang="en-US" dirty="0"/>
              <a:t> and </a:t>
            </a:r>
            <a:r>
              <a:rPr lang="en-US" b="1" dirty="0"/>
              <a:t>unknown test cases</a:t>
            </a:r>
          </a:p>
          <a:p>
            <a:r>
              <a:rPr lang="en-US" dirty="0"/>
              <a:t>In general, </a:t>
            </a:r>
            <a:r>
              <a:rPr lang="en-US" b="1" dirty="0"/>
              <a:t>automatic scoring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some exceptional cases manual </a:t>
            </a:r>
          </a:p>
          <a:p>
            <a:endParaRPr lang="en-US" dirty="0"/>
          </a:p>
          <a:p>
            <a:r>
              <a:rPr lang="en-US" dirty="0"/>
              <a:t>Googling / stack overflow / Python documentation etc. </a:t>
            </a:r>
            <a:r>
              <a:rPr lang="en-US" b="1" dirty="0"/>
              <a:t>is allowed</a:t>
            </a:r>
            <a:r>
              <a:rPr lang="en-US" dirty="0"/>
              <a:t>, but put a </a:t>
            </a:r>
            <a:r>
              <a:rPr lang="en-US" b="1" dirty="0">
                <a:solidFill>
                  <a:srgbClr val="C00000"/>
                </a:solidFill>
              </a:rPr>
              <a:t>comment if you copied code from internet </a:t>
            </a:r>
            <a:r>
              <a:rPr lang="en-US" dirty="0"/>
              <a:t>to avoid plagiarism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4124" y="508629"/>
            <a:ext cx="265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Don’t expect partial scores for this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F81E2-E6F9-C65F-900C-B50C199F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67" y="1359493"/>
            <a:ext cx="305795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87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9" y="30385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AOB ?</a:t>
            </a:r>
          </a:p>
        </p:txBody>
      </p:sp>
    </p:spTree>
    <p:extLst>
      <p:ext uri="{BB962C8B-B14F-4D97-AF65-F5344CB8AC3E}">
        <p14:creationId xmlns:p14="http://schemas.microsoft.com/office/powerpoint/2010/main" val="21184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39025</TotalTime>
  <Words>266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Exam</vt:lpstr>
      <vt:lpstr>Content of .zip file</vt:lpstr>
      <vt:lpstr>Evaluation of code</vt:lpstr>
      <vt:lpstr>AOB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1390</cp:revision>
  <dcterms:created xsi:type="dcterms:W3CDTF">2017-10-19T06:54:16Z</dcterms:created>
  <dcterms:modified xsi:type="dcterms:W3CDTF">2023-05-12T07:07:34Z</dcterms:modified>
</cp:coreProperties>
</file>