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0" r:id="rId2"/>
    <p:sldId id="766" r:id="rId3"/>
    <p:sldId id="761" r:id="rId4"/>
    <p:sldId id="782" r:id="rId5"/>
    <p:sldId id="784" r:id="rId6"/>
    <p:sldId id="800" r:id="rId7"/>
    <p:sldId id="783" r:id="rId8"/>
    <p:sldId id="803" r:id="rId9"/>
    <p:sldId id="767" r:id="rId10"/>
    <p:sldId id="786" r:id="rId11"/>
    <p:sldId id="768" r:id="rId12"/>
    <p:sldId id="802" r:id="rId13"/>
    <p:sldId id="765" r:id="rId14"/>
    <p:sldId id="789" r:id="rId15"/>
    <p:sldId id="788" r:id="rId16"/>
    <p:sldId id="785" r:id="rId17"/>
    <p:sldId id="790" r:id="rId18"/>
    <p:sldId id="792" r:id="rId19"/>
    <p:sldId id="791" r:id="rId20"/>
    <p:sldId id="793" r:id="rId21"/>
    <p:sldId id="794" r:id="rId22"/>
    <p:sldId id="795" r:id="rId23"/>
    <p:sldId id="797" r:id="rId24"/>
    <p:sldId id="779" r:id="rId25"/>
    <p:sldId id="780" r:id="rId26"/>
    <p:sldId id="618" r:id="rId27"/>
    <p:sldId id="511" r:id="rId28"/>
    <p:sldId id="801" r:id="rId29"/>
    <p:sldId id="798" r:id="rId30"/>
    <p:sldId id="799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2492F9-9F0C-4C00-A413-C9ADD152F58A}" v="47" dt="2023-04-17T06:32:14.6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49" autoAdjust="0"/>
    <p:restoredTop sz="75499" autoAdjust="0"/>
  </p:normalViewPr>
  <p:slideViewPr>
    <p:cSldViewPr snapToGrid="0">
      <p:cViewPr>
        <p:scale>
          <a:sx n="75" d="100"/>
          <a:sy n="75" d="100"/>
        </p:scale>
        <p:origin x="348" y="-91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-4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F01AD35-76F1-436A-A724-AA1C8EE65345}"/>
    <pc:docChg chg="undo custSel modSld">
      <pc:chgData name="Gerth Stølting Brodal" userId="04ef4784-6591-4f86-a140-f5c3b108582a" providerId="ADAL" clId="{8F01AD35-76F1-436A-A724-AA1C8EE65345}" dt="2022-04-06T15:26:48.171" v="422" actId="1036"/>
      <pc:docMkLst>
        <pc:docMk/>
      </pc:docMkLst>
      <pc:sldChg chg="modSp mod">
        <pc:chgData name="Gerth Stølting Brodal" userId="04ef4784-6591-4f86-a140-f5c3b108582a" providerId="ADAL" clId="{8F01AD35-76F1-436A-A724-AA1C8EE65345}" dt="2022-04-06T05:23:58.433" v="112" actId="20577"/>
        <pc:sldMkLst>
          <pc:docMk/>
          <pc:sldMk cId="4194574005" sldId="761"/>
        </pc:sldMkLst>
        <pc:spChg chg="mod">
          <ac:chgData name="Gerth Stølting Brodal" userId="04ef4784-6591-4f86-a140-f5c3b108582a" providerId="ADAL" clId="{8F01AD35-76F1-436A-A724-AA1C8EE65345}" dt="2022-04-06T05:23:58.433" v="112" actId="20577"/>
          <ac:spMkLst>
            <pc:docMk/>
            <pc:sldMk cId="4194574005" sldId="761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8F01AD35-76F1-436A-A724-AA1C8EE65345}" dt="2022-04-05T08:08:23.743" v="105" actId="20577"/>
        <pc:sldMkLst>
          <pc:docMk/>
          <pc:sldMk cId="229453076" sldId="768"/>
        </pc:sldMkLst>
      </pc:sldChg>
      <pc:sldChg chg="modSp mod">
        <pc:chgData name="Gerth Stølting Brodal" userId="04ef4784-6591-4f86-a140-f5c3b108582a" providerId="ADAL" clId="{8F01AD35-76F1-436A-A724-AA1C8EE65345}" dt="2022-04-06T10:18:32.180" v="246" actId="2161"/>
        <pc:sldMkLst>
          <pc:docMk/>
          <pc:sldMk cId="1996554883" sldId="779"/>
        </pc:sldMkLst>
        <pc:graphicFrameChg chg="modGraphic">
          <ac:chgData name="Gerth Stølting Brodal" userId="04ef4784-6591-4f86-a140-f5c3b108582a" providerId="ADAL" clId="{8F01AD35-76F1-436A-A724-AA1C8EE65345}" dt="2022-04-06T10:18:01.107" v="241" actId="20577"/>
          <ac:graphicFrameMkLst>
            <pc:docMk/>
            <pc:sldMk cId="1996554883" sldId="779"/>
            <ac:graphicFrameMk id="3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8F01AD35-76F1-436A-A724-AA1C8EE65345}" dt="2022-04-06T10:18:32.180" v="246" actId="2161"/>
          <ac:graphicFrameMkLst>
            <pc:docMk/>
            <pc:sldMk cId="1996554883" sldId="77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20:08.618" v="328" actId="20577"/>
        <pc:sldMkLst>
          <pc:docMk/>
          <pc:sldMk cId="1764873955" sldId="780"/>
        </pc:sldMkLst>
        <pc:graphicFrameChg chg="modGraphic">
          <ac:chgData name="Gerth Stølting Brodal" userId="04ef4784-6591-4f86-a140-f5c3b108582a" providerId="ADAL" clId="{8F01AD35-76F1-436A-A724-AA1C8EE65345}" dt="2022-04-06T10:20:08.618" v="328" actId="20577"/>
          <ac:graphicFrameMkLst>
            <pc:docMk/>
            <pc:sldMk cId="1764873955" sldId="78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5:26:48.171" v="422" actId="1036"/>
        <pc:sldMkLst>
          <pc:docMk/>
          <pc:sldMk cId="3474449255" sldId="790"/>
        </pc:sldMkLst>
        <pc:spChg chg="mod">
          <ac:chgData name="Gerth Stølting Brodal" userId="04ef4784-6591-4f86-a140-f5c3b108582a" providerId="ADAL" clId="{8F01AD35-76F1-436A-A724-AA1C8EE65345}" dt="2022-04-06T15:26:42.601" v="412" actId="27636"/>
          <ac:spMkLst>
            <pc:docMk/>
            <pc:sldMk cId="3474449255" sldId="790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8F01AD35-76F1-436A-A724-AA1C8EE65345}" dt="2022-04-06T15:26:48.171" v="422" actId="1036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5:49.231" v="153" actId="6549"/>
        <pc:sldMkLst>
          <pc:docMk/>
          <pc:sldMk cId="773748744" sldId="791"/>
        </pc:sldMkLst>
        <pc:graphicFrameChg chg="mod modGraphic">
          <ac:chgData name="Gerth Stølting Brodal" userId="04ef4784-6591-4f86-a140-f5c3b108582a" providerId="ADAL" clId="{8F01AD35-76F1-436A-A724-AA1C8EE65345}" dt="2022-04-06T10:05:49.231" v="153" actId="6549"/>
          <ac:graphicFrameMkLst>
            <pc:docMk/>
            <pc:sldMk cId="773748744" sldId="791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04:18.355" v="124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8F01AD35-76F1-436A-A724-AA1C8EE65345}" dt="2022-04-06T10:04:18.355" v="124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8F01AD35-76F1-436A-A724-AA1C8EE65345}" dt="2022-04-06T10:19:18.154" v="321" actId="20577"/>
        <pc:sldMkLst>
          <pc:docMk/>
          <pc:sldMk cId="506658253" sldId="797"/>
        </pc:sldMkLst>
        <pc:graphicFrameChg chg="mod modGraphic">
          <ac:chgData name="Gerth Stølting Brodal" userId="04ef4784-6591-4f86-a140-f5c3b108582a" providerId="ADAL" clId="{8F01AD35-76F1-436A-A724-AA1C8EE65345}" dt="2022-04-06T10:19:06.874" v="320" actId="20577"/>
          <ac:graphicFrameMkLst>
            <pc:docMk/>
            <pc:sldMk cId="506658253" sldId="79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8F01AD35-76F1-436A-A724-AA1C8EE65345}" dt="2022-04-06T10:30:00.974" v="334" actId="20577"/>
        <pc:sldMkLst>
          <pc:docMk/>
          <pc:sldMk cId="3752852980" sldId="798"/>
        </pc:sldMkLst>
        <pc:graphicFrameChg chg="modGraphic">
          <ac:chgData name="Gerth Stølting Brodal" userId="04ef4784-6591-4f86-a140-f5c3b108582a" providerId="ADAL" clId="{8F01AD35-76F1-436A-A724-AA1C8EE65345}" dt="2022-04-06T10:30:00.974" v="334" actId="20577"/>
          <ac:graphicFrameMkLst>
            <pc:docMk/>
            <pc:sldMk cId="3752852980" sldId="79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8F01AD35-76F1-436A-A724-AA1C8EE65345}" dt="2022-04-06T10:34:12.261" v="403" actId="20577"/>
        <pc:sldMkLst>
          <pc:docMk/>
          <pc:sldMk cId="2357954353" sldId="799"/>
        </pc:sldMkLst>
      </pc:sldChg>
    </pc:docChg>
  </pc:docChgLst>
  <pc:docChgLst>
    <pc:chgData name="Gerth Stølting Brodal" userId="04ef4784-6591-4f86-a140-f5c3b108582a" providerId="ADAL" clId="{D42492F9-9F0C-4C00-A413-C9ADD152F58A}"/>
    <pc:docChg chg="undo redo custSel addSld delSld modSld">
      <pc:chgData name="Gerth Stølting Brodal" userId="04ef4784-6591-4f86-a140-f5c3b108582a" providerId="ADAL" clId="{D42492F9-9F0C-4C00-A413-C9ADD152F58A}" dt="2023-04-18T21:12:31.972" v="2421" actId="113"/>
      <pc:docMkLst>
        <pc:docMk/>
      </pc:docMkLst>
      <pc:sldChg chg="modNotesTx">
        <pc:chgData name="Gerth Stølting Brodal" userId="04ef4784-6591-4f86-a140-f5c3b108582a" providerId="ADAL" clId="{D42492F9-9F0C-4C00-A413-C9ADD152F58A}" dt="2023-04-16T08:01:34.657" v="1029" actId="20577"/>
        <pc:sldMkLst>
          <pc:docMk/>
          <pc:sldMk cId="20486345" sldId="470"/>
        </pc:sldMkLst>
      </pc:sldChg>
      <pc:sldChg chg="modSp mod">
        <pc:chgData name="Gerth Stølting Brodal" userId="04ef4784-6591-4f86-a140-f5c3b108582a" providerId="ADAL" clId="{D42492F9-9F0C-4C00-A413-C9ADD152F58A}" dt="2023-04-16T09:07:21.022" v="1825" actId="14100"/>
        <pc:sldMkLst>
          <pc:docMk/>
          <pc:sldMk cId="529165140" sldId="511"/>
        </pc:sldMkLst>
        <pc:spChg chg="mod">
          <ac:chgData name="Gerth Stølting Brodal" userId="04ef4784-6591-4f86-a140-f5c3b108582a" providerId="ADAL" clId="{D42492F9-9F0C-4C00-A413-C9ADD152F58A}" dt="2023-04-16T09:05:19.620" v="1770" actId="6549"/>
          <ac:spMkLst>
            <pc:docMk/>
            <pc:sldMk cId="529165140" sldId="511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9:07:21.022" v="1825" actId="14100"/>
          <ac:spMkLst>
            <pc:docMk/>
            <pc:sldMk cId="529165140" sldId="511"/>
            <ac:spMk id="3" creationId="{00000000-0000-0000-0000-000000000000}"/>
          </ac:spMkLst>
        </pc:spChg>
      </pc:sldChg>
      <pc:sldChg chg="addSp delSp modSp mod modAnim">
        <pc:chgData name="Gerth Stølting Brodal" userId="04ef4784-6591-4f86-a140-f5c3b108582a" providerId="ADAL" clId="{D42492F9-9F0C-4C00-A413-C9ADD152F58A}" dt="2023-04-16T08:21:42.044" v="1306" actId="1036"/>
        <pc:sldMkLst>
          <pc:docMk/>
          <pc:sldMk cId="2832775796" sldId="783"/>
        </pc:sldMkLst>
        <pc:spChg chg="add del">
          <ac:chgData name="Gerth Stølting Brodal" userId="04ef4784-6591-4f86-a140-f5c3b108582a" providerId="ADAL" clId="{D42492F9-9F0C-4C00-A413-C9ADD152F58A}" dt="2023-04-16T08:18:38.224" v="1236" actId="22"/>
          <ac:spMkLst>
            <pc:docMk/>
            <pc:sldMk cId="2832775796" sldId="783"/>
            <ac:spMk id="7" creationId="{D72A7519-84B6-9033-84A8-26BFB1032721}"/>
          </ac:spMkLst>
        </pc:spChg>
        <pc:spChg chg="mod">
          <ac:chgData name="Gerth Stølting Brodal" userId="04ef4784-6591-4f86-a140-f5c3b108582a" providerId="ADAL" clId="{D42492F9-9F0C-4C00-A413-C9ADD152F58A}" dt="2023-04-16T08:18:22.128" v="1211" actId="1035"/>
          <ac:spMkLst>
            <pc:docMk/>
            <pc:sldMk cId="2832775796" sldId="783"/>
            <ac:spMk id="12" creationId="{00000000-0000-0000-0000-000000000000}"/>
          </ac:spMkLst>
        </pc:spChg>
        <pc:spChg chg="mod">
          <ac:chgData name="Gerth Stølting Brodal" userId="04ef4784-6591-4f86-a140-f5c3b108582a" providerId="ADAL" clId="{D42492F9-9F0C-4C00-A413-C9ADD152F58A}" dt="2023-04-16T08:21:42.044" v="1306" actId="1036"/>
          <ac:spMkLst>
            <pc:docMk/>
            <pc:sldMk cId="2832775796" sldId="783"/>
            <ac:spMk id="13" creationId="{AA4C9A04-140C-D580-AD21-8A49899858D6}"/>
          </ac:spMkLst>
        </pc:spChg>
        <pc:grpChg chg="add mod">
          <ac:chgData name="Gerth Stølting Brodal" userId="04ef4784-6591-4f86-a140-f5c3b108582a" providerId="ADAL" clId="{D42492F9-9F0C-4C00-A413-C9ADD152F58A}" dt="2023-04-16T08:18:46.376" v="1240" actId="1076"/>
          <ac:grpSpMkLst>
            <pc:docMk/>
            <pc:sldMk cId="2832775796" sldId="783"/>
            <ac:grpSpMk id="8" creationId="{E3053079-479A-85CC-6EEB-FBE23A979696}"/>
          </ac:grpSpMkLst>
        </pc:grpChg>
        <pc:grpChg chg="mod">
          <ac:chgData name="Gerth Stølting Brodal" userId="04ef4784-6591-4f86-a140-f5c3b108582a" providerId="ADAL" clId="{D42492F9-9F0C-4C00-A413-C9ADD152F58A}" dt="2023-04-16T08:18:22.128" v="1211" actId="1035"/>
          <ac:grpSpMkLst>
            <pc:docMk/>
            <pc:sldMk cId="2832775796" sldId="783"/>
            <ac:grpSpMk id="10" creationId="{00000000-0000-0000-0000-000000000000}"/>
          </ac:grpSpMkLst>
        </pc:grpChg>
        <pc:graphicFrameChg chg="mod modGraphic">
          <ac:chgData name="Gerth Stølting Brodal" userId="04ef4784-6591-4f86-a140-f5c3b108582a" providerId="ADAL" clId="{D42492F9-9F0C-4C00-A413-C9ADD152F58A}" dt="2023-04-16T08:20:41.462" v="1296" actId="207"/>
          <ac:graphicFrameMkLst>
            <pc:docMk/>
            <pc:sldMk cId="2832775796" sldId="783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8:18:22.128" v="1211" actId="1035"/>
          <ac:graphicFrameMkLst>
            <pc:docMk/>
            <pc:sldMk cId="2832775796" sldId="783"/>
            <ac:graphicFrameMk id="11" creationId="{00000000-0000-0000-0000-000000000000}"/>
          </ac:graphicFrameMkLst>
        </pc:graphicFrameChg>
        <pc:cxnChg chg="mod">
          <ac:chgData name="Gerth Stølting Brodal" userId="04ef4784-6591-4f86-a140-f5c3b108582a" providerId="ADAL" clId="{D42492F9-9F0C-4C00-A413-C9ADD152F58A}" dt="2023-04-16T08:20:57.038" v="1297" actId="1076"/>
          <ac:cxnSpMkLst>
            <pc:docMk/>
            <pc:sldMk cId="2832775796" sldId="783"/>
            <ac:cxnSpMk id="9" creationId="{32F0C4F0-2046-10AE-3F62-81662588B213}"/>
          </ac:cxnSpMkLst>
        </pc:cxnChg>
      </pc:sldChg>
      <pc:sldChg chg="modNotesTx">
        <pc:chgData name="Gerth Stølting Brodal" userId="04ef4784-6591-4f86-a140-f5c3b108582a" providerId="ADAL" clId="{D42492F9-9F0C-4C00-A413-C9ADD152F58A}" dt="2023-04-18T20:42:59.923" v="2100" actId="113"/>
        <pc:sldMkLst>
          <pc:docMk/>
          <pc:sldMk cId="470661657" sldId="785"/>
        </pc:sldMkLst>
      </pc:sldChg>
      <pc:sldChg chg="modSp mod modNotesTx">
        <pc:chgData name="Gerth Stølting Brodal" userId="04ef4784-6591-4f86-a140-f5c3b108582a" providerId="ADAL" clId="{D42492F9-9F0C-4C00-A413-C9ADD152F58A}" dt="2023-04-16T08:45:47.838" v="1480" actId="6549"/>
        <pc:sldMkLst>
          <pc:docMk/>
          <pc:sldMk cId="3474449255" sldId="790"/>
        </pc:sldMkLst>
        <pc:graphicFrameChg chg="modGraphic">
          <ac:chgData name="Gerth Stølting Brodal" userId="04ef4784-6591-4f86-a140-f5c3b108582a" providerId="ADAL" clId="{D42492F9-9F0C-4C00-A413-C9ADD152F58A}" dt="2023-04-16T08:45:47.838" v="1480" actId="6549"/>
          <ac:graphicFrameMkLst>
            <pc:docMk/>
            <pc:sldMk cId="3474449255" sldId="790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D42492F9-9F0C-4C00-A413-C9ADD152F58A}" dt="2023-04-18T20:49:16.562" v="2164" actId="5793"/>
        <pc:sldMkLst>
          <pc:docMk/>
          <pc:sldMk cId="773748744" sldId="791"/>
        </pc:sldMkLst>
      </pc:sldChg>
      <pc:sldChg chg="modSp mod">
        <pc:chgData name="Gerth Stølting Brodal" userId="04ef4784-6591-4f86-a140-f5c3b108582a" providerId="ADAL" clId="{D42492F9-9F0C-4C00-A413-C9ADD152F58A}" dt="2023-04-16T08:47:11.747" v="1483" actId="20577"/>
        <pc:sldMkLst>
          <pc:docMk/>
          <pc:sldMk cId="617726596" sldId="792"/>
        </pc:sldMkLst>
        <pc:graphicFrameChg chg="modGraphic">
          <ac:chgData name="Gerth Stølting Brodal" userId="04ef4784-6591-4f86-a140-f5c3b108582a" providerId="ADAL" clId="{D42492F9-9F0C-4C00-A413-C9ADD152F58A}" dt="2023-04-16T08:47:11.747" v="1483" actId="20577"/>
          <ac:graphicFrameMkLst>
            <pc:docMk/>
            <pc:sldMk cId="617726596" sldId="792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D42492F9-9F0C-4C00-A413-C9ADD152F58A}" dt="2023-04-18T20:51:56.172" v="2249" actId="113"/>
        <pc:sldMkLst>
          <pc:docMk/>
          <pc:sldMk cId="1121050547" sldId="793"/>
        </pc:sldMkLst>
        <pc:graphicFrameChg chg="modGraphic">
          <ac:chgData name="Gerth Stølting Brodal" userId="04ef4784-6591-4f86-a140-f5c3b108582a" providerId="ADAL" clId="{D42492F9-9F0C-4C00-A413-C9ADD152F58A}" dt="2023-04-16T08:48:48.689" v="1484" actId="207"/>
          <ac:graphicFrameMkLst>
            <pc:docMk/>
            <pc:sldMk cId="1121050547" sldId="793"/>
            <ac:graphicFrameMk id="4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D42492F9-9F0C-4C00-A413-C9ADD152F58A}" dt="2023-04-17T06:33:13.295" v="2033" actId="478"/>
          <ac:picMkLst>
            <pc:docMk/>
            <pc:sldMk cId="1121050547" sldId="793"/>
            <ac:picMk id="5" creationId="{FF7BE8F5-66DF-6C84-8431-60CB37B6E3F6}"/>
          </ac:picMkLst>
        </pc:picChg>
      </pc:sldChg>
      <pc:sldChg chg="addSp modSp mod">
        <pc:chgData name="Gerth Stølting Brodal" userId="04ef4784-6591-4f86-a140-f5c3b108582a" providerId="ADAL" clId="{D42492F9-9F0C-4C00-A413-C9ADD152F58A}" dt="2023-04-16T08:52:54.392" v="1611" actId="1036"/>
        <pc:sldMkLst>
          <pc:docMk/>
          <pc:sldMk cId="3361084387" sldId="794"/>
        </pc:sldMkLst>
        <pc:spChg chg="add mod">
          <ac:chgData name="Gerth Stølting Brodal" userId="04ef4784-6591-4f86-a140-f5c3b108582a" providerId="ADAL" clId="{D42492F9-9F0C-4C00-A413-C9ADD152F58A}" dt="2023-04-16T08:52:54.392" v="1611" actId="1036"/>
          <ac:spMkLst>
            <pc:docMk/>
            <pc:sldMk cId="3361084387" sldId="794"/>
            <ac:spMk id="5" creationId="{936A2807-631B-0640-32B8-94472DC6366E}"/>
          </ac:spMkLst>
        </pc:spChg>
        <pc:graphicFrameChg chg="mod">
          <ac:chgData name="Gerth Stølting Brodal" userId="04ef4784-6591-4f86-a140-f5c3b108582a" providerId="ADAL" clId="{D42492F9-9F0C-4C00-A413-C9ADD152F58A}" dt="2023-04-16T08:52:44.294" v="1599" actId="1036"/>
          <ac:graphicFrameMkLst>
            <pc:docMk/>
            <pc:sldMk cId="3361084387" sldId="794"/>
            <ac:graphicFrameMk id="4" creationId="{00000000-0000-0000-0000-000000000000}"/>
          </ac:graphicFrameMkLst>
        </pc:graphicFrameChg>
      </pc:sldChg>
      <pc:sldChg chg="addSp modSp mod">
        <pc:chgData name="Gerth Stølting Brodal" userId="04ef4784-6591-4f86-a140-f5c3b108582a" providerId="ADAL" clId="{D42492F9-9F0C-4C00-A413-C9ADD152F58A}" dt="2023-04-16T08:56:15.139" v="1762"/>
        <pc:sldMkLst>
          <pc:docMk/>
          <pc:sldMk cId="2125248726" sldId="795"/>
        </pc:sldMkLst>
        <pc:spChg chg="add mod">
          <ac:chgData name="Gerth Stølting Brodal" userId="04ef4784-6591-4f86-a140-f5c3b108582a" providerId="ADAL" clId="{D42492F9-9F0C-4C00-A413-C9ADD152F58A}" dt="2023-04-16T08:56:15.139" v="1762"/>
          <ac:spMkLst>
            <pc:docMk/>
            <pc:sldMk cId="2125248726" sldId="795"/>
            <ac:spMk id="3" creationId="{92CCF01C-3B77-FB18-E6F3-EEC7E36E1A83}"/>
          </ac:spMkLst>
        </pc:spChg>
      </pc:sldChg>
      <pc:sldChg chg="addSp modSp mod modNotesTx">
        <pc:chgData name="Gerth Stølting Brodal" userId="04ef4784-6591-4f86-a140-f5c3b108582a" providerId="ADAL" clId="{D42492F9-9F0C-4C00-A413-C9ADD152F58A}" dt="2023-04-18T21:12:31.972" v="2421" actId="113"/>
        <pc:sldMkLst>
          <pc:docMk/>
          <pc:sldMk cId="3752852980" sldId="798"/>
        </pc:sldMkLst>
        <pc:spChg chg="add mod">
          <ac:chgData name="Gerth Stølting Brodal" userId="04ef4784-6591-4f86-a140-f5c3b108582a" providerId="ADAL" clId="{D42492F9-9F0C-4C00-A413-C9ADD152F58A}" dt="2023-04-16T09:15:37.795" v="2012" actId="20577"/>
          <ac:spMkLst>
            <pc:docMk/>
            <pc:sldMk cId="3752852980" sldId="798"/>
            <ac:spMk id="6" creationId="{906FD70E-611B-C398-9DA3-D666A942E3AB}"/>
          </ac:spMkLst>
        </pc:spChg>
        <pc:graphicFrameChg chg="mod modGraphic">
          <ac:chgData name="Gerth Stølting Brodal" userId="04ef4784-6591-4f86-a140-f5c3b108582a" providerId="ADAL" clId="{D42492F9-9F0C-4C00-A413-C9ADD152F58A}" dt="2023-04-16T09:15:59.285" v="2022" actId="6549"/>
          <ac:graphicFrameMkLst>
            <pc:docMk/>
            <pc:sldMk cId="3752852980" sldId="798"/>
            <ac:graphicFrameMk id="4" creationId="{00000000-0000-0000-0000-000000000000}"/>
          </ac:graphicFrameMkLst>
        </pc:graphicFrameChg>
        <pc:picChg chg="add mod">
          <ac:chgData name="Gerth Stølting Brodal" userId="04ef4784-6591-4f86-a140-f5c3b108582a" providerId="ADAL" clId="{D42492F9-9F0C-4C00-A413-C9ADD152F58A}" dt="2023-04-16T09:15:34.681" v="2011" actId="1076"/>
          <ac:picMkLst>
            <pc:docMk/>
            <pc:sldMk cId="3752852980" sldId="798"/>
            <ac:picMk id="5" creationId="{1D382B19-9670-0A5B-34D4-4E12ED8911DC}"/>
          </ac:picMkLst>
        </pc:picChg>
      </pc:sldChg>
      <pc:sldChg chg="modSp mod">
        <pc:chgData name="Gerth Stølting Brodal" userId="04ef4784-6591-4f86-a140-f5c3b108582a" providerId="ADAL" clId="{D42492F9-9F0C-4C00-A413-C9ADD152F58A}" dt="2023-04-16T09:19:42.129" v="2024" actId="1076"/>
        <pc:sldMkLst>
          <pc:docMk/>
          <pc:sldMk cId="2357954353" sldId="799"/>
        </pc:sldMkLst>
        <pc:graphicFrameChg chg="mod">
          <ac:chgData name="Gerth Stølting Brodal" userId="04ef4784-6591-4f86-a140-f5c3b108582a" providerId="ADAL" clId="{D42492F9-9F0C-4C00-A413-C9ADD152F58A}" dt="2023-04-16T09:19:42.129" v="2024" actId="1076"/>
          <ac:graphicFrameMkLst>
            <pc:docMk/>
            <pc:sldMk cId="2357954353" sldId="799"/>
            <ac:graphicFrameMk id="4" creationId="{00000000-0000-0000-0000-000000000000}"/>
          </ac:graphicFrameMkLst>
        </pc:graphicFrameChg>
        <pc:graphicFrameChg chg="mod">
          <ac:chgData name="Gerth Stølting Brodal" userId="04ef4784-6591-4f86-a140-f5c3b108582a" providerId="ADAL" clId="{D42492F9-9F0C-4C00-A413-C9ADD152F58A}" dt="2023-04-16T09:19:19.133" v="2023" actId="1076"/>
          <ac:graphicFrameMkLst>
            <pc:docMk/>
            <pc:sldMk cId="2357954353" sldId="799"/>
            <ac:graphicFrameMk id="8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D42492F9-9F0C-4C00-A413-C9ADD152F58A}" dt="2023-04-16T08:01:36.308" v="1031" actId="20577"/>
        <pc:sldMkLst>
          <pc:docMk/>
          <pc:sldMk cId="4262509072" sldId="800"/>
        </pc:sldMkLst>
        <pc:spChg chg="mod">
          <ac:chgData name="Gerth Stølting Brodal" userId="04ef4784-6591-4f86-a140-f5c3b108582a" providerId="ADAL" clId="{D42492F9-9F0C-4C00-A413-C9ADD152F58A}" dt="2023-04-16T08:01:36.308" v="1031" actId="20577"/>
          <ac:spMkLst>
            <pc:docMk/>
            <pc:sldMk cId="4262509072" sldId="800"/>
            <ac:spMk id="15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D42492F9-9F0C-4C00-A413-C9ADD152F58A}" dt="2023-04-16T08:37:48.215" v="1311" actId="207"/>
        <pc:sldMkLst>
          <pc:docMk/>
          <pc:sldMk cId="3533997958" sldId="802"/>
        </pc:sldMkLst>
        <pc:spChg chg="mod">
          <ac:chgData name="Gerth Stølting Brodal" userId="04ef4784-6591-4f86-a140-f5c3b108582a" providerId="ADAL" clId="{D42492F9-9F0C-4C00-A413-C9ADD152F58A}" dt="2023-04-10T11:53:46.171" v="738" actId="14100"/>
          <ac:spMkLst>
            <pc:docMk/>
            <pc:sldMk cId="3533997958" sldId="802"/>
            <ac:spMk id="2" creationId="{B820491B-72BA-CDFD-9002-D0AAE9D0F05F}"/>
          </ac:spMkLst>
        </pc:spChg>
        <pc:spChg chg="mod">
          <ac:chgData name="Gerth Stølting Brodal" userId="04ef4784-6591-4f86-a140-f5c3b108582a" providerId="ADAL" clId="{D42492F9-9F0C-4C00-A413-C9ADD152F58A}" dt="2023-04-10T12:31:14.326" v="878" actId="1037"/>
          <ac:spMkLst>
            <pc:docMk/>
            <pc:sldMk cId="3533997958" sldId="802"/>
            <ac:spMk id="3" creationId="{2091BD0F-6025-7088-2C6D-F3D110B0CEC2}"/>
          </ac:spMkLst>
        </pc:spChg>
        <pc:spChg chg="add del">
          <ac:chgData name="Gerth Stølting Brodal" userId="04ef4784-6591-4f86-a140-f5c3b108582a" providerId="ADAL" clId="{D42492F9-9F0C-4C00-A413-C9ADD152F58A}" dt="2023-04-10T10:48:11.056" v="2" actId="22"/>
          <ac:spMkLst>
            <pc:docMk/>
            <pc:sldMk cId="3533997958" sldId="802"/>
            <ac:spMk id="5" creationId="{CF03EB03-EDCB-CE2C-AAED-A9A6E895ADF9}"/>
          </ac:spMkLst>
        </pc:spChg>
        <pc:spChg chg="add mod">
          <ac:chgData name="Gerth Stølting Brodal" userId="04ef4784-6591-4f86-a140-f5c3b108582a" providerId="ADAL" clId="{D42492F9-9F0C-4C00-A413-C9ADD152F58A}" dt="2023-04-10T12:26:20.173" v="869" actId="14100"/>
          <ac:spMkLst>
            <pc:docMk/>
            <pc:sldMk cId="3533997958" sldId="802"/>
            <ac:spMk id="8" creationId="{BF9B9ECB-D779-D139-ACE1-1DF1A3FDFE00}"/>
          </ac:spMkLst>
        </pc:spChg>
        <pc:spChg chg="mod ord topLvl">
          <ac:chgData name="Gerth Stølting Brodal" userId="04ef4784-6591-4f86-a140-f5c3b108582a" providerId="ADAL" clId="{D42492F9-9F0C-4C00-A413-C9ADD152F58A}" dt="2023-04-10T12:33:25.834" v="887" actId="166"/>
          <ac:spMkLst>
            <pc:docMk/>
            <pc:sldMk cId="3533997958" sldId="802"/>
            <ac:spMk id="13" creationId="{DB01946D-D27F-6A7A-0D52-01295BA1DABD}"/>
          </ac:spMkLst>
        </pc:spChg>
        <pc:spChg chg="add mod">
          <ac:chgData name="Gerth Stølting Brodal" userId="04ef4784-6591-4f86-a140-f5c3b108582a" providerId="ADAL" clId="{D42492F9-9F0C-4C00-A413-C9ADD152F58A}" dt="2023-04-10T12:20:15.572" v="867" actId="14100"/>
          <ac:spMkLst>
            <pc:docMk/>
            <pc:sldMk cId="3533997958" sldId="802"/>
            <ac:spMk id="26" creationId="{F9AEF6FF-9E68-4748-909B-AF3227784463}"/>
          </ac:spMkLst>
        </pc:spChg>
        <pc:spChg chg="add mod topLvl">
          <ac:chgData name="Gerth Stølting Brodal" userId="04ef4784-6591-4f86-a140-f5c3b108582a" providerId="ADAL" clId="{D42492F9-9F0C-4C00-A413-C9ADD152F58A}" dt="2023-04-10T12:33:48.301" v="892" actId="1036"/>
          <ac:spMkLst>
            <pc:docMk/>
            <pc:sldMk cId="3533997958" sldId="802"/>
            <ac:spMk id="27" creationId="{C9C7C5A9-27F4-C293-4C4D-D4A7879C7476}"/>
          </ac:spMkLst>
        </pc:spChg>
        <pc:grpChg chg="add del mod">
          <ac:chgData name="Gerth Stølting Brodal" userId="04ef4784-6591-4f86-a140-f5c3b108582a" providerId="ADAL" clId="{D42492F9-9F0C-4C00-A413-C9ADD152F58A}" dt="2023-04-10T12:32:28.587" v="880" actId="165"/>
          <ac:grpSpMkLst>
            <pc:docMk/>
            <pc:sldMk cId="3533997958" sldId="802"/>
            <ac:grpSpMk id="9" creationId="{8CC19ECE-841A-E22B-D7F9-0B31AB5E5B27}"/>
          </ac:grpSpMkLst>
        </pc:grpChg>
        <pc:grpChg chg="add del mod ord">
          <ac:chgData name="Gerth Stølting Brodal" userId="04ef4784-6591-4f86-a140-f5c3b108582a" providerId="ADAL" clId="{D42492F9-9F0C-4C00-A413-C9ADD152F58A}" dt="2023-04-10T12:33:11.068" v="885" actId="165"/>
          <ac:grpSpMkLst>
            <pc:docMk/>
            <pc:sldMk cId="3533997958" sldId="802"/>
            <ac:grpSpMk id="28" creationId="{D4D146D2-6D2A-28AF-AF28-B115E5EE27C3}"/>
          </ac:grpSpMkLst>
        </pc:grpChg>
        <pc:graphicFrameChg chg="add mod modGraphic">
          <ac:chgData name="Gerth Stølting Brodal" userId="04ef4784-6591-4f86-a140-f5c3b108582a" providerId="ADAL" clId="{D42492F9-9F0C-4C00-A413-C9ADD152F58A}" dt="2023-04-16T08:37:48.215" v="1311" actId="207"/>
          <ac:graphicFrameMkLst>
            <pc:docMk/>
            <pc:sldMk cId="3533997958" sldId="802"/>
            <ac:graphicFrameMk id="6" creationId="{742EE9F5-C111-723C-E4E0-65611ABA84FF}"/>
          </ac:graphicFrameMkLst>
        </pc:graphicFrameChg>
        <pc:cxnChg chg="mod topLvl">
          <ac:chgData name="Gerth Stølting Brodal" userId="04ef4784-6591-4f86-a140-f5c3b108582a" providerId="ADAL" clId="{D42492F9-9F0C-4C00-A413-C9ADD152F58A}" dt="2023-04-10T12:33:11.068" v="885" actId="165"/>
          <ac:cxnSpMkLst>
            <pc:docMk/>
            <pc:sldMk cId="3533997958" sldId="802"/>
            <ac:cxnSpMk id="10" creationId="{DA53FA89-5FD7-23F9-743B-DD5245CA8AF7}"/>
          </ac:cxnSpMkLst>
        </pc:cxnChg>
        <pc:cxnChg chg="del mod">
          <ac:chgData name="Gerth Stølting Brodal" userId="04ef4784-6591-4f86-a140-f5c3b108582a" providerId="ADAL" clId="{D42492F9-9F0C-4C00-A413-C9ADD152F58A}" dt="2023-04-10T11:23:29.179" v="397" actId="478"/>
          <ac:cxnSpMkLst>
            <pc:docMk/>
            <pc:sldMk cId="3533997958" sldId="802"/>
            <ac:cxnSpMk id="11" creationId="{0968848B-C317-3148-B2F4-EE1B71423DE5}"/>
          </ac:cxnSpMkLst>
        </pc:cxnChg>
        <pc:cxnChg chg="mod ord topLvl">
          <ac:chgData name="Gerth Stølting Brodal" userId="04ef4784-6591-4f86-a140-f5c3b108582a" providerId="ADAL" clId="{D42492F9-9F0C-4C00-A413-C9ADD152F58A}" dt="2023-04-10T12:40:43.306" v="898" actId="1035"/>
          <ac:cxnSpMkLst>
            <pc:docMk/>
            <pc:sldMk cId="3533997958" sldId="802"/>
            <ac:cxnSpMk id="12" creationId="{D6315816-4F4B-81B0-B96B-5BEBDDF202AD}"/>
          </ac:cxnSpMkLst>
        </pc:cxnChg>
        <pc:cxnChg chg="del mod">
          <ac:chgData name="Gerth Stølting Brodal" userId="04ef4784-6591-4f86-a140-f5c3b108582a" providerId="ADAL" clId="{D42492F9-9F0C-4C00-A413-C9ADD152F58A}" dt="2023-04-10T11:23:26.851" v="396" actId="478"/>
          <ac:cxnSpMkLst>
            <pc:docMk/>
            <pc:sldMk cId="3533997958" sldId="802"/>
            <ac:cxnSpMk id="14" creationId="{D17EC6EB-9B0E-6DE5-618C-694B8F0C6E33}"/>
          </ac:cxnSpMkLst>
        </pc:cxnChg>
      </pc:sldChg>
      <pc:sldChg chg="addSp delSp modSp add mod delAnim">
        <pc:chgData name="Gerth Stølting Brodal" userId="04ef4784-6591-4f86-a140-f5c3b108582a" providerId="ADAL" clId="{D42492F9-9F0C-4C00-A413-C9ADD152F58A}" dt="2023-04-16T08:16:55.745" v="1193" actId="14734"/>
        <pc:sldMkLst>
          <pc:docMk/>
          <pc:sldMk cId="313089034" sldId="803"/>
        </pc:sldMkLst>
        <pc:spChg chg="mod">
          <ac:chgData name="Gerth Stølting Brodal" userId="04ef4784-6591-4f86-a140-f5c3b108582a" providerId="ADAL" clId="{D42492F9-9F0C-4C00-A413-C9ADD152F58A}" dt="2023-04-16T08:05:31.323" v="1035" actId="20577"/>
          <ac:spMkLst>
            <pc:docMk/>
            <pc:sldMk cId="313089034" sldId="803"/>
            <ac:spMk id="2" creationId="{00000000-0000-0000-0000-000000000000}"/>
          </ac:spMkLst>
        </pc:spChg>
        <pc:spChg chg="del">
          <ac:chgData name="Gerth Stølting Brodal" userId="04ef4784-6591-4f86-a140-f5c3b108582a" providerId="ADAL" clId="{D42492F9-9F0C-4C00-A413-C9ADD152F58A}" dt="2023-04-16T08:05:34.139" v="1036" actId="478"/>
          <ac:spMkLst>
            <pc:docMk/>
            <pc:sldMk cId="313089034" sldId="803"/>
            <ac:spMk id="12" creationId="{00000000-0000-0000-0000-000000000000}"/>
          </ac:spMkLst>
        </pc:spChg>
        <pc:grpChg chg="del">
          <ac:chgData name="Gerth Stølting Brodal" userId="04ef4784-6591-4f86-a140-f5c3b108582a" providerId="ADAL" clId="{D42492F9-9F0C-4C00-A413-C9ADD152F58A}" dt="2023-04-16T08:10:00.831" v="1097" actId="478"/>
          <ac:grpSpMkLst>
            <pc:docMk/>
            <pc:sldMk cId="313089034" sldId="803"/>
            <ac:grpSpMk id="10" creationId="{00000000-0000-0000-0000-000000000000}"/>
          </ac:grpSpMkLst>
        </pc:grpChg>
        <pc:graphicFrameChg chg="add mod">
          <ac:chgData name="Gerth Stølting Brodal" userId="04ef4784-6591-4f86-a140-f5c3b108582a" providerId="ADAL" clId="{D42492F9-9F0C-4C00-A413-C9ADD152F58A}" dt="2023-04-16T08:13:50.647" v="1128"/>
          <ac:graphicFrameMkLst>
            <pc:docMk/>
            <pc:sldMk cId="313089034" sldId="803"/>
            <ac:graphicFrameMk id="3" creationId="{F23874A3-2D7E-2C00-3A95-4FDB95ED50AD}"/>
          </ac:graphicFrameMkLst>
        </pc:graphicFrameChg>
        <pc:graphicFrameChg chg="mod modGraphic">
          <ac:chgData name="Gerth Stølting Brodal" userId="04ef4784-6591-4f86-a140-f5c3b108582a" providerId="ADAL" clId="{D42492F9-9F0C-4C00-A413-C9ADD152F58A}" dt="2023-04-16T08:16:55.745" v="1193" actId="14734"/>
          <ac:graphicFrameMkLst>
            <pc:docMk/>
            <pc:sldMk cId="313089034" sldId="803"/>
            <ac:graphicFrameMk id="4" creationId="{00000000-0000-0000-0000-000000000000}"/>
          </ac:graphicFrameMkLst>
        </pc:graphicFrameChg>
        <pc:graphicFrameChg chg="del">
          <ac:chgData name="Gerth Stølting Brodal" userId="04ef4784-6591-4f86-a140-f5c3b108582a" providerId="ADAL" clId="{D42492F9-9F0C-4C00-A413-C9ADD152F58A}" dt="2023-04-16T08:05:34.139" v="1036" actId="478"/>
          <ac:graphicFrameMkLst>
            <pc:docMk/>
            <pc:sldMk cId="313089034" sldId="803"/>
            <ac:graphicFrameMk id="11" creationId="{00000000-0000-0000-0000-000000000000}"/>
          </ac:graphicFrameMkLst>
        </pc:graphicFrameChg>
      </pc:sldChg>
      <pc:sldChg chg="addSp delSp modSp new del mod">
        <pc:chgData name="Gerth Stølting Brodal" userId="04ef4784-6591-4f86-a140-f5c3b108582a" providerId="ADAL" clId="{D42492F9-9F0C-4C00-A413-C9ADD152F58A}" dt="2023-04-16T08:54:09.791" v="1616" actId="47"/>
        <pc:sldMkLst>
          <pc:docMk/>
          <pc:sldMk cId="3977241350" sldId="804"/>
        </pc:sldMkLst>
        <pc:spChg chg="del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3" creationId="{573BF443-4064-D859-66B3-EFBCF2505671}"/>
          </ac:spMkLst>
        </pc:spChg>
        <pc:spChg chg="add mod">
          <ac:chgData name="Gerth Stølting Brodal" userId="04ef4784-6591-4f86-a140-f5c3b108582a" providerId="ADAL" clId="{D42492F9-9F0C-4C00-A413-C9ADD152F58A}" dt="2023-04-16T08:54:06.629" v="1614" actId="21"/>
          <ac:spMkLst>
            <pc:docMk/>
            <pc:sldMk cId="3977241350" sldId="804"/>
            <ac:spMk id="5" creationId="{B8373685-09B8-A8BC-3CDF-269DEB50D7C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Focus on the internal workings of </a:t>
            </a:r>
            <a:r>
              <a:rPr lang="en-US"/>
              <a:t>a Python for-loop.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712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</a:t>
            </a:r>
            <a:r>
              <a:rPr lang="en-US" b="1" dirty="0"/>
              <a:t>return</a:t>
            </a:r>
            <a:r>
              <a:rPr lang="en-US" dirty="0"/>
              <a:t> has an argument, then this will be given as arguments to the </a:t>
            </a:r>
            <a:r>
              <a:rPr lang="en-US" dirty="0" err="1"/>
              <a:t>StopIteration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672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0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</a:t>
            </a:r>
            <a:r>
              <a:rPr lang="en-US" b="1" dirty="0"/>
              <a:t>from</a:t>
            </a:r>
            <a:r>
              <a:rPr lang="en-US" b="0" dirty="0"/>
              <a:t> would print</a:t>
            </a:r>
            <a:r>
              <a:rPr lang="en-US" b="0" baseline="0" dirty="0"/>
              <a:t> a list of ‘generators’ for each child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0117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0996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for squares only the </a:t>
            </a:r>
            <a:r>
              <a:rPr lang="en-US" dirty="0" err="1"/>
              <a:t>the</a:t>
            </a:r>
            <a:r>
              <a:rPr lang="en-US" dirty="0"/>
              <a:t> of the list is reported, </a:t>
            </a:r>
            <a:r>
              <a:rPr lang="en-US" dirty="0" err="1"/>
              <a:t>ie</a:t>
            </a:r>
            <a:r>
              <a:rPr lang="en-US" dirty="0"/>
              <a:t>. pointers to the integers – the recursive space for the integers is </a:t>
            </a:r>
            <a:r>
              <a:rPr lang="en-US" b="1" dirty="0"/>
              <a:t>not </a:t>
            </a:r>
            <a:r>
              <a:rPr lang="en-US" dirty="0"/>
              <a:t>reported</a:t>
            </a:r>
          </a:p>
          <a:p>
            <a:endParaRPr lang="en-US" dirty="0"/>
          </a:p>
          <a:p>
            <a:r>
              <a:rPr lang="en-US" dirty="0"/>
              <a:t>Demo:</a:t>
            </a:r>
          </a:p>
          <a:p>
            <a:r>
              <a:rPr lang="da-DK" dirty="0"/>
              <a:t>IDLE:</a:t>
            </a:r>
          </a:p>
          <a:p>
            <a:r>
              <a:rPr lang="da-DK" dirty="0"/>
              <a:t>start</a:t>
            </a:r>
            <a:r>
              <a:rPr lang="da-DK" baseline="0" dirty="0"/>
              <a:t> </a:t>
            </a:r>
            <a:r>
              <a:rPr lang="da-DK" baseline="0" dirty="0" err="1"/>
              <a:t>task</a:t>
            </a:r>
            <a:r>
              <a:rPr lang="da-DK" baseline="0" dirty="0"/>
              <a:t> manager</a:t>
            </a:r>
          </a:p>
          <a:p>
            <a:r>
              <a:rPr lang="da-DK" baseline="0" dirty="0"/>
              <a:t>start IDLE</a:t>
            </a:r>
          </a:p>
          <a:p>
            <a:r>
              <a:rPr lang="da-DK" baseline="0" dirty="0"/>
              <a:t>L = list(range(1_000_000)</a:t>
            </a:r>
            <a:endParaRPr lang="en-US" dirty="0"/>
          </a:p>
          <a:p>
            <a:r>
              <a:rPr lang="en-US" dirty="0"/>
              <a:t>X = range(10_000_000)</a:t>
            </a:r>
          </a:p>
          <a:p>
            <a:r>
              <a:rPr lang="da-DK" dirty="0"/>
              <a:t>X = []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6324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mprof</a:t>
            </a:r>
            <a:r>
              <a:rPr lang="en-US" baseline="0" dirty="0"/>
              <a:t> script is part of the memory-profiler module installed in the Python directory Python???/scripts</a:t>
            </a:r>
          </a:p>
          <a:p>
            <a:endParaRPr lang="en-US" baseline="0" dirty="0"/>
          </a:p>
          <a:p>
            <a:r>
              <a:rPr lang="en-US" baseline="0" dirty="0"/>
              <a:t>“</a:t>
            </a:r>
            <a:r>
              <a:rPr lang="en-US" baseline="0" dirty="0" err="1"/>
              <a:t>mprof</a:t>
            </a:r>
            <a:r>
              <a:rPr lang="en-US" baseline="0" dirty="0"/>
              <a:t> run” creates a file “mprofile_20220406123307.dat” (number is the date </a:t>
            </a:r>
            <a:r>
              <a:rPr lang="en-US" baseline="0"/>
              <a:t>and time)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755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strings,</a:t>
            </a:r>
            <a:r>
              <a:rPr lang="en-US" baseline="0" dirty="0"/>
              <a:t> tuples, sets, dictionaries support iteration (</a:t>
            </a:r>
            <a:r>
              <a:rPr lang="en-US" baseline="0" dirty="0" err="1"/>
              <a:t>dicitonaries</a:t>
            </a:r>
            <a:r>
              <a:rPr lang="en-US" baseline="0" dirty="0"/>
              <a:t> over the set of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8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x in list(L):  # copy of list</a:t>
            </a:r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r>
              <a:rPr lang="en-US" dirty="0"/>
              <a:t>Vs</a:t>
            </a:r>
          </a:p>
          <a:p>
            <a:endParaRPr lang="en-US" dirty="0"/>
          </a:p>
          <a:p>
            <a:r>
              <a:rPr lang="en-US" dirty="0"/>
              <a:t>for x in L:  #</a:t>
            </a:r>
            <a:r>
              <a:rPr lang="en-US" baseline="0" dirty="0"/>
              <a:t> changing list </a:t>
            </a:r>
            <a:endParaRPr lang="en-US" dirty="0"/>
          </a:p>
          <a:p>
            <a:r>
              <a:rPr lang="en-US" dirty="0"/>
              <a:t>    print(x)</a:t>
            </a:r>
          </a:p>
          <a:p>
            <a:r>
              <a:rPr lang="en-US" dirty="0"/>
              <a:t>    </a:t>
            </a:r>
            <a:r>
              <a:rPr lang="en-US" dirty="0" err="1"/>
              <a:t>L.append</a:t>
            </a:r>
            <a:r>
              <a:rPr lang="en-US" dirty="0"/>
              <a:t>(x + 1)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9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zip</a:t>
            </a:r>
            <a:r>
              <a:rPr lang="en-US" baseline="0" dirty="0"/>
              <a:t> takes a sequence of </a:t>
            </a:r>
            <a:r>
              <a:rPr lang="en-US" baseline="0" dirty="0" err="1"/>
              <a:t>iterables</a:t>
            </a:r>
            <a:r>
              <a:rPr lang="en-US" baseline="0" dirty="0"/>
              <a:t> and creates an </a:t>
            </a:r>
            <a:r>
              <a:rPr lang="en-US" baseline="0" dirty="0" err="1"/>
              <a:t>iterable</a:t>
            </a:r>
            <a:endParaRPr lang="en-US" baseline="0" dirty="0"/>
          </a:p>
          <a:p>
            <a:r>
              <a:rPr lang="en-US" baseline="0" dirty="0"/>
              <a:t>for zip the iterator equals the </a:t>
            </a:r>
            <a:r>
              <a:rPr lang="en-US" baseline="0" dirty="0" err="1"/>
              <a:t>iterable</a:t>
            </a:r>
            <a:r>
              <a:rPr lang="en-US" baseline="0" dirty="0"/>
              <a:t>, i.e. </a:t>
            </a:r>
            <a:r>
              <a:rPr lang="en-US" baseline="0" dirty="0">
                <a:latin typeface="Courier"/>
              </a:rPr>
              <a:t>z is </a:t>
            </a:r>
            <a:r>
              <a:rPr lang="en-US" baseline="0" dirty="0" err="1">
                <a:latin typeface="Courier"/>
              </a:rPr>
              <a:t>iter</a:t>
            </a:r>
            <a:r>
              <a:rPr lang="en-US" baseline="0" dirty="0">
                <a:latin typeface="Courier"/>
              </a:rPr>
              <a:t>(zip) == True</a:t>
            </a:r>
          </a:p>
          <a:p>
            <a:endParaRPr lang="en-US" baseline="0" dirty="0">
              <a:latin typeface="Courier"/>
            </a:endParaRPr>
          </a:p>
          <a:p>
            <a:r>
              <a:rPr lang="en-US" baseline="0" dirty="0">
                <a:latin typeface="Courier"/>
              </a:rPr>
              <a:t>if “it” is replaced by “r” in for loops, then the counting will always start from 42</a:t>
            </a:r>
          </a:p>
          <a:p>
            <a:endParaRPr lang="da-DK" baseline="0" dirty="0">
              <a:latin typeface="Courier"/>
            </a:endParaRPr>
          </a:p>
          <a:p>
            <a:r>
              <a:rPr lang="da-DK" baseline="0" dirty="0">
                <a:latin typeface="Courier"/>
              </a:rPr>
              <a:t>if ”range(5)” and ”it” </a:t>
            </a:r>
            <a:r>
              <a:rPr lang="da-DK" baseline="0" dirty="0" err="1">
                <a:latin typeface="Courier"/>
              </a:rPr>
              <a:t>are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swapped</a:t>
            </a:r>
            <a:r>
              <a:rPr lang="da-DK" baseline="0" dirty="0">
                <a:latin typeface="Courier"/>
              </a:rPr>
              <a:t> in zip, </a:t>
            </a:r>
            <a:r>
              <a:rPr lang="da-DK" baseline="0" dirty="0" err="1">
                <a:latin typeface="Courier"/>
              </a:rPr>
              <a:t>then</a:t>
            </a:r>
            <a:r>
              <a:rPr lang="da-DK" baseline="0" dirty="0">
                <a:latin typeface="Courier"/>
              </a:rPr>
              <a:t> zip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eat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one</a:t>
            </a:r>
            <a:r>
              <a:rPr lang="da-DK" baseline="0" dirty="0">
                <a:latin typeface="Courier"/>
              </a:rPr>
              <a:t> element of ”it” and the </a:t>
            </a:r>
            <a:r>
              <a:rPr lang="da-DK" baseline="0" dirty="0" err="1">
                <a:latin typeface="Courier"/>
              </a:rPr>
              <a:t>second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counting</a:t>
            </a:r>
            <a:r>
              <a:rPr lang="da-DK" baseline="0" dirty="0">
                <a:latin typeface="Courier"/>
              </a:rPr>
              <a:t> </a:t>
            </a:r>
            <a:r>
              <a:rPr lang="da-DK" baseline="0" dirty="0" err="1">
                <a:latin typeface="Courier"/>
              </a:rPr>
              <a:t>will</a:t>
            </a:r>
            <a:r>
              <a:rPr lang="da-DK" baseline="0" dirty="0">
                <a:latin typeface="Courier"/>
              </a:rPr>
              <a:t> start at 24..12 !!!</a:t>
            </a:r>
            <a:endParaRPr lang="en-US" dirty="0">
              <a:latin typeface="Courier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33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</a:t>
            </a:r>
            <a:r>
              <a:rPr lang="da-DK" dirty="0" err="1"/>
              <a:t>build</a:t>
            </a:r>
            <a:r>
              <a:rPr lang="da-DK" dirty="0"/>
              <a:t>-in ranges </a:t>
            </a:r>
            <a:r>
              <a:rPr lang="da-DK" dirty="0" err="1"/>
              <a:t>there</a:t>
            </a:r>
            <a:r>
              <a:rPr lang="da-DK" dirty="0"/>
              <a:t> is a separation with </a:t>
            </a:r>
            <a:r>
              <a:rPr lang="da-DK" dirty="0" err="1"/>
              <a:t>classes</a:t>
            </a:r>
            <a:r>
              <a:rPr lang="da-DK" dirty="0"/>
              <a:t> ‘range’ and ‘</a:t>
            </a:r>
            <a:r>
              <a:rPr lang="da-DK" dirty="0" err="1"/>
              <a:t>range_iterator</a:t>
            </a:r>
            <a:r>
              <a:rPr lang="da-DK" dirty="0"/>
              <a:t>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876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IndexError</a:t>
            </a:r>
            <a:r>
              <a:rPr lang="en-US" dirty="0"/>
              <a:t> and </a:t>
            </a:r>
            <a:r>
              <a:rPr lang="en-US" dirty="0" err="1"/>
              <a:t>StopIteration</a:t>
            </a:r>
            <a:r>
              <a:rPr lang="en-US" dirty="0"/>
              <a:t> will both stop iterator 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063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has </a:t>
            </a:r>
            <a:r>
              <a:rPr lang="en-US" b="1" dirty="0"/>
              <a:t>generator expressions</a:t>
            </a:r>
            <a:r>
              <a:rPr lang="en-US" dirty="0"/>
              <a:t> and </a:t>
            </a:r>
            <a:r>
              <a:rPr lang="en-US" b="1" dirty="0"/>
              <a:t>generator functions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0584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 = (x ** 2 for x in range(5))</a:t>
            </a:r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squares</a:t>
            </a:r>
            <a:endParaRPr lang="es-ES" dirty="0"/>
          </a:p>
          <a:p>
            <a:r>
              <a:rPr lang="es-ES" dirty="0"/>
              <a:t>for y in o: </a:t>
            </a:r>
            <a:r>
              <a:rPr lang="es-ES" dirty="0" err="1"/>
              <a:t>print</a:t>
            </a:r>
            <a:r>
              <a:rPr lang="es-ES" dirty="0"/>
              <a:t>(y)  # </a:t>
            </a:r>
            <a:r>
              <a:rPr lang="es-ES" dirty="0" err="1"/>
              <a:t>prints</a:t>
            </a:r>
            <a:r>
              <a:rPr lang="es-ES" dirty="0"/>
              <a:t> </a:t>
            </a:r>
            <a:r>
              <a:rPr lang="es-ES" dirty="0" err="1"/>
              <a:t>nothing</a:t>
            </a:r>
            <a:r>
              <a:rPr lang="es-ES" dirty="0"/>
              <a:t>, </a:t>
            </a:r>
            <a:r>
              <a:rPr lang="es-ES" dirty="0" err="1"/>
              <a:t>since</a:t>
            </a:r>
            <a:r>
              <a:rPr lang="es-ES" dirty="0"/>
              <a:t> </a:t>
            </a:r>
            <a:r>
              <a:rPr lang="es-ES" dirty="0" err="1"/>
              <a:t>generator</a:t>
            </a:r>
            <a:r>
              <a:rPr lang="es-ES" dirty="0"/>
              <a:t> </a:t>
            </a:r>
            <a:r>
              <a:rPr lang="es-ES" dirty="0" err="1"/>
              <a:t>expression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exhausted</a:t>
            </a:r>
            <a:endParaRPr lang="es-E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7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Parenthesis needed when more parameters, e.g.</a:t>
            </a:r>
          </a:p>
          <a:p>
            <a:r>
              <a:rPr lang="en-US" dirty="0"/>
              <a:t>sum((x**2 for x in range(10)), start=100)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2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datamodel.html#object.__contains__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itertool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generator-expression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89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expressions.html#yield-expression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eps.python.org/pep-0448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D1twn9kLmYg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memory-profile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reference/compound_stmts.html#the-for-state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603892" cy="1325563"/>
          </a:xfrm>
        </p:spPr>
        <p:txBody>
          <a:bodyPr/>
          <a:lstStyle/>
          <a:p>
            <a:pPr algn="r"/>
            <a:r>
              <a:rPr lang="en-US" dirty="0"/>
              <a:t>Generators, iterators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8183" y="3920647"/>
            <a:ext cx="4303229" cy="2937353"/>
          </a:xfrm>
        </p:spPr>
        <p:txBody>
          <a:bodyPr>
            <a:normAutofit/>
          </a:bodyPr>
          <a:lstStyle/>
          <a:p>
            <a:r>
              <a:rPr lang="en-US" dirty="0"/>
              <a:t>__</a:t>
            </a:r>
            <a:r>
              <a:rPr lang="en-US" dirty="0" err="1"/>
              <a:t>iter</a:t>
            </a:r>
            <a:r>
              <a:rPr lang="en-US" dirty="0"/>
              <a:t>__, __next__</a:t>
            </a:r>
          </a:p>
          <a:p>
            <a:r>
              <a:rPr lang="en-US" dirty="0"/>
              <a:t>yield</a:t>
            </a:r>
          </a:p>
          <a:p>
            <a:r>
              <a:rPr lang="da-DK" dirty="0"/>
              <a:t>generator </a:t>
            </a:r>
            <a:r>
              <a:rPr lang="da-DK" dirty="0" err="1"/>
              <a:t>expression</a:t>
            </a:r>
            <a:endParaRPr lang="da-DK" dirty="0"/>
          </a:p>
          <a:p>
            <a:r>
              <a:rPr lang="en-US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0486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535" y="0"/>
            <a:ext cx="10515600" cy="1325563"/>
          </a:xfrm>
        </p:spPr>
        <p:txBody>
          <a:bodyPr/>
          <a:lstStyle/>
          <a:p>
            <a:r>
              <a:rPr lang="en-US" dirty="0"/>
              <a:t>An infinite </a:t>
            </a:r>
            <a:r>
              <a:rPr lang="en-US" dirty="0" err="1"/>
              <a:t>iterable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61790"/>
              </p:ext>
            </p:extLst>
          </p:nvPr>
        </p:nvGraphicFramePr>
        <p:xfrm>
          <a:off x="352064" y="1173207"/>
          <a:ext cx="6294755" cy="484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4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81960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start=0, step=1):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self.start = start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self.step = 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inf_range):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self.range = inf_range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= self.range.start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value = self.current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self.current += self.range.step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value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make iterator iterable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226260"/>
              </p:ext>
            </p:extLst>
          </p:nvPr>
        </p:nvGraphicFramePr>
        <p:xfrm>
          <a:off x="6867568" y="1173207"/>
          <a:ext cx="4972368" cy="484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-3)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0 42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2 36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3 33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4 30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value in zip(range(5),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print(idx, value)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0 27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1 24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2 21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4 15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print(sum(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don't do this 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i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(runs forever)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8135" y="5414769"/>
            <a:ext cx="487666" cy="4059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76868" y="6059217"/>
            <a:ext cx="78630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Courier"/>
              </a:rPr>
              <a:t>sum</a:t>
            </a:r>
            <a:r>
              <a:rPr lang="en-US" sz="2400" dirty="0"/>
              <a:t> and </a:t>
            </a:r>
            <a:r>
              <a:rPr lang="en-US" sz="2400" dirty="0">
                <a:latin typeface="Courier"/>
              </a:rPr>
              <a:t>zip </a:t>
            </a:r>
            <a:r>
              <a:rPr lang="en-US" sz="2400" dirty="0"/>
              <a:t>take </a:t>
            </a:r>
            <a:r>
              <a:rPr lang="en-US" sz="2400" dirty="0" err="1"/>
              <a:t>iterables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>
                <a:latin typeface="Courier"/>
              </a:rPr>
              <a:t>zip</a:t>
            </a:r>
            <a:r>
              <a:rPr lang="en-US" sz="2400" dirty="0"/>
              <a:t> stops when shortest </a:t>
            </a:r>
            <a:r>
              <a:rPr lang="en-US" sz="2400" dirty="0" err="1"/>
              <a:t>iterable</a:t>
            </a:r>
            <a:r>
              <a:rPr lang="en-US" sz="2400" dirty="0"/>
              <a:t> is exhausted)</a:t>
            </a:r>
          </a:p>
        </p:txBody>
      </p:sp>
    </p:spTree>
    <p:extLst>
      <p:ext uri="{BB962C8B-B14F-4D97-AF65-F5344CB8AC3E}">
        <p14:creationId xmlns:p14="http://schemas.microsoft.com/office/powerpoint/2010/main" val="3310034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(</a:t>
            </a:r>
            <a:r>
              <a:rPr lang="da-DK" dirty="0" err="1"/>
              <a:t>iterable</a:t>
            </a:r>
            <a:r>
              <a:rPr lang="da-DK" dirty="0"/>
              <a:t> = </a:t>
            </a:r>
            <a:r>
              <a:rPr lang="da-DK" dirty="0" err="1"/>
              <a:t>iterator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515936"/>
              </p:ext>
            </p:extLst>
          </p:nvPr>
        </p:nvGraphicFramePr>
        <p:xfrm>
          <a:off x="1534714" y="1634971"/>
          <a:ext cx="5316855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end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self also iterator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self.x &gt;=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self.x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self.x +=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 = my_range(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1.5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2.0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933332"/>
              </p:ext>
            </p:extLst>
          </p:nvPr>
        </p:nvGraphicFramePr>
        <p:xfrm>
          <a:off x="7548083" y="1634971"/>
          <a:ext cx="2832289" cy="22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228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51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list(r)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169552" y="4147929"/>
            <a:ext cx="4833395" cy="256429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Note that objects act both as an </a:t>
            </a:r>
            <a:r>
              <a:rPr lang="en-US" dirty="0" err="1"/>
              <a:t>iterable</a:t>
            </a:r>
            <a:r>
              <a:rPr lang="en-US" dirty="0"/>
              <a:t> and an iterator</a:t>
            </a:r>
          </a:p>
          <a:p>
            <a:r>
              <a:rPr lang="en-US" dirty="0"/>
              <a:t>This e.g. also applies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en-US" dirty="0"/>
              <a:t> objects</a:t>
            </a:r>
          </a:p>
          <a:p>
            <a:r>
              <a:rPr lang="en-US" dirty="0"/>
              <a:t>Can only iterate over a </a:t>
            </a:r>
            <a:r>
              <a:rPr lang="en-US" dirty="0" err="1">
                <a:latin typeface="Courier"/>
              </a:rPr>
              <a:t>my_range</a:t>
            </a:r>
            <a:r>
              <a:rPr lang="en-US" dirty="0"/>
              <a:t> once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1648" y="3385155"/>
            <a:ext cx="487666" cy="4059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5248" y="592294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530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0491B-72BA-CDFD-9002-D0AAE9D0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7" y="119419"/>
            <a:ext cx="8489588" cy="1325563"/>
          </a:xfrm>
        </p:spPr>
        <p:txBody>
          <a:bodyPr/>
          <a:lstStyle/>
          <a:p>
            <a:r>
              <a:rPr lang="en-US" dirty="0"/>
              <a:t>The old sequence iteration protocol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1BD0F-6025-7088-2C6D-F3D110B0C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0434" y="1825625"/>
            <a:ext cx="4103077" cy="4351338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600" dirty="0"/>
              <a:t>Class with no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iter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/>
              <a:t> method but supporting index lookup with </a:t>
            </a:r>
            <a:r>
              <a:rPr lang="en-US" sz="2600" dirty="0">
                <a:latin typeface="Courier"/>
              </a:rPr>
              <a:t>__</a:t>
            </a:r>
            <a:r>
              <a:rPr lang="en-US" sz="2600" dirty="0" err="1">
                <a:latin typeface="Courier"/>
              </a:rPr>
              <a:t>getitem</a:t>
            </a:r>
            <a:r>
              <a:rPr lang="en-US" sz="2600" dirty="0">
                <a:latin typeface="Courier"/>
              </a:rPr>
              <a:t>__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600" dirty="0"/>
              <a:t>Python automatically creates iterator looking up </a:t>
            </a:r>
            <a:br>
              <a:rPr lang="en-US" sz="2600" dirty="0"/>
            </a:br>
            <a:r>
              <a:rPr lang="en-US" sz="2600" dirty="0"/>
              <a:t>   </a:t>
            </a:r>
            <a:r>
              <a:rPr lang="en-US" sz="2600" i="1" dirty="0"/>
              <a:t>obj</a:t>
            </a:r>
            <a:r>
              <a:rPr lang="en-US" sz="2600" dirty="0"/>
              <a:t>[0], </a:t>
            </a:r>
            <a:r>
              <a:rPr lang="en-US" sz="2600" i="1" dirty="0"/>
              <a:t>obj</a:t>
            </a:r>
            <a:r>
              <a:rPr lang="en-US" sz="2600" dirty="0"/>
              <a:t>[1], </a:t>
            </a:r>
            <a:r>
              <a:rPr lang="en-US" sz="2600" i="1" dirty="0"/>
              <a:t>obj</a:t>
            </a:r>
            <a:r>
              <a:rPr lang="en-US" sz="2600" dirty="0"/>
              <a:t>[2], ... </a:t>
            </a:r>
            <a:br>
              <a:rPr lang="en-US" sz="2600" dirty="0"/>
            </a:br>
            <a:r>
              <a:rPr lang="en-US" sz="2600" dirty="0"/>
              <a:t>until </a:t>
            </a:r>
            <a:r>
              <a:rPr lang="en-US" sz="2600" dirty="0" err="1"/>
              <a:t>IndexError</a:t>
            </a:r>
            <a:r>
              <a:rPr lang="en-US" sz="2600" dirty="0"/>
              <a:t> raised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Keyword </a:t>
            </a:r>
            <a:r>
              <a:rPr lang="en-US" sz="2600" dirty="0">
                <a:latin typeface="Courier"/>
              </a:rPr>
              <a:t>in</a:t>
            </a:r>
            <a:r>
              <a:rPr lang="en-US" sz="2600" dirty="0"/>
              <a:t> falls back to iteration if no method </a:t>
            </a:r>
            <a:r>
              <a:rPr lang="en-US" sz="2600" dirty="0">
                <a:latin typeface="Courier"/>
              </a:rPr>
              <a:t>__contains__</a:t>
            </a:r>
            <a:endParaRPr lang="da-DK" sz="2600" dirty="0">
              <a:latin typeface="Courier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2EE9F5-C111-723C-E4E0-65611ABA8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90295"/>
              </p:ext>
            </p:extLst>
          </p:nvPr>
        </p:nvGraphicFramePr>
        <p:xfrm>
          <a:off x="369277" y="1520805"/>
          <a:ext cx="7377748" cy="4892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2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2405380">
                  <a:extLst>
                    <a:ext uri="{9D8B030D-6E8A-4147-A177-3AD203B41FA5}">
                      <a16:colId xmlns:a16="http://schemas.microsoft.com/office/drawing/2014/main" val="1163376990"/>
                    </a:ext>
                  </a:extLst>
                </a:gridCol>
              </a:tblGrid>
              <a:tr h="173248">
                <a:tc gridSpan="2"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getitem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print('getting item', </a:t>
                      </a:r>
                      <a:r>
                        <a:rPr lang="en-US" sz="16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0 &lt;=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10: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b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*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 =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Odd_numbers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odds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(odds)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&lt;iterator object at ...&gt;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next(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1 3 5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odds</a:t>
                      </a:r>
                      <a:endParaRPr lang="en-US" sz="1600" b="1" baseline="0" dirty="0">
                        <a:solidFill>
                          <a:schemeClr val="accent6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6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8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9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getting item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F9B9ECB-D779-D139-ACE1-1DF1A3FDFE00}"/>
              </a:ext>
            </a:extLst>
          </p:cNvPr>
          <p:cNvSpPr txBox="1"/>
          <p:nvPr/>
        </p:nvSpPr>
        <p:spPr>
          <a:xfrm>
            <a:off x="4691159" y="6488668"/>
            <a:ext cx="7377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https://docs.python.org/3/reference/datamodel.html#object.__contains__</a:t>
            </a:r>
            <a:endParaRPr lang="da-DK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9AEF6FF-9E68-4748-909B-AF3227784463}"/>
              </a:ext>
            </a:extLst>
          </p:cNvPr>
          <p:cNvSpPr/>
          <p:nvPr/>
        </p:nvSpPr>
        <p:spPr>
          <a:xfrm>
            <a:off x="9340645" y="119419"/>
            <a:ext cx="2728261" cy="617745"/>
          </a:xfrm>
          <a:prstGeom prst="rect">
            <a:avLst/>
          </a:prstGeom>
          <a:solidFill>
            <a:srgbClr val="FFFF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This is a reminiscence from Python 1 – now rarely used</a:t>
            </a:r>
            <a:endParaRPr lang="da-DK" dirty="0">
              <a:solidFill>
                <a:schemeClr val="tx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A53FA89-5FD7-23F9-743B-DD5245CA8AF7}"/>
              </a:ext>
            </a:extLst>
          </p:cNvPr>
          <p:cNvCxnSpPr>
            <a:cxnSpLocks/>
          </p:cNvCxnSpPr>
          <p:nvPr/>
        </p:nvCxnSpPr>
        <p:spPr>
          <a:xfrm flipH="1">
            <a:off x="6045148" y="1497806"/>
            <a:ext cx="734271" cy="445241"/>
          </a:xfrm>
          <a:prstGeom prst="straightConnector1">
            <a:avLst/>
          </a:prstGeom>
          <a:ln w="57150">
            <a:solidFill>
              <a:schemeClr val="accent5">
                <a:lumMod val="20000"/>
                <a:lumOff val="8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9C7C5A9-27F4-C293-4C4D-D4A7879C7476}"/>
              </a:ext>
            </a:extLst>
          </p:cNvPr>
          <p:cNvSpPr/>
          <p:nvPr/>
        </p:nvSpPr>
        <p:spPr>
          <a:xfrm>
            <a:off x="6656439" y="1294448"/>
            <a:ext cx="432106" cy="2194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315816-4F4B-81B0-B96B-5BEBDDF202AD}"/>
              </a:ext>
            </a:extLst>
          </p:cNvPr>
          <p:cNvCxnSpPr>
            <a:cxnSpLocks/>
          </p:cNvCxnSpPr>
          <p:nvPr/>
        </p:nvCxnSpPr>
        <p:spPr>
          <a:xfrm flipH="1">
            <a:off x="6099175" y="1373187"/>
            <a:ext cx="882650" cy="533400"/>
          </a:xfrm>
          <a:prstGeom prst="straightConnector1">
            <a:avLst/>
          </a:prstGeom>
          <a:ln w="38100">
            <a:solidFill>
              <a:srgbClr val="C00000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B01946D-D27F-6A7A-0D52-01295BA1DABD}"/>
              </a:ext>
            </a:extLst>
          </p:cNvPr>
          <p:cNvSpPr txBox="1"/>
          <p:nvPr/>
        </p:nvSpPr>
        <p:spPr>
          <a:xfrm>
            <a:off x="6907545" y="1120695"/>
            <a:ext cx="4884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C00000"/>
                </a:solidFill>
                <a:latin typeface="Courier"/>
              </a:rPr>
              <a:t>odds.__contains</a:t>
            </a:r>
            <a:r>
              <a:rPr lang="en-US" sz="2000" dirty="0">
                <a:solidFill>
                  <a:srgbClr val="C00000"/>
                </a:solidFill>
                <a:latin typeface="Courier"/>
              </a:rPr>
              <a:t>__</a:t>
            </a:r>
            <a:r>
              <a:rPr lang="en-US" sz="2000" dirty="0">
                <a:solidFill>
                  <a:srgbClr val="C00000"/>
                </a:solidFill>
              </a:rPr>
              <a:t> does not exist</a:t>
            </a:r>
          </a:p>
        </p:txBody>
      </p:sp>
    </p:spTree>
    <p:extLst>
      <p:ext uri="{BB962C8B-B14F-4D97-AF65-F5344CB8AC3E}">
        <p14:creationId xmlns:p14="http://schemas.microsoft.com/office/powerpoint/2010/main" val="35339979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itertools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61177" y="6176963"/>
            <a:ext cx="46996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https://docs.python.org/3/library/itertools.html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0565950"/>
              </p:ext>
            </p:extLst>
          </p:nvPr>
        </p:nvGraphicFramePr>
        <p:xfrm>
          <a:off x="282354" y="2062163"/>
          <a:ext cx="1186719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318">
                  <a:extLst>
                    <a:ext uri="{9D8B030D-6E8A-4147-A177-3AD203B41FA5}">
                      <a16:colId xmlns:a16="http://schemas.microsoft.com/office/drawing/2014/main" val="2736975199"/>
                    </a:ext>
                  </a:extLst>
                </a:gridCol>
                <a:gridCol w="6024880">
                  <a:extLst>
                    <a:ext uri="{9D8B030D-6E8A-4147-A177-3AD203B41FA5}">
                      <a16:colId xmlns:a16="http://schemas.microsoft.com/office/drawing/2014/main" val="20873908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Function</a:t>
                      </a:r>
                      <a:endParaRPr lang="en-US" sz="2400" dirty="0">
                        <a:solidFill>
                          <a:schemeClr val="tx1"/>
                        </a:solidFill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3641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step)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Inifinite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: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da-DK" sz="2400" baseline="0">
                          <a:solidFill>
                            <a:schemeClr val="tx1"/>
                          </a:solidFill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, 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5707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cycle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the elements from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37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times])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Infinite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or 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repeats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000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chain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(seq0,...,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seqk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Concatenate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baseline="0" dirty="0" err="1">
                          <a:solidFill>
                            <a:schemeClr val="tx1"/>
                          </a:solidFill>
                        </a:rPr>
                        <a:t>sequences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890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starmap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[0]),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[1]), …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5541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permutations(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Genereate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all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possible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 permutations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9551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islice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start,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stop, step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Create</a:t>
                      </a:r>
                      <a:r>
                        <a:rPr lang="da-DK" sz="2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a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</a:rPr>
                        <a:t>slice</a:t>
                      </a:r>
                      <a:r>
                        <a:rPr lang="da-DK" sz="2400">
                          <a:solidFill>
                            <a:schemeClr val="tx1"/>
                          </a:solidFill>
                        </a:rPr>
                        <a:t> of </a:t>
                      </a:r>
                      <a:r>
                        <a:rPr lang="da-DK" sz="24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seq</a:t>
                      </a:r>
                      <a:endParaRPr lang="da-DK" sz="2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20069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a-DK" sz="2400" dirty="0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2482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7396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36" y="15913"/>
            <a:ext cx="11595664" cy="1325563"/>
          </a:xfrm>
        </p:spPr>
        <p:txBody>
          <a:bodyPr/>
          <a:lstStyle/>
          <a:p>
            <a:r>
              <a:rPr lang="en-US" dirty="0"/>
              <a:t>Example : Java iterators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06596"/>
              </p:ext>
            </p:extLst>
          </p:nvPr>
        </p:nvGraphicFramePr>
        <p:xfrm>
          <a:off x="596336" y="1076638"/>
          <a:ext cx="7828280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28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vector-iterator.java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java.util.Vector;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java.util.Iterator;</a:t>
                      </a:r>
                    </a:p>
                    <a:p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IteratorTest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public static void main(String[] args)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Vector&lt;Integer&gt; a = new Vector&lt;Integer&gt;();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a.add(7);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a.add(42);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"C" for-loop &amp; get method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 i=0; i&lt;a.size(); i++)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a.get(i)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iterator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(Iterator it = a.iterator(); it.hasNext(); 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it.next()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);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// for-each loop – syntax sugar since Java 5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for (Integer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   System.out.println(e);      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}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endParaRPr lang="en-US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7407802" y="3169368"/>
            <a:ext cx="4595930" cy="1495962"/>
            <a:chOff x="2685330" y="3307532"/>
            <a:chExt cx="4595930" cy="1495962"/>
          </a:xfrm>
        </p:grpSpPr>
        <p:cxnSp>
          <p:nvCxnSpPr>
            <p:cNvPr id="7" name="Straight Arrow Connector 6"/>
            <p:cNvCxnSpPr/>
            <p:nvPr/>
          </p:nvCxnSpPr>
          <p:spPr>
            <a:xfrm flipH="1">
              <a:off x="2685330" y="4049442"/>
              <a:ext cx="1205081" cy="75405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890411" y="3307532"/>
              <a:ext cx="3390849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Java iteration does not stop using exceptions, but instead the iterator can be tested if it is at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69083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2146" y="15913"/>
            <a:ext cx="11189853" cy="1325563"/>
          </a:xfrm>
        </p:spPr>
        <p:txBody>
          <a:bodyPr/>
          <a:lstStyle/>
          <a:p>
            <a:r>
              <a:rPr lang="en-US" dirty="0"/>
              <a:t>Example : C++ iterators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321269"/>
              </p:ext>
            </p:extLst>
          </p:nvPr>
        </p:nvGraphicFramePr>
        <p:xfrm>
          <a:off x="1002147" y="1150220"/>
          <a:ext cx="10149205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9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0002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vector-iterator.cpp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&lt;iostream&gt;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#include &lt;vector&gt;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main() {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Vector is part of STL (Standard Template Library)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std::vector&lt;int&gt;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{20, 23, 26};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"C" indexing - since C++98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(int i = 0; i &lt; A.size(); i++) 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A[i]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&lt;&lt; std::endl;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iterator - since C++98 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(std::vector&lt;int&gt;::iterator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"auto" iterator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it = A.begin(); it != A.end(); ++it)  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*it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// Range-based for-loop - since C++11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(auto e : A)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std::cout &lt;&lt; e &lt;&lt; std:: endl;</a:t>
                      </a:r>
                    </a:p>
                    <a:p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519586" y="2588602"/>
            <a:ext cx="2631766" cy="1392164"/>
            <a:chOff x="3797114" y="2788549"/>
            <a:chExt cx="2631766" cy="1392164"/>
          </a:xfrm>
        </p:grpSpPr>
        <p:cxnSp>
          <p:nvCxnSpPr>
            <p:cNvPr id="6" name="Straight Arrow Connector 5"/>
            <p:cNvCxnSpPr/>
            <p:nvPr/>
          </p:nvCxnSpPr>
          <p:spPr>
            <a:xfrm flipH="1">
              <a:off x="4538845" y="3752031"/>
              <a:ext cx="142175" cy="4286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797114" y="2788549"/>
              <a:ext cx="263176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In C++ iterators can be tested if they reach the end of the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8916509" y="4366111"/>
            <a:ext cx="1837919" cy="1256034"/>
            <a:chOff x="4768189" y="1661806"/>
            <a:chExt cx="1837919" cy="1256034"/>
          </a:xfrm>
        </p:grpSpPr>
        <p:cxnSp>
          <p:nvCxnSpPr>
            <p:cNvPr id="11" name="Straight Arrow Connector 10"/>
            <p:cNvCxnSpPr/>
            <p:nvPr/>
          </p:nvCxnSpPr>
          <p:spPr>
            <a:xfrm flipV="1">
              <a:off x="5884858" y="1661806"/>
              <a:ext cx="126227" cy="541568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4768189" y="2209954"/>
              <a:ext cx="18379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move iterator to next element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7165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8000" dirty="0"/>
              <a:t>Generators</a:t>
            </a:r>
          </a:p>
        </p:txBody>
      </p:sp>
    </p:spTree>
    <p:extLst>
      <p:ext uri="{BB962C8B-B14F-4D97-AF65-F5344CB8AC3E}">
        <p14:creationId xmlns:p14="http://schemas.microsoft.com/office/powerpoint/2010/main" val="470661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Generator </a:t>
            </a:r>
            <a:r>
              <a:rPr lang="da-DK" dirty="0" err="1"/>
              <a:t>expressions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80461" y="1895075"/>
            <a:ext cx="4294786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generator expression </a:t>
            </a:r>
            <a:br>
              <a:rPr lang="en-US" dirty="0"/>
            </a:br>
            <a:r>
              <a:rPr lang="en-US" dirty="0"/>
              <a:t>   </a:t>
            </a:r>
            <a:r>
              <a:rPr lang="en-US" sz="2000" b="1" dirty="0">
                <a:latin typeface="Courier"/>
              </a:rPr>
              <a:t>(... for x in ...) </a:t>
            </a:r>
            <a:br>
              <a:rPr lang="en-US" sz="2000" b="1" dirty="0">
                <a:latin typeface="Courier"/>
              </a:rPr>
            </a:br>
            <a:r>
              <a:rPr lang="en-US" dirty="0"/>
              <a:t>looks like a list comprehension, except square brackets are replaced by parenthesis</a:t>
            </a:r>
          </a:p>
          <a:p>
            <a:r>
              <a:rPr lang="da-DK" dirty="0"/>
              <a:t>Is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less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a list </a:t>
            </a:r>
            <a:r>
              <a:rPr lang="da-DK" dirty="0" err="1"/>
              <a:t>comprehension</a:t>
            </a:r>
            <a:endParaRPr lang="da-DK" dirty="0"/>
          </a:p>
          <a:p>
            <a:r>
              <a:rPr lang="da-DK" dirty="0" err="1"/>
              <a:t>computation</a:t>
            </a:r>
            <a:r>
              <a:rPr lang="da-DK" dirty="0"/>
              <a:t> is done </a:t>
            </a:r>
            <a:r>
              <a:rPr lang="da-DK" i="1" dirty="0" err="1"/>
              <a:t>lazily</a:t>
            </a:r>
            <a:r>
              <a:rPr lang="da-DK" dirty="0"/>
              <a:t>, i.e.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09827"/>
              </p:ext>
            </p:extLst>
          </p:nvPr>
        </p:nvGraphicFramePr>
        <p:xfrm>
          <a:off x="257266" y="1933138"/>
          <a:ext cx="7412355" cy="4063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2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range(5)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0x03D9F8A0&gt;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range(3)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  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generator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expression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3"/>
          </p:cNvPr>
          <p:cNvSpPr/>
          <p:nvPr/>
        </p:nvSpPr>
        <p:spPr>
          <a:xfrm>
            <a:off x="3638282" y="6307004"/>
            <a:ext cx="838414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r"/>
            <a:r>
              <a:rPr lang="en-US" dirty="0">
                <a:hlinkClick r:id="rId3"/>
              </a:rPr>
              <a:t>https://docs.python.org/3/reference/expressions.html#generator-expressions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4492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generator expressions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252411"/>
              </p:ext>
            </p:extLst>
          </p:nvPr>
        </p:nvGraphicFramePr>
        <p:xfrm>
          <a:off x="1434147" y="1690688"/>
          <a:ext cx="9323705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/ y for y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ratios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genexpr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 at 0x031FC230&gt;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(ratios)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[0.1111111111111111, 0.0625, 0.04]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remaining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42041" y="5286456"/>
            <a:ext cx="10725239" cy="127639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Each fraction is first computed when requested by </a:t>
            </a:r>
            <a:r>
              <a:rPr lang="en-US" dirty="0">
                <a:latin typeface="Courier"/>
              </a:rPr>
              <a:t>next(ratios)</a:t>
            </a:r>
            <a:r>
              <a:rPr lang="en-US" dirty="0"/>
              <a:t> (implicitly called repeatedly in </a:t>
            </a:r>
            <a:r>
              <a:rPr lang="en-US" dirty="0">
                <a:latin typeface="Courier"/>
              </a:rPr>
              <a:t>list(ratios)</a:t>
            </a:r>
            <a:r>
              <a:rPr lang="en-US" dirty="0"/>
              <a:t>)</a:t>
            </a:r>
          </a:p>
          <a:p>
            <a:r>
              <a:rPr lang="en-US" dirty="0"/>
              <a:t>The next value of </a:t>
            </a:r>
            <a:r>
              <a:rPr lang="en-US" dirty="0">
                <a:latin typeface="Courier"/>
              </a:rPr>
              <a:t>squares</a:t>
            </a:r>
            <a:r>
              <a:rPr lang="en-US" dirty="0"/>
              <a:t> is first computed when needed by </a:t>
            </a:r>
            <a:r>
              <a:rPr lang="en-US" dirty="0">
                <a:latin typeface="Courier"/>
              </a:rPr>
              <a:t>ratios</a:t>
            </a:r>
          </a:p>
        </p:txBody>
      </p:sp>
    </p:spTree>
    <p:extLst>
      <p:ext uri="{BB962C8B-B14F-4D97-AF65-F5344CB8AC3E}">
        <p14:creationId xmlns:p14="http://schemas.microsoft.com/office/powerpoint/2010/main" val="617726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expressions as </a:t>
            </a:r>
            <a:r>
              <a:rPr lang="en-US"/>
              <a:t>function arguments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2291" y="4780345"/>
            <a:ext cx="10515600" cy="1388961"/>
          </a:xfrm>
        </p:spPr>
        <p:txBody>
          <a:bodyPr>
            <a:normAutofit/>
          </a:bodyPr>
          <a:lstStyle/>
          <a:p>
            <a:r>
              <a:rPr lang="en-US" dirty="0"/>
              <a:t>Python allows to omit a pair of parenthesis when a generator expression is the only argument to a function</a:t>
            </a:r>
          </a:p>
          <a:p>
            <a:pPr marL="0" indent="0" algn="ctr">
              <a:buNone/>
            </a:pPr>
            <a:r>
              <a:rPr lang="en-US" sz="2400" b="1" dirty="0">
                <a:latin typeface="Courier"/>
              </a:rPr>
              <a:t>f(... for x in ...)   ≡   f(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(</a:t>
            </a:r>
            <a:r>
              <a:rPr lang="en-US" sz="2400" b="1" dirty="0">
                <a:latin typeface="Courier"/>
              </a:rPr>
              <a:t>... for x in ...</a:t>
            </a:r>
            <a:r>
              <a:rPr lang="en-US" sz="2400" b="1" dirty="0">
                <a:solidFill>
                  <a:srgbClr val="C00000"/>
                </a:solidFill>
                <a:latin typeface="Courier"/>
              </a:rPr>
              <a:t>)</a:t>
            </a:r>
            <a:r>
              <a:rPr lang="en-US" sz="2400" b="1" dirty="0">
                <a:latin typeface="Courier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035890"/>
              </p:ext>
            </p:extLst>
          </p:nvPr>
        </p:nvGraphicFramePr>
        <p:xfrm>
          <a:off x="1297622" y="2026276"/>
          <a:ext cx="9596755" cy="2418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6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28747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doubles =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sum(doubles)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sum takes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* 2 for x in range(1, 6)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sum(x * 2 for x in range(1, 6))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one pair of parenthesis omitted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754691" y="6366450"/>
            <a:ext cx="32631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PEP 289 – Generator 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3748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Iterable</a:t>
            </a:r>
            <a:r>
              <a:rPr lang="da-DK" dirty="0"/>
              <a:t>  &amp; </a:t>
            </a:r>
            <a:r>
              <a:rPr lang="da-DK" dirty="0" err="1"/>
              <a:t>Iterator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4871972"/>
              </p:ext>
            </p:extLst>
          </p:nvPr>
        </p:nvGraphicFramePr>
        <p:xfrm>
          <a:off x="973415" y="1589895"/>
          <a:ext cx="4135755" cy="46116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357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type(L)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L.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'list_iterator'&gt;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it.__next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Exception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7241358"/>
              </p:ext>
            </p:extLst>
          </p:nvPr>
        </p:nvGraphicFramePr>
        <p:xfrm>
          <a:off x="5611087" y="1589895"/>
          <a:ext cx="5629154" cy="3240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291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['a', 'b', 'c']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 =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L.__iter__()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it.__next__()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next(it)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519657" y="5172932"/>
            <a:ext cx="6672343" cy="99321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Lists are </a:t>
            </a:r>
            <a:r>
              <a:rPr lang="en-US" sz="2400" dirty="0" err="1">
                <a:solidFill>
                  <a:srgbClr val="C00000"/>
                </a:solidFill>
              </a:rPr>
              <a:t>iterable</a:t>
            </a:r>
            <a:r>
              <a:rPr lang="en-US" sz="2400" dirty="0"/>
              <a:t> (must support __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400" dirty="0"/>
              <a:t>)</a:t>
            </a:r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sz="2400" dirty="0"/>
              <a:t> </a:t>
            </a:r>
            <a:r>
              <a:rPr lang="da-DK" sz="2400" dirty="0" err="1"/>
              <a:t>returns</a:t>
            </a:r>
            <a:r>
              <a:rPr lang="da-DK" sz="2400" dirty="0"/>
              <a:t> an </a:t>
            </a:r>
            <a:r>
              <a:rPr lang="da-DK" sz="2400" dirty="0" err="1">
                <a:solidFill>
                  <a:srgbClr val="C00000"/>
                </a:solidFill>
              </a:rPr>
              <a:t>iterator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(must support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95082" y="6370679"/>
            <a:ext cx="866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iterables</a:t>
            </a:r>
            <a:r>
              <a:rPr lang="da-DK" dirty="0"/>
              <a:t> in </a:t>
            </a:r>
            <a:r>
              <a:rPr lang="da-DK" dirty="0" err="1"/>
              <a:t>Python</a:t>
            </a:r>
            <a:r>
              <a:rPr lang="da-DK"/>
              <a:t>: string, list</a:t>
            </a:r>
            <a:r>
              <a:rPr lang="da-DK" dirty="0"/>
              <a:t>, set, </a:t>
            </a:r>
            <a:r>
              <a:rPr lang="da-DK" dirty="0" err="1"/>
              <a:t>tuple</a:t>
            </a:r>
            <a:r>
              <a:rPr lang="da-DK" dirty="0"/>
              <a:t>, </a:t>
            </a:r>
            <a:r>
              <a:rPr lang="da-DK" dirty="0" err="1"/>
              <a:t>dict</a:t>
            </a:r>
            <a:r>
              <a:rPr lang="da-DK" dirty="0"/>
              <a:t>, range, </a:t>
            </a:r>
            <a:r>
              <a:rPr lang="da-DK" dirty="0" err="1"/>
              <a:t>enumerate</a:t>
            </a:r>
            <a:r>
              <a:rPr lang="da-DK" dirty="0"/>
              <a:t>, zip, </a:t>
            </a:r>
            <a:r>
              <a:rPr lang="da-DK" dirty="0" err="1"/>
              <a:t>map</a:t>
            </a:r>
            <a:r>
              <a:rPr lang="da-DK" dirty="0"/>
              <a:t>, </a:t>
            </a:r>
            <a:r>
              <a:rPr lang="da-DK" dirty="0" err="1"/>
              <a:t>reversed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06743" y="3702050"/>
            <a:ext cx="2448608" cy="9588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endParaRPr lang="pt-BR" sz="16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sz="1600" dirty="0">
                <a:solidFill>
                  <a:schemeClr val="tx1"/>
                </a:solidFill>
                <a:cs typeface="Courier New" panose="02070309020205020404" pitchFamily="49" charset="0"/>
              </a:rPr>
              <a:t>iterator ≈ pointer into list</a:t>
            </a:r>
          </a:p>
          <a:p>
            <a:pPr algn="ctr">
              <a:buClr>
                <a:srgbClr val="C00000"/>
              </a:buClr>
              <a:buSzPct val="100000"/>
            </a:pPr>
            <a:endParaRPr lang="pt-BR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buClr>
                <a:srgbClr val="C00000"/>
              </a:buClr>
              <a:buSzPct val="100000"/>
            </a:pPr>
            <a:r>
              <a:rPr lang="pt-BR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['a', 'b', 'c']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9820374" y="4076700"/>
            <a:ext cx="0" cy="227376"/>
          </a:xfrm>
          <a:prstGeom prst="straightConnector1">
            <a:avLst/>
          </a:prstGeom>
          <a:ln w="25400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46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907947"/>
              </p:ext>
            </p:extLst>
          </p:nvPr>
        </p:nvGraphicFramePr>
        <p:xfrm>
          <a:off x="718930" y="1801771"/>
          <a:ext cx="55010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two():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two()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two at 0x03629510&gt;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two()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6599582" y="206735"/>
            <a:ext cx="5247861" cy="63401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A </a:t>
            </a:r>
            <a:r>
              <a:rPr lang="da-DK" i="1" dirty="0"/>
              <a:t>generator </a:t>
            </a:r>
            <a:r>
              <a:rPr lang="da-DK" i="1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or more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statements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makes</a:t>
            </a:r>
            <a:r>
              <a:rPr lang="da-DK" dirty="0"/>
              <a:t> a </a:t>
            </a:r>
            <a:r>
              <a:rPr lang="da-DK" dirty="0" err="1"/>
              <a:t>call</a:t>
            </a:r>
            <a:r>
              <a:rPr lang="da-DK" dirty="0"/>
              <a:t> to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an </a:t>
            </a:r>
            <a:r>
              <a:rPr lang="da-DK" dirty="0" err="1"/>
              <a:t>iterable</a:t>
            </a:r>
            <a:r>
              <a:rPr lang="da-DK" dirty="0"/>
              <a:t> and </a:t>
            </a:r>
            <a:r>
              <a:rPr lang="da-DK" dirty="0" err="1"/>
              <a:t>iterator</a:t>
            </a:r>
            <a:r>
              <a:rPr lang="da-DK" dirty="0"/>
              <a:t> (provides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and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)</a:t>
            </a:r>
            <a:endParaRPr lang="en-US" dirty="0"/>
          </a:p>
          <a:p>
            <a:r>
              <a:rPr lang="da-DK" dirty="0" err="1"/>
              <a:t>Calling</a:t>
            </a:r>
            <a:r>
              <a:rPr lang="da-DK" dirty="0"/>
              <a:t> a generator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 </a:t>
            </a:r>
            <a:r>
              <a:rPr lang="da-DK" i="1" dirty="0"/>
              <a:t>generator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da-DK" dirty="0" err="1"/>
              <a:t>Whenever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da-DK" dirty="0"/>
              <a:t> is </a:t>
            </a:r>
            <a:r>
              <a:rPr lang="da-DK" dirty="0" err="1"/>
              <a:t>called</a:t>
            </a:r>
            <a:r>
              <a:rPr lang="da-DK" dirty="0"/>
              <a:t> on a generator </a:t>
            </a:r>
            <a:r>
              <a:rPr lang="da-DK" dirty="0" err="1"/>
              <a:t>object</a:t>
            </a:r>
            <a:r>
              <a:rPr lang="da-DK" dirty="0"/>
              <a:t>, the </a:t>
            </a:r>
            <a:r>
              <a:rPr lang="da-DK" dirty="0" err="1"/>
              <a:t>excuting</a:t>
            </a:r>
            <a:r>
              <a:rPr lang="da-DK" dirty="0"/>
              <a:t> of the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continues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i="1" dirty="0">
                <a:solidFill>
                  <a:srgbClr val="C00000"/>
                </a:solidFill>
              </a:rPr>
              <a:t>exp</a:t>
            </a:r>
            <a:r>
              <a:rPr lang="da-DK" dirty="0"/>
              <a:t> and the </a:t>
            </a:r>
            <a:r>
              <a:rPr lang="da-DK" dirty="0" err="1"/>
              <a:t>value</a:t>
            </a:r>
            <a:r>
              <a:rPr lang="da-DK" dirty="0"/>
              <a:t> of </a:t>
            </a:r>
            <a:r>
              <a:rPr lang="da-DK" i="1" dirty="0"/>
              <a:t>exp</a:t>
            </a:r>
            <a:r>
              <a:rPr lang="da-DK" dirty="0"/>
              <a:t> is </a:t>
            </a:r>
            <a:r>
              <a:rPr lang="da-DK" dirty="0" err="1"/>
              <a:t>returned</a:t>
            </a:r>
            <a:r>
              <a:rPr lang="da-DK" dirty="0"/>
              <a:t> as a </a:t>
            </a:r>
            <a:r>
              <a:rPr lang="da-DK" dirty="0" err="1"/>
              <a:t>result</a:t>
            </a:r>
            <a:r>
              <a:rPr lang="da-DK" dirty="0"/>
              <a:t> of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>
                <a:cs typeface="Courier New" panose="02070309020205020404" pitchFamily="49" charset="0"/>
              </a:rPr>
              <a:t>Reaching</a:t>
            </a:r>
            <a:r>
              <a:rPr lang="da-DK" dirty="0">
                <a:cs typeface="Courier New" panose="02070309020205020404" pitchFamily="49" charset="0"/>
              </a:rPr>
              <a:t> the end of the </a:t>
            </a:r>
            <a:r>
              <a:rPr lang="da-DK" dirty="0" err="1">
                <a:cs typeface="Courier New" panose="02070309020205020404" pitchFamily="49" charset="0"/>
              </a:rPr>
              <a:t>function</a:t>
            </a:r>
            <a:r>
              <a:rPr lang="da-DK" dirty="0">
                <a:cs typeface="Courier New" panose="02070309020205020404" pitchFamily="49" charset="0"/>
              </a:rPr>
              <a:t> or a </a:t>
            </a:r>
            <a:r>
              <a:rPr lang="da-DK" dirty="0" err="1">
                <a:cs typeface="Courier New" panose="02070309020205020404" pitchFamily="49" charset="0"/>
              </a:rPr>
              <a:t>return</a:t>
            </a:r>
            <a:r>
              <a:rPr lang="da-DK" dirty="0">
                <a:cs typeface="Courier New" panose="02070309020205020404" pitchFamily="49" charset="0"/>
              </a:rPr>
              <a:t> statement, </a:t>
            </a:r>
            <a:r>
              <a:rPr lang="da-DK" dirty="0" err="1">
                <a:cs typeface="Courier New" panose="02070309020205020404" pitchFamily="49" charset="0"/>
              </a:rPr>
              <a:t>will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raise</a:t>
            </a: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" pitchFamily="49" charset="0"/>
                <a:cs typeface="Courier New" panose="02070309020205020404" pitchFamily="49" charset="0"/>
              </a:rPr>
              <a:t>StopIteration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Once consumed, can't be reused</a:t>
            </a:r>
            <a:endParaRPr lang="da-DK" dirty="0">
              <a:latin typeface="Courier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39803" y="6306577"/>
            <a:ext cx="74761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https://docs.python.org/3/reference/expressions.html#yield-expressions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050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7710250"/>
              </p:ext>
            </p:extLst>
          </p:nvPr>
        </p:nvGraphicFramePr>
        <p:xfrm>
          <a:off x="2048510" y="1629765"/>
          <a:ext cx="809498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4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'Start'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('A') + i)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'Done'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my_generator(3)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my_generator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at 0x03E2F6F0&gt;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['Start', 'A', 'B', 'C', 'Done']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print(list(g))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object g exhausted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print(*my_generator(5))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takes an iterable (PEP 448)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 A B C D E Done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36A2807-631B-0640-32B8-94472DC6366E}"/>
              </a:ext>
            </a:extLst>
          </p:cNvPr>
          <p:cNvSpPr txBox="1"/>
          <p:nvPr/>
        </p:nvSpPr>
        <p:spPr>
          <a:xfrm>
            <a:off x="6003098" y="6432755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2"/>
              </a:rPr>
              <a:t>PEP 448 – </a:t>
            </a:r>
            <a:r>
              <a:rPr lang="da-DK" dirty="0" err="1">
                <a:hlinkClick r:id="rId2"/>
              </a:rPr>
              <a:t>Additional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Unpacking</a:t>
            </a:r>
            <a:r>
              <a:rPr lang="da-DK" dirty="0">
                <a:hlinkClick r:id="rId2"/>
              </a:rPr>
              <a:t> </a:t>
            </a:r>
            <a:r>
              <a:rPr lang="da-DK" dirty="0" err="1">
                <a:hlinkClick r:id="rId2"/>
              </a:rPr>
              <a:t>Generalizations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610843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functions (III)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227638"/>
              </p:ext>
            </p:extLst>
          </p:nvPr>
        </p:nvGraphicFramePr>
        <p:xfrm>
          <a:off x="1024572" y="2396743"/>
          <a:ext cx="10142855" cy="283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my_range_generator.py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(start, end, step):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start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x &lt; end: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+= step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my_range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(1.5, 2.0, 0.1))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[1.5, 1.6, 1.7000000000000002, 1.8000000000000003, 1.9000000000000004]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CF01C-3B77-FB18-E6F3-EEC7E36E1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572" y="5686816"/>
            <a:ext cx="10329228" cy="1112620"/>
          </a:xfrm>
        </p:spPr>
        <p:txBody>
          <a:bodyPr>
            <a:normAutofit/>
          </a:bodyPr>
          <a:lstStyle/>
          <a:p>
            <a:r>
              <a:rPr lang="en-US" dirty="0"/>
              <a:t>Generator functions are often easier to write than creating an </a:t>
            </a:r>
            <a:r>
              <a:rPr lang="en-US" dirty="0" err="1"/>
              <a:t>iterable</a:t>
            </a:r>
            <a:r>
              <a:rPr lang="en-US" dirty="0"/>
              <a:t> class and the </a:t>
            </a:r>
            <a:r>
              <a:rPr lang="da-DK" dirty="0" err="1"/>
              <a:t>accompanying</a:t>
            </a:r>
            <a:r>
              <a:rPr lang="en-US" dirty="0"/>
              <a:t> iterator class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1252487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 generators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926382"/>
              </p:ext>
            </p:extLst>
          </p:nvPr>
        </p:nvGraphicFramePr>
        <p:xfrm>
          <a:off x="1161097" y="1906493"/>
          <a:ext cx="9869805" cy="413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9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squares(seq):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seq should be an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x in seq: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iterator to run through seq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** 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4, 9, 16]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(range(5))))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[0, 1, 16, 81, 256]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(range(100000000))))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pipelining generators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sum((x ** 2) ** 2 for x in range(100000000))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 expression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1999999950000000333333333333333330000000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sum([(x ** 2) ** 2 for x in range(100000000)])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list comprehension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when using a 32-bit version of Python, limited to 2 GB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66582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yield </a:t>
            </a:r>
            <a:r>
              <a:rPr lang="en-US" dirty="0"/>
              <a:t> vs  </a:t>
            </a:r>
            <a:r>
              <a:rPr lang="en-US" dirty="0">
                <a:latin typeface="Courier"/>
              </a:rPr>
              <a:t>yield from</a:t>
            </a:r>
            <a:endParaRPr lang="en-US" b="0" dirty="0">
              <a:latin typeface="Courier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028020"/>
              </p:ext>
            </p:extLst>
          </p:nvPr>
        </p:nvGraphicFramePr>
        <p:xfrm>
          <a:off x="1934926" y="2244033"/>
          <a:ext cx="3960000" cy="24017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00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344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2, 3, 4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72280"/>
              </p:ext>
            </p:extLst>
          </p:nvPr>
        </p:nvGraphicFramePr>
        <p:xfrm>
          <a:off x="6323660" y="2244033"/>
          <a:ext cx="4259580" cy="240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59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6800">
                <a:tc>
                  <a:txBody>
                    <a:bodyPr/>
                    <a:lstStyle/>
                    <a:p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0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0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0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g():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[2, 3, 4]</a:t>
                      </a:r>
                      <a:b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0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list(g())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20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833622" y="5060820"/>
            <a:ext cx="10515600" cy="930227"/>
          </a:xfrm>
        </p:spPr>
        <p:txBody>
          <a:bodyPr>
            <a:normAutofit lnSpcReduction="10000"/>
          </a:bodyPr>
          <a:lstStyle/>
          <a:p>
            <a:r>
              <a:rPr lang="en-US" sz="2400" b="1" dirty="0">
                <a:latin typeface="Courier"/>
              </a:rPr>
              <a:t>yield from </a:t>
            </a:r>
            <a:r>
              <a:rPr lang="en-US" dirty="0"/>
              <a:t>available since Python 3.3 </a:t>
            </a:r>
          </a:p>
          <a:p>
            <a:r>
              <a:rPr lang="en-US" sz="2400" b="1" dirty="0">
                <a:latin typeface="Courier"/>
              </a:rPr>
              <a:t>yield from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  ≈  for x in </a:t>
            </a:r>
            <a:r>
              <a:rPr lang="en-US" sz="2400" b="1" i="1" dirty="0" err="1">
                <a:latin typeface="Courier"/>
              </a:rPr>
              <a:t>exp</a:t>
            </a:r>
            <a:r>
              <a:rPr lang="en-US" sz="2400" b="1" dirty="0">
                <a:latin typeface="Courier"/>
              </a:rPr>
              <a:t>: yield x</a:t>
            </a:r>
          </a:p>
        </p:txBody>
      </p:sp>
    </p:spTree>
    <p:extLst>
      <p:ext uri="{BB962C8B-B14F-4D97-AF65-F5344CB8AC3E}">
        <p14:creationId xmlns:p14="http://schemas.microsoft.com/office/powerpoint/2010/main" val="1996554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 </a:t>
            </a:r>
            <a:r>
              <a:rPr lang="en-US" b="0" dirty="0">
                <a:latin typeface="Courier"/>
              </a:rPr>
              <a:t>yield from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296845"/>
              </p:ext>
            </p:extLst>
          </p:nvPr>
        </p:nvGraphicFramePr>
        <p:xfrm>
          <a:off x="1277956" y="1768907"/>
          <a:ext cx="6183630" cy="359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3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traverse(T):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recursive generator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(T, tuple):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 from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traverse(child)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(((1, 2), 3, (4, 5)), (6, (7, 9)))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traverse(T)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&lt;generator object traverse at 0x03279F30&gt;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list(traverse(T))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 algn="l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5, 6, 7, 9]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67" name="Group 66"/>
          <p:cNvGrpSpPr/>
          <p:nvPr/>
        </p:nvGrpSpPr>
        <p:grpSpPr>
          <a:xfrm>
            <a:off x="8301517" y="2745914"/>
            <a:ext cx="3052283" cy="2115442"/>
            <a:chOff x="7361498" y="2363142"/>
            <a:chExt cx="3052283" cy="2115442"/>
          </a:xfrm>
        </p:grpSpPr>
        <p:grpSp>
          <p:nvGrpSpPr>
            <p:cNvPr id="66" name="Group 65"/>
            <p:cNvGrpSpPr/>
            <p:nvPr/>
          </p:nvGrpSpPr>
          <p:grpSpPr>
            <a:xfrm>
              <a:off x="7541498" y="2438912"/>
              <a:ext cx="2692280" cy="1859673"/>
              <a:chOff x="7541498" y="2438912"/>
              <a:chExt cx="2692280" cy="1859673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 flipV="1">
                <a:off x="8601288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8850807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7541498" y="3698510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/>
              <p:cNvCxnSpPr/>
              <p:nvPr/>
            </p:nvCxnSpPr>
            <p:spPr>
              <a:xfrm flipH="1" flipV="1">
                <a:off x="7791017" y="3698510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 flipV="1">
                <a:off x="9734739" y="3698509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H="1" flipV="1">
                <a:off x="9984258" y="3698509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 flipV="1">
                <a:off x="9472741" y="3094937"/>
                <a:ext cx="249519" cy="60007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9722260" y="3094937"/>
                <a:ext cx="249520" cy="6000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 flipV="1">
                <a:off x="7817312" y="3030917"/>
                <a:ext cx="489447" cy="67166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/>
              <p:cNvCxnSpPr/>
              <p:nvPr/>
            </p:nvCxnSpPr>
            <p:spPr>
              <a:xfrm flipH="1" flipV="1">
                <a:off x="8304953" y="3030917"/>
                <a:ext cx="11398" cy="67166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>
              <a:xfrm flipH="1" flipV="1">
                <a:off x="8304953" y="3030915"/>
                <a:ext cx="586804" cy="66721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1" idx="7"/>
              </p:cNvCxnSpPr>
              <p:nvPr/>
            </p:nvCxnSpPr>
            <p:spPr>
              <a:xfrm flipV="1">
                <a:off x="8374400" y="2438912"/>
                <a:ext cx="649182" cy="58888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>
                <a:stCxn id="32" idx="1"/>
              </p:cNvCxnSpPr>
              <p:nvPr/>
            </p:nvCxnSpPr>
            <p:spPr>
              <a:xfrm flipH="1" flipV="1">
                <a:off x="9023582" y="2438913"/>
                <a:ext cx="631037" cy="58888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7703632" y="3622645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8421290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4</a:t>
              </a:r>
            </a:p>
          </p:txBody>
        </p:sp>
        <p:sp>
          <p:nvSpPr>
            <p:cNvPr id="8" name="Oval 7"/>
            <p:cNvSpPr/>
            <p:nvPr/>
          </p:nvSpPr>
          <p:spPr>
            <a:xfrm>
              <a:off x="892032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5</a:t>
              </a:r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8773285" y="3622739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7361498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1</a:t>
              </a:r>
            </a:p>
          </p:txBody>
        </p:sp>
        <p:sp>
          <p:nvSpPr>
            <p:cNvPr id="5" name="Oval 4"/>
            <p:cNvSpPr/>
            <p:nvPr/>
          </p:nvSpPr>
          <p:spPr>
            <a:xfrm>
              <a:off x="7860536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2</a:t>
              </a:r>
            </a:p>
          </p:txBody>
        </p:sp>
        <p:sp>
          <p:nvSpPr>
            <p:cNvPr id="6" name="Oval 5"/>
            <p:cNvSpPr/>
            <p:nvPr/>
          </p:nvSpPr>
          <p:spPr>
            <a:xfrm>
              <a:off x="8135938" y="3548547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3</a:t>
              </a:r>
            </a:p>
          </p:txBody>
        </p:sp>
        <p:sp>
          <p:nvSpPr>
            <p:cNvPr id="9" name="Oval 8"/>
            <p:cNvSpPr/>
            <p:nvPr/>
          </p:nvSpPr>
          <p:spPr>
            <a:xfrm>
              <a:off x="9279338" y="3515011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6</a:t>
              </a:r>
            </a:p>
          </p:txBody>
        </p:sp>
        <p:sp>
          <p:nvSpPr>
            <p:cNvPr id="10" name="Oval 9"/>
            <p:cNvSpPr/>
            <p:nvPr/>
          </p:nvSpPr>
          <p:spPr>
            <a:xfrm>
              <a:off x="9554743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7</a:t>
              </a:r>
            </a:p>
          </p:txBody>
        </p:sp>
        <p:sp>
          <p:nvSpPr>
            <p:cNvPr id="11" name="Oval 10"/>
            <p:cNvSpPr/>
            <p:nvPr/>
          </p:nvSpPr>
          <p:spPr>
            <a:xfrm>
              <a:off x="10053781" y="4118584"/>
              <a:ext cx="360000" cy="36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"/>
                </a:rPr>
                <a:t>9</a:t>
              </a:r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9894258" y="3608508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32" name="Oval 31"/>
            <p:cNvSpPr>
              <a:spLocks noChangeAspect="1"/>
            </p:cNvSpPr>
            <p:nvPr/>
          </p:nvSpPr>
          <p:spPr>
            <a:xfrm>
              <a:off x="9628259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8220760" y="3001440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8946060" y="2363142"/>
              <a:ext cx="180000" cy="180000"/>
            </a:xfrm>
            <a:prstGeom prst="ellips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b="1" dirty="0">
                <a:solidFill>
                  <a:schemeClr val="tx1"/>
                </a:solidFill>
                <a:latin typeface="Courie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48739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153886"/>
          </a:xfrm>
        </p:spPr>
        <p:txBody>
          <a:bodyPr/>
          <a:lstStyle/>
          <a:p>
            <a:r>
              <a:rPr lang="da-DK" dirty="0" err="1"/>
              <a:t>Making</a:t>
            </a:r>
            <a:r>
              <a:rPr lang="da-DK" dirty="0"/>
              <a:t>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yield</a:t>
            </a:r>
            <a:r>
              <a:rPr lang="da-DK" dirty="0"/>
              <a:t> 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69253"/>
              </p:ext>
            </p:extLst>
          </p:nvPr>
        </p:nvGraphicFramePr>
        <p:xfrm>
          <a:off x="2659697" y="1026659"/>
          <a:ext cx="6872605" cy="5608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vector2D.py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vector2D: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y_value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generator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alternative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 = vector2D(5, 7)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print(tuple(v))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print(set(v))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[5, 7]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(5, 7)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{5, 7}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4063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Generators vs </a:t>
            </a:r>
            <a:r>
              <a:rPr lang="en-US" dirty="0" err="1"/>
              <a:t>iterables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2069"/>
            <a:ext cx="10898688" cy="4784900"/>
          </a:xfrm>
        </p:spPr>
        <p:txBody>
          <a:bodyPr>
            <a:normAutofit/>
          </a:bodyPr>
          <a:lstStyle/>
          <a:p>
            <a:endParaRPr lang="da-DK" dirty="0"/>
          </a:p>
          <a:p>
            <a:r>
              <a:rPr lang="da-DK" dirty="0" err="1"/>
              <a:t>Iterables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often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(like lists, </a:t>
            </a:r>
            <a:r>
              <a:rPr lang="da-DK" dirty="0" err="1"/>
              <a:t>tuples</a:t>
            </a:r>
            <a:r>
              <a:rPr lang="da-DK" dirty="0"/>
              <a:t>, </a:t>
            </a:r>
            <a:r>
              <a:rPr lang="da-DK" dirty="0" err="1"/>
              <a:t>strings</a:t>
            </a:r>
            <a:r>
              <a:rPr lang="da-DK" dirty="0"/>
              <a:t>)</a:t>
            </a:r>
          </a:p>
          <a:p>
            <a:r>
              <a:rPr lang="da-DK" dirty="0"/>
              <a:t>Generators </a:t>
            </a:r>
            <a:r>
              <a:rPr lang="da-DK" dirty="0" err="1"/>
              <a:t>cannot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reused</a:t>
            </a:r>
            <a:r>
              <a:rPr lang="da-DK" dirty="0"/>
              <a:t> (</a:t>
            </a:r>
            <a:r>
              <a:rPr lang="da-DK" dirty="0" err="1"/>
              <a:t>only</a:t>
            </a:r>
            <a:r>
              <a:rPr lang="da-DK" dirty="0"/>
              <a:t> if a new generator </a:t>
            </a:r>
            <a:r>
              <a:rPr lang="da-DK" dirty="0" err="1"/>
              <a:t>object</a:t>
            </a:r>
            <a:r>
              <a:rPr lang="da-DK" dirty="0"/>
              <a:t> is </a:t>
            </a:r>
            <a:r>
              <a:rPr lang="da-DK" dirty="0" err="1"/>
              <a:t>created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over </a:t>
            </a:r>
            <a:r>
              <a:rPr lang="da-DK" dirty="0" err="1"/>
              <a:t>again</a:t>
            </a:r>
            <a:r>
              <a:rPr lang="da-DK" dirty="0"/>
              <a:t>)</a:t>
            </a:r>
          </a:p>
          <a:p>
            <a:endParaRPr lang="en-US" dirty="0"/>
          </a:p>
          <a:p>
            <a:r>
              <a:rPr lang="en-US" dirty="0"/>
              <a:t>David Beazley’s tutorial on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/>
              <a:t>Generators: The Final Frontier</a:t>
            </a:r>
            <a:r>
              <a:rPr lang="en-US" dirty="0"/>
              <a:t>”, </a:t>
            </a:r>
            <a:r>
              <a:rPr lang="en-US" dirty="0" err="1"/>
              <a:t>PyCon</a:t>
            </a:r>
            <a:r>
              <a:rPr lang="en-US" dirty="0"/>
              <a:t> 2014 (3:50:54)</a:t>
            </a:r>
            <a:br>
              <a:rPr lang="en-US" dirty="0"/>
            </a:br>
            <a:r>
              <a:rPr lang="da-DK" dirty="0" err="1"/>
              <a:t>Throughout</a:t>
            </a:r>
            <a:r>
              <a:rPr lang="da-DK" dirty="0"/>
              <a:t> </a:t>
            </a:r>
            <a:r>
              <a:rPr lang="da-DK" dirty="0" err="1"/>
              <a:t>advanced</a:t>
            </a:r>
            <a:r>
              <a:rPr lang="da-DK" dirty="0"/>
              <a:t> </a:t>
            </a:r>
            <a:r>
              <a:rPr lang="da-DK" dirty="0" err="1"/>
              <a:t>discussion</a:t>
            </a:r>
            <a:r>
              <a:rPr lang="da-DK" dirty="0"/>
              <a:t> of generators,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.send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to </a:t>
            </a:r>
            <a:r>
              <a:rPr lang="da-DK" dirty="0" err="1"/>
              <a:t>implement</a:t>
            </a:r>
            <a:r>
              <a:rPr lang="da-DK" dirty="0"/>
              <a:t> </a:t>
            </a:r>
            <a:r>
              <a:rPr lang="da-DK" dirty="0" err="1"/>
              <a:t>coroutines</a:t>
            </a:r>
            <a:b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hlinkClick r:id="rId3"/>
              </a:rPr>
              <a:t>https://www.youtube.com/watch?v=D1twn9kLmYg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165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67573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8000" dirty="0"/>
              <a:t>Measuring memory usage</a:t>
            </a:r>
          </a:p>
        </p:txBody>
      </p:sp>
    </p:spTree>
    <p:extLst>
      <p:ext uri="{BB962C8B-B14F-4D97-AF65-F5344CB8AC3E}">
        <p14:creationId xmlns:p14="http://schemas.microsoft.com/office/powerpoint/2010/main" val="222725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memory usage (memory profiling)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186" y="1619786"/>
            <a:ext cx="4941273" cy="5057176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tabLst>
                <a:tab pos="630238" algn="l"/>
              </a:tabLst>
            </a:pPr>
            <a:r>
              <a:rPr lang="en-US" sz="2400" dirty="0"/>
              <a:t>Macro level: </a:t>
            </a:r>
          </a:p>
          <a:p>
            <a:pPr marL="0" indent="0">
              <a:spcAft>
                <a:spcPts val="600"/>
              </a:spcAft>
              <a:buNone/>
              <a:tabLst>
                <a:tab pos="630238" algn="l"/>
              </a:tabLst>
            </a:pPr>
            <a:r>
              <a:rPr lang="en-US" sz="2400" dirty="0"/>
              <a:t>	Task Manager (Windows)</a:t>
            </a:r>
            <a:br>
              <a:rPr lang="en-US" sz="2400" dirty="0"/>
            </a:br>
            <a:r>
              <a:rPr lang="en-US" sz="2400" dirty="0"/>
              <a:t>	Activity Monitor (Mac)</a:t>
            </a:r>
            <a:br>
              <a:rPr lang="en-US" sz="2400" dirty="0"/>
            </a:br>
            <a:r>
              <a:rPr lang="en-US" sz="2400" dirty="0"/>
              <a:t>	top (Linux)</a:t>
            </a:r>
          </a:p>
          <a:p>
            <a:r>
              <a:rPr lang="en-US" sz="2400" dirty="0"/>
              <a:t>Variable level: </a:t>
            </a:r>
          </a:p>
          <a:p>
            <a:pPr marL="0" indent="0" algn="ctr">
              <a:buNone/>
            </a:pP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getsizeof</a:t>
            </a:r>
            <a:r>
              <a:rPr lang="en-US" sz="2400" dirty="0"/>
              <a:t> from 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en-US" sz="2400" dirty="0"/>
              <a:t> module</a:t>
            </a:r>
          </a:p>
          <a:p>
            <a:r>
              <a:rPr lang="en-US" sz="2400" dirty="0"/>
              <a:t>Detailed overview:</a:t>
            </a:r>
          </a:p>
          <a:p>
            <a:pPr marL="0" indent="0" algn="ctr">
              <a:buNone/>
            </a:pPr>
            <a:r>
              <a:rPr lang="en-US" sz="2400" dirty="0"/>
              <a:t>Module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memory_profiler</a:t>
            </a:r>
            <a:endParaRPr lang="en-US" sz="1600" dirty="0"/>
          </a:p>
          <a:p>
            <a:pPr indent="0">
              <a:buNone/>
            </a:pPr>
            <a:r>
              <a:rPr lang="en-US" sz="2400" dirty="0"/>
              <a:t>Allows detailed space usage of the code line-by-line (using @profile function decorator) or a plot of total space usage over time</a:t>
            </a:r>
          </a:p>
          <a:p>
            <a:pPr indent="0">
              <a:buNone/>
            </a:pPr>
            <a:r>
              <a:rPr lang="en-US" sz="2400" dirty="0"/>
              <a:t>  pip install 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773302"/>
              </p:ext>
            </p:extLst>
          </p:nvPr>
        </p:nvGraphicFramePr>
        <p:xfrm>
          <a:off x="5319121" y="1778633"/>
          <a:ext cx="6683693" cy="4398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836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size of the integer 42 is 14 bytes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 ** 42)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56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size increases with value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('42')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size of a string</a:t>
                      </a:r>
                      <a:endParaRPr lang="en-US" sz="16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(range(100), </a:t>
                      </a: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='int32'))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512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also works on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arrays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squares = [x ** 2 for x in range(1000000)]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(squares)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8448728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(x ** 2 for x in range(1000000))</a:t>
                      </a:r>
                      <a:endParaRPr lang="en-US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getsizeof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(g)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D382B19-9670-0A5B-34D4-4E12ED8911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8334" y="6249121"/>
            <a:ext cx="487666" cy="405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06FD70E-611B-C398-9DA3-D666A942E3AB}"/>
              </a:ext>
            </a:extLst>
          </p:cNvPr>
          <p:cNvSpPr txBox="1"/>
          <p:nvPr/>
        </p:nvSpPr>
        <p:spPr>
          <a:xfrm>
            <a:off x="6096000" y="6267407"/>
            <a:ext cx="6004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values depend on the Python version, e.g., 32 vs 64 bit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52852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Iterator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>
                <a:solidFill>
                  <a:srgbClr val="C00000"/>
                </a:solidFill>
              </a:rPr>
              <a:t>)</a:t>
            </a:r>
            <a:r>
              <a:rPr lang="en-US" dirty="0"/>
              <a:t> returns the next element from the iterator, by calling the </a:t>
            </a:r>
            <a:r>
              <a:rPr lang="en-US" i="1" dirty="0" err="1"/>
              <a:t>iterator_object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.__next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. If no more elements to report, raises exception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StopIteration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C00000"/>
                </a:solidFill>
              </a:rPr>
              <a:t>next(</a:t>
            </a:r>
            <a:r>
              <a:rPr lang="en-US" i="1" dirty="0" err="1"/>
              <a:t>iterator_object</a:t>
            </a:r>
            <a:r>
              <a:rPr lang="en-US" dirty="0"/>
              <a:t>,</a:t>
            </a:r>
            <a:r>
              <a:rPr lang="en-US" i="1" dirty="0"/>
              <a:t> default</a:t>
            </a:r>
            <a:r>
              <a:rPr lang="en-US" dirty="0">
                <a:solidFill>
                  <a:srgbClr val="C00000"/>
                </a:solidFill>
              </a:rPr>
              <a:t>) </a:t>
            </a:r>
            <a:r>
              <a:rPr lang="en-US" dirty="0"/>
              <a:t>returns </a:t>
            </a:r>
            <a:r>
              <a:rPr lang="en-US" i="1" dirty="0"/>
              <a:t>default</a:t>
            </a:r>
            <a:r>
              <a:rPr lang="en-US" dirty="0"/>
              <a:t> when no more elements are available (no exception is raised)</a:t>
            </a:r>
          </a:p>
          <a:p>
            <a:r>
              <a:rPr lang="da-DK" dirty="0"/>
              <a:t>for-loops and list </a:t>
            </a:r>
            <a:r>
              <a:rPr lang="da-DK" dirty="0" err="1"/>
              <a:t>comprehensions</a:t>
            </a:r>
            <a:r>
              <a:rPr lang="da-DK" dirty="0"/>
              <a:t> </a:t>
            </a:r>
            <a:r>
              <a:rPr lang="da-DK" dirty="0" err="1"/>
              <a:t>require</a:t>
            </a:r>
            <a:r>
              <a:rPr lang="da-DK" dirty="0"/>
              <a:t> </a:t>
            </a:r>
            <a:r>
              <a:rPr lang="da-DK" dirty="0" err="1"/>
              <a:t>iterable</a:t>
            </a:r>
            <a:r>
              <a:rPr lang="da-DK" dirty="0"/>
              <a:t> </a:t>
            </a:r>
            <a:r>
              <a:rPr lang="da-DK" dirty="0" err="1"/>
              <a:t>objects</a:t>
            </a:r>
            <a:br>
              <a:rPr lang="da-DK" dirty="0"/>
            </a:b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x in range(5):</a:t>
            </a:r>
            <a:r>
              <a:rPr lang="da-DK" sz="2400" dirty="0"/>
              <a:t>   </a:t>
            </a:r>
            <a:r>
              <a:rPr lang="da-DK" dirty="0"/>
              <a:t>and  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[2**x for x in range(5)]</a:t>
            </a:r>
          </a:p>
          <a:p>
            <a:r>
              <a:rPr lang="da-DK" dirty="0"/>
              <a:t>The </a:t>
            </a:r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concept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central to Java and C++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740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662" y="294222"/>
            <a:ext cx="5505965" cy="1325563"/>
          </a:xfrm>
        </p:spPr>
        <p:txBody>
          <a:bodyPr/>
          <a:lstStyle/>
          <a:p>
            <a:r>
              <a:rPr lang="en-US" b="0" dirty="0">
                <a:latin typeface="+mn-lt"/>
                <a:cs typeface="Courier New" panose="02070309020205020404" pitchFamily="49" charset="0"/>
              </a:rPr>
              <a:t>Module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0" dirty="0">
                <a:latin typeface="Courier New" panose="02070309020205020404" pitchFamily="49" charset="0"/>
                <a:cs typeface="Courier New" panose="02070309020205020404" pitchFamily="49" charset="0"/>
              </a:rPr>
              <a:t>memory-profiler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018445"/>
              </p:ext>
            </p:extLst>
          </p:nvPr>
        </p:nvGraphicFramePr>
        <p:xfrm>
          <a:off x="6053954" y="4120316"/>
          <a:ext cx="5926455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6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memory_sin_usage.py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pi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a in range(1000):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(1000000 * sin(pi * a / 250))))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Windows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pip install 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memory-profiler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 run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memory_sin_usage.py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Sampling memory every 0.1s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running as a Python program...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mprof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91662" y="1497057"/>
            <a:ext cx="3446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pypi.org/project/memory-profiler/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2023" y="367083"/>
            <a:ext cx="5448300" cy="3581400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40467"/>
              </p:ext>
            </p:extLst>
          </p:nvPr>
        </p:nvGraphicFramePr>
        <p:xfrm>
          <a:off x="211591" y="1986716"/>
          <a:ext cx="5666105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6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memory_usage.py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5768">
                <a:tc>
                  <a:txBody>
                    <a:bodyPr/>
                    <a:lstStyle/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memory_profiler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profile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@profile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prints new statistics for each call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0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list(range(20_000_000))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list(range(10_000_000))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+= sum(x)</a:t>
                      </a: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9358"/>
                  </a:ext>
                </a:extLst>
              </a:tr>
              <a:tr h="5599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Filename: C:/.../memory_usage.py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#  Mem usage  Increment   Line Contents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================================================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3   32.0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@profile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4                       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use_memory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5   32.0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= 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6  415.9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383.9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 = list(range(20_000_000))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7  415.9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8  607.8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191.9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y = list(range(10_000_000))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9  607.8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0.0 </a:t>
                      </a: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MiB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 += sum(x)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5660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795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0544083"/>
              </p:ext>
            </p:extLst>
          </p:nvPr>
        </p:nvGraphicFramePr>
        <p:xfrm>
          <a:off x="475358" y="1690688"/>
          <a:ext cx="51962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21" name="Group 20"/>
          <p:cNvGrpSpPr/>
          <p:nvPr/>
        </p:nvGrpSpPr>
        <p:grpSpPr>
          <a:xfrm>
            <a:off x="3125882" y="2583417"/>
            <a:ext cx="2607276" cy="1484711"/>
            <a:chOff x="3125882" y="2583417"/>
            <a:chExt cx="2607276" cy="1484711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097949" y="2583417"/>
              <a:ext cx="148279" cy="518982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3125882" y="3052465"/>
              <a:ext cx="260727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object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(can call </a:t>
              </a:r>
              <a:r>
                <a:rPr lang="en-US" sz="2000" dirty="0" err="1">
                  <a:solidFill>
                    <a:srgbClr val="C00000"/>
                  </a:solidFill>
                  <a:latin typeface="Courier"/>
                </a:rPr>
                <a:t>iter</a:t>
              </a:r>
              <a:r>
                <a:rPr lang="en-US" sz="2000" dirty="0">
                  <a:solidFill>
                    <a:srgbClr val="C00000"/>
                  </a:solidFill>
                </a:rPr>
                <a:t> on it to generate an iterator)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207589" y="2484562"/>
            <a:ext cx="1865871" cy="1424067"/>
            <a:chOff x="1207589" y="2484562"/>
            <a:chExt cx="1865871" cy="1424067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696105" y="2484562"/>
              <a:ext cx="325907" cy="716181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207589" y="3200743"/>
              <a:ext cx="1865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result of  </a:t>
              </a:r>
              <a:r>
                <a:rPr lang="en-US" sz="2000" dirty="0">
                  <a:solidFill>
                    <a:srgbClr val="C00000"/>
                  </a:solidFill>
                  <a:latin typeface="Courier"/>
                </a:rPr>
                <a:t>next</a:t>
              </a:r>
              <a:r>
                <a:rPr lang="en-US" sz="2000" dirty="0">
                  <a:solidFill>
                    <a:srgbClr val="C00000"/>
                  </a:solidFill>
                </a:rPr>
                <a:t> on iterator</a:t>
              </a:r>
            </a:p>
          </p:txBody>
        </p:sp>
      </p:grp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865579"/>
              </p:ext>
            </p:extLst>
          </p:nvPr>
        </p:nvGraphicFramePr>
        <p:xfrm>
          <a:off x="6520437" y="1690688"/>
          <a:ext cx="51962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62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['a', 'b', 'c']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2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  <a:b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5816708" y="2525465"/>
            <a:ext cx="4725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2957128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737" y="1133347"/>
            <a:ext cx="11820525" cy="46482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Rectangle 4"/>
          <p:cNvSpPr/>
          <p:nvPr/>
        </p:nvSpPr>
        <p:spPr>
          <a:xfrm>
            <a:off x="4907667" y="6289159"/>
            <a:ext cx="70985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docs.python.org/3/reference/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compound_stmts.html#the-for-statement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035924" y="4036019"/>
            <a:ext cx="151297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945184" y="4026370"/>
            <a:ext cx="8003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618164" y="5359388"/>
            <a:ext cx="1756514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515031" y="2234223"/>
            <a:ext cx="68253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0995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567545"/>
              </p:ext>
            </p:extLst>
          </p:nvPr>
        </p:nvGraphicFramePr>
        <p:xfrm>
          <a:off x="5322235" y="2304228"/>
          <a:ext cx="629158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91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L[:0]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- 2,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- 1]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[-1,0,1,2]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 [-3,-2,-1,0,1,2]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-2 [-5,-4,-3,-2,-1,0,1,2]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-3 [-7,-6,-5,-4,-3,-2,-1,0,1,2]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for </a:t>
            </a:r>
            <a:r>
              <a:rPr lang="en-US" dirty="0"/>
              <a:t>loop </a:t>
            </a:r>
            <a:r>
              <a:rPr lang="en-US"/>
              <a:t>over changing </a:t>
            </a:r>
            <a:r>
              <a:rPr lang="en-US" dirty="0" err="1"/>
              <a:t>iterable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569130"/>
              </p:ext>
            </p:extLst>
          </p:nvPr>
        </p:nvGraphicFramePr>
        <p:xfrm>
          <a:off x="648853" y="2296164"/>
          <a:ext cx="4283393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33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2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2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2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2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sz="2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2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append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2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[1, 2]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[1, 2, 3]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[1, 2, 3, 4]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[1, 2, 3, 4, 5]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[1, 2, 3, 4, 5, 6]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2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18" name="Picture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4686" y="1507618"/>
            <a:ext cx="487666" cy="405904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384904" y="1313314"/>
            <a:ext cx="5562679" cy="2723807"/>
            <a:chOff x="-753233" y="2651577"/>
            <a:chExt cx="5562679" cy="2723807"/>
          </a:xfrm>
        </p:grpSpPr>
        <p:cxnSp>
          <p:nvCxnSpPr>
            <p:cNvPr id="33" name="Straight Arrow Connector 32"/>
            <p:cNvCxnSpPr/>
            <p:nvPr/>
          </p:nvCxnSpPr>
          <p:spPr>
            <a:xfrm flipH="1">
              <a:off x="1741311" y="3467734"/>
              <a:ext cx="535129" cy="1715249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>
              <a:off x="2276440" y="3467734"/>
              <a:ext cx="1860186" cy="1907650"/>
            </a:xfrm>
            <a:prstGeom prst="straightConnector1">
              <a:avLst/>
            </a:prstGeom>
            <a:ln w="57150">
              <a:solidFill>
                <a:schemeClr val="accent5">
                  <a:lumMod val="20000"/>
                  <a:lumOff val="80000"/>
                </a:schemeClr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 flipH="1">
              <a:off x="1739382" y="3465809"/>
              <a:ext cx="535129" cy="1715249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-753233" y="2651577"/>
              <a:ext cx="556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Changing (extending) the list while scanning 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The iterator over a list is just an index into the list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2274511" y="3465809"/>
              <a:ext cx="1860186" cy="190765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62509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range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4552700"/>
              </p:ext>
            </p:extLst>
          </p:nvPr>
        </p:nvGraphicFramePr>
        <p:xfrm>
          <a:off x="838200" y="1530537"/>
          <a:ext cx="44088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8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range(1, 6)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1,2,3,4,5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'range'&gt;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b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2, 3, 4, 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2685329" y="3957822"/>
            <a:ext cx="2561676" cy="707886"/>
            <a:chOff x="2685329" y="4095608"/>
            <a:chExt cx="2561676" cy="707886"/>
          </a:xfrm>
        </p:grpSpPr>
        <p:cxnSp>
          <p:nvCxnSpPr>
            <p:cNvPr id="5" name="Straight Arrow Connector 4"/>
            <p:cNvCxnSpPr/>
            <p:nvPr/>
          </p:nvCxnSpPr>
          <p:spPr>
            <a:xfrm flipH="1">
              <a:off x="2685329" y="4610174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2955935" y="4095608"/>
              <a:ext cx="229107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r>
                <a:rPr lang="en-US" sz="2000" dirty="0">
                  <a:solidFill>
                    <a:srgbClr val="C00000"/>
                  </a:solidFill>
                </a:rPr>
                <a:t> expected but got iterator ?</a:t>
              </a: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930165"/>
              </p:ext>
            </p:extLst>
          </p:nvPr>
        </p:nvGraphicFramePr>
        <p:xfrm>
          <a:off x="5716270" y="1530537"/>
          <a:ext cx="563753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range_iterator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object at 0x03E7FFC8&gt;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5681345" y="3816537"/>
            <a:ext cx="57073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Calling </a:t>
            </a:r>
            <a:r>
              <a:rPr lang="en-US" sz="2400" dirty="0" err="1">
                <a:latin typeface="Courier"/>
              </a:rPr>
              <a:t>iter</a:t>
            </a:r>
            <a:r>
              <a:rPr lang="en-US" sz="2400" dirty="0"/>
              <a:t> on a </a:t>
            </a:r>
            <a:r>
              <a:rPr lang="en-US" sz="2400" dirty="0" err="1">
                <a:latin typeface="Courier"/>
              </a:rPr>
              <a:t>range_iterator</a:t>
            </a:r>
            <a:br>
              <a:rPr lang="en-US" sz="2400" dirty="0">
                <a:latin typeface="Courier"/>
              </a:rPr>
            </a:br>
            <a:r>
              <a:rPr lang="en-US" sz="2400" dirty="0"/>
              <a:t> just returns the iterator itself, i.e. can use the iterator wherever an </a:t>
            </a:r>
            <a:r>
              <a:rPr lang="en-US" sz="2400" dirty="0" err="1"/>
              <a:t>iterable</a:t>
            </a:r>
            <a:r>
              <a:rPr lang="en-US" sz="2400" dirty="0"/>
              <a:t> is expected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053079-479A-85CC-6EEB-FBE23A979696}"/>
              </a:ext>
            </a:extLst>
          </p:cNvPr>
          <p:cNvGrpSpPr/>
          <p:nvPr/>
        </p:nvGrpSpPr>
        <p:grpSpPr>
          <a:xfrm>
            <a:off x="2222344" y="5706221"/>
            <a:ext cx="3127249" cy="470409"/>
            <a:chOff x="1280804" y="4327437"/>
            <a:chExt cx="3127249" cy="470409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2F0C4F0-2046-10AE-3F62-81662588B213}"/>
                </a:ext>
              </a:extLst>
            </p:cNvPr>
            <p:cNvCxnSpPr/>
            <p:nvPr/>
          </p:nvCxnSpPr>
          <p:spPr>
            <a:xfrm flipH="1">
              <a:off x="1280804" y="4604526"/>
              <a:ext cx="462985" cy="193320"/>
            </a:xfrm>
            <a:prstGeom prst="straightConnector1">
              <a:avLst/>
            </a:prstGeom>
            <a:ln w="38100">
              <a:solidFill>
                <a:srgbClr val="C00000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A4C9A04-140C-D580-AD21-8A49899858D6}"/>
                </a:ext>
              </a:extLst>
            </p:cNvPr>
            <p:cNvSpPr txBox="1"/>
            <p:nvPr/>
          </p:nvSpPr>
          <p:spPr>
            <a:xfrm>
              <a:off x="1616149" y="4327437"/>
              <a:ext cx="279190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rgbClr val="C00000"/>
                  </a:solidFill>
                </a:rPr>
                <a:t>create list from </a:t>
              </a:r>
              <a:r>
                <a:rPr lang="en-US" sz="2000" dirty="0" err="1">
                  <a:solidFill>
                    <a:srgbClr val="C00000"/>
                  </a:solidFill>
                </a:rPr>
                <a:t>iterable</a:t>
              </a:r>
              <a:endParaRPr lang="en-US" sz="2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3277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"/>
              </a:rPr>
              <a:t>str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63224"/>
              </p:ext>
            </p:extLst>
          </p:nvPr>
        </p:nvGraphicFramePr>
        <p:xfrm>
          <a:off x="838200" y="1668323"/>
          <a:ext cx="5501005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3248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9361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list from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iterable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'b', 'c', 'd', 'e']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'str'&gt;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str_ascii_iterator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(it) is it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['c', 'd', 'e']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8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 </a:t>
            </a:r>
            <a:r>
              <a:rPr lang="da-DK" dirty="0" err="1"/>
              <a:t>interable</a:t>
            </a:r>
            <a:r>
              <a:rPr lang="da-DK" dirty="0"/>
              <a:t> </a:t>
            </a:r>
            <a:r>
              <a:rPr lang="da-DK" dirty="0" err="1"/>
              <a:t>class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280102"/>
              </p:ext>
            </p:extLst>
          </p:nvPr>
        </p:nvGraphicFramePr>
        <p:xfrm>
          <a:off x="224742" y="1589895"/>
          <a:ext cx="7028180" cy="5023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8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*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__iter__(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Names_iterator(self)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__init__(self, names):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= 0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self.names = names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__next__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self.idx &gt;= len(self.names.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raise StopIteration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self.idx += 1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self.names.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[self.idx - 1]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 =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'Donald'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'Goofy'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'Mickey'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'Minnie'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duckburg: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pt-BR" sz="1600" b="1" baseline="0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50687"/>
              </p:ext>
            </p:extLst>
          </p:nvPr>
        </p:nvGraphicFramePr>
        <p:xfrm>
          <a:off x="5117147" y="21600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8337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Donald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Mickey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Minnie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007506"/>
              </p:ext>
            </p:extLst>
          </p:nvPr>
        </p:nvGraphicFramePr>
        <p:xfrm>
          <a:off x="7572629" y="2924511"/>
          <a:ext cx="1459230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511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34709"/>
              </p:ext>
            </p:extLst>
          </p:nvPr>
        </p:nvGraphicFramePr>
        <p:xfrm>
          <a:off x="9441309" y="2748974"/>
          <a:ext cx="2629218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92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duckburg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people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('Donald',...)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1538081"/>
              </p:ext>
            </p:extLst>
          </p:nvPr>
        </p:nvGraphicFramePr>
        <p:xfrm>
          <a:off x="7395478" y="4466148"/>
          <a:ext cx="2416493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64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27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b="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Names_iterator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085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021891"/>
              </p:ext>
            </p:extLst>
          </p:nvPr>
        </p:nvGraphicFramePr>
        <p:xfrm>
          <a:off x="9996693" y="4264104"/>
          <a:ext cx="2097405" cy="103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74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object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da-DK" sz="1400" b="0" i="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iterator</a:t>
                      </a:r>
                      <a:r>
                        <a:rPr lang="da-DK" sz="1400" b="0" i="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da-DK" sz="1400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da-DK" sz="1400" i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en-US" sz="1400" i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H="1" flipV="1">
            <a:off x="10790643" y="3785294"/>
            <a:ext cx="0" cy="11731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9031861" y="3419998"/>
            <a:ext cx="613456" cy="0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9811971" y="5135321"/>
            <a:ext cx="283183" cy="725"/>
          </a:xfrm>
          <a:prstGeom prst="straightConnector1">
            <a:avLst/>
          </a:prstGeom>
          <a:ln w="38100">
            <a:solidFill>
              <a:srgbClr val="C0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4579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50732</TotalTime>
  <Words>4312</Words>
  <Application>Microsoft Office PowerPoint</Application>
  <PresentationFormat>Widescreen</PresentationFormat>
  <Paragraphs>621</Paragraphs>
  <Slides>30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Courier</vt:lpstr>
      <vt:lpstr>Courier New</vt:lpstr>
      <vt:lpstr>Wingdings</vt:lpstr>
      <vt:lpstr>Office Theme</vt:lpstr>
      <vt:lpstr>Generators, iterators</vt:lpstr>
      <vt:lpstr>Iterable  &amp; Iterator</vt:lpstr>
      <vt:lpstr>Iterator</vt:lpstr>
      <vt:lpstr>for loop</vt:lpstr>
      <vt:lpstr>PowerPoint Presentation</vt:lpstr>
      <vt:lpstr>for loop over changing iterable</vt:lpstr>
      <vt:lpstr>range</vt:lpstr>
      <vt:lpstr>str</vt:lpstr>
      <vt:lpstr>Creating an interable class</vt:lpstr>
      <vt:lpstr>An infinite iterable</vt:lpstr>
      <vt:lpstr>Creating an iterable class (iterable = iterator)</vt:lpstr>
      <vt:lpstr>The old sequence iteration protocol</vt:lpstr>
      <vt:lpstr>itertools</vt:lpstr>
      <vt:lpstr>Example : Java iterators</vt:lpstr>
      <vt:lpstr>Example : C++ iterators</vt:lpstr>
      <vt:lpstr>Generators</vt:lpstr>
      <vt:lpstr>Generator expressions</vt:lpstr>
      <vt:lpstr>Nested generator expressions</vt:lpstr>
      <vt:lpstr>Generator expressions as function arguments</vt:lpstr>
      <vt:lpstr>Generator functions</vt:lpstr>
      <vt:lpstr>Generator functions (II)</vt:lpstr>
      <vt:lpstr>Generator functions (III)</vt:lpstr>
      <vt:lpstr>Pipelining generators</vt:lpstr>
      <vt:lpstr>yield  vs  yield from</vt:lpstr>
      <vt:lpstr>Recursive  yield from</vt:lpstr>
      <vt:lpstr>Making objects iterable using yield </vt:lpstr>
      <vt:lpstr>Generators vs iterables</vt:lpstr>
      <vt:lpstr>Measuring memory usage</vt:lpstr>
      <vt:lpstr>Measuring memory usage (memory profiling)</vt:lpstr>
      <vt:lpstr>Module  memory-profiler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1712</cp:revision>
  <dcterms:created xsi:type="dcterms:W3CDTF">2017-10-19T06:54:16Z</dcterms:created>
  <dcterms:modified xsi:type="dcterms:W3CDTF">2023-04-18T21:12:32Z</dcterms:modified>
</cp:coreProperties>
</file>