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9" r:id="rId2"/>
    <p:sldId id="650" r:id="rId3"/>
    <p:sldId id="616" r:id="rId4"/>
    <p:sldId id="620" r:id="rId5"/>
    <p:sldId id="640" r:id="rId6"/>
    <p:sldId id="642" r:id="rId7"/>
    <p:sldId id="647" r:id="rId8"/>
    <p:sldId id="644" r:id="rId9"/>
    <p:sldId id="652" r:id="rId10"/>
    <p:sldId id="651" r:id="rId11"/>
    <p:sldId id="674" r:id="rId12"/>
    <p:sldId id="654" r:id="rId13"/>
    <p:sldId id="645" r:id="rId14"/>
    <p:sldId id="659" r:id="rId15"/>
    <p:sldId id="658" r:id="rId16"/>
    <p:sldId id="657" r:id="rId17"/>
    <p:sldId id="655" r:id="rId18"/>
    <p:sldId id="661" r:id="rId19"/>
    <p:sldId id="656" r:id="rId20"/>
    <p:sldId id="665" r:id="rId21"/>
    <p:sldId id="666" r:id="rId22"/>
    <p:sldId id="667" r:id="rId23"/>
    <p:sldId id="669" r:id="rId24"/>
    <p:sldId id="677" r:id="rId25"/>
    <p:sldId id="676" r:id="rId26"/>
    <p:sldId id="671" r:id="rId27"/>
    <p:sldId id="675" r:id="rId28"/>
    <p:sldId id="639" r:id="rId29"/>
    <p:sldId id="61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05D2A-7BDA-40BC-B748-BD3D6CCF9001}" v="1" dt="2025-03-03T17:00:55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4929" autoAdjust="0"/>
  </p:normalViewPr>
  <p:slideViewPr>
    <p:cSldViewPr snapToGrid="0">
      <p:cViewPr varScale="1">
        <p:scale>
          <a:sx n="44" d="100"/>
          <a:sy n="44" d="100"/>
        </p:scale>
        <p:origin x="1476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A91DA5EE-9FE5-4323-8FC4-B1817E7AE0A9}"/>
    <pc:docChg chg="undo custSel modSld">
      <pc:chgData name="Gerth Stølting" userId="04ef4784-6591-4f86-a140-f5c3b108582a" providerId="ADAL" clId="{A91DA5EE-9FE5-4323-8FC4-B1817E7AE0A9}" dt="2023-03-06T11:20:13.285" v="115" actId="20577"/>
      <pc:docMkLst>
        <pc:docMk/>
      </pc:docMkLst>
      <pc:sldChg chg="modSp mod">
        <pc:chgData name="Gerth Stølting" userId="04ef4784-6591-4f86-a140-f5c3b108582a" providerId="ADAL" clId="{A91DA5EE-9FE5-4323-8FC4-B1817E7AE0A9}" dt="2023-03-05T16:39:18.066" v="25" actId="6549"/>
        <pc:sldMkLst>
          <pc:docMk/>
          <pc:sldMk cId="2384964314" sldId="616"/>
        </pc:sldMkLst>
      </pc:sldChg>
      <pc:sldChg chg="modSp mod">
        <pc:chgData name="Gerth Stølting" userId="04ef4784-6591-4f86-a140-f5c3b108582a" providerId="ADAL" clId="{A91DA5EE-9FE5-4323-8FC4-B1817E7AE0A9}" dt="2023-03-06T11:20:13.285" v="115" actId="20577"/>
        <pc:sldMkLst>
          <pc:docMk/>
          <pc:sldMk cId="3634352186" sldId="619"/>
        </pc:sldMkLst>
      </pc:sldChg>
      <pc:sldChg chg="modNotesTx">
        <pc:chgData name="Gerth Stølting" userId="04ef4784-6591-4f86-a140-f5c3b108582a" providerId="ADAL" clId="{A91DA5EE-9FE5-4323-8FC4-B1817E7AE0A9}" dt="2023-03-05T16:30:34.937" v="18" actId="20577"/>
        <pc:sldMkLst>
          <pc:docMk/>
          <pc:sldMk cId="746149862" sldId="620"/>
        </pc:sldMkLst>
      </pc:sldChg>
      <pc:sldChg chg="modSp mod">
        <pc:chgData name="Gerth Stølting" userId="04ef4784-6591-4f86-a140-f5c3b108582a" providerId="ADAL" clId="{A91DA5EE-9FE5-4323-8FC4-B1817E7AE0A9}" dt="2023-03-05T17:11:01.348" v="106" actId="1037"/>
        <pc:sldMkLst>
          <pc:docMk/>
          <pc:sldMk cId="888733723" sldId="655"/>
        </pc:sldMkLst>
      </pc:sldChg>
      <pc:sldChg chg="modSp mod modNotesTx">
        <pc:chgData name="Gerth Stølting" userId="04ef4784-6591-4f86-a140-f5c3b108582a" providerId="ADAL" clId="{A91DA5EE-9FE5-4323-8FC4-B1817E7AE0A9}" dt="2023-03-05T17:18:40.515" v="109" actId="20577"/>
        <pc:sldMkLst>
          <pc:docMk/>
          <pc:sldMk cId="2163815290" sldId="656"/>
        </pc:sldMkLst>
      </pc:sldChg>
      <pc:sldChg chg="modSp mod">
        <pc:chgData name="Gerth Stølting" userId="04ef4784-6591-4f86-a140-f5c3b108582a" providerId="ADAL" clId="{A91DA5EE-9FE5-4323-8FC4-B1817E7AE0A9}" dt="2023-03-05T17:03:01.420" v="69" actId="20577"/>
        <pc:sldMkLst>
          <pc:docMk/>
          <pc:sldMk cId="1185943605" sldId="657"/>
        </pc:sldMkLst>
      </pc:sldChg>
      <pc:sldChg chg="addSp modSp mod">
        <pc:chgData name="Gerth Stølting" userId="04ef4784-6591-4f86-a140-f5c3b108582a" providerId="ADAL" clId="{A91DA5EE-9FE5-4323-8FC4-B1817E7AE0A9}" dt="2023-03-05T16:57:52.404" v="61" actId="20577"/>
        <pc:sldMkLst>
          <pc:docMk/>
          <pc:sldMk cId="1240346704" sldId="659"/>
        </pc:sldMkLst>
      </pc:sldChg>
      <pc:sldChg chg="modSp mod">
        <pc:chgData name="Gerth Stølting" userId="04ef4784-6591-4f86-a140-f5c3b108582a" providerId="ADAL" clId="{A91DA5EE-9FE5-4323-8FC4-B1817E7AE0A9}" dt="2023-03-05T17:09:56.895" v="94" actId="1038"/>
        <pc:sldMkLst>
          <pc:docMk/>
          <pc:sldMk cId="763960458" sldId="661"/>
        </pc:sldMkLst>
      </pc:sldChg>
    </pc:docChg>
  </pc:docChgLst>
  <pc:docChgLst>
    <pc:chgData name="Gerth Stølting Brodal" userId="04ef4784-6591-4f86-a140-f5c3b108582a" providerId="ADAL" clId="{EB9FA8FA-BADF-4E7D-BE01-FF9053D656BF}"/>
    <pc:docChg chg="undo custSel addSld modSld">
      <pc:chgData name="Gerth Stølting Brodal" userId="04ef4784-6591-4f86-a140-f5c3b108582a" providerId="ADAL" clId="{EB9FA8FA-BADF-4E7D-BE01-FF9053D656BF}" dt="2021-03-09T07:19:51.965" v="1390" actId="20577"/>
      <pc:docMkLst>
        <pc:docMk/>
      </pc:docMkLst>
      <pc:sldChg chg="modTransition">
        <pc:chgData name="Gerth Stølting Brodal" userId="04ef4784-6591-4f86-a140-f5c3b108582a" providerId="ADAL" clId="{EB9FA8FA-BADF-4E7D-BE01-FF9053D656BF}" dt="2021-03-08T16:03:34.694" v="0"/>
        <pc:sldMkLst>
          <pc:docMk/>
          <pc:sldMk cId="2977291474" sldId="479"/>
        </pc:sldMkLst>
      </pc:sldChg>
      <pc:sldChg chg="modSp mod">
        <pc:chgData name="Gerth Stølting Brodal" userId="04ef4784-6591-4f86-a140-f5c3b108582a" providerId="ADAL" clId="{EB9FA8FA-BADF-4E7D-BE01-FF9053D656BF}" dt="2021-03-09T06:36:43.262" v="119" actId="242"/>
        <pc:sldMkLst>
          <pc:docMk/>
          <pc:sldMk cId="3634352186" sldId="619"/>
        </pc:sldMkLst>
      </pc:sldChg>
      <pc:sldChg chg="modSp mod modNotesTx">
        <pc:chgData name="Gerth Stølting Brodal" userId="04ef4784-6591-4f86-a140-f5c3b108582a" providerId="ADAL" clId="{EB9FA8FA-BADF-4E7D-BE01-FF9053D656BF}" dt="2021-03-09T06:42:19.291" v="242" actId="20577"/>
        <pc:sldMkLst>
          <pc:docMk/>
          <pc:sldMk cId="172260989" sldId="640"/>
        </pc:sldMkLst>
      </pc:sldChg>
      <pc:sldChg chg="addSp modSp mod modAnim">
        <pc:chgData name="Gerth Stølting Brodal" userId="04ef4784-6591-4f86-a140-f5c3b108582a" providerId="ADAL" clId="{EB9FA8FA-BADF-4E7D-BE01-FF9053D656BF}" dt="2021-03-09T07:19:10.582" v="1389" actId="1036"/>
        <pc:sldMkLst>
          <pc:docMk/>
          <pc:sldMk cId="1249989982" sldId="644"/>
        </pc:sldMkLst>
      </pc:sldChg>
      <pc:sldChg chg="addSp delSp modSp">
        <pc:chgData name="Gerth Stølting Brodal" userId="04ef4784-6591-4f86-a140-f5c3b108582a" providerId="ADAL" clId="{EB9FA8FA-BADF-4E7D-BE01-FF9053D656BF}" dt="2021-03-09T06:47:34.163" v="265"/>
        <pc:sldMkLst>
          <pc:docMk/>
          <pc:sldMk cId="2163815290" sldId="656"/>
        </pc:sldMkLst>
      </pc:sldChg>
      <pc:sldChg chg="modNotesTx">
        <pc:chgData name="Gerth Stølting Brodal" userId="04ef4784-6591-4f86-a140-f5c3b108582a" providerId="ADAL" clId="{EB9FA8FA-BADF-4E7D-BE01-FF9053D656BF}" dt="2021-03-09T06:39:27.065" v="139" actId="20577"/>
        <pc:sldMkLst>
          <pc:docMk/>
          <pc:sldMk cId="3824142588" sldId="666"/>
        </pc:sldMkLst>
      </pc:sldChg>
      <pc:sldChg chg="addSp delSp modSp new mod">
        <pc:chgData name="Gerth Stølting Brodal" userId="04ef4784-6591-4f86-a140-f5c3b108582a" providerId="ADAL" clId="{EB9FA8FA-BADF-4E7D-BE01-FF9053D656BF}" dt="2021-03-09T07:19:51.965" v="1390" actId="20577"/>
        <pc:sldMkLst>
          <pc:docMk/>
          <pc:sldMk cId="672956344" sldId="677"/>
        </pc:sldMkLst>
      </pc:sldChg>
    </pc:docChg>
  </pc:docChgLst>
  <pc:docChgLst>
    <pc:chgData name="Gerth Stølting Brodal" userId="04ef4784-6591-4f86-a140-f5c3b108582a" providerId="ADAL" clId="{9D905D2A-7BDA-40BC-B748-BD3D6CCF9001}"/>
    <pc:docChg chg="custSel modSld sldOrd">
      <pc:chgData name="Gerth Stølting Brodal" userId="04ef4784-6591-4f86-a140-f5c3b108582a" providerId="ADAL" clId="{9D905D2A-7BDA-40BC-B748-BD3D6CCF9001}" dt="2025-03-05T07:21:06.954" v="69" actId="20577"/>
      <pc:docMkLst>
        <pc:docMk/>
      </pc:docMkLst>
      <pc:sldChg chg="modNotesTx">
        <pc:chgData name="Gerth Stølting Brodal" userId="04ef4784-6591-4f86-a140-f5c3b108582a" providerId="ADAL" clId="{9D905D2A-7BDA-40BC-B748-BD3D6CCF9001}" dt="2025-03-03T08:51:24.734" v="54" actId="20577"/>
        <pc:sldMkLst>
          <pc:docMk/>
          <pc:sldMk cId="3634352186" sldId="619"/>
        </pc:sldMkLst>
      </pc:sldChg>
      <pc:sldChg chg="modSp mod">
        <pc:chgData name="Gerth Stølting Brodal" userId="04ef4784-6591-4f86-a140-f5c3b108582a" providerId="ADAL" clId="{9D905D2A-7BDA-40BC-B748-BD3D6CCF9001}" dt="2025-03-05T07:21:06.954" v="69" actId="20577"/>
        <pc:sldMkLst>
          <pc:docMk/>
          <pc:sldMk cId="860418074" sldId="639"/>
        </pc:sldMkLst>
        <pc:spChg chg="mod">
          <ac:chgData name="Gerth Stølting Brodal" userId="04ef4784-6591-4f86-a140-f5c3b108582a" providerId="ADAL" clId="{9D905D2A-7BDA-40BC-B748-BD3D6CCF9001}" dt="2025-03-05T07:21:06.954" v="69" actId="20577"/>
          <ac:spMkLst>
            <pc:docMk/>
            <pc:sldMk cId="860418074" sldId="639"/>
            <ac:spMk id="3" creationId="{00000000-0000-0000-0000-000000000000}"/>
          </ac:spMkLst>
        </pc:spChg>
      </pc:sldChg>
      <pc:sldChg chg="modSp mod ord">
        <pc:chgData name="Gerth Stølting Brodal" userId="04ef4784-6591-4f86-a140-f5c3b108582a" providerId="ADAL" clId="{9D905D2A-7BDA-40BC-B748-BD3D6CCF9001}" dt="2025-03-05T07:02:05.937" v="68"/>
        <pc:sldMkLst>
          <pc:docMk/>
          <pc:sldMk cId="1240346704" sldId="659"/>
        </pc:sldMkLst>
        <pc:spChg chg="mod">
          <ac:chgData name="Gerth Stølting Brodal" userId="04ef4784-6591-4f86-a140-f5c3b108582a" providerId="ADAL" clId="{9D905D2A-7BDA-40BC-B748-BD3D6CCF9001}" dt="2025-03-03T17:01:37.559" v="64" actId="14100"/>
          <ac:spMkLst>
            <pc:docMk/>
            <pc:sldMk cId="1240346704" sldId="659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9D905D2A-7BDA-40BC-B748-BD3D6CCF9001}" dt="2025-03-03T17:02:52.756" v="65" actId="1076"/>
          <ac:graphicFrameMkLst>
            <pc:docMk/>
            <pc:sldMk cId="1240346704" sldId="659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91DA5EE-9FE5-4323-8FC4-B1817E7AE0A9}"/>
    <pc:docChg chg="undo custSel modSld">
      <pc:chgData name="Gerth Stølting Brodal" userId="04ef4784-6591-4f86-a140-f5c3b108582a" providerId="ADAL" clId="{A91DA5EE-9FE5-4323-8FC4-B1817E7AE0A9}" dt="2023-03-10T23:40:34.843" v="133" actId="6549"/>
      <pc:docMkLst>
        <pc:docMk/>
      </pc:docMkLst>
      <pc:sldChg chg="modSp mod">
        <pc:chgData name="Gerth Stølting Brodal" userId="04ef4784-6591-4f86-a140-f5c3b108582a" providerId="ADAL" clId="{A91DA5EE-9FE5-4323-8FC4-B1817E7AE0A9}" dt="2023-03-10T23:40:34.843" v="133" actId="6549"/>
        <pc:sldMkLst>
          <pc:docMk/>
          <pc:sldMk cId="4233564356" sldId="647"/>
        </pc:sldMkLst>
      </pc:sldChg>
      <pc:sldChg chg="modNotesTx">
        <pc:chgData name="Gerth Stølting Brodal" userId="04ef4784-6591-4f86-a140-f5c3b108582a" providerId="ADAL" clId="{A91DA5EE-9FE5-4323-8FC4-B1817E7AE0A9}" dt="2023-03-08T08:17:23.389" v="122" actId="20577"/>
        <pc:sldMkLst>
          <pc:docMk/>
          <pc:sldMk cId="888733723" sldId="655"/>
        </pc:sldMkLst>
      </pc:sldChg>
      <pc:sldChg chg="modSp mod">
        <pc:chgData name="Gerth Stølting Brodal" userId="04ef4784-6591-4f86-a140-f5c3b108582a" providerId="ADAL" clId="{A91DA5EE-9FE5-4323-8FC4-B1817E7AE0A9}" dt="2023-03-08T08:14:55.611" v="1" actId="1035"/>
        <pc:sldMkLst>
          <pc:docMk/>
          <pc:sldMk cId="1185943605" sldId="657"/>
        </pc:sldMkLst>
      </pc:sldChg>
      <pc:sldChg chg="modSp mod">
        <pc:chgData name="Gerth Stølting Brodal" userId="04ef4784-6591-4f86-a140-f5c3b108582a" providerId="ADAL" clId="{A91DA5EE-9FE5-4323-8FC4-B1817E7AE0A9}" dt="2023-03-08T11:29:37.318" v="125" actId="14100"/>
        <pc:sldMkLst>
          <pc:docMk/>
          <pc:sldMk cId="2050772099" sldId="669"/>
        </pc:sldMkLst>
      </pc:sldChg>
    </pc:docChg>
  </pc:docChgLst>
  <pc:docChgLst>
    <pc:chgData name="Gerth Stølting Brodal" userId="04ef4784-6591-4f86-a140-f5c3b108582a" providerId="ADAL" clId="{0503BB6B-FBF1-446E-8B69-27FAE64E3F3E}"/>
    <pc:docChg chg="undo custSel modSld">
      <pc:chgData name="Gerth Stølting Brodal" userId="04ef4784-6591-4f86-a140-f5c3b108582a" providerId="ADAL" clId="{0503BB6B-FBF1-446E-8B69-27FAE64E3F3E}" dt="2024-03-04T08:25:53.901" v="79" actId="20577"/>
      <pc:docMkLst>
        <pc:docMk/>
      </pc:docMkLst>
      <pc:sldChg chg="modSp mod">
        <pc:chgData name="Gerth Stølting Brodal" userId="04ef4784-6591-4f86-a140-f5c3b108582a" providerId="ADAL" clId="{0503BB6B-FBF1-446E-8B69-27FAE64E3F3E}" dt="2024-03-04T07:58:48.778" v="56" actId="20577"/>
        <pc:sldMkLst>
          <pc:docMk/>
          <pc:sldMk cId="2384964314" sldId="616"/>
        </pc:sldMkLst>
      </pc:sldChg>
      <pc:sldChg chg="modSp mod">
        <pc:chgData name="Gerth Stølting Brodal" userId="04ef4784-6591-4f86-a140-f5c3b108582a" providerId="ADAL" clId="{0503BB6B-FBF1-446E-8B69-27FAE64E3F3E}" dt="2024-03-03T19:56:06.701" v="6" actId="14734"/>
        <pc:sldMkLst>
          <pc:docMk/>
          <pc:sldMk cId="3634352186" sldId="619"/>
        </pc:sldMkLst>
      </pc:sldChg>
      <pc:sldChg chg="modNotesTx">
        <pc:chgData name="Gerth Stølting Brodal" userId="04ef4784-6591-4f86-a140-f5c3b108582a" providerId="ADAL" clId="{0503BB6B-FBF1-446E-8B69-27FAE64E3F3E}" dt="2024-03-04T07:54:51.204" v="49" actId="20577"/>
        <pc:sldMkLst>
          <pc:docMk/>
          <pc:sldMk cId="293888708" sldId="650"/>
        </pc:sldMkLst>
      </pc:sldChg>
      <pc:sldChg chg="modSp mod">
        <pc:chgData name="Gerth Stølting Brodal" userId="04ef4784-6591-4f86-a140-f5c3b108582a" providerId="ADAL" clId="{0503BB6B-FBF1-446E-8B69-27FAE64E3F3E}" dt="2024-03-04T08:19:07.718" v="60" actId="6549"/>
        <pc:sldMkLst>
          <pc:docMk/>
          <pc:sldMk cId="3378995729" sldId="654"/>
        </pc:sldMkLst>
      </pc:sldChg>
      <pc:sldChg chg="modSp mod">
        <pc:chgData name="Gerth Stølting Brodal" userId="04ef4784-6591-4f86-a140-f5c3b108582a" providerId="ADAL" clId="{0503BB6B-FBF1-446E-8B69-27FAE64E3F3E}" dt="2024-03-04T08:25:53.901" v="79" actId="20577"/>
        <pc:sldMkLst>
          <pc:docMk/>
          <pc:sldMk cId="1185943605" sldId="6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attributes must be </a:t>
            </a:r>
            <a:r>
              <a:rPr lang="en-US" b="1" dirty="0"/>
              <a:t>declared</a:t>
            </a:r>
            <a:r>
              <a:rPr lang="en-US" b="0" dirty="0"/>
              <a:t> and have a default value, so that they are always defined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obj.__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en-US" baseline="0" dirty="0"/>
              <a:t> returns the dictionary’s available attributes</a:t>
            </a:r>
          </a:p>
          <a:p>
            <a:r>
              <a:rPr lang="en-US" baseline="0" dirty="0" err="1"/>
              <a:t>obj</a:t>
            </a:r>
            <a:r>
              <a:rPr lang="en-US" baseline="0" dirty="0"/>
              <a:t>.__class__ returns the class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self.next_id</a:t>
            </a:r>
            <a:r>
              <a:rPr lang="en-US" baseline="0" dirty="0"/>
              <a:t> += 1 will imply all objects to get ID = 1 and </a:t>
            </a:r>
            <a:r>
              <a:rPr lang="en-US" baseline="0" dirty="0" err="1"/>
              <a:t>next_id</a:t>
            </a:r>
            <a:r>
              <a:rPr lang="en-US" baseline="0" dirty="0"/>
              <a:t>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ISO </a:t>
            </a:r>
            <a:r>
              <a:rPr lang="da-DK" dirty="0" err="1"/>
              <a:t>message</a:t>
            </a:r>
            <a:r>
              <a:rPr lang="da-DK" dirty="0"/>
              <a:t> is </a:t>
            </a:r>
            <a:r>
              <a:rPr lang="da-DK" dirty="0" err="1"/>
              <a:t>verbatim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</a:t>
            </a:r>
            <a:r>
              <a:rPr lang="da-DK" baseline="0" dirty="0" err="1"/>
              <a:t>message</a:t>
            </a:r>
            <a:r>
              <a:rPr lang="da-DK" baseline="0" dirty="0"/>
              <a:t> from computer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1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Default hash(</a:t>
            </a:r>
            <a:r>
              <a:rPr lang="da-DK" dirty="0" err="1"/>
              <a:t>object</a:t>
            </a:r>
            <a:r>
              <a:rPr lang="da-DK" dirty="0"/>
              <a:t>) =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address</a:t>
            </a:r>
            <a:r>
              <a:rPr lang="da-DK" dirty="0"/>
              <a:t> //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dirty="0" err="1"/>
              <a:t>builtin</a:t>
            </a:r>
            <a:r>
              <a:rPr lang="da-DK" dirty="0"/>
              <a:t> class is "list"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magazine 1981 broad Object</a:t>
            </a:r>
            <a:r>
              <a:rPr lang="en-US" baseline="0" dirty="0"/>
              <a:t> Oriented Programming to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Book 1994 identified a set of common “patterns” used in Object Oriented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Henrik Bærbak Christensen </a:t>
            </a:r>
            <a:r>
              <a:rPr lang="da-DK" baseline="0" dirty="0" err="1"/>
              <a:t>inspired</a:t>
            </a:r>
            <a:r>
              <a:rPr lang="da-DK" baseline="0" dirty="0"/>
              <a:t> by </a:t>
            </a:r>
            <a:r>
              <a:rPr lang="da-DK" baseline="0" dirty="0" err="1"/>
              <a:t>Shwalloway</a:t>
            </a:r>
            <a:r>
              <a:rPr lang="da-DK" baseline="0" dirty="0"/>
              <a:t> &amp; Trott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str</a:t>
            </a:r>
            <a:r>
              <a:rPr lang="da-DK" dirty="0"/>
              <a:t>() is</a:t>
            </a:r>
            <a:r>
              <a:rPr lang="da-DK" baseline="0" dirty="0"/>
              <a:t> </a:t>
            </a:r>
            <a:r>
              <a:rPr lang="da-DK" baseline="0" dirty="0" err="1"/>
              <a:t>really</a:t>
            </a:r>
            <a:r>
              <a:rPr lang="da-DK" baseline="0" dirty="0"/>
              <a:t> the </a:t>
            </a:r>
            <a:r>
              <a:rPr lang="da-DK" baseline="0" dirty="0" err="1"/>
              <a:t>constructor</a:t>
            </a:r>
            <a:r>
              <a:rPr lang="da-DK" baseline="0" dirty="0"/>
              <a:t> for the </a:t>
            </a:r>
            <a:r>
              <a:rPr lang="da-DK" baseline="0" dirty="0" err="1"/>
              <a:t>class</a:t>
            </a:r>
            <a:r>
              <a:rPr lang="da-DK" baseline="0" dirty="0"/>
              <a:t> </a:t>
            </a:r>
          </a:p>
          <a:p>
            <a:r>
              <a:rPr lang="da-DK" baseline="0" dirty="0"/>
              <a:t>__</a:t>
            </a:r>
            <a:r>
              <a:rPr lang="da-DK" baseline="0" dirty="0" err="1"/>
              <a:t>getitem</a:t>
            </a:r>
            <a:r>
              <a:rPr lang="da-DK" baseline="0" dirty="0"/>
              <a:t>__(x) </a:t>
            </a:r>
            <a:r>
              <a:rPr lang="da-DK" baseline="0" dirty="0" err="1"/>
              <a:t>eq</a:t>
            </a:r>
            <a:r>
              <a:rPr lang="da-DK" baseline="0" dirty="0"/>
              <a:t>. to [x]</a:t>
            </a:r>
          </a:p>
          <a:p>
            <a:r>
              <a:rPr lang="en-US" dirty="0" err="1"/>
              <a:t>repr</a:t>
            </a:r>
            <a:r>
              <a:rPr lang="en-US" dirty="0"/>
              <a:t>('</a:t>
            </a:r>
            <a:r>
              <a:rPr lang="en-US" dirty="0" err="1"/>
              <a:t>abc</a:t>
            </a:r>
            <a:r>
              <a:rPr lang="en-US" dirty="0"/>
              <a:t>') = "'</a:t>
            </a:r>
            <a:r>
              <a:rPr lang="en-US" dirty="0" err="1"/>
              <a:t>abc</a:t>
            </a:r>
            <a:r>
              <a:rPr lang="en-US" dirty="0"/>
              <a:t>'“</a:t>
            </a:r>
            <a:r>
              <a:rPr lang="en-US" baseline="0" dirty="0"/>
              <a:t> whereas str(‘</a:t>
            </a:r>
            <a:r>
              <a:rPr lang="en-US" baseline="0" dirty="0" err="1"/>
              <a:t>abc</a:t>
            </a:r>
            <a:r>
              <a:rPr lang="en-US" baseline="0" dirty="0"/>
              <a:t>’) = ‘</a:t>
            </a:r>
            <a:r>
              <a:rPr lang="en-US" baseline="0" dirty="0" err="1"/>
              <a:t>abc</a:t>
            </a:r>
            <a:r>
              <a:rPr lang="en-US" baseline="0" dirty="0"/>
              <a:t>’; IDLE shell prints </a:t>
            </a:r>
            <a:r>
              <a:rPr lang="en-US" baseline="0" dirty="0" err="1"/>
              <a:t>repr</a:t>
            </a:r>
            <a:r>
              <a:rPr lang="en-US" baseline="0" dirty="0"/>
              <a:t> by default, usually a valid Python expression to be evaluated by 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'Gladstone Gander‘ = Fætter højben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object-oriented_programming_langu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agic_methods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etails/byte-magazine-1981-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2" y="2920558"/>
            <a:ext cx="11783368" cy="1325563"/>
          </a:xfrm>
        </p:spPr>
        <p:txBody>
          <a:bodyPr>
            <a:normAutofit/>
          </a:bodyPr>
          <a:lstStyle/>
          <a:p>
            <a:pPr algn="r"/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756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endParaRPr lang="da-DK" dirty="0"/>
          </a:p>
          <a:p>
            <a:r>
              <a:rPr lang="da-DK" dirty="0" err="1"/>
              <a:t>self</a:t>
            </a:r>
            <a:endParaRPr lang="da-DK" dirty="0"/>
          </a:p>
          <a:p>
            <a:r>
              <a:rPr lang="da-DK" dirty="0" err="1"/>
              <a:t>construction</a:t>
            </a:r>
            <a:endParaRPr lang="da-DK" dirty="0"/>
          </a:p>
          <a:p>
            <a:r>
              <a:rPr lang="da-DK" dirty="0" err="1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5369"/>
              </p:ext>
            </p:extLst>
          </p:nvPr>
        </p:nvGraphicFramePr>
        <p:xfrm>
          <a:off x="3374755" y="3946916"/>
          <a:ext cx="55307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7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metod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. </a:t>
            </a:r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273" y="2284229"/>
            <a:ext cx="2507672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972797" y="33646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584"/>
              </p:ext>
            </p:extLst>
          </p:nvPr>
        </p:nvGraphicFramePr>
        <p:xfrm>
          <a:off x="1503595" y="2284229"/>
          <a:ext cx="4717096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09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__init__(self):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self.v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return self.v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print(x.f() + x.f())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with arguments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1241"/>
              </p:ext>
            </p:extLst>
          </p:nvPr>
        </p:nvGraphicFramePr>
        <p:xfrm>
          <a:off x="648193" y="4338802"/>
          <a:ext cx="72821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the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do the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initialization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534027"/>
              </p:ext>
            </p:extLst>
          </p:nvPr>
        </p:nvGraphicFramePr>
        <p:xfrm>
          <a:off x="8223559" y="4338802"/>
          <a:ext cx="3316605" cy="21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74373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Student('Pluto')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print(p.get_name())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Pluto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print(p.get_id())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1" y="365125"/>
            <a:ext cx="10905499" cy="1325563"/>
          </a:xfrm>
        </p:spPr>
        <p:txBody>
          <a:bodyPr/>
          <a:lstStyle/>
          <a:p>
            <a:r>
              <a:rPr lang="da-DK" dirty="0"/>
              <a:t>Are </a:t>
            </a:r>
            <a:r>
              <a:rPr lang="da-DK" dirty="0" err="1"/>
              <a:t>accessor</a:t>
            </a:r>
            <a:r>
              <a:rPr lang="da-DK" dirty="0"/>
              <a:t> and </a:t>
            </a:r>
            <a:r>
              <a:rPr lang="da-DK" dirty="0" err="1"/>
              <a:t>mutator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" y="2021779"/>
            <a:ext cx="4964412" cy="525689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No - but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style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0446"/>
              </p:ext>
            </p:extLst>
          </p:nvPr>
        </p:nvGraphicFramePr>
        <p:xfrm>
          <a:off x="6106380" y="1934528"/>
          <a:ext cx="550735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Pair: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invariant: the_sum = a + b """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a,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set_a(self, 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set_b(self,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sum(self):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self.the_sum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1672"/>
              </p:ext>
            </p:extLst>
          </p:nvPr>
        </p:nvGraphicFramePr>
        <p:xfrm>
          <a:off x="448301" y="3101978"/>
          <a:ext cx="55010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Pair(3, 5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p.set_a(4)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object attribute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object attribute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the_sum not updated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106381" y="2785947"/>
            <a:ext cx="500578" cy="3778718"/>
            <a:chOff x="5998093" y="2797979"/>
            <a:chExt cx="500578" cy="3778718"/>
          </a:xfrm>
        </p:grpSpPr>
        <p:sp>
          <p:nvSpPr>
            <p:cNvPr id="7" name="Right Brace 6"/>
            <p:cNvSpPr/>
            <p:nvPr/>
          </p:nvSpPr>
          <p:spPr>
            <a:xfrm flipH="1">
              <a:off x="6390671" y="4173886"/>
              <a:ext cx="108000" cy="173362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6372513" y="3116181"/>
              <a:ext cx="126158" cy="89235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6372513" y="6108948"/>
              <a:ext cx="108000" cy="40590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378522" y="3422639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constructor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640281" y="5849554"/>
              <a:ext cx="108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accessor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85056" y="4798545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mutator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6096916"/>
            <a:ext cx="487666" cy="40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11" y="561628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Converting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572" y="1690689"/>
            <a:ext cx="8685628" cy="1488610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able</a:t>
            </a:r>
            <a:r>
              <a:rPr lang="da-DK" sz="2400" dirty="0"/>
              <a:t> to </a:t>
            </a:r>
            <a:r>
              <a:rPr lang="da-DK" sz="2400" dirty="0" err="1"/>
              <a:t>convert</a:t>
            </a:r>
            <a:r>
              <a:rPr lang="da-DK" sz="2400" dirty="0"/>
              <a:t> an </a:t>
            </a:r>
            <a:r>
              <a:rPr lang="da-DK" sz="2400" dirty="0" err="1"/>
              <a:t>object</a:t>
            </a:r>
            <a:r>
              <a:rPr lang="da-DK" sz="2400" dirty="0"/>
              <a:t> to a </a:t>
            </a:r>
            <a:r>
              <a:rPr lang="da-DK" sz="2400" dirty="0" err="1"/>
              <a:t>string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, </a:t>
            </a:r>
            <a:r>
              <a:rPr lang="da-DK" sz="2400" dirty="0" err="1"/>
              <a:t>define</a:t>
            </a:r>
            <a:r>
              <a:rPr lang="da-DK" sz="2400" dirty="0"/>
              <a:t> the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 is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 err="1"/>
              <a:t>used</a:t>
            </a:r>
            <a:r>
              <a:rPr lang="da-DK" sz="2400" dirty="0"/>
              <a:t> 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44610"/>
              </p:ext>
            </p:extLst>
          </p:nvPr>
        </p:nvGraphicFramePr>
        <p:xfrm>
          <a:off x="1991703" y="3252357"/>
          <a:ext cx="820859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5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Student_constructor.py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f"Student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('{self.name}', '{self.id}')"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without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main__.Student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0x03AB6B90&gt;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Student('Donald Duck', '107')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on </a:t>
            </a:r>
            <a:r>
              <a:rPr lang="da-DK" dirty="0" err="1"/>
              <a:t>instances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sorting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09654"/>
            <a:ext cx="5192487" cy="2931432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define</a:t>
            </a:r>
            <a:r>
              <a:rPr lang="da-DK" sz="2400" dirty="0"/>
              <a:t> an </a:t>
            </a:r>
            <a:r>
              <a:rPr lang="da-DK" sz="2400" dirty="0" err="1"/>
              <a:t>order</a:t>
            </a:r>
            <a:r>
              <a:rPr lang="da-DK" sz="2400" dirty="0"/>
              <a:t> on </a:t>
            </a:r>
            <a:r>
              <a:rPr lang="da-DK" sz="2400" dirty="0" err="1"/>
              <a:t>objects</a:t>
            </a:r>
            <a:r>
              <a:rPr lang="da-DK" sz="2400" dirty="0"/>
              <a:t>,</a:t>
            </a:r>
            <a:r>
              <a:rPr lang="en-US" sz="2400" dirty="0"/>
              <a:t> define the “&lt;“ operator by defining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When</a:t>
            </a:r>
            <a:r>
              <a:rPr lang="da-DK" sz="2400" dirty="0"/>
              <a:t> ”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400" dirty="0"/>
              <a:t>” is </a:t>
            </a:r>
            <a:r>
              <a:rPr lang="da-DK" sz="2400" dirty="0" err="1"/>
              <a:t>defined</a:t>
            </a:r>
            <a:r>
              <a:rPr lang="da-DK" sz="2400" dirty="0"/>
              <a:t> 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of students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0147"/>
              </p:ext>
            </p:extLst>
          </p:nvPr>
        </p:nvGraphicFramePr>
        <p:xfrm>
          <a:off x="5992961" y="2309654"/>
          <a:ext cx="5643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self.id &lt; other.id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student_MM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students]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['243', '107', '777']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(students)]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['107', '243', '777']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Nothing</a:t>
            </a:r>
            <a:r>
              <a:rPr lang="da-DK" dirty="0"/>
              <a:t> is private in </a:t>
            </a:r>
            <a:r>
              <a:rPr lang="da-DK" dirty="0" err="1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6" y="1792436"/>
            <a:ext cx="5834743" cy="4723458"/>
          </a:xfrm>
        </p:spPr>
        <p:txBody>
          <a:bodyPr>
            <a:normAutofit/>
          </a:bodyPr>
          <a:lstStyle/>
          <a:p>
            <a:pPr fontAlgn="ctr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support </a:t>
            </a:r>
            <a:r>
              <a:rPr lang="da-DK" b="1" dirty="0" err="1"/>
              <a:t>hiding</a:t>
            </a:r>
            <a:r>
              <a:rPr lang="da-DK" b="1" dirty="0"/>
              <a:t> information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fontAlgn="ctr"/>
            <a:r>
              <a:rPr lang="da-DK" dirty="0" err="1"/>
              <a:t>Recommendation</a:t>
            </a:r>
            <a:r>
              <a:rPr lang="da-DK" dirty="0"/>
              <a:t> is to start </a:t>
            </a:r>
            <a:r>
              <a:rPr lang="da-DK" dirty="0" err="1"/>
              <a:t>attributes</a:t>
            </a:r>
            <a:r>
              <a:rPr lang="da-DK" dirty="0"/>
              <a:t> with underscore, if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, i.e.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”private”</a:t>
            </a:r>
          </a:p>
          <a:p>
            <a:pPr marL="0" indent="0" fontAlgn="ctr">
              <a:buNone/>
            </a:pPr>
            <a:endParaRPr lang="en-US" dirty="0"/>
          </a:p>
          <a:p>
            <a:pPr fontAlgn="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PEP8: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one leading underscore only for non-public methods and instance variables“</a:t>
            </a:r>
            <a:endParaRPr lang="da-D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17280"/>
              </p:ext>
            </p:extLst>
          </p:nvPr>
        </p:nvGraphicFramePr>
        <p:xfrm>
          <a:off x="7189774" y="1486694"/>
          <a:ext cx="466958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x, y):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'Sum =',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print('_x =',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=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_x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50" y="365125"/>
            <a:ext cx="4529447" cy="1325563"/>
          </a:xfrm>
        </p:spPr>
        <p:txBody>
          <a:bodyPr/>
          <a:lstStyle/>
          <a:p>
            <a:r>
              <a:rPr lang="da-DK" dirty="0"/>
              <a:t>C++ private,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92" y="173257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C++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6932"/>
              </p:ext>
            </p:extLst>
          </p:nvPr>
        </p:nvGraphicFramePr>
        <p:xfrm>
          <a:off x="5556737" y="365125"/>
          <a:ext cx="6326505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b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"Sum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"x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811490" y="5925787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270" y="648759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206999" y="6224131"/>
            <a:ext cx="400139" cy="37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40199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6299" y="37127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09260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4699" y="23475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70249" y="1799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902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31490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1897" y="26271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98199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46299" y="51859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55" y="6367051"/>
            <a:ext cx="487666" cy="40590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460199" y="34659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53094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402361"/>
            <a:ext cx="10515600" cy="1325563"/>
          </a:xfrm>
        </p:spPr>
        <p:txBody>
          <a:bodyPr/>
          <a:lstStyle/>
          <a:p>
            <a:r>
              <a:rPr lang="da-DK" dirty="0"/>
              <a:t>Java private, public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9598"/>
              </p:ext>
            </p:extLst>
          </p:nvPr>
        </p:nvGraphicFramePr>
        <p:xfrm>
          <a:off x="4865914" y="633548"/>
          <a:ext cx="70091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b;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 + y;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("Sum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114" y="172792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Java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9769432" y="5228333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2951" y="5803394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29057" y="5617938"/>
            <a:ext cx="366041" cy="282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647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4797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2552" y="12749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65482" y="17791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65482" y="14466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0548" y="14543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7798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05976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3231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9657" y="42318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97" y="5669597"/>
            <a:ext cx="487666" cy="40590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65482" y="28621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470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4050" y="1591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(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privacy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87143" cy="4640489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</a:t>
            </a:r>
            <a:r>
              <a:rPr lang="da-DK" sz="2400" dirty="0"/>
              <a:t> handles references to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</a:t>
            </a:r>
            <a:r>
              <a:rPr lang="da-DK" sz="2400" dirty="0" err="1"/>
              <a:t>inside</a:t>
            </a:r>
            <a:r>
              <a:rPr lang="da-DK" sz="2400" dirty="0"/>
              <a:t> a </a:t>
            </a:r>
            <a:r>
              <a:rPr lang="da-DK" sz="2400" dirty="0" err="1"/>
              <a:t>class</a:t>
            </a:r>
            <a:r>
              <a:rPr lang="da-DK" sz="2400" dirty="0"/>
              <a:t> definition with </a:t>
            </a:r>
            <a:r>
              <a:rPr lang="en-US" sz="2400" i="1" dirty="0"/>
              <a:t>at least two leading underscores and at most one trailing underscore</a:t>
            </a:r>
            <a:r>
              <a:rPr lang="en-US" sz="2400" dirty="0"/>
              <a:t> in a special way: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400" dirty="0"/>
              <a:t> is textually replaced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</a:t>
            </a:r>
          </a:p>
          <a:p>
            <a:endParaRPr lang="da-DK" sz="2400" dirty="0"/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[</a:t>
            </a:r>
            <a:r>
              <a:rPr lang="da-DK" sz="2400" dirty="0" err="1"/>
              <a:t>Guttag</a:t>
            </a:r>
            <a:r>
              <a:rPr lang="da-DK" sz="2400" dirty="0"/>
              <a:t>, p. 200] </a:t>
            </a:r>
            <a:r>
              <a:rPr lang="da-DK" sz="2400" dirty="0" err="1"/>
              <a:t>states</a:t>
            </a:r>
            <a:r>
              <a:rPr lang="da-DK" sz="2400" dirty="0"/>
              <a:t> ”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is not visible </a:t>
            </a:r>
            <a:r>
              <a:rPr lang="da-DK" sz="2400" dirty="0" err="1"/>
              <a:t>outside</a:t>
            </a:r>
            <a:r>
              <a:rPr lang="da-DK" sz="2400" dirty="0"/>
              <a:t> the class” –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is </a:t>
            </a:r>
            <a:r>
              <a:rPr lang="da-DK" sz="2400" dirty="0" err="1"/>
              <a:t>partially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(</a:t>
            </a:r>
            <a:r>
              <a:rPr lang="da-DK" sz="2400" dirty="0" err="1"/>
              <a:t>see</a:t>
            </a:r>
            <a:r>
              <a:rPr lang="da-DK" sz="2400" dirty="0"/>
              <a:t> </a:t>
            </a:r>
            <a:r>
              <a:rPr lang="da-DK" sz="2400" dirty="0" err="1"/>
              <a:t>example</a:t>
            </a:r>
            <a:r>
              <a:rPr lang="da-DK" sz="2400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1874"/>
              </p:ext>
            </p:extLst>
          </p:nvPr>
        </p:nvGraphicFramePr>
        <p:xfrm>
          <a:off x="7091804" y="1825624"/>
          <a:ext cx="46103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name_mangeling.py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secret):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secret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has no attribute '__secret'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76"/>
            <a:ext cx="10515600" cy="5063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Programming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paradigm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paradigms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i="1" dirty="0" err="1"/>
              <a:t>functional</a:t>
            </a:r>
            <a:r>
              <a:rPr lang="da-DK" i="1" dirty="0"/>
              <a:t>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is on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lambda’s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and </a:t>
            </a:r>
          </a:p>
          <a:p>
            <a:pPr lvl="1"/>
            <a:r>
              <a:rPr lang="da-DK" i="1" dirty="0"/>
              <a:t>imperative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sequences</a:t>
            </a:r>
            <a:r>
              <a:rPr lang="da-DK" dirty="0"/>
              <a:t> of statements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program</a:t>
            </a:r>
          </a:p>
          <a:p>
            <a:pPr>
              <a:spcBef>
                <a:spcPts val="600"/>
              </a:spcBef>
            </a:pPr>
            <a:r>
              <a:rPr lang="da-DK" dirty="0"/>
              <a:t>Core </a:t>
            </a:r>
            <a:r>
              <a:rPr lang="da-DK" dirty="0" err="1"/>
              <a:t>concepts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da-DK" dirty="0"/>
              <a:t>,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and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to </a:t>
            </a:r>
            <a:r>
              <a:rPr lang="da-DK" dirty="0" err="1"/>
              <a:t>construct</a:t>
            </a:r>
            <a:r>
              <a:rPr lang="da-DK" dirty="0"/>
              <a:t> </a:t>
            </a:r>
            <a:r>
              <a:rPr lang="da-DK" i="1" dirty="0"/>
              <a:t>abstract data types</a:t>
            </a:r>
            <a:r>
              <a:rPr lang="da-DK" dirty="0"/>
              <a:t>, i.e.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i="1" dirty="0" err="1"/>
              <a:t>defined</a:t>
            </a:r>
            <a:r>
              <a:rPr lang="da-DK" i="1" dirty="0"/>
              <a:t> types</a:t>
            </a:r>
          </a:p>
          <a:p>
            <a:pPr lvl="1"/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states</a:t>
            </a:r>
            <a:endParaRPr lang="da-DK" dirty="0"/>
          </a:p>
          <a:p>
            <a:pPr lvl="1"/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manipulate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defining</a:t>
            </a:r>
            <a:r>
              <a:rPr lang="da-DK" dirty="0"/>
              <a:t> the interface of the </a:t>
            </a:r>
            <a:r>
              <a:rPr lang="da-DK" dirty="0" err="1"/>
              <a:t>object</a:t>
            </a:r>
            <a:r>
              <a:rPr lang="da-DK" dirty="0"/>
              <a:t> to the rest of the program</a:t>
            </a:r>
          </a:p>
          <a:p>
            <a:r>
              <a:rPr lang="da-DK" dirty="0"/>
              <a:t>OO </a:t>
            </a:r>
            <a:r>
              <a:rPr lang="da-DK" dirty="0" err="1"/>
              <a:t>supported</a:t>
            </a:r>
            <a:r>
              <a:rPr lang="da-DK" dirty="0"/>
              <a:t> by </a:t>
            </a:r>
            <a:r>
              <a:rPr lang="da-DK" dirty="0" err="1">
                <a:hlinkClick r:id="rId3"/>
              </a:rPr>
              <a:t>many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programming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languages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3463"/>
              </p:ext>
            </p:extLst>
          </p:nvPr>
        </p:nvGraphicFramePr>
        <p:xfrm>
          <a:off x="2174526" y="2109584"/>
          <a:ext cx="277685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67195"/>
              </p:ext>
            </p:extLst>
          </p:nvPr>
        </p:nvGraphicFramePr>
        <p:xfrm>
          <a:off x="6754502" y="2417008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94198" y="3023984"/>
            <a:ext cx="111748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9733" y="2684098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4502" y="1836486"/>
            <a:ext cx="334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203098" y="2776345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526" y="1549597"/>
            <a:ext cx="27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929985" y="2547258"/>
            <a:ext cx="107906" cy="1711307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72" y="2933693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2008"/>
            <a:ext cx="10515600" cy="23059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first searches the objects attributes to find a match, if no match, continuous to search the attributes of the class</a:t>
            </a:r>
          </a:p>
          <a:p>
            <a:r>
              <a:rPr lang="en-US" dirty="0"/>
              <a:t>Assignments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are always to the objects attribute (possibly creating the attribute)</a:t>
            </a:r>
          </a:p>
          <a:p>
            <a:r>
              <a:rPr lang="en-US" dirty="0"/>
              <a:t>Class attributes can be </a:t>
            </a:r>
            <a:r>
              <a:rPr lang="en-US" dirty="0" err="1"/>
              <a:t>accesed</a:t>
            </a:r>
            <a:r>
              <a:rPr lang="en-US" dirty="0"/>
              <a:t> directly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5514" cy="1325563"/>
          </a:xfrm>
        </p:spPr>
        <p:txBody>
          <a:bodyPr/>
          <a:lstStyle/>
          <a:p>
            <a:r>
              <a:rPr lang="en-US" dirty="0"/>
              <a:t>Class data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0"/>
            <a:ext cx="5301343" cy="502148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class attribute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Accessed using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Student.next_id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lookup     can be replaced with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cs typeface="Courier New" panose="02070309020205020404" pitchFamily="49" charset="0"/>
              </a:rPr>
              <a:t>, since only the class has this attribute, looking up in the object will be propagated to a lookup in the class 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In the update     it is crucial that we update the class attribute, since otherwise the incremented value will be assigned as an object attribute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	(What will the result be?)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1688"/>
              </p:ext>
            </p:extLst>
          </p:nvPr>
        </p:nvGraphicFramePr>
        <p:xfrm>
          <a:off x="6488706" y="195941"/>
          <a:ext cx="550735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student_auto_id.py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attribute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student id",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2510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student id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student id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student id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627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485499" y="15680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05433" y="2028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5757" y="28743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8490" y="46414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599" y="2566677"/>
            <a:ext cx="4637316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7503"/>
              </p:ext>
            </p:extLst>
          </p:nvPr>
        </p:nvGraphicFramePr>
        <p:xfrm>
          <a:off x="958780" y="2222378"/>
          <a:ext cx="5178251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2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return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print(obj.get())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627174" y="31113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70827"/>
              </p:ext>
            </p:extLst>
          </p:nvPr>
        </p:nvGraphicFramePr>
        <p:xfrm>
          <a:off x="7256365" y="5462468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88411"/>
              </p:ext>
            </p:extLst>
          </p:nvPr>
        </p:nvGraphicFramePr>
        <p:xfrm>
          <a:off x="10681355" y="564788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594193" y="6041588"/>
            <a:ext cx="909833" cy="22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72903" y="60415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8259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204" cy="1325563"/>
          </a:xfrm>
        </p:spPr>
        <p:txBody>
          <a:bodyPr/>
          <a:lstStyle/>
          <a:p>
            <a:r>
              <a:rPr lang="en-US" dirty="0"/>
              <a:t>Class data attribute example (in Python)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90"/>
              </p:ext>
            </p:extLst>
          </p:nvPr>
        </p:nvGraphicFramePr>
        <p:xfrm>
          <a:off x="6892724" y="1847638"/>
          <a:ext cx="45516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5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obj1.inc()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obj2.inc()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print(obj1.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obj2.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3847" y="5965499"/>
            <a:ext cx="8004717" cy="892501"/>
          </a:xfrm>
        </p:spPr>
        <p:txBody>
          <a:bodyPr>
            <a:normAutofit/>
          </a:bodyPr>
          <a:lstStyle/>
          <a:p>
            <a:r>
              <a:rPr lang="en-US" sz="2000" dirty="0"/>
              <a:t>Note that </a:t>
            </a:r>
            <a:r>
              <a:rPr lang="en-US" sz="2000" dirty="0" err="1">
                <a:latin typeface="Courier New" panose="02070309020205020404" pitchFamily="49" charset="0"/>
              </a:rPr>
              <a:t>My_Class.x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/>
              <a:t> refer to the same class attribute (since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/>
              <a:t>has never been assigned a value)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9907"/>
              </p:ext>
            </p:extLst>
          </p:nvPr>
        </p:nvGraphicFramePr>
        <p:xfrm>
          <a:off x="1220167" y="3090825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43179"/>
              </p:ext>
            </p:extLst>
          </p:nvPr>
        </p:nvGraphicFramePr>
        <p:xfrm>
          <a:off x="4778266" y="265251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7954"/>
              </p:ext>
            </p:extLst>
          </p:nvPr>
        </p:nvGraphicFramePr>
        <p:xfrm>
          <a:off x="4780677" y="3984020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557995" y="3171463"/>
            <a:ext cx="1112390" cy="5007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995" y="3846200"/>
            <a:ext cx="1112390" cy="4885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691-6935-4323-BF7E-DD0D3FF8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__class__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C4F92-C1E1-4968-8DE4-029350FF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4175"/>
              </p:ext>
            </p:extLst>
          </p:nvPr>
        </p:nvGraphicFramePr>
        <p:xfrm>
          <a:off x="177800" y="1876424"/>
          <a:ext cx="118427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 = Student('Mickey Mouse')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attributes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{'name': 'Mickey Mouse', 'id': '1'}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__class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class (reference to object of type class)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'__main__.Student'&gt;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name (string)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'Student'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mappingproxy({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'__module__': '__main__’,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module where class defined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'next_id': 2,  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data attriute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'__init__': &lt;function Student.__init__ at 0x000002831344CD30&gt;,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'get_name': &lt;function Student.get_name at 0x000002831344CE50&gt;,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'get_id': &lt;function Student.get_id at 0x000002831344CEE0&gt;,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'__dict__': &lt;attribute '__dict__' of 'Student' objects&gt;,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attributes of class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'__weakref__': &lt;attribute '__weakref__' of 'Student' objects&gt;,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 garbage collecting)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'__doc__': None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docstring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771" cy="4351338"/>
          </a:xfrm>
        </p:spPr>
        <p:txBody>
          <a:bodyPr/>
          <a:lstStyle/>
          <a:p>
            <a:r>
              <a:rPr lang="en-US" dirty="0"/>
              <a:t>In Java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Java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3670"/>
              </p:ext>
            </p:extLst>
          </p:nvPr>
        </p:nvGraphicFramePr>
        <p:xfrm>
          <a:off x="5355771" y="807720"/>
          <a:ext cx="6189980" cy="5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1; };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3662"/>
              </p:ext>
            </p:extLst>
          </p:nvPr>
        </p:nvGraphicFramePr>
        <p:xfrm>
          <a:off x="1730688" y="5738538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48530"/>
              </p:ext>
            </p:extLst>
          </p:nvPr>
        </p:nvGraphicFramePr>
        <p:xfrm>
          <a:off x="3755722" y="55646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0183"/>
              </p:ext>
            </p:extLst>
          </p:nvPr>
        </p:nvGraphicFramePr>
        <p:xfrm>
          <a:off x="3758941" y="61901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90769" y="5808493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90770" y="6233601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4"/>
            <a:ext cx="4212771" cy="494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/>
              <a:t>ISO C++ forbids in-class initialization of non-</a:t>
            </a:r>
            <a:r>
              <a:rPr lang="en-US" dirty="0" err="1"/>
              <a:t>const</a:t>
            </a:r>
            <a:r>
              <a:rPr lang="en-US" dirty="0"/>
              <a:t> static member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C++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49543"/>
              </p:ext>
            </p:extLst>
          </p:nvPr>
        </p:nvGraphicFramePr>
        <p:xfrm>
          <a:off x="5497286" y="535577"/>
          <a:ext cx="6189980" cy="611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"= 1" is not allowed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x += 1;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::x = 1;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initialization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C++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2528"/>
              </p:ext>
            </p:extLst>
          </p:nvPr>
        </p:nvGraphicFramePr>
        <p:xfrm>
          <a:off x="1666211" y="5831619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0722"/>
              </p:ext>
            </p:extLst>
          </p:nvPr>
        </p:nvGraphicFramePr>
        <p:xfrm>
          <a:off x="3691245" y="56577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0956"/>
              </p:ext>
            </p:extLst>
          </p:nvPr>
        </p:nvGraphicFramePr>
        <p:xfrm>
          <a:off x="3694464" y="62832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6292" y="5901574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6293" y="6326682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da-DK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simple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is to store a set of </a:t>
            </a:r>
            <a:r>
              <a:rPr lang="da-DK" dirty="0" err="1"/>
              <a:t>constants</a:t>
            </a:r>
            <a:r>
              <a:rPr lang="da-DK" dirty="0"/>
              <a:t> (but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preventing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to chance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6897" y="3350678"/>
          <a:ext cx="34182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7521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RED   = "ff0000"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GREEN = "00ff00"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BLUE  = "0000ff"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Color.RED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'ff0000'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8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3"/>
            <a:ext cx="11016343" cy="1325563"/>
          </a:xfrm>
        </p:spPr>
        <p:txBody>
          <a:bodyPr/>
          <a:lstStyle/>
          <a:p>
            <a:r>
              <a:rPr lang="da-DK" dirty="0"/>
              <a:t>PEP8 </a:t>
            </a:r>
            <a:r>
              <a:rPr lang="en-US" dirty="0"/>
              <a:t>Style Guide for Python Code (some quotes)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names</a:t>
            </a:r>
            <a:r>
              <a:rPr lang="en-US" dirty="0"/>
              <a:t> should normally use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CapWords</a:t>
            </a:r>
            <a:r>
              <a:rPr lang="en-US" dirty="0"/>
              <a:t> convention.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en-US" dirty="0"/>
              <a:t> for the first argument to instance methods.</a:t>
            </a:r>
          </a:p>
          <a:p>
            <a:r>
              <a:rPr lang="en-US" dirty="0"/>
              <a:t>Use one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leading underscore </a:t>
            </a:r>
            <a:r>
              <a:rPr lang="en-US" dirty="0"/>
              <a:t>only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 methods and instance </a:t>
            </a:r>
            <a:r>
              <a:rPr lang="en-US" dirty="0"/>
              <a:t>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public data attributes</a:t>
            </a:r>
            <a:r>
              <a:rPr lang="en-US" dirty="0"/>
              <a:t>, it is best to expose just the attribute name, </a:t>
            </a:r>
            <a:r>
              <a:rPr lang="en-US" dirty="0">
                <a:solidFill>
                  <a:srgbClr val="C00000"/>
                </a:solidFill>
              </a:rPr>
              <a:t>without complicated </a:t>
            </a:r>
            <a:r>
              <a:rPr lang="en-US" dirty="0" err="1">
                <a:solidFill>
                  <a:srgbClr val="C00000"/>
                </a:solidFill>
              </a:rPr>
              <a:t>accessor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methods</a:t>
            </a:r>
            <a:r>
              <a:rPr lang="en-US" dirty="0"/>
              <a:t>. </a:t>
            </a:r>
          </a:p>
          <a:p>
            <a:r>
              <a:rPr lang="en-US" dirty="0"/>
              <a:t>Always decide whether a class's methods and instance variables (collectively "attributes") should 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</a:t>
            </a:r>
            <a:r>
              <a:rPr lang="en-US"/>
              <a:t>. </a:t>
            </a:r>
            <a:br>
              <a:rPr lang="en-US"/>
            </a:br>
            <a:r>
              <a:rPr lang="en-US"/>
              <a:t>If </a:t>
            </a:r>
            <a:r>
              <a:rPr lang="en-US" dirty="0"/>
              <a:t>in doubt, choose non-public; it's easier to make it public later than to make a public attribute non-public.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1047" y="6374962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www.python.org/dev/peps/pep-0008/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54240"/>
            <a:ext cx="10515600" cy="1325563"/>
          </a:xfrm>
        </p:spPr>
        <p:txBody>
          <a:bodyPr/>
          <a:lstStyle/>
          <a:p>
            <a:r>
              <a:rPr lang="en-US" dirty="0"/>
              <a:t>Some methods many classes have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636652"/>
              </p:ext>
            </p:extLst>
          </p:nvPr>
        </p:nvGraphicFramePr>
        <p:xfrm>
          <a:off x="853612" y="1633503"/>
          <a:ext cx="10467531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7236651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/>
                        <a:t>Method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to test if </a:t>
                      </a: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 </a:t>
                      </a:r>
                      <a:r>
                        <a:rPr lang="da-DK" sz="2000" dirty="0" err="1"/>
                        <a:t>are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equal</a:t>
                      </a:r>
                      <a:br>
                        <a:rPr lang="da-DK" sz="2000" dirty="0"/>
                      </a:b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where</a:t>
                      </a:r>
                      <a:r>
                        <a:rPr lang="da-DK" sz="2000" baseline="0" dirty="0"/>
                        <a:t> __</a:t>
                      </a:r>
                      <a:r>
                        <a:rPr lang="da-DK" sz="2000" baseline="0" dirty="0" err="1"/>
                        <a:t>eq</a:t>
                      </a:r>
                      <a:r>
                        <a:rPr lang="da-DK" sz="2000" baseline="0" dirty="0"/>
                        <a:t>__ is true must have </a:t>
                      </a:r>
                      <a:r>
                        <a:rPr lang="da-DK" sz="2000" baseline="0" dirty="0" err="1"/>
                        <a:t>equal</a:t>
                      </a:r>
                      <a:r>
                        <a:rPr lang="da-DK" sz="2000" baseline="0" dirty="0"/>
                        <a:t> __hash__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/>
                        <a:t>, </a:t>
                      </a:r>
                      <a:r>
                        <a:rPr lang="da-DK" sz="2000" dirty="0" err="1"/>
                        <a:t>e.g</a:t>
                      </a:r>
                      <a:r>
                        <a:rPr lang="da-DK" sz="2000" dirty="0"/>
                        <a:t>. for </a:t>
                      </a:r>
                      <a:r>
                        <a:rPr lang="da-DK" sz="2000" dirty="0" err="1"/>
                        <a:t>printing</a:t>
                      </a:r>
                      <a:r>
                        <a:rPr lang="da-DK" sz="2000" baseline="0" dirty="0"/>
                        <a:t> to the IDE </a:t>
                      </a:r>
                      <a:r>
                        <a:rPr lang="da-DK" sz="2000" baseline="0" dirty="0" err="1"/>
                        <a:t>shell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(</a:t>
                      </a:r>
                      <a:r>
                        <a:rPr lang="da-DK" sz="2000" baseline="0" dirty="0" err="1"/>
                        <a:t>usually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something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that</a:t>
                      </a:r>
                      <a:r>
                        <a:rPr lang="da-DK" sz="2000" baseline="0" dirty="0"/>
                        <a:t> is a valid Python </a:t>
                      </a:r>
                      <a:r>
                        <a:rPr lang="da-DK" sz="2000" baseline="0" dirty="0" err="1"/>
                        <a:t>expression</a:t>
                      </a:r>
                      <a:r>
                        <a:rPr lang="da-DK" sz="2000" baseline="0" dirty="0"/>
                        <a:t> for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da-DK" sz="2000" baseline="0" dirty="0"/>
                        <a:t>)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Length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integer</a:t>
                      </a:r>
                      <a:r>
                        <a:rPr lang="da-DK" sz="2000" baseline="0" dirty="0"/>
                        <a:t>) of </a:t>
                      </a:r>
                      <a:r>
                        <a:rPr lang="da-DK" sz="2000" baseline="0" dirty="0" err="1"/>
                        <a:t>object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e.g</a:t>
                      </a:r>
                      <a:r>
                        <a:rPr lang="da-DK" sz="2000" baseline="0" dirty="0"/>
                        <a:t>. lists, </a:t>
                      </a:r>
                      <a:r>
                        <a:rPr lang="da-DK" sz="2000" baseline="0" dirty="0" err="1"/>
                        <a:t>strings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tuples</a:t>
                      </a:r>
                      <a:r>
                        <a:rPr lang="da-DK" sz="2000" baseline="0" dirty="0"/>
                        <a:t>, sets, </a:t>
                      </a:r>
                      <a:r>
                        <a:rPr lang="da-DK" sz="2000" baseline="0" dirty="0" err="1"/>
                        <a:t>dictionaries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__doc__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The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docstring</a:t>
                      </a:r>
                      <a:r>
                        <a:rPr lang="da-DK" sz="2000" baseline="0" dirty="0"/>
                        <a:t> of the </a:t>
                      </a:r>
                      <a:r>
                        <a:rPr lang="da-DK" sz="2000" baseline="0" dirty="0" err="1"/>
                        <a:t>class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__hash__(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Returns hash </a:t>
                      </a:r>
                      <a:r>
                        <a:rPr lang="da-DK" sz="2000" dirty="0" err="1"/>
                        <a:t>value</a:t>
                      </a:r>
                      <a:r>
                        <a:rPr lang="da-DK" sz="2000" dirty="0"/>
                        <a:t> (</a:t>
                      </a:r>
                      <a:r>
                        <a:rPr lang="da-DK" sz="2000" dirty="0" err="1"/>
                        <a:t>integer</a:t>
                      </a:r>
                      <a:r>
                        <a:rPr lang="da-DK" sz="2000" dirty="0"/>
                        <a:t>)</a:t>
                      </a:r>
                      <a:r>
                        <a:rPr lang="da-DK" sz="2000" baseline="0" dirty="0"/>
                        <a:t> of </a:t>
                      </a:r>
                      <a:r>
                        <a:rPr lang="da-DK" sz="2000" baseline="0" dirty="0" err="1"/>
                        <a:t>object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Dictionary </a:t>
                      </a:r>
                      <a:r>
                        <a:rPr lang="da-DK" sz="2000" baseline="0" dirty="0" err="1"/>
                        <a:t>keys</a:t>
                      </a:r>
                      <a:r>
                        <a:rPr lang="da-DK" sz="2000" baseline="0" dirty="0"/>
                        <a:t> and set </a:t>
                      </a:r>
                      <a:r>
                        <a:rPr lang="da-DK" sz="2000" baseline="0" dirty="0" err="1"/>
                        <a:t>values</a:t>
                      </a:r>
                      <a:r>
                        <a:rPr lang="da-DK" sz="2000" baseline="0" dirty="0"/>
                        <a:t> must have a __hash__ </a:t>
                      </a:r>
                      <a:r>
                        <a:rPr lang="da-DK" sz="2000" baseline="0" dirty="0" err="1"/>
                        <a:t>method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Comparison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less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than</a:t>
                      </a:r>
                      <a:r>
                        <a:rPr lang="da-DK" sz="2000" baseline="0" dirty="0"/>
                        <a:t>, &lt;) </a:t>
                      </a:r>
                      <a:r>
                        <a:rPr lang="da-DK" sz="2000" baseline="0" dirty="0" err="1"/>
                        <a:t>used</a:t>
                      </a:r>
                      <a:r>
                        <a:rPr lang="da-DK" sz="2000" baseline="0" dirty="0"/>
                        <a:t> by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,...)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Class </a:t>
                      </a:r>
                      <a:r>
                        <a:rPr lang="da-DK" sz="2000" dirty="0" err="1"/>
                        <a:t>initializer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73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02552" y="6307366"/>
            <a:ext cx="756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Overloading operators: </a:t>
            </a:r>
            <a:r>
              <a:rPr lang="en-US" dirty="0">
                <a:hlinkClick r:id="rId3"/>
              </a:rPr>
              <a:t>www.python-course.eu/python3_magic_methods.php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-5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- History</a:t>
            </a:r>
            <a:br>
              <a:rPr lang="en-US" dirty="0"/>
            </a:br>
            <a:r>
              <a:rPr lang="en-US" sz="2800" dirty="0"/>
              <a:t>(selected programming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2" y="1273698"/>
            <a:ext cx="9022815" cy="5821465"/>
          </a:xfrm>
        </p:spPr>
        <p:txBody>
          <a:bodyPr>
            <a:normAutofit fontScale="92500" lnSpcReduction="20000"/>
          </a:bodyPr>
          <a:lstStyle/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Mid 1960’s</a:t>
            </a:r>
            <a:r>
              <a:rPr lang="en-US" sz="2400" dirty="0"/>
              <a:t>	</a:t>
            </a:r>
            <a:r>
              <a:rPr lang="en-US" sz="2400" b="1" dirty="0" err="1"/>
              <a:t>Simula</a:t>
            </a:r>
            <a:r>
              <a:rPr lang="en-US" sz="2400" b="1" dirty="0"/>
              <a:t> 67</a:t>
            </a:r>
            <a:r>
              <a:rPr lang="en-US" sz="2400" dirty="0"/>
              <a:t> </a:t>
            </a:r>
          </a:p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(Ole-Johan Dahl and Kristen Nygaard, </a:t>
            </a:r>
            <a:r>
              <a:rPr lang="en-US" sz="2400" dirty="0" err="1"/>
              <a:t>Norsk</a:t>
            </a:r>
            <a:r>
              <a:rPr lang="en-US" sz="2400" dirty="0"/>
              <a:t> </a:t>
            </a:r>
            <a:r>
              <a:rPr lang="en-US" sz="2400" dirty="0" err="1"/>
              <a:t>Regnesentral</a:t>
            </a:r>
            <a:r>
              <a:rPr lang="en-US" sz="2400" dirty="0"/>
              <a:t> Oslo)</a:t>
            </a:r>
          </a:p>
          <a:p>
            <a:pPr marL="0" lvl="1" indent="0"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Introduced classes, objects, virtual procedures</a:t>
            </a:r>
          </a:p>
          <a:p>
            <a:pPr marL="1520825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1970’s</a:t>
            </a:r>
            <a:r>
              <a:rPr lang="en-US" sz="2400" dirty="0"/>
              <a:t>	</a:t>
            </a:r>
            <a:r>
              <a:rPr lang="en-US" sz="2400" b="1" dirty="0"/>
              <a:t>Smalltalk</a:t>
            </a:r>
            <a:r>
              <a:rPr lang="en-US" sz="2400" dirty="0"/>
              <a:t> (Alan Kay, Dan Ingalls, Adele Goldberg, Xerox PARC)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789113" algn="l"/>
              </a:tabLst>
            </a:pPr>
            <a:r>
              <a:rPr lang="en-US" dirty="0"/>
              <a:t>	Object-oriented programming, fully dynamic system </a:t>
            </a:r>
            <a:br>
              <a:rPr lang="en-US" dirty="0"/>
            </a:br>
            <a:r>
              <a:rPr lang="en-US" dirty="0"/>
              <a:t>(opposed to the static nature of </a:t>
            </a:r>
            <a:r>
              <a:rPr lang="en-US" dirty="0" err="1"/>
              <a:t>Simula</a:t>
            </a:r>
            <a:r>
              <a:rPr lang="en-US" dirty="0"/>
              <a:t> 67 )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Eiffel</a:t>
            </a:r>
            <a:r>
              <a:rPr lang="en-US" dirty="0"/>
              <a:t> (Bertrand Meyer, Eiffel Software)</a:t>
            </a:r>
          </a:p>
          <a:p>
            <a:pPr marL="0" lvl="2" indent="0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Focus on software quality, capturing the full software cycle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C++</a:t>
            </a:r>
            <a:r>
              <a:rPr lang="en-US" dirty="0"/>
              <a:t> (Bjarne </a:t>
            </a:r>
            <a:r>
              <a:rPr lang="en-US" dirty="0" err="1"/>
              <a:t>Stroustrup</a:t>
            </a:r>
            <a:r>
              <a:rPr lang="en-US" dirty="0"/>
              <a:t> [MSc Aarhus 1975], AT&amp;T Bell Labs)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</a:t>
            </a:r>
            <a:r>
              <a:rPr lang="en-US" b="1" dirty="0"/>
              <a:t>Java</a:t>
            </a:r>
            <a:r>
              <a:rPr lang="en-US" dirty="0"/>
              <a:t> (James Gosling, Sun)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</a:t>
            </a:r>
            <a:r>
              <a:rPr lang="en-US" b="1" dirty="0"/>
              <a:t>C#</a:t>
            </a:r>
            <a:r>
              <a:rPr lang="en-US" dirty="0"/>
              <a:t> (Anders Hejlsberg (studied at DTU) et al., Microsoft)</a:t>
            </a:r>
          </a:p>
          <a:p>
            <a:pPr marL="1520825" lvl="1" indent="-1520825">
              <a:spcBef>
                <a:spcPts val="1200"/>
              </a:spcBef>
              <a:buAutoNum type="arabicPlain" startAt="1991"/>
              <a:tabLst>
                <a:tab pos="1524000" algn="l"/>
                <a:tab pos="1789113" algn="l"/>
              </a:tabLst>
            </a:pPr>
            <a:r>
              <a:rPr lang="en-US" b="1" dirty="0"/>
              <a:t>Python</a:t>
            </a:r>
            <a:r>
              <a:rPr lang="en-US" dirty="0"/>
              <a:t> (Guido van Rossum)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Multi-paradigm programming language, fully dynamic system</a:t>
            </a:r>
          </a:p>
          <a:p>
            <a:pPr marL="892175" lvl="1" indent="-892175">
              <a:spcBef>
                <a:spcPts val="1200"/>
              </a:spcBef>
              <a:buNone/>
              <a:tabLst>
                <a:tab pos="981075" algn="l"/>
                <a:tab pos="1789113" algn="l"/>
              </a:tabLst>
            </a:pPr>
            <a:r>
              <a:rPr lang="en-US" b="1" dirty="0"/>
              <a:t>Note</a:t>
            </a:r>
            <a:r>
              <a:rPr lang="en-US" dirty="0"/>
              <a:t>: 	Java, C++, Python, C# are among Top 5 on TIOBE March 2024 index of popular languages (only non OO language among Top 5 was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78" y="2352197"/>
            <a:ext cx="2048685" cy="27556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716877" y="5107799"/>
            <a:ext cx="2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4"/>
              </a:rPr>
              <a:t>Byte Magazine, August 1981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80" y="434399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Design Patterns (not part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)</a:t>
            </a:r>
            <a:br>
              <a:rPr lang="da-DK" dirty="0"/>
            </a:br>
            <a:r>
              <a:rPr lang="da-DK" sz="3600" i="1" dirty="0" err="1"/>
              <a:t>reoccuring</a:t>
            </a:r>
            <a:r>
              <a:rPr lang="da-DK" sz="3600" i="1" dirty="0"/>
              <a:t> patterns in software design</a:t>
            </a:r>
            <a:endParaRPr lang="en-US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68" y="2129294"/>
            <a:ext cx="2913602" cy="3368124"/>
          </a:xfrm>
        </p:spPr>
      </p:pic>
      <p:sp>
        <p:nvSpPr>
          <p:cNvPr id="5" name="TextBox 4"/>
          <p:cNvSpPr txBox="1"/>
          <p:nvPr/>
        </p:nvSpPr>
        <p:spPr>
          <a:xfrm>
            <a:off x="322780" y="5497418"/>
            <a:ext cx="28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Classic book 1994</a:t>
            </a:r>
          </a:p>
          <a:p>
            <a:pPr algn="ctr"/>
            <a:r>
              <a:rPr lang="da-DK" dirty="0"/>
              <a:t>(C++ </a:t>
            </a:r>
            <a:r>
              <a:rPr lang="da-DK" dirty="0" err="1"/>
              <a:t>cookbook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268" y="5497418"/>
            <a:ext cx="304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very alternative book 2004</a:t>
            </a:r>
          </a:p>
          <a:p>
            <a:pPr algn="ctr"/>
            <a:r>
              <a:rPr lang="da-DK" dirty="0"/>
              <a:t>(Java,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80" y="2567568"/>
            <a:ext cx="1568987" cy="24797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9" y="2567569"/>
            <a:ext cx="1875130" cy="24797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60" y="2566190"/>
            <a:ext cx="2014688" cy="24811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25203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cookbook</a:t>
            </a:r>
            <a:r>
              <a:rPr lang="da-DK" dirty="0"/>
              <a:t> 2003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5264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935" y="5047333"/>
            <a:ext cx="21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2010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0" y="2141525"/>
            <a:ext cx="2681805" cy="335589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08714" y="6310897"/>
            <a:ext cx="75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...and </a:t>
            </a:r>
            <a:r>
              <a:rPr lang="da-DK" dirty="0" err="1">
                <a:solidFill>
                  <a:srgbClr val="C00000"/>
                </a:solidFill>
              </a:rPr>
              <a:t>many</a:t>
            </a:r>
            <a:r>
              <a:rPr lang="da-DK" dirty="0">
                <a:solidFill>
                  <a:srgbClr val="C00000"/>
                </a:solidFill>
              </a:rPr>
              <a:t> more </a:t>
            </a:r>
            <a:r>
              <a:rPr lang="da-DK" dirty="0" err="1">
                <a:solidFill>
                  <a:srgbClr val="C00000"/>
                </a:solidFill>
              </a:rPr>
              <a:t>books</a:t>
            </a:r>
            <a:r>
              <a:rPr lang="da-DK" dirty="0">
                <a:solidFill>
                  <a:srgbClr val="C00000"/>
                </a:solidFill>
              </a:rPr>
              <a:t> on the </a:t>
            </a:r>
            <a:r>
              <a:rPr lang="da-DK" dirty="0" err="1">
                <a:solidFill>
                  <a:srgbClr val="C00000"/>
                </a:solidFill>
              </a:rPr>
              <a:t>topic</a:t>
            </a:r>
            <a:r>
              <a:rPr lang="da-DK" dirty="0">
                <a:solidFill>
                  <a:srgbClr val="C00000"/>
                </a:solidFill>
              </a:rPr>
              <a:t> of Design Patterns, </a:t>
            </a:r>
            <a:r>
              <a:rPr lang="da-DK" dirty="0" err="1">
                <a:solidFill>
                  <a:srgbClr val="C00000"/>
                </a:solidFill>
              </a:rPr>
              <a:t>also</a:t>
            </a:r>
            <a:r>
              <a:rPr lang="da-DK" dirty="0">
                <a:solidFill>
                  <a:srgbClr val="C00000"/>
                </a:solidFill>
              </a:rPr>
              <a:t> with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467551"/>
            <a:ext cx="10515600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dirty="0" err="1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26528"/>
              </p:ext>
            </p:extLst>
          </p:nvPr>
        </p:nvGraphicFramePr>
        <p:xfrm>
          <a:off x="159847" y="1939164"/>
          <a:ext cx="69508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  <a:gridCol w="3441065">
                  <a:extLst>
                    <a:ext uri="{9D8B030D-6E8A-4147-A177-3AD203B41FA5}">
                      <a16:colId xmlns:a16="http://schemas.microsoft.com/office/drawing/2014/main" val="2095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 / </a:t>
                      </a:r>
                      <a:r>
                        <a:rPr lang="da-DK" dirty="0" err="1"/>
                        <a:t>class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Objects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Methods (</a:t>
                      </a:r>
                      <a:r>
                        <a:rPr lang="da-DK" dirty="0" err="1"/>
                        <a:t>examples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-7  42</a:t>
                      </a:r>
                      <a:r>
                        <a:rPr lang="da-DK" baseline="0" dirty="0"/>
                        <a:t> 1234567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add</a:t>
                      </a:r>
                      <a:r>
                        <a:rPr lang="da-DK" dirty="0"/>
                        <a:t>__(x),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eq</a:t>
                      </a:r>
                      <a:r>
                        <a:rPr lang="da-DK" baseline="0" dirty="0"/>
                        <a:t>__(x), .__</a:t>
                      </a:r>
                      <a:r>
                        <a:rPr lang="da-DK" baseline="0" dirty="0" err="1"/>
                        <a:t>str</a:t>
                      </a:r>
                      <a:r>
                        <a:rPr lang="da-DK" baseline="0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""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'abc'  '12_ a'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isdigit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lower</a:t>
                      </a:r>
                      <a:r>
                        <a:rPr lang="da-DK" dirty="0"/>
                        <a:t>(), .__len__()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[]  [1,2,3]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['a', 'b', 'c']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append</a:t>
                      </a:r>
                      <a:r>
                        <a:rPr lang="da-DK" dirty="0"/>
                        <a:t>(x), .clear(), .__mul__(x)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{'</a:t>
                      </a:r>
                      <a:r>
                        <a:rPr lang="da-DK" dirty="0" err="1"/>
                        <a:t>foo</a:t>
                      </a:r>
                      <a:r>
                        <a:rPr lang="da-DK" dirty="0"/>
                        <a:t>' : 42, 'bar' : 5}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keys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getitem</a:t>
                      </a:r>
                      <a:r>
                        <a:rPr lang="da-DK" baseline="0" dirty="0"/>
                        <a:t>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NoneType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None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str</a:t>
                      </a:r>
                      <a:r>
                        <a:rPr lang="da-DK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7786"/>
              </p:ext>
            </p:extLst>
          </p:nvPr>
        </p:nvGraphicFramePr>
        <p:xfrm>
          <a:off x="7284540" y="1939164"/>
          <a:ext cx="4727893" cy="473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+ 7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+ calls .__add__(7)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(5).__add__(7)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5 + 7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(7).__eq__(7)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7 ==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'.lower()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'abcde'.__len__()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.__len__() called by len(...)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'y'].__mul__(2)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'y', 'x', 'y']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__('foo')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to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42}['foo']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used by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'None'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'.__str__(),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"'abc'")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7198" y="4689296"/>
            <a:ext cx="6446340" cy="164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b="1" dirty="0" err="1"/>
              <a:t>Example</a:t>
            </a:r>
            <a:r>
              <a:rPr lang="da-DK" sz="2000" dirty="0"/>
              <a:t>: </a:t>
            </a:r>
          </a:p>
          <a:p>
            <a:pPr marL="452438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the </a:t>
            </a:r>
            <a:r>
              <a:rPr lang="da-DK" sz="2000" dirty="0" err="1"/>
              <a:t>methods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 or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, if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exist</a:t>
            </a:r>
            <a:r>
              <a:rPr lang="da-DK" sz="2000" dirty="0"/>
              <a:t>. </a:t>
            </a:r>
          </a:p>
          <a:p>
            <a:pPr marL="452438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7149"/>
              </p:ext>
            </p:extLst>
          </p:nvPr>
        </p:nvGraphicFramePr>
        <p:xfrm>
          <a:off x="1783023" y="2969555"/>
          <a:ext cx="27768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8091"/>
              </p:ext>
            </p:extLst>
          </p:nvPr>
        </p:nvGraphicFramePr>
        <p:xfrm>
          <a:off x="7190678" y="4624589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'Scrooge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'777'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4565"/>
              </p:ext>
            </p:extLst>
          </p:nvPr>
        </p:nvGraphicFramePr>
        <p:xfrm>
          <a:off x="7190678" y="3381035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'243'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95495"/>
              </p:ext>
            </p:extLst>
          </p:nvPr>
        </p:nvGraphicFramePr>
        <p:xfrm>
          <a:off x="7190677" y="2137481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61181" y="2640401"/>
            <a:ext cx="1954924" cy="2246909"/>
            <a:chOff x="4603531" y="2640401"/>
            <a:chExt cx="2322786" cy="224690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03531" y="3883955"/>
              <a:ext cx="232278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03531" y="4183500"/>
              <a:ext cx="2322786" cy="70381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03531" y="2640401"/>
              <a:ext cx="2322786" cy="10123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24546" y="5118536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creating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instances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5908" y="24045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677" y="1208615"/>
            <a:ext cx="33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instances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689" y="6376417"/>
            <a:ext cx="392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docs.python.org/3/tutorial/classes.html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639273" y="249682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023" y="1996003"/>
            <a:ext cx="27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</a:rPr>
              <a:t>(type)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477418" y="3338923"/>
            <a:ext cx="130665" cy="132158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23995" y="35713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83888"/>
              </p:ext>
            </p:extLst>
          </p:nvPr>
        </p:nvGraphicFramePr>
        <p:xfrm>
          <a:off x="609173" y="1690688"/>
          <a:ext cx="6736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('107')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('243')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McDuck')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('777')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[student_DD, student_MM, student_SM]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pt-BR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'has id',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3400"/>
              </p:ext>
            </p:extLst>
          </p:nvPr>
        </p:nvGraphicFramePr>
        <p:xfrm>
          <a:off x="7572278" y="1690688"/>
          <a:ext cx="3999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id 107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id 243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id 777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007950" y="212561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06547" y="3016251"/>
            <a:ext cx="161508" cy="175544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7168055" y="2743200"/>
            <a:ext cx="1016876" cy="1155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4931" y="3298099"/>
            <a:ext cx="370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for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Each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call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new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object</a:t>
            </a:r>
            <a:r>
              <a:rPr lang="da-DK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7298648" y="3976226"/>
            <a:ext cx="886283" cy="102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4931" y="4584699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set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79115" y="6011920"/>
            <a:ext cx="878743" cy="2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7858" y="5671466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</a:t>
            </a:r>
            <a:r>
              <a:rPr lang="da-DK" sz="2400" dirty="0" err="1">
                <a:solidFill>
                  <a:srgbClr val="C00000"/>
                </a:solidFill>
              </a:rPr>
              <a:t>read</a:t>
            </a:r>
            <a:r>
              <a:rPr lang="da-DK" sz="2400" dirty="0">
                <a:solidFill>
                  <a:srgbClr val="C00000"/>
                </a:solidFill>
              </a:rPr>
              <a:t>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007950" y="564173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9086"/>
              </p:ext>
            </p:extLst>
          </p:nvPr>
        </p:nvGraphicFramePr>
        <p:xfrm>
          <a:off x="2913858" y="1315224"/>
          <a:ext cx="48247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38791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'''Documentation of class'''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124375"/>
            <a:ext cx="3912476" cy="1325563"/>
          </a:xfrm>
        </p:spPr>
        <p:txBody>
          <a:bodyPr/>
          <a:lstStyle/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084" y="5779170"/>
            <a:ext cx="43512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Note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OO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the </a:t>
            </a:r>
            <a:r>
              <a:rPr lang="da-DK" dirty="0" err="1"/>
              <a:t>explicit</a:t>
            </a:r>
            <a:r>
              <a:rPr lang="da-DK" dirty="0"/>
              <a:t> reference to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da-DK" dirty="0"/>
              <a:t>  is not </a:t>
            </a:r>
            <a:r>
              <a:rPr lang="da-DK" dirty="0" err="1"/>
              <a:t>required</a:t>
            </a:r>
            <a:r>
              <a:rPr lang="da-DK" dirty="0"/>
              <a:t> (in Java and C++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is the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537" y="2525555"/>
            <a:ext cx="2480441" cy="2945425"/>
            <a:chOff x="94537" y="2525555"/>
            <a:chExt cx="2480441" cy="2945425"/>
          </a:xfrm>
        </p:grpSpPr>
        <p:sp>
          <p:nvSpPr>
            <p:cNvPr id="9" name="Right Brace 8"/>
            <p:cNvSpPr/>
            <p:nvPr/>
          </p:nvSpPr>
          <p:spPr>
            <a:xfrm flipH="1">
              <a:off x="2444313" y="2525555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7" y="2586181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mutator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change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2444313" y="4149397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37" y="4210023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accessor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only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read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0706" y="1376074"/>
            <a:ext cx="2682787" cy="923330"/>
            <a:chOff x="290706" y="1376074"/>
            <a:chExt cx="268278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290706" y="1376074"/>
              <a:ext cx="2480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definitions start with the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111454" y="1858058"/>
              <a:ext cx="86203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647384" y="551385"/>
            <a:ext cx="1735600" cy="1195145"/>
            <a:chOff x="4699482" y="1041888"/>
            <a:chExt cx="1735600" cy="1195145"/>
          </a:xfrm>
        </p:grpSpPr>
        <p:sp>
          <p:nvSpPr>
            <p:cNvPr id="19" name="TextBox 18"/>
            <p:cNvSpPr txBox="1"/>
            <p:nvPr/>
          </p:nvSpPr>
          <p:spPr>
            <a:xfrm>
              <a:off x="4816431" y="1041888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name</a:t>
              </a:r>
              <a:r>
                <a:rPr lang="da-DK" dirty="0">
                  <a:solidFill>
                    <a:srgbClr val="C00000"/>
                  </a:solidFill>
                </a:rPr>
                <a:t> of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25423" y="5315136"/>
            <a:ext cx="5034397" cy="1311581"/>
            <a:chOff x="625423" y="5315136"/>
            <a:chExt cx="5034397" cy="131158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357998" y="5315136"/>
              <a:ext cx="257561" cy="629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5423" y="5980386"/>
              <a:ext cx="5034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definitions start with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(</a:t>
              </a:r>
              <a:r>
                <a:rPr lang="da-DK" dirty="0" err="1">
                  <a:solidFill>
                    <a:srgbClr val="C00000"/>
                  </a:solidFill>
                </a:rPr>
                <a:t>like</a:t>
              </a:r>
              <a:r>
                <a:rPr lang="da-DK" dirty="0">
                  <a:solidFill>
                    <a:srgbClr val="C00000"/>
                  </a:solidFill>
                </a:rPr>
                <a:t> normal </a:t>
              </a:r>
              <a:r>
                <a:rPr lang="da-DK" dirty="0" err="1">
                  <a:solidFill>
                    <a:srgbClr val="C00000"/>
                  </a:solidFill>
                </a:rPr>
                <a:t>function</a:t>
              </a:r>
              <a:r>
                <a:rPr lang="da-DK" dirty="0">
                  <a:solidFill>
                    <a:srgbClr val="C00000"/>
                  </a:solidFill>
                </a:rPr>
                <a:t> definitions)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59808" y="1864159"/>
            <a:ext cx="6232192" cy="1200329"/>
            <a:chOff x="5959808" y="1803202"/>
            <a:chExt cx="6232192" cy="120032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959808" y="2150593"/>
              <a:ext cx="2290813" cy="383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46540" y="1803202"/>
              <a:ext cx="3945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to all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 is a reference to the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upon, and by </a:t>
              </a:r>
              <a:r>
                <a:rPr lang="da-DK" dirty="0" err="1">
                  <a:solidFill>
                    <a:srgbClr val="C00000"/>
                  </a:solidFill>
                </a:rPr>
                <a:t>convention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</a:t>
              </a:r>
              <a:r>
                <a:rPr lang="da-DK" dirty="0" err="1">
                  <a:solidFill>
                    <a:srgbClr val="C00000"/>
                  </a:solidFill>
                </a:rPr>
                <a:t>should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be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named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99482" y="3064488"/>
            <a:ext cx="7355884" cy="998967"/>
            <a:chOff x="4699482" y="3003531"/>
            <a:chExt cx="7355884" cy="998967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699482" y="3003531"/>
              <a:ext cx="3547058" cy="2620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46540" y="3079168"/>
              <a:ext cx="380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use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da-DK" dirty="0">
                  <a:solidFill>
                    <a:srgbClr val="C00000"/>
                  </a:solidFill>
                </a:rPr>
                <a:t> to </a:t>
              </a:r>
              <a:r>
                <a:rPr lang="da-DK" dirty="0" err="1">
                  <a:solidFill>
                    <a:srgbClr val="C00000"/>
                  </a:solidFill>
                </a:rPr>
                <a:t>access</a:t>
              </a:r>
              <a:r>
                <a:rPr lang="da-DK" dirty="0">
                  <a:solidFill>
                    <a:srgbClr val="C00000"/>
                  </a:solidFill>
                </a:rPr>
                <a:t> an 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or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(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reference)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EBC16-68DA-4E82-8FAA-9AA5C3343F7A}"/>
              </a:ext>
            </a:extLst>
          </p:cNvPr>
          <p:cNvGrpSpPr/>
          <p:nvPr/>
        </p:nvGrpSpPr>
        <p:grpSpPr>
          <a:xfrm>
            <a:off x="7078016" y="787156"/>
            <a:ext cx="3959299" cy="1178064"/>
            <a:chOff x="4699482" y="1058969"/>
            <a:chExt cx="1566120" cy="1178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C28E5-F5C8-487A-B19B-23CD331EF8CD}"/>
                </a:ext>
              </a:extLst>
            </p:cNvPr>
            <p:cNvSpPr txBox="1"/>
            <p:nvPr/>
          </p:nvSpPr>
          <p:spPr>
            <a:xfrm>
              <a:off x="5162114" y="1058969"/>
              <a:ext cx="110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docstring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containing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documentation</a:t>
              </a:r>
              <a:r>
                <a:rPr lang="da-DK" dirty="0">
                  <a:solidFill>
                    <a:srgbClr val="C00000"/>
                  </a:solidFill>
                </a:rPr>
                <a:t> for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4D4BF0-D871-4525-A362-16BB4E26C535}"/>
                </a:ext>
              </a:extLst>
            </p:cNvPr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188330-EDB0-4B00-8449-F86B3BD57DED}"/>
                  </a:ext>
                </a:extLst>
              </p:cNvPr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8348190-5FBF-41D1-8ACA-82E778F7A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object attributes initialized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4967"/>
              </p:ext>
            </p:extLst>
          </p:nvPr>
        </p:nvGraphicFramePr>
        <p:xfrm>
          <a:off x="2582779" y="1920420"/>
          <a:ext cx="7958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Student()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x.set_name("Gladstone Gander")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x.get_name()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 Gander'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x.get_id()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AttributeError: 'Student' object has no attribute 'id'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936" y="4643720"/>
            <a:ext cx="11132127" cy="18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Default </a:t>
            </a:r>
            <a:r>
              <a:rPr lang="da-DK" dirty="0" err="1"/>
              <a:t>behaviour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, but has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In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set by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set_id</a:t>
            </a:r>
            <a:r>
              <a:rPr lang="da-DK" dirty="0"/>
              <a:t>, </a:t>
            </a:r>
            <a:r>
              <a:rPr lang="da-DK" dirty="0" err="1"/>
              <a:t>respectively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6" y="331793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40103</TotalTime>
  <Words>4195</Words>
  <Application>Microsoft Office PowerPoint</Application>
  <PresentationFormat>Widescreen</PresentationFormat>
  <Paragraphs>609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Object oriented programming</vt:lpstr>
      <vt:lpstr>Object Oriented Programming</vt:lpstr>
      <vt:lpstr>Object Oriented Programming - History (selected programming languages)</vt:lpstr>
      <vt:lpstr>Design Patterns (not part of this course) reoccuring patterns in software design</vt:lpstr>
      <vt:lpstr>Some known classes, objects, and methods</vt:lpstr>
      <vt:lpstr>Classes and Objects</vt:lpstr>
      <vt:lpstr>Using the Student class</vt:lpstr>
      <vt:lpstr>class Student</vt:lpstr>
      <vt:lpstr>When are object attributes initialized ?</vt:lpstr>
      <vt:lpstr>Class construction and __init__</vt:lpstr>
      <vt:lpstr>Question – What is printed ?</vt:lpstr>
      <vt:lpstr>__init__ with arguments</vt:lpstr>
      <vt:lpstr>Are accessor and mutator methods necessary ?</vt:lpstr>
      <vt:lpstr>Converting objects to str </vt:lpstr>
      <vt:lpstr>Defining order on instances of a class (sorting)</vt:lpstr>
      <vt:lpstr>Nothing is private in Python</vt:lpstr>
      <vt:lpstr>C++ private, public</vt:lpstr>
      <vt:lpstr>Java private, public</vt:lpstr>
      <vt:lpstr>Name mangling (partial privacy)</vt:lpstr>
      <vt:lpstr>Class attributes</vt:lpstr>
      <vt:lpstr>Class data attribute</vt:lpstr>
      <vt:lpstr>Question – What does obj.get() return ?</vt:lpstr>
      <vt:lpstr>Class data attribute example (in Python)</vt:lpstr>
      <vt:lpstr>__dict__, __name__ and  __class__</vt:lpstr>
      <vt:lpstr>Java static</vt:lpstr>
      <vt:lpstr>C++ static</vt:lpstr>
      <vt:lpstr>Constants</vt:lpstr>
      <vt:lpstr>PEP8 Style Guide for Python Code (some quotes)</vt:lpstr>
      <vt:lpstr>Some methods many classes have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1197</cp:revision>
  <dcterms:created xsi:type="dcterms:W3CDTF">2017-10-19T06:54:16Z</dcterms:created>
  <dcterms:modified xsi:type="dcterms:W3CDTF">2025-03-05T07:21:17Z</dcterms:modified>
</cp:coreProperties>
</file>