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8" r:id="rId2"/>
    <p:sldId id="760" r:id="rId3"/>
    <p:sldId id="761" r:id="rId4"/>
    <p:sldId id="591" r:id="rId5"/>
    <p:sldId id="765" r:id="rId6"/>
    <p:sldId id="766" r:id="rId7"/>
    <p:sldId id="778" r:id="rId8"/>
    <p:sldId id="768" r:id="rId9"/>
    <p:sldId id="713" r:id="rId10"/>
    <p:sldId id="770" r:id="rId11"/>
    <p:sldId id="771" r:id="rId12"/>
    <p:sldId id="772" r:id="rId13"/>
    <p:sldId id="773" r:id="rId14"/>
    <p:sldId id="774" r:id="rId15"/>
    <p:sldId id="775" r:id="rId16"/>
    <p:sldId id="777" r:id="rId17"/>
    <p:sldId id="769" r:id="rId18"/>
    <p:sldId id="776" r:id="rId19"/>
    <p:sldId id="779" r:id="rId20"/>
    <p:sldId id="762" r:id="rId21"/>
    <p:sldId id="763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0" autoAdjust="0"/>
    <p:restoredTop sz="83805" autoAdjust="0"/>
  </p:normalViewPr>
  <p:slideViewPr>
    <p:cSldViewPr snapToGrid="0">
      <p:cViewPr varScale="1">
        <p:scale>
          <a:sx n="122" d="100"/>
          <a:sy n="122" d="100"/>
        </p:scale>
        <p:origin x="120" y="231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5E934D0D-E0ED-440B-BCC3-3ABCA8CDCAB1}"/>
    <pc:docChg chg="modSld">
      <pc:chgData name="Gerth Stølting Brodal" userId="04ef4784-6591-4f86-a140-f5c3b108582a" providerId="ADAL" clId="{5E934D0D-E0ED-440B-BCC3-3ABCA8CDCAB1}" dt="2022-03-27T11:34:02.138" v="1" actId="20577"/>
      <pc:docMkLst>
        <pc:docMk/>
      </pc:docMkLst>
      <pc:sldChg chg="modSp mod">
        <pc:chgData name="Gerth Stølting Brodal" userId="04ef4784-6591-4f86-a140-f5c3b108582a" providerId="ADAL" clId="{5E934D0D-E0ED-440B-BCC3-3ABCA8CDCAB1}" dt="2022-03-27T11:34:02.138" v="1" actId="20577"/>
        <pc:sldMkLst>
          <pc:docMk/>
          <pc:sldMk cId="2137239356" sldId="775"/>
        </pc:sldMkLst>
        <pc:graphicFrameChg chg="modGraphic">
          <ac:chgData name="Gerth Stølting Brodal" userId="04ef4784-6591-4f86-a140-f5c3b108582a" providerId="ADAL" clId="{5E934D0D-E0ED-440B-BCC3-3ABCA8CDCAB1}" dt="2022-03-27T11:34:02.138" v="1" actId="20577"/>
          <ac:graphicFrameMkLst>
            <pc:docMk/>
            <pc:sldMk cId="2137239356" sldId="775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77F58773-95E0-4B50-9119-D6D5F98CF104}"/>
    <pc:docChg chg="undo redo custSel modSld">
      <pc:chgData name="Gerth Stølting Brodal" userId="04ef4784-6591-4f86-a140-f5c3b108582a" providerId="ADAL" clId="{77F58773-95E0-4B50-9119-D6D5F98CF104}" dt="2022-03-23T12:25:47.008" v="292" actId="114"/>
      <pc:docMkLst>
        <pc:docMk/>
      </pc:docMkLst>
      <pc:sldChg chg="modSp mod">
        <pc:chgData name="Gerth Stølting Brodal" userId="04ef4784-6591-4f86-a140-f5c3b108582a" providerId="ADAL" clId="{77F58773-95E0-4B50-9119-D6D5F98CF104}" dt="2022-03-22T18:14:32.885" v="11" actId="20577"/>
        <pc:sldMkLst>
          <pc:docMk/>
          <pc:sldMk cId="2166608754" sldId="591"/>
        </pc:sldMkLst>
        <pc:graphicFrameChg chg="modGraphic">
          <ac:chgData name="Gerth Stølting Brodal" userId="04ef4784-6591-4f86-a140-f5c3b108582a" providerId="ADAL" clId="{77F58773-95E0-4B50-9119-D6D5F98CF104}" dt="2022-03-22T18:14:32.885" v="11" actId="20577"/>
          <ac:graphicFrameMkLst>
            <pc:docMk/>
            <pc:sldMk cId="2166608754" sldId="591"/>
            <ac:graphicFrameMk id="9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77F58773-95E0-4B50-9119-D6D5F98CF104}" dt="2022-03-22T18:40:41" v="171" actId="20577"/>
        <pc:sldMkLst>
          <pc:docMk/>
          <pc:sldMk cId="2336252860" sldId="713"/>
        </pc:sldMkLst>
        <pc:spChg chg="mod">
          <ac:chgData name="Gerth Stølting Brodal" userId="04ef4784-6591-4f86-a140-f5c3b108582a" providerId="ADAL" clId="{77F58773-95E0-4B50-9119-D6D5F98CF104}" dt="2022-03-22T18:40:41" v="171" actId="20577"/>
          <ac:spMkLst>
            <pc:docMk/>
            <pc:sldMk cId="2336252860" sldId="713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77F58773-95E0-4B50-9119-D6D5F98CF104}" dt="2022-03-22T19:59:17.368" v="291" actId="20577"/>
        <pc:sldMkLst>
          <pc:docMk/>
          <pc:sldMk cId="1347015518" sldId="762"/>
        </pc:sldMkLst>
        <pc:spChg chg="mod">
          <ac:chgData name="Gerth Stølting Brodal" userId="04ef4784-6591-4f86-a140-f5c3b108582a" providerId="ADAL" clId="{77F58773-95E0-4B50-9119-D6D5F98CF104}" dt="2022-03-22T19:59:17.368" v="291" actId="20577"/>
          <ac:spMkLst>
            <pc:docMk/>
            <pc:sldMk cId="1347015518" sldId="762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77F58773-95E0-4B50-9119-D6D5F98CF104}" dt="2022-03-22T18:17:41.427" v="55" actId="20577"/>
        <pc:sldMkLst>
          <pc:docMk/>
          <pc:sldMk cId="406105154" sldId="765"/>
        </pc:sldMkLst>
        <pc:spChg chg="mod">
          <ac:chgData name="Gerth Stølting Brodal" userId="04ef4784-6591-4f86-a140-f5c3b108582a" providerId="ADAL" clId="{77F58773-95E0-4B50-9119-D6D5F98CF104}" dt="2022-03-22T18:17:41.427" v="55" actId="20577"/>
          <ac:spMkLst>
            <pc:docMk/>
            <pc:sldMk cId="406105154" sldId="765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77F58773-95E0-4B50-9119-D6D5F98CF104}" dt="2022-03-22T18:17:37.627" v="54" actId="1036"/>
          <ac:spMkLst>
            <pc:docMk/>
            <pc:sldMk cId="406105154" sldId="765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77F58773-95E0-4B50-9119-D6D5F98CF104}" dt="2022-03-22T18:17:37.627" v="54" actId="1036"/>
          <ac:spMkLst>
            <pc:docMk/>
            <pc:sldMk cId="406105154" sldId="765"/>
            <ac:spMk id="4" creationId="{00000000-0000-0000-0000-000000000000}"/>
          </ac:spMkLst>
        </pc:spChg>
        <pc:graphicFrameChg chg="mod modGraphic">
          <ac:chgData name="Gerth Stølting Brodal" userId="04ef4784-6591-4f86-a140-f5c3b108582a" providerId="ADAL" clId="{77F58773-95E0-4B50-9119-D6D5F98CF104}" dt="2022-03-22T18:17:22.481" v="28" actId="1076"/>
          <ac:graphicFrameMkLst>
            <pc:docMk/>
            <pc:sldMk cId="406105154" sldId="765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2T18:23:43.395" v="68" actId="20577"/>
        <pc:sldMkLst>
          <pc:docMk/>
          <pc:sldMk cId="3429451799" sldId="766"/>
        </pc:sldMkLst>
        <pc:graphicFrameChg chg="mod modGraphic">
          <ac:chgData name="Gerth Stølting Brodal" userId="04ef4784-6591-4f86-a140-f5c3b108582a" providerId="ADAL" clId="{77F58773-95E0-4B50-9119-D6D5F98CF104}" dt="2022-03-22T18:23:43.395" v="68" actId="20577"/>
          <ac:graphicFrameMkLst>
            <pc:docMk/>
            <pc:sldMk cId="3429451799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2T18:28:06.672" v="167" actId="1076"/>
        <pc:sldMkLst>
          <pc:docMk/>
          <pc:sldMk cId="1651261074" sldId="768"/>
        </pc:sldMkLst>
        <pc:spChg chg="mod">
          <ac:chgData name="Gerth Stølting Brodal" userId="04ef4784-6591-4f86-a140-f5c3b108582a" providerId="ADAL" clId="{77F58773-95E0-4B50-9119-D6D5F98CF104}" dt="2022-03-22T18:24:10.541" v="70" actId="20577"/>
          <ac:spMkLst>
            <pc:docMk/>
            <pc:sldMk cId="1651261074" sldId="768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77F58773-95E0-4B50-9119-D6D5F98CF104}" dt="2022-03-22T18:28:01.911" v="166" actId="1076"/>
          <ac:spMkLst>
            <pc:docMk/>
            <pc:sldMk cId="1651261074" sldId="768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77F58773-95E0-4B50-9119-D6D5F98CF104}" dt="2022-03-22T18:28:06.672" v="167" actId="1076"/>
          <ac:graphicFrameMkLst>
            <pc:docMk/>
            <pc:sldMk cId="1651261074" sldId="76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7F58773-95E0-4B50-9119-D6D5F98CF104}" dt="2022-03-22T19:45:34.047" v="277" actId="20577"/>
        <pc:sldMkLst>
          <pc:docMk/>
          <pc:sldMk cId="27118936" sldId="769"/>
        </pc:sldMkLst>
      </pc:sldChg>
      <pc:sldChg chg="modSp mod">
        <pc:chgData name="Gerth Stølting Brodal" userId="04ef4784-6591-4f86-a140-f5c3b108582a" providerId="ADAL" clId="{77F58773-95E0-4B50-9119-D6D5F98CF104}" dt="2022-03-22T18:45:06.745" v="179" actId="1076"/>
        <pc:sldMkLst>
          <pc:docMk/>
          <pc:sldMk cId="2693492495" sldId="770"/>
        </pc:sldMkLst>
        <pc:graphicFrameChg chg="mod modGraphic">
          <ac:chgData name="Gerth Stølting Brodal" userId="04ef4784-6591-4f86-a140-f5c3b108582a" providerId="ADAL" clId="{77F58773-95E0-4B50-9119-D6D5F98CF104}" dt="2022-03-22T18:45:06.745" v="179" actId="1076"/>
          <ac:graphicFrameMkLst>
            <pc:docMk/>
            <pc:sldMk cId="2693492495" sldId="77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2T18:55:45.676" v="188" actId="14734"/>
        <pc:sldMkLst>
          <pc:docMk/>
          <pc:sldMk cId="3735983945" sldId="772"/>
        </pc:sldMkLst>
        <pc:graphicFrameChg chg="modGraphic">
          <ac:chgData name="Gerth Stølting Brodal" userId="04ef4784-6591-4f86-a140-f5c3b108582a" providerId="ADAL" clId="{77F58773-95E0-4B50-9119-D6D5F98CF104}" dt="2022-03-22T18:55:45.676" v="188" actId="14734"/>
          <ac:graphicFrameMkLst>
            <pc:docMk/>
            <pc:sldMk cId="3735983945" sldId="772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7F58773-95E0-4B50-9119-D6D5F98CF104}" dt="2022-03-23T12:25:47.008" v="292" actId="114"/>
        <pc:sldMkLst>
          <pc:docMk/>
          <pc:sldMk cId="949823138" sldId="778"/>
        </pc:sldMkLst>
        <pc:graphicFrameChg chg="modGraphic">
          <ac:chgData name="Gerth Stølting Brodal" userId="04ef4784-6591-4f86-a140-f5c3b108582a" providerId="ADAL" clId="{77F58773-95E0-4B50-9119-D6D5F98CF104}" dt="2022-03-23T12:25:47.008" v="292" actId="114"/>
          <ac:graphicFrameMkLst>
            <pc:docMk/>
            <pc:sldMk cId="949823138" sldId="778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E6D98D54-2BE6-45FC-8353-A1E0922E1443}"/>
    <pc:docChg chg="custSel modSld">
      <pc:chgData name="Gerth Stølting Brodal" userId="04ef4784-6591-4f86-a140-f5c3b108582a" providerId="ADAL" clId="{E6D98D54-2BE6-45FC-8353-A1E0922E1443}" dt="2021-04-16T09:00:18.763" v="196" actId="20577"/>
      <pc:docMkLst>
        <pc:docMk/>
      </pc:docMkLst>
      <pc:sldChg chg="addSp delSp modSp mod modNotesTx">
        <pc:chgData name="Gerth Stølting Brodal" userId="04ef4784-6591-4f86-a140-f5c3b108582a" providerId="ADAL" clId="{E6D98D54-2BE6-45FC-8353-A1E0922E1443}" dt="2021-04-16T09:00:18.763" v="196" actId="20577"/>
        <pc:sldMkLst>
          <pc:docMk/>
          <pc:sldMk cId="1651261074" sldId="768"/>
        </pc:sldMkLst>
        <pc:spChg chg="mod">
          <ac:chgData name="Gerth Stølting Brodal" userId="04ef4784-6591-4f86-a140-f5c3b108582a" providerId="ADAL" clId="{E6D98D54-2BE6-45FC-8353-A1E0922E1443}" dt="2021-03-24T12:56:45.073" v="74" actId="20577"/>
          <ac:spMkLst>
            <pc:docMk/>
            <pc:sldMk cId="1651261074" sldId="768"/>
            <ac:spMk id="3" creationId="{00000000-0000-0000-0000-000000000000}"/>
          </ac:spMkLst>
        </pc:spChg>
        <pc:spChg chg="add del">
          <ac:chgData name="Gerth Stølting Brodal" userId="04ef4784-6591-4f86-a140-f5c3b108582a" providerId="ADAL" clId="{E6D98D54-2BE6-45FC-8353-A1E0922E1443}" dt="2021-03-24T12:54:34.416" v="21"/>
          <ac:spMkLst>
            <pc:docMk/>
            <pc:sldMk cId="1651261074" sldId="768"/>
            <ac:spMk id="6" creationId="{6B50C49A-12B0-4D5F-BC27-17E62C473C6C}"/>
          </ac:spMkLst>
        </pc:spChg>
        <pc:spChg chg="add del">
          <ac:chgData name="Gerth Stølting Brodal" userId="04ef4784-6591-4f86-a140-f5c3b108582a" providerId="ADAL" clId="{E6D98D54-2BE6-45FC-8353-A1E0922E1443}" dt="2021-03-24T12:54:42.937" v="23"/>
          <ac:spMkLst>
            <pc:docMk/>
            <pc:sldMk cId="1651261074" sldId="768"/>
            <ac:spMk id="7" creationId="{47C5739B-3F75-4005-8848-F30CD407FCA8}"/>
          </ac:spMkLst>
        </pc:spChg>
        <pc:spChg chg="add del">
          <ac:chgData name="Gerth Stølting Brodal" userId="04ef4784-6591-4f86-a140-f5c3b108582a" providerId="ADAL" clId="{E6D98D54-2BE6-45FC-8353-A1E0922E1443}" dt="2021-03-24T12:55:35.912" v="32"/>
          <ac:spMkLst>
            <pc:docMk/>
            <pc:sldMk cId="1651261074" sldId="768"/>
            <ac:spMk id="8" creationId="{D8C32225-7267-40F1-8512-EB461523D8D8}"/>
          </ac:spMkLst>
        </pc:spChg>
        <pc:graphicFrameChg chg="mod">
          <ac:chgData name="Gerth Stølting Brodal" userId="04ef4784-6591-4f86-a140-f5c3b108582a" providerId="ADAL" clId="{E6D98D54-2BE6-45FC-8353-A1E0922E1443}" dt="2021-03-24T12:55:05.757" v="26" actId="1076"/>
          <ac:graphicFrameMkLst>
            <pc:docMk/>
            <pc:sldMk cId="1651261074" sldId="768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83752B0F-B9FA-4319-9D65-0FA02808F4AB}"/>
    <pc:docChg chg="custSel modSld">
      <pc:chgData name="Gerth Stølting Brodal" userId="04ef4784-6591-4f86-a140-f5c3b108582a" providerId="ADAL" clId="{83752B0F-B9FA-4319-9D65-0FA02808F4AB}" dt="2023-03-22T12:37:22.499" v="244" actId="20577"/>
      <pc:docMkLst>
        <pc:docMk/>
      </pc:docMkLst>
      <pc:sldChg chg="modSp mod">
        <pc:chgData name="Gerth Stølting Brodal" userId="04ef4784-6591-4f86-a140-f5c3b108582a" providerId="ADAL" clId="{83752B0F-B9FA-4319-9D65-0FA02808F4AB}" dt="2023-03-22T12:05:29.205" v="48" actId="1076"/>
        <pc:sldMkLst>
          <pc:docMk/>
          <pc:sldMk cId="147360573" sldId="468"/>
        </pc:sldMkLst>
        <pc:spChg chg="mod">
          <ac:chgData name="Gerth Stølting Brodal" userId="04ef4784-6591-4f86-a140-f5c3b108582a" providerId="ADAL" clId="{83752B0F-B9FA-4319-9D65-0FA02808F4AB}" dt="2023-03-22T12:05:29.205" v="48" actId="1076"/>
          <ac:spMkLst>
            <pc:docMk/>
            <pc:sldMk cId="147360573" sldId="468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83752B0F-B9FA-4319-9D65-0FA02808F4AB}" dt="2023-03-22T12:05:25.161" v="47" actId="14100"/>
          <ac:spMkLst>
            <pc:docMk/>
            <pc:sldMk cId="147360573" sldId="468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83752B0F-B9FA-4319-9D65-0FA02808F4AB}" dt="2023-03-22T12:37:05.239" v="239" actId="20577"/>
        <pc:sldMkLst>
          <pc:docMk/>
          <pc:sldMk cId="2336252860" sldId="713"/>
        </pc:sldMkLst>
        <pc:spChg chg="mod">
          <ac:chgData name="Gerth Stølting Brodal" userId="04ef4784-6591-4f86-a140-f5c3b108582a" providerId="ADAL" clId="{83752B0F-B9FA-4319-9D65-0FA02808F4AB}" dt="2023-03-22T12:37:05.239" v="239" actId="20577"/>
          <ac:spMkLst>
            <pc:docMk/>
            <pc:sldMk cId="2336252860" sldId="713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83752B0F-B9FA-4319-9D65-0FA02808F4AB}" dt="2023-03-22T12:08:31.205" v="52" actId="1076"/>
        <pc:sldMkLst>
          <pc:docMk/>
          <pc:sldMk cId="2565521373" sldId="761"/>
        </pc:sldMkLst>
        <pc:spChg chg="mod">
          <ac:chgData name="Gerth Stølting Brodal" userId="04ef4784-6591-4f86-a140-f5c3b108582a" providerId="ADAL" clId="{83752B0F-B9FA-4319-9D65-0FA02808F4AB}" dt="2023-03-22T12:08:31.205" v="52" actId="1076"/>
          <ac:spMkLst>
            <pc:docMk/>
            <pc:sldMk cId="2565521373" sldId="761"/>
            <ac:spMk id="4" creationId="{00000000-0000-0000-0000-000000000000}"/>
          </ac:spMkLst>
        </pc:spChg>
      </pc:sldChg>
      <pc:sldChg chg="modNotesTx">
        <pc:chgData name="Gerth Stølting Brodal" userId="04ef4784-6591-4f86-a140-f5c3b108582a" providerId="ADAL" clId="{83752B0F-B9FA-4319-9D65-0FA02808F4AB}" dt="2023-03-22T12:27:48.596" v="190" actId="20577"/>
        <pc:sldMkLst>
          <pc:docMk/>
          <pc:sldMk cId="3142937555" sldId="771"/>
        </pc:sldMkLst>
      </pc:sldChg>
      <pc:sldChg chg="modSp mod">
        <pc:chgData name="Gerth Stølting Brodal" userId="04ef4784-6591-4f86-a140-f5c3b108582a" providerId="ADAL" clId="{83752B0F-B9FA-4319-9D65-0FA02808F4AB}" dt="2023-03-22T12:37:22.499" v="244" actId="20577"/>
        <pc:sldMkLst>
          <pc:docMk/>
          <pc:sldMk cId="2489620528" sldId="773"/>
        </pc:sldMkLst>
        <pc:spChg chg="mod">
          <ac:chgData name="Gerth Stølting Brodal" userId="04ef4784-6591-4f86-a140-f5c3b108582a" providerId="ADAL" clId="{83752B0F-B9FA-4319-9D65-0FA02808F4AB}" dt="2023-03-22T12:37:22.499" v="244" actId="20577"/>
          <ac:spMkLst>
            <pc:docMk/>
            <pc:sldMk cId="2489620528" sldId="773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Have </a:t>
            </a:r>
            <a:r>
              <a:rPr lang="da-DK" dirty="0" err="1"/>
              <a:t>earlier</a:t>
            </a:r>
            <a:r>
              <a:rPr lang="da-DK" dirty="0"/>
              <a:t> </a:t>
            </a:r>
            <a:r>
              <a:rPr lang="da-DK" dirty="0" err="1"/>
              <a:t>seen</a:t>
            </a:r>
            <a:r>
              <a:rPr lang="da-DK" dirty="0"/>
              <a:t> binomial </a:t>
            </a:r>
            <a:r>
              <a:rPr lang="da-DK" dirty="0" err="1"/>
              <a:t>computated</a:t>
            </a:r>
            <a:r>
              <a:rPr lang="da-DK" baseline="0" dirty="0"/>
              <a:t> by a </a:t>
            </a:r>
            <a:r>
              <a:rPr lang="da-DK" baseline="0" dirty="0" err="1"/>
              <a:t>recursion</a:t>
            </a:r>
            <a:r>
              <a:rPr lang="da-DK" baseline="0" dirty="0"/>
              <a:t> </a:t>
            </a:r>
            <a:r>
              <a:rPr lang="da-DK" baseline="0" dirty="0" err="1"/>
              <a:t>function</a:t>
            </a:r>
            <a:r>
              <a:rPr lang="da-DK" baseline="0" dirty="0"/>
              <a:t>, </a:t>
            </a:r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introduced</a:t>
            </a:r>
            <a:r>
              <a:rPr lang="da-DK" baseline="0" dirty="0"/>
              <a:t> </a:t>
            </a:r>
            <a:r>
              <a:rPr lang="da-DK" baseline="0" dirty="0" err="1"/>
              <a:t>recursion</a:t>
            </a:r>
            <a:endParaRPr lang="da-DK" baseline="0" dirty="0"/>
          </a:p>
          <a:p>
            <a:r>
              <a:rPr lang="da-DK" baseline="0" dirty="0" err="1"/>
              <a:t>earlier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this</a:t>
            </a:r>
            <a:r>
              <a:rPr lang="da-DK" baseline="0" dirty="0"/>
              <a:t> </a:t>
            </a:r>
            <a:r>
              <a:rPr lang="da-DK" baseline="0" dirty="0" err="1"/>
              <a:t>computation</a:t>
            </a:r>
            <a:r>
              <a:rPr lang="da-DK" baseline="0" dirty="0"/>
              <a:t> is </a:t>
            </a:r>
            <a:r>
              <a:rPr lang="da-DK" baseline="0" dirty="0" err="1"/>
              <a:t>slow</a:t>
            </a:r>
            <a:r>
              <a:rPr lang="da-DK" baseline="0" dirty="0"/>
              <a:t> (</a:t>
            </a:r>
            <a:r>
              <a:rPr lang="da-DK" baseline="0" dirty="0" err="1"/>
              <a:t>because</a:t>
            </a:r>
            <a:r>
              <a:rPr lang="da-DK" baseline="0" dirty="0"/>
              <a:t> all </a:t>
            </a:r>
            <a:r>
              <a:rPr lang="da-DK" baseline="0" dirty="0" err="1"/>
              <a:t>leaves</a:t>
            </a:r>
            <a:r>
              <a:rPr lang="da-DK" baseline="0" dirty="0"/>
              <a:t> of the </a:t>
            </a:r>
            <a:r>
              <a:rPr lang="da-DK" baseline="0" dirty="0" err="1"/>
              <a:t>recursion</a:t>
            </a:r>
            <a:r>
              <a:rPr lang="da-DK" baseline="0" dirty="0"/>
              <a:t>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returns</a:t>
            </a:r>
            <a:r>
              <a:rPr lang="da-DK" baseline="0" dirty="0"/>
              <a:t> 1)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Biniomial</a:t>
            </a:r>
            <a:r>
              <a:rPr lang="da-DK" dirty="0"/>
              <a:t> </a:t>
            </a:r>
            <a:r>
              <a:rPr lang="da-DK" dirty="0" err="1"/>
              <a:t>coefficient</a:t>
            </a:r>
            <a:r>
              <a:rPr lang="da-DK" baseline="0" dirty="0"/>
              <a:t> = </a:t>
            </a:r>
            <a:r>
              <a:rPr lang="da-DK" baseline="0" dirty="0" err="1"/>
              <a:t>example</a:t>
            </a:r>
            <a:r>
              <a:rPr lang="da-DK" baseline="0" dirty="0"/>
              <a:t> of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computation</a:t>
            </a:r>
            <a:r>
              <a:rPr lang="da-DK" baseline="0" dirty="0"/>
              <a:t>, </a:t>
            </a:r>
            <a:r>
              <a:rPr lang="da-DK" baseline="0" dirty="0" err="1"/>
              <a:t>where</a:t>
            </a:r>
            <a:r>
              <a:rPr lang="da-DK" baseline="0" dirty="0"/>
              <a:t> the </a:t>
            </a:r>
            <a:r>
              <a:rPr lang="da-DK" baseline="0" dirty="0" err="1"/>
              <a:t>recursion</a:t>
            </a:r>
            <a:r>
              <a:rPr lang="da-DK" baseline="0" dirty="0"/>
              <a:t> is on smaller subproblems, and </a:t>
            </a:r>
            <a:r>
              <a:rPr lang="da-DK" b="1" baseline="0" dirty="0"/>
              <a:t>the </a:t>
            </a:r>
            <a:r>
              <a:rPr lang="da-DK" b="1" baseline="0" dirty="0" err="1"/>
              <a:t>number</a:t>
            </a:r>
            <a:r>
              <a:rPr lang="da-DK" b="1" baseline="0" dirty="0"/>
              <a:t> of </a:t>
            </a:r>
            <a:r>
              <a:rPr lang="da-DK" b="1" baseline="0" dirty="0" err="1"/>
              <a:t>different</a:t>
            </a:r>
            <a:r>
              <a:rPr lang="da-DK" b="1" baseline="0" dirty="0"/>
              <a:t> arguments is </a:t>
            </a:r>
            <a:r>
              <a:rPr lang="da-DK" b="1" baseline="0" dirty="0" err="1"/>
              <a:t>limited</a:t>
            </a:r>
            <a:endParaRPr lang="da-DK" b="1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86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</a:t>
            </a:r>
            <a:r>
              <a:rPr lang="en-US" dirty="0" err="1"/>
              <a:t>args</a:t>
            </a:r>
            <a:r>
              <a:rPr lang="en-US" dirty="0"/>
              <a:t> to be immutable &amp; </a:t>
            </a:r>
            <a:r>
              <a:rPr lang="en-US" dirty="0" err="1"/>
              <a:t>hashable</a:t>
            </a:r>
            <a:r>
              <a:rPr lang="en-US" dirty="0"/>
              <a:t>, since they</a:t>
            </a:r>
            <a:r>
              <a:rPr lang="en-US" baseline="0" dirty="0"/>
              <a:t> should be used as keys into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@trace and</a:t>
            </a:r>
            <a:r>
              <a:rPr lang="en-US" baseline="0" dirty="0"/>
              <a:t> @</a:t>
            </a:r>
            <a:r>
              <a:rPr lang="en-US" baseline="0" dirty="0" err="1"/>
              <a:t>memoize</a:t>
            </a:r>
            <a:r>
              <a:rPr lang="en-US" baseline="0" dirty="0"/>
              <a:t> are swapped then the function name printed in the last column is “binomial” instead of “</a:t>
            </a:r>
            <a:r>
              <a:rPr lang="en-US" baseline="0" dirty="0" err="1"/>
              <a:t>binomial_memoize</a:t>
            </a:r>
            <a:r>
              <a:rPr lang="en-US" baseline="0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79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func</a:t>
            </a:r>
            <a:r>
              <a:rPr lang="en-US" dirty="0"/>
              <a:t> tools decorators also inhere in the docstrings (.__doc__), such that help and </a:t>
            </a:r>
            <a:r>
              <a:rPr lang="en-US" dirty="0" err="1"/>
              <a:t>doctest</a:t>
            </a:r>
            <a:r>
              <a:rPr lang="en-US" dirty="0"/>
              <a:t> also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13.4 asks you to return the subset equal to x, and to use an exception to stop the recursion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5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likely only useful when </a:t>
            </a:r>
            <a:r>
              <a:rPr lang="en-US" dirty="0" err="1"/>
              <a:t>len</a:t>
            </a:r>
            <a:r>
              <a:rPr lang="en-US" dirty="0"/>
              <a:t>(L)*sum(L) is small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 the </a:t>
            </a:r>
            <a:r>
              <a:rPr lang="en-US" dirty="0" err="1"/>
              <a:t>memoization</a:t>
            </a:r>
            <a:r>
              <a:rPr lang="en-US" baseline="0" dirty="0"/>
              <a:t> should keep track of all </a:t>
            </a:r>
            <a:r>
              <a:rPr lang="en-US" b="1" baseline="0" dirty="0" err="1"/>
              <a:t>subproblems</a:t>
            </a:r>
            <a:r>
              <a:rPr lang="en-US" b="1" baseline="0" dirty="0"/>
              <a:t> with no solution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(4) </a:t>
            </a:r>
            <a:r>
              <a:rPr lang="da-DK" dirty="0" err="1"/>
              <a:t>Compute</a:t>
            </a:r>
            <a:r>
              <a:rPr lang="da-DK" dirty="0"/>
              <a:t> right-to-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overwritting</a:t>
            </a:r>
            <a:r>
              <a:rPr lang="da-DK" dirty="0"/>
              <a:t>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row</a:t>
            </a:r>
            <a:r>
              <a:rPr lang="da-DK" dirty="0"/>
              <a:t> with new </a:t>
            </a:r>
            <a:r>
              <a:rPr lang="da-DK" dirty="0" err="1"/>
              <a:t>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9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" TargetMode="External"/><Relationship Id="rId7" Type="http://schemas.openxmlformats.org/officeDocument/2006/relationships/hyperlink" Target="https://cs.au.dk/~gerth/code/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topcoder.com/" TargetMode="External"/><Relationship Id="rId5" Type="http://schemas.openxmlformats.org/officeDocument/2006/relationships/hyperlink" Target="http://codeforces.com/" TargetMode="External"/><Relationship Id="rId4" Type="http://schemas.openxmlformats.org/officeDocument/2006/relationships/hyperlink" Target="https://codingcompetitions.withgoogle.com/codeja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competitions.withgoogle.com/codejam/archive/20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emoization.ph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ools.html#functools.lru_cach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647" y="2873665"/>
            <a:ext cx="5263802" cy="1325563"/>
          </a:xfrm>
        </p:spPr>
        <p:txBody>
          <a:bodyPr/>
          <a:lstStyle/>
          <a:p>
            <a:pPr algn="r"/>
            <a:r>
              <a:rPr lang="da-DK" dirty="0"/>
              <a:t>Dynamic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739" y="3920647"/>
            <a:ext cx="6635262" cy="2937353"/>
          </a:xfrm>
        </p:spPr>
        <p:txBody>
          <a:bodyPr>
            <a:normAutofit/>
          </a:bodyPr>
          <a:lstStyle/>
          <a:p>
            <a:r>
              <a:rPr lang="da-DK" dirty="0" err="1"/>
              <a:t>memoization</a:t>
            </a:r>
            <a:endParaRPr lang="da-DK" dirty="0"/>
          </a:p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memoized</a:t>
            </a:r>
            <a:r>
              <a:rPr lang="da-DK" dirty="0"/>
              <a:t> / </a:t>
            </a:r>
            <a:r>
              <a:rPr lang="da-DK" dirty="0" err="1"/>
              <a:t>functools.cache</a:t>
            </a:r>
            <a:endParaRPr lang="da-DK" dirty="0"/>
          </a:p>
          <a:p>
            <a:r>
              <a:rPr lang="da-DK" dirty="0" err="1"/>
              <a:t>systematic</a:t>
            </a:r>
            <a:r>
              <a:rPr lang="da-DK" dirty="0"/>
              <a:t> subproblem </a:t>
            </a:r>
            <a:r>
              <a:rPr lang="da-DK" dirty="0" err="1"/>
              <a:t>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93184"/>
              </p:ext>
            </p:extLst>
          </p:nvPr>
        </p:nvGraphicFramePr>
        <p:xfrm>
          <a:off x="1294447" y="1936754"/>
          <a:ext cx="9603105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value == 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 - 1) or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subset_sum(11,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subset_sum(6,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49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bound</a:t>
            </a:r>
            <a:r>
              <a:rPr lang="da-DK" dirty="0"/>
              <a:t> on the </a:t>
            </a:r>
            <a:r>
              <a:rPr lang="da-DK" dirty="0" err="1"/>
              <a:t>size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of the </a:t>
            </a:r>
            <a:r>
              <a:rPr lang="da-DK" dirty="0" err="1"/>
              <a:t>memoization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if all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possitive</a:t>
            </a:r>
            <a:r>
              <a:rPr lang="da-DK" dirty="0"/>
              <a:t> </a:t>
            </a:r>
            <a:r>
              <a:rPr lang="da-DK" dirty="0" err="1"/>
              <a:t>integers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364" y="2240324"/>
            <a:ext cx="3602636" cy="380172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sum(L)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  <a:endParaRPr lang="en-US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len(L)*sum(L)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2764"/>
              </p:ext>
            </p:extLst>
          </p:nvPr>
        </p:nvGraphicFramePr>
        <p:xfrm>
          <a:off x="196345" y="2240324"/>
          <a:ext cx="7883843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value == 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k-1)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L[k-1], k-1)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subset_sum(11,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subset_sum(6,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196792" y="380782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miley Face 5"/>
          <p:cNvSpPr/>
          <p:nvPr/>
        </p:nvSpPr>
        <p:spPr>
          <a:xfrm>
            <a:off x="8196792" y="481466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482"/>
            <a:ext cx="10515600" cy="1325563"/>
          </a:xfrm>
        </p:spPr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59525"/>
              </p:ext>
            </p:extLst>
          </p:nvPr>
        </p:nvGraphicFramePr>
        <p:xfrm>
          <a:off x="699681" y="1554272"/>
          <a:ext cx="700913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value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return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else: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return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solution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solution != None: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solution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solution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solution != None: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solution + [L[k - 1]]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2401"/>
              </p:ext>
            </p:extLst>
          </p:nvPr>
        </p:nvGraphicFramePr>
        <p:xfrm>
          <a:off x="5271682" y="2282477"/>
          <a:ext cx="63201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75352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(11, [2, 3, 8, 11, -1])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[2, 3, 8, 11, -1])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8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839049"/>
              </p:ext>
            </p:extLst>
          </p:nvPr>
        </p:nvGraphicFramePr>
        <p:xfrm>
          <a:off x="10000251" y="489794"/>
          <a:ext cx="195732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725430652"/>
                    </a:ext>
                  </a:extLst>
                </a:gridCol>
                <a:gridCol w="959676">
                  <a:extLst>
                    <a:ext uri="{9D8B030D-6E8A-4147-A177-3AD203B41FA5}">
                      <a16:colId xmlns:a16="http://schemas.microsoft.com/office/drawing/2014/main" val="483216421"/>
                    </a:ext>
                  </a:extLst>
                </a:gridCol>
                <a:gridCol w="762381">
                  <a:extLst>
                    <a:ext uri="{9D8B030D-6E8A-4147-A177-3AD203B41FA5}">
                      <a16:colId xmlns:a16="http://schemas.microsoft.com/office/drawing/2014/main" val="2621344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Volume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5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1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3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25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2767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76063"/>
            <a:ext cx="10749197" cy="369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Given a </a:t>
            </a:r>
            <a:r>
              <a:rPr lang="da-DK" b="1" dirty="0" err="1">
                <a:solidFill>
                  <a:srgbClr val="C00000"/>
                </a:solidFill>
              </a:rPr>
              <a:t>knapsack</a:t>
            </a:r>
            <a:r>
              <a:rPr lang="da-DK" dirty="0"/>
              <a:t> with </a:t>
            </a:r>
            <a:r>
              <a:rPr lang="da-DK" dirty="0" err="1"/>
              <a:t>volume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capacity</a:t>
            </a:r>
            <a:r>
              <a:rPr lang="da-DK" b="1" dirty="0">
                <a:solidFill>
                  <a:srgbClr val="C00000"/>
                </a:solidFill>
              </a:rPr>
              <a:t> C</a:t>
            </a:r>
            <a:r>
              <a:rPr lang="da-DK" dirty="0"/>
              <a:t>, and set of </a:t>
            </a:r>
            <a:br>
              <a:rPr lang="da-DK" dirty="0"/>
            </a:br>
            <a:r>
              <a:rPr lang="da-DK" b="1" dirty="0" err="1">
                <a:solidFill>
                  <a:srgbClr val="C00000"/>
                </a:solidFill>
              </a:rPr>
              <a:t>objects</a:t>
            </a:r>
            <a:r>
              <a:rPr lang="da-DK" dirty="0"/>
              <a:t> with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volumes</a:t>
            </a:r>
            <a:r>
              <a:rPr lang="da-DK" b="1" dirty="0">
                <a:solidFill>
                  <a:srgbClr val="C00000"/>
                </a:solidFill>
              </a:rPr>
              <a:t> and </a:t>
            </a:r>
            <a:r>
              <a:rPr lang="da-DK" b="1" dirty="0" err="1">
                <a:solidFill>
                  <a:srgbClr val="C00000"/>
                </a:solidFill>
              </a:rPr>
              <a:t>value</a:t>
            </a:r>
            <a:endParaRPr lang="da-DK" dirty="0"/>
          </a:p>
          <a:p>
            <a:r>
              <a:rPr lang="da-DK" b="1" dirty="0" err="1"/>
              <a:t>Objective</a:t>
            </a:r>
            <a:r>
              <a:rPr lang="da-DK" dirty="0"/>
              <a:t>: Find a </a:t>
            </a:r>
            <a:r>
              <a:rPr lang="da-DK" dirty="0" err="1"/>
              <a:t>subset</a:t>
            </a:r>
            <a:r>
              <a:rPr lang="da-DK" dirty="0"/>
              <a:t> of the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fits</a:t>
            </a:r>
            <a:r>
              <a:rPr lang="da-DK" dirty="0"/>
              <a:t> in the</a:t>
            </a:r>
            <a:br>
              <a:rPr lang="da-DK" dirty="0"/>
            </a:br>
            <a:r>
              <a:rPr lang="da-DK" dirty="0" err="1"/>
              <a:t>knapsack</a:t>
            </a:r>
            <a:r>
              <a:rPr lang="da-DK" dirty="0"/>
              <a:t> (sum of </a:t>
            </a:r>
            <a:r>
              <a:rPr lang="da-DK" dirty="0" err="1"/>
              <a:t>volume</a:t>
            </a:r>
            <a:r>
              <a:rPr lang="da-DK" dirty="0"/>
              <a:t> ≤ </a:t>
            </a:r>
            <a:r>
              <a:rPr lang="da-DK" dirty="0" err="1"/>
              <a:t>capacity</a:t>
            </a:r>
            <a:r>
              <a:rPr lang="da-DK" dirty="0"/>
              <a:t>) and has maximal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b="1" dirty="0" err="1"/>
              <a:t>Example</a:t>
            </a:r>
            <a:r>
              <a:rPr lang="da-DK" dirty="0"/>
              <a:t>: If C = 5 and the </a:t>
            </a:r>
            <a:r>
              <a:rPr lang="da-DK" dirty="0" err="1"/>
              <a:t>volume</a:t>
            </a:r>
            <a:r>
              <a:rPr lang="da-DK" dirty="0"/>
              <a:t> and </a:t>
            </a:r>
            <a:r>
              <a:rPr lang="da-DK" dirty="0" err="1"/>
              <a:t>weights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given by the </a:t>
            </a:r>
            <a:r>
              <a:rPr lang="da-DK" dirty="0" err="1"/>
              <a:t>table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the maximal </a:t>
            </a:r>
            <a:r>
              <a:rPr lang="da-DK" dirty="0" err="1"/>
              <a:t>value</a:t>
            </a:r>
            <a:r>
              <a:rPr lang="da-DK" dirty="0"/>
              <a:t> 15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achieved</a:t>
            </a:r>
            <a:r>
              <a:rPr lang="da-DK" dirty="0"/>
              <a:t> by the 2nd and 3rd </a:t>
            </a:r>
            <a:r>
              <a:rPr lang="da-DK" dirty="0" err="1"/>
              <a:t>object</a:t>
            </a:r>
            <a:endParaRPr lang="da-DK" dirty="0"/>
          </a:p>
          <a:p>
            <a:r>
              <a:rPr lang="da-DK" dirty="0"/>
              <a:t>Let </a:t>
            </a:r>
            <a:r>
              <a:rPr lang="da-DK" dirty="0">
                <a:solidFill>
                  <a:srgbClr val="C00000"/>
                </a:solidFill>
              </a:rPr>
              <a:t>V(c, k)</a:t>
            </a:r>
            <a:r>
              <a:rPr lang="da-DK" dirty="0"/>
              <a:t> </a:t>
            </a:r>
            <a:r>
              <a:rPr lang="da-DK" dirty="0" err="1"/>
              <a:t>denote</a:t>
            </a:r>
            <a:r>
              <a:rPr lang="da-DK" dirty="0"/>
              <a:t> the </a:t>
            </a:r>
            <a:r>
              <a:rPr lang="da-DK" dirty="0" err="1">
                <a:solidFill>
                  <a:srgbClr val="C00000"/>
                </a:solidFill>
              </a:rPr>
              <a:t>maximum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value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achievable</a:t>
            </a:r>
            <a:r>
              <a:rPr lang="da-DK" dirty="0">
                <a:solidFill>
                  <a:srgbClr val="C00000"/>
                </a:solidFill>
              </a:rPr>
              <a:t> by a </a:t>
            </a:r>
            <a:r>
              <a:rPr lang="da-DK" dirty="0" err="1">
                <a:solidFill>
                  <a:srgbClr val="C00000"/>
                </a:solidFill>
              </a:rPr>
              <a:t>subset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first</a:t>
            </a:r>
            <a:r>
              <a:rPr lang="da-DK" dirty="0">
                <a:solidFill>
                  <a:srgbClr val="C00000"/>
                </a:solidFill>
              </a:rPr>
              <a:t> k </a:t>
            </a:r>
            <a:r>
              <a:rPr lang="da-DK" dirty="0" err="1">
                <a:solidFill>
                  <a:srgbClr val="C00000"/>
                </a:solidFill>
              </a:rPr>
              <a:t>objects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within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capacity</a:t>
            </a:r>
            <a:r>
              <a:rPr lang="da-DK">
                <a:solidFill>
                  <a:srgbClr val="C00000"/>
                </a:solidFill>
              </a:rPr>
              <a:t> 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49705" y="5274096"/>
                <a:ext cx="11272603" cy="13066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c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volume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[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−1] &gt;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value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volume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− 1)</m:t>
                                </m:r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5" y="5274096"/>
                <a:ext cx="11272603" cy="1306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62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03079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75038"/>
              </p:ext>
            </p:extLst>
          </p:nvPr>
        </p:nvGraphicFramePr>
        <p:xfrm>
          <a:off x="1157922" y="1690688"/>
          <a:ext cx="9876155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knapsack_value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with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c and objects 0..k-1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objects to put in knapsack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 - 1)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without object k-1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volume[k - 1] &lt;= c: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also with object k-1 if space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 = max(v, value[k - 1] +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- volume[k - 1], k - 1))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(capacity,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3, 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7, 8,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knapsack_value(volumes,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6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312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and </a:t>
            </a:r>
            <a:r>
              <a:rPr lang="da-DK" dirty="0" err="1"/>
              <a:t>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12243"/>
              </p:ext>
            </p:extLst>
          </p:nvPr>
        </p:nvGraphicFramePr>
        <p:xfrm>
          <a:off x="1848485" y="1405875"/>
          <a:ext cx="8495030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with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c and objects 0..k-1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objects to put in knapsack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0,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v, solution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k - 1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without object k-1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volume[k - 1] &lt;= c: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also with object k-1 if space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v2, sol2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- volume[k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v2 = v2 + value[k - 1]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v2 &gt; v: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v = v2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solution = sol2 + [k - 1]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v, solution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(capacity,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(15, [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3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76063"/>
            <a:ext cx="10749197" cy="369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76496" y="1690688"/>
                <a:ext cx="11272603" cy="13066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c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value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[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−1] &gt;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value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volume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− 1)}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96" y="1690688"/>
                <a:ext cx="11272603" cy="1306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- </a:t>
            </a:r>
            <a:r>
              <a:rPr lang="da-DK" dirty="0" err="1"/>
              <a:t>Table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58267" y="4065225"/>
            <a:ext cx="3768913" cy="23759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60261" y="3603560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c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17296" y="493327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k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323513" y="3245795"/>
            <a:ext cx="134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/>
              <a:t>capacity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14618" y="397740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-115899" y="6023369"/>
            <a:ext cx="258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len(</a:t>
            </a:r>
            <a:r>
              <a:rPr lang="da-DK" sz="2400" dirty="0" err="1"/>
              <a:t>volume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301868" y="364793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0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458267" y="5067141"/>
            <a:ext cx="3761172" cy="2651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68418" y="5077873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68418" y="4810141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8267" y="4820874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43401" y="4671984"/>
            <a:ext cx="110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k-1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92327" y="4961509"/>
            <a:ext cx="1240379" cy="25999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85194" y="4939727"/>
            <a:ext cx="0" cy="25967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5400000">
            <a:off x="3859190" y="3271551"/>
            <a:ext cx="128304" cy="12901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14962" y="3373041"/>
            <a:ext cx="189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err="1"/>
              <a:t>volume</a:t>
            </a:r>
            <a:r>
              <a:rPr lang="da-DK" sz="2000" dirty="0"/>
              <a:t>[k-1]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406364" y="5730981"/>
            <a:ext cx="188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V(c, k)</a:t>
            </a:r>
            <a:endParaRPr lang="en-US" sz="2800" dirty="0"/>
          </a:p>
        </p:txBody>
      </p:sp>
      <p:sp>
        <p:nvSpPr>
          <p:cNvPr id="37" name="Content Placeholder 6"/>
          <p:cNvSpPr>
            <a:spLocks noGrp="1"/>
          </p:cNvSpPr>
          <p:nvPr>
            <p:ph idx="1"/>
          </p:nvPr>
        </p:nvSpPr>
        <p:spPr>
          <a:xfrm>
            <a:off x="7061039" y="4630971"/>
            <a:ext cx="4474580" cy="1407095"/>
          </a:xfrm>
        </p:spPr>
        <p:txBody>
          <a:bodyPr/>
          <a:lstStyle/>
          <a:p>
            <a:r>
              <a:rPr lang="da-DK" dirty="0" err="1"/>
              <a:t>systematic</a:t>
            </a:r>
            <a:r>
              <a:rPr lang="da-DK" dirty="0"/>
              <a:t> </a:t>
            </a:r>
            <a:r>
              <a:rPr lang="da-DK" dirty="0" err="1"/>
              <a:t>fill</a:t>
            </a:r>
            <a:r>
              <a:rPr lang="da-DK" dirty="0"/>
              <a:t> out </a:t>
            </a:r>
            <a:r>
              <a:rPr lang="da-DK" dirty="0" err="1"/>
              <a:t>table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rows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92391" y="6191176"/>
            <a:ext cx="235076" cy="246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6096000" y="5774730"/>
            <a:ext cx="786208" cy="836068"/>
          </a:xfrm>
          <a:prstGeom prst="arc">
            <a:avLst>
              <a:gd name="adj1" fmla="val 5891510"/>
              <a:gd name="adj2" fmla="val 9812919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91964" y="6318622"/>
            <a:ext cx="134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dirty="0">
                <a:solidFill>
                  <a:srgbClr val="C00000"/>
                </a:solidFill>
              </a:rPr>
              <a:t>final</a:t>
            </a:r>
            <a:br>
              <a:rPr lang="da-DK" sz="1600" dirty="0">
                <a:solidFill>
                  <a:srgbClr val="C00000"/>
                </a:solidFill>
              </a:rPr>
            </a:br>
            <a:r>
              <a:rPr lang="da-DK" sz="1600" dirty="0" err="1">
                <a:solidFill>
                  <a:srgbClr val="C00000"/>
                </a:solidFill>
              </a:rPr>
              <a:t>answer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2516" y="4330192"/>
            <a:ext cx="134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skip</a:t>
            </a:r>
            <a:br>
              <a:rPr lang="da-DK" sz="1400" dirty="0">
                <a:solidFill>
                  <a:srgbClr val="C00000"/>
                </a:solidFill>
              </a:rPr>
            </a:br>
            <a:r>
              <a:rPr lang="da-DK" sz="1400" dirty="0" err="1">
                <a:solidFill>
                  <a:srgbClr val="C00000"/>
                </a:solidFill>
              </a:rPr>
              <a:t>object</a:t>
            </a:r>
            <a:r>
              <a:rPr lang="da-DK" sz="1400" dirty="0">
                <a:solidFill>
                  <a:srgbClr val="C00000"/>
                </a:solidFill>
              </a:rPr>
              <a:t> k-1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0405" y="4341485"/>
            <a:ext cx="134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include</a:t>
            </a:r>
            <a:br>
              <a:rPr lang="da-DK" sz="1400" dirty="0">
                <a:solidFill>
                  <a:srgbClr val="C00000"/>
                </a:solidFill>
              </a:rPr>
            </a:br>
            <a:r>
              <a:rPr lang="da-DK" sz="1400" dirty="0" err="1">
                <a:solidFill>
                  <a:srgbClr val="C00000"/>
                </a:solidFill>
              </a:rPr>
              <a:t>object</a:t>
            </a:r>
            <a:r>
              <a:rPr lang="da-DK" sz="1400" dirty="0">
                <a:solidFill>
                  <a:srgbClr val="C00000"/>
                </a:solidFill>
              </a:rPr>
              <a:t> k-1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5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20" y="4937325"/>
            <a:ext cx="3063604" cy="178276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Systematic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fill</a:t>
            </a:r>
            <a:r>
              <a:rPr lang="da-DK" dirty="0"/>
              <a:t> out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67505"/>
              </p:ext>
            </p:extLst>
          </p:nvPr>
        </p:nvGraphicFramePr>
        <p:xfrm>
          <a:off x="838200" y="1690688"/>
          <a:ext cx="7883843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knapsack_systematic.py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[(0, [])] * (capacity + 1)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 in reversed(range(volume[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capacity + 1)):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prev_v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prev_solution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 - volume[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 = value[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+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prev_v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[c][0] &lt; v: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[c] = v,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prev_solution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[capacity]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(15, [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136766" y="235978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35897" y="2604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68718" y="272653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6286" y="1900980"/>
            <a:ext cx="32216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 case k = 0</a:t>
            </a:r>
          </a:p>
          <a:p>
            <a:endParaRPr lang="en-US" sz="1600" dirty="0"/>
          </a:p>
          <a:p>
            <a:r>
              <a:rPr lang="en-US" sz="1600" dirty="0"/>
              <a:t>consider each object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solutions[c:]</a:t>
            </a:r>
            <a:r>
              <a:rPr lang="en-US" sz="1600" dirty="0"/>
              <a:t> current row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solutions[:c]</a:t>
            </a:r>
            <a:r>
              <a:rPr lang="en-US" sz="1600" dirty="0"/>
              <a:t> previous row</a:t>
            </a:r>
          </a:p>
          <a:p>
            <a:endParaRPr lang="en-US" sz="1600" dirty="0"/>
          </a:p>
          <a:p>
            <a:r>
              <a:rPr lang="en-US" sz="1600" dirty="0"/>
              <a:t>compute next row right-to-left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solutions[:volume[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r>
              <a:rPr lang="en-US" sz="1600" dirty="0"/>
              <a:t>unchanged from previous row </a:t>
            </a:r>
          </a:p>
        </p:txBody>
      </p:sp>
      <p:sp>
        <p:nvSpPr>
          <p:cNvPr id="9" name="Oval 8"/>
          <p:cNvSpPr/>
          <p:nvPr/>
        </p:nvSpPr>
        <p:spPr>
          <a:xfrm>
            <a:off x="5145109" y="26714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936286" y="198850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35345" y="247705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35345" y="307597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35345" y="36929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8925" y="38242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35345" y="433319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4069" cy="4351338"/>
          </a:xfrm>
        </p:spPr>
        <p:txBody>
          <a:bodyPr/>
          <a:lstStyle/>
          <a:p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is a general approach for </a:t>
            </a:r>
            <a:r>
              <a:rPr lang="da-DK" dirty="0" err="1"/>
              <a:t>recursive</a:t>
            </a:r>
            <a:r>
              <a:rPr lang="da-DK" dirty="0"/>
              <a:t> problems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tries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recomputing</a:t>
            </a:r>
            <a:r>
              <a:rPr lang="da-DK" dirty="0"/>
              <a:t> the same </a:t>
            </a:r>
            <a:r>
              <a:rPr lang="da-DK" dirty="0" err="1"/>
              <a:t>expresions</a:t>
            </a:r>
            <a:r>
              <a:rPr lang="da-DK" dirty="0"/>
              <a:t> </a:t>
            </a:r>
            <a:r>
              <a:rPr lang="da-DK" dirty="0" err="1"/>
              <a:t>repeatedly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b="1" dirty="0"/>
              <a:t>Solution 1: </a:t>
            </a:r>
            <a:r>
              <a:rPr lang="da-DK" b="1" dirty="0" err="1"/>
              <a:t>Memoization</a:t>
            </a:r>
            <a:endParaRPr lang="da-DK" b="1" dirty="0"/>
          </a:p>
          <a:p>
            <a:pPr lvl="1"/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results</a:t>
            </a:r>
            <a:endParaRPr lang="da-DK" dirty="0"/>
          </a:p>
          <a:p>
            <a:pPr lvl="1"/>
            <a:r>
              <a:rPr lang="da-DK" dirty="0"/>
              <a:t>decorate with a @</a:t>
            </a:r>
            <a:r>
              <a:rPr lang="da-DK" dirty="0" err="1"/>
              <a:t>memoize</a:t>
            </a:r>
            <a:r>
              <a:rPr lang="da-DK" dirty="0"/>
              <a:t> </a:t>
            </a:r>
            <a:r>
              <a:rPr lang="da-DK" dirty="0" err="1"/>
              <a:t>decorator</a:t>
            </a:r>
            <a:endParaRPr lang="da-DK" dirty="0"/>
          </a:p>
          <a:p>
            <a:r>
              <a:rPr lang="da-DK" b="1" dirty="0"/>
              <a:t>Solution 2: </a:t>
            </a:r>
            <a:r>
              <a:rPr lang="da-DK" b="1" dirty="0" err="1"/>
              <a:t>Systematic</a:t>
            </a:r>
            <a:r>
              <a:rPr lang="da-DK" b="1" dirty="0"/>
              <a:t> </a:t>
            </a:r>
            <a:r>
              <a:rPr lang="da-DK" b="1" dirty="0" err="1"/>
              <a:t>table</a:t>
            </a:r>
            <a:r>
              <a:rPr lang="da-DK" b="1" dirty="0"/>
              <a:t> </a:t>
            </a:r>
            <a:r>
              <a:rPr lang="da-DK" b="1" dirty="0" err="1"/>
              <a:t>fill</a:t>
            </a:r>
            <a:r>
              <a:rPr lang="da-DK" b="1" dirty="0"/>
              <a:t> out</a:t>
            </a:r>
          </a:p>
          <a:p>
            <a:pPr lvl="1"/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compute</a:t>
            </a:r>
            <a:r>
              <a:rPr lang="da-DK" dirty="0"/>
              <a:t> more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memoization</a:t>
            </a:r>
            <a:endParaRPr lang="da-DK" dirty="0"/>
          </a:p>
          <a:p>
            <a:pPr lvl="1"/>
            <a:r>
              <a:rPr lang="da-DK" dirty="0" err="1"/>
              <a:t>can</a:t>
            </a:r>
            <a:r>
              <a:rPr lang="da-DK" dirty="0"/>
              <a:t> discard </a:t>
            </a:r>
            <a:r>
              <a:rPr lang="da-DK" dirty="0" err="1"/>
              <a:t>results</a:t>
            </a:r>
            <a:r>
              <a:rPr lang="da-DK"/>
              <a:t> not </a:t>
            </a:r>
            <a:r>
              <a:rPr lang="da-DK" dirty="0" err="1"/>
              <a:t>needed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longer (</a:t>
            </a:r>
            <a:r>
              <a:rPr lang="da-DK" dirty="0" err="1"/>
              <a:t>reduced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usage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competitions and online judges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132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like to practice your coding skills, there are many online “judges” with numerous exercises and where you can upload and test your solutions.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Project Euler</a:t>
            </a:r>
            <a:endParaRPr lang="en-US" dirty="0"/>
          </a:p>
          <a:p>
            <a:r>
              <a:rPr lang="en-US" dirty="0" err="1">
                <a:hlinkClick r:id="rId3"/>
              </a:rPr>
              <a:t>Kattis</a:t>
            </a:r>
            <a:endParaRPr lang="en-US" dirty="0"/>
          </a:p>
          <a:p>
            <a:r>
              <a:rPr lang="en-US" dirty="0">
                <a:hlinkClick r:id="rId4"/>
              </a:rPr>
              <a:t>Google Code Jam</a:t>
            </a:r>
            <a:endParaRPr lang="en-US" dirty="0"/>
          </a:p>
          <a:p>
            <a:r>
              <a:rPr lang="en-US" dirty="0" err="1">
                <a:hlinkClick r:id="rId5"/>
              </a:rPr>
              <a:t>CodeForces</a:t>
            </a:r>
            <a:endParaRPr lang="en-US" dirty="0"/>
          </a:p>
          <a:p>
            <a:r>
              <a:rPr lang="en-US" dirty="0" err="1">
                <a:hlinkClick r:id="rId6"/>
              </a:rPr>
              <a:t>Topcoder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0852" y="6383774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7"/>
              </a:rPr>
              <a:t>cs.au.dk/~</a:t>
            </a:r>
            <a:r>
              <a:rPr lang="en-US" dirty="0" err="1">
                <a:hlinkClick r:id="rId7"/>
              </a:rPr>
              <a:t>gerth</a:t>
            </a:r>
            <a:r>
              <a:rPr lang="en-US" dirty="0">
                <a:hlinkClick r:id="rId7"/>
              </a:rPr>
              <a:t>/code/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2435" y="544704"/>
            <a:ext cx="1713053" cy="1485913"/>
          </a:xfrm>
          <a:prstGeom prst="roundRect">
            <a:avLst>
              <a:gd name="adj" fmla="val 67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435" y="2183262"/>
            <a:ext cx="1713053" cy="1485913"/>
          </a:xfrm>
          <a:prstGeom prst="roundRect">
            <a:avLst>
              <a:gd name="adj" fmla="val 67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854" y="406290"/>
            <a:ext cx="7691755" cy="1325563"/>
          </a:xfrm>
        </p:spPr>
        <p:txBody>
          <a:bodyPr/>
          <a:lstStyle/>
          <a:p>
            <a:pPr algn="ctr"/>
            <a:r>
              <a:rPr lang="da-DK" dirty="0"/>
              <a:t>Binomial </a:t>
            </a:r>
            <a:r>
              <a:rPr lang="da-DK" dirty="0" err="1"/>
              <a:t>coefficient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00854" y="1964522"/>
                <a:ext cx="7691755" cy="1878274"/>
              </a:xfrm>
            </p:spPr>
            <p:txBody>
              <a:bodyPr>
                <a:normAutofit/>
              </a:bodyPr>
              <a:lstStyle/>
              <a:p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da-DK" i="0"/>
                                  <m:t>n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i="0"/>
                                  <m:t>k</m:t>
                                </m:r>
                              </m:e>
                            </m:mr>
                          </m:m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a-DK" b="0" i="0" smtClean="0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da-DK" b="0" i="0" smtClean="0"/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= 0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n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da-DK" i="0"/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da-DK" i="0"/>
                                            <m:t>k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+</m:t>
                                </m:r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da-DK" i="0"/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da-DK" i="0"/>
                                            <m:t>k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854" y="1964522"/>
                <a:ext cx="7691755" cy="187827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31364"/>
              </p:ext>
            </p:extLst>
          </p:nvPr>
        </p:nvGraphicFramePr>
        <p:xfrm>
          <a:off x="4000854" y="4142001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-111767" y="0"/>
            <a:ext cx="2206786" cy="6771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--(7,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|--(6,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--(5,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--(6,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|--(5,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--(5,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--(4,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--(3,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(2, 0)</a:t>
            </a:r>
          </a:p>
        </p:txBody>
      </p:sp>
      <p:sp>
        <p:nvSpPr>
          <p:cNvPr id="6" name="Freeform 5"/>
          <p:cNvSpPr/>
          <p:nvPr/>
        </p:nvSpPr>
        <p:spPr>
          <a:xfrm>
            <a:off x="2095018" y="6146156"/>
            <a:ext cx="1122744" cy="428263"/>
          </a:xfrm>
          <a:custGeom>
            <a:avLst/>
            <a:gdLst>
              <a:gd name="connsiteX0" fmla="*/ 752354 w 752354"/>
              <a:gd name="connsiteY0" fmla="*/ 335666 h 335666"/>
              <a:gd name="connsiteX1" fmla="*/ 0 w 752354"/>
              <a:gd name="connsiteY1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354" h="335666">
                <a:moveTo>
                  <a:pt x="752354" y="335666"/>
                </a:moveTo>
                <a:cubicBezTo>
                  <a:pt x="479384" y="255607"/>
                  <a:pt x="206415" y="17554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17762" y="6389754"/>
            <a:ext cx="628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recursion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tree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binomial(7,5)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2174047" y="1752325"/>
            <a:ext cx="381965" cy="709230"/>
          </a:xfrm>
          <a:prstGeom prst="arc">
            <a:avLst>
              <a:gd name="adj1" fmla="val 16200000"/>
              <a:gd name="adj2" fmla="val 5224758"/>
            </a:avLst>
          </a:prstGeom>
          <a:ln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274551" y="1845951"/>
            <a:ext cx="303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identical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computations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" grpId="0"/>
      <p:bldP spid="3" grpId="0" build="p"/>
      <p:bldP spid="5" grpId="0"/>
      <p:bldP spid="6" grpId="0" animBg="1"/>
      <p:bldP spid="7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20" y="4112327"/>
            <a:ext cx="10560257" cy="1702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32" y="215223"/>
            <a:ext cx="4383790" cy="2465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Google Code Jam</a:t>
            </a:r>
            <a:br>
              <a:rPr lang="da-DK" dirty="0"/>
            </a:br>
            <a:r>
              <a:rPr lang="da-DK" sz="2400" dirty="0"/>
              <a:t>codingcompetitions.withgoogle.com/</a:t>
            </a:r>
            <a:r>
              <a:rPr lang="da-DK" sz="2400" dirty="0" err="1"/>
              <a:t>codejam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84" y="2233190"/>
            <a:ext cx="10515600" cy="2869003"/>
          </a:xfrm>
        </p:spPr>
        <p:txBody>
          <a:bodyPr/>
          <a:lstStyle/>
          <a:p>
            <a:r>
              <a:rPr lang="da-DK" b="1" dirty="0" err="1"/>
              <a:t>Coding</a:t>
            </a:r>
            <a:r>
              <a:rPr lang="da-DK" b="1" dirty="0"/>
              <a:t> </a:t>
            </a:r>
            <a:r>
              <a:rPr lang="da-DK" b="1" dirty="0" err="1"/>
              <a:t>competition</a:t>
            </a:r>
            <a:endParaRPr lang="da-DK" b="1" dirty="0"/>
          </a:p>
          <a:p>
            <a:pPr>
              <a:spcAft>
                <a:spcPts val="1200"/>
              </a:spcAft>
            </a:pPr>
            <a:r>
              <a:rPr lang="da-DK" b="1" dirty="0" err="1"/>
              <a:t>Qualification</a:t>
            </a:r>
            <a:r>
              <a:rPr lang="da-DK" b="1" dirty="0"/>
              <a:t> </a:t>
            </a:r>
            <a:r>
              <a:rPr lang="da-DK" b="1" dirty="0" err="1"/>
              <a:t>round</a:t>
            </a:r>
            <a:r>
              <a:rPr lang="da-DK" b="1" dirty="0"/>
              <a:t> 2022 </a:t>
            </a:r>
            <a:r>
              <a:rPr lang="da-DK" dirty="0"/>
              <a:t>(</a:t>
            </a:r>
            <a:r>
              <a:rPr lang="en-US" dirty="0"/>
              <a:t>April 2, 01:00 – April 3, 04:00)</a:t>
            </a:r>
            <a:endParaRPr lang="da-DK" dirty="0"/>
          </a:p>
          <a:p>
            <a:r>
              <a:rPr lang="da-DK" dirty="0"/>
              <a:t>In 2021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37.000 participants for the </a:t>
            </a:r>
            <a:r>
              <a:rPr lang="da-DK" dirty="0" err="1"/>
              <a:t>qualification</a:t>
            </a:r>
            <a:r>
              <a:rPr lang="da-DK" dirty="0"/>
              <a:t> </a:t>
            </a:r>
            <a:r>
              <a:rPr lang="da-DK" dirty="0" err="1"/>
              <a:t>round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23374"/>
          <a:stretch/>
        </p:blipFill>
        <p:spPr>
          <a:xfrm>
            <a:off x="790384" y="5511727"/>
            <a:ext cx="10578093" cy="133877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222885" y="3987384"/>
            <a:ext cx="1888761" cy="5060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-344166" y="5467505"/>
            <a:ext cx="17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Scoreboard 2017</a:t>
            </a:r>
          </a:p>
        </p:txBody>
      </p:sp>
    </p:spTree>
    <p:extLst>
      <p:ext uri="{BB962C8B-B14F-4D97-AF65-F5344CB8AC3E}">
        <p14:creationId xmlns:p14="http://schemas.microsoft.com/office/powerpoint/2010/main" val="13470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340976" y="4984825"/>
            <a:ext cx="5854576" cy="1810694"/>
            <a:chOff x="3340976" y="4984825"/>
            <a:chExt cx="5854576" cy="1810694"/>
          </a:xfrm>
        </p:grpSpPr>
        <p:sp>
          <p:nvSpPr>
            <p:cNvPr id="62" name="Rounded Rectangle 61"/>
            <p:cNvSpPr/>
            <p:nvPr/>
          </p:nvSpPr>
          <p:spPr>
            <a:xfrm>
              <a:off x="3340976" y="5236542"/>
              <a:ext cx="5854576" cy="155897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0658" y="4984825"/>
              <a:ext cx="11105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 err="1"/>
                <a:t>Flipped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328684" y="2548695"/>
            <a:ext cx="7216869" cy="2520455"/>
            <a:chOff x="3328684" y="2548695"/>
            <a:chExt cx="7216869" cy="252045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7719615" y="2548695"/>
              <a:ext cx="2723993" cy="2154967"/>
            </a:xfrm>
            <a:prstGeom prst="line">
              <a:avLst/>
            </a:prstGeom>
            <a:ln w="374650" cap="rnd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3328684" y="3510173"/>
              <a:ext cx="5854576" cy="15589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9316187">
              <a:off x="9186574" y="2775656"/>
              <a:ext cx="1358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bg1"/>
                  </a:solidFill>
                </a:rPr>
                <a:t>4-flipper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92" y="1705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Code Jam - Qualification Round 2017</a:t>
            </a:r>
            <a:br>
              <a:rPr lang="en-US" dirty="0"/>
            </a:br>
            <a:r>
              <a:rPr lang="en-US" dirty="0"/>
              <a:t>Problem A: Oversized Pancake Flipper (</a:t>
            </a:r>
            <a:r>
              <a:rPr lang="en-US" dirty="0">
                <a:hlinkClick r:id="rId2"/>
              </a:rPr>
              <a:t>description</a:t>
            </a:r>
            <a:r>
              <a:rPr lang="en-US" dirty="0"/>
              <a:t>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58660" y="3637082"/>
            <a:ext cx="11594621" cy="1305160"/>
            <a:chOff x="458660" y="3637082"/>
            <a:chExt cx="11594621" cy="1305160"/>
          </a:xfrm>
        </p:grpSpPr>
        <p:sp>
          <p:nvSpPr>
            <p:cNvPr id="4" name="Oval 3"/>
            <p:cNvSpPr/>
            <p:nvPr/>
          </p:nvSpPr>
          <p:spPr>
            <a:xfrm>
              <a:off x="458660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22304" y="3637082"/>
              <a:ext cx="1349115" cy="1305160"/>
              <a:chOff x="1484026" y="4871804"/>
              <a:chExt cx="1349115" cy="130516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miley Face 8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3385948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49592" y="3637082"/>
              <a:ext cx="1349115" cy="1305160"/>
              <a:chOff x="1484026" y="4871804"/>
              <a:chExt cx="1349115" cy="130516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miley Face 14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13236" y="3637082"/>
              <a:ext cx="1349115" cy="1305160"/>
              <a:chOff x="1484026" y="4871804"/>
              <a:chExt cx="1349115" cy="130516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miley Face 17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7776880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40524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704166" y="3637082"/>
              <a:ext cx="1349115" cy="1305160"/>
              <a:chOff x="1484026" y="4871804"/>
              <a:chExt cx="1349115" cy="130516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miley Face 32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88640" y="5363451"/>
            <a:ext cx="11594621" cy="1305160"/>
            <a:chOff x="488640" y="5363451"/>
            <a:chExt cx="11594621" cy="1305160"/>
          </a:xfrm>
        </p:grpSpPr>
        <p:sp>
          <p:nvSpPr>
            <p:cNvPr id="35" name="Oval 34"/>
            <p:cNvSpPr/>
            <p:nvPr/>
          </p:nvSpPr>
          <p:spPr>
            <a:xfrm>
              <a:off x="488640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52284" y="5363451"/>
              <a:ext cx="1349115" cy="1305160"/>
              <a:chOff x="1484026" y="4871804"/>
              <a:chExt cx="1349115" cy="13051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415928" y="5363451"/>
              <a:ext cx="1349115" cy="1305160"/>
              <a:chOff x="1484026" y="4871804"/>
              <a:chExt cx="1349115" cy="130516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Smiley Face 41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4879572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343216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806860" y="5363451"/>
              <a:ext cx="1349115" cy="1305160"/>
              <a:chOff x="1484026" y="4871804"/>
              <a:chExt cx="1349115" cy="130516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Smiley Face 50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9270504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734146" y="5363451"/>
              <a:ext cx="1349115" cy="1305160"/>
              <a:chOff x="1484026" y="4871804"/>
              <a:chExt cx="1349115" cy="130516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Smiley Face 56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 rot="16200000">
            <a:off x="-859993" y="4058828"/>
            <a:ext cx="21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/>
              <a:t>Before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-842504" y="5755212"/>
            <a:ext cx="21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/>
              <a:t>After</a:t>
            </a:r>
            <a:endParaRPr lang="en-US" sz="2400" dirty="0"/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201592" y="1631007"/>
            <a:ext cx="8294226" cy="1640586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N </a:t>
            </a:r>
            <a:r>
              <a:rPr lang="da-DK" dirty="0" err="1"/>
              <a:t>pancakes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with </a:t>
            </a:r>
            <a:r>
              <a:rPr lang="da-DK" dirty="0" err="1"/>
              <a:t>exactly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happy</a:t>
            </a:r>
            <a:r>
              <a:rPr lang="da-DK" dirty="0"/>
              <a:t> </a:t>
            </a:r>
            <a:r>
              <a:rPr lang="da-DK" dirty="0" err="1"/>
              <a:t>chocolate</a:t>
            </a:r>
            <a:r>
              <a:rPr lang="da-DK" dirty="0"/>
              <a:t> side</a:t>
            </a:r>
          </a:p>
          <a:p>
            <a:r>
              <a:rPr lang="da-DK" dirty="0"/>
              <a:t>K-flipper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flip K </a:t>
            </a:r>
            <a:r>
              <a:rPr lang="da-DK" dirty="0" err="1"/>
              <a:t>consecutive</a:t>
            </a:r>
            <a:r>
              <a:rPr lang="da-DK" dirty="0"/>
              <a:t> </a:t>
            </a:r>
            <a:r>
              <a:rPr lang="da-DK" dirty="0" err="1"/>
              <a:t>pancakes</a:t>
            </a:r>
            <a:endParaRPr lang="da-DK" dirty="0"/>
          </a:p>
          <a:p>
            <a:r>
              <a:rPr lang="da-DK" dirty="0"/>
              <a:t>Problem: Find minimim </a:t>
            </a:r>
            <a:r>
              <a:rPr lang="da-DK" dirty="0" err="1"/>
              <a:t>number</a:t>
            </a:r>
            <a:r>
              <a:rPr lang="da-DK" dirty="0"/>
              <a:t> of flips to </a:t>
            </a:r>
            <a:r>
              <a:rPr lang="da-DK" dirty="0" err="1"/>
              <a:t>make</a:t>
            </a:r>
            <a:r>
              <a:rPr lang="da-DK" dirty="0"/>
              <a:t> all </a:t>
            </a:r>
            <a:r>
              <a:rPr lang="da-DK" dirty="0" err="1"/>
              <a:t>pancakes</a:t>
            </a:r>
            <a:r>
              <a:rPr lang="da-DK" dirty="0"/>
              <a:t> </a:t>
            </a:r>
            <a:r>
              <a:rPr lang="da-DK" dirty="0" err="1"/>
              <a:t>happy</a:t>
            </a:r>
            <a:r>
              <a:rPr lang="da-DK" dirty="0"/>
              <a:t>, if </a:t>
            </a:r>
            <a:r>
              <a:rPr lang="da-DK" dirty="0" err="1"/>
              <a:t>possible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6659"/>
          </a:xfrm>
        </p:spPr>
        <p:txBody>
          <a:bodyPr>
            <a:normAutofit/>
          </a:bodyPr>
          <a:lstStyle/>
          <a:p>
            <a:pPr algn="ctr"/>
            <a:r>
              <a:rPr lang="da-DK" dirty="0"/>
              <a:t>Dynamic Programming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 err="1"/>
              <a:t>Remember</a:t>
            </a:r>
            <a:r>
              <a:rPr lang="da-DK" dirty="0"/>
              <a:t> solutions </a:t>
            </a:r>
            <a:r>
              <a:rPr lang="da-DK" dirty="0" err="1"/>
              <a:t>already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(</a:t>
            </a:r>
            <a:r>
              <a:rPr lang="da-DK" dirty="0" err="1"/>
              <a:t>memoization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4584" y="5717732"/>
            <a:ext cx="11902831" cy="1140268"/>
          </a:xfrm>
        </p:spPr>
        <p:txBody>
          <a:bodyPr>
            <a:normAutofit fontScale="92500"/>
          </a:bodyPr>
          <a:lstStyle/>
          <a:p>
            <a:r>
              <a:rPr lang="da-DK" dirty="0" err="1"/>
              <a:t>Technique</a:t>
            </a:r>
            <a:r>
              <a:rPr lang="da-DK" dirty="0"/>
              <a:t> 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 time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becomes</a:t>
            </a:r>
            <a:r>
              <a:rPr lang="da-DK" dirty="0"/>
              <a:t> </a:t>
            </a:r>
            <a:r>
              <a:rPr lang="da-DK" dirty="0" err="1"/>
              <a:t>exponential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if </a:t>
            </a:r>
            <a:r>
              <a:rPr lang="da-DK" dirty="0" err="1"/>
              <a:t>stuff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dirty="0"/>
              <a:t> is </a:t>
            </a:r>
            <a:r>
              <a:rPr lang="da-DK" dirty="0" err="1"/>
              <a:t>manageable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2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544" y="99964"/>
            <a:ext cx="87118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/>
              <a:t>Binomial </a:t>
            </a:r>
            <a:r>
              <a:rPr lang="da-DK" dirty="0" err="1"/>
              <a:t>Coefficient</a:t>
            </a:r>
            <a:br>
              <a:rPr lang="da-DK" dirty="0"/>
            </a:br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991154" y="6411261"/>
            <a:ext cx="1179589" cy="278906"/>
          </a:xfrm>
          <a:custGeom>
            <a:avLst/>
            <a:gdLst>
              <a:gd name="connsiteX0" fmla="*/ 752354 w 752354"/>
              <a:gd name="connsiteY0" fmla="*/ 335666 h 335666"/>
              <a:gd name="connsiteX1" fmla="*/ 0 w 752354"/>
              <a:gd name="connsiteY1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354" h="335666">
                <a:moveTo>
                  <a:pt x="752354" y="335666"/>
                </a:moveTo>
                <a:cubicBezTo>
                  <a:pt x="479384" y="255607"/>
                  <a:pt x="206415" y="175549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59" y="862689"/>
            <a:ext cx="319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recursion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tree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binomial(7,5)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06325"/>
            <a:ext cx="348018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--(7,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|--(6,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--(5,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--(4,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--(3,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--(2,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--(6,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--(5,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--(4,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--(3,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0743" y="6504416"/>
            <a:ext cx="628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reuse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value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stored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dictionary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34523" y="6066934"/>
            <a:ext cx="8237855" cy="503463"/>
          </a:xfrm>
        </p:spPr>
        <p:txBody>
          <a:bodyPr>
            <a:normAutofit/>
          </a:bodyPr>
          <a:lstStyle/>
          <a:p>
            <a:r>
              <a:rPr lang="da-DK" sz="2400" dirty="0" err="1"/>
              <a:t>Use</a:t>
            </a:r>
            <a:r>
              <a:rPr lang="da-DK" sz="2400" dirty="0"/>
              <a:t> a </a:t>
            </a:r>
            <a:r>
              <a:rPr lang="da-DK" sz="2400" dirty="0" err="1"/>
              <a:t>dictionary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da-DK" sz="2400" dirty="0"/>
              <a:t> to store </a:t>
            </a:r>
            <a:r>
              <a:rPr lang="da-DK" sz="2400" dirty="0" err="1"/>
              <a:t>already</a:t>
            </a:r>
            <a:r>
              <a:rPr lang="da-DK" sz="2400" dirty="0"/>
              <a:t> </a:t>
            </a:r>
            <a:r>
              <a:rPr lang="da-DK" sz="2400" dirty="0" err="1"/>
              <a:t>computed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96149"/>
              </p:ext>
            </p:extLst>
          </p:nvPr>
        </p:nvGraphicFramePr>
        <p:xfrm>
          <a:off x="3752192" y="1465949"/>
          <a:ext cx="825525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2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binomial_dictionary.py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 = {}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answers[(n, k)] = binomial(n, k)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(n, k)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answers[(n, k)] = answer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answers[(n, k)]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binomial(6, 3)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{(3, 3): 1, (2, 2): 1, (1, 1): 1, (1, 0): 1, (2, 1): 2, (3, 2): 3, (4, 3): 4, (2, 0): 1, (3, 1): 3, (4, 2): 6, (5, 3): 10, (3, 0): 1, (4, 1): 4, (5, 2): 10, (6, 3): 20}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22" y="365125"/>
            <a:ext cx="1192217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dirty="0" err="1"/>
              <a:t>order</a:t>
            </a:r>
            <a:r>
              <a:rPr lang="da-DK" dirty="0"/>
              <a:t> of the </a:t>
            </a:r>
            <a:r>
              <a:rPr lang="da-DK" dirty="0" err="1"/>
              <a:t>size</a:t>
            </a:r>
            <a:r>
              <a:rPr lang="da-DK" dirty="0"/>
              <a:t> of the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b="0" dirty="0" err="1">
                <a:latin typeface="+mn-lt"/>
                <a:cs typeface="Courier New" panose="02070309020205020404" pitchFamily="49" charset="0"/>
              </a:rPr>
              <a:t>calling</a:t>
            </a:r>
            <a:r>
              <a:rPr lang="da-DK" b="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binomial(n, k)</a:t>
            </a:r>
            <a:r>
              <a:rPr lang="da-DK" dirty="0"/>
              <a:t> 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729" y="2573026"/>
            <a:ext cx="2629237" cy="33327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max(n, k)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n + k 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n * k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n</a:t>
            </a:r>
            <a:r>
              <a:rPr lang="da-DK" baseline="30000" dirty="0" err="1"/>
              <a:t>k</a:t>
            </a:r>
            <a:endParaRPr lang="da-DK" baseline="30000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k</a:t>
            </a:r>
            <a:r>
              <a:rPr lang="da-DK" baseline="30000" dirty="0"/>
              <a:t>n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baseline="30000" dirty="0"/>
          </a:p>
        </p:txBody>
      </p:sp>
      <p:sp>
        <p:nvSpPr>
          <p:cNvPr id="4" name="Smiley Face 3"/>
          <p:cNvSpPr/>
          <p:nvPr/>
        </p:nvSpPr>
        <p:spPr>
          <a:xfrm>
            <a:off x="9294680" y="365961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35763"/>
              </p:ext>
            </p:extLst>
          </p:nvPr>
        </p:nvGraphicFramePr>
        <p:xfrm>
          <a:off x="154788" y="2511601"/>
          <a:ext cx="9057005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790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binomial_dictionary.py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1557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 = {}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answers[(n, k)] = binomial(n,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(n, k) not in answers: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answers[(n, k)] = answer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answers[(n, k)]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Binomial </a:t>
            </a:r>
            <a:r>
              <a:rPr lang="da-DK" dirty="0" err="1"/>
              <a:t>Coefficient</a:t>
            </a:r>
            <a:br>
              <a:rPr lang="da-DK" dirty="0"/>
            </a:br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9245"/>
            <a:ext cx="10515600" cy="1016001"/>
          </a:xfr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decorator</a:t>
            </a:r>
            <a:r>
              <a:rPr lang="da-DK" dirty="0"/>
              <a:t> (@</a:t>
            </a:r>
            <a:r>
              <a:rPr lang="da-DK" dirty="0" err="1"/>
              <a:t>memoize</a:t>
            </a:r>
            <a:r>
              <a:rPr lang="da-DK" dirty="0"/>
              <a:t>)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implements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</a:t>
            </a:r>
            <a:r>
              <a:rPr lang="da-DK" dirty="0" err="1"/>
              <a:t>remembering</a:t>
            </a:r>
            <a:r>
              <a:rPr lang="da-DK" dirty="0"/>
              <a:t> the </a:t>
            </a:r>
            <a:r>
              <a:rPr lang="da-DK" dirty="0" err="1"/>
              <a:t>results</a:t>
            </a:r>
            <a:r>
              <a:rPr lang="da-DK" dirty="0"/>
              <a:t> of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1190" y="6311900"/>
            <a:ext cx="502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www.python-course.eu/python3_memoization.php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81132"/>
              </p:ext>
            </p:extLst>
          </p:nvPr>
        </p:nvGraphicFramePr>
        <p:xfrm>
          <a:off x="131975" y="3311843"/>
          <a:ext cx="1195097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322412">
                  <a:extLst>
                    <a:ext uri="{9D8B030D-6E8A-4147-A177-3AD203B41FA5}">
                      <a16:colId xmlns:a16="http://schemas.microsoft.com/office/drawing/2014/main" val="1706062737"/>
                    </a:ext>
                  </a:extLst>
                </a:gridCol>
              </a:tblGrid>
              <a:tr h="217900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15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answers[args] = f(*args) </a:t>
                      </a:r>
                      <a:b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(*args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f(*args)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@memoize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k) + binomial(n - 1,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15644"/>
              </p:ext>
            </p:extLst>
          </p:nvPr>
        </p:nvGraphicFramePr>
        <p:xfrm>
          <a:off x="313690" y="287655"/>
          <a:ext cx="11552529" cy="631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1706062737"/>
                    </a:ext>
                  </a:extLst>
                </a:gridCol>
                <a:gridCol w="3084169">
                  <a:extLst>
                    <a:ext uri="{9D8B030D-6E8A-4147-A177-3AD203B41FA5}">
                      <a16:colId xmlns:a16="http://schemas.microsoft.com/office/drawing/2014/main" val="1001179998"/>
                    </a:ext>
                  </a:extLst>
                </a:gridCol>
              </a:tblGrid>
              <a:tr h="20830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binomial_decorator_trace.py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da-DK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(with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da-DK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06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trace recursive calls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indent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nonlocal indent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spaces = '|  ' * indent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arg_str = ', '.join(map(repr, args))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print(spaces + f'{f.__name__}({arg_str})')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indent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f(*args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indent -=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print(spaces + f'&gt; {result}')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answers = {}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args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answers[args] = f(*args)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answers[args]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wrapper.__name__ = f.__name__ + '_memoize'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@trace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@memoize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binomial(n-1, k-1)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print(binomial(5, 2))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binomial(5,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binomial(4,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6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binomial(4,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4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10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binomial_memoize(5,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binomial_memoize(4,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binomial_memoize(1,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binomial_memoize(1,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6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binomial_memoize(4,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binomial_memoize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4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10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13541" y="4651264"/>
            <a:ext cx="2946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without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assigning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wrapper.__name__</a:t>
            </a:r>
            <a:r>
              <a:rPr lang="da-DK" sz="1200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the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name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shown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would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be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da-DK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214264" y="4104409"/>
            <a:ext cx="145472" cy="546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132619" y="5112930"/>
            <a:ext cx="1167245" cy="7787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73343" y="5715298"/>
            <a:ext cx="1737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saved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recursive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calls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when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using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memoization</a:t>
            </a:r>
            <a:endParaRPr lang="da-DK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9428481" y="3270738"/>
            <a:ext cx="426720" cy="600222"/>
          </a:xfrm>
          <a:prstGeom prst="arc">
            <a:avLst>
              <a:gd name="adj1" fmla="val 16606245"/>
              <a:gd name="adj2" fmla="val 4877212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9672321" y="2215805"/>
            <a:ext cx="426720" cy="600222"/>
          </a:xfrm>
          <a:prstGeom prst="arc">
            <a:avLst>
              <a:gd name="adj1" fmla="val 16606245"/>
              <a:gd name="adj2" fmla="val 4877212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6625" cy="1325563"/>
          </a:xfrm>
        </p:spPr>
        <p:txBody>
          <a:bodyPr/>
          <a:lstStyle/>
          <a:p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cache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889" y="4496753"/>
            <a:ext cx="11589935" cy="1504709"/>
          </a:xfrm>
        </p:spPr>
        <p:txBody>
          <a:bodyPr>
            <a:noAutofit/>
          </a:bodyPr>
          <a:lstStyle/>
          <a:p>
            <a:r>
              <a:rPr lang="da-DK" sz="2400" dirty="0"/>
              <a:t>The </a:t>
            </a:r>
            <a:r>
              <a:rPr lang="da-DK" sz="2400" dirty="0" err="1"/>
              <a:t>decorators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@cache</a:t>
            </a:r>
            <a:r>
              <a:rPr lang="da-DK" sz="2400" dirty="0"/>
              <a:t> (</a:t>
            </a:r>
            <a:r>
              <a:rPr lang="da-DK" sz="2400" dirty="0" err="1"/>
              <a:t>since</a:t>
            </a:r>
            <a:r>
              <a:rPr lang="da-DK" sz="2400" dirty="0"/>
              <a:t> Python 3.9)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@lru_cache(maxsize=None)</a:t>
            </a:r>
            <a:r>
              <a:rPr lang="da-DK" sz="2400" dirty="0"/>
              <a:t> in the standard </a:t>
            </a:r>
            <a:r>
              <a:rPr lang="da-DK" sz="2400" dirty="0" err="1"/>
              <a:t>library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da-DK" sz="2400" dirty="0"/>
              <a:t> supports the same as the </a:t>
            </a:r>
            <a:r>
              <a:rPr lang="da-DK" sz="2400" dirty="0" err="1"/>
              <a:t>decorator</a:t>
            </a:r>
            <a:r>
              <a:rPr lang="da-DK" sz="2400" dirty="0"/>
              <a:t> 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@memoize</a:t>
            </a:r>
          </a:p>
          <a:p>
            <a:r>
              <a:rPr lang="da-DK" sz="2400" dirty="0"/>
              <a:t>By default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@lru_cache </a:t>
            </a:r>
            <a:r>
              <a:rPr lang="da-DK" sz="2400" dirty="0"/>
              <a:t>at most </a:t>
            </a:r>
            <a:r>
              <a:rPr lang="da-DK" sz="2400" dirty="0" err="1"/>
              <a:t>remembers</a:t>
            </a:r>
            <a:r>
              <a:rPr lang="da-DK" sz="2400" dirty="0"/>
              <a:t> (caches) 128 </a:t>
            </a:r>
            <a:r>
              <a:rPr lang="da-DK" sz="2400" dirty="0" err="1"/>
              <a:t>previous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calls</a:t>
            </a:r>
            <a:r>
              <a:rPr lang="da-DK" sz="2400" dirty="0"/>
              <a:t>, </a:t>
            </a:r>
            <a:r>
              <a:rPr lang="da-DK" sz="2400" dirty="0" err="1"/>
              <a:t>always</a:t>
            </a:r>
            <a:r>
              <a:rPr lang="da-DK" sz="2400" dirty="0"/>
              <a:t> </a:t>
            </a:r>
            <a:r>
              <a:rPr lang="da-DK" sz="2400" dirty="0" err="1"/>
              <a:t>evicting</a:t>
            </a:r>
            <a:r>
              <a:rPr lang="da-DK" sz="2400" dirty="0"/>
              <a:t> </a:t>
            </a:r>
            <a:r>
              <a:rPr lang="da-DK" sz="2400" b="1" dirty="0" err="1"/>
              <a:t>L</a:t>
            </a:r>
            <a:r>
              <a:rPr lang="da-DK" sz="2400" dirty="0" err="1"/>
              <a:t>east</a:t>
            </a:r>
            <a:r>
              <a:rPr lang="da-DK" sz="2400" dirty="0"/>
              <a:t> </a:t>
            </a:r>
            <a:r>
              <a:rPr lang="da-DK" sz="2400" b="1" dirty="0" err="1"/>
              <a:t>R</a:t>
            </a:r>
            <a:r>
              <a:rPr lang="da-DK" sz="2400" dirty="0" err="1"/>
              <a:t>ecently</a:t>
            </a:r>
            <a:r>
              <a:rPr lang="da-DK" sz="2400" dirty="0"/>
              <a:t> </a:t>
            </a:r>
            <a:r>
              <a:rPr lang="da-DK" sz="2400" b="1" dirty="0" err="1"/>
              <a:t>U</a:t>
            </a:r>
            <a:r>
              <a:rPr lang="da-DK" sz="2400" dirty="0" err="1"/>
              <a:t>sed</a:t>
            </a:r>
            <a:r>
              <a:rPr lang="da-DK" sz="2400" dirty="0"/>
              <a:t> </a:t>
            </a:r>
            <a:r>
              <a:rPr lang="da-DK" sz="2400" dirty="0" err="1"/>
              <a:t>entries</a:t>
            </a:r>
            <a:r>
              <a:rPr lang="da-DK" sz="2400" dirty="0"/>
              <a:t> from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dictionary</a:t>
            </a: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5988699" y="6315597"/>
            <a:ext cx="6203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functools.html#functools.lru_cache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365"/>
              </p:ext>
            </p:extLst>
          </p:nvPr>
        </p:nvGraphicFramePr>
        <p:xfrm>
          <a:off x="2398553" y="1793343"/>
          <a:ext cx="7394893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4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4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bionomial_cache.py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3764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functools import cache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@cache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126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1127" cy="3313534"/>
          </a:xfrm>
        </p:spPr>
        <p:txBody>
          <a:bodyPr>
            <a:normAutofit lnSpcReduction="10000"/>
          </a:bodyPr>
          <a:lstStyle/>
          <a:p>
            <a:r>
              <a:rPr lang="da-DK" sz="2400" dirty="0"/>
              <a:t>In the </a:t>
            </a:r>
            <a:r>
              <a:rPr lang="da-DK" sz="2400" dirty="0" err="1"/>
              <a:t>subset</a:t>
            </a:r>
            <a:r>
              <a:rPr lang="da-DK" sz="2400" dirty="0"/>
              <a:t> sum problem (</a:t>
            </a:r>
            <a:r>
              <a:rPr lang="da-DK" sz="2400" dirty="0" err="1"/>
              <a:t>Exercise</a:t>
            </a:r>
            <a:r>
              <a:rPr lang="da-DK" sz="2400" dirty="0"/>
              <a:t> 13.4) 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given a </a:t>
            </a:r>
            <a:r>
              <a:rPr lang="da-DK" sz="2400" dirty="0" err="1"/>
              <a:t>number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and a list of </a:t>
            </a:r>
            <a:r>
              <a:rPr lang="da-DK" sz="2400" dirty="0" err="1"/>
              <a:t>numbers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, and </a:t>
            </a:r>
            <a:r>
              <a:rPr lang="da-DK" sz="2400" dirty="0" err="1"/>
              <a:t>want</a:t>
            </a:r>
            <a:r>
              <a:rPr lang="da-DK" sz="2400" dirty="0"/>
              <a:t> to </a:t>
            </a:r>
            <a:r>
              <a:rPr lang="da-DK" sz="2400" dirty="0" err="1"/>
              <a:t>determine</a:t>
            </a:r>
            <a:r>
              <a:rPr lang="da-DK" sz="2400" dirty="0"/>
              <a:t> if a </a:t>
            </a:r>
            <a:r>
              <a:rPr lang="da-DK" sz="2400" dirty="0" err="1"/>
              <a:t>subset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has sum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 = [3,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13,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8]   x = 22 =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da-DK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Let </a:t>
            </a:r>
            <a:r>
              <a:rPr lang="da-DK" sz="2400" dirty="0">
                <a:solidFill>
                  <a:srgbClr val="C00000"/>
                </a:solidFill>
              </a:rPr>
              <a:t>S(v, k) </a:t>
            </a:r>
            <a:r>
              <a:rPr lang="da-DK" sz="2400" dirty="0" err="1"/>
              <a:t>denote</a:t>
            </a:r>
            <a:r>
              <a:rPr lang="da-DK" sz="2400" dirty="0"/>
              <a:t> if it is </a:t>
            </a:r>
            <a:r>
              <a:rPr lang="da-DK" sz="2400" dirty="0" err="1"/>
              <a:t>possible</a:t>
            </a:r>
            <a:r>
              <a:rPr lang="da-DK" sz="2400" dirty="0"/>
              <a:t> to </a:t>
            </a:r>
            <a:r>
              <a:rPr lang="da-DK" sz="2400" dirty="0" err="1">
                <a:solidFill>
                  <a:srgbClr val="C00000"/>
                </a:solidFill>
              </a:rPr>
              <a:t>achieve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v with a </a:t>
            </a:r>
            <a:r>
              <a:rPr lang="da-DK" sz="2400" dirty="0" err="1">
                <a:solidFill>
                  <a:srgbClr val="C00000"/>
                </a:solidFill>
              </a:rPr>
              <a:t>subset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>
                <a:solidFill>
                  <a:srgbClr val="C00000"/>
                </a:solidFill>
              </a:rPr>
              <a:t>[:k]</a:t>
            </a:r>
            <a:r>
              <a:rPr lang="da-DK" sz="2400" dirty="0"/>
              <a:t>,</a:t>
            </a:r>
            <a:br>
              <a:rPr lang="da-DK" sz="2400" dirty="0"/>
            </a:br>
            <a:r>
              <a:rPr lang="da-DK" sz="2400" dirty="0"/>
              <a:t>i.e. S(v, k) = True if and </a:t>
            </a:r>
            <a:r>
              <a:rPr lang="da-DK" sz="2400" dirty="0" err="1"/>
              <a:t>only</a:t>
            </a:r>
            <a:r>
              <a:rPr lang="da-DK" sz="2400" dirty="0"/>
              <a:t> if a </a:t>
            </a:r>
            <a:r>
              <a:rPr lang="da-DK" sz="2400" dirty="0" err="1"/>
              <a:t>subset</a:t>
            </a:r>
            <a:r>
              <a:rPr lang="da-DK" sz="2400" dirty="0"/>
              <a:t> of the </a:t>
            </a:r>
            <a:r>
              <a:rPr lang="da-DK" sz="2400" dirty="0" err="1"/>
              <a:t>first</a:t>
            </a:r>
            <a:r>
              <a:rPr lang="da-DK" sz="2400" dirty="0"/>
              <a:t> k </a:t>
            </a:r>
            <a:r>
              <a:rPr lang="da-DK" sz="2400" dirty="0" err="1"/>
              <a:t>values</a:t>
            </a:r>
            <a:r>
              <a:rPr lang="da-DK" sz="2400" dirty="0"/>
              <a:t>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has sum v</a:t>
            </a:r>
          </a:p>
          <a:p>
            <a:r>
              <a:rPr lang="da-DK" sz="2400" dirty="0"/>
              <a:t>S(v, k)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computed</a:t>
            </a:r>
            <a:r>
              <a:rPr lang="da-DK" sz="2400" dirty="0"/>
              <a:t> from the </a:t>
            </a:r>
            <a:r>
              <a:rPr lang="da-DK" sz="2400" dirty="0" err="1"/>
              <a:t>recurrence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044612" y="5274096"/>
                <a:ext cx="8102776" cy="13066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b="0" i="0" smtClean="0"/>
                        <m:t>S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rue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False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≠ 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S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L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612" y="5274096"/>
                <a:ext cx="8102776" cy="1306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5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42360</TotalTime>
  <Words>3593</Words>
  <Application>Microsoft Office PowerPoint</Application>
  <PresentationFormat>Widescreen</PresentationFormat>
  <Paragraphs>475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Dynamic programming</vt:lpstr>
      <vt:lpstr>Binomial coefficient</vt:lpstr>
      <vt:lpstr>Dynamic Programming ≡ Remember solutions already found (memoization)</vt:lpstr>
      <vt:lpstr>Binomial Coefficient Dynamic programming using a dictionary</vt:lpstr>
      <vt:lpstr>Question – What is the order of the size of the dictionary answers after calling binomial(n, k) ?</vt:lpstr>
      <vt:lpstr>Binomial Coefficient Dynamic programming using decorator</vt:lpstr>
      <vt:lpstr>PowerPoint Presentation</vt:lpstr>
      <vt:lpstr>Dynamic programming using cache decorator</vt:lpstr>
      <vt:lpstr>Subset sum using dynamic programming</vt:lpstr>
      <vt:lpstr>Subset sum using dynamic programming</vt:lpstr>
      <vt:lpstr>Question – What is a bound on the size order of the memoization table if all values are possitive integers?</vt:lpstr>
      <vt:lpstr>Subset sum using dynamic programming</vt:lpstr>
      <vt:lpstr>Knapsack problem</vt:lpstr>
      <vt:lpstr>Knapsack – maximum value</vt:lpstr>
      <vt:lpstr>Knapsack – maximum value and objects</vt:lpstr>
      <vt:lpstr>Knapsack - Table</vt:lpstr>
      <vt:lpstr>Knapsack – Systematic table fill out </vt:lpstr>
      <vt:lpstr>Summary</vt:lpstr>
      <vt:lpstr>Coding competitions and online judges</vt:lpstr>
      <vt:lpstr>Google Code Jam codingcompetitions.withgoogle.com/codejam</vt:lpstr>
      <vt:lpstr>Google Code Jam - Qualification Round 2017 Problem A: Oversized Pancake Flipper (description)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1546</cp:revision>
  <dcterms:created xsi:type="dcterms:W3CDTF">2017-10-19T06:54:16Z</dcterms:created>
  <dcterms:modified xsi:type="dcterms:W3CDTF">2023-03-22T12:37:30Z</dcterms:modified>
</cp:coreProperties>
</file>