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17" r:id="rId2"/>
    <p:sldId id="702" r:id="rId3"/>
    <p:sldId id="704" r:id="rId4"/>
    <p:sldId id="707" r:id="rId5"/>
    <p:sldId id="708" r:id="rId6"/>
    <p:sldId id="709" r:id="rId7"/>
    <p:sldId id="705" r:id="rId8"/>
    <p:sldId id="718" r:id="rId9"/>
    <p:sldId id="720" r:id="rId10"/>
    <p:sldId id="711" r:id="rId11"/>
    <p:sldId id="712" r:id="rId12"/>
    <p:sldId id="701" r:id="rId13"/>
    <p:sldId id="710" r:id="rId14"/>
    <p:sldId id="719" r:id="rId15"/>
    <p:sldId id="703" r:id="rId16"/>
    <p:sldId id="617" r:id="rId17"/>
    <p:sldId id="717" r:id="rId18"/>
    <p:sldId id="716" r:id="rId19"/>
    <p:sldId id="714" r:id="rId20"/>
    <p:sldId id="722" r:id="rId21"/>
    <p:sldId id="723" r:id="rId22"/>
    <p:sldId id="724" r:id="rId23"/>
    <p:sldId id="721" r:id="rId24"/>
    <p:sldId id="715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599EF-C02E-413A-A5B3-1F0C51E292A5}" v="1" dt="2023-05-08T05:51:30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2781" autoAdjust="0"/>
  </p:normalViewPr>
  <p:slideViewPr>
    <p:cSldViewPr snapToGrid="0">
      <p:cViewPr varScale="1">
        <p:scale>
          <a:sx n="56" d="100"/>
          <a:sy n="56" d="100"/>
        </p:scale>
        <p:origin x="1044" y="28"/>
      </p:cViewPr>
      <p:guideLst/>
    </p:cSldViewPr>
  </p:slideViewPr>
  <p:outlineViewPr>
    <p:cViewPr>
      <p:scale>
        <a:sx n="33" d="100"/>
        <a:sy n="33" d="100"/>
      </p:scale>
      <p:origin x="0" y="-4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062599EF-C02E-413A-A5B3-1F0C51E292A5}"/>
    <pc:docChg chg="undo redo custSel modSld">
      <pc:chgData name="Gerth Stølting Brodal" userId="04ef4784-6591-4f86-a140-f5c3b108582a" providerId="ADAL" clId="{062599EF-C02E-413A-A5B3-1F0C51E292A5}" dt="2023-05-08T06:36:10.897" v="510" actId="1076"/>
      <pc:docMkLst>
        <pc:docMk/>
      </pc:docMkLst>
      <pc:sldChg chg="addSp delSp modSp mod">
        <pc:chgData name="Gerth Stølting Brodal" userId="04ef4784-6591-4f86-a140-f5c3b108582a" providerId="ADAL" clId="{062599EF-C02E-413A-A5B3-1F0C51E292A5}" dt="2023-05-08T05:52:17.745" v="340" actId="1036"/>
        <pc:sldMkLst>
          <pc:docMk/>
          <pc:sldMk cId="324096631" sldId="702"/>
        </pc:sldMkLst>
        <pc:picChg chg="add mod ord modCrop">
          <ac:chgData name="Gerth Stølting Brodal" userId="04ef4784-6591-4f86-a140-f5c3b108582a" providerId="ADAL" clId="{062599EF-C02E-413A-A5B3-1F0C51E292A5}" dt="2023-05-08T05:52:12.880" v="330" actId="732"/>
          <ac:picMkLst>
            <pc:docMk/>
            <pc:sldMk cId="324096631" sldId="702"/>
            <ac:picMk id="4" creationId="{ACA3CEFE-A3F0-DC61-C6BF-B114F64DDB96}"/>
          </ac:picMkLst>
        </pc:picChg>
        <pc:picChg chg="del">
          <ac:chgData name="Gerth Stølting Brodal" userId="04ef4784-6591-4f86-a140-f5c3b108582a" providerId="ADAL" clId="{062599EF-C02E-413A-A5B3-1F0C51E292A5}" dt="2023-05-08T05:51:39.252" v="321" actId="478"/>
          <ac:picMkLst>
            <pc:docMk/>
            <pc:sldMk cId="324096631" sldId="702"/>
            <ac:picMk id="5" creationId="{225B95A3-5339-4C30-A260-D85C229A2800}"/>
          </ac:picMkLst>
        </pc:picChg>
        <pc:picChg chg="mod">
          <ac:chgData name="Gerth Stølting Brodal" userId="04ef4784-6591-4f86-a140-f5c3b108582a" providerId="ADAL" clId="{062599EF-C02E-413A-A5B3-1F0C51E292A5}" dt="2023-05-08T05:52:17.745" v="340" actId="1036"/>
          <ac:picMkLst>
            <pc:docMk/>
            <pc:sldMk cId="324096631" sldId="702"/>
            <ac:picMk id="7" creationId="{9908D829-A712-4BAE-8893-B0DBE967C335}"/>
          </ac:picMkLst>
        </pc:picChg>
      </pc:sldChg>
      <pc:sldChg chg="modSp mod">
        <pc:chgData name="Gerth Stølting Brodal" userId="04ef4784-6591-4f86-a140-f5c3b108582a" providerId="ADAL" clId="{062599EF-C02E-413A-A5B3-1F0C51E292A5}" dt="2023-05-08T06:00:01.553" v="415" actId="20577"/>
        <pc:sldMkLst>
          <pc:docMk/>
          <pc:sldMk cId="1863959164" sldId="704"/>
        </pc:sldMkLst>
        <pc:spChg chg="mod">
          <ac:chgData name="Gerth Stølting Brodal" userId="04ef4784-6591-4f86-a140-f5c3b108582a" providerId="ADAL" clId="{062599EF-C02E-413A-A5B3-1F0C51E292A5}" dt="2023-05-08T06:00:01.553" v="415" actId="20577"/>
          <ac:spMkLst>
            <pc:docMk/>
            <pc:sldMk cId="1863959164" sldId="704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062599EF-C02E-413A-A5B3-1F0C51E292A5}" dt="2023-05-06T11:07:24.817" v="134" actId="20577"/>
        <pc:sldMkLst>
          <pc:docMk/>
          <pc:sldMk cId="873390135" sldId="705"/>
        </pc:sldMkLst>
      </pc:sldChg>
      <pc:sldChg chg="modSp mod">
        <pc:chgData name="Gerth Stølting Brodal" userId="04ef4784-6591-4f86-a140-f5c3b108582a" providerId="ADAL" clId="{062599EF-C02E-413A-A5B3-1F0C51E292A5}" dt="2023-05-06T11:15:01.635" v="239" actId="6549"/>
        <pc:sldMkLst>
          <pc:docMk/>
          <pc:sldMk cId="285957609" sldId="712"/>
        </pc:sldMkLst>
        <pc:graphicFrameChg chg="modGraphic">
          <ac:chgData name="Gerth Stølting Brodal" userId="04ef4784-6591-4f86-a140-f5c3b108582a" providerId="ADAL" clId="{062599EF-C02E-413A-A5B3-1F0C51E292A5}" dt="2023-05-06T11:15:01.635" v="239" actId="6549"/>
          <ac:graphicFrameMkLst>
            <pc:docMk/>
            <pc:sldMk cId="285957609" sldId="71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062599EF-C02E-413A-A5B3-1F0C51E292A5}" dt="2023-05-06T11:28:58.619" v="316" actId="20577"/>
        <pc:sldMkLst>
          <pc:docMk/>
          <pc:sldMk cId="3651206223" sldId="714"/>
        </pc:sldMkLst>
      </pc:sldChg>
      <pc:sldChg chg="modSp mod modNotesTx">
        <pc:chgData name="Gerth Stølting Brodal" userId="04ef4784-6591-4f86-a140-f5c3b108582a" providerId="ADAL" clId="{062599EF-C02E-413A-A5B3-1F0C51E292A5}" dt="2023-05-08T06:09:47.682" v="418" actId="14100"/>
        <pc:sldMkLst>
          <pc:docMk/>
          <pc:sldMk cId="2312210166" sldId="718"/>
        </pc:sldMkLst>
        <pc:spChg chg="mod">
          <ac:chgData name="Gerth Stølting Brodal" userId="04ef4784-6591-4f86-a140-f5c3b108582a" providerId="ADAL" clId="{062599EF-C02E-413A-A5B3-1F0C51E292A5}" dt="2023-05-08T06:08:40.517" v="416" actId="2711"/>
          <ac:spMkLst>
            <pc:docMk/>
            <pc:sldMk cId="2312210166" sldId="718"/>
            <ac:spMk id="38" creationId="{00000000-0000-0000-0000-000000000000}"/>
          </ac:spMkLst>
        </pc:spChg>
        <pc:grpChg chg="mod">
          <ac:chgData name="Gerth Stølting Brodal" userId="04ef4784-6591-4f86-a140-f5c3b108582a" providerId="ADAL" clId="{062599EF-C02E-413A-A5B3-1F0C51E292A5}" dt="2023-05-06T11:03:02.638" v="1" actId="1076"/>
          <ac:grpSpMkLst>
            <pc:docMk/>
            <pc:sldMk cId="2312210166" sldId="718"/>
            <ac:grpSpMk id="69" creationId="{00000000-0000-0000-0000-000000000000}"/>
          </ac:grpSpMkLst>
        </pc:grpChg>
        <pc:grpChg chg="mod">
          <ac:chgData name="Gerth Stølting Brodal" userId="04ef4784-6591-4f86-a140-f5c3b108582a" providerId="ADAL" clId="{062599EF-C02E-413A-A5B3-1F0C51E292A5}" dt="2023-05-08T06:09:47.682" v="418" actId="14100"/>
          <ac:grpSpMkLst>
            <pc:docMk/>
            <pc:sldMk cId="2312210166" sldId="718"/>
            <ac:grpSpMk id="77" creationId="{00000000-0000-0000-0000-000000000000}"/>
          </ac:grpSpMkLst>
        </pc:grpChg>
        <pc:cxnChg chg="mod">
          <ac:chgData name="Gerth Stølting Brodal" userId="04ef4784-6591-4f86-a140-f5c3b108582a" providerId="ADAL" clId="{062599EF-C02E-413A-A5B3-1F0C51E292A5}" dt="2023-05-08T06:09:34.182" v="417" actId="14100"/>
          <ac:cxnSpMkLst>
            <pc:docMk/>
            <pc:sldMk cId="2312210166" sldId="718"/>
            <ac:cxnSpMk id="57" creationId="{00000000-0000-0000-0000-000000000000}"/>
          </ac:cxnSpMkLst>
        </pc:cxnChg>
      </pc:sldChg>
      <pc:sldChg chg="modNotesTx">
        <pc:chgData name="Gerth Stølting Brodal" userId="04ef4784-6591-4f86-a140-f5c3b108582a" providerId="ADAL" clId="{062599EF-C02E-413A-A5B3-1F0C51E292A5}" dt="2023-05-08T05:55:36.934" v="411" actId="20577"/>
        <pc:sldMkLst>
          <pc:docMk/>
          <pc:sldMk cId="3957855327" sldId="721"/>
        </pc:sldMkLst>
      </pc:sldChg>
      <pc:sldChg chg="modSp mod modNotesTx">
        <pc:chgData name="Gerth Stølting Brodal" userId="04ef4784-6591-4f86-a140-f5c3b108582a" providerId="ADAL" clId="{062599EF-C02E-413A-A5B3-1F0C51E292A5}" dt="2023-05-08T06:34:16.875" v="505" actId="20577"/>
        <pc:sldMkLst>
          <pc:docMk/>
          <pc:sldMk cId="3676626356" sldId="722"/>
        </pc:sldMkLst>
        <pc:spChg chg="mod">
          <ac:chgData name="Gerth Stølting Brodal" userId="04ef4784-6591-4f86-a140-f5c3b108582a" providerId="ADAL" clId="{062599EF-C02E-413A-A5B3-1F0C51E292A5}" dt="2023-05-08T06:33:00.923" v="426" actId="14100"/>
          <ac:spMkLst>
            <pc:docMk/>
            <pc:sldMk cId="3676626356" sldId="722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062599EF-C02E-413A-A5B3-1F0C51E292A5}" dt="2023-05-08T06:36:10.897" v="510" actId="1076"/>
        <pc:sldMkLst>
          <pc:docMk/>
          <pc:sldMk cId="2975332178" sldId="724"/>
        </pc:sldMkLst>
        <pc:spChg chg="mod">
          <ac:chgData name="Gerth Stølting Brodal" userId="04ef4784-6591-4f86-a140-f5c3b108582a" providerId="ADAL" clId="{062599EF-C02E-413A-A5B3-1F0C51E292A5}" dt="2023-05-06T11:33:50.941" v="317" actId="20577"/>
          <ac:spMkLst>
            <pc:docMk/>
            <pc:sldMk cId="2975332178" sldId="724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062599EF-C02E-413A-A5B3-1F0C51E292A5}" dt="2023-05-08T06:36:10.897" v="510" actId="1076"/>
          <ac:graphicFrameMkLst>
            <pc:docMk/>
            <pc:sldMk cId="2975332178" sldId="724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1833E81B-E5FD-4821-A578-BF7F0E32FE7F}"/>
    <pc:docChg chg="undo custSel modSld">
      <pc:chgData name="Gerth Stølting Brodal" userId="04ef4784-6591-4f86-a140-f5c3b108582a" providerId="ADAL" clId="{1833E81B-E5FD-4821-A578-BF7F0E32FE7F}" dt="2022-05-08T23:55:25.814" v="554" actId="113"/>
      <pc:docMkLst>
        <pc:docMk/>
      </pc:docMkLst>
      <pc:sldChg chg="addSp delSp modSp mod">
        <pc:chgData name="Gerth Stølting Brodal" userId="04ef4784-6591-4f86-a140-f5c3b108582a" providerId="ADAL" clId="{1833E81B-E5FD-4821-A578-BF7F0E32FE7F}" dt="2022-05-07T19:54:50.768" v="49" actId="6549"/>
        <pc:sldMkLst>
          <pc:docMk/>
          <pc:sldMk cId="2436753486" sldId="517"/>
        </pc:sldMkLst>
        <pc:spChg chg="add del mod">
          <ac:chgData name="Gerth Stølting Brodal" userId="04ef4784-6591-4f86-a140-f5c3b108582a" providerId="ADAL" clId="{1833E81B-E5FD-4821-A578-BF7F0E32FE7F}" dt="2022-05-07T19:54:50.768" v="49" actId="6549"/>
          <ac:spMkLst>
            <pc:docMk/>
            <pc:sldMk cId="2436753486" sldId="517"/>
            <ac:spMk id="4" creationId="{00000000-0000-0000-0000-000000000000}"/>
          </ac:spMkLst>
        </pc:spChg>
      </pc:sldChg>
      <pc:sldChg chg="addSp delSp modSp mod">
        <pc:chgData name="Gerth Stølting Brodal" userId="04ef4784-6591-4f86-a140-f5c3b108582a" providerId="ADAL" clId="{1833E81B-E5FD-4821-A578-BF7F0E32FE7F}" dt="2022-05-08T21:08:02.478" v="316" actId="1036"/>
        <pc:sldMkLst>
          <pc:docMk/>
          <pc:sldMk cId="324096631" sldId="702"/>
        </pc:sldMkLst>
        <pc:picChg chg="add mod">
          <ac:chgData name="Gerth Stølting Brodal" userId="04ef4784-6591-4f86-a140-f5c3b108582a" providerId="ADAL" clId="{1833E81B-E5FD-4821-A578-BF7F0E32FE7F}" dt="2022-05-08T21:08:02.478" v="316" actId="1036"/>
          <ac:picMkLst>
            <pc:docMk/>
            <pc:sldMk cId="324096631" sldId="702"/>
            <ac:picMk id="5" creationId="{225B95A3-5339-4C30-A260-D85C229A2800}"/>
          </ac:picMkLst>
        </pc:picChg>
        <pc:picChg chg="del mod">
          <ac:chgData name="Gerth Stølting Brodal" userId="04ef4784-6591-4f86-a140-f5c3b108582a" providerId="ADAL" clId="{1833E81B-E5FD-4821-A578-BF7F0E32FE7F}" dt="2022-05-07T19:52:07.712" v="6" actId="478"/>
          <ac:picMkLst>
            <pc:docMk/>
            <pc:sldMk cId="324096631" sldId="702"/>
            <ac:picMk id="6" creationId="{00000000-0000-0000-0000-000000000000}"/>
          </ac:picMkLst>
        </pc:picChg>
        <pc:picChg chg="add mod">
          <ac:chgData name="Gerth Stølting Brodal" userId="04ef4784-6591-4f86-a140-f5c3b108582a" providerId="ADAL" clId="{1833E81B-E5FD-4821-A578-BF7F0E32FE7F}" dt="2022-05-08T21:07:54.596" v="312" actId="1076"/>
          <ac:picMkLst>
            <pc:docMk/>
            <pc:sldMk cId="324096631" sldId="702"/>
            <ac:picMk id="7" creationId="{9908D829-A712-4BAE-8893-B0DBE967C335}"/>
          </ac:picMkLst>
        </pc:picChg>
      </pc:sldChg>
      <pc:sldChg chg="modSp mod">
        <pc:chgData name="Gerth Stølting Brodal" userId="04ef4784-6591-4f86-a140-f5c3b108582a" providerId="ADAL" clId="{1833E81B-E5FD-4821-A578-BF7F0E32FE7F}" dt="2022-05-07T20:03:15.018" v="64" actId="20577"/>
        <pc:sldMkLst>
          <pc:docMk/>
          <pc:sldMk cId="1863959164" sldId="704"/>
        </pc:sldMkLst>
        <pc:spChg chg="mod">
          <ac:chgData name="Gerth Stølting Brodal" userId="04ef4784-6591-4f86-a140-f5c3b108582a" providerId="ADAL" clId="{1833E81B-E5FD-4821-A578-BF7F0E32FE7F}" dt="2022-05-07T20:03:15.018" v="64" actId="20577"/>
          <ac:spMkLst>
            <pc:docMk/>
            <pc:sldMk cId="1863959164" sldId="70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1833E81B-E5FD-4821-A578-BF7F0E32FE7F}" dt="2022-05-08T07:25:46.074" v="184" actId="2711"/>
        <pc:sldMkLst>
          <pc:docMk/>
          <pc:sldMk cId="873390135" sldId="705"/>
        </pc:sldMkLst>
        <pc:spChg chg="mod">
          <ac:chgData name="Gerth Stølting Brodal" userId="04ef4784-6591-4f86-a140-f5c3b108582a" providerId="ADAL" clId="{1833E81B-E5FD-4821-A578-BF7F0E32FE7F}" dt="2022-05-08T07:25:46.074" v="184" actId="2711"/>
          <ac:spMkLst>
            <pc:docMk/>
            <pc:sldMk cId="873390135" sldId="705"/>
            <ac:spMk id="5" creationId="{00000000-0000-0000-0000-000000000000}"/>
          </ac:spMkLst>
        </pc:spChg>
      </pc:sldChg>
      <pc:sldChg chg="addSp delSp modSp mod">
        <pc:chgData name="Gerth Stølting Brodal" userId="04ef4784-6591-4f86-a140-f5c3b108582a" providerId="ADAL" clId="{1833E81B-E5FD-4821-A578-BF7F0E32FE7F}" dt="2022-05-08T21:41:51.306" v="324" actId="207"/>
        <pc:sldMkLst>
          <pc:docMk/>
          <pc:sldMk cId="1537406623" sldId="707"/>
        </pc:sldMkLst>
        <pc:spChg chg="mod">
          <ac:chgData name="Gerth Stølting Brodal" userId="04ef4784-6591-4f86-a140-f5c3b108582a" providerId="ADAL" clId="{1833E81B-E5FD-4821-A578-BF7F0E32FE7F}" dt="2022-05-08T21:41:51.306" v="324" actId="207"/>
          <ac:spMkLst>
            <pc:docMk/>
            <pc:sldMk cId="1537406623" sldId="707"/>
            <ac:spMk id="3" creationId="{00000000-0000-0000-0000-000000000000}"/>
          </ac:spMkLst>
        </pc:spChg>
        <pc:picChg chg="del">
          <ac:chgData name="Gerth Stølting Brodal" userId="04ef4784-6591-4f86-a140-f5c3b108582a" providerId="ADAL" clId="{1833E81B-E5FD-4821-A578-BF7F0E32FE7F}" dt="2022-05-07T20:14:42.992" v="81" actId="478"/>
          <ac:picMkLst>
            <pc:docMk/>
            <pc:sldMk cId="1537406623" sldId="707"/>
            <ac:picMk id="4" creationId="{00000000-0000-0000-0000-000000000000}"/>
          </ac:picMkLst>
        </pc:picChg>
        <pc:picChg chg="del mod">
          <ac:chgData name="Gerth Stølting Brodal" userId="04ef4784-6591-4f86-a140-f5c3b108582a" providerId="ADAL" clId="{1833E81B-E5FD-4821-A578-BF7F0E32FE7F}" dt="2022-05-07T20:12:34.666" v="70" actId="478"/>
          <ac:picMkLst>
            <pc:docMk/>
            <pc:sldMk cId="1537406623" sldId="707"/>
            <ac:picMk id="6" creationId="{00000000-0000-0000-0000-000000000000}"/>
          </ac:picMkLst>
        </pc:picChg>
        <pc:picChg chg="add mod">
          <ac:chgData name="Gerth Stølting Brodal" userId="04ef4784-6591-4f86-a140-f5c3b108582a" providerId="ADAL" clId="{1833E81B-E5FD-4821-A578-BF7F0E32FE7F}" dt="2022-05-08T14:06:02.134" v="198" actId="1036"/>
          <ac:picMkLst>
            <pc:docMk/>
            <pc:sldMk cId="1537406623" sldId="707"/>
            <ac:picMk id="7" creationId="{993DFDD3-983C-4A79-B11A-AFF282C4734F}"/>
          </ac:picMkLst>
        </pc:picChg>
        <pc:picChg chg="add del mod">
          <ac:chgData name="Gerth Stølting Brodal" userId="04ef4784-6591-4f86-a140-f5c3b108582a" providerId="ADAL" clId="{1833E81B-E5FD-4821-A578-BF7F0E32FE7F}" dt="2022-05-07T20:09:59.410" v="69" actId="478"/>
          <ac:picMkLst>
            <pc:docMk/>
            <pc:sldMk cId="1537406623" sldId="707"/>
            <ac:picMk id="7" creationId="{BD22CD79-7D6D-4C0B-A42D-ADEEA454D0A8}"/>
          </ac:picMkLst>
        </pc:picChg>
        <pc:picChg chg="add del">
          <ac:chgData name="Gerth Stølting Brodal" userId="04ef4784-6591-4f86-a140-f5c3b108582a" providerId="ADAL" clId="{1833E81B-E5FD-4821-A578-BF7F0E32FE7F}" dt="2022-05-07T20:14:30.176" v="77" actId="478"/>
          <ac:picMkLst>
            <pc:docMk/>
            <pc:sldMk cId="1537406623" sldId="707"/>
            <ac:picMk id="9" creationId="{5305F7AD-1E14-4513-A3EC-467E86FF86CE}"/>
          </ac:picMkLst>
        </pc:picChg>
        <pc:picChg chg="add mod">
          <ac:chgData name="Gerth Stølting Brodal" userId="04ef4784-6591-4f86-a140-f5c3b108582a" providerId="ADAL" clId="{1833E81B-E5FD-4821-A578-BF7F0E32FE7F}" dt="2022-05-08T14:06:03.942" v="199" actId="1035"/>
          <ac:picMkLst>
            <pc:docMk/>
            <pc:sldMk cId="1537406623" sldId="707"/>
            <ac:picMk id="11" creationId="{2D847965-9071-4EA8-AA5E-897295E19F57}"/>
          </ac:picMkLst>
        </pc:picChg>
      </pc:sldChg>
      <pc:sldChg chg="modSp mod">
        <pc:chgData name="Gerth Stølting Brodal" userId="04ef4784-6591-4f86-a140-f5c3b108582a" providerId="ADAL" clId="{1833E81B-E5FD-4821-A578-BF7F0E32FE7F}" dt="2022-05-08T21:51:08.106" v="326" actId="1076"/>
        <pc:sldMkLst>
          <pc:docMk/>
          <pc:sldMk cId="467931418" sldId="708"/>
        </pc:sldMkLst>
        <pc:spChg chg="mod">
          <ac:chgData name="Gerth Stølting Brodal" userId="04ef4784-6591-4f86-a140-f5c3b108582a" providerId="ADAL" clId="{1833E81B-E5FD-4821-A578-BF7F0E32FE7F}" dt="2022-05-08T21:42:42.309" v="325" actId="20577"/>
          <ac:spMkLst>
            <pc:docMk/>
            <pc:sldMk cId="467931418" sldId="708"/>
            <ac:spMk id="3" creationId="{00000000-0000-0000-0000-000000000000}"/>
          </ac:spMkLst>
        </pc:spChg>
        <pc:picChg chg="mod">
          <ac:chgData name="Gerth Stølting Brodal" userId="04ef4784-6591-4f86-a140-f5c3b108582a" providerId="ADAL" clId="{1833E81B-E5FD-4821-A578-BF7F0E32FE7F}" dt="2022-05-08T21:51:08.106" v="326" actId="1076"/>
          <ac:picMkLst>
            <pc:docMk/>
            <pc:sldMk cId="467931418" sldId="708"/>
            <ac:picMk id="4" creationId="{00000000-0000-0000-0000-000000000000}"/>
          </ac:picMkLst>
        </pc:picChg>
        <pc:picChg chg="mod">
          <ac:chgData name="Gerth Stølting Brodal" userId="04ef4784-6591-4f86-a140-f5c3b108582a" providerId="ADAL" clId="{1833E81B-E5FD-4821-A578-BF7F0E32FE7F}" dt="2022-05-08T21:51:08.106" v="326" actId="1076"/>
          <ac:picMkLst>
            <pc:docMk/>
            <pc:sldMk cId="467931418" sldId="708"/>
            <ac:picMk id="5" creationId="{00000000-0000-0000-0000-000000000000}"/>
          </ac:picMkLst>
        </pc:picChg>
        <pc:picChg chg="mod">
          <ac:chgData name="Gerth Stølting Brodal" userId="04ef4784-6591-4f86-a140-f5c3b108582a" providerId="ADAL" clId="{1833E81B-E5FD-4821-A578-BF7F0E32FE7F}" dt="2022-05-08T21:51:08.106" v="326" actId="1076"/>
          <ac:picMkLst>
            <pc:docMk/>
            <pc:sldMk cId="467931418" sldId="708"/>
            <ac:picMk id="6" creationId="{00000000-0000-0000-0000-000000000000}"/>
          </ac:picMkLst>
        </pc:picChg>
      </pc:sldChg>
      <pc:sldChg chg="modNotesTx">
        <pc:chgData name="Gerth Stølting Brodal" userId="04ef4784-6591-4f86-a140-f5c3b108582a" providerId="ADAL" clId="{1833E81B-E5FD-4821-A578-BF7F0E32FE7F}" dt="2022-05-08T16:25:53.124" v="292" actId="313"/>
        <pc:sldMkLst>
          <pc:docMk/>
          <pc:sldMk cId="1389040031" sldId="709"/>
        </pc:sldMkLst>
      </pc:sldChg>
      <pc:sldChg chg="addSp delSp modSp mod">
        <pc:chgData name="Gerth Stølting Brodal" userId="04ef4784-6591-4f86-a140-f5c3b108582a" providerId="ADAL" clId="{1833E81B-E5FD-4821-A578-BF7F0E32FE7F}" dt="2022-05-08T13:39:07.328" v="195" actId="208"/>
        <pc:sldMkLst>
          <pc:docMk/>
          <pc:sldMk cId="2636328320" sldId="715"/>
        </pc:sldMkLst>
        <pc:spChg chg="mod">
          <ac:chgData name="Gerth Stølting Brodal" userId="04ef4784-6591-4f86-a140-f5c3b108582a" providerId="ADAL" clId="{1833E81B-E5FD-4821-A578-BF7F0E32FE7F}" dt="2022-05-08T13:37:47.505" v="192" actId="1076"/>
          <ac:spMkLst>
            <pc:docMk/>
            <pc:sldMk cId="2636328320" sldId="715"/>
            <ac:spMk id="7" creationId="{00000000-0000-0000-0000-000000000000}"/>
          </ac:spMkLst>
        </pc:spChg>
        <pc:picChg chg="add mod ord">
          <ac:chgData name="Gerth Stølting Brodal" userId="04ef4784-6591-4f86-a140-f5c3b108582a" providerId="ADAL" clId="{1833E81B-E5FD-4821-A578-BF7F0E32FE7F}" dt="2022-05-08T13:39:07.328" v="195" actId="208"/>
          <ac:picMkLst>
            <pc:docMk/>
            <pc:sldMk cId="2636328320" sldId="715"/>
            <ac:picMk id="3" creationId="{B779AEBC-E2DE-4BF2-82EA-6AA9745C1211}"/>
          </ac:picMkLst>
        </pc:picChg>
        <pc:picChg chg="add del">
          <ac:chgData name="Gerth Stølting Brodal" userId="04ef4784-6591-4f86-a140-f5c3b108582a" providerId="ADAL" clId="{1833E81B-E5FD-4821-A578-BF7F0E32FE7F}" dt="2022-05-08T13:37:38.740" v="190" actId="478"/>
          <ac:picMkLst>
            <pc:docMk/>
            <pc:sldMk cId="2636328320" sldId="715"/>
            <ac:picMk id="4" creationId="{00000000-0000-0000-0000-000000000000}"/>
          </ac:picMkLst>
        </pc:picChg>
      </pc:sldChg>
      <pc:sldChg chg="modSp mod">
        <pc:chgData name="Gerth Stølting Brodal" userId="04ef4784-6591-4f86-a140-f5c3b108582a" providerId="ADAL" clId="{1833E81B-E5FD-4821-A578-BF7F0E32FE7F}" dt="2022-05-08T22:17:54.121" v="334" actId="20577"/>
        <pc:sldMkLst>
          <pc:docMk/>
          <pc:sldMk cId="2312210166" sldId="718"/>
        </pc:sldMkLst>
        <pc:spChg chg="mod">
          <ac:chgData name="Gerth Stølting Brodal" userId="04ef4784-6591-4f86-a140-f5c3b108582a" providerId="ADAL" clId="{1833E81B-E5FD-4821-A578-BF7F0E32FE7F}" dt="2022-05-08T22:17:54.121" v="334" actId="20577"/>
          <ac:spMkLst>
            <pc:docMk/>
            <pc:sldMk cId="2312210166" sldId="718"/>
            <ac:spMk id="48" creationId="{00000000-0000-0000-0000-000000000000}"/>
          </ac:spMkLst>
        </pc:spChg>
      </pc:sldChg>
      <pc:sldChg chg="modNotesTx">
        <pc:chgData name="Gerth Stølting Brodal" userId="04ef4784-6591-4f86-a140-f5c3b108582a" providerId="ADAL" clId="{1833E81B-E5FD-4821-A578-BF7F0E32FE7F}" dt="2022-05-08T22:55:56.369" v="338" actId="20577"/>
        <pc:sldMkLst>
          <pc:docMk/>
          <pc:sldMk cId="3034035244" sldId="719"/>
        </pc:sldMkLst>
      </pc:sldChg>
      <pc:sldChg chg="modNotesTx">
        <pc:chgData name="Gerth Stølting Brodal" userId="04ef4784-6591-4f86-a140-f5c3b108582a" providerId="ADAL" clId="{1833E81B-E5FD-4821-A578-BF7F0E32FE7F}" dt="2022-05-08T23:44:23.451" v="439" actId="20577"/>
        <pc:sldMkLst>
          <pc:docMk/>
          <pc:sldMk cId="3676626356" sldId="722"/>
        </pc:sldMkLst>
      </pc:sldChg>
      <pc:sldChg chg="modNotesTx">
        <pc:chgData name="Gerth Stølting Brodal" userId="04ef4784-6591-4f86-a140-f5c3b108582a" providerId="ADAL" clId="{1833E81B-E5FD-4821-A578-BF7F0E32FE7F}" dt="2022-05-08T23:55:25.814" v="554" actId="113"/>
        <pc:sldMkLst>
          <pc:docMk/>
          <pc:sldMk cId="2975332178" sldId="7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74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b="1" dirty="0"/>
              <a:t>&lt;&gt;</a:t>
            </a:r>
            <a:r>
              <a:rPr lang="en-US" dirty="0"/>
              <a:t> x = new </a:t>
            </a:r>
            <a:r>
              <a:rPr lang="en-US" dirty="0" err="1"/>
              <a:t>ArrayList</a:t>
            </a:r>
            <a:r>
              <a:rPr lang="en-US" dirty="0"/>
              <a:t>&lt;String&gt;();  --- </a:t>
            </a:r>
            <a:r>
              <a:rPr lang="en-US" b="1" dirty="0"/>
              <a:t>does not 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56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 = example</a:t>
            </a:r>
            <a:r>
              <a:rPr lang="en-US" baseline="0" dirty="0"/>
              <a:t> of </a:t>
            </a:r>
            <a:r>
              <a:rPr lang="en-US" baseline="0" dirty="0" err="1"/>
              <a:t>builtin</a:t>
            </a:r>
            <a:r>
              <a:rPr lang="en-US" baseline="0" dirty="0"/>
              <a:t> overloaded operator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5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having multiple</a:t>
            </a:r>
            <a:r>
              <a:rPr lang="en-US" baseline="0" dirty="0"/>
              <a:t> class definitions in a file, only one can be public – and must have same name as the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48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method or a variable is marked as </a:t>
            </a:r>
            <a:r>
              <a:rPr lang="en-US" b="1" dirty="0"/>
              <a:t>protected</a:t>
            </a:r>
            <a:r>
              <a:rPr lang="en-US" dirty="0"/>
              <a:t>, it can be accessed from: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1) </a:t>
            </a:r>
            <a:r>
              <a:rPr lang="en-US" dirty="0">
                <a:effectLst/>
              </a:rPr>
              <a:t>Within the enclosing class.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2) </a:t>
            </a:r>
            <a:r>
              <a:rPr lang="en-US" dirty="0">
                <a:effectLst/>
              </a:rPr>
              <a:t>Other classes in the same package as the enclosing class.</a:t>
            </a:r>
          </a:p>
          <a:p>
            <a:pPr lvl="1"/>
            <a:r>
              <a:rPr lang="en-US" sz="7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 3) </a:t>
            </a:r>
            <a:r>
              <a:rPr lang="en-US" dirty="0">
                <a:effectLst/>
              </a:rPr>
              <a:t>Sub classes, regardless of packages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6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“</a:t>
            </a:r>
            <a:r>
              <a:rPr lang="en-US" dirty="0" err="1"/>
              <a:t>var</a:t>
            </a:r>
            <a:r>
              <a:rPr lang="en-US" dirty="0"/>
              <a:t> p” to avoid writing</a:t>
            </a:r>
            <a:r>
              <a:rPr lang="en-US" baseline="0" dirty="0"/>
              <a:t> “Pair&lt;Integer&gt; p”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52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ensures that at compile time we know that r has an area method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78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 variable </a:t>
            </a:r>
            <a:r>
              <a:rPr lang="da-DK" dirty="0" err="1"/>
              <a:t>can</a:t>
            </a:r>
            <a:r>
              <a:rPr lang="da-DK" dirty="0"/>
              <a:t> have type </a:t>
            </a:r>
            <a:r>
              <a:rPr lang="da-DK" dirty="0" err="1"/>
              <a:t>that</a:t>
            </a:r>
            <a:r>
              <a:rPr lang="da-DK" dirty="0"/>
              <a:t> is an abstract class</a:t>
            </a:r>
          </a:p>
          <a:p>
            <a:r>
              <a:rPr lang="da-DK" dirty="0"/>
              <a:t>Int / </a:t>
            </a:r>
            <a:r>
              <a:rPr lang="da-DK" dirty="0" err="1"/>
              <a:t>int</a:t>
            </a:r>
            <a:r>
              <a:rPr lang="da-DK" dirty="0"/>
              <a:t> returns </a:t>
            </a:r>
            <a:r>
              <a:rPr lang="da-DK" dirty="0" err="1"/>
              <a:t>int</a:t>
            </a:r>
            <a:r>
              <a:rPr lang="da-DK" dirty="0"/>
              <a:t> (</a:t>
            </a:r>
            <a:r>
              <a:rPr lang="da-DK" dirty="0" err="1"/>
              <a:t>integer</a:t>
            </a:r>
            <a:r>
              <a:rPr lang="da-DK" dirty="0"/>
              <a:t> division), </a:t>
            </a:r>
            <a:r>
              <a:rPr lang="da-DK" dirty="0" err="1"/>
              <a:t>whereas</a:t>
            </a:r>
            <a:r>
              <a:rPr lang="da-DK" dirty="0"/>
              <a:t> x / y is type double </a:t>
            </a:r>
            <a:r>
              <a:rPr lang="da-DK" dirty="0" err="1"/>
              <a:t>if</a:t>
            </a:r>
            <a:r>
              <a:rPr lang="da-DK" dirty="0"/>
              <a:t> x and/or y is double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35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da-DK" sz="1200" dirty="0"/>
              <a:t> </a:t>
            </a:r>
            <a:r>
              <a:rPr lang="da-DK" sz="1200" dirty="0" err="1"/>
              <a:t>helps</a:t>
            </a:r>
            <a:r>
              <a:rPr lang="da-DK" sz="1200" baseline="0" dirty="0"/>
              <a:t> to spot </a:t>
            </a:r>
            <a:r>
              <a:rPr lang="da-DK" sz="1200" baseline="0" dirty="0" err="1"/>
              <a:t>misspellings</a:t>
            </a:r>
            <a:r>
              <a:rPr lang="da-DK" sz="1200" baseline="0" dirty="0"/>
              <a:t> </a:t>
            </a:r>
          </a:p>
          <a:p>
            <a:r>
              <a:rPr lang="da-DK" sz="1200" baseline="0" dirty="0"/>
              <a:t>If C </a:t>
            </a:r>
            <a:r>
              <a:rPr lang="da-DK" sz="1200" baseline="0" dirty="0" err="1"/>
              <a:t>does</a:t>
            </a:r>
            <a:r>
              <a:rPr lang="da-DK" sz="1200" baseline="0" dirty="0"/>
              <a:t> </a:t>
            </a:r>
            <a:r>
              <a:rPr lang="da-DK" sz="1200" baseline="0" dirty="0" err="1"/>
              <a:t>definde</a:t>
            </a:r>
            <a:r>
              <a:rPr lang="da-DK" sz="1200" baseline="0" dirty="0"/>
              <a:t> </a:t>
            </a:r>
            <a:r>
              <a:rPr lang="da-DK" sz="1200" baseline="0" dirty="0" err="1"/>
              <a:t>sayHi</a:t>
            </a:r>
            <a:r>
              <a:rPr lang="da-DK" sz="1200" baseline="0" dirty="0"/>
              <a:t>, </a:t>
            </a:r>
            <a:r>
              <a:rPr lang="da-DK" sz="1200" baseline="0" dirty="0" err="1"/>
              <a:t>we</a:t>
            </a:r>
            <a:r>
              <a:rPr lang="da-DK" sz="1200" baseline="0" dirty="0"/>
              <a:t> </a:t>
            </a:r>
            <a:r>
              <a:rPr lang="da-DK" sz="1200" baseline="0" dirty="0" err="1"/>
              <a:t>will</a:t>
            </a:r>
            <a:r>
              <a:rPr lang="da-DK" sz="1200" baseline="0" dirty="0"/>
              <a:t> </a:t>
            </a:r>
            <a:r>
              <a:rPr lang="da-DK" sz="1200" baseline="0" dirty="0" err="1"/>
              <a:t>get</a:t>
            </a:r>
            <a:r>
              <a:rPr lang="da-DK" sz="1200" baseline="0" dirty="0"/>
              <a:t> an ”</a:t>
            </a:r>
            <a:r>
              <a:rPr lang="da-DK" sz="1200" baseline="0" dirty="0" err="1"/>
              <a:t>Unresolved</a:t>
            </a:r>
            <a:r>
              <a:rPr lang="da-DK" sz="1200" baseline="0" dirty="0"/>
              <a:t> compilation problem, </a:t>
            </a:r>
            <a:r>
              <a:rPr lang="da-DK" sz="1200" baseline="0" dirty="0" err="1"/>
              <a:t>duplicate</a:t>
            </a:r>
            <a:r>
              <a:rPr lang="da-DK" sz="1200" baseline="0" dirty="0"/>
              <a:t> default </a:t>
            </a:r>
            <a:r>
              <a:rPr lang="da-DK" sz="1200" baseline="0" dirty="0" err="1"/>
              <a:t>methods</a:t>
            </a:r>
            <a:r>
              <a:rPr lang="da-DK" sz="1200" baseline="0" dirty="0"/>
              <a:t>”</a:t>
            </a:r>
          </a:p>
          <a:p>
            <a:r>
              <a:rPr lang="da-DK" sz="1200" b="0" baseline="0" dirty="0"/>
              <a:t>If </a:t>
            </a:r>
            <a:r>
              <a:rPr lang="pt-BR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pt-BR" sz="1200" b="0" u="none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pt-BR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(){} does not contain {}, then we get “</a:t>
            </a:r>
            <a:r>
              <a:rPr lang="en-US" sz="1200" b="0" u="non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Unresolved compilation problem: Cannot instantiate the type A”</a:t>
            </a:r>
            <a:endParaRPr lang="da-DK" sz="1200" b="0" baseline="0" dirty="0"/>
          </a:p>
          <a:p>
            <a:r>
              <a:rPr lang="da-DK" sz="1200" baseline="0" dirty="0"/>
              <a:t>new A() {} : A is </a:t>
            </a:r>
            <a:r>
              <a:rPr lang="da-DK" sz="1200" baseline="0" dirty="0" err="1"/>
              <a:t>class</a:t>
            </a:r>
            <a:r>
              <a:rPr lang="da-DK" sz="1200" baseline="0" dirty="0"/>
              <a:t> or interface, () is </a:t>
            </a:r>
            <a:r>
              <a:rPr lang="da-DK" sz="1200" baseline="0" dirty="0" err="1"/>
              <a:t>calling</a:t>
            </a:r>
            <a:r>
              <a:rPr lang="da-DK" sz="1200" baseline="0" dirty="0"/>
              <a:t> the </a:t>
            </a:r>
            <a:r>
              <a:rPr lang="da-DK" sz="1200" baseline="0" dirty="0" err="1"/>
              <a:t>constructor</a:t>
            </a:r>
            <a:r>
              <a:rPr lang="da-DK" sz="1200" baseline="0" dirty="0"/>
              <a:t>, {} </a:t>
            </a:r>
            <a:r>
              <a:rPr lang="da-DK" sz="1200" baseline="0" dirty="0" err="1"/>
              <a:t>can</a:t>
            </a:r>
            <a:r>
              <a:rPr lang="da-DK" sz="1200" baseline="0" dirty="0"/>
              <a:t> </a:t>
            </a:r>
            <a:r>
              <a:rPr lang="da-DK" sz="1200" baseline="0" dirty="0" err="1"/>
              <a:t>contain</a:t>
            </a:r>
            <a:r>
              <a:rPr lang="da-DK" sz="1200" baseline="0" dirty="0"/>
              <a:t> </a:t>
            </a:r>
            <a:r>
              <a:rPr lang="da-DK" sz="1200" baseline="0" dirty="0" err="1"/>
              <a:t>further</a:t>
            </a:r>
            <a:r>
              <a:rPr lang="da-DK" sz="1200" baseline="0" dirty="0"/>
              <a:t> </a:t>
            </a:r>
            <a:r>
              <a:rPr lang="da-DK" sz="1200" baseline="0" dirty="0" err="1"/>
              <a:t>class</a:t>
            </a:r>
            <a:r>
              <a:rPr lang="da-DK" sz="1200" baseline="0" dirty="0"/>
              <a:t> </a:t>
            </a:r>
            <a:r>
              <a:rPr lang="da-DK" sz="1200" baseline="0" dirty="0" err="1"/>
              <a:t>implementations</a:t>
            </a:r>
            <a:r>
              <a:rPr lang="da-DK" sz="1200" baseline="0" dirty="0"/>
              <a:t> for </a:t>
            </a:r>
            <a:r>
              <a:rPr lang="da-DK" sz="1200" baseline="0" dirty="0" err="1"/>
              <a:t>this</a:t>
            </a:r>
            <a:r>
              <a:rPr lang="da-DK" sz="1200" baseline="0" dirty="0"/>
              <a:t> </a:t>
            </a:r>
            <a:r>
              <a:rPr lang="da-DK" sz="1200" baseline="0" dirty="0" err="1"/>
              <a:t>use-once</a:t>
            </a:r>
            <a:r>
              <a:rPr lang="da-DK" sz="1200" baseline="0" dirty="0"/>
              <a:t> </a:t>
            </a:r>
            <a:r>
              <a:rPr lang="da-DK" sz="1200" baseline="0" dirty="0" err="1"/>
              <a:t>class</a:t>
            </a:r>
            <a:endParaRPr lang="da-DK" sz="1200" baseline="0" dirty="0"/>
          </a:p>
          <a:p>
            <a:r>
              <a:rPr lang="da-DK" sz="1200" baseline="0" dirty="0"/>
              <a:t>purpose is to </a:t>
            </a:r>
            <a:r>
              <a:rPr lang="da-DK" sz="1200" baseline="0" dirty="0" err="1"/>
              <a:t>avoid</a:t>
            </a:r>
            <a:r>
              <a:rPr lang="da-DK" sz="1200" baseline="0" dirty="0"/>
              <a:t> </a:t>
            </a:r>
            <a:r>
              <a:rPr lang="da-DK" sz="1200" baseline="0" dirty="0" err="1"/>
              <a:t>having</a:t>
            </a:r>
            <a:r>
              <a:rPr lang="da-DK" sz="1200" baseline="0" dirty="0"/>
              <a:t> to </a:t>
            </a:r>
            <a:r>
              <a:rPr lang="da-DK" sz="1200" baseline="0" dirty="0" err="1"/>
              <a:t>name</a:t>
            </a:r>
            <a:r>
              <a:rPr lang="da-DK" sz="1200" baseline="0" dirty="0"/>
              <a:t> the class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3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Python lambda has been available since version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55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05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Java </a:t>
            </a:r>
            <a:r>
              <a:rPr lang="da-DK" dirty="0" err="1"/>
              <a:t>mascot</a:t>
            </a:r>
            <a:r>
              <a:rPr lang="da-DK" dirty="0"/>
              <a:t> </a:t>
            </a:r>
            <a:r>
              <a:rPr lang="da-DK" dirty="0" err="1"/>
              <a:t>Juke</a:t>
            </a:r>
            <a:endParaRPr lang="da-DK" dirty="0"/>
          </a:p>
          <a:p>
            <a:r>
              <a:rPr lang="da-DK" dirty="0" err="1"/>
              <a:t>Hotspot</a:t>
            </a:r>
            <a:r>
              <a:rPr lang="da-DK" baseline="0" dirty="0"/>
              <a:t> </a:t>
            </a:r>
            <a:r>
              <a:rPr lang="da-DK" baseline="0" dirty="0" err="1"/>
              <a:t>primary</a:t>
            </a:r>
            <a:r>
              <a:rPr lang="da-DK" baseline="0" dirty="0"/>
              <a:t> developer, Lars Bak from Aarhus </a:t>
            </a:r>
            <a:r>
              <a:rPr lang="da-DK" baseline="0" dirty="0" err="1"/>
              <a:t>University</a:t>
            </a:r>
            <a:endParaRPr lang="da-DK" baseline="0" dirty="0"/>
          </a:p>
          <a:p>
            <a:r>
              <a:rPr lang="en-US" dirty="0"/>
              <a:t>https://en.wikipedia.org/wiki/Java_(programming_language)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7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2019:</a:t>
            </a:r>
            <a:r>
              <a:rPr lang="en-US" baseline="0" dirty="0"/>
              <a:t> The Java RE from java.com is NOT compatible with the JDK from oracle.com !!!! But JDK includes a JRE.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7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”</a:t>
            </a:r>
            <a:r>
              <a:rPr lang="da-DK" dirty="0" err="1"/>
              <a:t>println</a:t>
            </a:r>
            <a:r>
              <a:rPr lang="da-DK" dirty="0"/>
              <a:t>(1, 2);”  </a:t>
            </a:r>
            <a:r>
              <a:rPr lang="da-DK" dirty="0" err="1"/>
              <a:t>fails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println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argument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Python </a:t>
            </a:r>
            <a:r>
              <a:rPr lang="en-US" b="1" dirty="0" err="1"/>
              <a:t>sys.argv</a:t>
            </a:r>
            <a:r>
              <a:rPr lang="en-US" b="1" dirty="0"/>
              <a:t> </a:t>
            </a:r>
            <a:r>
              <a:rPr lang="en-US" b="0" dirty="0"/>
              <a:t>contains the same arguments, except that </a:t>
            </a:r>
            <a:r>
              <a:rPr lang="en-US" b="0" dirty="0" err="1"/>
              <a:t>sys.argv</a:t>
            </a:r>
            <a:r>
              <a:rPr lang="en-US" b="0" dirty="0"/>
              <a:t>[0] is the name of the program executed.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exist standard library classes that support arbitrary size arrays like class </a:t>
            </a:r>
            <a:r>
              <a:rPr lang="en-US" b="1" dirty="0" err="1"/>
              <a:t>ArrayList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68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byte</a:t>
            </a:r>
            <a:r>
              <a:rPr lang="da-DK" baseline="0" dirty="0"/>
              <a:t> = </a:t>
            </a:r>
            <a:r>
              <a:rPr lang="en-US" dirty="0"/>
              <a:t>-128 to 127</a:t>
            </a:r>
            <a:endParaRPr lang="da-DK" dirty="0"/>
          </a:p>
          <a:p>
            <a:r>
              <a:rPr lang="da-DK" dirty="0" err="1"/>
              <a:t>BigInteger</a:t>
            </a:r>
            <a:r>
              <a:rPr lang="da-DK" dirty="0"/>
              <a:t> have a </a:t>
            </a:r>
            <a:r>
              <a:rPr lang="da-DK" dirty="0" err="1"/>
              <a:t>toString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__</a:t>
            </a:r>
            <a:r>
              <a:rPr lang="da-DK" dirty="0" err="1"/>
              <a:t>str</a:t>
            </a:r>
            <a:r>
              <a:rPr lang="da-DK" dirty="0"/>
              <a:t>__</a:t>
            </a:r>
            <a:r>
              <a:rPr lang="da-DK" baseline="0" dirty="0"/>
              <a:t> </a:t>
            </a:r>
            <a:r>
              <a:rPr lang="da-DK" baseline="0" dirty="0" err="1"/>
              <a:t>method</a:t>
            </a:r>
            <a:r>
              <a:rPr lang="da-DK" baseline="0" dirty="0"/>
              <a:t>, and </a:t>
            </a:r>
            <a:r>
              <a:rPr lang="da-DK" baseline="0" dirty="0" err="1"/>
              <a:t>str</a:t>
            </a:r>
            <a:r>
              <a:rPr lang="da-DK" baseline="0" dirty="0"/>
              <a:t>(x)</a:t>
            </a:r>
          </a:p>
          <a:p>
            <a:r>
              <a:rPr lang="da-DK" baseline="0" dirty="0"/>
              <a:t>Java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uses</a:t>
            </a:r>
            <a:r>
              <a:rPr lang="da-DK" baseline="0" dirty="0"/>
              <a:t> to overload operators, so </a:t>
            </a:r>
            <a:r>
              <a:rPr lang="da-DK" baseline="0" dirty="0" err="1"/>
              <a:t>we</a:t>
            </a:r>
            <a:r>
              <a:rPr lang="da-DK" baseline="0" dirty="0"/>
              <a:t> have to </a:t>
            </a:r>
            <a:r>
              <a:rPr lang="da-DK" baseline="0" dirty="0" err="1"/>
              <a:t>write</a:t>
            </a:r>
            <a:r>
              <a:rPr lang="da-DK" baseline="0" dirty="0"/>
              <a:t> </a:t>
            </a:r>
            <a:r>
              <a:rPr lang="da-DK" baseline="0" dirty="0" err="1"/>
              <a:t>x.multiply</a:t>
            </a:r>
            <a:r>
              <a:rPr lang="da-DK" baseline="0" dirty="0"/>
              <a:t>(x) </a:t>
            </a:r>
            <a:r>
              <a:rPr lang="da-DK" baseline="0" dirty="0" err="1"/>
              <a:t>instead</a:t>
            </a:r>
            <a:r>
              <a:rPr lang="da-DK" baseline="0" dirty="0"/>
              <a:t> of x *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9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nestone.academy/ns/books/published/java4python/index.html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java.com/downloa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code.visualstudio.com/" TargetMode="External"/><Relationship Id="rId7" Type="http://schemas.openxmlformats.org/officeDocument/2006/relationships/hyperlink" Target="https://www.bluej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beans.org/" TargetMode="External"/><Relationship Id="rId5" Type="http://schemas.openxmlformats.org/officeDocument/2006/relationships/hyperlink" Target="https://www.eclipse.org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www.jetbrains.com/idea/" TargetMode="Externa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 flipV="1">
            <a:off x="838199" y="3019638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60388" y="3469647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27313" y="3919656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78568" cy="1325563"/>
          </a:xfrm>
        </p:spPr>
        <p:txBody>
          <a:bodyPr/>
          <a:lstStyle/>
          <a:p>
            <a:pPr algn="r"/>
            <a:r>
              <a:rPr lang="da-DK" dirty="0"/>
              <a:t>Java vs </a:t>
            </a:r>
            <a:r>
              <a:rPr lang="da-DK" dirty="0" err="1"/>
              <a:t>Python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389914" y="2924397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434025" y="2957055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466681" y="3019638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55796" y="3504474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434025" y="3941677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Content Placeholder 30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46" y="2576608"/>
            <a:ext cx="1934527" cy="1934527"/>
          </a:xfr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84" y="4312848"/>
            <a:ext cx="3429000" cy="17145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827313" y="5302917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66457" y="5305651"/>
            <a:ext cx="21771" cy="1252723"/>
          </a:xfrm>
          <a:prstGeom prst="line">
            <a:avLst/>
          </a:prstGeom>
          <a:ln w="161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831502" y="5387382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831503" y="5872218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53276" y="6309421"/>
            <a:ext cx="291234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766039" y="3022372"/>
            <a:ext cx="2612990" cy="23485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70646" y="3472382"/>
            <a:ext cx="2630572" cy="2399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783202" y="3922391"/>
            <a:ext cx="2595827" cy="23706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73881" y="6322227"/>
            <a:ext cx="7251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err="1">
                <a:hlinkClick r:id="rId5"/>
              </a:rPr>
              <a:t>runestone.academy</a:t>
            </a:r>
            <a:r>
              <a:rPr lang="en-US" dirty="0">
                <a:hlinkClick r:id="rId5"/>
              </a:rPr>
              <a:t>/ns/books/published/java4python/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75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51908"/>
              </p:ext>
            </p:extLst>
          </p:nvPr>
        </p:nvGraphicFramePr>
        <p:xfrm>
          <a:off x="1317554" y="341811"/>
          <a:ext cx="973963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9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Primitive.java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/**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A Java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docstring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be processed using '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javadoc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*/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comment until end-of-line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Primitive {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) {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type of variable must be declared before used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remember ';' after each statement</a:t>
                      </a:r>
                    </a:p>
                    <a:p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y=2;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 does not matter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a=3, b=4;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multiple declarations and initialization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y + a + b);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 v={1, 2, 42, 3};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 of four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(v[2]);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prints 42, arrays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0-indexed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multi-line comment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that continues until here */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v = new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new array of size three, containing zeros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(v[2]);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prints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(x == y) {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if-syntax '(' and ')' mandatory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1;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2;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 else {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use '{' and '}' to create block of statements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a = 4; b = 3;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two statements on one line</a:t>
                      </a:r>
                    </a:p>
                    <a:p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85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types –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</a:t>
            </a:r>
            <a:r>
              <a:rPr lang="da-DK" dirty="0" err="1"/>
              <a:t>without</a:t>
            </a:r>
            <a:r>
              <a:rPr lang="da-DK" dirty="0"/>
              <a:t>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6487"/>
            <a:ext cx="9911577" cy="2478968"/>
          </a:xfrm>
        </p:spPr>
        <p:txBody>
          <a:bodyPr>
            <a:normAutofit/>
          </a:bodyPr>
          <a:lstStyle/>
          <a:p>
            <a:r>
              <a:rPr lang="da-DK" dirty="0"/>
              <a:t>Just </a:t>
            </a:r>
            <a:r>
              <a:rPr lang="da-DK" dirty="0" err="1"/>
              <a:t>enforcing</a:t>
            </a:r>
            <a:r>
              <a:rPr lang="da-DK" dirty="0"/>
              <a:t> a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style</a:t>
            </a:r>
            <a:r>
              <a:rPr lang="da-DK" dirty="0"/>
              <a:t> (</a:t>
            </a:r>
            <a:r>
              <a:rPr lang="da-DK" dirty="0" err="1"/>
              <a:t>also</a:t>
            </a:r>
            <a:r>
              <a:rPr lang="da-DK" dirty="0"/>
              <a:t> C and C++)</a:t>
            </a:r>
          </a:p>
          <a:p>
            <a:r>
              <a:rPr lang="da-DK" dirty="0"/>
              <a:t>Helps </a:t>
            </a:r>
            <a:r>
              <a:rPr lang="da-DK" dirty="0" err="1"/>
              <a:t>users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mixing</a:t>
            </a:r>
            <a:r>
              <a:rPr lang="da-DK" dirty="0"/>
              <a:t> up </a:t>
            </a:r>
            <a:r>
              <a:rPr lang="da-DK" dirty="0" err="1"/>
              <a:t>values</a:t>
            </a:r>
            <a:r>
              <a:rPr lang="da-DK" dirty="0"/>
              <a:t> of </a:t>
            </a:r>
            <a:r>
              <a:rPr lang="da-DK" dirty="0" err="1"/>
              <a:t>different</a:t>
            </a:r>
            <a:r>
              <a:rPr lang="da-DK" dirty="0"/>
              <a:t> types</a:t>
            </a:r>
          </a:p>
          <a:p>
            <a:r>
              <a:rPr lang="da-DK" dirty="0"/>
              <a:t>(</a:t>
            </a:r>
            <a:r>
              <a:rPr lang="da-DK" dirty="0" err="1"/>
              <a:t>Some</a:t>
            </a:r>
            <a:r>
              <a:rPr lang="da-DK" dirty="0"/>
              <a:t>) type </a:t>
            </a:r>
            <a:r>
              <a:rPr lang="da-DK" dirty="0" err="1"/>
              <a:t>errors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caught</a:t>
            </a:r>
            <a:r>
              <a:rPr lang="da-DK" dirty="0"/>
              <a:t> at </a:t>
            </a:r>
            <a:r>
              <a:rPr lang="da-DK" dirty="0" err="1"/>
              <a:t>compile</a:t>
            </a:r>
            <a:r>
              <a:rPr lang="da-DK" dirty="0"/>
              <a:t> time</a:t>
            </a:r>
          </a:p>
          <a:p>
            <a:r>
              <a:rPr lang="da-DK" dirty="0"/>
              <a:t>More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execution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687762"/>
              </p:ext>
            </p:extLst>
          </p:nvPr>
        </p:nvGraphicFramePr>
        <p:xfrm>
          <a:off x="670930" y="3980671"/>
          <a:ext cx="509349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34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type_error.py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'abc'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print('program running...')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 running...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----&gt; 4 print(x / 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unsupported operand type(s) for /: 'int' and 'str'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741948"/>
              </p:ext>
            </p:extLst>
          </p:nvPr>
        </p:nvGraphicFramePr>
        <p:xfrm>
          <a:off x="5928732" y="2487151"/>
          <a:ext cx="555406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40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TypeError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int x = 3;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String y = "abc";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System.out.println(x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y);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javac TypeError.java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javac TypeError.java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TypeError.java:5: error: bad operand types for binary operator '/'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System.out.println(x / y);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^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first type:  int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second type: String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error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5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813" y="198871"/>
            <a:ext cx="10515600" cy="1325563"/>
          </a:xfrm>
        </p:spPr>
        <p:txBody>
          <a:bodyPr/>
          <a:lstStyle/>
          <a:p>
            <a:r>
              <a:rPr lang="da-DK" dirty="0"/>
              <a:t>Basic Java 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84468"/>
              </p:ext>
            </p:extLst>
          </p:nvPr>
        </p:nvGraphicFramePr>
        <p:xfrm>
          <a:off x="127990" y="1824163"/>
          <a:ext cx="5793677" cy="43586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1847099142"/>
                    </a:ext>
                  </a:extLst>
                </a:gridCol>
                <a:gridCol w="3019997">
                  <a:extLst>
                    <a:ext uri="{9D8B030D-6E8A-4147-A177-3AD203B41FA5}">
                      <a16:colId xmlns:a16="http://schemas.microsoft.com/office/drawing/2014/main" val="608477444"/>
                    </a:ext>
                  </a:extLst>
                </a:gridCol>
              </a:tblGrid>
              <a:tr h="126373">
                <a:tc>
                  <a:txBody>
                    <a:bodyPr/>
                    <a:lstStyle/>
                    <a:p>
                      <a:r>
                        <a:rPr lang="da-DK" sz="2000" dirty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Values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05633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boolean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da-DK" sz="2000" dirty="0"/>
                        <a:t> or 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06620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8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3964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character</a:t>
                      </a:r>
                      <a:r>
                        <a:rPr lang="da-DK" sz="2000" dirty="0"/>
                        <a:t> (16-bit</a:t>
                      </a:r>
                      <a:r>
                        <a:rPr lang="da-DK" sz="2000" baseline="0" dirty="0"/>
                        <a:t> UTF)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76893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short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16 bit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29892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32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8892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64 bit </a:t>
                      </a:r>
                      <a:r>
                        <a:rPr lang="da-DK" sz="2000" dirty="0" err="1"/>
                        <a:t>integer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36620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32 bit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floating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bout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67887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64 bit </a:t>
                      </a:r>
                      <a:r>
                        <a:rPr lang="da-DK" sz="2000" dirty="0" err="1"/>
                        <a:t>floating</a:t>
                      </a:r>
                      <a:r>
                        <a:rPr lang="da-DK" sz="2000" dirty="0"/>
                        <a:t> point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09994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arbitrary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precision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integers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5875"/>
                  </a:ext>
                </a:extLst>
              </a:tr>
              <a:tr h="126373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da-DK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strings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3376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348755"/>
              </p:ext>
            </p:extLst>
          </p:nvPr>
        </p:nvGraphicFramePr>
        <p:xfrm>
          <a:off x="6096000" y="696403"/>
          <a:ext cx="5928043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BigIntegerTest.java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java.math.*;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import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everything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import java.math.BigInteger;  // alternativ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BigIntegerTest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BigInteger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("2");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while (true)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BigIntegers are immutable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x = x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.multiply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java.math.BigInteger.toString()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System.out.println(x);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18446744073709551616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340282366920938463463374607431768211456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98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1825625"/>
            <a:ext cx="4536374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size of a </a:t>
            </a:r>
            <a:r>
              <a:rPr lang="en-US" dirty="0" err="1"/>
              <a:t>builtin</a:t>
            </a:r>
            <a:r>
              <a:rPr lang="en-US" dirty="0"/>
              <a:t> Java array can not be modified when first created. </a:t>
            </a:r>
            <a:br>
              <a:rPr lang="en-US" dirty="0"/>
            </a:br>
            <a:r>
              <a:rPr lang="en-US" dirty="0"/>
              <a:t>If you need a bigger array you have to instantiate a new array.</a:t>
            </a:r>
          </a:p>
          <a:p>
            <a:endParaRPr lang="da-DK" dirty="0"/>
          </a:p>
          <a:p>
            <a:r>
              <a:rPr lang="da-DK" dirty="0"/>
              <a:t>Or </a:t>
            </a:r>
            <a:r>
              <a:rPr lang="da-DK" dirty="0" err="1"/>
              <a:t>better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standard </a:t>
            </a:r>
            <a:r>
              <a:rPr lang="da-DK" dirty="0" err="1"/>
              <a:t>collection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ArrayList</a:t>
            </a:r>
            <a:endParaRPr lang="da-DK" b="1" dirty="0">
              <a:solidFill>
                <a:srgbClr val="C00000"/>
              </a:solidFill>
            </a:endParaRPr>
          </a:p>
          <a:p>
            <a:endParaRPr lang="da-DK" b="1" dirty="0">
              <a:solidFill>
                <a:srgbClr val="C00000"/>
              </a:solidFill>
            </a:endParaRPr>
          </a:p>
          <a:p>
            <a:r>
              <a:rPr lang="da-DK" b="1" dirty="0" err="1">
                <a:solidFill>
                  <a:srgbClr val="C00000"/>
                </a:solidFill>
              </a:rPr>
              <a:t>ArrayList</a:t>
            </a:r>
            <a:r>
              <a:rPr lang="da-DK" b="1" dirty="0">
                <a:solidFill>
                  <a:srgbClr val="C00000"/>
                </a:solidFill>
              </a:rPr>
              <a:t> </a:t>
            </a:r>
            <a:r>
              <a:rPr lang="da-DK" dirty="0"/>
              <a:t>is a </a:t>
            </a:r>
            <a:r>
              <a:rPr lang="da-DK" dirty="0" err="1"/>
              <a:t>generic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(type of </a:t>
            </a:r>
            <a:r>
              <a:rPr lang="da-DK" dirty="0" err="1"/>
              <a:t>content</a:t>
            </a:r>
            <a:r>
              <a:rPr lang="da-DK" dirty="0"/>
              <a:t> is given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i="1" dirty="0">
                <a:cs typeface="Courier New" panose="02070309020205020404" pitchFamily="49" charset="0"/>
              </a:rPr>
              <a:t>element type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dirty="0"/>
              <a:t>; </a:t>
            </a:r>
            <a:r>
              <a:rPr lang="da-DK" dirty="0" err="1"/>
              <a:t>generics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Java 5, 2004)</a:t>
            </a:r>
            <a:endParaRPr lang="da-DK" b="1" dirty="0">
              <a:solidFill>
                <a:srgbClr val="C00000"/>
              </a:solidFill>
            </a:endParaRPr>
          </a:p>
          <a:p>
            <a:endParaRPr lang="da-DK" b="1" dirty="0">
              <a:solidFill>
                <a:srgbClr val="C00000"/>
              </a:solidFill>
            </a:endParaRPr>
          </a:p>
          <a:p>
            <a:r>
              <a:rPr lang="da-DK" dirty="0"/>
              <a:t>The for-</a:t>
            </a:r>
            <a:r>
              <a:rPr lang="da-DK" dirty="0" err="1"/>
              <a:t>each</a:t>
            </a:r>
            <a:r>
              <a:rPr lang="da-DK" dirty="0"/>
              <a:t> loop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introduced</a:t>
            </a:r>
            <a:r>
              <a:rPr lang="da-DK" dirty="0"/>
              <a:t> in Java 5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89244"/>
              </p:ext>
            </p:extLst>
          </p:nvPr>
        </p:nvGraphicFramePr>
        <p:xfrm>
          <a:off x="5035138" y="365125"/>
          <a:ext cx="6842443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ConcatenateArrayLists.java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java.util contains ArrayList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ConcatenateArrayList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ArrayList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a generic container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 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a.add("A1");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in Python .append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a.add("A2");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b.add("B1");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c.addAll(a);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in Python .extend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c.addAll(b);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(String e : c)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foreach over iterator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System.out.println(e);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71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Tired</a:t>
            </a:r>
            <a:r>
              <a:rPr lang="da-DK" dirty="0"/>
              <a:t> of </a:t>
            </a:r>
            <a:r>
              <a:rPr lang="da-DK" dirty="0" err="1"/>
              <a:t>writing</a:t>
            </a:r>
            <a:r>
              <a:rPr lang="da-DK" dirty="0"/>
              <a:t> all </a:t>
            </a:r>
            <a:r>
              <a:rPr lang="da-DK" dirty="0" err="1"/>
              <a:t>these</a:t>
            </a:r>
            <a:r>
              <a:rPr lang="da-DK" dirty="0"/>
              <a:t> types...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3" y="1825625"/>
            <a:ext cx="11311247" cy="1440089"/>
          </a:xfrm>
        </p:spPr>
        <p:txBody>
          <a:bodyPr>
            <a:normAutofit/>
          </a:bodyPr>
          <a:lstStyle/>
          <a:p>
            <a:r>
              <a:rPr lang="en-US" dirty="0"/>
              <a:t>In Java 7 (2011) the “diamond operator”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en-US" dirty="0"/>
              <a:t> was introduced for type inference for generic instance creation to reduce verbosity</a:t>
            </a:r>
          </a:p>
          <a:p>
            <a:r>
              <a:rPr lang="en-US" dirty="0"/>
              <a:t>In Java 10 (2018) the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keyword was introduced to type infer variables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50536"/>
              </p:ext>
            </p:extLst>
          </p:nvPr>
        </p:nvGraphicFramePr>
        <p:xfrm>
          <a:off x="316922" y="3322059"/>
          <a:ext cx="1155815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8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ArrayListTest.java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java.util contains ArrayList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ArrayListTest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ArrayList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a generic container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Full types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ArrayList is subclass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class 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uses type inference 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&lt;&gt;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ArrayList subclass of List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ArrayList&lt;String&gt;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infer type of variable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Math.floor(1.5);        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not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obvious what type v is (double)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28" y="6129022"/>
            <a:ext cx="299094" cy="24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35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17008"/>
              </p:ext>
            </p:extLst>
          </p:nvPr>
        </p:nvGraphicFramePr>
        <p:xfrm>
          <a:off x="5513375" y="206829"/>
          <a:ext cx="6294755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Functions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x)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x, int y)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y;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static String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a, String b)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a + b;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string concatenation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4));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("abc", "def"));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914" y="311737"/>
            <a:ext cx="4942114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5624"/>
            <a:ext cx="5132375" cy="5108575"/>
          </a:xfrm>
        </p:spPr>
        <p:txBody>
          <a:bodyPr>
            <a:normAutofit/>
          </a:bodyPr>
          <a:lstStyle/>
          <a:p>
            <a:r>
              <a:rPr lang="da-DK" dirty="0"/>
              <a:t>Must </a:t>
            </a:r>
            <a:r>
              <a:rPr lang="da-DK" dirty="0" err="1"/>
              <a:t>declare</a:t>
            </a:r>
            <a:r>
              <a:rPr lang="da-DK" dirty="0"/>
              <a:t> the </a:t>
            </a:r>
            <a:r>
              <a:rPr lang="da-DK" dirty="0" err="1"/>
              <a:t>number</a:t>
            </a:r>
            <a:r>
              <a:rPr lang="da-DK" dirty="0"/>
              <a:t> of arguments and </a:t>
            </a:r>
            <a:r>
              <a:rPr lang="da-DK" dirty="0" err="1"/>
              <a:t>their</a:t>
            </a:r>
            <a:r>
              <a:rPr lang="da-DK" dirty="0"/>
              <a:t> types, and the </a:t>
            </a:r>
            <a:r>
              <a:rPr lang="da-DK" dirty="0" err="1"/>
              <a:t>return</a:t>
            </a:r>
            <a:r>
              <a:rPr lang="da-DK" dirty="0"/>
              <a:t> type</a:t>
            </a:r>
          </a:p>
          <a:p>
            <a:r>
              <a:rPr lang="da-DK" dirty="0"/>
              <a:t>The argument types </a:t>
            </a:r>
            <a:r>
              <a:rPr lang="da-DK" dirty="0" err="1"/>
              <a:t>are</a:t>
            </a:r>
            <a:r>
              <a:rPr lang="da-DK" dirty="0"/>
              <a:t> part of the </a:t>
            </a:r>
            <a:r>
              <a:rPr lang="da-DK" i="1" dirty="0"/>
              <a:t>signature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have the same </a:t>
            </a:r>
            <a:r>
              <a:rPr lang="da-DK" dirty="0" err="1"/>
              <a:t>name</a:t>
            </a:r>
            <a:r>
              <a:rPr lang="da-DK" dirty="0"/>
              <a:t>, but </a:t>
            </a:r>
            <a:r>
              <a:rPr lang="da-DK" dirty="0" err="1"/>
              <a:t>different</a:t>
            </a:r>
            <a:r>
              <a:rPr lang="da-DK" dirty="0"/>
              <a:t> type signatures</a:t>
            </a:r>
          </a:p>
          <a:p>
            <a:endParaRPr lang="da-DK" dirty="0"/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br>
              <a:rPr lang="da-DK" dirty="0"/>
            </a:br>
            <a:r>
              <a:rPr lang="da-DK" dirty="0"/>
              <a:t>* and ** do not </a:t>
            </a:r>
            <a:r>
              <a:rPr lang="da-DK" dirty="0" err="1"/>
              <a:t>exist</a:t>
            </a:r>
            <a:r>
              <a:rPr lang="da-DK" dirty="0"/>
              <a:t> in Java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8930"/>
              </p:ext>
            </p:extLst>
          </p:nvPr>
        </p:nvGraphicFramePr>
        <p:xfrm>
          <a:off x="7169889" y="4325983"/>
          <a:ext cx="4827905" cy="2424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y=None):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y == None: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y = x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type(x) is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x * 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x + y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print(f(7), f(3, 4),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4956464" y="6247915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4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0" y="301573"/>
            <a:ext cx="4743203" cy="1325563"/>
          </a:xfrm>
        </p:spPr>
        <p:txBody>
          <a:bodyPr/>
          <a:lstStyle/>
          <a:p>
            <a:r>
              <a:rPr lang="da-DK" dirty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30" y="1627136"/>
            <a:ext cx="4361215" cy="5230864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/>
              <a:t>Constructor</a:t>
            </a:r>
            <a:r>
              <a:rPr lang="da-DK" dirty="0"/>
              <a:t> = </a:t>
            </a:r>
            <a:r>
              <a:rPr lang="da-DK" dirty="0" err="1"/>
              <a:t>method</a:t>
            </a:r>
            <a:r>
              <a:rPr lang="da-DK" dirty="0"/>
              <a:t> with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equal</a:t>
            </a:r>
            <a:r>
              <a:rPr lang="da-DK" dirty="0"/>
              <a:t> to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name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type)</a:t>
            </a:r>
            <a:endParaRPr lang="en-US" dirty="0"/>
          </a:p>
          <a:p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/>
              <a:t> = </a:t>
            </a:r>
            <a:r>
              <a:rPr lang="da-DK" dirty="0" err="1"/>
              <a:t>referes</a:t>
            </a:r>
            <a:r>
              <a:rPr lang="da-DK" dirty="0"/>
              <a:t> to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(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en-US" dirty="0"/>
              <a:t>“</a:t>
            </a:r>
            <a:r>
              <a:rPr lang="da-DK" dirty="0" err="1"/>
              <a:t>self</a:t>
            </a:r>
            <a:r>
              <a:rPr lang="da-DK" dirty="0"/>
              <a:t>”)</a:t>
            </a:r>
            <a:endParaRPr lang="en-US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a-DK" dirty="0"/>
              <a:t> on </a:t>
            </a:r>
            <a:r>
              <a:rPr lang="da-DK" dirty="0" err="1"/>
              <a:t>attributes</a:t>
            </a:r>
            <a:r>
              <a:rPr lang="da-DK" dirty="0"/>
              <a:t> / </a:t>
            </a:r>
            <a:r>
              <a:rPr lang="da-DK" dirty="0" err="1"/>
              <a:t>methods</a:t>
            </a:r>
            <a:r>
              <a:rPr lang="da-DK" dirty="0"/>
              <a:t> to give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/>
              <a:t>(arguments) to </a:t>
            </a:r>
            <a:r>
              <a:rPr lang="da-DK" dirty="0" err="1"/>
              <a:t>create</a:t>
            </a:r>
            <a:r>
              <a:rPr lang="da-DK" dirty="0"/>
              <a:t> new </a:t>
            </a:r>
            <a:r>
              <a:rPr lang="da-DK" dirty="0" err="1"/>
              <a:t>objects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multiple </a:t>
            </a:r>
            <a:r>
              <a:rPr lang="da-DK" dirty="0" err="1"/>
              <a:t>constructors</a:t>
            </a:r>
            <a:r>
              <a:rPr lang="da-DK" dirty="0"/>
              <a:t>, but with </a:t>
            </a:r>
            <a:r>
              <a:rPr lang="da-DK" dirty="0" err="1"/>
              <a:t>distinct</a:t>
            </a:r>
            <a:r>
              <a:rPr lang="da-DK" dirty="0"/>
              <a:t> type signatures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396508"/>
              </p:ext>
            </p:extLst>
          </p:nvPr>
        </p:nvGraphicFramePr>
        <p:xfrm>
          <a:off x="5140035" y="162368"/>
          <a:ext cx="68777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AClass.java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width, height;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declare attributes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.width = width;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.height = height;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side) {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width = side;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same as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this.width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side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height = side;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AClass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486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51" y="301573"/>
            <a:ext cx="3769428" cy="1325563"/>
          </a:xfrm>
        </p:spPr>
        <p:txBody>
          <a:bodyPr/>
          <a:lstStyle/>
          <a:p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251" y="1627136"/>
            <a:ext cx="4024748" cy="4943310"/>
          </a:xfrm>
        </p:spPr>
        <p:txBody>
          <a:bodyPr>
            <a:normAutofit/>
          </a:bodyPr>
          <a:lstStyle/>
          <a:p>
            <a:r>
              <a:rPr lang="da-DK" dirty="0"/>
              <a:t>Java supports single </a:t>
            </a:r>
            <a:r>
              <a:rPr lang="da-DK" dirty="0" err="1"/>
              <a:t>inheritance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endParaRPr lang="da-DK" dirty="0"/>
          </a:p>
          <a:p>
            <a:r>
              <a:rPr lang="da-DK" dirty="0" err="1"/>
              <a:t>Attributes</a:t>
            </a:r>
            <a:r>
              <a:rPr lang="da-DK" dirty="0"/>
              <a:t> and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accessible</a:t>
            </a:r>
            <a:r>
              <a:rPr lang="da-DK" dirty="0"/>
              <a:t> in a </a:t>
            </a:r>
            <a:r>
              <a:rPr lang="da-DK" dirty="0" err="1"/>
              <a:t>subclass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</a:t>
            </a:r>
            <a:r>
              <a:rPr lang="da-DK" dirty="0" err="1"/>
              <a:t>protected</a:t>
            </a:r>
            <a:r>
              <a:rPr lang="da-DK" dirty="0"/>
              <a:t> (or public)</a:t>
            </a:r>
          </a:p>
          <a:p>
            <a:r>
              <a:rPr lang="da-DK" dirty="0" err="1"/>
              <a:t>Constructors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inherited</a:t>
            </a:r>
            <a:r>
              <a:rPr lang="da-DK" dirty="0"/>
              <a:t>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19640"/>
              </p:ext>
            </p:extLst>
          </p:nvPr>
        </p:nvGraphicFramePr>
        <p:xfrm>
          <a:off x="4476999" y="111568"/>
          <a:ext cx="7555230" cy="661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5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Inheritance.java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BasicRectangle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protected allows subclass to access attributes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protected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width,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BasicRectangle(int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BasicRectangle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Rectangle(int width, int height) {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// call constructor of super class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(width, height);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 area()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Inheritance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Rectangle r = new Rectangle(6,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65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4" y="384701"/>
            <a:ext cx="4743203" cy="1325563"/>
          </a:xfrm>
        </p:spPr>
        <p:txBody>
          <a:bodyPr/>
          <a:lstStyle/>
          <a:p>
            <a:r>
              <a:rPr lang="da-DK" dirty="0" err="1"/>
              <a:t>Generic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434" y="1627136"/>
            <a:ext cx="4052092" cy="4943310"/>
          </a:xfrm>
        </p:spPr>
        <p:txBody>
          <a:bodyPr>
            <a:normAutofit/>
          </a:bodyPr>
          <a:lstStyle/>
          <a:p>
            <a:r>
              <a:rPr lang="da-DK" dirty="0"/>
              <a:t>Class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parameterized</a:t>
            </a:r>
            <a:r>
              <a:rPr lang="da-DK" dirty="0"/>
              <a:t> by </a:t>
            </a:r>
            <a:r>
              <a:rPr lang="da-DK" dirty="0" err="1"/>
              <a:t>one</a:t>
            </a:r>
            <a:r>
              <a:rPr lang="da-DK" dirty="0"/>
              <a:t> or more types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comma</a:t>
            </a:r>
            <a:r>
              <a:rPr lang="da-DK" dirty="0"/>
              <a:t> </a:t>
            </a:r>
            <a:r>
              <a:rPr lang="da-DK" dirty="0" err="1"/>
              <a:t>separated</a:t>
            </a:r>
            <a:r>
              <a:rPr lang="da-DK" dirty="0"/>
              <a:t>)</a:t>
            </a:r>
          </a:p>
          <a:p>
            <a:r>
              <a:rPr lang="da-DK" dirty="0"/>
              <a:t>Primitive types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type parameters</a:t>
            </a:r>
          </a:p>
          <a:p>
            <a:r>
              <a:rPr lang="da-DK" dirty="0" err="1"/>
              <a:t>Instead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i="1" dirty="0" err="1"/>
              <a:t>wrappers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Integer</a:t>
            </a:r>
            <a:r>
              <a:rPr lang="da-DK" dirty="0"/>
              <a:t> for </a:t>
            </a:r>
            <a:r>
              <a:rPr lang="da-DK" dirty="0" err="1">
                <a:solidFill>
                  <a:srgbClr val="C00000"/>
                </a:solidFill>
              </a:rPr>
              <a:t>int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45862"/>
              </p:ext>
            </p:extLst>
          </p:nvPr>
        </p:nvGraphicFramePr>
        <p:xfrm>
          <a:off x="4750129" y="729084"/>
          <a:ext cx="7145655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GenericPair.java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69780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&lt;element&gt;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x;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.y = y;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first() { return x;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second() { return y;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GenericPair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 = new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&lt;Integer&gt;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System.out.println(p.first() * p.second());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2407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17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317" y="1325604"/>
            <a:ext cx="4600699" cy="553239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Java </a:t>
            </a:r>
            <a:r>
              <a:rPr lang="da-DK" dirty="0" err="1"/>
              <a:t>does</a:t>
            </a:r>
            <a:r>
              <a:rPr lang="da-DK" dirty="0"/>
              <a:t> not support multiple </a:t>
            </a:r>
            <a:r>
              <a:rPr lang="da-DK" dirty="0" err="1"/>
              <a:t>inheritance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Python</a:t>
            </a:r>
            <a:endParaRPr lang="da-DK" dirty="0"/>
          </a:p>
          <a:p>
            <a:r>
              <a:rPr lang="da-DK" dirty="0"/>
              <a:t>But 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implement</a:t>
            </a:r>
            <a:r>
              <a:rPr lang="da-DK" dirty="0"/>
              <a:t> an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>
                <a:solidFill>
                  <a:srgbClr val="C00000"/>
                </a:solidFill>
              </a:rPr>
              <a:t>interfaces</a:t>
            </a:r>
          </a:p>
          <a:p>
            <a:r>
              <a:rPr lang="da-DK" dirty="0"/>
              <a:t>An interface </a:t>
            </a:r>
            <a:r>
              <a:rPr lang="da-DK" dirty="0" err="1"/>
              <a:t>specifices</a:t>
            </a:r>
            <a:r>
              <a:rPr lang="da-DK" dirty="0"/>
              <a:t> a set of </a:t>
            </a:r>
            <a:r>
              <a:rPr lang="da-DK" dirty="0" err="1"/>
              <a:t>attributes</a:t>
            </a:r>
            <a:r>
              <a:rPr lang="da-DK" dirty="0"/>
              <a:t> and </a:t>
            </a:r>
            <a:r>
              <a:rPr lang="da-DK" dirty="0" err="1"/>
              <a:t>methods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 must have</a:t>
            </a:r>
          </a:p>
          <a:p>
            <a:r>
              <a:rPr lang="da-DK" dirty="0"/>
              <a:t>The type of a variable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an interface, and the variable </a:t>
            </a:r>
            <a:r>
              <a:rPr lang="da-DK" dirty="0" err="1"/>
              <a:t>can</a:t>
            </a:r>
            <a:r>
              <a:rPr lang="da-DK" dirty="0"/>
              <a:t> hold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stated</a:t>
            </a:r>
            <a:r>
              <a:rPr lang="da-DK" dirty="0"/>
              <a:t> to </a:t>
            </a:r>
            <a:r>
              <a:rPr lang="da-DK" dirty="0" err="1">
                <a:solidFill>
                  <a:srgbClr val="C00000"/>
                </a:solidFill>
              </a:rPr>
              <a:t>implement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the interface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01234"/>
              </p:ext>
            </p:extLst>
          </p:nvPr>
        </p:nvGraphicFramePr>
        <p:xfrm>
          <a:off x="5699541" y="812483"/>
          <a:ext cx="6231255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RectangleInterface.java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area();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method declaration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width, int height)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area()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RectangleInterface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7);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System.out.println(r.area());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20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A3CEFE-A3F0-DC61-C6BF-B114F64DDB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64" b="1"/>
          <a:stretch/>
        </p:blipFill>
        <p:spPr>
          <a:xfrm>
            <a:off x="477756" y="3680460"/>
            <a:ext cx="11236487" cy="31273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know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5254"/>
            <a:ext cx="10936294" cy="1984375"/>
          </a:xfrm>
        </p:spPr>
        <p:txBody>
          <a:bodyPr/>
          <a:lstStyle/>
          <a:p>
            <a:r>
              <a:rPr lang="da-DK" dirty="0"/>
              <a:t>Java is an </a:t>
            </a:r>
            <a:r>
              <a:rPr lang="da-DK" dirty="0" err="1"/>
              <a:t>example</a:t>
            </a:r>
            <a:r>
              <a:rPr lang="da-DK" dirty="0"/>
              <a:t> of a </a:t>
            </a:r>
            <a:r>
              <a:rPr lang="da-DK" dirty="0" err="1"/>
              <a:t>statically</a:t>
            </a:r>
            <a:r>
              <a:rPr lang="da-DK" dirty="0"/>
              <a:t> </a:t>
            </a:r>
            <a:r>
              <a:rPr lang="da-DK" dirty="0" err="1"/>
              <a:t>typed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language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like</a:t>
            </a:r>
            <a:r>
              <a:rPr lang="da-DK" dirty="0"/>
              <a:t> C and C++) </a:t>
            </a:r>
            <a:r>
              <a:rPr lang="da-DK" dirty="0" err="1"/>
              <a:t>opposed</a:t>
            </a:r>
            <a:r>
              <a:rPr lang="da-DK" dirty="0"/>
              <a:t> to </a:t>
            </a:r>
            <a:r>
              <a:rPr lang="da-DK" dirty="0" err="1"/>
              <a:t>Python’s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dynamically</a:t>
            </a:r>
            <a:r>
              <a:rPr lang="da-DK" dirty="0"/>
              <a:t> </a:t>
            </a:r>
            <a:r>
              <a:rPr lang="da-DK" dirty="0" err="1"/>
              <a:t>typed</a:t>
            </a:r>
            <a:endParaRPr lang="da-DK" dirty="0"/>
          </a:p>
          <a:p>
            <a:r>
              <a:rPr lang="da-DK" dirty="0"/>
              <a:t>One of the most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da-DK" dirty="0"/>
          </a:p>
          <a:p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courses</a:t>
            </a:r>
            <a:r>
              <a:rPr lang="da-DK" dirty="0"/>
              <a:t> at the Department of Computer Science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8D829-A712-4BAE-8893-B0DBE967C3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28698" t="553" r="32336" b="87211"/>
          <a:stretch/>
        </p:blipFill>
        <p:spPr>
          <a:xfrm>
            <a:off x="4303889" y="3600450"/>
            <a:ext cx="4004916" cy="5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6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Abstract </a:t>
            </a:r>
            <a:r>
              <a:rPr lang="da-DK" dirty="0" err="1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063" y="1524434"/>
            <a:ext cx="4600699" cy="4885851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Abstract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/>
              <a:t> =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instantiated</a:t>
            </a:r>
            <a:r>
              <a:rPr lang="da-DK" sz="2400" dirty="0"/>
              <a:t>, </a:t>
            </a:r>
            <a:r>
              <a:rPr lang="da-DK" sz="2400" dirty="0" err="1"/>
              <a:t>labeled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>
                <a:solidFill>
                  <a:srgbClr val="C00000"/>
                </a:solidFill>
              </a:rPr>
              <a:t>Abstract </a:t>
            </a:r>
            <a:r>
              <a:rPr lang="da-DK" sz="2400" dirty="0" err="1">
                <a:solidFill>
                  <a:srgbClr val="C00000"/>
                </a:solidFill>
              </a:rPr>
              <a:t>method</a:t>
            </a:r>
            <a:r>
              <a:rPr lang="da-DK" sz="2400" dirty="0"/>
              <a:t> =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declared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definition, </a:t>
            </a:r>
            <a:r>
              <a:rPr lang="da-DK" sz="2400" dirty="0" err="1"/>
              <a:t>labeled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da-DK" sz="2400" dirty="0"/>
              <a:t>,</a:t>
            </a:r>
            <a:br>
              <a:rPr lang="da-DK" sz="2400" dirty="0"/>
            </a:br>
            <a:r>
              <a:rPr lang="da-DK" sz="2400" dirty="0"/>
              <a:t>must </a:t>
            </a:r>
            <a:r>
              <a:rPr lang="da-DK" sz="2400" dirty="0" err="1"/>
              <a:t>be</a:t>
            </a:r>
            <a:r>
              <a:rPr lang="da-DK" sz="2400" dirty="0"/>
              <a:t> in abstract </a:t>
            </a:r>
            <a:r>
              <a:rPr lang="da-DK" sz="2400" dirty="0" err="1"/>
              <a:t>class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/>
              <a:t>An abstract class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</a:rPr>
              <a:t>extended</a:t>
            </a:r>
            <a:r>
              <a:rPr lang="da-DK" sz="2400" dirty="0"/>
              <a:t> to a non-abstract class by </a:t>
            </a:r>
            <a:r>
              <a:rPr lang="da-DK" sz="2400" dirty="0" err="1"/>
              <a:t>providing</a:t>
            </a:r>
            <a:r>
              <a:rPr lang="da-DK" sz="2400" dirty="0"/>
              <a:t> the missing </a:t>
            </a:r>
            <a:r>
              <a:rPr lang="da-DK" sz="2400" dirty="0" err="1"/>
              <a:t>method</a:t>
            </a:r>
            <a:r>
              <a:rPr lang="da-DK" sz="2400" dirty="0"/>
              <a:t> definitions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51961"/>
              </p:ext>
            </p:extLst>
          </p:nvPr>
        </p:nvGraphicFramePr>
        <p:xfrm>
          <a:off x="5967396" y="304483"/>
          <a:ext cx="592645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AbstractRectangle.java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class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double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convert int from area() to double before /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(double)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area() / circumference();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extends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Rectangle(int width, int height)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(width + height);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AbstractRectangle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Rectangle(6, 7);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626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Default </a:t>
            </a:r>
            <a:r>
              <a:rPr lang="da-DK" dirty="0" err="1"/>
              <a:t>methods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in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307" y="1898507"/>
            <a:ext cx="5383810" cy="4576184"/>
          </a:xfrm>
        </p:spPr>
        <p:txBody>
          <a:bodyPr>
            <a:normAutofit/>
          </a:bodyPr>
          <a:lstStyle/>
          <a:p>
            <a:r>
              <a:rPr lang="da-DK" sz="2400" dirty="0" err="1"/>
              <a:t>Before</a:t>
            </a:r>
            <a:r>
              <a:rPr lang="da-DK" sz="2400" dirty="0"/>
              <a:t> Java 8 all </a:t>
            </a:r>
            <a:r>
              <a:rPr lang="da-DK" sz="2400" dirty="0" err="1"/>
              <a:t>methods</a:t>
            </a:r>
            <a:r>
              <a:rPr lang="da-DK" sz="2400" dirty="0"/>
              <a:t> in an interface </a:t>
            </a:r>
            <a:r>
              <a:rPr lang="da-DK" sz="2400" dirty="0" err="1"/>
              <a:t>were</a:t>
            </a:r>
            <a:r>
              <a:rPr lang="da-DK" sz="2400" dirty="0"/>
              <a:t> abstract (</a:t>
            </a:r>
            <a:r>
              <a:rPr lang="da-DK" sz="2400" dirty="0" err="1"/>
              <a:t>no</a:t>
            </a:r>
            <a:r>
              <a:rPr lang="da-DK" sz="2400" dirty="0"/>
              <a:t> definition)</a:t>
            </a:r>
            <a:endParaRPr lang="da-DK" sz="2400" dirty="0">
              <a:solidFill>
                <a:srgbClr val="C00000"/>
              </a:solidFill>
            </a:endParaRPr>
          </a:p>
          <a:p>
            <a:endParaRPr lang="da-DK" sz="2400" dirty="0">
              <a:solidFill>
                <a:srgbClr val="C00000"/>
              </a:solidFill>
            </a:endParaRPr>
          </a:p>
          <a:p>
            <a:r>
              <a:rPr lang="da-DK" sz="2400" dirty="0" err="1"/>
              <a:t>Since</a:t>
            </a:r>
            <a:r>
              <a:rPr lang="da-DK" sz="2400" dirty="0"/>
              <a:t> Java 8 interfaces </a:t>
            </a:r>
            <a:r>
              <a:rPr lang="da-DK" sz="2400" dirty="0" err="1"/>
              <a:t>can</a:t>
            </a:r>
            <a:r>
              <a:rPr lang="da-DK" sz="2400" dirty="0"/>
              <a:t> have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da-DK" sz="2400" dirty="0"/>
              <a:t> </a:t>
            </a:r>
            <a:r>
              <a:rPr lang="da-DK" sz="2400" dirty="0" err="1"/>
              <a:t>methods</a:t>
            </a:r>
            <a:r>
              <a:rPr lang="da-DK" sz="2400" dirty="0"/>
              <a:t> with definition</a:t>
            </a:r>
            <a:endParaRPr lang="da-DK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distinction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abstract </a:t>
            </a:r>
            <a:r>
              <a:rPr lang="da-DK" sz="2400" dirty="0" err="1"/>
              <a:t>classes</a:t>
            </a:r>
            <a:r>
              <a:rPr lang="da-DK" sz="2400" dirty="0"/>
              <a:t> and interfaces </a:t>
            </a:r>
            <a:r>
              <a:rPr lang="da-DK" sz="2400" dirty="0" err="1"/>
              <a:t>gets</a:t>
            </a:r>
            <a:r>
              <a:rPr lang="da-DK" sz="2400" dirty="0"/>
              <a:t> </a:t>
            </a:r>
            <a:r>
              <a:rPr lang="da-DK" sz="2400" dirty="0" err="1"/>
              <a:t>blurred</a:t>
            </a:r>
            <a:endParaRPr lang="da-DK" sz="2400" dirty="0"/>
          </a:p>
          <a:p>
            <a:pPr lvl="1"/>
            <a:r>
              <a:rPr lang="da-DK" sz="2000" dirty="0"/>
              <a:t>a </a:t>
            </a:r>
            <a:r>
              <a:rPr lang="da-DK" sz="2000" dirty="0" err="1"/>
              <a:t>class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extend</a:t>
            </a:r>
            <a:r>
              <a:rPr lang="da-DK" sz="2000" dirty="0"/>
              <a:t> </a:t>
            </a:r>
            <a:r>
              <a:rPr lang="da-DK" sz="2000" dirty="0" err="1"/>
              <a:t>one</a:t>
            </a:r>
            <a:r>
              <a:rPr lang="da-DK" sz="2000" dirty="0"/>
              <a:t> abstract </a:t>
            </a:r>
            <a:r>
              <a:rPr lang="da-DK" sz="2000" dirty="0" err="1"/>
              <a:t>class</a:t>
            </a:r>
            <a:endParaRPr lang="da-DK" sz="2000" dirty="0"/>
          </a:p>
          <a:p>
            <a:pPr lvl="1"/>
            <a:r>
              <a:rPr lang="da-DK" sz="2000" dirty="0"/>
              <a:t>a </a:t>
            </a:r>
            <a:r>
              <a:rPr lang="da-DK" sz="2000" dirty="0" err="1"/>
              <a:t>class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implement</a:t>
            </a:r>
            <a:r>
              <a:rPr lang="da-DK" sz="2000" dirty="0"/>
              <a:t> more interfaces</a:t>
            </a:r>
          </a:p>
          <a:p>
            <a:pPr marL="457200" lvl="1" indent="0">
              <a:buNone/>
            </a:pPr>
            <a:r>
              <a:rPr lang="da-DK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⇒ </a:t>
            </a:r>
            <a:r>
              <a:rPr lang="da-DK" sz="2000" dirty="0"/>
              <a:t>multiple </a:t>
            </a:r>
            <a:r>
              <a:rPr lang="en-US" sz="2000" dirty="0"/>
              <a:t>“</a:t>
            </a:r>
            <a:r>
              <a:rPr lang="da-DK" sz="2000" dirty="0" err="1"/>
              <a:t>inheritance</a:t>
            </a:r>
            <a:r>
              <a:rPr lang="da-DK" sz="2000" dirty="0"/>
              <a:t>” is </a:t>
            </a:r>
            <a:r>
              <a:rPr lang="da-DK" sz="2000" dirty="0" err="1"/>
              <a:t>possible</a:t>
            </a:r>
            <a:r>
              <a:rPr lang="da-DK" sz="2000" dirty="0"/>
              <a:t> in Java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10866"/>
              </p:ext>
            </p:extLst>
          </p:nvPr>
        </p:nvGraphicFramePr>
        <p:xfrm>
          <a:off x="5967396" y="304483"/>
          <a:ext cx="592645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DefaultInterface.java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 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double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convert int from area() to double before /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(double)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area() / circumference();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Rectangle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private int width,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// constructor, class name, no return 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Rectangle(int width, int height)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this.width = width; this.height =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width * height;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int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circumference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(width + height);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DefaultRectangle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Shape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 = new Rectangle(6, 7);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System.out.println(r.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fatness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35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17" y="198871"/>
            <a:ext cx="10515600" cy="1325563"/>
          </a:xfrm>
        </p:spPr>
        <p:txBody>
          <a:bodyPr/>
          <a:lstStyle/>
          <a:p>
            <a:r>
              <a:rPr lang="da-DK" dirty="0"/>
              <a:t>Multiple</a:t>
            </a:r>
            <a:br>
              <a:rPr lang="da-DK" dirty="0"/>
            </a:br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38" y="1624344"/>
            <a:ext cx="3996647" cy="5382246"/>
          </a:xfrm>
        </p:spPr>
        <p:txBody>
          <a:bodyPr>
            <a:normAutofit/>
          </a:bodyPr>
          <a:lstStyle/>
          <a:p>
            <a:r>
              <a:rPr lang="da-DK" sz="2400" dirty="0"/>
              <a:t>Class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sz="2400" dirty="0"/>
              <a:t> </a:t>
            </a:r>
            <a:r>
              <a:rPr lang="da-DK" sz="2400" dirty="0" err="1"/>
              <a:t>implements</a:t>
            </a:r>
            <a:r>
              <a:rPr lang="da-DK" sz="2400" dirty="0"/>
              <a:t> </a:t>
            </a:r>
            <a:r>
              <a:rPr lang="da-DK" sz="2400" dirty="0" err="1"/>
              <a:t>both</a:t>
            </a:r>
            <a:r>
              <a:rPr lang="da-DK" sz="2400" dirty="0"/>
              <a:t> interfaces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da-DK" sz="2400" dirty="0"/>
          </a:p>
          <a:p>
            <a:r>
              <a:rPr lang="da-DK" sz="2400" dirty="0" err="1"/>
              <a:t>Inherits</a:t>
            </a:r>
            <a:r>
              <a:rPr lang="da-DK" sz="2400" dirty="0"/>
              <a:t> default </a:t>
            </a:r>
            <a:r>
              <a:rPr lang="da-DK" sz="2400" dirty="0" err="1"/>
              <a:t>methods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sayA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/>
              <a:t>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sayB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inherit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da-DK" sz="2400" dirty="0"/>
              <a:t>, </a:t>
            </a:r>
            <a:r>
              <a:rPr lang="da-DK" sz="2400" dirty="0" err="1"/>
              <a:t>since</a:t>
            </a:r>
            <a:r>
              <a:rPr lang="da-DK" sz="2400" dirty="0"/>
              <a:t> in </a:t>
            </a:r>
            <a:r>
              <a:rPr lang="da-DK" sz="2400" dirty="0" err="1"/>
              <a:t>both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sz="2400" dirty="0"/>
              <a:t>.</a:t>
            </a:r>
            <a:br>
              <a:rPr lang="da-DK" sz="2400" dirty="0"/>
            </a:br>
            <a:r>
              <a:rPr lang="da-DK" sz="2400" dirty="0"/>
              <a:t>Must </a:t>
            </a:r>
            <a:r>
              <a:rPr lang="da-DK" sz="2400" dirty="0" err="1"/>
              <a:t>be</a:t>
            </a:r>
            <a:r>
              <a:rPr lang="da-DK" sz="2400" dirty="0"/>
              <a:t> overriden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sz="2400" dirty="0"/>
              <a:t> </a:t>
            </a:r>
          </a:p>
          <a:p>
            <a:r>
              <a:rPr lang="da-DK" sz="2400" dirty="0"/>
              <a:t>Can </a:t>
            </a:r>
            <a:r>
              <a:rPr lang="da-DK" sz="2400" dirty="0" err="1"/>
              <a:t>use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da-DK" sz="2400" dirty="0"/>
              <a:t> to </a:t>
            </a:r>
            <a:r>
              <a:rPr lang="da-DK" sz="2400" dirty="0" err="1"/>
              <a:t>enforce</a:t>
            </a:r>
            <a:r>
              <a:rPr lang="da-DK" sz="2400" dirty="0"/>
              <a:t> compiler to check if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exists</a:t>
            </a:r>
            <a:r>
              <a:rPr lang="da-DK" sz="2400" dirty="0"/>
              <a:t> in super </a:t>
            </a:r>
            <a:r>
              <a:rPr lang="da-DK" sz="2400" dirty="0" err="1"/>
              <a:t>class</a:t>
            </a:r>
            <a:endParaRPr lang="da-DK" sz="2400" dirty="0"/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new A(){}</a:t>
            </a:r>
            <a:r>
              <a:rPr lang="da-DK" sz="2400" dirty="0"/>
              <a:t> </a:t>
            </a:r>
            <a:r>
              <a:rPr lang="da-DK" sz="2400" dirty="0" err="1"/>
              <a:t>creates</a:t>
            </a:r>
            <a:r>
              <a:rPr lang="da-DK" sz="2400" dirty="0"/>
              <a:t> an </a:t>
            </a:r>
            <a:r>
              <a:rPr lang="da-DK" sz="2400" dirty="0" err="1"/>
              <a:t>instance</a:t>
            </a:r>
            <a:r>
              <a:rPr lang="da-DK" sz="2400" dirty="0"/>
              <a:t> of an </a:t>
            </a:r>
            <a:r>
              <a:rPr lang="da-DK" sz="2400" i="1" dirty="0" err="1"/>
              <a:t>anonymous</a:t>
            </a:r>
            <a:r>
              <a:rPr lang="da-DK" sz="2400" i="1" dirty="0"/>
              <a:t> </a:t>
            </a:r>
            <a:r>
              <a:rPr lang="da-DK" sz="2400" i="1" dirty="0" err="1"/>
              <a:t>class</a:t>
            </a:r>
            <a:r>
              <a:rPr lang="da-DK" sz="2400" dirty="0"/>
              <a:t> (</a:t>
            </a:r>
            <a:r>
              <a:rPr lang="da-DK" sz="2400" dirty="0" err="1"/>
              <a:t>extending</a:t>
            </a:r>
            <a:r>
              <a:rPr lang="da-DK" sz="2400" dirty="0"/>
              <a:t> or </a:t>
            </a:r>
            <a:r>
              <a:rPr lang="da-DK" sz="2400" dirty="0" err="1"/>
              <a:t>implementing</a:t>
            </a:r>
            <a:r>
              <a:rPr lang="da-DK" sz="2400" dirty="0"/>
              <a:t> A)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919918"/>
              </p:ext>
            </p:extLst>
          </p:nvPr>
        </p:nvGraphicFramePr>
        <p:xfrm>
          <a:off x="4243230" y="349580"/>
          <a:ext cx="7804736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473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MultipleInheritance.java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41826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System.out.println("say A");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System.out.println("A say's Hi");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interface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System.out.println("say B");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System.out.println("B say's Hi");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implements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@Override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(optional) requests compiler to 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// check if sayHi exists in supertype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void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System.out.println("C say's Hi");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(</a:t>
                      </a:r>
                      <a:r>
                        <a:rPr lang="pt-BR" sz="1400" b="1" u="non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</a:t>
                      </a:r>
                      <a:r>
                        <a:rPr lang="pt-BR" sz="1400" b="1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400" b="1" u="non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(){}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).sayHi();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instantiate an anonymous class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void test()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sayA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sayB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sayHi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MultipleInheritance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new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().test();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305732"/>
              </p:ext>
            </p:extLst>
          </p:nvPr>
        </p:nvGraphicFramePr>
        <p:xfrm>
          <a:off x="10023302" y="4904329"/>
          <a:ext cx="1565593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5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 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 A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 B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say's Hi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say's Hi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33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006"/>
            <a:ext cx="10515600" cy="1060739"/>
          </a:xfrm>
        </p:spPr>
        <p:txBody>
          <a:bodyPr/>
          <a:lstStyle/>
          <a:p>
            <a:r>
              <a:rPr lang="en-US" dirty="0"/>
              <a:t>Lambda expressions are possible since Java 8</a:t>
            </a:r>
          </a:p>
          <a:p>
            <a:r>
              <a:rPr lang="en-US" dirty="0"/>
              <a:t>Syntax :   </a:t>
            </a:r>
            <a:r>
              <a:rPr lang="en-US" i="1" dirty="0">
                <a:solidFill>
                  <a:srgbClr val="C00000"/>
                </a:solidFill>
              </a:rPr>
              <a:t>argument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expression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59085"/>
              </p:ext>
            </p:extLst>
          </p:nvPr>
        </p:nvGraphicFramePr>
        <p:xfrm>
          <a:off x="2735897" y="2632363"/>
          <a:ext cx="6720205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725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LambdaPrinting.java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293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java.util.*;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ArrayList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LambdaPrinting {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main(String[] args)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elements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ArrayList&lt;Integer&gt;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for (int i = 1; i &lt;= 3; i++)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elements.add(i);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	elements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.forEach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-&gt; System.out.println(e)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};</a:t>
                      </a:r>
                    </a:p>
                    <a:p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7252">
                <a:tc>
                  <a:txBody>
                    <a:bodyPr/>
                    <a:lstStyle/>
                    <a:p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LambdaPrinting.java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233944"/>
                  </a:ext>
                </a:extLst>
              </a:tr>
              <a:tr h="43507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1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855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79AEBC-E2DE-4BF2-82EA-6AA9745C1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40" y="391886"/>
            <a:ext cx="11684519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/>
          <p:cNvSpPr/>
          <p:nvPr/>
        </p:nvSpPr>
        <p:spPr>
          <a:xfrm>
            <a:off x="1315193" y="770490"/>
            <a:ext cx="5951882" cy="58907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2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</a:t>
            </a:r>
            <a:r>
              <a:rPr lang="da-DK" dirty="0" err="1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4595"/>
            <a:ext cx="10809514" cy="393291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dirty="0"/>
              <a:t>Java 1.0 </a:t>
            </a:r>
            <a:r>
              <a:rPr lang="da-DK" dirty="0" err="1"/>
              <a:t>released</a:t>
            </a:r>
            <a:r>
              <a:rPr lang="da-DK" dirty="0"/>
              <a:t> 1995 by Sun Microsystems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acquired</a:t>
            </a:r>
            <a:r>
              <a:rPr lang="da-DK" dirty="0"/>
              <a:t> by Oracle 2010)</a:t>
            </a:r>
          </a:p>
          <a:p>
            <a:pPr>
              <a:spcAft>
                <a:spcPts val="1200"/>
              </a:spcAft>
            </a:pPr>
            <a:r>
              <a:rPr lang="da-DK" dirty="0"/>
              <a:t>”</a:t>
            </a:r>
            <a:r>
              <a:rPr lang="en-US" dirty="0"/>
              <a:t>Write Once, Run Anywhere”</a:t>
            </a:r>
          </a:p>
          <a:p>
            <a:pPr>
              <a:spcAft>
                <a:spcPts val="1200"/>
              </a:spcAft>
            </a:pPr>
            <a:r>
              <a:rPr lang="en-US" dirty="0"/>
              <a:t>1999 improved performance by the </a:t>
            </a:r>
            <a:r>
              <a:rPr lang="en-US" b="1" dirty="0"/>
              <a:t>Java </a:t>
            </a:r>
            <a:r>
              <a:rPr lang="en-US" b="1" dirty="0" err="1"/>
              <a:t>HotSpot</a:t>
            </a:r>
            <a:r>
              <a:rPr lang="en-US" b="1" dirty="0"/>
              <a:t> Performance Engine </a:t>
            </a:r>
          </a:p>
          <a:p>
            <a:pPr>
              <a:spcAft>
                <a:spcPts val="1200"/>
              </a:spcAft>
            </a:pPr>
            <a:r>
              <a:rPr lang="da-DK" dirty="0" err="1"/>
              <a:t>Current</a:t>
            </a:r>
            <a:r>
              <a:rPr lang="da-DK" dirty="0"/>
              <a:t> version Java 20 (</a:t>
            </a:r>
            <a:r>
              <a:rPr lang="da-DK" dirty="0" err="1"/>
              <a:t>released</a:t>
            </a:r>
            <a:r>
              <a:rPr lang="da-DK" dirty="0"/>
              <a:t> March 2023)</a:t>
            </a:r>
          </a:p>
          <a:p>
            <a:pPr>
              <a:spcAft>
                <a:spcPts val="1200"/>
              </a:spcAft>
            </a:pPr>
            <a:r>
              <a:rPr lang="da-DK" dirty="0"/>
              <a:t>Java compiler generates </a:t>
            </a:r>
            <a:r>
              <a:rPr lang="da-DK" b="1" dirty="0"/>
              <a:t>Java </a:t>
            </a:r>
            <a:r>
              <a:rPr lang="da-DK" b="1" dirty="0" err="1"/>
              <a:t>bytecode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executed</a:t>
            </a:r>
            <a:r>
              <a:rPr lang="da-DK" dirty="0"/>
              <a:t> on a </a:t>
            </a:r>
            <a:br>
              <a:rPr lang="da-DK" dirty="0"/>
            </a:br>
            <a:r>
              <a:rPr lang="da-DK" b="1" dirty="0"/>
              <a:t>Java virtual </a:t>
            </a:r>
            <a:r>
              <a:rPr lang="da-DK" b="1" dirty="0" err="1"/>
              <a:t>machine</a:t>
            </a:r>
            <a:r>
              <a:rPr lang="da-DK" dirty="0"/>
              <a:t> (</a:t>
            </a:r>
            <a:r>
              <a:rPr lang="da-DK" b="1" dirty="0"/>
              <a:t>JVM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051" y="221457"/>
            <a:ext cx="1293749" cy="2328749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349344" y="2802731"/>
            <a:ext cx="3627663" cy="1088571"/>
          </a:xfrm>
          <a:prstGeom prst="wedgeRoundRectCallout">
            <a:avLst>
              <a:gd name="adj1" fmla="val -67148"/>
              <a:gd name="adj2" fmla="val 6234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 dirty="0" err="1">
                <a:solidFill>
                  <a:schemeClr val="tx1"/>
                </a:solidFill>
              </a:rPr>
              <a:t>PyPy</a:t>
            </a:r>
            <a:r>
              <a:rPr lang="da-DK" sz="2400" dirty="0">
                <a:solidFill>
                  <a:schemeClr val="tx1"/>
                </a:solidFill>
              </a:rPr>
              <a:t> is </a:t>
            </a:r>
            <a:r>
              <a:rPr lang="da-DK" sz="2400" dirty="0" err="1">
                <a:solidFill>
                  <a:schemeClr val="tx1"/>
                </a:solidFill>
              </a:rPr>
              <a:t>adopting</a:t>
            </a:r>
            <a:r>
              <a:rPr lang="da-DK" sz="2400" dirty="0">
                <a:solidFill>
                  <a:schemeClr val="tx1"/>
                </a:solidFill>
              </a:rPr>
              <a:t> the same </a:t>
            </a:r>
            <a:r>
              <a:rPr lang="da-DK" sz="2400" dirty="0" err="1">
                <a:solidFill>
                  <a:schemeClr val="tx1"/>
                </a:solidFill>
              </a:rPr>
              <a:t>ideas</a:t>
            </a:r>
            <a:r>
              <a:rPr lang="da-DK" sz="2400" dirty="0">
                <a:solidFill>
                  <a:schemeClr val="tx1"/>
                </a:solidFill>
              </a:rPr>
              <a:t> to </a:t>
            </a:r>
            <a:r>
              <a:rPr lang="da-DK" sz="2400" dirty="0" err="1">
                <a:solidFill>
                  <a:schemeClr val="tx1"/>
                </a:solidFill>
              </a:rPr>
              <a:t>Python</a:t>
            </a:r>
            <a:br>
              <a:rPr lang="da-DK" sz="2400" dirty="0">
                <a:solidFill>
                  <a:schemeClr val="tx1"/>
                </a:solidFill>
              </a:rPr>
            </a:br>
            <a:r>
              <a:rPr lang="da-DK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Just-in-Time compilation)</a:t>
            </a:r>
          </a:p>
        </p:txBody>
      </p:sp>
    </p:spTree>
    <p:extLst>
      <p:ext uri="{BB962C8B-B14F-4D97-AF65-F5344CB8AC3E}">
        <p14:creationId xmlns:p14="http://schemas.microsoft.com/office/powerpoint/2010/main" val="1863959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067" y="377000"/>
            <a:ext cx="10515600" cy="1325563"/>
          </a:xfrm>
        </p:spPr>
        <p:txBody>
          <a:bodyPr/>
          <a:lstStyle/>
          <a:p>
            <a:r>
              <a:rPr lang="da-DK" dirty="0" err="1"/>
              <a:t>Installing</a:t>
            </a:r>
            <a:r>
              <a:rPr lang="da-DK" dirty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6" y="1783962"/>
            <a:ext cx="6676901" cy="4589380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compile</a:t>
            </a:r>
            <a:r>
              <a:rPr lang="da-DK" sz="2400" dirty="0"/>
              <a:t> Java programs </a:t>
            </a:r>
            <a:r>
              <a:rPr lang="da-DK" sz="2400" dirty="0" err="1"/>
              <a:t>into</a:t>
            </a:r>
            <a:r>
              <a:rPr lang="da-DK" sz="2400" dirty="0"/>
              <a:t> </a:t>
            </a:r>
            <a:r>
              <a:rPr lang="da-DK" sz="2400" b="1" dirty="0" err="1"/>
              <a:t>bytecode</a:t>
            </a:r>
            <a:r>
              <a:rPr lang="da-DK" sz="2400" b="1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a </a:t>
            </a:r>
            <a:r>
              <a:rPr lang="da-DK" sz="2400" dirty="0">
                <a:solidFill>
                  <a:srgbClr val="C00000"/>
                </a:solidFill>
              </a:rPr>
              <a:t>compiler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from </a:t>
            </a:r>
            <a:r>
              <a:rPr lang="en-US" sz="2400" dirty="0"/>
              <a:t>Java SE Development Kit (</a:t>
            </a:r>
            <a:r>
              <a:rPr lang="en-US" sz="2400" b="1" dirty="0"/>
              <a:t>JDK</a:t>
            </a:r>
            <a:r>
              <a:rPr lang="en-US" sz="2400" dirty="0"/>
              <a:t>):</a:t>
            </a:r>
          </a:p>
          <a:p>
            <a:pPr marL="355600" indent="0">
              <a:spcAft>
                <a:spcPts val="1200"/>
              </a:spcAft>
              <a:buNone/>
            </a:pPr>
            <a:r>
              <a:rPr lang="da-DK" sz="2400" dirty="0">
                <a:hlinkClick r:id="rId3"/>
              </a:rPr>
              <a:t>www.oracle.com/java/technologies/downloads/</a:t>
            </a:r>
            <a:endParaRPr lang="da-DK" sz="2400" dirty="0"/>
          </a:p>
          <a:p>
            <a:pPr marL="355600" indent="0">
              <a:buNone/>
            </a:pPr>
            <a:r>
              <a:rPr lang="da-DK" sz="2400" dirty="0"/>
              <a:t>(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might</a:t>
            </a:r>
            <a:r>
              <a:rPr lang="da-DK" sz="2400" dirty="0"/>
              <a:t> </a:t>
            </a:r>
            <a:r>
              <a:rPr lang="da-DK" sz="2400" dirty="0" err="1"/>
              <a:t>need</a:t>
            </a:r>
            <a:r>
              <a:rPr lang="da-DK" sz="2400" dirty="0"/>
              <a:t> to </a:t>
            </a:r>
            <a:r>
              <a:rPr lang="da-DK" sz="2400" dirty="0" err="1"/>
              <a:t>add</a:t>
            </a:r>
            <a:r>
              <a:rPr lang="da-DK" sz="2400" dirty="0"/>
              <a:t> the JDK </a:t>
            </a:r>
            <a:r>
              <a:rPr lang="da-DK" sz="2400" dirty="0" err="1"/>
              <a:t>directory</a:t>
            </a:r>
            <a:r>
              <a:rPr lang="da-DK" sz="2400" dirty="0"/>
              <a:t> to </a:t>
            </a:r>
            <a:r>
              <a:rPr lang="da-DK" sz="2400" dirty="0" err="1"/>
              <a:t>your</a:t>
            </a:r>
            <a:r>
              <a:rPr lang="da-DK" sz="2400" dirty="0"/>
              <a:t> PATH, </a:t>
            </a:r>
            <a:r>
              <a:rPr lang="da-DK" sz="2400" dirty="0" err="1"/>
              <a:t>e.g</a:t>
            </a:r>
            <a:r>
              <a:rPr lang="da-DK" sz="2400" dirty="0"/>
              <a:t>. C:\Program Files\Java\jdk-18.0.1.1\bin)</a:t>
            </a:r>
          </a:p>
          <a:p>
            <a:pPr>
              <a:spcAft>
                <a:spcPts val="600"/>
              </a:spcAft>
            </a:pPr>
            <a:endParaRPr lang="da-DK" sz="2400" dirty="0"/>
          </a:p>
          <a:p>
            <a:pPr>
              <a:spcAft>
                <a:spcPts val="600"/>
              </a:spcAft>
            </a:pPr>
            <a:r>
              <a:rPr lang="da-DK" sz="2400" dirty="0"/>
              <a:t>To </a:t>
            </a:r>
            <a:r>
              <a:rPr lang="da-DK" sz="2400" dirty="0" err="1"/>
              <a:t>only</a:t>
            </a:r>
            <a:r>
              <a:rPr lang="da-DK" sz="2400" dirty="0"/>
              <a:t> run </a:t>
            </a:r>
            <a:r>
              <a:rPr lang="da-DK" sz="2400" dirty="0" err="1"/>
              <a:t>compiled</a:t>
            </a:r>
            <a:r>
              <a:rPr lang="da-DK" sz="2400" dirty="0"/>
              <a:t> Java programs:</a:t>
            </a:r>
          </a:p>
          <a:p>
            <a:pPr marL="355600" indent="0">
              <a:spcAft>
                <a:spcPts val="600"/>
              </a:spcAft>
              <a:buNone/>
            </a:pPr>
            <a:r>
              <a:rPr lang="en-US" sz="2400" dirty="0">
                <a:hlinkClick r:id="rId4"/>
              </a:rPr>
              <a:t>java.com/download</a:t>
            </a:r>
            <a:endParaRPr lang="en-US" sz="2400" dirty="0"/>
          </a:p>
          <a:p>
            <a:pPr marL="358775" indent="0" defTabSz="990600">
              <a:buNone/>
            </a:pPr>
            <a:r>
              <a:rPr lang="en-US" sz="2400" dirty="0"/>
              <a:t>(If you use JDK, you should not download this)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3DFDD3-983C-4A79-B11A-AFF282C47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3581" y="3464243"/>
            <a:ext cx="5013838" cy="33285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47965-9071-4EA8-AA5E-897295E19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581" y="56465"/>
            <a:ext cx="5013837" cy="3328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740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68526" cy="1440089"/>
          </a:xfrm>
        </p:spPr>
        <p:txBody>
          <a:bodyPr/>
          <a:lstStyle/>
          <a:p>
            <a:r>
              <a:rPr lang="en-US" dirty="0"/>
              <a:t>Many available, some popular: </a:t>
            </a:r>
            <a:br>
              <a:rPr lang="en-US" dirty="0"/>
            </a:br>
            <a:r>
              <a:rPr lang="en-US" dirty="0">
                <a:hlinkClick r:id="rId3"/>
              </a:rPr>
              <a:t>Visual </a:t>
            </a:r>
            <a:r>
              <a:rPr lang="en-US" dirty="0" err="1">
                <a:hlinkClick r:id="rId3"/>
              </a:rPr>
              <a:t>Studie</a:t>
            </a:r>
            <a:r>
              <a:rPr lang="en-US" dirty="0">
                <a:hlinkClick r:id="rId3"/>
              </a:rPr>
              <a:t> Code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IntelliJ IDEA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Eclipse</a:t>
            </a:r>
            <a:r>
              <a:rPr lang="en-US" dirty="0"/>
              <a:t>, and </a:t>
            </a:r>
            <a:r>
              <a:rPr lang="en-US" dirty="0">
                <a:hlinkClick r:id="rId6"/>
              </a:rPr>
              <a:t>NetBeans</a:t>
            </a:r>
            <a:endParaRPr lang="en-US" dirty="0"/>
          </a:p>
          <a:p>
            <a:r>
              <a:rPr lang="en-US" dirty="0"/>
              <a:t>An IDE for beginners: </a:t>
            </a:r>
            <a:r>
              <a:rPr lang="en-US" dirty="0" err="1">
                <a:hlinkClick r:id="rId7"/>
              </a:rPr>
              <a:t>BlueJ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098" y="3432875"/>
            <a:ext cx="3221075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8" y="3432875"/>
            <a:ext cx="4216000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892" y="3432875"/>
            <a:ext cx="3809615" cy="306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793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31" y="2752375"/>
            <a:ext cx="5625953" cy="40140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293"/>
            <a:ext cx="12192000" cy="872224"/>
          </a:xfrm>
        </p:spPr>
        <p:txBody>
          <a:bodyPr/>
          <a:lstStyle/>
          <a:p>
            <a:pPr algn="ctr"/>
            <a:r>
              <a:rPr lang="da-DK" dirty="0" err="1"/>
              <a:t>Compiling</a:t>
            </a:r>
            <a:r>
              <a:rPr lang="da-DK" dirty="0"/>
              <a:t> and </a:t>
            </a:r>
            <a:r>
              <a:rPr lang="da-DK" dirty="0" err="1"/>
              <a:t>running</a:t>
            </a:r>
            <a:r>
              <a:rPr lang="da-DK" dirty="0"/>
              <a:t> a Java program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862237"/>
              </p:ext>
            </p:extLst>
          </p:nvPr>
        </p:nvGraphicFramePr>
        <p:xfrm>
          <a:off x="5104289" y="1105137"/>
          <a:ext cx="5612671" cy="15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26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872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HelloWorld.java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3489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HelloWorld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System.out.println( "Hello World!" );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1590097" y="1690688"/>
            <a:ext cx="1846967" cy="80757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HelloWorld</a:t>
            </a:r>
            <a:r>
              <a:rPr lang="da-DK" b="1" dirty="0">
                <a:solidFill>
                  <a:schemeClr val="tx1"/>
                </a:solidFill>
              </a:rPr>
              <a:t>.java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584040" y="4976013"/>
            <a:ext cx="1846967" cy="942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Java Virtual Machine</a:t>
            </a:r>
          </a:p>
          <a:p>
            <a:pPr algn="ctr"/>
            <a:r>
              <a:rPr lang="da-DK" dirty="0">
                <a:solidFill>
                  <a:schemeClr val="tx1"/>
                </a:solidFill>
              </a:rPr>
              <a:t>(</a:t>
            </a:r>
            <a:r>
              <a:rPr lang="da-DK" b="1" dirty="0" err="1">
                <a:solidFill>
                  <a:schemeClr val="tx1"/>
                </a:solidFill>
              </a:rPr>
              <a:t>java</a:t>
            </a:r>
            <a:r>
              <a:rPr lang="da-DK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2"/>
            <a:endCxn id="10" idx="0"/>
          </p:cNvCxnSpPr>
          <p:nvPr/>
        </p:nvCxnSpPr>
        <p:spPr>
          <a:xfrm flipH="1">
            <a:off x="2507524" y="2498262"/>
            <a:ext cx="6057" cy="120262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2"/>
          </p:cNvCxnSpPr>
          <p:nvPr/>
        </p:nvCxnSpPr>
        <p:spPr>
          <a:xfrm>
            <a:off x="2507524" y="5918525"/>
            <a:ext cx="0" cy="60773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584040" y="3700882"/>
            <a:ext cx="1846967" cy="76012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HelloWorld</a:t>
            </a:r>
            <a:r>
              <a:rPr lang="da-DK" b="1" dirty="0" err="1">
                <a:solidFill>
                  <a:schemeClr val="tx1"/>
                </a:solidFill>
              </a:rPr>
              <a:t>.class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8182" y="6002928"/>
            <a:ext cx="1485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chemeClr val="accent1">
                    <a:lumMod val="50000"/>
                  </a:schemeClr>
                </a:solidFill>
              </a:rPr>
              <a:t>execution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75450" y="2648754"/>
            <a:ext cx="1980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Java compiler</a:t>
            </a:r>
          </a:p>
          <a:p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</a:rPr>
              <a:t>javac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3" name="Straight Arrow Connector 12"/>
          <p:cNvCxnSpPr>
            <a:stCxn id="10" idx="2"/>
            <a:endCxn id="7" idx="0"/>
          </p:cNvCxnSpPr>
          <p:nvPr/>
        </p:nvCxnSpPr>
        <p:spPr>
          <a:xfrm>
            <a:off x="2507524" y="4461011"/>
            <a:ext cx="0" cy="515002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802359" y="2886119"/>
            <a:ext cx="3115513" cy="64542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42983" y="5661282"/>
            <a:ext cx="2505914" cy="61924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Java 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22358"/>
              </p:ext>
            </p:extLst>
          </p:nvPr>
        </p:nvGraphicFramePr>
        <p:xfrm>
          <a:off x="587279" y="4555060"/>
          <a:ext cx="6599555" cy="2162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54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96423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class PrintArguments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(int i=0; i&lt;args.length; i++)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System.out.println( args[i] 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970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i="1" dirty="0"/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.java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equal</a:t>
            </a:r>
            <a:r>
              <a:rPr lang="da-DK" dirty="0"/>
              <a:t> to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i="1" dirty="0" err="1"/>
              <a:t>name</a:t>
            </a:r>
            <a:r>
              <a:rPr lang="da-DK" i="1" dirty="0"/>
              <a:t> </a:t>
            </a:r>
          </a:p>
          <a:p>
            <a:r>
              <a:rPr lang="da-DK" dirty="0"/>
              <a:t>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excuted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da-DK" dirty="0"/>
              <a:t> </a:t>
            </a:r>
            <a:r>
              <a:rPr lang="da-DK" i="1" dirty="0" err="1"/>
              <a:t>name</a:t>
            </a:r>
            <a:r>
              <a:rPr lang="da-DK" dirty="0"/>
              <a:t> (</a:t>
            </a:r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/>
              <a:t>) if the </a:t>
            </a:r>
            <a:r>
              <a:rPr lang="da-DK" dirty="0" err="1"/>
              <a:t>class</a:t>
            </a:r>
            <a:r>
              <a:rPr lang="da-DK" dirty="0"/>
              <a:t> has a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with signature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dirty="0">
                <a:cs typeface="Courier New" panose="02070309020205020404" pitchFamily="49" charset="0"/>
              </a:rPr>
              <a:t>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inherited</a:t>
            </a:r>
            <a:r>
              <a:rPr lang="da-DK" dirty="0">
                <a:cs typeface="Courier New" panose="02070309020205020404" pitchFamily="49" charset="0"/>
              </a:rPr>
              <a:t> from C and C++ </a:t>
            </a:r>
            <a:r>
              <a:rPr lang="da-DK" dirty="0" err="1">
                <a:cs typeface="Courier New" panose="02070309020205020404" pitchFamily="49" charset="0"/>
              </a:rPr>
              <a:t>sharing</a:t>
            </a:r>
            <a:r>
              <a:rPr lang="da-DK" dirty="0">
                <a:cs typeface="Courier New" panose="02070309020205020404" pitchFamily="49" charset="0"/>
              </a:rPr>
              <a:t> a </a:t>
            </a:r>
            <a:r>
              <a:rPr lang="da-DK" dirty="0" err="1">
                <a:cs typeface="Courier New" panose="02070309020205020404" pitchFamily="49" charset="0"/>
              </a:rPr>
              <a:t>lot</a:t>
            </a:r>
            <a:r>
              <a:rPr lang="da-DK" dirty="0">
                <a:cs typeface="Courier New" panose="02070309020205020404" pitchFamily="49" charset="0"/>
              </a:rPr>
              <a:t> of </a:t>
            </a:r>
            <a:r>
              <a:rPr lang="da-DK" dirty="0" err="1">
                <a:cs typeface="Courier New" panose="02070309020205020404" pitchFamily="49" charset="0"/>
              </a:rPr>
              <a:t>syntax</a:t>
            </a:r>
            <a:r>
              <a:rPr lang="da-DK" dirty="0">
                <a:cs typeface="Courier New" panose="02070309020205020404" pitchFamily="49" charset="0"/>
              </a:rPr>
              <a:t> with Java)</a:t>
            </a:r>
          </a:p>
          <a:p>
            <a:r>
              <a:rPr lang="da-DK" dirty="0">
                <a:cs typeface="Courier New" panose="02070309020205020404" pitchFamily="49" charset="0"/>
              </a:rPr>
              <a:t>Java </a:t>
            </a:r>
            <a:r>
              <a:rPr lang="da-DK" dirty="0" err="1">
                <a:cs typeface="Courier New" panose="02070309020205020404" pitchFamily="49" charset="0"/>
              </a:rPr>
              <a:t>convention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that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class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names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should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use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CamelCase</a:t>
            </a:r>
            <a:endParaRPr lang="en-US" dirty="0"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014251"/>
              </p:ext>
            </p:extLst>
          </p:nvPr>
        </p:nvGraphicFramePr>
        <p:xfrm>
          <a:off x="7522845" y="4555060"/>
          <a:ext cx="4135755" cy="172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64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552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 PrintArguments x y z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339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334323"/>
              </p:ext>
            </p:extLst>
          </p:nvPr>
        </p:nvGraphicFramePr>
        <p:xfrm>
          <a:off x="2628191" y="2545226"/>
          <a:ext cx="6599555" cy="2162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54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9642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PrintArguments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 String[] args ) 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(int i=0; i&lt;args.length; i++)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  System.out.println( args[i] );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8" name="Group 67"/>
          <p:cNvGrpSpPr/>
          <p:nvPr/>
        </p:nvGrpSpPr>
        <p:grpSpPr>
          <a:xfrm>
            <a:off x="6348300" y="1571986"/>
            <a:ext cx="2879446" cy="1492696"/>
            <a:chOff x="6348300" y="1571986"/>
            <a:chExt cx="2879446" cy="1492696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6488483" y="2471324"/>
              <a:ext cx="440419" cy="49541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6511221" y="2230011"/>
              <a:ext cx="584669" cy="307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6400531" y="2256520"/>
              <a:ext cx="713306" cy="8081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48300" y="1571986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class name containing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dirty="0">
                  <a:solidFill>
                    <a:srgbClr val="C00000"/>
                  </a:solidFill>
                </a:rPr>
                <a:t> must have same name as file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3826" y="1568310"/>
            <a:ext cx="2879446" cy="1465051"/>
            <a:chOff x="103826" y="1568310"/>
            <a:chExt cx="2879446" cy="1465051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978429" y="2660601"/>
              <a:ext cx="697072" cy="37276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3826" y="1568310"/>
              <a:ext cx="2879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there can be several classes in a file – but only one class should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and have same name as file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84392" y="1535163"/>
            <a:ext cx="2595850" cy="1745117"/>
            <a:chOff x="3584392" y="1535163"/>
            <a:chExt cx="2595850" cy="1745117"/>
          </a:xfrm>
        </p:grpSpPr>
        <p:sp>
          <p:nvSpPr>
            <p:cNvPr id="33" name="TextBox 32"/>
            <p:cNvSpPr txBox="1"/>
            <p:nvPr/>
          </p:nvSpPr>
          <p:spPr>
            <a:xfrm>
              <a:off x="3584392" y="1535163"/>
              <a:ext cx="25958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type of return value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US" dirty="0">
                  <a:solidFill>
                    <a:srgbClr val="C00000"/>
                  </a:solidFill>
                </a:rPr>
                <a:t> = no return value)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5430769" y="2537738"/>
              <a:ext cx="7023" cy="41954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425678" y="2148840"/>
              <a:ext cx="19584" cy="113144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-118272" y="3064682"/>
            <a:ext cx="3307776" cy="923330"/>
            <a:chOff x="-118272" y="3064682"/>
            <a:chExt cx="3307776" cy="923330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2326965" y="3391593"/>
              <a:ext cx="862539" cy="252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-118272" y="3064682"/>
              <a:ext cx="2595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the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dirty="0">
                  <a:solidFill>
                    <a:srgbClr val="C00000"/>
                  </a:solidFill>
                </a:rPr>
                <a:t> method must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 dirty="0">
                  <a:solidFill>
                    <a:srgbClr val="C00000"/>
                  </a:solidFill>
                </a:rPr>
                <a:t> to be visible outside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475690" y="554146"/>
            <a:ext cx="3194792" cy="2756009"/>
            <a:chOff x="1475690" y="554146"/>
            <a:chExt cx="3194792" cy="2756009"/>
          </a:xfrm>
        </p:grpSpPr>
        <p:sp>
          <p:nvSpPr>
            <p:cNvPr id="25" name="TextBox 24"/>
            <p:cNvSpPr txBox="1"/>
            <p:nvPr/>
          </p:nvSpPr>
          <p:spPr>
            <a:xfrm>
              <a:off x="1475690" y="554146"/>
              <a:ext cx="31947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>
                  <a:solidFill>
                    <a:srgbClr val="C00000"/>
                  </a:solidFill>
                </a:rPr>
                <a:t> method in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 class is a class method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(exists without creating objects)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157601" y="1422978"/>
              <a:ext cx="1142873" cy="1887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051069" y="1095252"/>
            <a:ext cx="2258345" cy="2203670"/>
            <a:chOff x="5051069" y="1095252"/>
            <a:chExt cx="2258345" cy="220367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6125285" y="2540336"/>
              <a:ext cx="1380" cy="422016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126666" y="1427420"/>
              <a:ext cx="3968" cy="18715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051069" y="1095252"/>
              <a:ext cx="225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method name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8429292" y="3451035"/>
            <a:ext cx="3637773" cy="618802"/>
            <a:chOff x="8429292" y="3451035"/>
            <a:chExt cx="3637773" cy="618802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8429292" y="3451035"/>
              <a:ext cx="1417132" cy="35056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9808720" y="3700505"/>
              <a:ext cx="2258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name of argument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773002" y="2363171"/>
            <a:ext cx="4334485" cy="930484"/>
            <a:chOff x="7773002" y="2363171"/>
            <a:chExt cx="4334485" cy="930484"/>
          </a:xfrm>
        </p:grpSpPr>
        <p:cxnSp>
          <p:nvCxnSpPr>
            <p:cNvPr id="45" name="Straight Arrow Connector 44"/>
            <p:cNvCxnSpPr/>
            <p:nvPr/>
          </p:nvCxnSpPr>
          <p:spPr>
            <a:xfrm flipH="1">
              <a:off x="7773002" y="2888673"/>
              <a:ext cx="1815729" cy="4049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9561334" y="2363171"/>
              <a:ext cx="25461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type of argument,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array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dirty="0">
                  <a:solidFill>
                    <a:srgbClr val="C00000"/>
                  </a:solidFill>
                </a:rPr>
                <a:t> values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294254" y="3679858"/>
            <a:ext cx="3897745" cy="2336237"/>
            <a:chOff x="8144202" y="3699031"/>
            <a:chExt cx="4047798" cy="2317064"/>
          </a:xfrm>
        </p:grpSpPr>
        <p:cxnSp>
          <p:nvCxnSpPr>
            <p:cNvPr id="50" name="Straight Arrow Connector 49"/>
            <p:cNvCxnSpPr/>
            <p:nvPr/>
          </p:nvCxnSpPr>
          <p:spPr>
            <a:xfrm flipH="1" flipV="1">
              <a:off x="8144202" y="3699031"/>
              <a:ext cx="1485298" cy="8023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9460061" y="4492601"/>
              <a:ext cx="2731939" cy="1523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rgbClr val="C00000"/>
                  </a:solidFill>
                </a:rPr>
                <a:t>For-loop equivalent to</a:t>
              </a:r>
              <a:endParaRPr lang="pt-BR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 i=0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while (i&lt;args.length) {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pt-BR" sz="1400" b="1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code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i++;</a:t>
              </a:r>
            </a:p>
            <a:p>
              <a:r>
                <a:rPr lang="pt-BR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488513" y="4859625"/>
              <a:ext cx="2658688" cy="10889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780613" y="4042081"/>
            <a:ext cx="2879446" cy="1638568"/>
            <a:chOff x="4780613" y="4042081"/>
            <a:chExt cx="2879446" cy="1638568"/>
          </a:xfrm>
        </p:grpSpPr>
        <p:cxnSp>
          <p:nvCxnSpPr>
            <p:cNvPr id="54" name="Straight Arrow Connector 53"/>
            <p:cNvCxnSpPr/>
            <p:nvPr/>
          </p:nvCxnSpPr>
          <p:spPr>
            <a:xfrm flipH="1" flipV="1">
              <a:off x="6220336" y="4042081"/>
              <a:ext cx="0" cy="95403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780613" y="5034318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the print statement is found in the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System</a:t>
              </a:r>
              <a:r>
                <a:rPr lang="en-US" dirty="0">
                  <a:solidFill>
                    <a:srgbClr val="C00000"/>
                  </a:solidFill>
                </a:rPr>
                <a:t> class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1584542" y="3721028"/>
            <a:ext cx="3065519" cy="2009464"/>
            <a:chOff x="1584542" y="3801598"/>
            <a:chExt cx="3085940" cy="1928893"/>
          </a:xfrm>
        </p:grpSpPr>
        <p:cxnSp>
          <p:nvCxnSpPr>
            <p:cNvPr id="57" name="Straight Arrow Connector 56"/>
            <p:cNvCxnSpPr>
              <a:cxnSpLocks/>
            </p:cNvCxnSpPr>
            <p:nvPr/>
          </p:nvCxnSpPr>
          <p:spPr>
            <a:xfrm flipV="1">
              <a:off x="3189504" y="3801598"/>
              <a:ext cx="1480978" cy="13190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584542" y="5084160"/>
              <a:ext cx="28794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declare new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solidFill>
                    <a:srgbClr val="C00000"/>
                  </a:solidFill>
                </a:rPr>
                <a:t> variable locally inside for-loop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400531" y="4069837"/>
            <a:ext cx="2879446" cy="2788163"/>
            <a:chOff x="6400531" y="4069837"/>
            <a:chExt cx="2879446" cy="2788163"/>
          </a:xfrm>
        </p:grpSpPr>
        <p:cxnSp>
          <p:nvCxnSpPr>
            <p:cNvPr id="60" name="Straight Arrow Connector 59"/>
            <p:cNvCxnSpPr/>
            <p:nvPr/>
          </p:nvCxnSpPr>
          <p:spPr>
            <a:xfrm flipH="1" flipV="1">
              <a:off x="7788024" y="4069837"/>
              <a:ext cx="5182" cy="16606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400531" y="5657671"/>
              <a:ext cx="2879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java arrays are indexed from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</a:t>
              </a:r>
              <a:r>
                <a:rPr lang="en-US" dirty="0">
                  <a:solidFill>
                    <a:srgbClr val="C00000"/>
                  </a:solidFill>
                </a:rPr>
                <a:t>to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args.length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– 1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and the length of an array object is fixed once created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0172987" y="5730490"/>
            <a:ext cx="823799" cy="548900"/>
            <a:chOff x="8429295" y="3451038"/>
            <a:chExt cx="2389813" cy="1662189"/>
          </a:xfrm>
        </p:grpSpPr>
        <p:cxnSp>
          <p:nvCxnSpPr>
            <p:cNvPr id="47" name="Straight Arrow Connector 46"/>
            <p:cNvCxnSpPr/>
            <p:nvPr/>
          </p:nvCxnSpPr>
          <p:spPr>
            <a:xfrm flipH="1" flipV="1">
              <a:off x="8429295" y="3451038"/>
              <a:ext cx="668922" cy="9945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560761" y="4304750"/>
              <a:ext cx="2258347" cy="808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 += 1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21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list also exists in Python...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92635"/>
              </p:ext>
            </p:extLst>
          </p:nvPr>
        </p:nvGraphicFramePr>
        <p:xfrm>
          <a:off x="3277235" y="2898169"/>
          <a:ext cx="563753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PrintArguments.py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print(sys.argv)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PrintArguments.py a b 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['PrintArguments.py', 'a', 'b', '42']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85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58359</TotalTime>
  <Words>3802</Words>
  <Application>Microsoft Office PowerPoint</Application>
  <PresentationFormat>Widescreen</PresentationFormat>
  <Paragraphs>555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Java vs Python</vt:lpstr>
      <vt:lpstr>Why should you know something about Java?</vt:lpstr>
      <vt:lpstr>Java history</vt:lpstr>
      <vt:lpstr>Installing Java</vt:lpstr>
      <vt:lpstr>Java IDE</vt:lpstr>
      <vt:lpstr>Compiling and running a Java program</vt:lpstr>
      <vt:lpstr>Java : main</vt:lpstr>
      <vt:lpstr>PowerPoint Presentation</vt:lpstr>
      <vt:lpstr>Argument list also exists in Python...</vt:lpstr>
      <vt:lpstr>PowerPoint Presentation</vt:lpstr>
      <vt:lpstr>Why state types – Python works without...</vt:lpstr>
      <vt:lpstr>Basic Java types</vt:lpstr>
      <vt:lpstr>Java arrays</vt:lpstr>
      <vt:lpstr>Tired of writing all these types...</vt:lpstr>
      <vt:lpstr>Function arguments</vt:lpstr>
      <vt:lpstr>Class</vt:lpstr>
      <vt:lpstr>Inheritance</vt:lpstr>
      <vt:lpstr>Generic class</vt:lpstr>
      <vt:lpstr>Interface</vt:lpstr>
      <vt:lpstr>Abstract classes</vt:lpstr>
      <vt:lpstr>Default methods  in interfaces</vt:lpstr>
      <vt:lpstr>Multiple Inheritance</vt:lpstr>
      <vt:lpstr>Lambda expression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2077</cp:revision>
  <dcterms:created xsi:type="dcterms:W3CDTF">2017-10-19T06:54:16Z</dcterms:created>
  <dcterms:modified xsi:type="dcterms:W3CDTF">2023-05-08T06:36:11Z</dcterms:modified>
</cp:coreProperties>
</file>