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483" r:id="rId2"/>
    <p:sldId id="676" r:id="rId3"/>
    <p:sldId id="686" r:id="rId4"/>
    <p:sldId id="687" r:id="rId5"/>
    <p:sldId id="688" r:id="rId6"/>
    <p:sldId id="689" r:id="rId7"/>
    <p:sldId id="690" r:id="rId8"/>
    <p:sldId id="691" r:id="rId9"/>
    <p:sldId id="694" r:id="rId10"/>
    <p:sldId id="677" r:id="rId11"/>
    <p:sldId id="692" r:id="rId12"/>
    <p:sldId id="700" r:id="rId13"/>
    <p:sldId id="693" r:id="rId14"/>
    <p:sldId id="695" r:id="rId15"/>
    <p:sldId id="697" r:id="rId16"/>
    <p:sldId id="696" r:id="rId17"/>
    <p:sldId id="684" r:id="rId18"/>
    <p:sldId id="698" r:id="rId19"/>
    <p:sldId id="621" r:id="rId20"/>
    <p:sldId id="701" r:id="rId21"/>
    <p:sldId id="699" r:id="rId2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FFA7A7"/>
    <a:srgbClr val="DEEBF7"/>
    <a:srgbClr val="E2F0D9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45074F-52FB-4CB5-A1FE-0CDA278A1BE3}" v="3" dt="2024-03-05T21:42:14.2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41" autoAdjust="0"/>
    <p:restoredTop sz="72494" autoAdjust="0"/>
  </p:normalViewPr>
  <p:slideViewPr>
    <p:cSldViewPr snapToGrid="0">
      <p:cViewPr varScale="1">
        <p:scale>
          <a:sx n="42" d="100"/>
          <a:sy n="42" d="100"/>
        </p:scale>
        <p:origin x="1556" y="48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DE3418AB-9059-4C6E-90D8-80D2535879EB}"/>
    <pc:docChg chg="undo custSel addSld modSld sldOrd">
      <pc:chgData name="Gerth Stølting Brodal" userId="04ef4784-6591-4f86-a140-f5c3b108582a" providerId="ADAL" clId="{DE3418AB-9059-4C6E-90D8-80D2535879EB}" dt="2023-03-10T16:26:13.367" v="738" actId="14100"/>
      <pc:docMkLst>
        <pc:docMk/>
      </pc:docMkLst>
      <pc:sldChg chg="modSp mod">
        <pc:chgData name="Gerth Stølting Brodal" userId="04ef4784-6591-4f86-a140-f5c3b108582a" providerId="ADAL" clId="{DE3418AB-9059-4C6E-90D8-80D2535879EB}" dt="2023-03-10T14:58:42.699" v="718" actId="20577"/>
        <pc:sldMkLst>
          <pc:docMk/>
          <pc:sldMk cId="3312054074" sldId="621"/>
        </pc:sldMkLst>
        <pc:spChg chg="mod">
          <ac:chgData name="Gerth Stølting Brodal" userId="04ef4784-6591-4f86-a140-f5c3b108582a" providerId="ADAL" clId="{DE3418AB-9059-4C6E-90D8-80D2535879EB}" dt="2023-03-10T14:58:42.699" v="718" actId="20577"/>
          <ac:spMkLst>
            <pc:docMk/>
            <pc:sldMk cId="3312054074" sldId="621"/>
            <ac:spMk id="3" creationId="{00000000-0000-0000-0000-000000000000}"/>
          </ac:spMkLst>
        </pc:spChg>
      </pc:sldChg>
      <pc:sldChg chg="modNotesTx">
        <pc:chgData name="Gerth Stølting Brodal" userId="04ef4784-6591-4f86-a140-f5c3b108582a" providerId="ADAL" clId="{DE3418AB-9059-4C6E-90D8-80D2535879EB}" dt="2023-03-08T11:58:26.248" v="85" actId="20577"/>
        <pc:sldMkLst>
          <pc:docMk/>
          <pc:sldMk cId="3232688819" sldId="692"/>
        </pc:sldMkLst>
      </pc:sldChg>
      <pc:sldChg chg="addSp delSp modSp new mod ord modAnim modNotesTx">
        <pc:chgData name="Gerth Stølting Brodal" userId="04ef4784-6591-4f86-a140-f5c3b108582a" providerId="ADAL" clId="{DE3418AB-9059-4C6E-90D8-80D2535879EB}" dt="2023-03-10T16:26:13.367" v="738" actId="14100"/>
        <pc:sldMkLst>
          <pc:docMk/>
          <pc:sldMk cId="923762653" sldId="701"/>
        </pc:sldMkLst>
        <pc:spChg chg="mod">
          <ac:chgData name="Gerth Stølting Brodal" userId="04ef4784-6591-4f86-a140-f5c3b108582a" providerId="ADAL" clId="{DE3418AB-9059-4C6E-90D8-80D2535879EB}" dt="2023-03-10T14:48:13.596" v="598" actId="20577"/>
          <ac:spMkLst>
            <pc:docMk/>
            <pc:sldMk cId="923762653" sldId="701"/>
            <ac:spMk id="2" creationId="{4A5645FE-B263-6B12-9647-79B1518D104E}"/>
          </ac:spMkLst>
        </pc:spChg>
        <pc:spChg chg="del">
          <ac:chgData name="Gerth Stølting Brodal" userId="04ef4784-6591-4f86-a140-f5c3b108582a" providerId="ADAL" clId="{DE3418AB-9059-4C6E-90D8-80D2535879EB}" dt="2023-03-10T14:23:55.900" v="210" actId="478"/>
          <ac:spMkLst>
            <pc:docMk/>
            <pc:sldMk cId="923762653" sldId="701"/>
            <ac:spMk id="3" creationId="{1C357E78-EBAA-301D-C9DC-604A8AF04614}"/>
          </ac:spMkLst>
        </pc:spChg>
        <pc:spChg chg="add del">
          <ac:chgData name="Gerth Stølting Brodal" userId="04ef4784-6591-4f86-a140-f5c3b108582a" providerId="ADAL" clId="{DE3418AB-9059-4C6E-90D8-80D2535879EB}" dt="2023-03-10T14:46:54.256" v="576" actId="478"/>
          <ac:spMkLst>
            <pc:docMk/>
            <pc:sldMk cId="923762653" sldId="701"/>
            <ac:spMk id="5" creationId="{268595DB-3C0B-FC35-B6B7-37563741E712}"/>
          </ac:spMkLst>
        </pc:spChg>
        <pc:spChg chg="add mod">
          <ac:chgData name="Gerth Stølting Brodal" userId="04ef4784-6591-4f86-a140-f5c3b108582a" providerId="ADAL" clId="{DE3418AB-9059-4C6E-90D8-80D2535879EB}" dt="2023-03-10T16:26:13.367" v="738" actId="14100"/>
          <ac:spMkLst>
            <pc:docMk/>
            <pc:sldMk cId="923762653" sldId="701"/>
            <ac:spMk id="9" creationId="{31B27B3B-62B7-98FC-F209-5EBE9B81FAF6}"/>
          </ac:spMkLst>
        </pc:spChg>
        <pc:graphicFrameChg chg="add mod ord modGraphic">
          <ac:chgData name="Gerth Stølting Brodal" userId="04ef4784-6591-4f86-a140-f5c3b108582a" providerId="ADAL" clId="{DE3418AB-9059-4C6E-90D8-80D2535879EB}" dt="2023-03-10T14:48:33.456" v="614" actId="1035"/>
          <ac:graphicFrameMkLst>
            <pc:docMk/>
            <pc:sldMk cId="923762653" sldId="701"/>
            <ac:graphicFrameMk id="6" creationId="{4B2DEBA8-48BF-76BA-9C6B-7F6C2D260592}"/>
          </ac:graphicFrameMkLst>
        </pc:graphicFrameChg>
        <pc:picChg chg="add mod">
          <ac:chgData name="Gerth Stølting Brodal" userId="04ef4784-6591-4f86-a140-f5c3b108582a" providerId="ADAL" clId="{DE3418AB-9059-4C6E-90D8-80D2535879EB}" dt="2023-03-10T14:48:33.456" v="614" actId="1035"/>
          <ac:picMkLst>
            <pc:docMk/>
            <pc:sldMk cId="923762653" sldId="701"/>
            <ac:picMk id="7" creationId="{29D07E36-6B6C-6001-70A2-41F4505A4C3D}"/>
          </ac:picMkLst>
        </pc:picChg>
        <pc:cxnChg chg="add mod">
          <ac:chgData name="Gerth Stølting Brodal" userId="04ef4784-6591-4f86-a140-f5c3b108582a" providerId="ADAL" clId="{DE3418AB-9059-4C6E-90D8-80D2535879EB}" dt="2023-03-10T14:48:33.456" v="614" actId="1035"/>
          <ac:cxnSpMkLst>
            <pc:docMk/>
            <pc:sldMk cId="923762653" sldId="701"/>
            <ac:cxnSpMk id="8" creationId="{D2A93F9E-AED5-ACA8-C8B2-7566EE841E45}"/>
          </ac:cxnSpMkLst>
        </pc:cxnChg>
      </pc:sldChg>
    </pc:docChg>
  </pc:docChgLst>
  <pc:docChgLst>
    <pc:chgData name="Gerth Stølting Brodal" userId="04ef4784-6591-4f86-a140-f5c3b108582a" providerId="ADAL" clId="{F848DA92-1780-41FB-BBF3-EA4DE6E90679}"/>
    <pc:docChg chg="modSld">
      <pc:chgData name="Gerth Stølting Brodal" userId="04ef4784-6591-4f86-a140-f5c3b108582a" providerId="ADAL" clId="{F848DA92-1780-41FB-BBF3-EA4DE6E90679}" dt="2022-03-09T12:47:04.374" v="23" actId="6549"/>
      <pc:docMkLst>
        <pc:docMk/>
      </pc:docMkLst>
      <pc:sldChg chg="modSp mod">
        <pc:chgData name="Gerth Stølting Brodal" userId="04ef4784-6591-4f86-a140-f5c3b108582a" providerId="ADAL" clId="{F848DA92-1780-41FB-BBF3-EA4DE6E90679}" dt="2022-03-09T12:47:04.374" v="23" actId="6549"/>
        <pc:sldMkLst>
          <pc:docMk/>
          <pc:sldMk cId="3312054074" sldId="621"/>
        </pc:sldMkLst>
        <pc:spChg chg="mod">
          <ac:chgData name="Gerth Stølting Brodal" userId="04ef4784-6591-4f86-a140-f5c3b108582a" providerId="ADAL" clId="{F848DA92-1780-41FB-BBF3-EA4DE6E90679}" dt="2022-03-09T12:47:04.374" v="23" actId="6549"/>
          <ac:spMkLst>
            <pc:docMk/>
            <pc:sldMk cId="3312054074" sldId="621"/>
            <ac:spMk id="3" creationId="{00000000-0000-0000-0000-000000000000}"/>
          </ac:spMkLst>
        </pc:spChg>
      </pc:sldChg>
      <pc:sldChg chg="modAnim">
        <pc:chgData name="Gerth Stølting Brodal" userId="04ef4784-6591-4f86-a140-f5c3b108582a" providerId="ADAL" clId="{F848DA92-1780-41FB-BBF3-EA4DE6E90679}" dt="2022-03-09T12:26:33.036" v="0"/>
        <pc:sldMkLst>
          <pc:docMk/>
          <pc:sldMk cId="472647731" sldId="686"/>
        </pc:sldMkLst>
      </pc:sldChg>
      <pc:sldChg chg="modSp mod">
        <pc:chgData name="Gerth Stølting Brodal" userId="04ef4784-6591-4f86-a140-f5c3b108582a" providerId="ADAL" clId="{F848DA92-1780-41FB-BBF3-EA4DE6E90679}" dt="2022-03-09T12:29:19.041" v="6" actId="1038"/>
        <pc:sldMkLst>
          <pc:docMk/>
          <pc:sldMk cId="3318931638" sldId="688"/>
        </pc:sldMkLst>
        <pc:grpChg chg="mod">
          <ac:chgData name="Gerth Stølting Brodal" userId="04ef4784-6591-4f86-a140-f5c3b108582a" providerId="ADAL" clId="{F848DA92-1780-41FB-BBF3-EA4DE6E90679}" dt="2022-03-09T12:29:19.041" v="6" actId="1038"/>
          <ac:grpSpMkLst>
            <pc:docMk/>
            <pc:sldMk cId="3318931638" sldId="688"/>
            <ac:grpSpMk id="7" creationId="{00000000-0000-0000-0000-000000000000}"/>
          </ac:grpSpMkLst>
        </pc:grpChg>
        <pc:graphicFrameChg chg="mod">
          <ac:chgData name="Gerth Stølting Brodal" userId="04ef4784-6591-4f86-a140-f5c3b108582a" providerId="ADAL" clId="{F848DA92-1780-41FB-BBF3-EA4DE6E90679}" dt="2022-03-09T12:29:19.041" v="6" actId="1038"/>
          <ac:graphicFrameMkLst>
            <pc:docMk/>
            <pc:sldMk cId="3318931638" sldId="688"/>
            <ac:graphicFrameMk id="4" creationId="{00000000-0000-0000-0000-000000000000}"/>
          </ac:graphicFrameMkLst>
        </pc:graphicFrameChg>
        <pc:graphicFrameChg chg="mod">
          <ac:chgData name="Gerth Stølting Brodal" userId="04ef4784-6591-4f86-a140-f5c3b108582a" providerId="ADAL" clId="{F848DA92-1780-41FB-BBF3-EA4DE6E90679}" dt="2022-03-09T12:29:10.829" v="5" actId="1038"/>
          <ac:graphicFrameMkLst>
            <pc:docMk/>
            <pc:sldMk cId="3318931638" sldId="688"/>
            <ac:graphicFrameMk id="13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F848DA92-1780-41FB-BBF3-EA4DE6E90679}" dt="2022-03-09T12:30:20.974" v="12" actId="1037"/>
        <pc:sldMkLst>
          <pc:docMk/>
          <pc:sldMk cId="1327406697" sldId="689"/>
        </pc:sldMkLst>
        <pc:grpChg chg="mod">
          <ac:chgData name="Gerth Stølting Brodal" userId="04ef4784-6591-4f86-a140-f5c3b108582a" providerId="ADAL" clId="{F848DA92-1780-41FB-BBF3-EA4DE6E90679}" dt="2022-03-09T12:30:20.974" v="12" actId="1037"/>
          <ac:grpSpMkLst>
            <pc:docMk/>
            <pc:sldMk cId="1327406697" sldId="689"/>
            <ac:grpSpMk id="7" creationId="{00000000-0000-0000-0000-000000000000}"/>
          </ac:grpSpMkLst>
        </pc:grpChg>
        <pc:graphicFrameChg chg="mod">
          <ac:chgData name="Gerth Stølting Brodal" userId="04ef4784-6591-4f86-a140-f5c3b108582a" providerId="ADAL" clId="{F848DA92-1780-41FB-BBF3-EA4DE6E90679}" dt="2022-03-09T12:30:20.974" v="12" actId="1037"/>
          <ac:graphicFrameMkLst>
            <pc:docMk/>
            <pc:sldMk cId="1327406697" sldId="689"/>
            <ac:graphicFrameMk id="4" creationId="{00000000-0000-0000-0000-000000000000}"/>
          </ac:graphicFrameMkLst>
        </pc:graphicFrameChg>
        <pc:graphicFrameChg chg="mod">
          <ac:chgData name="Gerth Stølting Brodal" userId="04ef4784-6591-4f86-a140-f5c3b108582a" providerId="ADAL" clId="{F848DA92-1780-41FB-BBF3-EA4DE6E90679}" dt="2022-03-09T12:30:20.974" v="12" actId="1037"/>
          <ac:graphicFrameMkLst>
            <pc:docMk/>
            <pc:sldMk cId="1327406697" sldId="689"/>
            <ac:graphicFrameMk id="13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F848DA92-1780-41FB-BBF3-EA4DE6E90679}" dt="2022-03-09T12:32:01.935" v="22" actId="1038"/>
        <pc:sldMkLst>
          <pc:docMk/>
          <pc:sldMk cId="4066017642" sldId="690"/>
        </pc:sldMkLst>
        <pc:grpChg chg="mod">
          <ac:chgData name="Gerth Stølting Brodal" userId="04ef4784-6591-4f86-a140-f5c3b108582a" providerId="ADAL" clId="{F848DA92-1780-41FB-BBF3-EA4DE6E90679}" dt="2022-03-09T12:32:01.935" v="22" actId="1038"/>
          <ac:grpSpMkLst>
            <pc:docMk/>
            <pc:sldMk cId="4066017642" sldId="690"/>
            <ac:grpSpMk id="7" creationId="{00000000-0000-0000-0000-000000000000}"/>
          </ac:grpSpMkLst>
        </pc:grpChg>
        <pc:graphicFrameChg chg="mod">
          <ac:chgData name="Gerth Stølting Brodal" userId="04ef4784-6591-4f86-a140-f5c3b108582a" providerId="ADAL" clId="{F848DA92-1780-41FB-BBF3-EA4DE6E90679}" dt="2022-03-09T12:32:01.935" v="22" actId="1038"/>
          <ac:graphicFrameMkLst>
            <pc:docMk/>
            <pc:sldMk cId="4066017642" sldId="690"/>
            <ac:graphicFrameMk id="4" creationId="{00000000-0000-0000-0000-000000000000}"/>
          </ac:graphicFrameMkLst>
        </pc:graphicFrameChg>
        <pc:graphicFrameChg chg="mod">
          <ac:chgData name="Gerth Stølting Brodal" userId="04ef4784-6591-4f86-a140-f5c3b108582a" providerId="ADAL" clId="{F848DA92-1780-41FB-BBF3-EA4DE6E90679}" dt="2022-03-09T12:32:01.935" v="22" actId="1038"/>
          <ac:graphicFrameMkLst>
            <pc:docMk/>
            <pc:sldMk cId="4066017642" sldId="690"/>
            <ac:graphicFrameMk id="13" creationId="{00000000-0000-0000-0000-000000000000}"/>
          </ac:graphicFrameMkLst>
        </pc:graphicFrameChg>
      </pc:sldChg>
    </pc:docChg>
  </pc:docChgLst>
  <pc:docChgLst>
    <pc:chgData name="Gerth Stølting Brodal" userId="04ef4784-6591-4f86-a140-f5c3b108582a" providerId="ADAL" clId="{5F9096D5-8448-4E22-A927-53B533FA3B01}"/>
    <pc:docChg chg="undo custSel modSld">
      <pc:chgData name="Gerth Stølting Brodal" userId="04ef4784-6591-4f86-a140-f5c3b108582a" providerId="ADAL" clId="{5F9096D5-8448-4E22-A927-53B533FA3B01}" dt="2021-03-09T11:02:27.407" v="68"/>
      <pc:docMkLst>
        <pc:docMk/>
      </pc:docMkLst>
      <pc:sldChg chg="modNotesTx">
        <pc:chgData name="Gerth Stølting Brodal" userId="04ef4784-6591-4f86-a140-f5c3b108582a" providerId="ADAL" clId="{5F9096D5-8448-4E22-A927-53B533FA3B01}" dt="2021-03-09T10:34:47.348" v="0" actId="20577"/>
        <pc:sldMkLst>
          <pc:docMk/>
          <pc:sldMk cId="472647731" sldId="686"/>
        </pc:sldMkLst>
      </pc:sldChg>
      <pc:sldChg chg="modNotesTx">
        <pc:chgData name="Gerth Stølting Brodal" userId="04ef4784-6591-4f86-a140-f5c3b108582a" providerId="ADAL" clId="{5F9096D5-8448-4E22-A927-53B533FA3B01}" dt="2021-03-09T10:34:54.157" v="1" actId="20577"/>
        <pc:sldMkLst>
          <pc:docMk/>
          <pc:sldMk cId="4198244594" sldId="687"/>
        </pc:sldMkLst>
      </pc:sldChg>
      <pc:sldChg chg="modNotesTx">
        <pc:chgData name="Gerth Stølting Brodal" userId="04ef4784-6591-4f86-a140-f5c3b108582a" providerId="ADAL" clId="{5F9096D5-8448-4E22-A927-53B533FA3B01}" dt="2021-03-09T10:34:57.156" v="2" actId="20577"/>
        <pc:sldMkLst>
          <pc:docMk/>
          <pc:sldMk cId="3318931638" sldId="688"/>
        </pc:sldMkLst>
      </pc:sldChg>
      <pc:sldChg chg="modNotesTx">
        <pc:chgData name="Gerth Stølting Brodal" userId="04ef4784-6591-4f86-a140-f5c3b108582a" providerId="ADAL" clId="{5F9096D5-8448-4E22-A927-53B533FA3B01}" dt="2021-03-09T10:34:59.814" v="3" actId="20577"/>
        <pc:sldMkLst>
          <pc:docMk/>
          <pc:sldMk cId="1327406697" sldId="689"/>
        </pc:sldMkLst>
      </pc:sldChg>
      <pc:sldChg chg="modNotesTx">
        <pc:chgData name="Gerth Stølting Brodal" userId="04ef4784-6591-4f86-a140-f5c3b108582a" providerId="ADAL" clId="{5F9096D5-8448-4E22-A927-53B533FA3B01}" dt="2021-03-09T10:35:13.342" v="7" actId="6549"/>
        <pc:sldMkLst>
          <pc:docMk/>
          <pc:sldMk cId="4066017642" sldId="690"/>
        </pc:sldMkLst>
      </pc:sldChg>
      <pc:sldChg chg="modNotesTx">
        <pc:chgData name="Gerth Stølting Brodal" userId="04ef4784-6591-4f86-a140-f5c3b108582a" providerId="ADAL" clId="{5F9096D5-8448-4E22-A927-53B533FA3B01}" dt="2021-03-09T10:35:17.855" v="8" actId="20577"/>
        <pc:sldMkLst>
          <pc:docMk/>
          <pc:sldMk cId="1968748728" sldId="691"/>
        </pc:sldMkLst>
      </pc:sldChg>
      <pc:sldChg chg="modNotesTx">
        <pc:chgData name="Gerth Stølting Brodal" userId="04ef4784-6591-4f86-a140-f5c3b108582a" providerId="ADAL" clId="{5F9096D5-8448-4E22-A927-53B533FA3B01}" dt="2021-03-09T10:35:20.138" v="9" actId="20577"/>
        <pc:sldMkLst>
          <pc:docMk/>
          <pc:sldMk cId="3207864458" sldId="694"/>
        </pc:sldMkLst>
      </pc:sldChg>
      <pc:sldChg chg="addSp modSp mod modAnim modNotesTx">
        <pc:chgData name="Gerth Stølting Brodal" userId="04ef4784-6591-4f86-a140-f5c3b108582a" providerId="ADAL" clId="{5F9096D5-8448-4E22-A927-53B533FA3B01}" dt="2021-03-09T11:02:27.407" v="68"/>
        <pc:sldMkLst>
          <pc:docMk/>
          <pc:sldMk cId="1983749371" sldId="696"/>
        </pc:sldMkLst>
        <pc:spChg chg="add mod">
          <ac:chgData name="Gerth Stølting Brodal" userId="04ef4784-6591-4f86-a140-f5c3b108582a" providerId="ADAL" clId="{5F9096D5-8448-4E22-A927-53B533FA3B01}" dt="2021-03-09T11:02:21.005" v="67" actId="20577"/>
          <ac:spMkLst>
            <pc:docMk/>
            <pc:sldMk cId="1983749371" sldId="696"/>
            <ac:spMk id="6" creationId="{FEE6BC6B-68CC-437E-BFBA-9B24D826FAF6}"/>
          </ac:spMkLst>
        </pc:spChg>
      </pc:sldChg>
      <pc:sldChg chg="modNotesTx">
        <pc:chgData name="Gerth Stølting Brodal" userId="04ef4784-6591-4f86-a140-f5c3b108582a" providerId="ADAL" clId="{5F9096D5-8448-4E22-A927-53B533FA3B01}" dt="2021-03-09T10:54:40.756" v="50" actId="20577"/>
        <pc:sldMkLst>
          <pc:docMk/>
          <pc:sldMk cId="4082157600" sldId="700"/>
        </pc:sldMkLst>
      </pc:sldChg>
    </pc:docChg>
  </pc:docChgLst>
  <pc:docChgLst>
    <pc:chgData name="Gerth Stølting Brodal" userId="04ef4784-6591-4f86-a140-f5c3b108582a" providerId="ADAL" clId="{5C45074F-52FB-4CB5-A1FE-0CDA278A1BE3}"/>
    <pc:docChg chg="custSel modSld">
      <pc:chgData name="Gerth Stølting Brodal" userId="04ef4784-6591-4f86-a140-f5c3b108582a" providerId="ADAL" clId="{5C45074F-52FB-4CB5-A1FE-0CDA278A1BE3}" dt="2024-03-06T18:35:49.275" v="40" actId="20577"/>
      <pc:docMkLst>
        <pc:docMk/>
      </pc:docMkLst>
      <pc:sldChg chg="modSp mod">
        <pc:chgData name="Gerth Stølting Brodal" userId="04ef4784-6591-4f86-a140-f5c3b108582a" providerId="ADAL" clId="{5C45074F-52FB-4CB5-A1FE-0CDA278A1BE3}" dt="2024-03-05T21:42:44.181" v="18" actId="1076"/>
        <pc:sldMkLst>
          <pc:docMk/>
          <pc:sldMk cId="2915881254" sldId="676"/>
        </pc:sldMkLst>
        <pc:graphicFrameChg chg="mod modGraphic">
          <ac:chgData name="Gerth Stølting Brodal" userId="04ef4784-6591-4f86-a140-f5c3b108582a" providerId="ADAL" clId="{5C45074F-52FB-4CB5-A1FE-0CDA278A1BE3}" dt="2024-03-05T21:42:44.181" v="18" actId="1076"/>
          <ac:graphicFrameMkLst>
            <pc:docMk/>
            <pc:sldMk cId="2915881254" sldId="676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5C45074F-52FB-4CB5-A1FE-0CDA278A1BE3}" dt="2024-03-05T21:45:37.897" v="26" actId="20577"/>
        <pc:sldMkLst>
          <pc:docMk/>
          <pc:sldMk cId="2256920451" sldId="677"/>
        </pc:sldMkLst>
        <pc:graphicFrameChg chg="modGraphic">
          <ac:chgData name="Gerth Stølting Brodal" userId="04ef4784-6591-4f86-a140-f5c3b108582a" providerId="ADAL" clId="{5C45074F-52FB-4CB5-A1FE-0CDA278A1BE3}" dt="2024-03-05T21:45:37.897" v="26" actId="20577"/>
          <ac:graphicFrameMkLst>
            <pc:docMk/>
            <pc:sldMk cId="2256920451" sldId="677"/>
            <ac:graphicFrameMk id="5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5C45074F-52FB-4CB5-A1FE-0CDA278A1BE3}" dt="2024-03-06T18:35:49.275" v="40" actId="20577"/>
        <pc:sldMkLst>
          <pc:docMk/>
          <pc:sldMk cId="3232688819" sldId="692"/>
        </pc:sldMkLst>
        <pc:graphicFrameChg chg="modGraphic">
          <ac:chgData name="Gerth Stølting Brodal" userId="04ef4784-6591-4f86-a140-f5c3b108582a" providerId="ADAL" clId="{5C45074F-52FB-4CB5-A1FE-0CDA278A1BE3}" dt="2024-03-06T18:35:49.275" v="40" actId="20577"/>
          <ac:graphicFrameMkLst>
            <pc:docMk/>
            <pc:sldMk cId="3232688819" sldId="692"/>
            <ac:graphicFrameMk id="6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5C45074F-52FB-4CB5-A1FE-0CDA278A1BE3}" dt="2024-03-06T18:35:18.536" v="36" actId="20577"/>
        <pc:sldMkLst>
          <pc:docMk/>
          <pc:sldMk cId="3111229943" sldId="693"/>
        </pc:sldMkLst>
        <pc:graphicFrameChg chg="modGraphic">
          <ac:chgData name="Gerth Stølting Brodal" userId="04ef4784-6591-4f86-a140-f5c3b108582a" providerId="ADAL" clId="{5C45074F-52FB-4CB5-A1FE-0CDA278A1BE3}" dt="2024-03-06T18:35:18.536" v="36" actId="20577"/>
          <ac:graphicFrameMkLst>
            <pc:docMk/>
            <pc:sldMk cId="3111229943" sldId="693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5C45074F-52FB-4CB5-A1FE-0CDA278A1BE3}" dt="2024-03-05T22:04:22.324" v="32" actId="6549"/>
        <pc:sldMkLst>
          <pc:docMk/>
          <pc:sldMk cId="3840876851" sldId="699"/>
        </pc:sldMkLst>
        <pc:graphicFrameChg chg="modGraphic">
          <ac:chgData name="Gerth Stølting Brodal" userId="04ef4784-6591-4f86-a140-f5c3b108582a" providerId="ADAL" clId="{5C45074F-52FB-4CB5-A1FE-0CDA278A1BE3}" dt="2024-03-05T22:04:22.324" v="32" actId="6549"/>
          <ac:graphicFrameMkLst>
            <pc:docMk/>
            <pc:sldMk cId="3840876851" sldId="699"/>
            <ac:graphicFrameMk id="5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5C45074F-52FB-4CB5-A1FE-0CDA278A1BE3}" dt="2024-03-06T18:35:39.096" v="38" actId="20577"/>
        <pc:sldMkLst>
          <pc:docMk/>
          <pc:sldMk cId="4082157600" sldId="700"/>
        </pc:sldMkLst>
        <pc:graphicFrameChg chg="modGraphic">
          <ac:chgData name="Gerth Stølting Brodal" userId="04ef4784-6591-4f86-a140-f5c3b108582a" providerId="ADAL" clId="{5C45074F-52FB-4CB5-A1FE-0CDA278A1BE3}" dt="2024-03-06T18:35:39.096" v="38" actId="20577"/>
          <ac:graphicFrameMkLst>
            <pc:docMk/>
            <pc:sldMk cId="4082157600" sldId="700"/>
            <ac:graphicFrameMk id="7" creationId="{00000000-0000-0000-0000-000000000000}"/>
          </ac:graphicFrameMkLst>
        </pc:graphicFrameChg>
        <pc:graphicFrameChg chg="modGraphic">
          <ac:chgData name="Gerth Stølting Brodal" userId="04ef4784-6591-4f86-a140-f5c3b108582a" providerId="ADAL" clId="{5C45074F-52FB-4CB5-A1FE-0CDA278A1BE3}" dt="2024-03-06T18:35:09.878" v="34" actId="20577"/>
          <ac:graphicFrameMkLst>
            <pc:docMk/>
            <pc:sldMk cId="4082157600" sldId="700"/>
            <ac:graphicFrameMk id="8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61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overriding in a subclass can be used to inject functionality into a subclass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79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(Left example from previous slide)</a:t>
            </a:r>
          </a:p>
          <a:p>
            <a:r>
              <a:rPr lang="en-US" dirty="0"/>
              <a:t>Alternative:</a:t>
            </a:r>
            <a:r>
              <a:rPr lang="en-US" baseline="0" dirty="0"/>
              <a:t> In class A make an implementation of g that throws an exception “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raise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NotImplementedError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()”</a:t>
            </a:r>
            <a:r>
              <a:rPr lang="en-US" baseline="0" dirty="0"/>
              <a:t>, or just “pass” – then one could also create instances of A in 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22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Same</a:t>
            </a:r>
            <a:r>
              <a:rPr lang="en-US" baseline="0" dirty="0"/>
              <a:t> code as previous slide, except g -&gt; __g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0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of code injection</a:t>
            </a:r>
            <a:r>
              <a:rPr lang="en-US" baseline="0" dirty="0"/>
              <a:t> using multiple inheritance, and where body of new class is empty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197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All </a:t>
            </a:r>
            <a:r>
              <a:rPr lang="da-DK" dirty="0" err="1"/>
              <a:t>classes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subclasses</a:t>
            </a:r>
            <a:r>
              <a:rPr lang="da-DK" dirty="0"/>
              <a:t> of the </a:t>
            </a:r>
            <a:r>
              <a:rPr lang="da-DK" dirty="0" err="1"/>
              <a:t>object</a:t>
            </a:r>
            <a:r>
              <a:rPr lang="da-DK" dirty="0"/>
              <a:t> class</a:t>
            </a:r>
          </a:p>
          <a:p>
            <a:r>
              <a:rPr lang="da-DK" dirty="0"/>
              <a:t>The class </a:t>
            </a:r>
            <a:r>
              <a:rPr lang="da-DK" dirty="0" err="1"/>
              <a:t>decorator</a:t>
            </a:r>
            <a:r>
              <a:rPr lang="da-DK" dirty="0"/>
              <a:t> @functools.total_ordering  </a:t>
            </a:r>
            <a:r>
              <a:rPr lang="da-DK" dirty="0" err="1"/>
              <a:t>exploits</a:t>
            </a:r>
            <a:r>
              <a:rPr lang="da-DK" dirty="0"/>
              <a:t> </a:t>
            </a:r>
            <a:r>
              <a:rPr lang="da-DK" dirty="0" err="1"/>
              <a:t>this</a:t>
            </a:r>
            <a:r>
              <a:rPr lang="da-DK" dirty="0"/>
              <a:t> to </a:t>
            </a:r>
            <a:r>
              <a:rPr lang="da-DK" dirty="0" err="1"/>
              <a:t>add</a:t>
            </a:r>
            <a:r>
              <a:rPr lang="da-DK" dirty="0"/>
              <a:t> __le__ </a:t>
            </a:r>
            <a:r>
              <a:rPr lang="da-DK" dirty="0" err="1"/>
              <a:t>etc</a:t>
            </a:r>
            <a:r>
              <a:rPr lang="da-DK" dirty="0"/>
              <a:t> to a class </a:t>
            </a:r>
            <a:r>
              <a:rPr lang="da-DK" dirty="0" err="1"/>
              <a:t>if</a:t>
            </a:r>
            <a:r>
              <a:rPr lang="da-DK" dirty="0"/>
              <a:t> </a:t>
            </a:r>
            <a:r>
              <a:rPr lang="da-DK" dirty="0" err="1"/>
              <a:t>only</a:t>
            </a:r>
            <a:r>
              <a:rPr lang="da-DK" dirty="0"/>
              <a:t> __lt__ is </a:t>
            </a:r>
            <a:r>
              <a:rPr lang="da-DK" dirty="0" err="1"/>
              <a:t>defined</a:t>
            </a:r>
            <a:r>
              <a:rPr lang="da-DK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78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27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35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37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50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super() alone returns a temporary object of the superclass that then allows you to call that superclass’s methods.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850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967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760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3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control.pptx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1" y="2920558"/>
            <a:ext cx="10991197" cy="1325563"/>
          </a:xfrm>
        </p:spPr>
        <p:txBody>
          <a:bodyPr/>
          <a:lstStyle/>
          <a:p>
            <a:pPr algn="r"/>
            <a:r>
              <a:rPr lang="da-DK" dirty="0"/>
              <a:t>Class </a:t>
            </a:r>
            <a:r>
              <a:rPr lang="da-DK" dirty="0" err="1"/>
              <a:t>hierarcies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6355" y="3920647"/>
            <a:ext cx="3995057" cy="2937353"/>
          </a:xfrm>
        </p:spPr>
        <p:txBody>
          <a:bodyPr>
            <a:normAutofit/>
          </a:bodyPr>
          <a:lstStyle/>
          <a:p>
            <a:r>
              <a:rPr lang="en-US" dirty="0"/>
              <a:t>inheritance</a:t>
            </a:r>
          </a:p>
          <a:p>
            <a:r>
              <a:rPr lang="en-US" dirty="0"/>
              <a:t>method overriding</a:t>
            </a:r>
          </a:p>
          <a:p>
            <a:r>
              <a:rPr lang="en-US" dirty="0"/>
              <a:t>super</a:t>
            </a:r>
          </a:p>
          <a:p>
            <a:r>
              <a:rPr lang="en-US" dirty="0"/>
              <a:t>multiple inheritance</a:t>
            </a:r>
          </a:p>
        </p:txBody>
      </p:sp>
    </p:spTree>
    <p:extLst>
      <p:ext uri="{BB962C8B-B14F-4D97-AF65-F5344CB8AC3E}">
        <p14:creationId xmlns:p14="http://schemas.microsoft.com/office/powerpoint/2010/main" val="1006511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Method </a:t>
            </a:r>
            <a:r>
              <a:rPr lang="da-DK" dirty="0" err="1"/>
              <a:t>overriding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29300" y="5761464"/>
            <a:ext cx="62758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400" dirty="0"/>
              <a:t>In Java </a:t>
            </a:r>
            <a:r>
              <a:rPr lang="da-DK" sz="2400" dirty="0" err="1"/>
              <a:t>one</a:t>
            </a:r>
            <a:r>
              <a:rPr lang="da-DK" sz="2400" dirty="0"/>
              <a:t>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use</a:t>
            </a:r>
            <a:r>
              <a:rPr lang="da-DK" sz="2400" dirty="0"/>
              <a:t> the </a:t>
            </a:r>
            <a:r>
              <a:rPr lang="da-DK" sz="2400" dirty="0" err="1"/>
              <a:t>keyword</a:t>
            </a:r>
            <a:r>
              <a:rPr lang="da-DK" sz="2400" dirty="0"/>
              <a:t> ”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da-DK" sz="2400" dirty="0"/>
              <a:t>” to </a:t>
            </a:r>
            <a:r>
              <a:rPr lang="da-DK" sz="2400" dirty="0" err="1"/>
              <a:t>prevent</a:t>
            </a:r>
            <a:r>
              <a:rPr lang="da-DK" sz="2400" dirty="0"/>
              <a:t> </a:t>
            </a:r>
            <a:r>
              <a:rPr lang="da-DK" sz="2400" dirty="0" err="1"/>
              <a:t>any</a:t>
            </a:r>
            <a:r>
              <a:rPr lang="da-DK" sz="2400" dirty="0"/>
              <a:t> </a:t>
            </a:r>
            <a:r>
              <a:rPr lang="da-DK" sz="2400" dirty="0" err="1"/>
              <a:t>subclass</a:t>
            </a:r>
            <a:r>
              <a:rPr lang="da-DK" sz="2400" dirty="0"/>
              <a:t> to override a </a:t>
            </a:r>
            <a:r>
              <a:rPr lang="da-DK" sz="2400" dirty="0" err="1"/>
              <a:t>method</a:t>
            </a: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730533"/>
              </p:ext>
            </p:extLst>
          </p:nvPr>
        </p:nvGraphicFramePr>
        <p:xfrm>
          <a:off x="3547110" y="1690688"/>
          <a:ext cx="509778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77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overloading.py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say(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print('A says hello')</a:t>
                      </a:r>
                    </a:p>
                    <a:p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 is a subclass of A</a:t>
                      </a:r>
                      <a:endParaRPr 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say(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print('B says hello')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super().say()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B().say()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says hello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says hello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692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</a:t>
            </a:r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does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b.f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da-DK" dirty="0"/>
              <a:t> print 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0849" y="3111500"/>
            <a:ext cx="4429125" cy="24320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AttributeError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Af Ag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Af Bg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 err="1"/>
              <a:t>Don’t</a:t>
            </a:r>
            <a:r>
              <a:rPr lang="da-DK" dirty="0"/>
              <a:t> know</a:t>
            </a:r>
            <a:endParaRPr lang="en-US" dirty="0"/>
          </a:p>
        </p:txBody>
      </p:sp>
      <p:sp>
        <p:nvSpPr>
          <p:cNvPr id="5" name="Smiley Face 4"/>
          <p:cNvSpPr/>
          <p:nvPr/>
        </p:nvSpPr>
        <p:spPr>
          <a:xfrm>
            <a:off x="6323715" y="4178243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529938"/>
              </p:ext>
            </p:extLst>
          </p:nvPr>
        </p:nvGraphicFramePr>
        <p:xfrm>
          <a:off x="1969921" y="2131478"/>
          <a:ext cx="3186430" cy="40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64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A: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f(self):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self.g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g(self):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print("Ag")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B(A):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g(self):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Bg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B()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b.f()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</a:t>
                      </a:r>
                      <a:endParaRPr lang="pt-BR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268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2097"/>
            <a:ext cx="10515600" cy="1325563"/>
          </a:xfrm>
        </p:spPr>
        <p:txBody>
          <a:bodyPr/>
          <a:lstStyle/>
          <a:p>
            <a:r>
              <a:rPr lang="da-DK" dirty="0" err="1"/>
              <a:t>Undefind</a:t>
            </a:r>
            <a:r>
              <a:rPr lang="da-DK" dirty="0"/>
              <a:t> </a:t>
            </a:r>
            <a:r>
              <a:rPr lang="da-DK" dirty="0" err="1"/>
              <a:t>methods</a:t>
            </a:r>
            <a:r>
              <a:rPr lang="da-DK" dirty="0"/>
              <a:t> in </a:t>
            </a:r>
            <a:r>
              <a:rPr lang="da-DK" dirty="0" err="1"/>
              <a:t>superclass</a:t>
            </a:r>
            <a:r>
              <a:rPr lang="da-DK" dirty="0"/>
              <a:t> ?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418581"/>
              </p:ext>
            </p:extLst>
          </p:nvPr>
        </p:nvGraphicFramePr>
        <p:xfrm>
          <a:off x="932766" y="1160023"/>
          <a:ext cx="3186430" cy="5388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64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f(self):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")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Ag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B(A):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Bg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B()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b.f()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Af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Bg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A()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a.f()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Af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Ag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478045"/>
              </p:ext>
            </p:extLst>
          </p:nvPr>
        </p:nvGraphicFramePr>
        <p:xfrm>
          <a:off x="4329248" y="1160023"/>
          <a:ext cx="7002780" cy="5388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27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58627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930303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f(self):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")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B(A):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Bg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B()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b.f()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Af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Bg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A()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a.f()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Af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AttributeError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'A' object has no attribute 'g'</a:t>
                      </a:r>
                      <a:endParaRPr lang="pt-BR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5685345" y="4422486"/>
            <a:ext cx="3615559" cy="550059"/>
            <a:chOff x="5685345" y="4422486"/>
            <a:chExt cx="3615559" cy="550059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5685345" y="4664098"/>
              <a:ext cx="1100427" cy="30844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785772" y="4422486"/>
              <a:ext cx="2515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can create instance of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901543" y="1839255"/>
            <a:ext cx="4355378" cy="1831271"/>
            <a:chOff x="6901543" y="1839255"/>
            <a:chExt cx="4355378" cy="1831271"/>
          </a:xfrm>
        </p:grpSpPr>
        <p:sp>
          <p:nvSpPr>
            <p:cNvPr id="16" name="TextBox 15"/>
            <p:cNvSpPr txBox="1"/>
            <p:nvPr/>
          </p:nvSpPr>
          <p:spPr>
            <a:xfrm>
              <a:off x="8100064" y="1839255"/>
              <a:ext cx="3156857" cy="18312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dirty="0">
                  <a:solidFill>
                    <a:srgbClr val="C00000"/>
                  </a:solidFill>
                </a:rPr>
                <a:t>method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lang="en-US" dirty="0">
                  <a:solidFill>
                    <a:srgbClr val="C00000"/>
                  </a:solidFill>
                </a:rPr>
                <a:t> undefined in class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en-US" dirty="0">
                  <a:solidFill>
                    <a:srgbClr val="C00000"/>
                  </a:solidFill>
                </a:rPr>
                <a:t>;  subclasses must implement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lang="en-US" dirty="0">
                  <a:solidFill>
                    <a:srgbClr val="C00000"/>
                  </a:solidFill>
                </a:rPr>
                <a:t> to be able to call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  <a:endParaRPr lang="en-US" dirty="0">
                <a:solidFill>
                  <a:srgbClr val="C00000"/>
                </a:solidFill>
              </a:endParaRPr>
            </a:p>
            <a:p>
              <a:r>
                <a:rPr lang="en-US" dirty="0">
                  <a:solidFill>
                    <a:srgbClr val="C00000"/>
                  </a:solidFill>
                </a:rPr>
                <a:t>in Java,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en-US" dirty="0">
                  <a:solidFill>
                    <a:srgbClr val="C00000"/>
                  </a:solidFill>
                </a:rPr>
                <a:t> would have been required to be declared an </a:t>
              </a:r>
              <a:r>
                <a:rPr lang="en-US" i="1" dirty="0">
                  <a:solidFill>
                    <a:srgbClr val="C00000"/>
                  </a:solidFill>
                </a:rPr>
                <a:t>abstract class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6901543" y="2634343"/>
              <a:ext cx="1198522" cy="6531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436909" y="4805070"/>
            <a:ext cx="5251360" cy="646331"/>
            <a:chOff x="5436909" y="4805070"/>
            <a:chExt cx="5251360" cy="646331"/>
          </a:xfrm>
        </p:grpSpPr>
        <p:cxnSp>
          <p:nvCxnSpPr>
            <p:cNvPr id="14" name="Straight Arrow Connector 13"/>
            <p:cNvCxnSpPr/>
            <p:nvPr/>
          </p:nvCxnSpPr>
          <p:spPr>
            <a:xfrm flipH="1">
              <a:off x="5436909" y="5112226"/>
              <a:ext cx="1348864" cy="13379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785772" y="4805070"/>
              <a:ext cx="39024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fails since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lang="en-US" dirty="0">
                  <a:solidFill>
                    <a:srgbClr val="C00000"/>
                  </a:solidFill>
                </a:rPr>
                <a:t> is not 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defined in class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215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Name</a:t>
            </a:r>
            <a:r>
              <a:rPr lang="da-DK" dirty="0"/>
              <a:t> </a:t>
            </a:r>
            <a:r>
              <a:rPr lang="da-DK" dirty="0" err="1"/>
              <a:t>mangling</a:t>
            </a:r>
            <a:r>
              <a:rPr lang="da-DK" dirty="0"/>
              <a:t> and </a:t>
            </a:r>
            <a:r>
              <a:rPr lang="da-DK" dirty="0" err="1"/>
              <a:t>inheritance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799641"/>
              </p:ext>
            </p:extLst>
          </p:nvPr>
        </p:nvGraphicFramePr>
        <p:xfrm>
          <a:off x="1833244" y="1825625"/>
          <a:ext cx="3186430" cy="4063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64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A: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f(self):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__g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__g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print("Ag")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B(A):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__g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Bg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B()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b.f()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Af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Ag</a:t>
                      </a:r>
                      <a:endParaRPr lang="pt-BR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0" y="2825750"/>
            <a:ext cx="5772150" cy="2879725"/>
          </a:xfrm>
        </p:spPr>
        <p:txBody>
          <a:bodyPr/>
          <a:lstStyle/>
          <a:p>
            <a:r>
              <a:rPr lang="da-DK" dirty="0"/>
              <a:t>The </a:t>
            </a:r>
            <a:r>
              <a:rPr lang="da-DK" dirty="0" err="1"/>
              <a:t>call</a:t>
            </a:r>
            <a:r>
              <a:rPr lang="da-DK" dirty="0"/>
              <a:t> to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A.__g</a:t>
            </a:r>
            <a:r>
              <a:rPr lang="da-DK" dirty="0"/>
              <a:t> in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A.f</a:t>
            </a:r>
            <a:r>
              <a:rPr lang="da-DK" dirty="0"/>
              <a:t> forces a </a:t>
            </a:r>
            <a:r>
              <a:rPr lang="da-DK" dirty="0" err="1"/>
              <a:t>call</a:t>
            </a:r>
            <a:r>
              <a:rPr lang="da-DK" dirty="0"/>
              <a:t> </a:t>
            </a:r>
            <a:r>
              <a:rPr lang="da-DK" dirty="0">
                <a:cs typeface="Courier New" panose="02070309020205020404" pitchFamily="49" charset="0"/>
              </a:rPr>
              <a:t>to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__g</a:t>
            </a:r>
            <a:r>
              <a:rPr lang="da-DK" dirty="0"/>
              <a:t> to </a:t>
            </a:r>
            <a:r>
              <a:rPr lang="da-DK" dirty="0" err="1"/>
              <a:t>stay</a:t>
            </a:r>
            <a:r>
              <a:rPr lang="da-DK" dirty="0"/>
              <a:t> </a:t>
            </a:r>
            <a:r>
              <a:rPr lang="da-DK" dirty="0" err="1"/>
              <a:t>within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da-DK" dirty="0">
              <a:cs typeface="Courier New" panose="02070309020205020404" pitchFamily="49" charset="0"/>
            </a:endParaRPr>
          </a:p>
          <a:p>
            <a:r>
              <a:rPr lang="da-DK" dirty="0" err="1">
                <a:cs typeface="Courier New" panose="02070309020205020404" pitchFamily="49" charset="0"/>
              </a:rPr>
              <a:t>Recall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that</a:t>
            </a:r>
            <a:r>
              <a:rPr lang="da-DK" dirty="0">
                <a:cs typeface="Courier New" panose="02070309020205020404" pitchFamily="49" charset="0"/>
              </a:rPr>
              <a:t> due to </a:t>
            </a:r>
            <a:r>
              <a:rPr lang="da-DK" dirty="0" err="1">
                <a:cs typeface="Courier New" panose="02070309020205020404" pitchFamily="49" charset="0"/>
              </a:rPr>
              <a:t>name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mangling</a:t>
            </a:r>
            <a:r>
              <a:rPr lang="da-DK" dirty="0">
                <a:cs typeface="Courier New" panose="02070309020205020404" pitchFamily="49" charset="0"/>
              </a:rPr>
              <a:t>,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__g</a:t>
            </a:r>
            <a:r>
              <a:rPr lang="da-DK" dirty="0">
                <a:cs typeface="Courier New" panose="02070309020205020404" pitchFamily="49" charset="0"/>
              </a:rPr>
              <a:t> is </a:t>
            </a:r>
            <a:r>
              <a:rPr lang="da-DK" dirty="0" err="1">
                <a:cs typeface="Courier New" panose="02070309020205020404" pitchFamily="49" charset="0"/>
              </a:rPr>
              <a:t>accessible</a:t>
            </a:r>
            <a:r>
              <a:rPr lang="da-DK" dirty="0">
                <a:cs typeface="Courier New" panose="02070309020205020404" pitchFamily="49" charset="0"/>
              </a:rPr>
              <a:t> as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A._A__g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445" y="824954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229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897" y="433661"/>
            <a:ext cx="5114925" cy="1325563"/>
          </a:xfrm>
        </p:spPr>
        <p:txBody>
          <a:bodyPr/>
          <a:lstStyle/>
          <a:p>
            <a:r>
              <a:rPr lang="da-DK" dirty="0"/>
              <a:t>Multiple </a:t>
            </a:r>
            <a:r>
              <a:rPr lang="da-DK" dirty="0" err="1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134" y="1759224"/>
            <a:ext cx="5318791" cy="4351338"/>
          </a:xfrm>
        </p:spPr>
        <p:txBody>
          <a:bodyPr>
            <a:normAutofit/>
          </a:bodyPr>
          <a:lstStyle/>
          <a:p>
            <a:r>
              <a:rPr lang="da-DK" sz="2400" dirty="0"/>
              <a:t>A </a:t>
            </a:r>
            <a:r>
              <a:rPr lang="da-DK" sz="2400" dirty="0" err="1"/>
              <a:t>class</a:t>
            </a:r>
            <a:r>
              <a:rPr lang="da-DK" sz="2400" dirty="0"/>
              <a:t>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inherit</a:t>
            </a:r>
            <a:r>
              <a:rPr lang="da-DK" sz="2400" dirty="0"/>
              <a:t> </a:t>
            </a:r>
            <a:r>
              <a:rPr lang="da-DK" sz="2400" dirty="0" err="1"/>
              <a:t>attributes</a:t>
            </a:r>
            <a:r>
              <a:rPr lang="da-DK" sz="2400" dirty="0"/>
              <a:t> from multiple </a:t>
            </a:r>
            <a:r>
              <a:rPr lang="da-DK" sz="2400" dirty="0" err="1"/>
              <a:t>classes</a:t>
            </a:r>
            <a:r>
              <a:rPr lang="da-DK" sz="2400" dirty="0"/>
              <a:t> (in </a:t>
            </a:r>
            <a:r>
              <a:rPr lang="da-DK" sz="2400" dirty="0" err="1"/>
              <a:t>example</a:t>
            </a:r>
            <a:r>
              <a:rPr lang="da-DK" sz="2400" dirty="0"/>
              <a:t> </a:t>
            </a:r>
            <a:r>
              <a:rPr lang="da-DK" sz="2400" dirty="0" err="1"/>
              <a:t>two</a:t>
            </a:r>
            <a:r>
              <a:rPr lang="da-DK" sz="2400" dirty="0"/>
              <a:t>)</a:t>
            </a:r>
          </a:p>
          <a:p>
            <a:r>
              <a:rPr lang="da-DK" sz="2400" dirty="0" err="1"/>
              <a:t>When</a:t>
            </a:r>
            <a:r>
              <a:rPr lang="da-DK" sz="2400" dirty="0"/>
              <a:t> </a:t>
            </a:r>
            <a:r>
              <a:rPr lang="da-DK" sz="2400" dirty="0" err="1"/>
              <a:t>calling</a:t>
            </a:r>
            <a:r>
              <a:rPr lang="da-DK" sz="2400" dirty="0"/>
              <a:t> a </a:t>
            </a:r>
            <a:r>
              <a:rPr lang="da-DK" sz="2400" dirty="0" err="1"/>
              <a:t>method</a:t>
            </a:r>
            <a:r>
              <a:rPr lang="da-DK" sz="2400" dirty="0"/>
              <a:t> </a:t>
            </a:r>
            <a:r>
              <a:rPr lang="da-DK" sz="2400" dirty="0" err="1"/>
              <a:t>defined</a:t>
            </a:r>
            <a:r>
              <a:rPr lang="da-DK" sz="2400" dirty="0"/>
              <a:t> in </a:t>
            </a:r>
            <a:r>
              <a:rPr lang="da-DK" sz="2400" dirty="0" err="1"/>
              <a:t>several</a:t>
            </a:r>
            <a:r>
              <a:rPr lang="da-DK" sz="2400" dirty="0"/>
              <a:t> </a:t>
            </a:r>
            <a:r>
              <a:rPr lang="da-DK" sz="2400" dirty="0" err="1"/>
              <a:t>ancestor</a:t>
            </a:r>
            <a:r>
              <a:rPr lang="da-DK" sz="2400" dirty="0"/>
              <a:t> </a:t>
            </a:r>
            <a:r>
              <a:rPr lang="da-DK" sz="2400" dirty="0" err="1"/>
              <a:t>classes</a:t>
            </a:r>
            <a:r>
              <a:rPr lang="da-DK" sz="2400" dirty="0"/>
              <a:t>, </a:t>
            </a:r>
            <a:r>
              <a:rPr lang="da-DK" sz="2400" dirty="0" err="1"/>
              <a:t>Python</a:t>
            </a:r>
            <a:r>
              <a:rPr lang="da-DK" sz="2400" dirty="0"/>
              <a:t> </a:t>
            </a:r>
            <a:r>
              <a:rPr lang="da-DK" sz="2400" dirty="0" err="1"/>
              <a:t>executes</a:t>
            </a:r>
            <a:r>
              <a:rPr lang="da-DK" sz="2400" dirty="0"/>
              <a:t> </a:t>
            </a:r>
            <a:r>
              <a:rPr lang="da-DK" sz="2400" dirty="0" err="1"/>
              <a:t>only</a:t>
            </a:r>
            <a:r>
              <a:rPr lang="da-DK" sz="2400" dirty="0"/>
              <a:t> </a:t>
            </a:r>
            <a:r>
              <a:rPr lang="da-DK" sz="2400" dirty="0" err="1"/>
              <a:t>one</a:t>
            </a:r>
            <a:r>
              <a:rPr lang="da-DK" sz="2400" dirty="0"/>
              <a:t> of the </a:t>
            </a:r>
            <a:r>
              <a:rPr lang="en-US" sz="2400" dirty="0"/>
              <a:t>these</a:t>
            </a:r>
            <a:r>
              <a:rPr lang="da-DK" sz="2400" dirty="0"/>
              <a:t> </a:t>
            </a:r>
            <a:br>
              <a:rPr lang="da-DK" sz="2400" dirty="0"/>
            </a:br>
            <a:r>
              <a:rPr lang="da-DK" sz="2400" dirty="0"/>
              <a:t>(in the </a:t>
            </a:r>
            <a:r>
              <a:rPr lang="da-DK" sz="2400" dirty="0" err="1"/>
              <a:t>example</a:t>
            </a:r>
            <a:r>
              <a:rPr lang="da-DK" sz="2400" dirty="0"/>
              <a:t>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say_hello</a:t>
            </a:r>
            <a:r>
              <a:rPr lang="da-DK" sz="2400" dirty="0"/>
              <a:t>)</a:t>
            </a:r>
          </a:p>
          <a:p>
            <a:r>
              <a:rPr lang="da-DK" sz="2400" dirty="0" err="1"/>
              <a:t>Which</a:t>
            </a:r>
            <a:r>
              <a:rPr lang="da-DK" sz="2400" dirty="0"/>
              <a:t> </a:t>
            </a:r>
            <a:r>
              <a:rPr lang="da-DK" sz="2400" dirty="0" err="1"/>
              <a:t>one</a:t>
            </a:r>
            <a:r>
              <a:rPr lang="da-DK" sz="2400" dirty="0"/>
              <a:t> is </a:t>
            </a:r>
            <a:r>
              <a:rPr lang="da-DK" sz="2400" dirty="0" err="1"/>
              <a:t>determined</a:t>
            </a:r>
            <a:r>
              <a:rPr lang="da-DK" sz="2400" dirty="0"/>
              <a:t> by the so </a:t>
            </a:r>
            <a:r>
              <a:rPr lang="da-DK" sz="2400" dirty="0" err="1"/>
              <a:t>called</a:t>
            </a:r>
            <a:r>
              <a:rPr lang="da-DK" sz="2400" dirty="0"/>
              <a:t> ”C3 Method Resolution Order” (</a:t>
            </a:r>
            <a:r>
              <a:rPr lang="da-DK" sz="2400" dirty="0" err="1"/>
              <a:t>originating</a:t>
            </a:r>
            <a:r>
              <a:rPr lang="da-DK" sz="2400" dirty="0"/>
              <a:t> from the Dylan </a:t>
            </a:r>
            <a:r>
              <a:rPr lang="da-DK" sz="2400" dirty="0" err="1"/>
              <a:t>language</a:t>
            </a:r>
            <a:r>
              <a:rPr lang="da-DK" sz="2400" dirty="0"/>
              <a:t>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991040"/>
              </p:ext>
            </p:extLst>
          </p:nvPr>
        </p:nvGraphicFramePr>
        <p:xfrm>
          <a:off x="6297471" y="167213"/>
          <a:ext cx="5928043" cy="646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80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multiple_inheritance.py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Alice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say_hello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print("Alice says hello")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say_good_night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print("Alice says good night")</a:t>
                      </a:r>
                    </a:p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Bob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say_hello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print("Bob says hello")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say_good_morning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print("Bob says good morning")</a:t>
                      </a:r>
                    </a:p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X(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Alice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Bob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Multiple inheritance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say(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self.say_good_morning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en-US" sz="1600" b="1" dirty="0" err="1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say_hello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   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C3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resolution</a:t>
                      </a:r>
                      <a:endParaRPr lang="en-US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Alice.</a:t>
                      </a:r>
                      <a:r>
                        <a:rPr lang="en-US" sz="1600" b="1" dirty="0" err="1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say_hello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from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Alice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Bob.</a:t>
                      </a:r>
                      <a:r>
                        <a:rPr lang="en-US" sz="1600" b="1" dirty="0" err="1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say_hello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from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Bob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self.say_good_night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X().say()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Bob says good morning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Alice says hello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Alice says hello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Bob says hello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Alice says good night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77134" y="6068110"/>
            <a:ext cx="43862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 action="ppaction://hlinkpres?slideindex=1&amp;slidetitle="/>
              </a:rPr>
              <a:t>Raymond Hettinger, </a:t>
            </a:r>
            <a:r>
              <a:rPr lang="en-US" i="1" dirty="0">
                <a:hlinkClick r:id="rId2" action="ppaction://hlinkpres?slideindex=1&amp;slidetitle="/>
              </a:rPr>
              <a:t>Super considered super!</a:t>
            </a:r>
            <a:r>
              <a:rPr lang="en-US" dirty="0">
                <a:hlinkClick r:id="rId2" action="ppaction://hlinkpres?slideindex=1&amp;slidetitle="/>
              </a:rPr>
              <a:t> </a:t>
            </a:r>
          </a:p>
          <a:p>
            <a:r>
              <a:rPr lang="en-US" dirty="0">
                <a:hlinkClick r:id="rId2" action="ppaction://hlinkpres?slideindex=1&amp;slidetitle="/>
              </a:rPr>
              <a:t>Conference talk at </a:t>
            </a:r>
            <a:r>
              <a:rPr lang="en-US" dirty="0" err="1">
                <a:hlinkClick r:id="rId2" action="ppaction://hlinkpres?slideindex=1&amp;slidetitle="/>
              </a:rPr>
              <a:t>PyCon</a:t>
            </a:r>
            <a:r>
              <a:rPr lang="en-US" dirty="0">
                <a:hlinkClick r:id="rId2" action="ppaction://hlinkpres?slideindex=1&amp;slidetitle="/>
              </a:rPr>
              <a:t> 2015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8644345" y="5746616"/>
            <a:ext cx="591802" cy="170250"/>
          </a:xfrm>
          <a:prstGeom prst="straightConnector1">
            <a:avLst/>
          </a:prstGeom>
          <a:ln w="76200">
            <a:solidFill>
              <a:schemeClr val="accent5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8644345" y="5746616"/>
            <a:ext cx="1011502" cy="11523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655847" y="5600239"/>
            <a:ext cx="2025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since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sz="1400" dirty="0"/>
              <a:t> before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Bob</a:t>
            </a:r>
            <a:r>
              <a:rPr lang="en-US" sz="1400" dirty="0"/>
              <a:t> in list of super classes</a:t>
            </a:r>
          </a:p>
        </p:txBody>
      </p:sp>
    </p:spTree>
    <p:extLst>
      <p:ext uri="{BB962C8B-B14F-4D97-AF65-F5344CB8AC3E}">
        <p14:creationId xmlns:p14="http://schemas.microsoft.com/office/powerpoint/2010/main" val="2881013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582" y="442060"/>
            <a:ext cx="10515600" cy="1550241"/>
          </a:xfrm>
        </p:spPr>
        <p:txBody>
          <a:bodyPr>
            <a:normAutofit/>
          </a:bodyPr>
          <a:lstStyle/>
          <a:p>
            <a:r>
              <a:rPr lang="da-DK" dirty="0"/>
              <a:t>C3 Method </a:t>
            </a:r>
            <a:br>
              <a:rPr lang="da-DK" dirty="0"/>
            </a:br>
            <a:r>
              <a:rPr lang="da-DK" dirty="0"/>
              <a:t>resolution </a:t>
            </a:r>
            <a:r>
              <a:rPr lang="da-DK" dirty="0" err="1"/>
              <a:t>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919" y="2225942"/>
            <a:ext cx="4514850" cy="3430015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a-DK" dirty="0"/>
              <a:t> to </a:t>
            </a:r>
            <a:r>
              <a:rPr lang="da-DK" dirty="0" err="1"/>
              <a:t>determine</a:t>
            </a:r>
            <a:r>
              <a:rPr lang="da-DK" dirty="0"/>
              <a:t> the resolution </a:t>
            </a:r>
            <a:r>
              <a:rPr lang="da-DK" dirty="0" err="1"/>
              <a:t>order</a:t>
            </a:r>
            <a:r>
              <a:rPr lang="da-DK" dirty="0"/>
              <a:t> for the </a:t>
            </a:r>
            <a:r>
              <a:rPr lang="da-DK" dirty="0" err="1"/>
              <a:t>class</a:t>
            </a:r>
            <a:endParaRPr lang="da-DK" dirty="0"/>
          </a:p>
          <a:p>
            <a:r>
              <a:rPr lang="da-DK" dirty="0"/>
              <a:t>or </a:t>
            </a:r>
            <a:r>
              <a:rPr lang="da-DK" dirty="0" err="1"/>
              <a:t>access</a:t>
            </a:r>
            <a:r>
              <a:rPr lang="da-DK" dirty="0"/>
              <a:t> the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mro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/>
              <a:t> </a:t>
            </a:r>
            <a:r>
              <a:rPr lang="da-DK" dirty="0" err="1"/>
              <a:t>attribute</a:t>
            </a:r>
            <a:r>
              <a:rPr lang="da-DK" dirty="0"/>
              <a:t> of the </a:t>
            </a:r>
            <a:r>
              <a:rPr lang="da-DK" dirty="0" err="1"/>
              <a:t>class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771602"/>
              </p:ext>
            </p:extLst>
          </p:nvPr>
        </p:nvGraphicFramePr>
        <p:xfrm>
          <a:off x="5262213" y="589527"/>
          <a:ext cx="6558373" cy="5861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837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X.__mro__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(&lt;class '__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main__.X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'&gt;, &lt;class '__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main__.Alice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'&gt;, &lt;class '__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main__.Bob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'&gt;, &lt;class 'object'&gt;)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help(X)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Help on class X in module __main__: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X(Alice, Bob)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| 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Method resolution order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|     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|     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Alice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|     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Bob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|     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builtins.object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| 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Methods defined here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|  say(self)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|  ----------------------------------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|  Methods inherited from Alice: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|  say_good_night(self)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|  say_hello(self)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|  ----------------------------------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|  ...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|  ----------------------------------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|  Methods inherited from Bob: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|  say_good_morning(self)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315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011" y="354614"/>
            <a:ext cx="11763374" cy="1325563"/>
          </a:xfrm>
        </p:spPr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</a:t>
            </a:r>
            <a:r>
              <a:rPr lang="da-DK" dirty="0" err="1"/>
              <a:t>Who</a:t>
            </a:r>
            <a:r>
              <a:rPr lang="da-DK" dirty="0"/>
              <a:t> </a:t>
            </a:r>
            <a:r>
              <a:rPr lang="da-DK" dirty="0" err="1"/>
              <a:t>says</a:t>
            </a:r>
            <a:r>
              <a:rPr lang="da-DK" dirty="0"/>
              <a:t> </a:t>
            </a:r>
            <a:r>
              <a:rPr lang="da-DK" dirty="0" err="1"/>
              <a:t>hello</a:t>
            </a:r>
            <a:r>
              <a:rPr lang="da-DK" dirty="0"/>
              <a:t> ? Bob </a:t>
            </a:r>
            <a:r>
              <a:rPr lang="da-DK" dirty="0" err="1"/>
              <a:t>says</a:t>
            </a:r>
            <a:r>
              <a:rPr lang="da-DK" dirty="0"/>
              <a:t> </a:t>
            </a:r>
            <a:r>
              <a:rPr lang="da-DK" dirty="0" err="1"/>
              <a:t>good</a:t>
            </a:r>
            <a:r>
              <a:rPr lang="da-DK" dirty="0"/>
              <a:t> morning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2974" y="3429000"/>
            <a:ext cx="2790825" cy="1666876"/>
          </a:xfrm>
        </p:spPr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da-DK" dirty="0"/>
              <a:t>Alice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Bob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Dont’ know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17603"/>
              </p:ext>
            </p:extLst>
          </p:nvPr>
        </p:nvGraphicFramePr>
        <p:xfrm>
          <a:off x="1413543" y="2121853"/>
          <a:ext cx="6326505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65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inheritance.py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Alice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say_hello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print("Alice says hello")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Bob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say_hello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print("Bob says hello")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say_good_morning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.say_hello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print("Bob says good morning")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X(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Alice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Bob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Multiple inheritance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pass</a:t>
                      </a:r>
                    </a:p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X().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say_good_morning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Smiley Face 4"/>
          <p:cNvSpPr/>
          <p:nvPr/>
        </p:nvSpPr>
        <p:spPr>
          <a:xfrm>
            <a:off x="8066790" y="3467101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E6BC6B-68CC-437E-BFBA-9B24D826FAF6}"/>
              </a:ext>
            </a:extLst>
          </p:cNvPr>
          <p:cNvSpPr/>
          <p:nvPr/>
        </p:nvSpPr>
        <p:spPr>
          <a:xfrm>
            <a:off x="227615" y="6356056"/>
            <a:ext cx="119643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/>
              <a:t>…example of code injection using multiple inheritance and where body of new class is empty</a:t>
            </a:r>
          </a:p>
        </p:txBody>
      </p:sp>
    </p:spTree>
    <p:extLst>
      <p:ext uri="{BB962C8B-B14F-4D97-AF65-F5344CB8AC3E}">
        <p14:creationId xmlns:p14="http://schemas.microsoft.com/office/powerpoint/2010/main" val="198374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Comparing</a:t>
            </a:r>
            <a:r>
              <a:rPr lang="da-DK" dirty="0"/>
              <a:t> </a:t>
            </a:r>
            <a:r>
              <a:rPr lang="da-DK" dirty="0" err="1"/>
              <a:t>objects</a:t>
            </a:r>
            <a:r>
              <a:rPr lang="da-DK" dirty="0"/>
              <a:t> and </a:t>
            </a:r>
            <a:r>
              <a:rPr lang="da-DK" dirty="0" err="1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44725"/>
            <a:ext cx="11122571" cy="3546476"/>
          </a:xfrm>
        </p:spPr>
        <p:txBody>
          <a:bodyPr>
            <a:normAutofit/>
          </a:bodyPr>
          <a:lstStyle/>
          <a:p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id(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a-DK" sz="2400" dirty="0"/>
              <a:t> </a:t>
            </a:r>
            <a:r>
              <a:rPr lang="da-DK" sz="2400" dirty="0" err="1"/>
              <a:t>returns</a:t>
            </a:r>
            <a:r>
              <a:rPr lang="da-DK" sz="2400" dirty="0"/>
              <a:t> a </a:t>
            </a:r>
            <a:r>
              <a:rPr lang="da-DK" sz="2400" dirty="0" err="1"/>
              <a:t>unique</a:t>
            </a:r>
            <a:r>
              <a:rPr lang="da-DK" sz="2400" dirty="0"/>
              <a:t> </a:t>
            </a:r>
            <a:r>
              <a:rPr lang="da-DK" sz="2400" dirty="0" err="1"/>
              <a:t>identifyer</a:t>
            </a:r>
            <a:r>
              <a:rPr lang="da-DK" sz="2400" dirty="0"/>
              <a:t> for an </a:t>
            </a:r>
            <a:r>
              <a:rPr lang="da-DK" sz="2400" dirty="0" err="1"/>
              <a:t>object</a:t>
            </a:r>
            <a:r>
              <a:rPr lang="da-DK" sz="2400" dirty="0"/>
              <a:t> (in </a:t>
            </a:r>
            <a:r>
              <a:rPr lang="da-DK" sz="2400" dirty="0" err="1"/>
              <a:t>CPython</a:t>
            </a:r>
            <a:r>
              <a:rPr lang="da-DK" sz="2400" dirty="0"/>
              <a:t> the </a:t>
            </a:r>
            <a:r>
              <a:rPr lang="da-DK" sz="2400" dirty="0" err="1"/>
              <a:t>memory</a:t>
            </a:r>
            <a:r>
              <a:rPr lang="da-DK" sz="2400" dirty="0"/>
              <a:t> </a:t>
            </a:r>
            <a:r>
              <a:rPr lang="da-DK" sz="2400" dirty="0" err="1"/>
              <a:t>address</a:t>
            </a:r>
            <a:r>
              <a:rPr lang="da-DK" sz="2400" dirty="0"/>
              <a:t>)</a:t>
            </a:r>
          </a:p>
          <a:p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obj1 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obj2 </a:t>
            </a:r>
            <a:r>
              <a:rPr lang="da-DK" sz="2400" dirty="0"/>
              <a:t>tests if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id(obj1)==id(obj2)</a:t>
            </a:r>
          </a:p>
          <a:p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type(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a-DK" sz="2400" dirty="0"/>
              <a:t> and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.__</a:t>
            </a:r>
            <a:r>
              <a:rPr lang="da-DK" sz="2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 </a:t>
            </a:r>
            <a:r>
              <a:rPr lang="da-DK" sz="2400" dirty="0" err="1"/>
              <a:t>return</a:t>
            </a:r>
            <a:r>
              <a:rPr lang="da-DK" sz="2400" dirty="0"/>
              <a:t> the </a:t>
            </a:r>
            <a:r>
              <a:rPr lang="da-DK" sz="2400" dirty="0" err="1"/>
              <a:t>class</a:t>
            </a:r>
            <a:r>
              <a:rPr lang="da-DK" sz="2400" dirty="0"/>
              <a:t> of an </a:t>
            </a:r>
            <a:r>
              <a:rPr lang="da-DK" sz="2400" dirty="0" err="1"/>
              <a:t>object</a:t>
            </a:r>
            <a:endParaRPr lang="da-DK" sz="2400" dirty="0"/>
          </a:p>
          <a:p>
            <a:r>
              <a:rPr lang="en-US" sz="2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isinstance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object, class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checks if an object is of a particular class, </a:t>
            </a:r>
            <a:r>
              <a:rPr lang="en-US" sz="2400" i="1" dirty="0"/>
              <a:t>or a derived subclass</a:t>
            </a:r>
          </a:p>
          <a:p>
            <a:r>
              <a:rPr lang="en-US" sz="2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issubclass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class1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class2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/>
              <a:t> checks if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class1</a:t>
            </a:r>
            <a:r>
              <a:rPr lang="en-US" sz="2400" dirty="0"/>
              <a:t> is a subclass of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class2</a:t>
            </a:r>
          </a:p>
        </p:txBody>
      </p:sp>
    </p:spTree>
    <p:extLst>
      <p:ext uri="{BB962C8B-B14F-4D97-AF65-F5344CB8AC3E}">
        <p14:creationId xmlns:p14="http://schemas.microsoft.com/office/powerpoint/2010/main" val="1203910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69869" cy="1325563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dirty="0"/>
              <a:t> </a:t>
            </a:r>
            <a:r>
              <a:rPr lang="en-US" dirty="0" err="1"/>
              <a:t>is</a:t>
            </a:r>
            <a:r>
              <a:rPr lang="en-US" dirty="0"/>
              <a:t> not for integers, strings, ...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dirty="0"/>
              <a:t> </a:t>
            </a:r>
            <a:r>
              <a:rPr lang="en-US" dirty="0" err="1"/>
              <a:t>is</a:t>
            </a:r>
            <a:r>
              <a:rPr lang="en-US" dirty="0"/>
              <a:t> not ==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4689" y="5323378"/>
            <a:ext cx="5767311" cy="149674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Only use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dirty="0"/>
              <a:t> on objects !</a:t>
            </a:r>
          </a:p>
          <a:p>
            <a:r>
              <a:rPr lang="en-US" dirty="0"/>
              <a:t>Even though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isinstance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(42, object)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isinstance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object)</a:t>
            </a:r>
            <a:r>
              <a:rPr lang="en-US" dirty="0"/>
              <a:t> are true, do not use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dirty="0"/>
              <a:t> on integers and strings !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292261"/>
              </p:ext>
            </p:extLst>
          </p:nvPr>
        </p:nvGraphicFramePr>
        <p:xfrm>
          <a:off x="1049912" y="1503281"/>
          <a:ext cx="5001660" cy="5160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166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500 + 500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1000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500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+ x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1000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pt-BR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+ x == 1000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.__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eq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__(...)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pt-BR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x in range(0, 1000):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if x - 1 + 1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 not 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print(x)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break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257</a:t>
                      </a:r>
                      <a:endParaRPr lang="pt-BR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x in range(0, -1000, -1):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if x + 1 - 1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 not 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print(x)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break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-6</a:t>
                      </a:r>
                      <a:endParaRPr lang="pt-BR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527281"/>
              </p:ext>
            </p:extLst>
          </p:nvPr>
        </p:nvGraphicFramePr>
        <p:xfrm>
          <a:off x="7019682" y="1503281"/>
          <a:ext cx="4545330" cy="3514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53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"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pt-BR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"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xabc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"[1:]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pt-BR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s-E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x, y = "</a:t>
                      </a:r>
                      <a:r>
                        <a:rPr lang="es-E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s-E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", "</a:t>
                      </a:r>
                      <a:r>
                        <a:rPr lang="es-E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xabc</a:t>
                      </a:r>
                      <a:r>
                        <a:rPr lang="es-E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"[1:]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s-E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x, y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('abc', 'abc')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pt-BR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== y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x.__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eq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__(y)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pt-BR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90" y="2959762"/>
            <a:ext cx="487666" cy="4059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90" y="4859802"/>
            <a:ext cx="487666" cy="4059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90" y="6207955"/>
            <a:ext cx="487666" cy="40590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689" y="2666389"/>
            <a:ext cx="487666" cy="40590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689" y="3994883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51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Comparison</a:t>
            </a:r>
            <a:r>
              <a:rPr lang="da-DK" dirty="0"/>
              <a:t> of OO in </a:t>
            </a:r>
            <a:r>
              <a:rPr lang="da-DK" dirty="0" err="1"/>
              <a:t>Python</a:t>
            </a:r>
            <a:r>
              <a:rPr lang="da-DK" dirty="0"/>
              <a:t>, Java and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46650"/>
          </a:xfrm>
        </p:spPr>
        <p:txBody>
          <a:bodyPr>
            <a:normAutofit lnSpcReduction="10000"/>
          </a:bodyPr>
          <a:lstStyle/>
          <a:p>
            <a:r>
              <a:rPr lang="da-DK" dirty="0"/>
              <a:t>private, public, .... – in </a:t>
            </a:r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everything</a:t>
            </a:r>
            <a:r>
              <a:rPr lang="da-DK" dirty="0"/>
              <a:t> in an </a:t>
            </a:r>
            <a:r>
              <a:rPr lang="da-DK" dirty="0" err="1"/>
              <a:t>object</a:t>
            </a:r>
            <a:r>
              <a:rPr lang="da-DK" dirty="0"/>
              <a:t> is public</a:t>
            </a:r>
          </a:p>
          <a:p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 err="1"/>
              <a:t>inheritance</a:t>
            </a:r>
            <a:r>
              <a:rPr lang="da-DK" dirty="0"/>
              <a:t> – </a:t>
            </a:r>
            <a:r>
              <a:rPr lang="da-DK" dirty="0" err="1"/>
              <a:t>core</a:t>
            </a:r>
            <a:r>
              <a:rPr lang="da-DK" dirty="0"/>
              <a:t> </a:t>
            </a:r>
            <a:r>
              <a:rPr lang="da-DK" dirty="0" err="1"/>
              <a:t>concept</a:t>
            </a:r>
            <a:r>
              <a:rPr lang="da-DK" dirty="0"/>
              <a:t> in OO </a:t>
            </a:r>
            <a:r>
              <a:rPr lang="da-DK" dirty="0" err="1"/>
              <a:t>programming</a:t>
            </a:r>
            <a:endParaRPr lang="da-DK" dirty="0"/>
          </a:p>
          <a:p>
            <a:pPr lvl="1"/>
            <a:r>
              <a:rPr lang="da-DK" dirty="0" err="1"/>
              <a:t>Python</a:t>
            </a:r>
            <a:r>
              <a:rPr lang="da-DK" dirty="0"/>
              <a:t> and C++ support multiple </a:t>
            </a:r>
            <a:r>
              <a:rPr lang="da-DK" dirty="0" err="1"/>
              <a:t>inheritance</a:t>
            </a:r>
            <a:endParaRPr lang="da-DK" dirty="0"/>
          </a:p>
          <a:p>
            <a:pPr lvl="1"/>
            <a:r>
              <a:rPr lang="da-DK" dirty="0"/>
              <a:t>Java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allows</a:t>
            </a:r>
            <a:r>
              <a:rPr lang="da-DK" dirty="0"/>
              <a:t> single </a:t>
            </a:r>
            <a:r>
              <a:rPr lang="da-DK" dirty="0" err="1"/>
              <a:t>inheritance</a:t>
            </a:r>
            <a:r>
              <a:rPr lang="da-DK" dirty="0"/>
              <a:t>, but Java ”interfaces” </a:t>
            </a:r>
            <a:r>
              <a:rPr lang="da-DK" dirty="0" err="1"/>
              <a:t>allow</a:t>
            </a:r>
            <a:r>
              <a:rPr lang="da-DK" dirty="0"/>
              <a:t> for </a:t>
            </a:r>
            <a:r>
              <a:rPr lang="da-DK" dirty="0" err="1"/>
              <a:t>something</a:t>
            </a:r>
            <a:r>
              <a:rPr lang="da-DK" dirty="0"/>
              <a:t> </a:t>
            </a:r>
            <a:r>
              <a:rPr lang="da-DK" dirty="0" err="1"/>
              <a:t>like</a:t>
            </a:r>
            <a:r>
              <a:rPr lang="da-DK" dirty="0"/>
              <a:t> multiple </a:t>
            </a:r>
            <a:r>
              <a:rPr lang="da-DK" dirty="0" err="1"/>
              <a:t>inheritance</a:t>
            </a:r>
            <a:endParaRPr lang="da-DK" dirty="0"/>
          </a:p>
          <a:p>
            <a:r>
              <a:rPr lang="da-DK" dirty="0"/>
              <a:t>Python and C++ </a:t>
            </a:r>
            <a:r>
              <a:rPr lang="da-DK" dirty="0" err="1"/>
              <a:t>allow</a:t>
            </a:r>
            <a:r>
              <a:rPr lang="da-DK" dirty="0"/>
              <a:t> </a:t>
            </a:r>
            <a:r>
              <a:rPr lang="da-DK" dirty="0" err="1"/>
              <a:t>overloading</a:t>
            </a:r>
            <a:r>
              <a:rPr lang="da-DK" dirty="0"/>
              <a:t> standard operators (+, *, ...). </a:t>
            </a:r>
            <a:br>
              <a:rPr lang="da-DK" dirty="0"/>
            </a:br>
            <a:r>
              <a:rPr lang="da-DK" dirty="0"/>
              <a:t>In Java it is not </a:t>
            </a:r>
            <a:r>
              <a:rPr lang="da-DK" dirty="0" err="1"/>
              <a:t>possible</a:t>
            </a:r>
            <a:endParaRPr lang="da-DK" dirty="0"/>
          </a:p>
          <a:p>
            <a:r>
              <a:rPr lang="da-DK" dirty="0" err="1"/>
              <a:t>Overloading</a:t>
            </a:r>
            <a:r>
              <a:rPr lang="da-DK" dirty="0"/>
              <a:t> </a:t>
            </a:r>
            <a:r>
              <a:rPr lang="da-DK" dirty="0" err="1"/>
              <a:t>methods</a:t>
            </a:r>
            <a:r>
              <a:rPr lang="da-DK" dirty="0"/>
              <a:t> </a:t>
            </a:r>
          </a:p>
          <a:p>
            <a:pPr lvl="1"/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extremely</a:t>
            </a:r>
            <a:r>
              <a:rPr lang="da-DK" dirty="0"/>
              <a:t> </a:t>
            </a:r>
            <a:r>
              <a:rPr lang="da-DK" dirty="0" err="1"/>
              <a:t>dynamic</a:t>
            </a:r>
            <a:r>
              <a:rPr lang="da-DK" dirty="0"/>
              <a:t> (</a:t>
            </a:r>
            <a:r>
              <a:rPr lang="da-DK" dirty="0" err="1"/>
              <a:t>hard</a:t>
            </a:r>
            <a:r>
              <a:rPr lang="da-DK" dirty="0"/>
              <a:t> to </a:t>
            </a:r>
            <a:r>
              <a:rPr lang="da-DK" dirty="0" err="1"/>
              <a:t>say</a:t>
            </a:r>
            <a:r>
              <a:rPr lang="da-DK" dirty="0"/>
              <a:t> </a:t>
            </a:r>
            <a:r>
              <a:rPr lang="da-DK" dirty="0" err="1"/>
              <a:t>anything</a:t>
            </a:r>
            <a:r>
              <a:rPr lang="da-DK" dirty="0"/>
              <a:t> </a:t>
            </a:r>
            <a:r>
              <a:rPr lang="da-DK" dirty="0" err="1"/>
              <a:t>about</a:t>
            </a:r>
            <a:r>
              <a:rPr lang="da-DK" dirty="0"/>
              <a:t> the </a:t>
            </a:r>
            <a:r>
              <a:rPr lang="da-DK" dirty="0" err="1"/>
              <a:t>behaviour</a:t>
            </a:r>
            <a:r>
              <a:rPr lang="da-DK" dirty="0"/>
              <a:t> of a program in general)</a:t>
            </a:r>
          </a:p>
          <a:p>
            <a:pPr lvl="1"/>
            <a:r>
              <a:rPr lang="da-DK" dirty="0"/>
              <a:t>Java and C++’s type systems </a:t>
            </a:r>
            <a:r>
              <a:rPr lang="da-DK" dirty="0" err="1"/>
              <a:t>allow</a:t>
            </a:r>
            <a:r>
              <a:rPr lang="da-DK" dirty="0"/>
              <a:t> </a:t>
            </a:r>
            <a:r>
              <a:rPr lang="da-DK" dirty="0" err="1"/>
              <a:t>several</a:t>
            </a:r>
            <a:r>
              <a:rPr lang="da-DK" dirty="0"/>
              <a:t> </a:t>
            </a:r>
            <a:r>
              <a:rPr lang="da-DK" dirty="0" err="1"/>
              <a:t>methods</a:t>
            </a:r>
            <a:r>
              <a:rPr lang="da-DK" dirty="0"/>
              <a:t> with same </a:t>
            </a:r>
            <a:r>
              <a:rPr lang="da-DK" dirty="0" err="1"/>
              <a:t>name</a:t>
            </a:r>
            <a:r>
              <a:rPr lang="da-DK" dirty="0"/>
              <a:t> in a </a:t>
            </a:r>
            <a:r>
              <a:rPr lang="da-DK" dirty="0" err="1"/>
              <a:t>class</a:t>
            </a:r>
            <a:r>
              <a:rPr lang="da-DK" dirty="0"/>
              <a:t>, </a:t>
            </a:r>
            <a:r>
              <a:rPr lang="da-DK" dirty="0" err="1"/>
              <a:t>where</a:t>
            </a:r>
            <a:r>
              <a:rPr lang="da-DK" dirty="0"/>
              <a:t> </a:t>
            </a:r>
            <a:r>
              <a:rPr lang="da-DK" dirty="0" err="1"/>
              <a:t>they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distinguished</a:t>
            </a:r>
            <a:r>
              <a:rPr lang="da-DK" dirty="0"/>
              <a:t> by the type of the arguments, </a:t>
            </a:r>
            <a:r>
              <a:rPr lang="da-DK" dirty="0" err="1"/>
              <a:t>whereas</a:t>
            </a:r>
            <a:r>
              <a:rPr lang="da-DK" dirty="0"/>
              <a:t> </a:t>
            </a:r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allows</a:t>
            </a:r>
            <a:r>
              <a:rPr lang="da-DK" dirty="0"/>
              <a:t>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one</a:t>
            </a:r>
            <a:r>
              <a:rPr lang="da-DK" dirty="0"/>
              <a:t> </a:t>
            </a:r>
            <a:r>
              <a:rPr lang="da-DK" dirty="0" err="1"/>
              <a:t>method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have * and ** arguments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12054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873" y="145919"/>
            <a:ext cx="6621049" cy="1325563"/>
          </a:xfrm>
        </p:spPr>
        <p:txBody>
          <a:bodyPr/>
          <a:lstStyle/>
          <a:p>
            <a:r>
              <a:rPr lang="da-DK" dirty="0" err="1"/>
              <a:t>Calling</a:t>
            </a:r>
            <a:r>
              <a:rPr lang="da-DK" dirty="0"/>
              <a:t> </a:t>
            </a:r>
            <a:r>
              <a:rPr lang="da-DK" dirty="0" err="1"/>
              <a:t>methods</a:t>
            </a:r>
            <a:r>
              <a:rPr lang="da-DK" dirty="0"/>
              <a:t> of a </a:t>
            </a:r>
            <a:r>
              <a:rPr lang="da-DK" dirty="0" err="1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5284304" cy="4600227"/>
          </a:xfrm>
        </p:spPr>
        <p:txBody>
          <a:bodyPr>
            <a:normAutofit/>
          </a:bodyPr>
          <a:lstStyle/>
          <a:p>
            <a:r>
              <a:rPr lang="da-DK" dirty="0"/>
              <a:t>If an </a:t>
            </a:r>
            <a:r>
              <a:rPr lang="da-DK" dirty="0" err="1"/>
              <a:t>object</a:t>
            </a:r>
            <a:r>
              <a:rPr lang="da-DK" dirty="0"/>
              <a:t> </a:t>
            </a:r>
            <a:r>
              <a:rPr lang="da-DK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da-DK" dirty="0"/>
              <a:t> of </a:t>
            </a:r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i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da-DK" dirty="0"/>
              <a:t> has a </a:t>
            </a:r>
            <a:r>
              <a:rPr lang="da-DK" dirty="0" err="1"/>
              <a:t>method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da-DK" dirty="0"/>
              <a:t>, </a:t>
            </a:r>
            <a:r>
              <a:rPr lang="da-DK" dirty="0" err="1"/>
              <a:t>then</a:t>
            </a:r>
            <a:r>
              <a:rPr lang="da-DK" dirty="0"/>
              <a:t> </a:t>
            </a:r>
            <a:r>
              <a:rPr lang="da-DK" dirty="0" err="1"/>
              <a:t>usually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call</a:t>
            </a:r>
            <a:r>
              <a:rPr lang="da-DK" dirty="0"/>
              <a:t> </a:t>
            </a:r>
            <a:r>
              <a:rPr lang="da-DK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dirty="0"/>
              <a:t>It is </a:t>
            </a:r>
            <a:r>
              <a:rPr lang="da-DK" dirty="0" err="1"/>
              <a:t>possible</a:t>
            </a:r>
            <a:r>
              <a:rPr lang="da-DK" dirty="0"/>
              <a:t> to </a:t>
            </a:r>
            <a:r>
              <a:rPr lang="da-DK" dirty="0" err="1"/>
              <a:t>call</a:t>
            </a:r>
            <a:r>
              <a:rPr lang="da-DK" dirty="0"/>
              <a:t> the </a:t>
            </a:r>
            <a:r>
              <a:rPr lang="da-DK" dirty="0" err="1"/>
              <a:t>method</a:t>
            </a:r>
            <a:r>
              <a:rPr lang="da-DK" dirty="0"/>
              <a:t> in the </a:t>
            </a:r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 err="1"/>
              <a:t>directly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da-DK" dirty="0"/>
              <a:t>, </a:t>
            </a:r>
            <a:r>
              <a:rPr lang="da-DK" dirty="0" err="1"/>
              <a:t>where</a:t>
            </a:r>
            <a:r>
              <a:rPr lang="da-DK" dirty="0"/>
              <a:t> the </a:t>
            </a:r>
            <a:r>
              <a:rPr lang="da-DK" dirty="0" err="1"/>
              <a:t>object</a:t>
            </a:r>
            <a:r>
              <a:rPr lang="da-DK" dirty="0"/>
              <a:t> is the </a:t>
            </a:r>
            <a:r>
              <a:rPr lang="da-DK" dirty="0" err="1"/>
              <a:t>first</a:t>
            </a:r>
            <a:r>
              <a:rPr lang="da-DK" dirty="0"/>
              <a:t> argument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da-DK" i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i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i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543743"/>
              </p:ext>
            </p:extLst>
          </p:nvPr>
        </p:nvGraphicFramePr>
        <p:xfrm>
          <a:off x="7530811" y="640080"/>
          <a:ext cx="4005580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5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set_x(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x):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.x = x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get_x(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.x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 = X()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obj.set_x(42)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print(f'{obj.get_x() = }')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print(f'{obj.x = }')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print(f'{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X.get_x(obj)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}')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accent1">
                            <a:lumMod val="50000"/>
                          </a:schemeClr>
                        </a:buClr>
                        <a:buSzPct val="10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obj.get_x() = 42</a:t>
                      </a:r>
                    </a:p>
                    <a:p>
                      <a:pPr marL="285750" indent="-285750">
                        <a:buClr>
                          <a:schemeClr val="accent1">
                            <a:lumMod val="50000"/>
                          </a:schemeClr>
                        </a:buClr>
                        <a:buSzPct val="10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obj.x = 42</a:t>
                      </a:r>
                    </a:p>
                    <a:p>
                      <a:pPr marL="285750" indent="-285750">
                        <a:buClr>
                          <a:schemeClr val="accent1">
                            <a:lumMod val="50000"/>
                          </a:schemeClr>
                        </a:buClr>
                        <a:buSzPct val="10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X.get_x(obj) = 42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5881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B2DEBA8-48BF-76BA-9C6B-7F6C2D2605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001541"/>
              </p:ext>
            </p:extLst>
          </p:nvPr>
        </p:nvGraphicFramePr>
        <p:xfrm>
          <a:off x="1056554" y="2211790"/>
          <a:ext cx="10078892" cy="3697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889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Pair:</a:t>
                      </a:r>
                      <a:b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__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__(self, x, y):</a:t>
                      </a:r>
                      <a:b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self._x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x</a:t>
                      </a:r>
                      <a:b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self._y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y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point = Pair(3, 5)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print(point)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class Pair has no __str__ method, uses object.__str__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&lt;__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main__.Pair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object at 0x0000027571904B50&gt;</a:t>
                      </a:r>
                      <a:endParaRPr lang="pt-BR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Pair.__str__</a:t>
                      </a: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lambda self: f'Pair({self._x}, {self._y})'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print(point)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Pair(3, 5)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A5645FE-B263-6B12-9647-79B1518D1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is really dynamic…</a:t>
            </a:r>
            <a:br>
              <a:rPr lang="en-US" dirty="0"/>
            </a:br>
            <a:r>
              <a:rPr lang="en-US" dirty="0"/>
              <a:t>(this is ugly – </a:t>
            </a:r>
            <a:r>
              <a:rPr lang="en-US"/>
              <a:t>likely don’t </a:t>
            </a:r>
            <a:r>
              <a:rPr lang="en-US" dirty="0"/>
              <a:t>do this at home)</a:t>
            </a:r>
            <a:endParaRPr lang="da-D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D07E36-6B6C-6001-70A2-41F4505A4C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86" y="4789917"/>
            <a:ext cx="487666" cy="405904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2A93F9E-AED5-ACA8-C8B2-7566EE841E45}"/>
              </a:ext>
            </a:extLst>
          </p:cNvPr>
          <p:cNvCxnSpPr>
            <a:cxnSpLocks/>
          </p:cNvCxnSpPr>
          <p:nvPr/>
        </p:nvCxnSpPr>
        <p:spPr>
          <a:xfrm flipH="1" flipV="1">
            <a:off x="3119718" y="5195821"/>
            <a:ext cx="853489" cy="108190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1B27B3B-62B7-98FC-F209-5EBE9B81FAF6}"/>
              </a:ext>
            </a:extLst>
          </p:cNvPr>
          <p:cNvSpPr txBox="1"/>
          <p:nvPr/>
        </p:nvSpPr>
        <p:spPr>
          <a:xfrm>
            <a:off x="4050048" y="6123834"/>
            <a:ext cx="8141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dynamically add a method to an existing class (and all existing instances),</a:t>
            </a:r>
          </a:p>
          <a:p>
            <a:r>
              <a:rPr lang="en-US" dirty="0"/>
              <a:t>e.g. technique used by the </a:t>
            </a:r>
            <a:r>
              <a:rPr lang="da-DK" dirty="0"/>
              <a:t>class </a:t>
            </a:r>
            <a:r>
              <a:rPr lang="da-DK" dirty="0" err="1"/>
              <a:t>decorator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@functools.total_ordering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76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283" y="654380"/>
            <a:ext cx="5114925" cy="738242"/>
          </a:xfrm>
        </p:spPr>
        <p:txBody>
          <a:bodyPr>
            <a:normAutofit/>
          </a:bodyPr>
          <a:lstStyle/>
          <a:p>
            <a:r>
              <a:rPr lang="da-DK" dirty="0"/>
              <a:t>C++ </a:t>
            </a:r>
            <a:r>
              <a:rPr lang="da-DK" dirty="0" err="1"/>
              <a:t>example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375447"/>
              </p:ext>
            </p:extLst>
          </p:nvPr>
        </p:nvGraphicFramePr>
        <p:xfrm>
          <a:off x="6194108" y="381109"/>
          <a:ext cx="5643880" cy="615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38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printing.cpp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iostream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using namespace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void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x) {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&lt;&lt; "An integer " &lt;&lt; x &lt;&lt;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endl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};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void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(string s) {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&lt;&lt; "A string " &lt;&lt; s &lt;&lt;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endl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};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};</a:t>
                      </a:r>
                    </a:p>
                    <a:p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main() {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C;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C.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(42);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C.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");</a:t>
                      </a:r>
                    </a:p>
                    <a:p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 integer 42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string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17128" y="1650122"/>
            <a:ext cx="4937234" cy="4575613"/>
          </a:xfrm>
        </p:spPr>
        <p:txBody>
          <a:bodyPr>
            <a:normAutofit/>
          </a:bodyPr>
          <a:lstStyle/>
          <a:p>
            <a:r>
              <a:rPr lang="da-DK" dirty="0"/>
              <a:t>Multiple </a:t>
            </a:r>
            <a:r>
              <a:rPr lang="da-DK" dirty="0" err="1"/>
              <a:t>methods</a:t>
            </a:r>
            <a:r>
              <a:rPr lang="da-DK" dirty="0"/>
              <a:t> with </a:t>
            </a:r>
            <a:r>
              <a:rPr lang="da-DK" dirty="0" err="1"/>
              <a:t>identical</a:t>
            </a:r>
            <a:r>
              <a:rPr lang="da-DK" dirty="0"/>
              <a:t> </a:t>
            </a:r>
            <a:r>
              <a:rPr lang="da-DK" dirty="0" err="1"/>
              <a:t>name</a:t>
            </a:r>
            <a:r>
              <a:rPr lang="da-DK" dirty="0"/>
              <a:t> (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da-DK" dirty="0"/>
              <a:t>)</a:t>
            </a:r>
          </a:p>
          <a:p>
            <a:r>
              <a:rPr lang="da-DK" dirty="0"/>
              <a:t>The types </a:t>
            </a:r>
            <a:r>
              <a:rPr lang="da-DK" dirty="0" err="1"/>
              <a:t>distinguish</a:t>
            </a:r>
            <a:r>
              <a:rPr lang="da-DK" dirty="0"/>
              <a:t> the </a:t>
            </a:r>
            <a:r>
              <a:rPr lang="da-DK" dirty="0" err="1"/>
              <a:t>different</a:t>
            </a:r>
            <a:r>
              <a:rPr lang="da-DK" dirty="0"/>
              <a:t> </a:t>
            </a:r>
            <a:r>
              <a:rPr lang="da-DK" dirty="0" err="1"/>
              <a:t>methods</a:t>
            </a:r>
            <a:endParaRPr lang="da-DK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936628"/>
              </p:ext>
            </p:extLst>
          </p:nvPr>
        </p:nvGraphicFramePr>
        <p:xfrm>
          <a:off x="140149" y="3731172"/>
          <a:ext cx="5507355" cy="3002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73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0379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printing.py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940437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value):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(value,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print('An integer', value)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elif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(value,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print('A string', value)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 =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C.print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(42)</a:t>
                      </a:r>
                    </a:p>
                    <a:p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C.print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0876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Classes and Objects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845486"/>
              </p:ext>
            </p:extLst>
          </p:nvPr>
        </p:nvGraphicFramePr>
        <p:xfrm>
          <a:off x="682086" y="1497005"/>
          <a:ext cx="3596006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00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Person</a:t>
                      </a:r>
                      <a:endParaRPr lang="da-DK" sz="1800" b="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4511036" y="2480153"/>
            <a:ext cx="154285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46740" y="1965895"/>
            <a:ext cx="1514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b="1" dirty="0" err="1">
                <a:solidFill>
                  <a:srgbClr val="C00000"/>
                </a:solidFill>
              </a:rPr>
              <a:t>instance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429945"/>
              </p:ext>
            </p:extLst>
          </p:nvPr>
        </p:nvGraphicFramePr>
        <p:xfrm>
          <a:off x="6275540" y="1965895"/>
          <a:ext cx="537083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08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41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 </a:t>
                      </a: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object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224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'Mickey Mouse'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'Mouse Street 42, </a:t>
                      </a:r>
                      <a:r>
                        <a:rPr lang="da-DK" sz="1800" b="0" i="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Duckburg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410139"/>
              </p:ext>
            </p:extLst>
          </p:nvPr>
        </p:nvGraphicFramePr>
        <p:xfrm>
          <a:off x="6275540" y="3291458"/>
          <a:ext cx="537083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08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41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 </a:t>
                      </a: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object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224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'Donald</a:t>
                      </a:r>
                      <a:r>
                        <a:rPr lang="da-DK" sz="180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i="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Duck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</a:t>
                      </a:r>
                      <a:r>
                        <a:rPr lang="da-DK" sz="1800" b="0" i="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Duck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0" i="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Steet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13, </a:t>
                      </a:r>
                      <a:r>
                        <a:rPr lang="da-DK" sz="1800" b="0" i="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Duckburg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0" i="0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'1094'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0" i="0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grades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{'</a:t>
                      </a:r>
                      <a:r>
                        <a:rPr lang="da-DK" sz="1800" b="0" i="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programming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 : 'A' }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698841"/>
              </p:ext>
            </p:extLst>
          </p:nvPr>
        </p:nvGraphicFramePr>
        <p:xfrm>
          <a:off x="6275540" y="5178748"/>
          <a:ext cx="537083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08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41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Employee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object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224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Goofy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</a:t>
                      </a:r>
                      <a:r>
                        <a:rPr lang="da-DK" sz="1800" b="0" i="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Clumsy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Road 7, </a:t>
                      </a:r>
                      <a:r>
                        <a:rPr lang="da-DK" sz="1800" b="0" i="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Duckburg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0" i="0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employer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</a:t>
                      </a:r>
                      <a:r>
                        <a:rPr lang="da-DK" sz="1800" b="0" i="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Yarvard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0" i="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University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834481"/>
              </p:ext>
            </p:extLst>
          </p:nvPr>
        </p:nvGraphicFramePr>
        <p:xfrm>
          <a:off x="682087" y="3440627"/>
          <a:ext cx="3596005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</a:t>
                      </a:r>
                      <a:endParaRPr lang="da-DK" sz="1800" b="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set_grade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course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grade)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get_grades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4511036" y="4392460"/>
            <a:ext cx="154285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46740" y="3878202"/>
            <a:ext cx="1514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b="1" dirty="0" err="1">
                <a:solidFill>
                  <a:srgbClr val="C00000"/>
                </a:solidFill>
              </a:rPr>
              <a:t>instance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75540" y="968493"/>
            <a:ext cx="51481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b="1" dirty="0"/>
              <a:t>Observation:</a:t>
            </a:r>
            <a:r>
              <a:rPr lang="da-DK" sz="2400" dirty="0">
                <a:solidFill>
                  <a:srgbClr val="C00000"/>
                </a:solidFill>
              </a:rPr>
              <a:t> students</a:t>
            </a:r>
            <a:r>
              <a:rPr lang="da-DK" sz="2400" dirty="0"/>
              <a:t> and </a:t>
            </a:r>
            <a:r>
              <a:rPr lang="da-DK" sz="2400" dirty="0" err="1">
                <a:solidFill>
                  <a:srgbClr val="C00000"/>
                </a:solidFill>
              </a:rPr>
              <a:t>employees</a:t>
            </a:r>
            <a:r>
              <a:rPr lang="da-DK" sz="2400" dirty="0"/>
              <a:t> </a:t>
            </a:r>
            <a:r>
              <a:rPr lang="da-DK" sz="2400" dirty="0" err="1"/>
              <a:t>are</a:t>
            </a:r>
            <a:r>
              <a:rPr lang="da-DK" sz="2400" dirty="0"/>
              <a:t> </a:t>
            </a:r>
            <a:r>
              <a:rPr lang="da-DK" sz="2400" dirty="0">
                <a:solidFill>
                  <a:srgbClr val="C00000"/>
                </a:solidFill>
              </a:rPr>
              <a:t>persons</a:t>
            </a:r>
            <a:r>
              <a:rPr lang="da-DK" sz="2400" dirty="0"/>
              <a:t> with </a:t>
            </a:r>
            <a:r>
              <a:rPr lang="da-DK" sz="2400" dirty="0" err="1"/>
              <a:t>additional</a:t>
            </a:r>
            <a:r>
              <a:rPr lang="da-DK" sz="2400" dirty="0"/>
              <a:t> </a:t>
            </a:r>
            <a:r>
              <a:rPr lang="da-DK" sz="2400" dirty="0" err="1"/>
              <a:t>attributes</a:t>
            </a:r>
            <a:endParaRPr lang="en-US" sz="2400" dirty="0"/>
          </a:p>
        </p:txBody>
      </p:sp>
      <p:sp>
        <p:nvSpPr>
          <p:cNvPr id="18" name="Rounded Rectangle 17"/>
          <p:cNvSpPr/>
          <p:nvPr/>
        </p:nvSpPr>
        <p:spPr>
          <a:xfrm>
            <a:off x="6053892" y="3138140"/>
            <a:ext cx="5757314" cy="3528748"/>
          </a:xfrm>
          <a:prstGeom prst="roundRect">
            <a:avLst>
              <a:gd name="adj" fmla="val 7530"/>
            </a:avLst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4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5" grpId="0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Classes and Objects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848623"/>
              </p:ext>
            </p:extLst>
          </p:nvPr>
        </p:nvGraphicFramePr>
        <p:xfrm>
          <a:off x="682086" y="1497005"/>
          <a:ext cx="3596006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00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Person</a:t>
                      </a:r>
                      <a:endParaRPr lang="da-DK" sz="1800" b="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804204"/>
              </p:ext>
            </p:extLst>
          </p:nvPr>
        </p:nvGraphicFramePr>
        <p:xfrm>
          <a:off x="682087" y="3440627"/>
          <a:ext cx="3596005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</a:t>
                      </a:r>
                      <a:endParaRPr lang="da-DK" sz="1800" b="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set_name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get_name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set_address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get_address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set_grade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course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grade)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get_grades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732772" y="3864279"/>
            <a:ext cx="3496329" cy="1315233"/>
            <a:chOff x="732773" y="3864279"/>
            <a:chExt cx="3463446" cy="1315233"/>
          </a:xfrm>
        </p:grpSpPr>
        <p:sp>
          <p:nvSpPr>
            <p:cNvPr id="3" name="Rounded Rectangle 2"/>
            <p:cNvSpPr/>
            <p:nvPr/>
          </p:nvSpPr>
          <p:spPr>
            <a:xfrm>
              <a:off x="732773" y="3864279"/>
              <a:ext cx="3463446" cy="1315233"/>
            </a:xfrm>
            <a:prstGeom prst="roundRect">
              <a:avLst>
                <a:gd name="adj" fmla="val 7530"/>
              </a:avLst>
            </a:prstGeom>
            <a:noFill/>
            <a:ln w="28575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26145" y="3864279"/>
              <a:ext cx="13585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sz="12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person</a:t>
              </a:r>
              <a:r>
                <a:rPr lang="da-DK" sz="1200" dirty="0">
                  <a:solidFill>
                    <a:srgbClr val="C00000"/>
                  </a:solidFill>
                </a:rPr>
                <a:t> </a:t>
              </a:r>
              <a:r>
                <a:rPr lang="da-DK" sz="1200" dirty="0" err="1">
                  <a:solidFill>
                    <a:srgbClr val="C00000"/>
                  </a:solidFill>
                </a:rPr>
                <a:t>attributes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5142867" y="1636857"/>
            <a:ext cx="6446464" cy="81042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a-DK" sz="2400" b="1" dirty="0" err="1"/>
              <a:t>Goal</a:t>
            </a:r>
            <a:r>
              <a:rPr lang="da-DK" sz="2400" dirty="0"/>
              <a:t> – </a:t>
            </a:r>
            <a:r>
              <a:rPr lang="da-DK" sz="2400" dirty="0" err="1"/>
              <a:t>avoid</a:t>
            </a:r>
            <a:r>
              <a:rPr lang="da-DK" sz="2400" dirty="0"/>
              <a:t> </a:t>
            </a:r>
            <a:r>
              <a:rPr lang="da-DK" sz="2400" dirty="0" err="1"/>
              <a:t>redefining</a:t>
            </a:r>
            <a:r>
              <a:rPr lang="da-DK" sz="2400" dirty="0"/>
              <a:t> the 4 </a:t>
            </a:r>
            <a:r>
              <a:rPr lang="da-DK" sz="2400" dirty="0" err="1"/>
              <a:t>methods</a:t>
            </a:r>
            <a:r>
              <a:rPr lang="da-DK" sz="2400" dirty="0"/>
              <a:t>  </a:t>
            </a:r>
            <a:r>
              <a:rPr lang="da-DK" sz="2400" dirty="0" err="1"/>
              <a:t>below</a:t>
            </a:r>
            <a:r>
              <a:rPr lang="da-DK" sz="2400" dirty="0"/>
              <a:t> from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da-DK" sz="2400" dirty="0"/>
              <a:t> </a:t>
            </a:r>
            <a:r>
              <a:rPr lang="da-DK" sz="2400" dirty="0" err="1"/>
              <a:t>class</a:t>
            </a:r>
            <a:r>
              <a:rPr lang="da-DK" sz="2400" dirty="0"/>
              <a:t> </a:t>
            </a:r>
            <a:r>
              <a:rPr lang="da-DK" sz="2400" dirty="0" err="1"/>
              <a:t>again</a:t>
            </a:r>
            <a:r>
              <a:rPr lang="da-DK" sz="2400" dirty="0"/>
              <a:t> in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da-DK" sz="2400" dirty="0"/>
              <a:t> </a:t>
            </a:r>
            <a:r>
              <a:rPr lang="da-DK" sz="2400" dirty="0" err="1"/>
              <a:t>class</a:t>
            </a:r>
            <a:endParaRPr lang="en-US" sz="2400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608291"/>
              </p:ext>
            </p:extLst>
          </p:nvPr>
        </p:nvGraphicFramePr>
        <p:xfrm>
          <a:off x="5680684" y="3114357"/>
          <a:ext cx="5370830" cy="315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08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Person: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set_name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name):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.name = name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get_name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.name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set_address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address):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.address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address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get_address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.address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824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44537"/>
              </p:ext>
            </p:extLst>
          </p:nvPr>
        </p:nvGraphicFramePr>
        <p:xfrm>
          <a:off x="5530665" y="3100387"/>
          <a:ext cx="5643880" cy="315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38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(Person)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set_id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.id =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get_id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.id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set_grade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course, grade):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.grades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[course] = grade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get_grades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.grades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Classes </a:t>
            </a:r>
            <a:r>
              <a:rPr lang="da-DK" dirty="0" err="1"/>
              <a:t>inheritance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991305"/>
              </p:ext>
            </p:extLst>
          </p:nvPr>
        </p:nvGraphicFramePr>
        <p:xfrm>
          <a:off x="682086" y="1497005"/>
          <a:ext cx="3596006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00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Person</a:t>
                      </a:r>
                      <a:endParaRPr lang="da-DK" sz="1800" b="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043566"/>
              </p:ext>
            </p:extLst>
          </p:nvPr>
        </p:nvGraphicFramePr>
        <p:xfrm>
          <a:off x="671070" y="3440627"/>
          <a:ext cx="3596005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</a:t>
                      </a:r>
                      <a:endParaRPr lang="da-DK" sz="1800" b="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set_name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get_name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set_address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get_address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set_grade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course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grade)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get_grades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732772" y="3864279"/>
            <a:ext cx="3496329" cy="1315233"/>
            <a:chOff x="732773" y="3864279"/>
            <a:chExt cx="3463446" cy="1315233"/>
          </a:xfrm>
        </p:grpSpPr>
        <p:sp>
          <p:nvSpPr>
            <p:cNvPr id="3" name="Rounded Rectangle 2"/>
            <p:cNvSpPr/>
            <p:nvPr/>
          </p:nvSpPr>
          <p:spPr>
            <a:xfrm>
              <a:off x="732773" y="3864279"/>
              <a:ext cx="3463446" cy="1315233"/>
            </a:xfrm>
            <a:prstGeom prst="roundRect">
              <a:avLst>
                <a:gd name="adj" fmla="val 7530"/>
              </a:avLst>
            </a:prstGeom>
            <a:noFill/>
            <a:ln w="28575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26145" y="3864279"/>
              <a:ext cx="13585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sz="12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person</a:t>
              </a:r>
              <a:r>
                <a:rPr lang="da-DK" sz="1200" dirty="0">
                  <a:solidFill>
                    <a:srgbClr val="C00000"/>
                  </a:solidFill>
                </a:rPr>
                <a:t> </a:t>
              </a:r>
              <a:r>
                <a:rPr lang="da-DK" sz="1200" dirty="0" err="1">
                  <a:solidFill>
                    <a:srgbClr val="C00000"/>
                  </a:solidFill>
                </a:rPr>
                <a:t>attributes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235879" y="1319162"/>
            <a:ext cx="61179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da-DK" sz="2400" dirty="0"/>
          </a:p>
          <a:p>
            <a:pPr algn="ctr"/>
            <a:r>
              <a:rPr lang="da-DK" sz="2400" dirty="0" err="1"/>
              <a:t>class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da-DK" sz="2400" dirty="0"/>
              <a:t> </a:t>
            </a:r>
            <a:r>
              <a:rPr lang="da-DK" sz="2400" dirty="0" err="1">
                <a:solidFill>
                  <a:srgbClr val="C00000"/>
                </a:solidFill>
              </a:rPr>
              <a:t>inherits</a:t>
            </a:r>
            <a:r>
              <a:rPr lang="da-DK" sz="2400" dirty="0"/>
              <a:t> from </a:t>
            </a:r>
            <a:r>
              <a:rPr lang="da-DK" sz="2400" dirty="0" err="1"/>
              <a:t>class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</a:p>
          <a:p>
            <a:pPr algn="ctr"/>
            <a:r>
              <a:rPr lang="da-DK" sz="2400" dirty="0" err="1"/>
              <a:t>class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da-DK" sz="2400" dirty="0"/>
              <a:t> is the </a:t>
            </a:r>
            <a:r>
              <a:rPr lang="da-DK" sz="2400" dirty="0">
                <a:solidFill>
                  <a:srgbClr val="C00000"/>
                </a:solidFill>
              </a:rPr>
              <a:t>base </a:t>
            </a:r>
            <a:r>
              <a:rPr lang="da-DK" sz="2400" dirty="0" err="1">
                <a:solidFill>
                  <a:srgbClr val="C00000"/>
                </a:solidFill>
              </a:rPr>
              <a:t>class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/>
              <a:t>of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7915722" y="2519491"/>
            <a:ext cx="379118" cy="1083001"/>
            <a:chOff x="7915722" y="2112298"/>
            <a:chExt cx="379118" cy="1083001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7915722" y="2688682"/>
              <a:ext cx="181768" cy="506617"/>
            </a:xfrm>
            <a:prstGeom prst="straightConnector1">
              <a:avLst/>
            </a:prstGeom>
            <a:ln w="7620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8" idx="2"/>
            </p:cNvCxnSpPr>
            <p:nvPr/>
          </p:nvCxnSpPr>
          <p:spPr>
            <a:xfrm flipH="1">
              <a:off x="7943850" y="2112298"/>
              <a:ext cx="350990" cy="99880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893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826002"/>
              </p:ext>
            </p:extLst>
          </p:nvPr>
        </p:nvGraphicFramePr>
        <p:xfrm>
          <a:off x="5307316" y="1497005"/>
          <a:ext cx="4142589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258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Person: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__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.name = None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.address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None</a:t>
                      </a:r>
                    </a:p>
                    <a:p>
                      <a:r>
                        <a:rPr lang="da-DK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  <a:p>
                      <a:endParaRPr lang="en-US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(Person)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__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.id = None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.grades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{}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Person.__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Classes </a:t>
            </a:r>
            <a:r>
              <a:rPr lang="da-DK" dirty="0" err="1"/>
              <a:t>constructors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906510"/>
              </p:ext>
            </p:extLst>
          </p:nvPr>
        </p:nvGraphicFramePr>
        <p:xfrm>
          <a:off x="679675" y="1497005"/>
          <a:ext cx="3596006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00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Person</a:t>
                      </a:r>
                      <a:endParaRPr lang="da-DK" sz="1800" b="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108856"/>
              </p:ext>
            </p:extLst>
          </p:nvPr>
        </p:nvGraphicFramePr>
        <p:xfrm>
          <a:off x="679676" y="3440627"/>
          <a:ext cx="3596005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</a:t>
                      </a:r>
                      <a:endParaRPr lang="da-DK" sz="1800" b="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set_name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get_name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set_address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get_address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set_grade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course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grade)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get_grades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730361" y="3864279"/>
            <a:ext cx="3496329" cy="1315233"/>
            <a:chOff x="732773" y="3864279"/>
            <a:chExt cx="3463446" cy="1315233"/>
          </a:xfrm>
        </p:grpSpPr>
        <p:sp>
          <p:nvSpPr>
            <p:cNvPr id="3" name="Rounded Rectangle 2"/>
            <p:cNvSpPr/>
            <p:nvPr/>
          </p:nvSpPr>
          <p:spPr>
            <a:xfrm>
              <a:off x="732773" y="3864279"/>
              <a:ext cx="3463446" cy="1315233"/>
            </a:xfrm>
            <a:prstGeom prst="roundRect">
              <a:avLst>
                <a:gd name="adj" fmla="val 7530"/>
              </a:avLst>
            </a:prstGeom>
            <a:noFill/>
            <a:ln w="28575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26145" y="3864279"/>
              <a:ext cx="13585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sz="12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person</a:t>
              </a:r>
              <a:r>
                <a:rPr lang="da-DK" sz="1200" dirty="0">
                  <a:solidFill>
                    <a:srgbClr val="C00000"/>
                  </a:solidFill>
                </a:rPr>
                <a:t> </a:t>
              </a:r>
              <a:r>
                <a:rPr lang="da-DK" sz="1200" dirty="0" err="1">
                  <a:solidFill>
                    <a:srgbClr val="C00000"/>
                  </a:solidFill>
                </a:rPr>
                <a:t>attributes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9718632" y="2230326"/>
            <a:ext cx="2375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 err="1">
                <a:solidFill>
                  <a:srgbClr val="C00000"/>
                </a:solidFill>
              </a:rPr>
              <a:t>constructor</a:t>
            </a:r>
            <a:r>
              <a:rPr lang="da-DK" sz="2000" dirty="0">
                <a:solidFill>
                  <a:srgbClr val="C00000"/>
                </a:solidFill>
              </a:rPr>
              <a:t> for </a:t>
            </a:r>
            <a:r>
              <a:rPr lang="da-DK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da-DK" sz="2000" dirty="0">
                <a:solidFill>
                  <a:srgbClr val="C00000"/>
                </a:solidFill>
              </a:rPr>
              <a:t> </a:t>
            </a:r>
            <a:r>
              <a:rPr lang="da-DK" sz="2000" dirty="0" err="1">
                <a:solidFill>
                  <a:srgbClr val="C00000"/>
                </a:solidFill>
              </a:rPr>
              <a:t>class</a:t>
            </a:r>
            <a:endParaRPr lang="en-US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ight Brace 15"/>
          <p:cNvSpPr/>
          <p:nvPr/>
        </p:nvSpPr>
        <p:spPr>
          <a:xfrm>
            <a:off x="9581997" y="2264840"/>
            <a:ext cx="136635" cy="646501"/>
          </a:xfrm>
          <a:prstGeom prst="rightBrace">
            <a:avLst>
              <a:gd name="adj1" fmla="val 4179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/>
          <p:cNvSpPr/>
          <p:nvPr/>
        </p:nvSpPr>
        <p:spPr>
          <a:xfrm>
            <a:off x="9581997" y="3829989"/>
            <a:ext cx="136635" cy="1124393"/>
          </a:xfrm>
          <a:prstGeom prst="rightBrace">
            <a:avLst>
              <a:gd name="adj1" fmla="val 4179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718632" y="4038242"/>
            <a:ext cx="2375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 err="1">
                <a:solidFill>
                  <a:srgbClr val="C00000"/>
                </a:solidFill>
              </a:rPr>
              <a:t>constructor</a:t>
            </a:r>
            <a:r>
              <a:rPr lang="da-DK" sz="2000" dirty="0">
                <a:solidFill>
                  <a:srgbClr val="C00000"/>
                </a:solidFill>
              </a:rPr>
              <a:t> for </a:t>
            </a:r>
            <a:r>
              <a:rPr lang="da-DK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da-DK" sz="2000" dirty="0">
                <a:solidFill>
                  <a:srgbClr val="C00000"/>
                </a:solidFill>
              </a:rPr>
              <a:t> </a:t>
            </a:r>
            <a:r>
              <a:rPr lang="da-DK" sz="2000" dirty="0" err="1">
                <a:solidFill>
                  <a:srgbClr val="C00000"/>
                </a:solidFill>
              </a:rPr>
              <a:t>class</a:t>
            </a:r>
            <a:endParaRPr lang="en-US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57308" y="5280559"/>
            <a:ext cx="60298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/>
              <a:t>Notes</a:t>
            </a:r>
            <a:r>
              <a:rPr lang="da-DK" dirty="0"/>
              <a:t>  </a:t>
            </a:r>
          </a:p>
          <a:p>
            <a:pPr marL="342900" indent="-342900">
              <a:buFont typeface="+mj-lt"/>
              <a:buAutoNum type="arabicParenR"/>
            </a:pP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/>
              <a:t>If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Student.__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/>
              <a:t> is not </a:t>
            </a:r>
            <a:r>
              <a:rPr lang="da-DK" dirty="0" err="1"/>
              <a:t>defined</a:t>
            </a:r>
            <a:r>
              <a:rPr lang="da-DK" dirty="0"/>
              <a:t>,  </a:t>
            </a:r>
            <a:r>
              <a:rPr lang="da-DK" dirty="0" err="1"/>
              <a:t>then</a:t>
            </a:r>
            <a:br>
              <a:rPr lang="da-DK" dirty="0"/>
            </a:b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Person.__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called</a:t>
            </a:r>
            <a:endParaRPr lang="da-DK" dirty="0"/>
          </a:p>
          <a:p>
            <a:pPr marL="342900" indent="-342900">
              <a:buFont typeface="+mj-lt"/>
              <a:buAutoNum type="arabicParenR"/>
            </a:pPr>
            <a:r>
              <a:rPr lang="da-DK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Student.__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/>
              <a:t> must </a:t>
            </a:r>
            <a:r>
              <a:rPr lang="da-DK" dirty="0" err="1"/>
              <a:t>call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Person.__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/>
              <a:t> to</a:t>
            </a:r>
            <a:br>
              <a:rPr lang="da-DK" dirty="0"/>
            </a:br>
            <a:r>
              <a:rPr lang="da-DK" dirty="0"/>
              <a:t> </a:t>
            </a:r>
            <a:r>
              <a:rPr lang="da-DK" dirty="0" err="1"/>
              <a:t>initialize</a:t>
            </a:r>
            <a:r>
              <a:rPr lang="da-DK" dirty="0"/>
              <a:t> the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dirty="0"/>
              <a:t> and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da-DK" dirty="0"/>
              <a:t> </a:t>
            </a:r>
            <a:r>
              <a:rPr lang="da-DK" dirty="0" err="1"/>
              <a:t>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406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16400"/>
              </p:ext>
            </p:extLst>
          </p:nvPr>
        </p:nvGraphicFramePr>
        <p:xfrm>
          <a:off x="5307313" y="1497005"/>
          <a:ext cx="4411316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131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Person:</a:t>
                      </a:r>
                    </a:p>
                    <a:p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__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__(self):</a:t>
                      </a:r>
                    </a:p>
                    <a:p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self.name = None</a:t>
                      </a:r>
                    </a:p>
                    <a:p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self.address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None</a:t>
                      </a:r>
                    </a:p>
                    <a:p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  <a:p>
                      <a:endParaRPr 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Student(Person):</a:t>
                      </a:r>
                    </a:p>
                    <a:p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__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__(self):</a:t>
                      </a:r>
                    </a:p>
                    <a:p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self.id = None</a:t>
                      </a:r>
                    </a:p>
                    <a:p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self.grades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{}</a:t>
                      </a:r>
                    </a:p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</a:t>
                      </a:r>
                      <a:r>
                        <a:rPr lang="en-US" sz="1800" b="1" strike="noStrike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strike="sngStrike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Person.__</a:t>
                      </a:r>
                      <a:r>
                        <a:rPr lang="en-US" sz="1800" b="1" strike="sngStrike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800" b="1" strike="sngStrike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__(self)</a:t>
                      </a:r>
                      <a:endParaRPr lang="en-US" sz="1800" b="1" strike="noStrike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super().__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__()</a:t>
                      </a:r>
                    </a:p>
                    <a:p>
                      <a:r>
                        <a:rPr lang="da-DK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super()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240660"/>
              </p:ext>
            </p:extLst>
          </p:nvPr>
        </p:nvGraphicFramePr>
        <p:xfrm>
          <a:off x="679675" y="1497005"/>
          <a:ext cx="3596006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00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Person</a:t>
                      </a:r>
                      <a:endParaRPr lang="da-DK" sz="1800" b="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527506"/>
              </p:ext>
            </p:extLst>
          </p:nvPr>
        </p:nvGraphicFramePr>
        <p:xfrm>
          <a:off x="679676" y="3440627"/>
          <a:ext cx="3596005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</a:t>
                      </a:r>
                      <a:endParaRPr lang="da-DK" sz="1800" b="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set_name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get_name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set_address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get_address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set_grade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course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grade)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get_grades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730361" y="3864279"/>
            <a:ext cx="3496329" cy="1315233"/>
            <a:chOff x="732773" y="3864279"/>
            <a:chExt cx="3463446" cy="1315233"/>
          </a:xfrm>
        </p:grpSpPr>
        <p:sp>
          <p:nvSpPr>
            <p:cNvPr id="3" name="Rounded Rectangle 2"/>
            <p:cNvSpPr/>
            <p:nvPr/>
          </p:nvSpPr>
          <p:spPr>
            <a:xfrm>
              <a:off x="732773" y="3864279"/>
              <a:ext cx="3463446" cy="1315233"/>
            </a:xfrm>
            <a:prstGeom prst="roundRect">
              <a:avLst>
                <a:gd name="adj" fmla="val 7530"/>
              </a:avLst>
            </a:prstGeom>
            <a:noFill/>
            <a:ln w="28575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26145" y="3864279"/>
              <a:ext cx="13585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sz="12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person</a:t>
              </a:r>
              <a:r>
                <a:rPr lang="da-DK" sz="1200" dirty="0">
                  <a:solidFill>
                    <a:srgbClr val="C00000"/>
                  </a:solidFill>
                </a:rPr>
                <a:t> </a:t>
              </a:r>
              <a:r>
                <a:rPr lang="da-DK" sz="1200" dirty="0" err="1">
                  <a:solidFill>
                    <a:srgbClr val="C00000"/>
                  </a:solidFill>
                </a:rPr>
                <a:t>attributes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243514" y="5586035"/>
            <a:ext cx="6943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/>
              <a:t>Notes</a:t>
            </a:r>
            <a:r>
              <a:rPr lang="da-DK" dirty="0"/>
              <a:t>  </a:t>
            </a:r>
          </a:p>
          <a:p>
            <a:pPr marL="342900" indent="-342900">
              <a:buFont typeface="+mj-lt"/>
              <a:buAutoNum type="arabicParenR"/>
            </a:pP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super()</a:t>
            </a:r>
            <a:r>
              <a:rPr lang="da-DK" dirty="0"/>
              <a:t> </a:t>
            </a:r>
            <a:r>
              <a:rPr lang="da-DK" dirty="0" err="1"/>
              <a:t>searches</a:t>
            </a:r>
            <a:r>
              <a:rPr lang="da-DK" dirty="0"/>
              <a:t> for </a:t>
            </a:r>
            <a:r>
              <a:rPr lang="da-DK" dirty="0" err="1"/>
              <a:t>attributes</a:t>
            </a:r>
            <a:r>
              <a:rPr lang="da-DK" dirty="0"/>
              <a:t> in base </a:t>
            </a:r>
            <a:r>
              <a:rPr lang="da-DK" dirty="0" err="1"/>
              <a:t>class</a:t>
            </a:r>
            <a:endParaRPr lang="da-DK" dirty="0"/>
          </a:p>
          <a:p>
            <a:pPr marL="342900" indent="-342900">
              <a:buFont typeface="+mj-lt"/>
              <a:buAutoNum type="arabicParenR"/>
            </a:pPr>
            <a:r>
              <a:rPr lang="da-DK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da-DK" dirty="0">
                <a:cs typeface="Courier New" panose="02070309020205020404" pitchFamily="49" charset="0"/>
              </a:rPr>
              <a:t> is </a:t>
            </a:r>
            <a:r>
              <a:rPr lang="da-DK" dirty="0" err="1">
                <a:cs typeface="Courier New" panose="02070309020205020404" pitchFamily="49" charset="0"/>
              </a:rPr>
              <a:t>often</a:t>
            </a:r>
            <a:r>
              <a:rPr lang="da-DK" dirty="0">
                <a:cs typeface="Courier New" panose="02070309020205020404" pitchFamily="49" charset="0"/>
              </a:rPr>
              <a:t> a </a:t>
            </a:r>
            <a:r>
              <a:rPr lang="da-DK" dirty="0" err="1">
                <a:cs typeface="Courier New" panose="02070309020205020404" pitchFamily="49" charset="0"/>
              </a:rPr>
              <a:t>keyword</a:t>
            </a:r>
            <a:r>
              <a:rPr lang="da-DK" dirty="0">
                <a:cs typeface="Courier New" panose="02070309020205020404" pitchFamily="49" charset="0"/>
              </a:rPr>
              <a:t> in </a:t>
            </a:r>
            <a:r>
              <a:rPr lang="da-DK" dirty="0" err="1">
                <a:cs typeface="Courier New" panose="02070309020205020404" pitchFamily="49" charset="0"/>
              </a:rPr>
              <a:t>other</a:t>
            </a:r>
            <a:r>
              <a:rPr lang="da-DK" dirty="0">
                <a:cs typeface="Courier New" panose="02070309020205020404" pitchFamily="49" charset="0"/>
              </a:rPr>
              <a:t> OO </a:t>
            </a:r>
            <a:r>
              <a:rPr lang="da-DK" dirty="0" err="1">
                <a:cs typeface="Courier New" panose="02070309020205020404" pitchFamily="49" charset="0"/>
              </a:rPr>
              <a:t>languages</a:t>
            </a:r>
            <a:r>
              <a:rPr lang="da-DK" dirty="0">
                <a:cs typeface="Courier New" panose="02070309020205020404" pitchFamily="49" charset="0"/>
              </a:rPr>
              <a:t>, </a:t>
            </a:r>
            <a:r>
              <a:rPr lang="da-DK" dirty="0" err="1">
                <a:cs typeface="Courier New" panose="02070309020205020404" pitchFamily="49" charset="0"/>
              </a:rPr>
              <a:t>like</a:t>
            </a:r>
            <a:r>
              <a:rPr lang="da-DK" dirty="0">
                <a:cs typeface="Courier New" panose="02070309020205020404" pitchFamily="49" charset="0"/>
              </a:rPr>
              <a:t> Java and C++</a:t>
            </a:r>
          </a:p>
          <a:p>
            <a:pPr marL="342900" indent="-342900">
              <a:buFont typeface="+mj-lt"/>
              <a:buAutoNum type="arabicParenR"/>
            </a:pPr>
            <a:r>
              <a:rPr lang="da-DK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da-DK" dirty="0">
                <a:cs typeface="Courier New" panose="02070309020205020404" pitchFamily="49" charset="0"/>
              </a:rPr>
              <a:t>Note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super().__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does</a:t>
            </a:r>
            <a:r>
              <a:rPr lang="da-DK" dirty="0">
                <a:cs typeface="Courier New" panose="02070309020205020404" pitchFamily="49" charset="0"/>
              </a:rPr>
              <a:t> not </a:t>
            </a:r>
            <a:r>
              <a:rPr lang="da-DK" dirty="0" err="1">
                <a:cs typeface="Courier New" panose="02070309020205020404" pitchFamily="49" charset="0"/>
              </a:rPr>
              <a:t>need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a-DK" dirty="0">
                <a:cs typeface="Courier New" panose="02070309020205020404" pitchFamily="49" charset="0"/>
              </a:rPr>
              <a:t> as argument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011526" y="4644913"/>
            <a:ext cx="1818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>
                <a:solidFill>
                  <a:srgbClr val="C00000"/>
                </a:solidFill>
              </a:rPr>
              <a:t>alternative </a:t>
            </a:r>
            <a:r>
              <a:rPr lang="da-DK" sz="2000" dirty="0" err="1">
                <a:solidFill>
                  <a:srgbClr val="C00000"/>
                </a:solidFill>
              </a:rPr>
              <a:t>constructor</a:t>
            </a:r>
            <a:endParaRPr lang="en-US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ight Brace 19"/>
          <p:cNvSpPr/>
          <p:nvPr/>
        </p:nvSpPr>
        <p:spPr>
          <a:xfrm>
            <a:off x="9874891" y="4679427"/>
            <a:ext cx="136635" cy="646501"/>
          </a:xfrm>
          <a:prstGeom prst="rightBrace">
            <a:avLst>
              <a:gd name="adj1" fmla="val 4179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017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Method </a:t>
            </a:r>
            <a:r>
              <a:rPr lang="da-DK" dirty="0" err="1"/>
              <a:t>search</a:t>
            </a:r>
            <a:r>
              <a:rPr lang="da-DK" dirty="0"/>
              <a:t> </a:t>
            </a:r>
            <a:r>
              <a:rPr lang="da-DK" dirty="0" err="1"/>
              <a:t>order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452968"/>
              </p:ext>
            </p:extLst>
          </p:nvPr>
        </p:nvGraphicFramePr>
        <p:xfrm>
          <a:off x="682086" y="1497005"/>
          <a:ext cx="3596006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00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Person</a:t>
                      </a:r>
                      <a:endParaRPr lang="da-DK" sz="1800" b="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971074"/>
              </p:ext>
            </p:extLst>
          </p:nvPr>
        </p:nvGraphicFramePr>
        <p:xfrm>
          <a:off x="6129885" y="4624108"/>
          <a:ext cx="537083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08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41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 </a:t>
                      </a: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object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224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'Donald</a:t>
                      </a:r>
                      <a:r>
                        <a:rPr lang="da-DK" sz="1800" i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i="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Duck</a:t>
                      </a:r>
                      <a:r>
                        <a:rPr lang="da-DK" sz="1800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</a:t>
                      </a:r>
                      <a:r>
                        <a:rPr lang="da-DK" sz="1800" b="0" i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</a:t>
                      </a:r>
                      <a:r>
                        <a:rPr lang="da-DK" sz="1800" b="0" i="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Duck</a:t>
                      </a:r>
                      <a:r>
                        <a:rPr lang="da-DK" sz="1800" b="0" i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0" i="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Steet</a:t>
                      </a:r>
                      <a:r>
                        <a:rPr lang="da-DK" sz="1800" b="0" i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13, </a:t>
                      </a:r>
                      <a:r>
                        <a:rPr lang="da-DK" sz="1800" b="0" i="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Duckburg</a:t>
                      </a:r>
                      <a:r>
                        <a:rPr lang="da-DK" sz="1800" b="0" i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0" i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 = '1094'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0" i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grades = {'</a:t>
                      </a:r>
                      <a:r>
                        <a:rPr lang="da-DK" sz="1800" b="0" i="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programming</a:t>
                      </a:r>
                      <a:r>
                        <a:rPr lang="da-DK" sz="1800" b="0" i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 : 'A' }</a:t>
                      </a:r>
                      <a:endParaRPr lang="da-DK" sz="1800" b="0" i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189691"/>
              </p:ext>
            </p:extLst>
          </p:nvPr>
        </p:nvGraphicFramePr>
        <p:xfrm>
          <a:off x="682086" y="4547908"/>
          <a:ext cx="3596005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Student(Person)</a:t>
                      </a:r>
                      <a:endParaRPr lang="da-DK" sz="1800" b="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set_grade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course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grade)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get_grades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H="1" flipV="1">
            <a:off x="4446739" y="5564035"/>
            <a:ext cx="1514497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91262" y="4939683"/>
            <a:ext cx="1625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b="1" dirty="0" err="1">
                <a:solidFill>
                  <a:srgbClr val="C00000"/>
                </a:solidFill>
              </a:rPr>
              <a:t>instance</a:t>
            </a:r>
            <a:r>
              <a:rPr lang="da-DK" sz="2400" b="1" dirty="0">
                <a:solidFill>
                  <a:srgbClr val="C00000"/>
                </a:solidFill>
              </a:rPr>
              <a:t> of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2527452" y="3380429"/>
            <a:ext cx="1436" cy="79866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84601" y="3645064"/>
            <a:ext cx="1693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b="1" dirty="0" err="1">
                <a:solidFill>
                  <a:srgbClr val="C00000"/>
                </a:solidFill>
              </a:rPr>
              <a:t>parent</a:t>
            </a:r>
            <a:r>
              <a:rPr lang="da-DK" sz="2400" b="1" dirty="0">
                <a:solidFill>
                  <a:srgbClr val="C00000"/>
                </a:solidFill>
              </a:rPr>
              <a:t> </a:t>
            </a:r>
            <a:r>
              <a:rPr lang="da-DK" sz="2400" b="1" dirty="0" err="1">
                <a:solidFill>
                  <a:srgbClr val="C00000"/>
                </a:solidFill>
              </a:rPr>
              <a:t>class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748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Class </a:t>
            </a:r>
            <a:r>
              <a:rPr lang="da-DK" dirty="0" err="1"/>
              <a:t>hierarchy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36922"/>
              </p:ext>
            </p:extLst>
          </p:nvPr>
        </p:nvGraphicFramePr>
        <p:xfrm>
          <a:off x="5507672" y="2234741"/>
          <a:ext cx="3596006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00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Person</a:t>
                      </a:r>
                      <a:endParaRPr lang="da-DK" sz="1800" b="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168820"/>
              </p:ext>
            </p:extLst>
          </p:nvPr>
        </p:nvGraphicFramePr>
        <p:xfrm>
          <a:off x="3358611" y="4747933"/>
          <a:ext cx="3596005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Student(Person)</a:t>
                      </a:r>
                      <a:endParaRPr lang="da-DK" sz="1800" b="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set_grade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course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grade)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get_grades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 flipV="1">
            <a:off x="7315200" y="1590355"/>
            <a:ext cx="0" cy="491986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441739"/>
              </p:ext>
            </p:extLst>
          </p:nvPr>
        </p:nvGraphicFramePr>
        <p:xfrm>
          <a:off x="5517197" y="640742"/>
          <a:ext cx="3596006" cy="774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00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object</a:t>
                      </a:r>
                      <a:endParaRPr lang="da-DK" sz="1800" b="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243672"/>
              </p:ext>
            </p:extLst>
          </p:nvPr>
        </p:nvGraphicFramePr>
        <p:xfrm>
          <a:off x="7757795" y="4742891"/>
          <a:ext cx="359600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Employee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(Person)</a:t>
                      </a:r>
                      <a:endParaRPr lang="da-DK" sz="1800" b="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set_employer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employer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get_employer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 flipH="1" flipV="1">
            <a:off x="8037736" y="4008590"/>
            <a:ext cx="1287239" cy="63008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419725" y="4002964"/>
            <a:ext cx="1274898" cy="63571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864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41177</TotalTime>
  <Words>3012</Words>
  <Application>Microsoft Office PowerPoint</Application>
  <PresentationFormat>Widescreen</PresentationFormat>
  <Paragraphs>477</Paragraphs>
  <Slides>21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Wingdings</vt:lpstr>
      <vt:lpstr>Office Theme</vt:lpstr>
      <vt:lpstr>Class hierarcies</vt:lpstr>
      <vt:lpstr>Calling methods of a class</vt:lpstr>
      <vt:lpstr>Classes and Objects</vt:lpstr>
      <vt:lpstr>Classes and Objects</vt:lpstr>
      <vt:lpstr>Classes inheritance</vt:lpstr>
      <vt:lpstr>Classes constructors</vt:lpstr>
      <vt:lpstr>super()</vt:lpstr>
      <vt:lpstr>Method search order</vt:lpstr>
      <vt:lpstr>Class hierarchy</vt:lpstr>
      <vt:lpstr>Method overriding</vt:lpstr>
      <vt:lpstr>Question – What does b.f() print ? </vt:lpstr>
      <vt:lpstr>Undefind methods in superclass ?</vt:lpstr>
      <vt:lpstr>Name mangling and inheritance</vt:lpstr>
      <vt:lpstr>Multiple inheritance</vt:lpstr>
      <vt:lpstr>C3 Method  resolution order</vt:lpstr>
      <vt:lpstr>Question – Who says hello ? Bob says good morning</vt:lpstr>
      <vt:lpstr>Comparing objects and classes</vt:lpstr>
      <vt:lpstr>is is not for integers, strings, ... and is is not ==</vt:lpstr>
      <vt:lpstr>Comparison of OO in Python, Java and C++</vt:lpstr>
      <vt:lpstr>Python is really dynamic… (this is ugly – likely don’t do this at home)</vt:lpstr>
      <vt:lpstr>C++ example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1252</cp:revision>
  <dcterms:created xsi:type="dcterms:W3CDTF">2017-10-19T06:54:16Z</dcterms:created>
  <dcterms:modified xsi:type="dcterms:W3CDTF">2024-03-06T18:35:49Z</dcterms:modified>
</cp:coreProperties>
</file>