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8" r:id="rId2"/>
    <p:sldId id="289" r:id="rId3"/>
    <p:sldId id="280" r:id="rId4"/>
    <p:sldId id="347" r:id="rId5"/>
    <p:sldId id="358" r:id="rId6"/>
    <p:sldId id="357" r:id="rId7"/>
    <p:sldId id="364" r:id="rId8"/>
    <p:sldId id="361" r:id="rId9"/>
    <p:sldId id="366" r:id="rId10"/>
    <p:sldId id="367" r:id="rId11"/>
    <p:sldId id="391" r:id="rId12"/>
    <p:sldId id="348" r:id="rId13"/>
    <p:sldId id="369" r:id="rId14"/>
    <p:sldId id="389" r:id="rId15"/>
    <p:sldId id="390" r:id="rId16"/>
    <p:sldId id="349" r:id="rId17"/>
    <p:sldId id="360" r:id="rId18"/>
    <p:sldId id="288" r:id="rId19"/>
    <p:sldId id="260" r:id="rId20"/>
    <p:sldId id="373" r:id="rId21"/>
    <p:sldId id="38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F3E644-D673-41C4-B91E-2DD09D5FA5DD}" v="23" dt="2022-01-29T16:19:58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44" autoAdjust="0"/>
    <p:restoredTop sz="79563" autoAdjust="0"/>
  </p:normalViewPr>
  <p:slideViewPr>
    <p:cSldViewPr snapToGrid="0">
      <p:cViewPr varScale="1">
        <p:scale>
          <a:sx n="54" d="100"/>
          <a:sy n="54" d="100"/>
        </p:scale>
        <p:origin x="864" y="4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1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2CF3E644-D673-41C4-B91E-2DD09D5FA5DD}"/>
    <pc:docChg chg="undo custSel modSld">
      <pc:chgData name="Gerth Stølting Brodal" userId="04ef4784-6591-4f86-a140-f5c3b108582a" providerId="ADAL" clId="{2CF3E644-D673-41C4-B91E-2DD09D5FA5DD}" dt="2022-02-06T09:46:59.135" v="29" actId="1035"/>
      <pc:docMkLst>
        <pc:docMk/>
      </pc:docMkLst>
      <pc:sldChg chg="modSp mod">
        <pc:chgData name="Gerth Stølting Brodal" userId="04ef4784-6591-4f86-a140-f5c3b108582a" providerId="ADAL" clId="{2CF3E644-D673-41C4-B91E-2DD09D5FA5DD}" dt="2022-01-29T16:19:31.947" v="7" actId="27636"/>
        <pc:sldMkLst>
          <pc:docMk/>
          <pc:sldMk cId="81647366" sldId="347"/>
        </pc:sldMkLst>
        <pc:spChg chg="mod">
          <ac:chgData name="Gerth Stølting Brodal" userId="04ef4784-6591-4f86-a140-f5c3b108582a" providerId="ADAL" clId="{2CF3E644-D673-41C4-B91E-2DD09D5FA5DD}" dt="2022-01-29T16:19:31.947" v="7" actId="27636"/>
          <ac:spMkLst>
            <pc:docMk/>
            <pc:sldMk cId="81647366" sldId="347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2CF3E644-D673-41C4-B91E-2DD09D5FA5DD}" dt="2022-02-06T09:46:59.135" v="29" actId="1035"/>
        <pc:sldMkLst>
          <pc:docMk/>
          <pc:sldMk cId="1252763104" sldId="358"/>
        </pc:sldMkLst>
        <pc:picChg chg="mod">
          <ac:chgData name="Gerth Stølting Brodal" userId="04ef4784-6591-4f86-a140-f5c3b108582a" providerId="ADAL" clId="{2CF3E644-D673-41C4-B91E-2DD09D5FA5DD}" dt="2022-02-06T09:46:59.135" v="29" actId="1035"/>
          <ac:picMkLst>
            <pc:docMk/>
            <pc:sldMk cId="1252763104" sldId="358"/>
            <ac:picMk id="9" creationId="{00000000-0000-0000-0000-000000000000}"/>
          </ac:picMkLst>
        </pc:picChg>
      </pc:sldChg>
      <pc:sldChg chg="modSp modAnim">
        <pc:chgData name="Gerth Stølting Brodal" userId="04ef4784-6591-4f86-a140-f5c3b108582a" providerId="ADAL" clId="{2CF3E644-D673-41C4-B91E-2DD09D5FA5DD}" dt="2022-01-29T16:19:58.858" v="27" actId="20577"/>
        <pc:sldMkLst>
          <pc:docMk/>
          <pc:sldMk cId="247088337" sldId="361"/>
        </pc:sldMkLst>
        <pc:spChg chg="mod">
          <ac:chgData name="Gerth Stølting Brodal" userId="04ef4784-6591-4f86-a140-f5c3b108582a" providerId="ADAL" clId="{2CF3E644-D673-41C4-B91E-2DD09D5FA5DD}" dt="2022-01-29T16:19:58.858" v="27" actId="20577"/>
          <ac:spMkLst>
            <pc:docMk/>
            <pc:sldMk cId="247088337" sldId="36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5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88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print(42)</a:t>
            </a:r>
          </a:p>
          <a:p>
            <a:r>
              <a:rPr lang="en-US" dirty="0"/>
              <a:t>print = 42</a:t>
            </a:r>
          </a:p>
          <a:p>
            <a:r>
              <a:rPr lang="en-US" dirty="0"/>
              <a:t>print(42) – fails</a:t>
            </a:r>
          </a:p>
          <a:p>
            <a:r>
              <a:rPr lang="en-US" dirty="0"/>
              <a:t>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builtins.print</a:t>
            </a:r>
            <a:r>
              <a:rPr lang="en-US" dirty="0"/>
              <a:t>(42)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53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</a:t>
            </a:r>
            <a:r>
              <a:rPr lang="en-US" baseline="0" dirty="0" err="1"/>
              <a:t>very_very_long_variable_name</a:t>
            </a:r>
            <a:r>
              <a:rPr lang="en-US" baseline="0" dirty="0"/>
              <a:t> version is stable </a:t>
            </a:r>
            <a:r>
              <a:rPr lang="en-US" baseline="0" dirty="0" err="1"/>
              <a:t>wrt</a:t>
            </a:r>
            <a:r>
              <a:rPr lang="en-US" baseline="0" dirty="0"/>
              <a:t> indentation when query-replacing variable names</a:t>
            </a:r>
          </a:p>
          <a:p>
            <a:endParaRPr lang="en-US" baseline="0" dirty="0"/>
          </a:p>
          <a:p>
            <a:r>
              <a:rPr lang="en-US" dirty="0"/>
              <a:t>print('"'"'"'"'"'"'"')   - even makes sense...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PEP8: ”Compound statements (multiple statements on the same line) are generally discouraged.”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”x = 1 y = 2” on a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baseline="0" dirty="0"/>
              <a:t> ”;” </a:t>
            </a:r>
            <a:r>
              <a:rPr lang="sv-SE" baseline="0" dirty="0" err="1"/>
              <a:t>generates</a:t>
            </a:r>
            <a:r>
              <a:rPr lang="sv-SE" baseline="0" dirty="0"/>
              <a:t> ”</a:t>
            </a:r>
            <a:r>
              <a:rPr lang="sv-SE" dirty="0" err="1"/>
              <a:t>SyntaxError</a:t>
            </a:r>
            <a:r>
              <a:rPr lang="sv-SE" dirty="0"/>
              <a:t>: invalid syntax”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0x10 is hexadecimal</a:t>
            </a:r>
          </a:p>
          <a:p>
            <a:r>
              <a:rPr lang="en-US" dirty="0"/>
              <a:t>0b111</a:t>
            </a:r>
            <a:r>
              <a:rPr lang="en-US" baseline="0" dirty="0"/>
              <a:t>1 is binary</a:t>
            </a:r>
          </a:p>
          <a:p>
            <a:r>
              <a:rPr lang="en-US" baseline="0" dirty="0"/>
              <a:t>PEP8 </a:t>
            </a:r>
            <a:r>
              <a:rPr lang="en-US" baseline="0" dirty="0" err="1"/>
              <a:t>anbefaler</a:t>
            </a:r>
            <a:r>
              <a:rPr lang="en-US" baseline="0" dirty="0"/>
              <a:t> </a:t>
            </a:r>
            <a:r>
              <a:rPr lang="en-US" baseline="0" dirty="0" err="1"/>
              <a:t>fx</a:t>
            </a:r>
            <a:r>
              <a:rPr lang="en-US" baseline="0" dirty="0"/>
              <a:t> at </a:t>
            </a:r>
            <a:r>
              <a:rPr lang="en-US" baseline="0" dirty="0" err="1"/>
              <a:t>klassenavne</a:t>
            </a:r>
            <a:r>
              <a:rPr lang="en-US" baseline="0" dirty="0"/>
              <a:t> </a:t>
            </a:r>
            <a:r>
              <a:rPr lang="en-US" baseline="0" dirty="0" err="1"/>
              <a:t>er</a:t>
            </a:r>
            <a:r>
              <a:rPr lang="en-US" baseline="0" dirty="0"/>
              <a:t> </a:t>
            </a:r>
            <a:r>
              <a:rPr lang="en-US" baseline="0" dirty="0" err="1"/>
              <a:t>CamelCase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print(42)</a:t>
            </a:r>
          </a:p>
          <a:p>
            <a:r>
              <a:rPr lang="en-US" dirty="0"/>
              <a:t>print = 42</a:t>
            </a:r>
          </a:p>
          <a:p>
            <a:r>
              <a:rPr lang="en-US" dirty="0"/>
              <a:t>print(42) – fails</a:t>
            </a:r>
          </a:p>
          <a:p>
            <a:r>
              <a:rPr lang="en-US" dirty="0"/>
              <a:t>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builtins.print</a:t>
            </a:r>
            <a:r>
              <a:rPr lang="en-US" dirty="0"/>
              <a:t>(42)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49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usage of a comparison, and</a:t>
            </a:r>
            <a:r>
              <a:rPr lang="en-US" baseline="0" dirty="0"/>
              <a:t> result is a Boolean</a:t>
            </a:r>
          </a:p>
          <a:p>
            <a:endParaRPr lang="en-US" baseline="0" dirty="0"/>
          </a:p>
          <a:p>
            <a:r>
              <a:rPr lang="en-US" baseline="0" dirty="0"/>
              <a:t>import sys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sys.float_info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forward reference to string formatting in “operations.pptx” / next lecture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fractions</a:t>
            </a:r>
          </a:p>
          <a:p>
            <a:r>
              <a:rPr lang="en-US" dirty="0" err="1"/>
              <a:t>fractions.Fraction</a:t>
            </a:r>
            <a:r>
              <a:rPr lang="en-US" dirty="0"/>
              <a:t>(10, 5)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22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DETAILS SHOULD NOT BE CONSIDERED CURRICULUM !!! (not Part of Python</a:t>
            </a:r>
            <a:r>
              <a:rPr lang="en-US" baseline="0" dirty="0"/>
              <a:t> language definition anyway!)</a:t>
            </a:r>
            <a:endParaRPr lang="en-US" dirty="0"/>
          </a:p>
          <a:p>
            <a:endParaRPr lang="en-US" dirty="0"/>
          </a:p>
          <a:p>
            <a:r>
              <a:rPr lang="en-US" dirty="0"/>
              <a:t>s determines</a:t>
            </a:r>
            <a:r>
              <a:rPr lang="en-US" baseline="0" dirty="0"/>
              <a:t> sign for 0 and ∞</a:t>
            </a:r>
          </a:p>
          <a:p>
            <a:endParaRPr lang="en-US" baseline="0" dirty="0"/>
          </a:p>
          <a:p>
            <a:r>
              <a:rPr lang="en-US" baseline="0" dirty="0"/>
              <a:t>note -0.0 == +0.0 == 0.0</a:t>
            </a:r>
          </a:p>
          <a:p>
            <a:endParaRPr lang="en-US" baseline="0" dirty="0"/>
          </a:p>
          <a:p>
            <a:r>
              <a:rPr lang="en-US" baseline="0" dirty="0"/>
              <a:t>import math</a:t>
            </a:r>
          </a:p>
          <a:p>
            <a:r>
              <a:rPr lang="en-US" baseline="0" dirty="0" err="1"/>
              <a:t>math.copysign</a:t>
            </a:r>
            <a:r>
              <a:rPr lang="en-US" baseline="0" dirty="0"/>
              <a:t>(1, -0.0) == -1 </a:t>
            </a:r>
          </a:p>
          <a:p>
            <a:endParaRPr lang="en-US" baseline="0" dirty="0"/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sys.float_info.min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baseline="0" dirty="0"/>
              <a:t>1/2**1022 = 2.2250738585072014</a:t>
            </a:r>
            <a:r>
              <a:rPr lang="en-US" b="1" baseline="0" dirty="0"/>
              <a:t>e-308</a:t>
            </a:r>
            <a:r>
              <a:rPr lang="en-US" baseline="0" dirty="0"/>
              <a:t> is the smallest value with 52 bit precision</a:t>
            </a:r>
          </a:p>
          <a:p>
            <a:endParaRPr lang="en-US" baseline="0" dirty="0"/>
          </a:p>
          <a:p>
            <a:r>
              <a:rPr lang="en-US" baseline="0" dirty="0"/>
              <a:t>But the smallest value is 1 / 2**1074 = 4.9406564584</a:t>
            </a:r>
            <a:r>
              <a:rPr lang="en-US" b="1" baseline="0" dirty="0"/>
              <a:t>e-324</a:t>
            </a:r>
            <a:r>
              <a:rPr lang="en-US" baseline="0" dirty="0"/>
              <a:t> (but only one bit precision)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6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7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515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515600" cy="1325563"/>
          </a:xfrm>
        </p:spPr>
        <p:txBody>
          <a:bodyPr/>
          <a:lstStyle/>
          <a:p>
            <a:pPr algn="r"/>
            <a:r>
              <a:rPr lang="da-DK" dirty="0" err="1"/>
              <a:t>Python</a:t>
            </a:r>
            <a:r>
              <a:rPr lang="da-DK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Comments</a:t>
            </a:r>
            <a:endParaRPr lang="da-DK" dirty="0"/>
          </a:p>
          <a:p>
            <a:r>
              <a:rPr lang="da-DK" dirty="0"/>
              <a:t>”;”</a:t>
            </a:r>
          </a:p>
          <a:p>
            <a:r>
              <a:rPr lang="da-DK" dirty="0"/>
              <a:t>Variable </a:t>
            </a:r>
            <a:r>
              <a:rPr lang="da-DK" dirty="0" err="1"/>
              <a:t>names</a:t>
            </a:r>
            <a:endParaRPr lang="da-DK" dirty="0"/>
          </a:p>
          <a:p>
            <a:r>
              <a:rPr lang="da-DK" dirty="0" err="1"/>
              <a:t>int</a:t>
            </a:r>
            <a:r>
              <a:rPr lang="da-DK" dirty="0"/>
              <a:t>, </a:t>
            </a:r>
            <a:r>
              <a:rPr lang="da-DK" dirty="0" err="1"/>
              <a:t>float</a:t>
            </a:r>
            <a:r>
              <a:rPr lang="da-DK" dirty="0"/>
              <a:t>, </a:t>
            </a:r>
            <a:r>
              <a:rPr lang="da-DK" dirty="0" err="1"/>
              <a:t>str</a:t>
            </a:r>
            <a:endParaRPr lang="da-DK" dirty="0"/>
          </a:p>
          <a:p>
            <a:r>
              <a:rPr lang="da-DK" dirty="0"/>
              <a:t>type </a:t>
            </a:r>
            <a:r>
              <a:rPr lang="da-DK" dirty="0" err="1"/>
              <a:t>conversion</a:t>
            </a:r>
            <a:endParaRPr lang="da-DK" dirty="0"/>
          </a:p>
          <a:p>
            <a:r>
              <a:rPr lang="da-DK" dirty="0" err="1"/>
              <a:t>assignment</a:t>
            </a:r>
            <a:r>
              <a:rPr lang="da-DK" dirty="0"/>
              <a:t> (=)</a:t>
            </a:r>
          </a:p>
          <a:p>
            <a:r>
              <a:rPr lang="en-US" dirty="0"/>
              <a:t>print(), help(), type()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0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</a:t>
            </a:r>
            <a:br>
              <a:rPr lang="en-US" dirty="0"/>
            </a:br>
            <a:r>
              <a:rPr lang="el-GR" dirty="0">
                <a:cs typeface="Courier New" panose="02070309020205020404" pitchFamily="49" charset="0"/>
              </a:rPr>
              <a:t>π</a:t>
            </a:r>
            <a:r>
              <a:rPr lang="da-DK" dirty="0">
                <a:cs typeface="Courier New" panose="02070309020205020404" pitchFamily="49" charset="0"/>
              </a:rPr>
              <a:t> = </a:t>
            </a:r>
            <a:r>
              <a:rPr lang="da-DK" dirty="0"/>
              <a:t>3.14159265359...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687380"/>
                <a:ext cx="7633250" cy="21898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a-DK"/>
                        <m:t>1.6449340668...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87380"/>
                <a:ext cx="7633250" cy="21898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59474" y="6311900"/>
            <a:ext cx="74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This is not a course in numeric computations – but now you are warned....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63264"/>
              </p:ext>
            </p:extLst>
          </p:nvPr>
        </p:nvGraphicFramePr>
        <p:xfrm>
          <a:off x="7633250" y="259860"/>
          <a:ext cx="4278630" cy="586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pi_approximation_riemann.py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 = 0.0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= 0.0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k = k + 1.0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apx = apx + 1.0 / (k * k)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print(k, apx)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r>
                        <a:rPr lang="en-US" sz="1800" dirty="0"/>
                        <a:t>...</a:t>
                      </a:r>
                    </a:p>
                    <a:p>
                      <a:r>
                        <a:rPr lang="en-US" sz="1800" dirty="0"/>
                        <a:t>94906261.0 1.6449340578345741</a:t>
                      </a:r>
                    </a:p>
                    <a:p>
                      <a:r>
                        <a:rPr lang="en-US" sz="1800" dirty="0"/>
                        <a:t>94906262.0 1.6449340578345744</a:t>
                      </a:r>
                    </a:p>
                    <a:p>
                      <a:r>
                        <a:rPr lang="en-US" sz="1800" dirty="0"/>
                        <a:t>94906263.0 1.6449340578345746</a:t>
                      </a:r>
                    </a:p>
                    <a:p>
                      <a:r>
                        <a:rPr lang="en-US" sz="1800" dirty="0"/>
                        <a:t>94906264.0 1.6449340578345748</a:t>
                      </a:r>
                    </a:p>
                    <a:p>
                      <a:r>
                        <a:rPr lang="en-US" sz="1800" dirty="0"/>
                        <a:t>94906265.0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1.6449340</a:t>
                      </a:r>
                      <a:r>
                        <a:rPr lang="en-US" sz="1800" dirty="0"/>
                        <a:t>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94906266.0 1.644934057834575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94906267.0 1.644934057834575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94906268.0 1.644934057834575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94906269.0 1.644934057834575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94906270.0 1.644934057834575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...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69" y="6275328"/>
            <a:ext cx="487666" cy="405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0635" y="4976741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Riemann zeta function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ζ</a:t>
            </a:r>
            <a:r>
              <a:rPr lang="en-US" sz="28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34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58" y="141608"/>
            <a:ext cx="10515600" cy="1325563"/>
          </a:xfrm>
        </p:spPr>
        <p:txBody>
          <a:bodyPr/>
          <a:lstStyle/>
          <a:p>
            <a:r>
              <a:rPr lang="en-US" dirty="0"/>
              <a:t>Python float ≡ IEEE-754 double precision*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758" y="1169460"/>
            <a:ext cx="10193421" cy="4820475"/>
          </a:xfrm>
        </p:spPr>
        <p:txBody>
          <a:bodyPr>
            <a:normAutofit/>
          </a:bodyPr>
          <a:lstStyle/>
          <a:p>
            <a:r>
              <a:rPr lang="en-US" dirty="0"/>
              <a:t>A binary number is a number in base 2 with digits/bits from {0,1}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10110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4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∙2</a:t>
            </a:r>
            <a:r>
              <a:rPr lang="en-US" baseline="30000" dirty="0"/>
              <a:t>3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1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∙2</a:t>
            </a:r>
            <a:r>
              <a:rPr lang="en-US" baseline="30000" dirty="0"/>
              <a:t>0</a:t>
            </a:r>
            <a:r>
              <a:rPr lang="en-US" dirty="0"/>
              <a:t> = 16 + 4 + 2 = 22</a:t>
            </a:r>
            <a:r>
              <a:rPr lang="en-US" baseline="-25000" dirty="0"/>
              <a:t>10</a:t>
            </a:r>
            <a:endParaRPr lang="en-US" dirty="0"/>
          </a:p>
          <a:p>
            <a:r>
              <a:rPr lang="en-US" dirty="0"/>
              <a:t>IEEE-754 64-bit double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456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(*most often, but there is no guarantee given in the Python language specification that floats are represented using </a:t>
            </a:r>
            <a:r>
              <a:rPr lang="en-US" dirty="0">
                <a:hlinkClick r:id="rId3"/>
              </a:rPr>
              <a:t>IEEE-754</a:t>
            </a:r>
            <a:r>
              <a:rPr lang="en-US" dirty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39713"/>
              </p:ext>
            </p:extLst>
          </p:nvPr>
        </p:nvGraphicFramePr>
        <p:xfrm>
          <a:off x="4794693" y="2387893"/>
          <a:ext cx="510561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455">
                  <a:extLst>
                    <a:ext uri="{9D8B030D-6E8A-4147-A177-3AD203B41FA5}">
                      <a16:colId xmlns:a16="http://schemas.microsoft.com/office/drawing/2014/main" val="302247934"/>
                    </a:ext>
                  </a:extLst>
                </a:gridCol>
                <a:gridCol w="1852289">
                  <a:extLst>
                    <a:ext uri="{9D8B030D-6E8A-4147-A177-3AD203B41FA5}">
                      <a16:colId xmlns:a16="http://schemas.microsoft.com/office/drawing/2014/main" val="2744649645"/>
                    </a:ext>
                  </a:extLst>
                </a:gridCol>
                <a:gridCol w="2237875">
                  <a:extLst>
                    <a:ext uri="{9D8B030D-6E8A-4147-A177-3AD203B41FA5}">
                      <a16:colId xmlns:a16="http://schemas.microsoft.com/office/drawing/2014/main" val="3012212663"/>
                    </a:ext>
                  </a:extLst>
                </a:gridCol>
              </a:tblGrid>
              <a:tr h="458254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sign </a:t>
                      </a:r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bit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exponent </a:t>
                      </a:r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bits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coefficient</a:t>
                      </a:r>
                      <a:r>
                        <a:rPr lang="en-US" sz="24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0" i="1" baseline="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52 bits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7739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05438"/>
              </p:ext>
            </p:extLst>
          </p:nvPr>
        </p:nvGraphicFramePr>
        <p:xfrm>
          <a:off x="1643982" y="3723293"/>
          <a:ext cx="6301422" cy="262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0605">
                  <a:extLst>
                    <a:ext uri="{9D8B030D-6E8A-4147-A177-3AD203B41FA5}">
                      <a16:colId xmlns:a16="http://schemas.microsoft.com/office/drawing/2014/main" val="2954000222"/>
                    </a:ext>
                  </a:extLst>
                </a:gridCol>
                <a:gridCol w="2730817">
                  <a:extLst>
                    <a:ext uri="{9D8B030D-6E8A-4147-A177-3AD203B41FA5}">
                      <a16:colId xmlns:a16="http://schemas.microsoft.com/office/drawing/2014/main" val="2963206308"/>
                    </a:ext>
                  </a:extLst>
                </a:gridCol>
              </a:tblGrid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Float</a:t>
                      </a:r>
                      <a:r>
                        <a:rPr lang="en-US" sz="2400" b="1" baseline="0" dirty="0"/>
                        <a:t> v</a:t>
                      </a:r>
                      <a:r>
                        <a:rPr lang="en-US" sz="2400" b="1" dirty="0"/>
                        <a:t>alue</a:t>
                      </a: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Case</a:t>
                      </a:r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278098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sz="2400" i="1" baseline="3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∙ (1 + </a:t>
                      </a:r>
                      <a:r>
                        <a:rPr lang="en-US" sz="2400" i="1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∙ 2</a:t>
                      </a:r>
                      <a:r>
                        <a:rPr lang="en-US" sz="2400" baseline="30000" dirty="0">
                          <a:solidFill>
                            <a:srgbClr val="C00000"/>
                          </a:solidFill>
                        </a:rPr>
                        <a:t>–52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) ∙ 2</a:t>
                      </a:r>
                      <a:r>
                        <a:rPr lang="en-US" sz="2400" i="1" baseline="30000" dirty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baseline="30000" dirty="0">
                          <a:solidFill>
                            <a:srgbClr val="C00000"/>
                          </a:solidFill>
                        </a:rPr>
                        <a:t>– 1023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b="0" dirty="0">
                        <a:solidFill>
                          <a:srgbClr val="C0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0 &lt; </a:t>
                      </a: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&lt; 2047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309952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(-1)</a:t>
                      </a:r>
                      <a:r>
                        <a:rPr lang="en-US" sz="2400" i="1" baseline="30000" dirty="0"/>
                        <a:t>s</a:t>
                      </a:r>
                      <a:r>
                        <a:rPr lang="en-US" sz="2400" dirty="0"/>
                        <a:t> ∙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i="1" dirty="0"/>
                        <a:t>c</a:t>
                      </a:r>
                      <a:r>
                        <a:rPr lang="en-US" sz="2400" dirty="0"/>
                        <a:t> ∙ 2</a:t>
                      </a:r>
                      <a:r>
                        <a:rPr lang="en-US" sz="2400" baseline="30000" dirty="0"/>
                        <a:t>–1074</a:t>
                      </a:r>
                      <a:r>
                        <a:rPr lang="en-US" sz="2400" dirty="0"/>
                        <a:t> 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≠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26285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+0  and  -0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=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81715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+∞</a:t>
                      </a:r>
                      <a:r>
                        <a:rPr lang="en-US" sz="2400" b="0" baseline="0" dirty="0"/>
                        <a:t>  and  -</a:t>
                      </a:r>
                      <a:r>
                        <a:rPr lang="en-US" sz="2400" dirty="0"/>
                        <a:t>∞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2047,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=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45549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NaN</a:t>
                      </a:r>
                      <a:r>
                        <a:rPr lang="en-US" sz="2400" dirty="0"/>
                        <a:t> (“not</a:t>
                      </a:r>
                      <a:r>
                        <a:rPr lang="en-US" sz="2400" baseline="0" dirty="0"/>
                        <a:t> a number”)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s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2047,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≠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5069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93223"/>
              </p:ext>
            </p:extLst>
          </p:nvPr>
        </p:nvGraphicFramePr>
        <p:xfrm>
          <a:off x="8719902" y="3580514"/>
          <a:ext cx="289433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536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4955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-1e200 * 1e200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1e-200 * 1e-200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1e-200 * 1e-200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1e200 * 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73750"/>
              </p:ext>
            </p:extLst>
          </p:nvPr>
        </p:nvGraphicFramePr>
        <p:xfrm>
          <a:off x="1557197" y="3171271"/>
          <a:ext cx="9189412" cy="21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12">
                  <a:extLst>
                    <a:ext uri="{9D8B030D-6E8A-4147-A177-3AD203B41FA5}">
                      <a16:colId xmlns:a16="http://schemas.microsoft.com/office/drawing/2014/main" val="2817239918"/>
                    </a:ext>
                  </a:extLst>
                </a:gridCol>
                <a:gridCol w="4087075">
                  <a:extLst>
                    <a:ext uri="{9D8B030D-6E8A-4147-A177-3AD203B41FA5}">
                      <a16:colId xmlns:a16="http://schemas.microsoft.com/office/drawing/2014/main" val="3384151711"/>
                    </a:ext>
                  </a:extLst>
                </a:gridCol>
                <a:gridCol w="4906225">
                  <a:extLst>
                    <a:ext uri="{9D8B030D-6E8A-4147-A177-3AD203B41FA5}">
                      <a16:colId xmlns:a16="http://schemas.microsoft.com/office/drawing/2014/main" val="4127102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+1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0011101101011100111010101010101010101010101011101100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1001010101100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.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0100011110010101111001110101010111110101100110101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693219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359389" y="2952148"/>
            <a:ext cx="6270633" cy="784985"/>
            <a:chOff x="1359389" y="2952148"/>
            <a:chExt cx="6270633" cy="784985"/>
          </a:xfrm>
        </p:grpSpPr>
        <p:sp>
          <p:nvSpPr>
            <p:cNvPr id="6" name="Left Brace 5"/>
            <p:cNvSpPr/>
            <p:nvPr/>
          </p:nvSpPr>
          <p:spPr>
            <a:xfrm rot="16200000">
              <a:off x="4277495" y="899171"/>
              <a:ext cx="66677" cy="5095874"/>
            </a:xfrm>
            <a:prstGeom prst="leftBrace">
              <a:avLst>
                <a:gd name="adj1" fmla="val 6666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7433" y="3460134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e</a:t>
              </a:r>
              <a:r>
                <a:rPr lang="en-US" sz="1200" dirty="0"/>
                <a:t> – 1023 bits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91269" y="295214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9389" y="295214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s</a:t>
              </a:r>
              <a:r>
                <a:rPr lang="en-US" sz="1200" dirty="0">
                  <a:solidFill>
                    <a:srgbClr val="C00000"/>
                  </a:solidFill>
                </a:rPr>
                <a:t> = 0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7328309" y="3375282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96622" y="345666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r>
                <a:rPr lang="en-US" sz="1200" baseline="30000" dirty="0"/>
                <a:t>-6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8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literals</a:t>
            </a:r>
            <a:r>
              <a:rPr lang="da-DK" dirty="0"/>
              <a:t> (type </a:t>
            </a:r>
            <a:r>
              <a:rPr lang="da-DK" b="0" dirty="0" err="1">
                <a:latin typeface="Courier"/>
              </a:rPr>
              <a:t>str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803"/>
            <a:ext cx="7154606" cy="5245197"/>
          </a:xfrm>
        </p:spPr>
        <p:txBody>
          <a:bodyPr>
            <a:normAutofit fontScale="92500" lnSpcReduction="10000"/>
          </a:bodyPr>
          <a:lstStyle/>
          <a:p>
            <a:r>
              <a:rPr lang="da-DK" dirty="0" err="1"/>
              <a:t>Sequence</a:t>
            </a:r>
            <a:r>
              <a:rPr lang="da-DK" dirty="0"/>
              <a:t> of </a:t>
            </a:r>
            <a:r>
              <a:rPr lang="da-DK" dirty="0" err="1"/>
              <a:t>characters</a:t>
            </a:r>
            <a:r>
              <a:rPr lang="da-DK" dirty="0"/>
              <a:t> </a:t>
            </a:r>
            <a:r>
              <a:rPr lang="da-DK" dirty="0" err="1"/>
              <a:t>enclosed</a:t>
            </a:r>
            <a:r>
              <a:rPr lang="da-DK" dirty="0"/>
              <a:t> by </a:t>
            </a:r>
            <a:br>
              <a:rPr lang="da-DK" dirty="0"/>
            </a:br>
            <a:r>
              <a:rPr lang="da-DK" dirty="0"/>
              <a:t>single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/>
              <a:t>) or double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dirty="0"/>
              <a:t>) </a:t>
            </a:r>
            <a:r>
              <a:rPr lang="da-DK" dirty="0" err="1"/>
              <a:t>quotes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   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"a '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World"   'abc'</a:t>
            </a:r>
            <a:b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'a "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   '_"_\'_"_'</a:t>
            </a:r>
          </a:p>
          <a:p>
            <a:r>
              <a:rPr lang="da-DK" dirty="0"/>
              <a:t>Escape </a:t>
            </a:r>
            <a:r>
              <a:rPr lang="da-DK" dirty="0" err="1"/>
              <a:t>characters</a:t>
            </a:r>
            <a:r>
              <a:rPr lang="da-DK" dirty="0"/>
              <a:t> 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da-DK" dirty="0"/>
              <a:t> 	</a:t>
            </a:r>
            <a:r>
              <a:rPr lang="da-DK" dirty="0" err="1"/>
              <a:t>newline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tab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backslash</a:t>
            </a:r>
          </a:p>
          <a:p>
            <a:pPr marL="914400" lvl="2" indent="0">
              <a:buNone/>
            </a:pPr>
            <a:r>
              <a:rPr lang="da-DK" sz="1800" dirty="0">
                <a:latin typeface="Courier"/>
              </a:rPr>
              <a:t>\</a:t>
            </a:r>
            <a:r>
              <a:rPr lang="da-DK" sz="1800" dirty="0">
                <a:latin typeface="Courier"/>
                <a:cs typeface="Courier New" panose="02070309020205020404" pitchFamily="49" charset="0"/>
              </a:rPr>
              <a:t>'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single </a:t>
            </a:r>
            <a:r>
              <a:rPr lang="da-DK" dirty="0" err="1"/>
              <a:t>quote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da-DK" dirty="0"/>
              <a:t>	double </a:t>
            </a:r>
            <a:r>
              <a:rPr lang="da-DK" dirty="0" err="1"/>
              <a:t>quote</a:t>
            </a:r>
            <a:endParaRPr lang="da-DK" dirty="0"/>
          </a:p>
          <a:p>
            <a:r>
              <a:rPr lang="da-DK" dirty="0"/>
              <a:t>A backslash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a-DK" dirty="0"/>
              <a:t>) a the end of line, </a:t>
            </a:r>
            <a:br>
              <a:rPr lang="da-DK" dirty="0"/>
            </a:b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continue</a:t>
            </a:r>
            <a:r>
              <a:rPr lang="da-DK" dirty="0"/>
              <a:t> line/</a:t>
            </a:r>
            <a:r>
              <a:rPr lang="da-DK" dirty="0" err="1"/>
              <a:t>string</a:t>
            </a:r>
            <a:r>
              <a:rPr lang="da-DK" dirty="0"/>
              <a:t> on </a:t>
            </a:r>
            <a:r>
              <a:rPr lang="da-DK" dirty="0" err="1"/>
              <a:t>next</a:t>
            </a:r>
            <a:r>
              <a:rPr lang="da-DK" dirty="0"/>
              <a:t> line</a:t>
            </a:r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triple</a:t>
            </a:r>
            <a:r>
              <a:rPr lang="da-DK" dirty="0"/>
              <a:t> single or double </a:t>
            </a:r>
            <a:r>
              <a:rPr lang="da-DK" dirty="0" err="1"/>
              <a:t>quotes</a:t>
            </a:r>
            <a:r>
              <a:rPr lang="da-DK" dirty="0"/>
              <a:t>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da-DK" dirty="0"/>
              <a:t>) for </a:t>
            </a:r>
            <a:r>
              <a:rPr lang="da-DK" dirty="0" err="1"/>
              <a:t>enclosing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spanning</a:t>
            </a:r>
            <a:r>
              <a:rPr lang="da-DK" dirty="0"/>
              <a:t> more lines</a:t>
            </a:r>
          </a:p>
          <a:p>
            <a:pPr marL="0" indent="0" algn="ctr">
              <a:buNone/>
            </a:pPr>
            <a:r>
              <a:rPr lang="da-DK" sz="2600" dirty="0"/>
              <a:t>(in </a:t>
            </a:r>
            <a:r>
              <a:rPr lang="da-DK" sz="2600" dirty="0" err="1"/>
              <a:t>particular</a:t>
            </a:r>
            <a:r>
              <a:rPr lang="da-DK" sz="2600" dirty="0"/>
              <a:t> for </a:t>
            </a:r>
            <a:r>
              <a:rPr lang="da-DK" sz="2600" dirty="0" err="1"/>
              <a:t>Python</a:t>
            </a:r>
            <a:r>
              <a:rPr lang="da-DK" sz="2600" dirty="0"/>
              <a:t> </a:t>
            </a:r>
            <a:r>
              <a:rPr lang="da-DK" sz="2600" dirty="0" err="1"/>
              <a:t>Dosctrings</a:t>
            </a:r>
            <a:r>
              <a:rPr lang="da-DK" sz="2600" dirty="0"/>
              <a:t>, </a:t>
            </a:r>
            <a:r>
              <a:rPr lang="da-DK" sz="2600" dirty="0" err="1"/>
              <a:t>see</a:t>
            </a:r>
            <a:r>
              <a:rPr lang="da-DK" sz="2600" dirty="0"/>
              <a:t> </a:t>
            </a:r>
            <a:r>
              <a:rPr lang="da-DK" sz="2600" dirty="0">
                <a:hlinkClick r:id="rId3"/>
              </a:rPr>
              <a:t>PEP 257</a:t>
            </a:r>
            <a:r>
              <a:rPr lang="da-DK" sz="2600" dirty="0"/>
              <a:t>)</a:t>
            </a:r>
            <a:r>
              <a:rPr lang="da-DK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289904"/>
              </p:ext>
            </p:extLst>
          </p:nvPr>
        </p:nvGraphicFramePr>
        <p:xfrm>
          <a:off x="8517522" y="1489850"/>
          <a:ext cx="3360994" cy="50398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9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print("abc")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print('de\'f')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print("'ghi'")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print("'jk\nl'\"")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print("mn\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print("p\\q\tr")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string-test.py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de'f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ghi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jk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l'"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mno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p\q     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81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print ?  	   	     </a:t>
            </a:r>
            <a:r>
              <a:rPr lang="da-DK" b="0" dirty="0">
                <a:latin typeface="Courier"/>
              </a:rPr>
              <a:t>print("\\\"\\n\n'")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503" y="2407622"/>
            <a:ext cx="3461999" cy="3867918"/>
          </a:xfrm>
        </p:spPr>
        <p:txBody>
          <a:bodyPr>
            <a:noAutofit/>
          </a:bodyPr>
          <a:lstStyle/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da-DK" sz="2400" dirty="0">
                <a:latin typeface="Courier"/>
              </a:rPr>
              <a:t>\\\"\\n\n'</a:t>
            </a:r>
            <a:endParaRPr lang="pt-BR" sz="2400" b="1" dirty="0">
              <a:latin typeface="+mj-lt"/>
              <a:cs typeface="Courier New" panose="02070309020205020404" pitchFamily="49" charset="0"/>
            </a:endParaRP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\"\</a:t>
            </a:r>
            <a:r>
              <a:rPr lang="da-DK" sz="2400" dirty="0" err="1">
                <a:latin typeface="Courier"/>
              </a:rPr>
              <a:t>nn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\"\n</a:t>
            </a:r>
            <a:br>
              <a:rPr lang="da-DK" sz="2400" dirty="0">
                <a:latin typeface="Courier"/>
              </a:rPr>
            </a:b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"</a:t>
            </a:r>
            <a:r>
              <a:rPr lang="da-DK" sz="2400" dirty="0" err="1">
                <a:latin typeface="Courier"/>
              </a:rPr>
              <a:t>nn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</a:t>
            </a:r>
            <a:br>
              <a:rPr lang="da-DK" sz="2400" dirty="0">
                <a:latin typeface="Courier"/>
              </a:rPr>
            </a:br>
            <a:br>
              <a:rPr lang="da-DK" sz="2400" dirty="0">
                <a:latin typeface="Courier"/>
              </a:rPr>
            </a:b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2400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3929572" y="335329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1" y="172620"/>
            <a:ext cx="4684294" cy="1325563"/>
          </a:xfrm>
        </p:spPr>
        <p:txBody>
          <a:bodyPr/>
          <a:lstStyle/>
          <a:p>
            <a:r>
              <a:rPr lang="da-DK" dirty="0"/>
              <a:t>Long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11" y="1404519"/>
            <a:ext cx="6116052" cy="5273007"/>
          </a:xfrm>
        </p:spPr>
        <p:txBody>
          <a:bodyPr>
            <a:normAutofit/>
          </a:bodyPr>
          <a:lstStyle/>
          <a:p>
            <a:r>
              <a:rPr lang="en-US" dirty="0"/>
              <a:t>Long string literals often need to be split over multiple lines</a:t>
            </a:r>
          </a:p>
          <a:p>
            <a:r>
              <a:rPr lang="en-US" dirty="0"/>
              <a:t>In Python two (or more) </a:t>
            </a:r>
            <a:r>
              <a:rPr lang="en-US" dirty="0">
                <a:solidFill>
                  <a:srgbClr val="C00000"/>
                </a:solidFill>
              </a:rPr>
              <a:t>string literals following each other</a:t>
            </a:r>
            <a:r>
              <a:rPr lang="en-US" dirty="0"/>
              <a:t> will be treated as a single string literal (they can use different quotes)</a:t>
            </a:r>
          </a:p>
          <a:p>
            <a:r>
              <a:rPr lang="en-US" dirty="0"/>
              <a:t>Putting </a:t>
            </a:r>
            <a:r>
              <a:rPr lang="en-US" dirty="0">
                <a:solidFill>
                  <a:srgbClr val="C00000"/>
                </a:solidFill>
              </a:rPr>
              <a:t>parenthesis</a:t>
            </a:r>
            <a:r>
              <a:rPr lang="en-US" dirty="0"/>
              <a:t> around multiple literals allows line breaks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avoids the backslash at the end of line </a:t>
            </a:r>
          </a:p>
          <a:p>
            <a:pPr lvl="1"/>
            <a:r>
              <a:rPr lang="en-US" dirty="0"/>
              <a:t>can use indentation to increase readability</a:t>
            </a:r>
          </a:p>
          <a:p>
            <a:pPr lvl="1"/>
            <a:r>
              <a:rPr lang="en-US" dirty="0"/>
              <a:t>allows comments between literals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63092"/>
              </p:ext>
            </p:extLst>
          </p:nvPr>
        </p:nvGraphicFramePr>
        <p:xfrm>
          <a:off x="6605339" y="357273"/>
          <a:ext cx="5316855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long-string-literals.py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s1 = '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"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two string literals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= '"' "'" '"'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avoid escaping quotes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print(s2)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s3 = 'this is a really, really, really, \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really, really, long string'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print(s3)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s4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'this is a really, really, 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'really, really, really, 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'long string'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print(s4)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very_very_long_variable_name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'this is a really, really, 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1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'really, really, really, '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"long string"           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3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very_very_long_variable_name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3399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pt-BR" sz="14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"'"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really, long string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69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prefixing a string literal with an </a:t>
            </a:r>
            <a:r>
              <a:rPr lang="en-US" dirty="0">
                <a:latin typeface="Courier"/>
              </a:rPr>
              <a:t>r</a:t>
            </a:r>
            <a:r>
              <a:rPr lang="en-US" dirty="0"/>
              <a:t>, the string literal will be considered a </a:t>
            </a:r>
            <a:r>
              <a:rPr lang="en-US" dirty="0">
                <a:solidFill>
                  <a:srgbClr val="C00000"/>
                </a:solidFill>
              </a:rPr>
              <a:t>raw string</a:t>
            </a:r>
            <a:r>
              <a:rPr lang="en-US" dirty="0"/>
              <a:t> and backslashes become literal characters</a:t>
            </a:r>
          </a:p>
          <a:p>
            <a:r>
              <a:rPr lang="en-US" dirty="0"/>
              <a:t>Useful in cases where you actually need backslashes in your strings, e.g. when working with Python’s </a:t>
            </a:r>
            <a:r>
              <a:rPr lang="en-US" dirty="0">
                <a:hlinkClick r:id="rId2"/>
              </a:rPr>
              <a:t>regular expression module </a:t>
            </a:r>
            <a:r>
              <a:rPr lang="en-US" dirty="0">
                <a:latin typeface="Courier"/>
                <a:hlinkClick r:id="rId2"/>
              </a:rPr>
              <a:t>re</a:t>
            </a:r>
            <a:endParaRPr lang="en-US" dirty="0">
              <a:latin typeface="Courier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80164"/>
              </p:ext>
            </p:extLst>
          </p:nvPr>
        </p:nvGraphicFramePr>
        <p:xfrm>
          <a:off x="1961146" y="4001294"/>
          <a:ext cx="82315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1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95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24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print('\let\epsilon\varepsilon')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\v = vertical tab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</a:t>
                      </a:r>
                      <a:b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arepsilon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print('\\let\\epsilon\\varepsilon')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many backslashs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\let\epsilon\varepsilon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'\let\epsilon\varepsilon')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readable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\let\epsilon\varepsilon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1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print(...)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1540" y="2325793"/>
            <a:ext cx="6522720" cy="34400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/>
              <a:t> can print zero, one, or more values</a:t>
            </a:r>
          </a:p>
          <a:p>
            <a:r>
              <a:rPr lang="en-US" sz="2400" dirty="0"/>
              <a:t>default behavior</a:t>
            </a:r>
          </a:p>
          <a:p>
            <a:pPr lvl="1"/>
            <a:r>
              <a:rPr lang="en-US" sz="2000" dirty="0"/>
              <a:t>print a space between values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print a line break after printing all values</a:t>
            </a:r>
          </a:p>
          <a:p>
            <a:r>
              <a:rPr lang="en-US" sz="2400" dirty="0"/>
              <a:t>default behavior can be changed by </a:t>
            </a:r>
            <a:r>
              <a:rPr lang="en-US" sz="2400" b="1" dirty="0"/>
              <a:t>keyword arguments</a:t>
            </a:r>
            <a:r>
              <a:rPr lang="en-US" sz="2400" dirty="0"/>
              <a:t> “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/>
              <a:t>“ and “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/>
              <a:t>“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51607"/>
              </p:ext>
            </p:extLst>
          </p:nvPr>
        </p:nvGraphicFramePr>
        <p:xfrm>
          <a:off x="7278099" y="1406736"/>
          <a:ext cx="431192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print(7)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print(2,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Hello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'a', 4)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a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'a', 4,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':')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3:a:4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print(5); print(6)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print(5,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'); print(6)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5, 6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9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print(...) and </a:t>
            </a:r>
            <a:r>
              <a:rPr lang="da-DK" dirty="0" err="1"/>
              <a:t>help</a:t>
            </a:r>
            <a:r>
              <a:rPr lang="da-DK" dirty="0"/>
              <a:t>(...)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20970"/>
              </p:ext>
            </p:extLst>
          </p:nvPr>
        </p:nvGraphicFramePr>
        <p:xfrm>
          <a:off x="690109" y="2084758"/>
          <a:ext cx="1081178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7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help(print)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built-in function print in module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print(value, ...,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', end='\n', file=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flush=False)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Prints the values to a stream, or to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 default.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Optional keyword arguments: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file:  a file-like object (stream); defaults to the current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string inserted between values, default a space.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end:   string appended after the last value, default a newline.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flush: whether to forcibly flush the stream.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1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240"/>
          </a:xfrm>
        </p:spPr>
        <p:txBody>
          <a:bodyPr>
            <a:normAutofit/>
          </a:bodyPr>
          <a:lstStyle/>
          <a:p>
            <a:r>
              <a:rPr lang="en-US" sz="2400" i="1" dirty="0"/>
              <a:t>variable </a:t>
            </a:r>
            <a:r>
              <a:rPr lang="en-US" sz="2400"/>
              <a:t>= </a:t>
            </a:r>
            <a:r>
              <a:rPr lang="en-US" sz="2400" i="1"/>
              <a:t>expression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sz="2400" dirty="0"/>
              <a:t>Multiple assignments – right hand side evaluated before assignment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y, z = 2, 5, 7</a:t>
            </a:r>
          </a:p>
          <a:p>
            <a:r>
              <a:rPr lang="en-US" sz="2400" dirty="0"/>
              <a:t>Useful for swapping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 = y, x</a:t>
            </a:r>
          </a:p>
          <a:p>
            <a:r>
              <a:rPr lang="en-US" sz="2400" dirty="0"/>
              <a:t>Assigning multiple variables same value in</a:t>
            </a:r>
            <a:br>
              <a:rPr lang="en-US" sz="2400" dirty="0"/>
            </a:br>
            <a:r>
              <a:rPr lang="en-US" sz="2400" dirty="0"/>
              <a:t>left-to-right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y = z = 7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0358" y="3921036"/>
            <a:ext cx="4386649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Warning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= v[i] = 3 </a:t>
            </a:r>
            <a:r>
              <a:rPr lang="en-US" dirty="0"/>
              <a:t># v[3] is assigned value 3</a:t>
            </a:r>
          </a:p>
          <a:p>
            <a:endParaRPr lang="en-US" dirty="0"/>
          </a:p>
          <a:p>
            <a:pPr algn="ctr"/>
            <a:r>
              <a:rPr lang="en-US" dirty="0"/>
              <a:t>In languages like C and C++ instead</a:t>
            </a:r>
            <a:br>
              <a:rPr lang="en-US" dirty="0"/>
            </a:br>
            <a:r>
              <a:rPr lang="en-US" dirty="0"/>
              <a:t>v[1] is assigned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26" y="4016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7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dynamically typed, type(...)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579827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current type of a value can be inspected using the </a:t>
            </a:r>
            <a:r>
              <a:rPr lang="en-US" sz="2400" b="1" dirty="0">
                <a:cs typeface="Courier New" panose="02070309020205020404" pitchFamily="49" charset="0"/>
              </a:rPr>
              <a:t>type()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/>
              <a:t>function </a:t>
            </a:r>
            <a:br>
              <a:rPr lang="en-US" sz="2400" dirty="0"/>
            </a:br>
            <a:r>
              <a:rPr lang="en-US" sz="2400" dirty="0"/>
              <a:t>(that returns a type object)</a:t>
            </a:r>
          </a:p>
          <a:p>
            <a:r>
              <a:rPr lang="en-US" sz="2400" dirty="0"/>
              <a:t>In Python the values contained in a variable over time can be of different type</a:t>
            </a:r>
          </a:p>
          <a:p>
            <a:r>
              <a:rPr lang="en-US" sz="2400" dirty="0"/>
              <a:t>In languages like C, C++ and Java variables are declared with a given type, e.g.</a:t>
            </a:r>
          </a:p>
          <a:p>
            <a:pPr marL="0" indent="0">
              <a:buNone/>
            </a:pPr>
            <a:r>
              <a:rPr lang="en-US" sz="2400" dirty="0"/>
              <a:t>	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= 42; </a:t>
            </a:r>
          </a:p>
          <a:p>
            <a:pPr marL="358775" indent="0">
              <a:buNone/>
            </a:pPr>
            <a:r>
              <a:rPr lang="en-US" sz="2400" dirty="0"/>
              <a:t>and the different values stored in this variable must remain of this type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92556"/>
              </p:ext>
            </p:extLst>
          </p:nvPr>
        </p:nvGraphicFramePr>
        <p:xfrm>
          <a:off x="7219678" y="2232367"/>
          <a:ext cx="431192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'Hello'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type(type(42))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'type'&gt;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5400000">
            <a:off x="9831302" y="2842112"/>
            <a:ext cx="800135" cy="148286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x new type</a:t>
            </a:r>
          </a:p>
        </p:txBody>
      </p:sp>
    </p:spTree>
    <p:extLst>
      <p:ext uri="{BB962C8B-B14F-4D97-AF65-F5344CB8AC3E}">
        <p14:creationId xmlns:p14="http://schemas.microsoft.com/office/powerpoint/2010/main" val="7645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‘#’ indicates the beginning of a comment. From ‘#’ until of end of line is ignored by Python. </a:t>
            </a:r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42  # and here goes the comment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Comments useful to describe what a piece of code is supposed to do, what kind of input is expected, what is the output, side effects...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83" y="237015"/>
            <a:ext cx="10515600" cy="1325563"/>
          </a:xfrm>
        </p:spPr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96" y="2068976"/>
            <a:ext cx="3674947" cy="4296197"/>
          </a:xfrm>
        </p:spPr>
        <p:txBody>
          <a:bodyPr>
            <a:normAutofit/>
          </a:bodyPr>
          <a:lstStyle/>
          <a:p>
            <a:r>
              <a:rPr lang="en-US" dirty="0"/>
              <a:t>Convert a value to </a:t>
            </a:r>
            <a:br>
              <a:rPr lang="en-US" dirty="0"/>
            </a:br>
            <a:r>
              <a:rPr lang="en-US" dirty="0"/>
              <a:t>another type: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i="1" dirty="0"/>
              <a:t> new-type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Sometimes done automatically: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      </a:t>
            </a:r>
            <a:r>
              <a:rPr lang="en-US" sz="2000" dirty="0">
                <a:latin typeface="Courier"/>
              </a:rPr>
              <a:t>1.0+7=1.0+float(7)=8.0</a:t>
            </a:r>
            <a:r>
              <a:rPr lang="en-US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77114"/>
              </p:ext>
            </p:extLst>
          </p:nvPr>
        </p:nvGraphicFramePr>
        <p:xfrm>
          <a:off x="4432327" y="1471454"/>
          <a:ext cx="7528142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814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(7.8)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must be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not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(float(x)))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7.0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("7.3")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'7.3'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(float("7.3"))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2068057">
            <a:off x="6463545" y="1679649"/>
            <a:ext cx="888384" cy="153019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ts val="1200"/>
              </a:lnSpc>
            </a:pPr>
            <a:r>
              <a:rPr lang="en-US" sz="1400" dirty="0"/>
              <a:t>string </a:t>
            </a:r>
            <a:br>
              <a:rPr lang="en-US" sz="1400" dirty="0"/>
            </a:br>
            <a:r>
              <a:rPr lang="en-US" sz="1400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9370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Questions – </a:t>
            </a:r>
            <a:r>
              <a:rPr lang="en-US" sz="3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(float(</a:t>
            </a:r>
            <a:r>
              <a:rPr lang="en-US" sz="3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(float("7.5"))))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6845" y="1808074"/>
            <a:ext cx="3461999" cy="3867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7.0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7.5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"7.0"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"7.5"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3965198" y="438252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“;”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810" y="1825625"/>
            <a:ext cx="112268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Normally statements follow in </a:t>
            </a:r>
            <a:br>
              <a:rPr lang="en-US" sz="2400" dirty="0"/>
            </a:br>
            <a:r>
              <a:rPr lang="en-US" sz="2400" dirty="0"/>
              <a:t>consecutive lines with identical </a:t>
            </a:r>
            <a:br>
              <a:rPr lang="en-US" sz="2400" dirty="0"/>
            </a:br>
            <a:r>
              <a:rPr lang="en-US" sz="2400" dirty="0"/>
              <a:t>indentation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1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1</a:t>
            </a:r>
          </a:p>
          <a:p>
            <a:r>
              <a:rPr lang="en-US" sz="2400" dirty="0"/>
              <a:t>but Python also allows multiple</a:t>
            </a:r>
            <a:br>
              <a:rPr lang="en-US" sz="2400" dirty="0"/>
            </a:br>
            <a:r>
              <a:rPr lang="en-US" sz="2400" dirty="0"/>
              <a:t>statements on one line, </a:t>
            </a:r>
            <a:br>
              <a:rPr lang="en-US" sz="2400" dirty="0"/>
            </a:br>
            <a:r>
              <a:rPr lang="en-US" sz="2400" dirty="0"/>
              <a:t>separated by “;”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1; y = 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General Python </a:t>
            </a:r>
            <a:r>
              <a:rPr lang="en-US" sz="2400" dirty="0">
                <a:hlinkClick r:id="rId3"/>
              </a:rPr>
              <a:t>PEP 8</a:t>
            </a:r>
            <a:r>
              <a:rPr lang="en-US" sz="2400" dirty="0"/>
              <a:t> guideline: </a:t>
            </a:r>
            <a:r>
              <a:rPr lang="en-US" sz="2400" b="1" dirty="0">
                <a:solidFill>
                  <a:srgbClr val="C00000"/>
                </a:solidFill>
              </a:rPr>
              <a:t>avoid using “;”</a:t>
            </a:r>
          </a:p>
          <a:p>
            <a:r>
              <a:rPr lang="en-US" sz="2400" dirty="0"/>
              <a:t>Other languages like C, C++ and Java require “;” to end/separate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79" y="1288655"/>
            <a:ext cx="6005631" cy="3501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0642" y="4823962"/>
            <a:ext cx="391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neither </a:t>
            </a:r>
            <a:r>
              <a:rPr lang="en-US" b="1" dirty="0" err="1">
                <a:solidFill>
                  <a:srgbClr val="C00000"/>
                </a:solidFill>
              </a:rPr>
              <a:t>pylint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flake8</a:t>
            </a:r>
            <a:r>
              <a:rPr lang="en-US" dirty="0"/>
              <a:t> like “;”</a:t>
            </a: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4078705" y="4439653"/>
            <a:ext cx="1744579" cy="58954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95" y="1440493"/>
            <a:ext cx="11542005" cy="532890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 name = sequence of </a:t>
            </a:r>
            <a:r>
              <a:rPr lang="en-US" b="1" dirty="0"/>
              <a:t>letters</a:t>
            </a:r>
            <a:r>
              <a:rPr lang="en-US" dirty="0"/>
              <a:t> ‘a’-’z’, ‘A’-’Z’, </a:t>
            </a:r>
            <a:r>
              <a:rPr lang="en-US" b="1" dirty="0"/>
              <a:t>digits</a:t>
            </a:r>
            <a:r>
              <a:rPr lang="en-US" dirty="0"/>
              <a:t> ‘0’-’9’, and </a:t>
            </a:r>
            <a:r>
              <a:rPr lang="en-US" b="1" dirty="0"/>
              <a:t>underscore</a:t>
            </a:r>
            <a:r>
              <a:rPr lang="en-US" dirty="0"/>
              <a:t> ‘_’ </a:t>
            </a:r>
          </a:p>
          <a:p>
            <a:pPr marL="914400" lvl="2" indent="0">
              <a:buNone/>
            </a:pPr>
            <a:endParaRPr lang="da-DK" dirty="0"/>
          </a:p>
          <a:p>
            <a:pPr marL="914400" lvl="2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height_of_box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WidthOfBox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x0, _v12_34B, _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name cannot start with a digit</a:t>
            </a:r>
          </a:p>
          <a:p>
            <a:pPr lvl="1"/>
            <a:r>
              <a:rPr lang="en-US" dirty="0"/>
              <a:t>names are case sensitive (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aB</a:t>
            </a:r>
            <a:r>
              <a:rPr lang="en-US" dirty="0"/>
              <a:t> and 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 are different variables)</a:t>
            </a:r>
          </a:p>
          <a:p>
            <a:pPr lvl="1"/>
            <a:endParaRPr lang="en-US" dirty="0"/>
          </a:p>
          <a:p>
            <a:r>
              <a:rPr lang="en-US" dirty="0"/>
              <a:t>Variable names are </a:t>
            </a:r>
            <a:r>
              <a:rPr lang="en-US" dirty="0">
                <a:solidFill>
                  <a:srgbClr val="C00000"/>
                </a:solidFill>
              </a:rPr>
              <a:t>references to objects in memory</a:t>
            </a:r>
          </a:p>
          <a:p>
            <a:r>
              <a:rPr lang="en-US" b="1" dirty="0"/>
              <a:t>Use meaningful variables names</a:t>
            </a:r>
          </a:p>
          <a:p>
            <a:r>
              <a:rPr lang="en-US" b="1" dirty="0"/>
              <a:t>Python 3 reserved keywords:</a:t>
            </a:r>
            <a:r>
              <a:rPr lang="en-US" dirty="0"/>
              <a:t> </a:t>
            </a:r>
            <a:r>
              <a:rPr lang="en-US" sz="2600" dirty="0">
                <a:latin typeface="Courier"/>
              </a:rPr>
              <a:t>and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as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assert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break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class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continue</a:t>
            </a:r>
            <a:r>
              <a:rPr lang="en-US" sz="2400" dirty="0"/>
              <a:t>, </a:t>
            </a:r>
            <a:r>
              <a:rPr lang="en-US" sz="2600" dirty="0" err="1">
                <a:latin typeface="Courier"/>
              </a:rPr>
              <a:t>def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del</a:t>
            </a:r>
            <a:r>
              <a:rPr lang="en-US" sz="2400" dirty="0"/>
              <a:t>, </a:t>
            </a:r>
            <a:r>
              <a:rPr lang="en-US" sz="2600" dirty="0" err="1">
                <a:latin typeface="Courier"/>
              </a:rPr>
              <a:t>elif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else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except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False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finally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for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from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global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if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import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in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is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lambda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nonlocal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None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not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or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pass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raise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return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True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try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while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with</a:t>
            </a:r>
            <a:r>
              <a:rPr lang="en-US" sz="2400" dirty="0"/>
              <a:t>, </a:t>
            </a:r>
            <a:r>
              <a:rPr lang="en-US" sz="2600" dirty="0">
                <a:latin typeface="Courier"/>
              </a:rPr>
              <a:t>yield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57289" y="2482684"/>
            <a:ext cx="41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snake_case</a:t>
            </a:r>
            <a:r>
              <a:rPr lang="da-DK" dirty="0">
                <a:solidFill>
                  <a:srgbClr val="C00000"/>
                </a:solidFill>
              </a:rPr>
              <a:t>)                         (</a:t>
            </a:r>
            <a:r>
              <a:rPr lang="da-DK" dirty="0" err="1">
                <a:solidFill>
                  <a:srgbClr val="C00000"/>
                </a:solidFill>
              </a:rPr>
              <a:t>CamelCase</a:t>
            </a:r>
            <a:r>
              <a:rPr lang="da-DK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4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71888"/>
              </p:ext>
            </p:extLst>
          </p:nvPr>
        </p:nvGraphicFramePr>
        <p:xfrm>
          <a:off x="6991150" y="4098373"/>
          <a:ext cx="4876800" cy="151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386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302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=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is not callable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Not a valid Pyton variable </a:t>
            </a:r>
            <a:r>
              <a:rPr lang="da-DK" dirty="0" err="1"/>
              <a:t>name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495" y="2247614"/>
            <a:ext cx="4358329" cy="39409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print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for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_100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x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_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" pitchFamily="49" charset="0"/>
              </a:rPr>
              <a:t>python_for_ever</a:t>
            </a:r>
            <a:endParaRPr lang="da-DK" dirty="0">
              <a:latin typeface="Courier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795511" y="2758806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5400000">
            <a:off x="3936304" y="1653805"/>
            <a:ext cx="800135" cy="271290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Python reserved keyword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150" y="4533565"/>
            <a:ext cx="487666" cy="405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89315" y="5700101"/>
            <a:ext cx="506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print</a:t>
            </a:r>
            <a:r>
              <a:rPr lang="en-US" dirty="0"/>
              <a:t> is a valid variable name, with default value a </a:t>
            </a:r>
            <a:r>
              <a:rPr lang="en-US" dirty="0" err="1"/>
              <a:t>builtin</a:t>
            </a:r>
            <a:r>
              <a:rPr lang="en-US" dirty="0"/>
              <a:t> </a:t>
            </a:r>
            <a:r>
              <a:rPr lang="en-US" i="1" dirty="0"/>
              <a:t>function</a:t>
            </a:r>
            <a:r>
              <a:rPr lang="en-US" dirty="0"/>
              <a:t> to print output to a shell – assigning a new value to </a:t>
            </a:r>
            <a:r>
              <a:rPr lang="en-US" dirty="0">
                <a:latin typeface="Courier"/>
              </a:rPr>
              <a:t>print</a:t>
            </a:r>
            <a:r>
              <a:rPr lang="en-US" dirty="0"/>
              <a:t> is very likely a bad idea </a:t>
            </a:r>
            <a:br>
              <a:rPr lang="en-US" dirty="0"/>
            </a:br>
            <a:r>
              <a:rPr lang="en-US" dirty="0"/>
              <a:t>(like many others </a:t>
            </a:r>
            <a:r>
              <a:rPr lang="en-US" dirty="0">
                <a:latin typeface="Courier"/>
              </a:rPr>
              <a:t>sum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str</a:t>
            </a:r>
            <a:r>
              <a:rPr lang="en-US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2527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5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.... </a:t>
            </a:r>
            <a:r>
              <a:rPr lang="en-US" dirty="0">
                <a:latin typeface="Courier"/>
              </a:rPr>
              <a:t>-4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-3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-2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-1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4</a:t>
            </a:r>
            <a:r>
              <a:rPr lang="en-US" dirty="0"/>
              <a:t> ....</a:t>
            </a:r>
          </a:p>
          <a:p>
            <a:pPr>
              <a:spcAft>
                <a:spcPts val="1200"/>
              </a:spcAft>
            </a:pPr>
            <a:r>
              <a:rPr lang="en-US" dirty="0"/>
              <a:t>Python integers can have an arbitrary number of digits</a:t>
            </a:r>
            <a:br>
              <a:rPr lang="en-US" dirty="0"/>
            </a:br>
            <a:r>
              <a:rPr lang="en-US" dirty="0"/>
              <a:t>(only limited by machine memory)</a:t>
            </a:r>
          </a:p>
          <a:p>
            <a:pPr>
              <a:spcAft>
                <a:spcPts val="1200"/>
              </a:spcAft>
            </a:pPr>
            <a:r>
              <a:rPr lang="en-US" dirty="0"/>
              <a:t>Can be preceded by a plus </a:t>
            </a:r>
            <a:r>
              <a:rPr lang="en-US" dirty="0">
                <a:latin typeface="Courier"/>
              </a:rPr>
              <a:t>(+</a:t>
            </a:r>
            <a:r>
              <a:rPr lang="en-US" dirty="0"/>
              <a:t>) or minus (</a:t>
            </a:r>
            <a:r>
              <a:rPr lang="en-US" dirty="0">
                <a:latin typeface="Courier"/>
              </a:rPr>
              <a:t>-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For readability underscores (</a:t>
            </a:r>
            <a:r>
              <a:rPr lang="en-US" dirty="0">
                <a:latin typeface="Courier"/>
              </a:rPr>
              <a:t>_</a:t>
            </a:r>
            <a:r>
              <a:rPr lang="en-US" dirty="0"/>
              <a:t>) can be added between digits,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Courier"/>
              </a:rPr>
              <a:t>2_147_483_647</a:t>
            </a:r>
            <a:endParaRPr lang="en-US" dirty="0"/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(for more, see </a:t>
            </a:r>
            <a:r>
              <a:rPr lang="da-DK" sz="2400" dirty="0">
                <a:hlinkClick r:id="rId2"/>
              </a:rPr>
              <a:t>PEP 515 - Underscores in </a:t>
            </a:r>
            <a:r>
              <a:rPr lang="da-DK" sz="2400" dirty="0" err="1">
                <a:hlinkClick r:id="rId2"/>
              </a:rPr>
              <a:t>Numeric</a:t>
            </a:r>
            <a:r>
              <a:rPr lang="da-DK" sz="2400" dirty="0">
                <a:hlinkClick r:id="rId2"/>
              </a:rPr>
              <a:t> </a:t>
            </a:r>
            <a:r>
              <a:rPr lang="da-DK" sz="2400" dirty="0" err="1">
                <a:hlinkClick r:id="rId2"/>
              </a:rPr>
              <a:t>Literals</a:t>
            </a:r>
            <a:r>
              <a:rPr lang="en-US" sz="2400" dirty="0"/>
              <a:t>)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4830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statement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fail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857" y="2443557"/>
            <a:ext cx="3456606" cy="3272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/>
              </a:rPr>
              <a:t>x = _42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/>
              </a:rPr>
              <a:t>_10 = -1_1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x = 1__0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x = +1_0_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3699989" y="2985425"/>
            <a:ext cx="374567" cy="3633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 err="1"/>
              <a:t>Float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771"/>
            <a:ext cx="6163307" cy="56322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Decimal numbers are represented using </a:t>
            </a:r>
            <a:r>
              <a:rPr lang="en-US" b="1" dirty="0"/>
              <a:t>float</a:t>
            </a:r>
            <a:r>
              <a:rPr lang="en-US" dirty="0"/>
              <a:t> – contain “.” or “e”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"/>
              </a:rPr>
              <a:t>3.1415</a:t>
            </a:r>
          </a:p>
          <a:p>
            <a:pPr lvl="1"/>
            <a:r>
              <a:rPr lang="en-US" dirty="0">
                <a:latin typeface="Courier"/>
              </a:rPr>
              <a:t>-.00134</a:t>
            </a:r>
          </a:p>
          <a:p>
            <a:pPr lvl="1"/>
            <a:r>
              <a:rPr lang="en-US" dirty="0">
                <a:latin typeface="Courier"/>
              </a:rPr>
              <a:t>124e3 = 124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∙</a:t>
            </a:r>
            <a:r>
              <a:rPr lang="en-US" dirty="0">
                <a:latin typeface="Courier"/>
              </a:rPr>
              <a:t>10</a:t>
            </a:r>
            <a:r>
              <a:rPr lang="en-US" baseline="30000" dirty="0">
                <a:latin typeface="Courier"/>
              </a:rPr>
              <a:t>3</a:t>
            </a:r>
          </a:p>
          <a:p>
            <a:pPr lvl="1"/>
            <a:r>
              <a:rPr lang="en-US" dirty="0">
                <a:latin typeface="Courier"/>
              </a:rPr>
              <a:t>-2.345e2 = -234.5</a:t>
            </a:r>
          </a:p>
          <a:p>
            <a:pPr lvl="1"/>
            <a:r>
              <a:rPr lang="en-US" dirty="0">
                <a:latin typeface="Courier"/>
              </a:rPr>
              <a:t>12.3e-4 = 0.00123</a:t>
            </a:r>
            <a:endParaRPr lang="en-US" b="1" dirty="0"/>
          </a:p>
          <a:p>
            <a:r>
              <a:rPr lang="en-US" dirty="0"/>
              <a:t>       Floats are often only approximations, e.g. </a:t>
            </a:r>
            <a:r>
              <a:rPr lang="en-US" dirty="0">
                <a:latin typeface="Courier"/>
              </a:rPr>
              <a:t>0.1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1/10</a:t>
            </a:r>
          </a:p>
          <a:p>
            <a:r>
              <a:rPr lang="en-US" dirty="0"/>
              <a:t>Extreme values (</a:t>
            </a:r>
            <a:r>
              <a:rPr lang="en-US"/>
              <a:t>CPython)</a:t>
            </a:r>
            <a:endParaRPr lang="en-US" dirty="0"/>
          </a:p>
          <a:p>
            <a:pPr lvl="1"/>
            <a:r>
              <a:rPr lang="en-US" dirty="0"/>
              <a:t>max = 1.7976931348623157e+308 </a:t>
            </a:r>
          </a:p>
          <a:p>
            <a:pPr lvl="1"/>
            <a:r>
              <a:rPr lang="en-US" dirty="0"/>
              <a:t>min = 2.2250738585072014e-308</a:t>
            </a:r>
          </a:p>
          <a:p>
            <a:r>
              <a:rPr lang="en-US" dirty="0"/>
              <a:t>NB:  Use module </a:t>
            </a:r>
            <a:r>
              <a:rPr lang="en-US" dirty="0">
                <a:latin typeface="Courier"/>
              </a:rPr>
              <a:t>fractions</a:t>
            </a:r>
            <a:r>
              <a:rPr lang="en-US" dirty="0"/>
              <a:t> for exact fractions/rational numbers.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67592"/>
              </p:ext>
            </p:extLst>
          </p:nvPr>
        </p:nvGraphicFramePr>
        <p:xfrm>
          <a:off x="7544168" y="174045"/>
          <a:ext cx="4483418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4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328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8298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 + 0.2 + 0.3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0.6000000000000001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(0.1 + 0.2) + 0.3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0.6000000000000001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 + (0.2 + 0.3)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type(0.1)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'float'&gt;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1e300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0.1+(0.2+0.3) == (0.1+0.2)+0.3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0.1 + 0.2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0.3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 algn="l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:.30f}')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30 decimals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0.300000000000000044408920985006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:.30f}')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30 decimals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0.299999999999999988897769753748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sys.float_info.min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2.2250738585072014e-308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sys.float_info.max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1.7976931348623157e+308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 rot="2717048">
            <a:off x="10077728" y="1260924"/>
            <a:ext cx="874691" cy="19202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Associativity rule does not apply to floats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507" y="3160074"/>
            <a:ext cx="487666" cy="40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54" y="404188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addition </a:t>
            </a:r>
            <a:r>
              <a:rPr lang="da-DK" dirty="0" err="1"/>
              <a:t>order</a:t>
            </a:r>
            <a:r>
              <a:rPr lang="da-DK" dirty="0"/>
              <a:t> is ”</a:t>
            </a:r>
            <a:r>
              <a:rPr lang="da-DK" dirty="0" err="1"/>
              <a:t>best</a:t>
            </a:r>
            <a:r>
              <a:rPr lang="da-DK" dirty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163" y="1789038"/>
            <a:ext cx="8361286" cy="3272224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1e10 + 1e-10 + -5e-12 + -1e10</a:t>
            </a:r>
            <a:endParaRPr lang="pt-BR" sz="24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1e10 + -1e10 + 1e-10 + -5e-12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1e-10 + 1e10 + -1e10 + -5e-12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-5e-12 + -1e10 + 1e10 + 1e-10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Any order is equally good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463633" y="2263531"/>
            <a:ext cx="374567" cy="3633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05563"/>
              </p:ext>
            </p:extLst>
          </p:nvPr>
        </p:nvGraphicFramePr>
        <p:xfrm>
          <a:off x="6685565" y="3790686"/>
          <a:ext cx="5245767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76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1e10 + 1e-10 + -5e-12 + -1e10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1e10 + -1e10 + 1e-10 + -5e-12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9.500000000000001e-11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1e-10 + 1e10 + -1e10 + -5e-12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-5e-12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-5e-12 + -1e10 + 1e10 + 1e-10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1e-10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758" y="5027290"/>
            <a:ext cx="487666" cy="405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5565" y="6435027"/>
            <a:ext cx="524576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 - d) give four different outputs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5654" y="2195206"/>
            <a:ext cx="383893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</a:rPr>
              <a:t> 1e10  =  10000000000</a:t>
            </a:r>
          </a:p>
          <a:p>
            <a:r>
              <a:rPr lang="en-US" sz="1400" dirty="0">
                <a:latin typeface="Courier"/>
              </a:rPr>
              <a:t>-1e10  = -10000000000</a:t>
            </a:r>
          </a:p>
          <a:p>
            <a:r>
              <a:rPr lang="en-US" sz="1400" dirty="0">
                <a:latin typeface="Courier"/>
              </a:rPr>
              <a:t> 1e-10 =            0.0000000001</a:t>
            </a:r>
          </a:p>
          <a:p>
            <a:r>
              <a:rPr lang="en-US" sz="1400" dirty="0">
                <a:latin typeface="Courier"/>
              </a:rPr>
              <a:t>-5e-12 =           -0.000000000005      </a:t>
            </a:r>
          </a:p>
        </p:txBody>
      </p:sp>
    </p:spTree>
    <p:extLst>
      <p:ext uri="{BB962C8B-B14F-4D97-AF65-F5344CB8AC3E}">
        <p14:creationId xmlns:p14="http://schemas.microsoft.com/office/powerpoint/2010/main" val="32796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17181</TotalTime>
  <Words>2632</Words>
  <Application>Microsoft Office PowerPoint</Application>
  <PresentationFormat>Widescreen</PresentationFormat>
  <Paragraphs>425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Wingdings</vt:lpstr>
      <vt:lpstr>Office Theme</vt:lpstr>
      <vt:lpstr>Python basics</vt:lpstr>
      <vt:lpstr>Python comments</vt:lpstr>
      <vt:lpstr>The “;” in Python</vt:lpstr>
      <vt:lpstr>Variable names</vt:lpstr>
      <vt:lpstr>Question – Not a valid Pyton variable name?</vt:lpstr>
      <vt:lpstr>Integer literals</vt:lpstr>
      <vt:lpstr>Question – What statement will not fail?</vt:lpstr>
      <vt:lpstr>Float literals</vt:lpstr>
      <vt:lpstr>Question – What addition order is ”best”?</vt:lpstr>
      <vt:lpstr>Approximating  π = 3.14159265359...</vt:lpstr>
      <vt:lpstr>Python float ≡ IEEE-754 double precision*</vt:lpstr>
      <vt:lpstr>String literals (type str)</vt:lpstr>
      <vt:lpstr>Question – What does the following print ?            print("\\\"\\n\n'")</vt:lpstr>
      <vt:lpstr>Long string literals</vt:lpstr>
      <vt:lpstr>Raw string literals</vt:lpstr>
      <vt:lpstr>print(...)</vt:lpstr>
      <vt:lpstr>print(...) and help(...)</vt:lpstr>
      <vt:lpstr>Assignments</vt:lpstr>
      <vt:lpstr>Python is dynamically typed, type(...)</vt:lpstr>
      <vt:lpstr>Type conversion</vt:lpstr>
      <vt:lpstr>Questions – str(float(int(float("7.5")))) ?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539</cp:revision>
  <dcterms:created xsi:type="dcterms:W3CDTF">2017-10-19T06:54:16Z</dcterms:created>
  <dcterms:modified xsi:type="dcterms:W3CDTF">2022-02-06T09:47:07Z</dcterms:modified>
</cp:coreProperties>
</file>