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479" r:id="rId2"/>
    <p:sldId id="650" r:id="rId3"/>
    <p:sldId id="616" r:id="rId4"/>
    <p:sldId id="620" r:id="rId5"/>
    <p:sldId id="640" r:id="rId6"/>
    <p:sldId id="642" r:id="rId7"/>
    <p:sldId id="647" r:id="rId8"/>
    <p:sldId id="644" r:id="rId9"/>
    <p:sldId id="652" r:id="rId10"/>
    <p:sldId id="651" r:id="rId11"/>
    <p:sldId id="674" r:id="rId12"/>
    <p:sldId id="654" r:id="rId13"/>
    <p:sldId id="645" r:id="rId14"/>
    <p:sldId id="658" r:id="rId15"/>
    <p:sldId id="659" r:id="rId16"/>
    <p:sldId id="657" r:id="rId17"/>
    <p:sldId id="655" r:id="rId18"/>
    <p:sldId id="661" r:id="rId19"/>
    <p:sldId id="656" r:id="rId20"/>
    <p:sldId id="665" r:id="rId21"/>
    <p:sldId id="666" r:id="rId22"/>
    <p:sldId id="667" r:id="rId23"/>
    <p:sldId id="669" r:id="rId24"/>
    <p:sldId id="677" r:id="rId25"/>
    <p:sldId id="676" r:id="rId26"/>
    <p:sldId id="671" r:id="rId27"/>
    <p:sldId id="675" r:id="rId28"/>
    <p:sldId id="639" r:id="rId29"/>
    <p:sldId id="619" r:id="rId3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FFA7A7"/>
    <a:srgbClr val="DEEBF7"/>
    <a:srgbClr val="E2F0D9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9FA8FA-BADF-4E7D-BE01-FF9053D656BF}" v="45" dt="2021-03-09T07:17:52.9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41" autoAdjust="0"/>
    <p:restoredTop sz="83805" autoAdjust="0"/>
  </p:normalViewPr>
  <p:slideViewPr>
    <p:cSldViewPr snapToGrid="0">
      <p:cViewPr varScale="1">
        <p:scale>
          <a:sx n="52" d="100"/>
          <a:sy n="52" d="100"/>
        </p:scale>
        <p:origin x="282" y="78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EB9FA8FA-BADF-4E7D-BE01-FF9053D656BF}"/>
    <pc:docChg chg="undo custSel addSld modSld">
      <pc:chgData name="Gerth Stølting Brodal" userId="04ef4784-6591-4f86-a140-f5c3b108582a" providerId="ADAL" clId="{EB9FA8FA-BADF-4E7D-BE01-FF9053D656BF}" dt="2021-03-09T07:19:51.965" v="1390" actId="20577"/>
      <pc:docMkLst>
        <pc:docMk/>
      </pc:docMkLst>
      <pc:sldChg chg="modTransition">
        <pc:chgData name="Gerth Stølting Brodal" userId="04ef4784-6591-4f86-a140-f5c3b108582a" providerId="ADAL" clId="{EB9FA8FA-BADF-4E7D-BE01-FF9053D656BF}" dt="2021-03-08T16:03:34.694" v="0"/>
        <pc:sldMkLst>
          <pc:docMk/>
          <pc:sldMk cId="2977291474" sldId="479"/>
        </pc:sldMkLst>
      </pc:sldChg>
      <pc:sldChg chg="modSp mod">
        <pc:chgData name="Gerth Stølting Brodal" userId="04ef4784-6591-4f86-a140-f5c3b108582a" providerId="ADAL" clId="{EB9FA8FA-BADF-4E7D-BE01-FF9053D656BF}" dt="2021-03-09T06:36:43.262" v="119" actId="242"/>
        <pc:sldMkLst>
          <pc:docMk/>
          <pc:sldMk cId="3634352186" sldId="619"/>
        </pc:sldMkLst>
        <pc:graphicFrameChg chg="modGraphic">
          <ac:chgData name="Gerth Stølting Brodal" userId="04ef4784-6591-4f86-a140-f5c3b108582a" providerId="ADAL" clId="{EB9FA8FA-BADF-4E7D-BE01-FF9053D656BF}" dt="2021-03-09T06:36:43.262" v="119" actId="242"/>
          <ac:graphicFrameMkLst>
            <pc:docMk/>
            <pc:sldMk cId="3634352186" sldId="619"/>
            <ac:graphicFrameMk id="4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EB9FA8FA-BADF-4E7D-BE01-FF9053D656BF}" dt="2021-03-09T06:42:19.291" v="242" actId="20577"/>
        <pc:sldMkLst>
          <pc:docMk/>
          <pc:sldMk cId="172260989" sldId="640"/>
        </pc:sldMkLst>
        <pc:spChg chg="mod">
          <ac:chgData name="Gerth Stølting Brodal" userId="04ef4784-6591-4f86-a140-f5c3b108582a" providerId="ADAL" clId="{EB9FA8FA-BADF-4E7D-BE01-FF9053D656BF}" dt="2021-03-09T06:41:26.091" v="140" actId="20577"/>
          <ac:spMkLst>
            <pc:docMk/>
            <pc:sldMk cId="172260989" sldId="640"/>
            <ac:spMk id="6" creationId="{00000000-0000-0000-0000-000000000000}"/>
          </ac:spMkLst>
        </pc:spChg>
        <pc:graphicFrameChg chg="mod">
          <ac:chgData name="Gerth Stølting Brodal" userId="04ef4784-6591-4f86-a140-f5c3b108582a" providerId="ADAL" clId="{EB9FA8FA-BADF-4E7D-BE01-FF9053D656BF}" dt="2021-03-09T06:28:43.516" v="46" actId="1035"/>
          <ac:graphicFrameMkLst>
            <pc:docMk/>
            <pc:sldMk cId="172260989" sldId="640"/>
            <ac:graphicFrameMk id="4" creationId="{00000000-0000-0000-0000-000000000000}"/>
          </ac:graphicFrameMkLst>
        </pc:graphicFrameChg>
        <pc:graphicFrameChg chg="mod modGraphic">
          <ac:chgData name="Gerth Stølting Brodal" userId="04ef4784-6591-4f86-a140-f5c3b108582a" providerId="ADAL" clId="{EB9FA8FA-BADF-4E7D-BE01-FF9053D656BF}" dt="2021-03-09T06:28:43.516" v="46" actId="1035"/>
          <ac:graphicFrameMkLst>
            <pc:docMk/>
            <pc:sldMk cId="172260989" sldId="640"/>
            <ac:graphicFrameMk id="5" creationId="{00000000-0000-0000-0000-000000000000}"/>
          </ac:graphicFrameMkLst>
        </pc:graphicFrameChg>
      </pc:sldChg>
      <pc:sldChg chg="addSp modSp mod modAnim">
        <pc:chgData name="Gerth Stølting Brodal" userId="04ef4784-6591-4f86-a140-f5c3b108582a" providerId="ADAL" clId="{EB9FA8FA-BADF-4E7D-BE01-FF9053D656BF}" dt="2021-03-09T07:19:10.582" v="1389" actId="1036"/>
        <pc:sldMkLst>
          <pc:docMk/>
          <pc:sldMk cId="1249989982" sldId="644"/>
        </pc:sldMkLst>
        <pc:spChg chg="mod">
          <ac:chgData name="Gerth Stølting Brodal" userId="04ef4784-6591-4f86-a140-f5c3b108582a" providerId="ADAL" clId="{EB9FA8FA-BADF-4E7D-BE01-FF9053D656BF}" dt="2021-03-09T07:17:40.418" v="1371" actId="1038"/>
          <ac:spMkLst>
            <pc:docMk/>
            <pc:sldMk cId="1249989982" sldId="644"/>
            <ac:spMk id="25" creationId="{00000000-0000-0000-0000-000000000000}"/>
          </ac:spMkLst>
        </pc:spChg>
        <pc:spChg chg="mod">
          <ac:chgData name="Gerth Stølting Brodal" userId="04ef4784-6591-4f86-a140-f5c3b108582a" providerId="ADAL" clId="{EB9FA8FA-BADF-4E7D-BE01-FF9053D656BF}" dt="2021-03-09T07:18:28.844" v="1379" actId="1076"/>
          <ac:spMkLst>
            <pc:docMk/>
            <pc:sldMk cId="1249989982" sldId="644"/>
            <ac:spMk id="29" creationId="{9B6C28E5-F5C8-487A-B19B-23CD331EF8CD}"/>
          </ac:spMkLst>
        </pc:spChg>
        <pc:grpChg chg="add mod">
          <ac:chgData name="Gerth Stølting Brodal" userId="04ef4784-6591-4f86-a140-f5c3b108582a" providerId="ADAL" clId="{EB9FA8FA-BADF-4E7D-BE01-FF9053D656BF}" dt="2021-03-09T07:18:36.804" v="1380" actId="1076"/>
          <ac:grpSpMkLst>
            <pc:docMk/>
            <pc:sldMk cId="1249989982" sldId="644"/>
            <ac:grpSpMk id="27" creationId="{F79EBC16-68DA-4E82-8FAA-9AA5C3343F7A}"/>
          </ac:grpSpMkLst>
        </pc:grpChg>
        <pc:grpChg chg="mod">
          <ac:chgData name="Gerth Stølting Brodal" userId="04ef4784-6591-4f86-a140-f5c3b108582a" providerId="ADAL" clId="{EB9FA8FA-BADF-4E7D-BE01-FF9053D656BF}" dt="2021-03-09T07:15:32.670" v="1293"/>
          <ac:grpSpMkLst>
            <pc:docMk/>
            <pc:sldMk cId="1249989982" sldId="644"/>
            <ac:grpSpMk id="30" creationId="{F64D4BF0-D871-4525-A362-16BB4E26C535}"/>
          </ac:grpSpMkLst>
        </pc:grpChg>
        <pc:grpChg chg="mod">
          <ac:chgData name="Gerth Stølting Brodal" userId="04ef4784-6591-4f86-a140-f5c3b108582a" providerId="ADAL" clId="{EB9FA8FA-BADF-4E7D-BE01-FF9053D656BF}" dt="2021-03-09T07:15:31.667" v="1292" actId="1076"/>
          <ac:grpSpMkLst>
            <pc:docMk/>
            <pc:sldMk cId="1249989982" sldId="644"/>
            <ac:grpSpMk id="39" creationId="{00000000-0000-0000-0000-000000000000}"/>
          </ac:grpSpMkLst>
        </pc:grpChg>
        <pc:grpChg chg="mod">
          <ac:chgData name="Gerth Stølting Brodal" userId="04ef4784-6591-4f86-a140-f5c3b108582a" providerId="ADAL" clId="{EB9FA8FA-BADF-4E7D-BE01-FF9053D656BF}" dt="2021-03-09T07:19:10.582" v="1389" actId="1036"/>
          <ac:grpSpMkLst>
            <pc:docMk/>
            <pc:sldMk cId="1249989982" sldId="644"/>
            <ac:grpSpMk id="42" creationId="{00000000-0000-0000-0000-000000000000}"/>
          </ac:grpSpMkLst>
        </pc:grpChg>
        <pc:grpChg chg="mod">
          <ac:chgData name="Gerth Stølting Brodal" userId="04ef4784-6591-4f86-a140-f5c3b108582a" providerId="ADAL" clId="{EB9FA8FA-BADF-4E7D-BE01-FF9053D656BF}" dt="2021-03-09T07:19:10.582" v="1389" actId="1036"/>
          <ac:grpSpMkLst>
            <pc:docMk/>
            <pc:sldMk cId="1249989982" sldId="644"/>
            <ac:grpSpMk id="43" creationId="{00000000-0000-0000-0000-000000000000}"/>
          </ac:grpSpMkLst>
        </pc:grpChg>
        <pc:graphicFrameChg chg="mod modGraphic">
          <ac:chgData name="Gerth Stølting Brodal" userId="04ef4784-6591-4f86-a140-f5c3b108582a" providerId="ADAL" clId="{EB9FA8FA-BADF-4E7D-BE01-FF9053D656BF}" dt="2021-03-09T07:15:20.718" v="1291" actId="1076"/>
          <ac:graphicFrameMkLst>
            <pc:docMk/>
            <pc:sldMk cId="1249989982" sldId="644"/>
            <ac:graphicFrameMk id="5" creationId="{00000000-0000-0000-0000-000000000000}"/>
          </ac:graphicFrameMkLst>
        </pc:graphicFrameChg>
        <pc:cxnChg chg="mod">
          <ac:chgData name="Gerth Stølting Brodal" userId="04ef4784-6591-4f86-a140-f5c3b108582a" providerId="ADAL" clId="{EB9FA8FA-BADF-4E7D-BE01-FF9053D656BF}" dt="2021-03-09T07:17:36.811" v="1366" actId="1036"/>
          <ac:cxnSpMkLst>
            <pc:docMk/>
            <pc:sldMk cId="1249989982" sldId="644"/>
            <ac:cxnSpMk id="15" creationId="{00000000-0000-0000-0000-000000000000}"/>
          </ac:cxnSpMkLst>
        </pc:cxnChg>
        <pc:cxnChg chg="mod">
          <ac:chgData name="Gerth Stølting Brodal" userId="04ef4784-6591-4f86-a140-f5c3b108582a" providerId="ADAL" clId="{EB9FA8FA-BADF-4E7D-BE01-FF9053D656BF}" dt="2021-03-09T07:15:32.670" v="1293"/>
          <ac:cxnSpMkLst>
            <pc:docMk/>
            <pc:sldMk cId="1249989982" sldId="644"/>
            <ac:cxnSpMk id="34" creationId="{B9188330-EDB0-4B00-8449-F86B3BD57DED}"/>
          </ac:cxnSpMkLst>
        </pc:cxnChg>
        <pc:cxnChg chg="mod">
          <ac:chgData name="Gerth Stølting Brodal" userId="04ef4784-6591-4f86-a140-f5c3b108582a" providerId="ADAL" clId="{EB9FA8FA-BADF-4E7D-BE01-FF9053D656BF}" dt="2021-03-09T07:16:42.381" v="1355" actId="14100"/>
          <ac:cxnSpMkLst>
            <pc:docMk/>
            <pc:sldMk cId="1249989982" sldId="644"/>
            <ac:cxnSpMk id="35" creationId="{C8348190-5FBF-41D1-8ACA-82E778F7AA36}"/>
          </ac:cxnSpMkLst>
        </pc:cxnChg>
      </pc:sldChg>
      <pc:sldChg chg="addSp delSp modSp">
        <pc:chgData name="Gerth Stølting Brodal" userId="04ef4784-6591-4f86-a140-f5c3b108582a" providerId="ADAL" clId="{EB9FA8FA-BADF-4E7D-BE01-FF9053D656BF}" dt="2021-03-09T06:47:34.163" v="265"/>
        <pc:sldMkLst>
          <pc:docMk/>
          <pc:sldMk cId="2163815290" sldId="656"/>
        </pc:sldMkLst>
        <pc:graphicFrameChg chg="add del mod">
          <ac:chgData name="Gerth Stølting Brodal" userId="04ef4784-6591-4f86-a140-f5c3b108582a" providerId="ADAL" clId="{EB9FA8FA-BADF-4E7D-BE01-FF9053D656BF}" dt="2021-03-09T06:47:34.163" v="265"/>
          <ac:graphicFrameMkLst>
            <pc:docMk/>
            <pc:sldMk cId="2163815290" sldId="656"/>
            <ac:graphicFrameMk id="5" creationId="{2A071E03-9BA0-4FB6-AEC1-0684A8BF80C3}"/>
          </ac:graphicFrameMkLst>
        </pc:graphicFrameChg>
      </pc:sldChg>
      <pc:sldChg chg="modNotesTx">
        <pc:chgData name="Gerth Stølting Brodal" userId="04ef4784-6591-4f86-a140-f5c3b108582a" providerId="ADAL" clId="{EB9FA8FA-BADF-4E7D-BE01-FF9053D656BF}" dt="2021-03-09T06:39:27.065" v="139" actId="20577"/>
        <pc:sldMkLst>
          <pc:docMk/>
          <pc:sldMk cId="3824142588" sldId="666"/>
        </pc:sldMkLst>
      </pc:sldChg>
      <pc:sldChg chg="addSp delSp modSp new mod">
        <pc:chgData name="Gerth Stølting Brodal" userId="04ef4784-6591-4f86-a140-f5c3b108582a" providerId="ADAL" clId="{EB9FA8FA-BADF-4E7D-BE01-FF9053D656BF}" dt="2021-03-09T07:19:51.965" v="1390" actId="20577"/>
        <pc:sldMkLst>
          <pc:docMk/>
          <pc:sldMk cId="672956344" sldId="677"/>
        </pc:sldMkLst>
        <pc:spChg chg="mod">
          <ac:chgData name="Gerth Stølting Brodal" userId="04ef4784-6591-4f86-a140-f5c3b108582a" providerId="ADAL" clId="{EB9FA8FA-BADF-4E7D-BE01-FF9053D656BF}" dt="2021-03-09T07:05:36.396" v="941" actId="20577"/>
          <ac:spMkLst>
            <pc:docMk/>
            <pc:sldMk cId="672956344" sldId="677"/>
            <ac:spMk id="2" creationId="{97A22691-6935-4323-BF7E-DD0D3FF821DA}"/>
          </ac:spMkLst>
        </pc:spChg>
        <pc:spChg chg="del">
          <ac:chgData name="Gerth Stølting Brodal" userId="04ef4784-6591-4f86-a140-f5c3b108582a" providerId="ADAL" clId="{EB9FA8FA-BADF-4E7D-BE01-FF9053D656BF}" dt="2021-03-09T06:47:15.554" v="259" actId="478"/>
          <ac:spMkLst>
            <pc:docMk/>
            <pc:sldMk cId="672956344" sldId="677"/>
            <ac:spMk id="3" creationId="{79B251B2-D99F-46D6-9426-87589D7403BF}"/>
          </ac:spMkLst>
        </pc:spChg>
        <pc:spChg chg="add del mod">
          <ac:chgData name="Gerth Stølting Brodal" userId="04ef4784-6591-4f86-a140-f5c3b108582a" providerId="ADAL" clId="{EB9FA8FA-BADF-4E7D-BE01-FF9053D656BF}" dt="2021-03-09T06:47:17.088" v="261"/>
          <ac:spMkLst>
            <pc:docMk/>
            <pc:sldMk cId="672956344" sldId="677"/>
            <ac:spMk id="4" creationId="{2D153A25-4222-4B1B-A10D-26F25AEC1C70}"/>
          </ac:spMkLst>
        </pc:spChg>
        <pc:spChg chg="add del mod">
          <ac:chgData name="Gerth Stølting Brodal" userId="04ef4784-6591-4f86-a140-f5c3b108582a" providerId="ADAL" clId="{EB9FA8FA-BADF-4E7D-BE01-FF9053D656BF}" dt="2021-03-09T06:47:27.466" v="263"/>
          <ac:spMkLst>
            <pc:docMk/>
            <pc:sldMk cId="672956344" sldId="677"/>
            <ac:spMk id="5" creationId="{B418D256-D950-4CD8-AD70-9F3A6442BF40}"/>
          </ac:spMkLst>
        </pc:spChg>
        <pc:graphicFrameChg chg="add mod modGraphic">
          <ac:chgData name="Gerth Stølting Brodal" userId="04ef4784-6591-4f86-a140-f5c3b108582a" providerId="ADAL" clId="{EB9FA8FA-BADF-4E7D-BE01-FF9053D656BF}" dt="2021-03-09T07:19:51.965" v="1390" actId="20577"/>
          <ac:graphicFrameMkLst>
            <pc:docMk/>
            <pc:sldMk cId="672956344" sldId="677"/>
            <ac:graphicFrameMk id="6" creationId="{DFAC4F92-C1E1-4968-8DE4-029350FF6B1A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53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argument </a:t>
            </a:r>
            <a:r>
              <a:rPr lang="da-DK" dirty="0" err="1"/>
              <a:t>named</a:t>
            </a:r>
            <a:r>
              <a:rPr lang="da-DK" dirty="0"/>
              <a:t> </a:t>
            </a:r>
            <a:r>
              <a:rPr lang="da-DK" dirty="0" err="1"/>
              <a:t>student_id</a:t>
            </a:r>
            <a:r>
              <a:rPr lang="da-DK" dirty="0"/>
              <a:t>, </a:t>
            </a:r>
            <a:r>
              <a:rPr lang="da-DK" dirty="0" err="1"/>
              <a:t>since</a:t>
            </a:r>
            <a:r>
              <a:rPr lang="da-DK" dirty="0"/>
              <a:t> ”id” is a </a:t>
            </a:r>
            <a:r>
              <a:rPr lang="da-DK" dirty="0" err="1"/>
              <a:t>buildt</a:t>
            </a:r>
            <a:r>
              <a:rPr lang="da-DK" dirty="0"/>
              <a:t> in </a:t>
            </a:r>
            <a:r>
              <a:rPr lang="da-DK" dirty="0" err="1"/>
              <a:t>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08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(2) </a:t>
            </a:r>
            <a:r>
              <a:rPr lang="en-US" dirty="0" err="1"/>
              <a:t>self.next_id</a:t>
            </a:r>
            <a:r>
              <a:rPr lang="en-US" baseline="0" dirty="0"/>
              <a:t> += 1 will imply all objects to get ID = 1 and </a:t>
            </a:r>
            <a:r>
              <a:rPr lang="en-US" baseline="0" dirty="0" err="1"/>
              <a:t>next_id</a:t>
            </a:r>
            <a:r>
              <a:rPr lang="en-US" baseline="0" dirty="0"/>
              <a:t> =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091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ISO </a:t>
            </a:r>
            <a:r>
              <a:rPr lang="da-DK" dirty="0" err="1"/>
              <a:t>message</a:t>
            </a:r>
            <a:r>
              <a:rPr lang="da-DK" dirty="0"/>
              <a:t> is </a:t>
            </a:r>
            <a:r>
              <a:rPr lang="da-DK" dirty="0" err="1"/>
              <a:t>verbatim</a:t>
            </a:r>
            <a:r>
              <a:rPr lang="da-DK" baseline="0" dirty="0"/>
              <a:t> </a:t>
            </a:r>
            <a:r>
              <a:rPr lang="da-DK" baseline="0" dirty="0" err="1"/>
              <a:t>error</a:t>
            </a:r>
            <a:r>
              <a:rPr lang="da-DK" baseline="0" dirty="0"/>
              <a:t> </a:t>
            </a:r>
            <a:r>
              <a:rPr lang="da-DK" baseline="0" dirty="0" err="1"/>
              <a:t>message</a:t>
            </a:r>
            <a:r>
              <a:rPr lang="da-DK" baseline="0" dirty="0"/>
              <a:t> from computer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51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Byte magazine 1981 broad Object</a:t>
            </a:r>
            <a:r>
              <a:rPr lang="en-US" baseline="0" dirty="0"/>
              <a:t> Oriented Programming to a wider audience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16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Book 1994 identified a set of common “patterns” used in Object Oriented programming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baseline="0" dirty="0"/>
              <a:t>Henrik </a:t>
            </a:r>
            <a:r>
              <a:rPr lang="da-DK" baseline="0" dirty="0" err="1"/>
              <a:t>inspired</a:t>
            </a:r>
            <a:r>
              <a:rPr lang="da-DK" baseline="0" dirty="0"/>
              <a:t> by </a:t>
            </a:r>
            <a:r>
              <a:rPr lang="da-DK" baseline="0" dirty="0" err="1"/>
              <a:t>Shwalloway</a:t>
            </a:r>
            <a:r>
              <a:rPr lang="da-DK" baseline="0" dirty="0"/>
              <a:t> &amp; </a:t>
            </a:r>
            <a:r>
              <a:rPr lang="da-DK" baseline="0" dirty="0" err="1"/>
              <a:t>Trott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56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str</a:t>
            </a:r>
            <a:r>
              <a:rPr lang="da-DK" dirty="0"/>
              <a:t>() is</a:t>
            </a:r>
            <a:r>
              <a:rPr lang="da-DK" baseline="0" dirty="0"/>
              <a:t> </a:t>
            </a:r>
            <a:r>
              <a:rPr lang="da-DK" baseline="0" dirty="0" err="1"/>
              <a:t>really</a:t>
            </a:r>
            <a:r>
              <a:rPr lang="da-DK" baseline="0" dirty="0"/>
              <a:t> the </a:t>
            </a:r>
            <a:r>
              <a:rPr lang="da-DK" baseline="0" dirty="0" err="1"/>
              <a:t>constructor</a:t>
            </a:r>
            <a:r>
              <a:rPr lang="da-DK" baseline="0" dirty="0"/>
              <a:t> for the </a:t>
            </a:r>
            <a:r>
              <a:rPr lang="da-DK" baseline="0" dirty="0" err="1"/>
              <a:t>class</a:t>
            </a:r>
            <a:r>
              <a:rPr lang="da-DK" baseline="0" dirty="0"/>
              <a:t> </a:t>
            </a:r>
          </a:p>
          <a:p>
            <a:r>
              <a:rPr lang="da-DK" baseline="0" dirty="0"/>
              <a:t>__</a:t>
            </a:r>
            <a:r>
              <a:rPr lang="da-DK" baseline="0" dirty="0" err="1"/>
              <a:t>getitem</a:t>
            </a:r>
            <a:r>
              <a:rPr lang="da-DK" baseline="0" dirty="0"/>
              <a:t>__(x) </a:t>
            </a:r>
            <a:r>
              <a:rPr lang="da-DK" baseline="0" dirty="0" err="1"/>
              <a:t>eq</a:t>
            </a:r>
            <a:r>
              <a:rPr lang="da-DK" baseline="0" dirty="0"/>
              <a:t>. to [x]</a:t>
            </a:r>
          </a:p>
          <a:p>
            <a:r>
              <a:rPr lang="en-US" dirty="0" err="1"/>
              <a:t>repr</a:t>
            </a:r>
            <a:r>
              <a:rPr lang="en-US" dirty="0"/>
              <a:t>('</a:t>
            </a:r>
            <a:r>
              <a:rPr lang="en-US" dirty="0" err="1"/>
              <a:t>abc</a:t>
            </a:r>
            <a:r>
              <a:rPr lang="en-US" dirty="0"/>
              <a:t>') = "'</a:t>
            </a:r>
            <a:r>
              <a:rPr lang="en-US" dirty="0" err="1"/>
              <a:t>abc</a:t>
            </a:r>
            <a:r>
              <a:rPr lang="en-US" dirty="0"/>
              <a:t>'“</a:t>
            </a:r>
            <a:r>
              <a:rPr lang="en-US" baseline="0" dirty="0"/>
              <a:t> whereas str(‘</a:t>
            </a:r>
            <a:r>
              <a:rPr lang="en-US" baseline="0" dirty="0" err="1"/>
              <a:t>abc</a:t>
            </a:r>
            <a:r>
              <a:rPr lang="en-US" baseline="0" dirty="0"/>
              <a:t>’) = ‘</a:t>
            </a:r>
            <a:r>
              <a:rPr lang="en-US" baseline="0" dirty="0" err="1"/>
              <a:t>abc</a:t>
            </a:r>
            <a:r>
              <a:rPr lang="en-US" baseline="0" dirty="0"/>
              <a:t>’; IDLE shell prints </a:t>
            </a:r>
            <a:r>
              <a:rPr lang="en-US" baseline="0" dirty="0" err="1"/>
              <a:t>repr</a:t>
            </a:r>
            <a:r>
              <a:rPr lang="en-US" baseline="0" dirty="0"/>
              <a:t> by default, usually a valid Python expression to be evaluated by eval()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537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argument </a:t>
            </a:r>
            <a:r>
              <a:rPr lang="da-DK" dirty="0" err="1"/>
              <a:t>named</a:t>
            </a:r>
            <a:r>
              <a:rPr lang="da-DK" dirty="0"/>
              <a:t> </a:t>
            </a:r>
            <a:r>
              <a:rPr lang="da-DK" dirty="0" err="1"/>
              <a:t>student_id</a:t>
            </a:r>
            <a:r>
              <a:rPr lang="da-DK" dirty="0"/>
              <a:t>, </a:t>
            </a:r>
            <a:r>
              <a:rPr lang="da-DK" dirty="0" err="1"/>
              <a:t>since</a:t>
            </a:r>
            <a:r>
              <a:rPr lang="da-DK" dirty="0"/>
              <a:t> ”id” is a </a:t>
            </a:r>
            <a:r>
              <a:rPr lang="da-DK" dirty="0" err="1"/>
              <a:t>buildt</a:t>
            </a:r>
            <a:r>
              <a:rPr lang="da-DK" dirty="0"/>
              <a:t> in </a:t>
            </a:r>
            <a:r>
              <a:rPr lang="da-DK" dirty="0" err="1"/>
              <a:t>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45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'Gladstone Gander‘ = Fætter højben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9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73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860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obj</a:t>
            </a:r>
            <a:r>
              <a:rPr lang="en-US" dirty="0"/>
              <a:t>.__</a:t>
            </a:r>
            <a:r>
              <a:rPr lang="en-US" dirty="0" err="1"/>
              <a:t>dict</a:t>
            </a:r>
            <a:r>
              <a:rPr lang="en-US" dirty="0"/>
              <a:t>__</a:t>
            </a:r>
            <a:r>
              <a:rPr lang="en-US" baseline="0" dirty="0"/>
              <a:t> returns the dictionaries available attributes</a:t>
            </a:r>
          </a:p>
          <a:p>
            <a:r>
              <a:rPr lang="en-US" baseline="0" dirty="0" err="1"/>
              <a:t>obj</a:t>
            </a:r>
            <a:r>
              <a:rPr lang="en-US" baseline="0" dirty="0"/>
              <a:t>.__class__ returns the class of the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79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object-oriented_programming_language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-course.eu/python3_magic_methods.ph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chive.org/details/byte-magazine-1981-08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classes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602" y="2920558"/>
            <a:ext cx="11783368" cy="1325563"/>
          </a:xfrm>
        </p:spPr>
        <p:txBody>
          <a:bodyPr>
            <a:normAutofit/>
          </a:bodyPr>
          <a:lstStyle/>
          <a:p>
            <a:pPr algn="r"/>
            <a:r>
              <a:rPr lang="da-DK" dirty="0"/>
              <a:t>Object </a:t>
            </a:r>
            <a:r>
              <a:rPr lang="da-DK" dirty="0" err="1"/>
              <a:t>oriented</a:t>
            </a:r>
            <a:r>
              <a:rPr lang="da-DK" dirty="0"/>
              <a:t> </a:t>
            </a:r>
            <a:r>
              <a:rPr lang="da-DK" dirty="0" err="1"/>
              <a:t>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5756" y="3920647"/>
            <a:ext cx="3995057" cy="2937353"/>
          </a:xfrm>
        </p:spPr>
        <p:txBody>
          <a:bodyPr>
            <a:normAutofit/>
          </a:bodyPr>
          <a:lstStyle/>
          <a:p>
            <a:r>
              <a:rPr lang="da-DK" dirty="0" err="1"/>
              <a:t>classes</a:t>
            </a:r>
            <a:r>
              <a:rPr lang="da-DK" dirty="0"/>
              <a:t>, </a:t>
            </a:r>
            <a:r>
              <a:rPr lang="da-DK" dirty="0" err="1"/>
              <a:t>objects</a:t>
            </a:r>
            <a:endParaRPr lang="da-DK" dirty="0"/>
          </a:p>
          <a:p>
            <a:r>
              <a:rPr lang="da-DK" dirty="0" err="1"/>
              <a:t>self</a:t>
            </a:r>
            <a:endParaRPr lang="da-DK" dirty="0"/>
          </a:p>
          <a:p>
            <a:r>
              <a:rPr lang="da-DK" dirty="0" err="1"/>
              <a:t>construction</a:t>
            </a:r>
            <a:endParaRPr lang="da-DK" dirty="0"/>
          </a:p>
          <a:p>
            <a:r>
              <a:rPr lang="da-DK" dirty="0" err="1"/>
              <a:t>encapsulation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29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construction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585369"/>
              </p:ext>
            </p:extLst>
          </p:nvPr>
        </p:nvGraphicFramePr>
        <p:xfrm>
          <a:off x="3374755" y="3946916"/>
          <a:ext cx="5530721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072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54734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433253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self.name = None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self.id = None</a:t>
                      </a:r>
                    </a:p>
                    <a:p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...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previous method definitions ...</a:t>
                      </a:r>
                      <a:endParaRPr lang="pt-BR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603832" cy="1986354"/>
          </a:xfrm>
        </p:spPr>
        <p:txBody>
          <a:bodyPr>
            <a:normAutofit/>
          </a:bodyPr>
          <a:lstStyle/>
          <a:p>
            <a:r>
              <a:rPr lang="da-DK" dirty="0" err="1"/>
              <a:t>When</a:t>
            </a:r>
            <a:r>
              <a:rPr lang="da-DK" dirty="0"/>
              <a:t> an </a:t>
            </a:r>
            <a:r>
              <a:rPr lang="da-DK" dirty="0" err="1"/>
              <a:t>object</a:t>
            </a:r>
            <a:r>
              <a:rPr lang="da-DK" dirty="0"/>
              <a:t> is </a:t>
            </a:r>
            <a:r>
              <a:rPr lang="da-DK" dirty="0" err="1"/>
              <a:t>created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class_name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da-DK" dirty="0" err="1"/>
              <a:t>it’s</a:t>
            </a:r>
            <a:r>
              <a:rPr lang="da-DK" dirty="0"/>
              <a:t> </a:t>
            </a:r>
            <a:r>
              <a:rPr lang="da-DK" dirty="0" err="1"/>
              <a:t>initializer</a:t>
            </a:r>
            <a:r>
              <a:rPr lang="da-DK" dirty="0"/>
              <a:t> </a:t>
            </a:r>
            <a:r>
              <a:rPr lang="da-DK" dirty="0" err="1"/>
              <a:t>metod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/>
              <a:t> is </a:t>
            </a:r>
            <a:r>
              <a:rPr lang="da-DK" dirty="0" err="1"/>
              <a:t>called</a:t>
            </a:r>
            <a:r>
              <a:rPr lang="da-DK" dirty="0"/>
              <a:t>. </a:t>
            </a:r>
          </a:p>
          <a:p>
            <a:r>
              <a:rPr lang="da-DK" dirty="0"/>
              <a:t>To </a:t>
            </a:r>
            <a:r>
              <a:rPr lang="da-DK" dirty="0" err="1"/>
              <a:t>initialize</a:t>
            </a:r>
            <a:r>
              <a:rPr lang="da-DK" dirty="0"/>
              <a:t> </a:t>
            </a:r>
            <a:r>
              <a:rPr lang="da-DK" dirty="0" err="1"/>
              <a:t>objects</a:t>
            </a:r>
            <a:r>
              <a:rPr lang="da-DK" dirty="0"/>
              <a:t> to </a:t>
            </a:r>
            <a:r>
              <a:rPr lang="da-DK" dirty="0" err="1"/>
              <a:t>contain</a:t>
            </a:r>
            <a:r>
              <a:rPr lang="da-DK" dirty="0"/>
              <a:t> default </a:t>
            </a:r>
            <a:r>
              <a:rPr lang="da-DK" dirty="0" err="1"/>
              <a:t>values</a:t>
            </a:r>
            <a:r>
              <a:rPr lang="da-DK" dirty="0"/>
              <a:t>, (re)</a:t>
            </a:r>
            <a:r>
              <a:rPr lang="da-DK" dirty="0" err="1"/>
              <a:t>define</a:t>
            </a:r>
            <a:r>
              <a:rPr lang="da-DK" dirty="0"/>
              <a:t> </a:t>
            </a:r>
            <a:r>
              <a:rPr lang="da-DK" dirty="0" err="1"/>
              <a:t>this</a:t>
            </a:r>
            <a:r>
              <a:rPr lang="da-DK" dirty="0"/>
              <a:t> </a:t>
            </a:r>
            <a:r>
              <a:rPr lang="da-DK" dirty="0" err="1"/>
              <a:t>function</a:t>
            </a:r>
            <a:r>
              <a:rPr lang="da-DK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999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</a:t>
            </a:r>
            <a:r>
              <a:rPr lang="da-DK" dirty="0" err="1"/>
              <a:t>What</a:t>
            </a:r>
            <a:r>
              <a:rPr lang="da-DK" dirty="0"/>
              <a:t> is </a:t>
            </a:r>
            <a:r>
              <a:rPr lang="da-DK" dirty="0" err="1"/>
              <a:t>printed</a:t>
            </a:r>
            <a:r>
              <a:rPr lang="da-DK" dirty="0"/>
              <a:t> ?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451273" y="2284229"/>
            <a:ext cx="2507672" cy="3355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lphaLcParenR"/>
            </a:pPr>
            <a:r>
              <a:rPr lang="en-US" dirty="0"/>
              <a:t>1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2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3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4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5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 err="1"/>
              <a:t>Don’t</a:t>
            </a:r>
            <a:r>
              <a:rPr lang="da-DK" dirty="0"/>
              <a:t> know</a:t>
            </a:r>
            <a:endParaRPr lang="en-US" dirty="0"/>
          </a:p>
        </p:txBody>
      </p:sp>
      <p:sp>
        <p:nvSpPr>
          <p:cNvPr id="5" name="Smiley Face 4"/>
          <p:cNvSpPr/>
          <p:nvPr/>
        </p:nvSpPr>
        <p:spPr>
          <a:xfrm>
            <a:off x="7972797" y="3364699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86584"/>
              </p:ext>
            </p:extLst>
          </p:nvPr>
        </p:nvGraphicFramePr>
        <p:xfrm>
          <a:off x="1503595" y="2284229"/>
          <a:ext cx="4717096" cy="2965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709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C: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def __init__(self):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	self.v = 0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def f(self):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	self.v = self.v + 1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	return self.v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C()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print(x.f() + x.f())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747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/>
              <a:t> with arguments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891241"/>
              </p:ext>
            </p:extLst>
          </p:nvPr>
        </p:nvGraphicFramePr>
        <p:xfrm>
          <a:off x="648193" y="4338802"/>
          <a:ext cx="728218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21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54734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433253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name=None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=None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self.name = name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self.id =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...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previous method definitions ...</a:t>
                      </a:r>
                      <a:endParaRPr lang="pt-BR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603832" cy="1986354"/>
          </a:xfrm>
        </p:spPr>
        <p:txBody>
          <a:bodyPr>
            <a:normAutofit/>
          </a:bodyPr>
          <a:lstStyle/>
          <a:p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creating</a:t>
            </a:r>
            <a:r>
              <a:rPr lang="da-DK" dirty="0"/>
              <a:t> </a:t>
            </a:r>
            <a:r>
              <a:rPr lang="da-DK" dirty="0" err="1"/>
              <a:t>objects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class_name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a-DK" dirty="0"/>
              <a:t> the </a:t>
            </a:r>
            <a:r>
              <a:rPr lang="da-DK" dirty="0" err="1"/>
              <a:t>initializer</a:t>
            </a:r>
            <a:r>
              <a:rPr lang="da-DK" dirty="0"/>
              <a:t> </a:t>
            </a:r>
            <a:r>
              <a:rPr lang="da-DK" dirty="0" err="1"/>
              <a:t>method</a:t>
            </a:r>
            <a:r>
              <a:rPr lang="da-DK" dirty="0"/>
              <a:t> is </a:t>
            </a:r>
            <a:r>
              <a:rPr lang="da-DK" dirty="0" err="1"/>
              <a:t>called</a:t>
            </a:r>
            <a:r>
              <a:rPr lang="da-DK" dirty="0"/>
              <a:t> as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da-DK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da-DK" dirty="0"/>
          </a:p>
          <a:p>
            <a:r>
              <a:rPr lang="da-DK" dirty="0"/>
              <a:t>To </a:t>
            </a:r>
            <a:r>
              <a:rPr lang="da-DK" dirty="0" err="1"/>
              <a:t>initialize</a:t>
            </a:r>
            <a:r>
              <a:rPr lang="da-DK" dirty="0"/>
              <a:t> </a:t>
            </a:r>
            <a:r>
              <a:rPr lang="da-DK" dirty="0" err="1"/>
              <a:t>objects</a:t>
            </a:r>
            <a:r>
              <a:rPr lang="da-DK" dirty="0"/>
              <a:t> to </a:t>
            </a:r>
            <a:r>
              <a:rPr lang="da-DK" dirty="0" err="1"/>
              <a:t>contain</a:t>
            </a:r>
            <a:r>
              <a:rPr lang="da-DK" dirty="0"/>
              <a:t> default </a:t>
            </a:r>
            <a:r>
              <a:rPr lang="da-DK" dirty="0" err="1"/>
              <a:t>values</a:t>
            </a:r>
            <a:r>
              <a:rPr lang="da-DK" dirty="0"/>
              <a:t>, (re)</a:t>
            </a:r>
            <a:r>
              <a:rPr lang="da-DK" dirty="0" err="1"/>
              <a:t>define</a:t>
            </a:r>
            <a:r>
              <a:rPr lang="da-DK" dirty="0"/>
              <a:t> </a:t>
            </a:r>
            <a:r>
              <a:rPr lang="da-DK" dirty="0" err="1"/>
              <a:t>this</a:t>
            </a:r>
            <a:r>
              <a:rPr lang="da-DK" dirty="0"/>
              <a:t> </a:t>
            </a:r>
            <a:r>
              <a:rPr lang="da-DK" dirty="0" err="1"/>
              <a:t>function</a:t>
            </a:r>
            <a:r>
              <a:rPr lang="da-DK" dirty="0"/>
              <a:t> to do the </a:t>
            </a:r>
            <a:r>
              <a:rPr lang="da-DK" dirty="0" err="1"/>
              <a:t>appropriate</a:t>
            </a:r>
            <a:r>
              <a:rPr lang="da-DK" dirty="0"/>
              <a:t> </a:t>
            </a:r>
            <a:r>
              <a:rPr lang="da-DK" dirty="0" err="1"/>
              <a:t>initialization</a:t>
            </a: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8555041"/>
              </p:ext>
            </p:extLst>
          </p:nvPr>
        </p:nvGraphicFramePr>
        <p:xfrm>
          <a:off x="8223559" y="4338802"/>
          <a:ext cx="3316605" cy="2109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66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174373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 = Student("Pluto")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print(p.get_name())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Pluto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print(p.get_id())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8995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01" y="365125"/>
            <a:ext cx="10905499" cy="1325563"/>
          </a:xfrm>
        </p:spPr>
        <p:txBody>
          <a:bodyPr/>
          <a:lstStyle/>
          <a:p>
            <a:r>
              <a:rPr lang="da-DK" dirty="0"/>
              <a:t>Are </a:t>
            </a:r>
            <a:r>
              <a:rPr lang="da-DK" dirty="0" err="1"/>
              <a:t>accessor</a:t>
            </a:r>
            <a:r>
              <a:rPr lang="da-DK" dirty="0"/>
              <a:t> and </a:t>
            </a:r>
            <a:r>
              <a:rPr lang="da-DK" dirty="0" err="1"/>
              <a:t>mutator</a:t>
            </a:r>
            <a:r>
              <a:rPr lang="da-DK" dirty="0"/>
              <a:t> </a:t>
            </a:r>
            <a:r>
              <a:rPr lang="da-DK" dirty="0" err="1"/>
              <a:t>methods</a:t>
            </a:r>
            <a:r>
              <a:rPr lang="da-DK" dirty="0"/>
              <a:t> </a:t>
            </a:r>
            <a:r>
              <a:rPr lang="da-DK" dirty="0" err="1"/>
              <a:t>necessary</a:t>
            </a:r>
            <a:r>
              <a:rPr lang="da-DK" dirty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6597" y="2021779"/>
            <a:ext cx="4964412" cy="525689"/>
          </a:xfrm>
        </p:spPr>
        <p:txBody>
          <a:bodyPr/>
          <a:lstStyle/>
          <a:p>
            <a:pPr marL="0" indent="0" algn="ctr">
              <a:buNone/>
            </a:pPr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No - but </a:t>
            </a:r>
            <a:r>
              <a:rPr lang="da-DK" dirty="0" err="1">
                <a:solidFill>
                  <a:schemeClr val="accent1">
                    <a:lumMod val="50000"/>
                  </a:schemeClr>
                </a:solidFill>
              </a:rPr>
              <a:t>good</a:t>
            </a:r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accent1">
                    <a:lumMod val="50000"/>
                  </a:schemeClr>
                </a:solidFill>
              </a:rPr>
              <a:t>programming</a:t>
            </a:r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accent1">
                    <a:lumMod val="50000"/>
                  </a:schemeClr>
                </a:solidFill>
              </a:rPr>
              <a:t>style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690446"/>
              </p:ext>
            </p:extLst>
          </p:nvPr>
        </p:nvGraphicFramePr>
        <p:xfrm>
          <a:off x="6106380" y="1934528"/>
          <a:ext cx="5507355" cy="4642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73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pair.py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Pair: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""" invariant: the_sum = a + b """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__init__(self, a, b):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self.a = a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self.b = b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self.the_sum = self.a + self.b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set_a(self, a):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self.a = a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self.the_sum = self.a + self.b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set_b(self, b):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self.b = b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self.the_sum = self.a + self.b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sum(self):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self.the_sum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51672"/>
              </p:ext>
            </p:extLst>
          </p:nvPr>
        </p:nvGraphicFramePr>
        <p:xfrm>
          <a:off x="448301" y="3101978"/>
          <a:ext cx="5501005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1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 </a:t>
                      </a:r>
                      <a:r>
                        <a:rPr lang="pt-BR" sz="1800" b="1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Pair(3, 5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p.sum()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p.set_a(4)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p.sum()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p.a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access object attribute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p.b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0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update object attribute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p.sum()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      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the_sum not updated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6106381" y="2785947"/>
            <a:ext cx="500578" cy="3778718"/>
            <a:chOff x="5998093" y="2797979"/>
            <a:chExt cx="500578" cy="3778718"/>
          </a:xfrm>
        </p:grpSpPr>
        <p:sp>
          <p:nvSpPr>
            <p:cNvPr id="7" name="Right Brace 6"/>
            <p:cNvSpPr/>
            <p:nvPr/>
          </p:nvSpPr>
          <p:spPr>
            <a:xfrm flipH="1">
              <a:off x="6390671" y="4173886"/>
              <a:ext cx="108000" cy="1733624"/>
            </a:xfrm>
            <a:prstGeom prst="rightBrace">
              <a:avLst>
                <a:gd name="adj1" fmla="val 41795"/>
                <a:gd name="adj2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Brace 7"/>
            <p:cNvSpPr/>
            <p:nvPr/>
          </p:nvSpPr>
          <p:spPr>
            <a:xfrm flipH="1">
              <a:off x="6372513" y="3116181"/>
              <a:ext cx="126158" cy="892354"/>
            </a:xfrm>
            <a:prstGeom prst="rightBrace">
              <a:avLst>
                <a:gd name="adj1" fmla="val 41795"/>
                <a:gd name="adj2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ight Brace 8"/>
            <p:cNvSpPr/>
            <p:nvPr/>
          </p:nvSpPr>
          <p:spPr>
            <a:xfrm flipH="1">
              <a:off x="6372513" y="6108948"/>
              <a:ext cx="108000" cy="405904"/>
            </a:xfrm>
            <a:prstGeom prst="rightBrace">
              <a:avLst>
                <a:gd name="adj1" fmla="val 41795"/>
                <a:gd name="adj2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5378522" y="3422639"/>
              <a:ext cx="1618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dirty="0" err="1">
                  <a:solidFill>
                    <a:srgbClr val="C00000"/>
                  </a:solidFill>
                </a:rPr>
                <a:t>constructor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16200000">
              <a:off x="5640281" y="5849554"/>
              <a:ext cx="10849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 err="1">
                  <a:solidFill>
                    <a:srgbClr val="C00000"/>
                  </a:solidFill>
                </a:rPr>
                <a:t>accessor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16200000">
              <a:off x="5385056" y="4798545"/>
              <a:ext cx="1618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dirty="0" err="1">
                  <a:solidFill>
                    <a:srgbClr val="C00000"/>
                  </a:solidFill>
                </a:rPr>
                <a:t>mutator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564" y="6096916"/>
            <a:ext cx="487666" cy="40590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311" y="5616284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79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Defining</a:t>
            </a:r>
            <a:r>
              <a:rPr lang="da-DK" dirty="0"/>
              <a:t> </a:t>
            </a:r>
            <a:r>
              <a:rPr lang="da-DK" dirty="0" err="1"/>
              <a:t>order</a:t>
            </a:r>
            <a:r>
              <a:rPr lang="da-DK" dirty="0"/>
              <a:t> on </a:t>
            </a:r>
            <a:r>
              <a:rPr lang="da-DK" dirty="0" err="1"/>
              <a:t>instances</a:t>
            </a:r>
            <a:r>
              <a:rPr lang="da-DK" dirty="0"/>
              <a:t> of a </a:t>
            </a:r>
            <a:r>
              <a:rPr lang="da-DK" dirty="0" err="1"/>
              <a:t>class</a:t>
            </a:r>
            <a:r>
              <a:rPr lang="da-DK" dirty="0"/>
              <a:t> (</a:t>
            </a:r>
            <a:r>
              <a:rPr lang="da-DK" dirty="0" err="1"/>
              <a:t>sorting</a:t>
            </a:r>
            <a:r>
              <a:rPr lang="da-DK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2309654"/>
            <a:ext cx="5192487" cy="2931432"/>
          </a:xfrm>
        </p:spPr>
        <p:txBody>
          <a:bodyPr>
            <a:normAutofit/>
          </a:bodyPr>
          <a:lstStyle/>
          <a:p>
            <a:r>
              <a:rPr lang="da-DK" sz="2400" dirty="0"/>
              <a:t>To </a:t>
            </a:r>
            <a:r>
              <a:rPr lang="da-DK" sz="2400" dirty="0" err="1"/>
              <a:t>define</a:t>
            </a:r>
            <a:r>
              <a:rPr lang="da-DK" sz="2400" dirty="0"/>
              <a:t> an </a:t>
            </a:r>
            <a:r>
              <a:rPr lang="da-DK" sz="2400" dirty="0" err="1"/>
              <a:t>order</a:t>
            </a:r>
            <a:r>
              <a:rPr lang="da-DK" sz="2400" dirty="0"/>
              <a:t> on </a:t>
            </a:r>
            <a:r>
              <a:rPr lang="da-DK" sz="2400" dirty="0" err="1"/>
              <a:t>objects</a:t>
            </a:r>
            <a:r>
              <a:rPr lang="da-DK" sz="2400" dirty="0"/>
              <a:t>,</a:t>
            </a:r>
            <a:r>
              <a:rPr lang="en-US" sz="2400" dirty="0"/>
              <a:t> define the “&lt;“ operator by defining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2400" dirty="0" err="1"/>
              <a:t>When</a:t>
            </a:r>
            <a:r>
              <a:rPr lang="da-DK" sz="2400" dirty="0"/>
              <a:t> ”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a-DK" sz="2400" dirty="0"/>
              <a:t>” is </a:t>
            </a:r>
            <a:r>
              <a:rPr lang="da-DK" sz="2400" dirty="0" err="1"/>
              <a:t>defined</a:t>
            </a:r>
            <a:r>
              <a:rPr lang="da-DK" sz="2400" dirty="0"/>
              <a:t> a list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da-DK" sz="2400" dirty="0"/>
              <a:t> of students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be</a:t>
            </a:r>
            <a:r>
              <a:rPr lang="da-DK" sz="2400" dirty="0"/>
              <a:t> </a:t>
            </a:r>
            <a:r>
              <a:rPr lang="da-DK" sz="2400" dirty="0" err="1"/>
              <a:t>sorted</a:t>
            </a:r>
            <a:r>
              <a:rPr lang="da-DK" sz="2400" dirty="0"/>
              <a:t> </a:t>
            </a:r>
            <a:r>
              <a:rPr lang="da-DK" sz="2400" dirty="0" err="1"/>
              <a:t>using</a:t>
            </a:r>
            <a:r>
              <a:rPr lang="da-DK" sz="2400" dirty="0"/>
              <a:t>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(L)</a:t>
            </a:r>
            <a:r>
              <a:rPr lang="da-DK" sz="2400" dirty="0"/>
              <a:t> and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L.sort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140147"/>
              </p:ext>
            </p:extLst>
          </p:nvPr>
        </p:nvGraphicFramePr>
        <p:xfrm>
          <a:off x="5992961" y="2309654"/>
          <a:ext cx="564388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38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lt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other):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self.id &lt; other.id</a:t>
                      </a:r>
                    </a:p>
                    <a:p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...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previous method definitions ...</a:t>
                      </a:r>
                      <a:endParaRPr lang="pt-BR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student_DD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student_MM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[x.id for x in students]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['243', '107', '777']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[x.id for x in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sorted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(students)]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['107', '243', '777']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48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Converting</a:t>
            </a:r>
            <a:r>
              <a:rPr lang="da-DK" dirty="0"/>
              <a:t> </a:t>
            </a:r>
            <a:r>
              <a:rPr lang="da-DK" dirty="0" err="1"/>
              <a:t>objects</a:t>
            </a:r>
            <a:r>
              <a:rPr lang="da-DK" dirty="0"/>
              <a:t> to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da-DK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55077"/>
            <a:ext cx="4838325" cy="2169433"/>
          </a:xfrm>
        </p:spPr>
        <p:txBody>
          <a:bodyPr>
            <a:normAutofit/>
          </a:bodyPr>
          <a:lstStyle/>
          <a:p>
            <a:r>
              <a:rPr lang="da-DK" sz="2400" dirty="0"/>
              <a:t>To </a:t>
            </a:r>
            <a:r>
              <a:rPr lang="da-DK" sz="2400" dirty="0" err="1"/>
              <a:t>be</a:t>
            </a:r>
            <a:r>
              <a:rPr lang="da-DK" sz="2400" dirty="0"/>
              <a:t> </a:t>
            </a:r>
            <a:r>
              <a:rPr lang="da-DK" sz="2400" dirty="0" err="1"/>
              <a:t>able</a:t>
            </a:r>
            <a:r>
              <a:rPr lang="da-DK" sz="2400" dirty="0"/>
              <a:t> to </a:t>
            </a:r>
            <a:r>
              <a:rPr lang="da-DK" sz="2400" dirty="0" err="1"/>
              <a:t>convert</a:t>
            </a:r>
            <a:r>
              <a:rPr lang="da-DK" sz="2400" dirty="0"/>
              <a:t> an </a:t>
            </a:r>
            <a:r>
              <a:rPr lang="da-DK" sz="2400" dirty="0" err="1"/>
              <a:t>object</a:t>
            </a:r>
            <a:r>
              <a:rPr lang="da-DK" sz="2400" dirty="0"/>
              <a:t> to a </a:t>
            </a:r>
            <a:r>
              <a:rPr lang="da-DK" sz="2400" dirty="0" err="1"/>
              <a:t>string</a:t>
            </a:r>
            <a:r>
              <a:rPr lang="da-DK" sz="2400" dirty="0"/>
              <a:t> </a:t>
            </a:r>
            <a:r>
              <a:rPr lang="da-DK" sz="2400" dirty="0" err="1"/>
              <a:t>using</a:t>
            </a:r>
            <a:r>
              <a:rPr lang="da-DK" sz="2400" dirty="0"/>
              <a:t>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a-DK" sz="2400" dirty="0"/>
              <a:t>, </a:t>
            </a:r>
            <a:r>
              <a:rPr lang="da-DK" sz="2400" dirty="0" err="1"/>
              <a:t>define</a:t>
            </a:r>
            <a:r>
              <a:rPr lang="da-DK" sz="2400" dirty="0"/>
              <a:t> the </a:t>
            </a:r>
            <a:r>
              <a:rPr lang="da-DK" sz="2400" dirty="0" err="1"/>
              <a:t>method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da-DK" sz="2400" dirty="0"/>
          </a:p>
          <a:p>
            <a:endParaRPr lang="da-DK" sz="2400" dirty="0"/>
          </a:p>
          <a:p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sz="2400" dirty="0"/>
              <a:t>  is </a:t>
            </a:r>
            <a:r>
              <a:rPr lang="da-DK" sz="2400" dirty="0" err="1"/>
              <a:t>e.g</a:t>
            </a:r>
            <a:r>
              <a:rPr lang="da-DK" sz="2400" dirty="0"/>
              <a:t>. </a:t>
            </a:r>
            <a:r>
              <a:rPr lang="da-DK" sz="2400" dirty="0" err="1"/>
              <a:t>used</a:t>
            </a:r>
            <a:r>
              <a:rPr lang="da-DK" sz="2400" dirty="0"/>
              <a:t> by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78420"/>
              </p:ext>
            </p:extLst>
          </p:nvPr>
        </p:nvGraphicFramePr>
        <p:xfrm>
          <a:off x="5807903" y="2155077"/>
          <a:ext cx="591058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05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("Student['%s', '%s']"</a:t>
                      </a:r>
                    </a:p>
                    <a:p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% (self.name, self.id))</a:t>
                      </a:r>
                    </a:p>
                    <a:p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...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previous method definitions ...</a:t>
                      </a:r>
                      <a:endParaRPr lang="pt-BR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print(student_DD)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without __str__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&lt;__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main__.Student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object at 0x03AB6B90&gt;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print(student_DD)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with __str__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Student['Donald Duck', '107']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0346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Nothing</a:t>
            </a:r>
            <a:r>
              <a:rPr lang="da-DK" dirty="0"/>
              <a:t> is private in </a:t>
            </a:r>
            <a:r>
              <a:rPr lang="da-DK" dirty="0" err="1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6616" y="1814738"/>
            <a:ext cx="5834743" cy="4096205"/>
          </a:xfrm>
        </p:spPr>
        <p:txBody>
          <a:bodyPr>
            <a:normAutofit/>
          </a:bodyPr>
          <a:lstStyle/>
          <a:p>
            <a:pPr fontAlgn="ctr"/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does</a:t>
            </a:r>
            <a:r>
              <a:rPr lang="da-DK" dirty="0"/>
              <a:t> not support </a:t>
            </a:r>
            <a:r>
              <a:rPr lang="da-DK" b="1" dirty="0" err="1"/>
              <a:t>hiding</a:t>
            </a:r>
            <a:r>
              <a:rPr lang="da-DK" b="1" dirty="0"/>
              <a:t> information </a:t>
            </a:r>
            <a:r>
              <a:rPr lang="da-DK" dirty="0" err="1"/>
              <a:t>inside</a:t>
            </a:r>
            <a:r>
              <a:rPr lang="da-DK" dirty="0"/>
              <a:t> </a:t>
            </a:r>
            <a:r>
              <a:rPr lang="da-DK" dirty="0" err="1"/>
              <a:t>objects</a:t>
            </a:r>
            <a:r>
              <a:rPr lang="da-DK" dirty="0"/>
              <a:t> </a:t>
            </a:r>
          </a:p>
          <a:p>
            <a:pPr fontAlgn="ctr"/>
            <a:r>
              <a:rPr lang="da-DK" dirty="0" err="1"/>
              <a:t>Recommendation</a:t>
            </a:r>
            <a:r>
              <a:rPr lang="da-DK" dirty="0"/>
              <a:t> is to start </a:t>
            </a:r>
            <a:r>
              <a:rPr lang="da-DK" dirty="0" err="1"/>
              <a:t>attributes</a:t>
            </a:r>
            <a:r>
              <a:rPr lang="da-DK" dirty="0"/>
              <a:t> with underscore, if </a:t>
            </a:r>
            <a:r>
              <a:rPr lang="da-DK" dirty="0" err="1"/>
              <a:t>these</a:t>
            </a:r>
            <a:r>
              <a:rPr lang="da-DK" dirty="0"/>
              <a:t> </a:t>
            </a:r>
            <a:r>
              <a:rPr lang="da-DK" dirty="0" err="1"/>
              <a:t>should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locally</a:t>
            </a:r>
            <a:r>
              <a:rPr lang="da-DK" dirty="0"/>
              <a:t> </a:t>
            </a:r>
            <a:r>
              <a:rPr lang="da-DK" dirty="0" err="1"/>
              <a:t>inside</a:t>
            </a:r>
            <a:r>
              <a:rPr lang="da-DK" dirty="0"/>
              <a:t> a </a:t>
            </a:r>
            <a:r>
              <a:rPr lang="da-DK" dirty="0" err="1"/>
              <a:t>class</a:t>
            </a:r>
            <a:r>
              <a:rPr lang="da-DK" dirty="0"/>
              <a:t>, i.e.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considered</a:t>
            </a:r>
            <a:r>
              <a:rPr lang="da-DK" dirty="0"/>
              <a:t> ”private”</a:t>
            </a:r>
            <a:endParaRPr lang="en-US" dirty="0"/>
          </a:p>
          <a:p>
            <a:pPr fontAlgn="t"/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PEP8: “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Use one leading underscore only for non-public methods and instance variables“</a:t>
            </a:r>
            <a:endParaRPr lang="da-DK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258670"/>
              </p:ext>
            </p:extLst>
          </p:nvPr>
        </p:nvGraphicFramePr>
        <p:xfrm>
          <a:off x="7189774" y="1486694"/>
          <a:ext cx="4669589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958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private_attributes.py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set_xy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a, b):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self._x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a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self._y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b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get_sum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self._x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self._y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obj.set_xy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(3, 5)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print("Sum =",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obj.get_sum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print("_x =",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._x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 = 8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_x = 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5943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19" y="365125"/>
            <a:ext cx="4529447" cy="1325563"/>
          </a:xfrm>
        </p:spPr>
        <p:txBody>
          <a:bodyPr/>
          <a:lstStyle/>
          <a:p>
            <a:r>
              <a:rPr lang="da-DK" dirty="0"/>
              <a:t>C++ private, public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717" y="1710272"/>
            <a:ext cx="4685368" cy="48937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a-DK" b="1" dirty="0"/>
              <a:t>C++ vs </a:t>
            </a:r>
            <a:r>
              <a:rPr lang="da-DK" b="1" dirty="0" err="1"/>
              <a:t>Python</a:t>
            </a:r>
            <a:endParaRPr lang="da-DK" b="1" dirty="0"/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argument types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</a:t>
            </a:r>
            <a:r>
              <a:rPr lang="da-DK" dirty="0" err="1"/>
              <a:t>return</a:t>
            </a:r>
            <a:r>
              <a:rPr lang="da-DK" dirty="0"/>
              <a:t> types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dirty="0"/>
              <a:t> =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NoneType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a-DK" dirty="0"/>
              <a:t> /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br>
              <a:rPr lang="da-DK" dirty="0"/>
            </a:br>
            <a:r>
              <a:rPr lang="da-DK" dirty="0"/>
              <a:t> </a:t>
            </a:r>
            <a:r>
              <a:rPr lang="da-DK" dirty="0" err="1"/>
              <a:t>access</a:t>
            </a:r>
            <a:r>
              <a:rPr lang="da-DK" dirty="0"/>
              <a:t> </a:t>
            </a:r>
            <a:r>
              <a:rPr lang="da-DK" dirty="0" err="1"/>
              <a:t>specifier</a:t>
            </a:r>
            <a:endParaRPr lang="da-DK" dirty="0"/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types of data </a:t>
            </a:r>
            <a:r>
              <a:rPr lang="da-DK" dirty="0" err="1"/>
              <a:t>attributes</a:t>
            </a:r>
            <a:endParaRPr lang="da-DK" dirty="0"/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data </a:t>
            </a:r>
            <a:r>
              <a:rPr lang="da-DK" dirty="0" err="1"/>
              <a:t>attributes</a:t>
            </a:r>
            <a:r>
              <a:rPr lang="da-DK" dirty="0"/>
              <a:t> must</a:t>
            </a:r>
            <a:br>
              <a:rPr lang="da-DK" dirty="0"/>
            </a:b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defined</a:t>
            </a:r>
            <a:r>
              <a:rPr lang="da-DK" dirty="0"/>
              <a:t> in </a:t>
            </a:r>
            <a:r>
              <a:rPr lang="da-DK" dirty="0" err="1"/>
              <a:t>class</a:t>
            </a:r>
            <a:endParaRPr lang="da-DK" dirty="0"/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</a:t>
            </a:r>
            <a:r>
              <a:rPr lang="da-DK" dirty="0" err="1"/>
              <a:t>object</a:t>
            </a:r>
            <a:r>
              <a:rPr lang="da-DK" dirty="0"/>
              <a:t> </a:t>
            </a:r>
            <a:r>
              <a:rPr lang="da-DK" dirty="0" err="1"/>
              <a:t>creation</a:t>
            </a:r>
            <a:endParaRPr lang="da-DK" dirty="0"/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</a:t>
            </a:r>
            <a:r>
              <a:rPr lang="da-DK" dirty="0" err="1"/>
              <a:t>no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a-DK" dirty="0"/>
              <a:t> in </a:t>
            </a:r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 err="1"/>
              <a:t>methods</a:t>
            </a:r>
            <a:endParaRPr lang="da-DK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836932"/>
              </p:ext>
            </p:extLst>
          </p:nvPr>
        </p:nvGraphicFramePr>
        <p:xfrm>
          <a:off x="5556737" y="365125"/>
          <a:ext cx="6326505" cy="61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65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54734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private_attributes.cpp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433253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iostream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using namespace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private: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void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set_xy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a,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b) {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a;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y = b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};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get_sum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+ y;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};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};</a:t>
                      </a:r>
                    </a:p>
                    <a:p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main() {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obj.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set_xy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5);</a:t>
                      </a:r>
                    </a:p>
                    <a:p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cout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&lt;&lt; "Sum = " &lt;&lt;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obj.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get_sum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endl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cout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&lt;&lt; "x = " &lt;&lt;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obj.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endl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pt-BR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8811490" y="5925787"/>
            <a:ext cx="324000" cy="3240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619270" y="6487596"/>
            <a:ext cx="1995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invalid reference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9206999" y="6224131"/>
            <a:ext cx="400139" cy="3785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640199" y="239832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646299" y="371277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709260" y="208432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5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634699" y="234752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4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770249" y="179922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4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185902" y="208432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6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631490" y="239832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5561897" y="262714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5698199" y="262758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3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646299" y="518597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7</a:t>
            </a:r>
            <a:endParaRPr lang="en-US" sz="1400" dirty="0">
              <a:solidFill>
                <a:srgbClr val="C00000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155" y="6367051"/>
            <a:ext cx="487666" cy="405904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7460199" y="3465967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8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7453094" y="239832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8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733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114" y="402361"/>
            <a:ext cx="10515600" cy="1325563"/>
          </a:xfrm>
        </p:spPr>
        <p:txBody>
          <a:bodyPr/>
          <a:lstStyle/>
          <a:p>
            <a:r>
              <a:rPr lang="da-DK" dirty="0"/>
              <a:t>Java private, public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709598"/>
              </p:ext>
            </p:extLst>
          </p:nvPr>
        </p:nvGraphicFramePr>
        <p:xfrm>
          <a:off x="4865914" y="633548"/>
          <a:ext cx="7009130" cy="563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91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54734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private_attributes.java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433253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private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void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set_xy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a,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b) {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a;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b;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}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get_sum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 x + y; };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private_attributes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public static void main(String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[]){  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new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obj.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set_xy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5);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System.out.println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("Sum = " +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obj.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get_sum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System.out.println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("x = " +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obj.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}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70114" y="1727924"/>
            <a:ext cx="4685368" cy="48937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a-DK" b="1" dirty="0"/>
              <a:t>Java vs </a:t>
            </a:r>
            <a:r>
              <a:rPr lang="da-DK" b="1" dirty="0" err="1"/>
              <a:t>Python</a:t>
            </a:r>
            <a:endParaRPr lang="da-DK" b="1" dirty="0"/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argument types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</a:t>
            </a:r>
            <a:r>
              <a:rPr lang="da-DK" dirty="0" err="1"/>
              <a:t>return</a:t>
            </a:r>
            <a:r>
              <a:rPr lang="da-DK" dirty="0"/>
              <a:t> types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dirty="0"/>
              <a:t> =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NoneType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a-DK" dirty="0"/>
              <a:t> /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br>
              <a:rPr lang="da-DK" dirty="0"/>
            </a:br>
            <a:r>
              <a:rPr lang="da-DK" dirty="0"/>
              <a:t> </a:t>
            </a:r>
            <a:r>
              <a:rPr lang="da-DK" dirty="0" err="1"/>
              <a:t>access</a:t>
            </a:r>
            <a:r>
              <a:rPr lang="da-DK" dirty="0"/>
              <a:t> </a:t>
            </a:r>
            <a:r>
              <a:rPr lang="da-DK" dirty="0" err="1"/>
              <a:t>specifier</a:t>
            </a:r>
            <a:endParaRPr lang="da-DK" dirty="0"/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types of data </a:t>
            </a:r>
            <a:r>
              <a:rPr lang="da-DK" dirty="0" err="1"/>
              <a:t>attributes</a:t>
            </a:r>
            <a:endParaRPr lang="da-DK" dirty="0"/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data </a:t>
            </a:r>
            <a:r>
              <a:rPr lang="da-DK" dirty="0" err="1"/>
              <a:t>attributes</a:t>
            </a:r>
            <a:r>
              <a:rPr lang="da-DK" dirty="0"/>
              <a:t> must</a:t>
            </a:r>
            <a:br>
              <a:rPr lang="da-DK" dirty="0"/>
            </a:b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defined</a:t>
            </a:r>
            <a:r>
              <a:rPr lang="da-DK" dirty="0"/>
              <a:t> in </a:t>
            </a:r>
            <a:r>
              <a:rPr lang="da-DK" dirty="0" err="1"/>
              <a:t>class</a:t>
            </a:r>
            <a:endParaRPr lang="da-DK" dirty="0"/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</a:t>
            </a:r>
            <a:r>
              <a:rPr lang="da-DK" dirty="0" err="1"/>
              <a:t>object</a:t>
            </a:r>
            <a:r>
              <a:rPr lang="da-DK" dirty="0"/>
              <a:t> </a:t>
            </a:r>
            <a:r>
              <a:rPr lang="da-DK" dirty="0" err="1"/>
              <a:t>creation</a:t>
            </a:r>
            <a:endParaRPr lang="da-DK" dirty="0"/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</a:t>
            </a:r>
            <a:r>
              <a:rPr lang="da-DK" dirty="0" err="1"/>
              <a:t>no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a-DK" dirty="0"/>
              <a:t> in </a:t>
            </a:r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 err="1"/>
              <a:t>methods</a:t>
            </a:r>
            <a:endParaRPr lang="da-DK" dirty="0"/>
          </a:p>
        </p:txBody>
      </p:sp>
      <p:sp>
        <p:nvSpPr>
          <p:cNvPr id="6" name="Oval 5"/>
          <p:cNvSpPr/>
          <p:nvPr/>
        </p:nvSpPr>
        <p:spPr>
          <a:xfrm>
            <a:off x="9769432" y="5228333"/>
            <a:ext cx="324000" cy="3240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372951" y="5803394"/>
            <a:ext cx="1995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>
                <a:solidFill>
                  <a:srgbClr val="C00000"/>
                </a:solidFill>
              </a:rPr>
              <a:t>invalid reference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9329057" y="5617938"/>
            <a:ext cx="366041" cy="2826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916470" y="159773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104797" y="163257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432552" y="127493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5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965482" y="1779111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4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965482" y="144661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4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610548" y="1454311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6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877980" y="159773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305976" y="262758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283231" y="163257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3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239657" y="4231813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7</a:t>
            </a:r>
            <a:endParaRPr lang="en-US" sz="1400" dirty="0">
              <a:solidFill>
                <a:srgbClr val="C00000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097" y="5669597"/>
            <a:ext cx="487666" cy="405904"/>
          </a:xfrm>
          <a:prstGeom prst="rect">
            <a:avLst/>
          </a:prstGeom>
        </p:spPr>
      </p:pic>
      <p:sp>
        <p:nvSpPr>
          <p:cNvPr id="22" name="Oval 21"/>
          <p:cNvSpPr/>
          <p:nvPr/>
        </p:nvSpPr>
        <p:spPr>
          <a:xfrm>
            <a:off x="4965482" y="2862179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4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736470" y="262758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8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724050" y="159111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8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960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Name</a:t>
            </a:r>
            <a:r>
              <a:rPr lang="da-DK" dirty="0"/>
              <a:t> </a:t>
            </a:r>
            <a:r>
              <a:rPr lang="da-DK" dirty="0" err="1"/>
              <a:t>mangling</a:t>
            </a:r>
            <a:r>
              <a:rPr lang="da-DK" dirty="0"/>
              <a:t> (</a:t>
            </a:r>
            <a:r>
              <a:rPr lang="da-DK" dirty="0" err="1"/>
              <a:t>partial</a:t>
            </a:r>
            <a:r>
              <a:rPr lang="da-DK" dirty="0"/>
              <a:t> </a:t>
            </a:r>
            <a:r>
              <a:rPr lang="da-DK" dirty="0" err="1"/>
              <a:t>privacy</a:t>
            </a:r>
            <a:r>
              <a:rPr lang="da-DK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5987143" cy="4640489"/>
          </a:xfrm>
        </p:spPr>
        <p:txBody>
          <a:bodyPr>
            <a:normAutofit/>
          </a:bodyPr>
          <a:lstStyle/>
          <a:p>
            <a:r>
              <a:rPr lang="da-DK" sz="2400" dirty="0" err="1"/>
              <a:t>Python</a:t>
            </a:r>
            <a:r>
              <a:rPr lang="da-DK" sz="2400" dirty="0"/>
              <a:t> handles references to </a:t>
            </a:r>
            <a:r>
              <a:rPr lang="da-DK" sz="2400" dirty="0" err="1"/>
              <a:t>class</a:t>
            </a:r>
            <a:r>
              <a:rPr lang="da-DK" sz="2400" dirty="0"/>
              <a:t> </a:t>
            </a:r>
            <a:r>
              <a:rPr lang="da-DK" sz="2400" dirty="0" err="1"/>
              <a:t>attributes</a:t>
            </a:r>
            <a:r>
              <a:rPr lang="da-DK" sz="2400" dirty="0"/>
              <a:t> </a:t>
            </a:r>
            <a:r>
              <a:rPr lang="da-DK" sz="2400" dirty="0" err="1"/>
              <a:t>inside</a:t>
            </a:r>
            <a:r>
              <a:rPr lang="da-DK" sz="2400" dirty="0"/>
              <a:t> a </a:t>
            </a:r>
            <a:r>
              <a:rPr lang="da-DK" sz="2400" dirty="0" err="1"/>
              <a:t>class</a:t>
            </a:r>
            <a:r>
              <a:rPr lang="da-DK" sz="2400" dirty="0"/>
              <a:t> definition with </a:t>
            </a:r>
            <a:r>
              <a:rPr lang="en-US" sz="2400" i="1" dirty="0"/>
              <a:t>at least two leading underscores and at most one trailing underscore</a:t>
            </a:r>
            <a:r>
              <a:rPr lang="en-US" sz="2400" dirty="0"/>
              <a:t> in a special way: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en-US" sz="2400" dirty="0"/>
              <a:t> is textually replaced by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__attribute</a:t>
            </a:r>
          </a:p>
          <a:p>
            <a:endParaRPr lang="da-DK" sz="2400" dirty="0"/>
          </a:p>
          <a:p>
            <a:r>
              <a:rPr lang="da-DK" sz="2400" dirty="0"/>
              <a:t>Note </a:t>
            </a:r>
            <a:r>
              <a:rPr lang="da-DK" sz="2400" dirty="0" err="1"/>
              <a:t>that</a:t>
            </a:r>
            <a:r>
              <a:rPr lang="da-DK" sz="2400" dirty="0"/>
              <a:t> [</a:t>
            </a:r>
            <a:r>
              <a:rPr lang="da-DK" sz="2400" dirty="0" err="1"/>
              <a:t>Guttag</a:t>
            </a:r>
            <a:r>
              <a:rPr lang="da-DK" sz="2400" dirty="0"/>
              <a:t>, p. 126] </a:t>
            </a:r>
            <a:r>
              <a:rPr lang="da-DK" sz="2400" dirty="0" err="1"/>
              <a:t>states</a:t>
            </a:r>
            <a:r>
              <a:rPr lang="da-DK" sz="2400" dirty="0"/>
              <a:t> ”</a:t>
            </a:r>
            <a:r>
              <a:rPr lang="da-DK" sz="2400" dirty="0" err="1"/>
              <a:t>that</a:t>
            </a:r>
            <a:r>
              <a:rPr lang="da-DK" sz="2400" dirty="0"/>
              <a:t> </a:t>
            </a:r>
            <a:r>
              <a:rPr lang="da-DK" sz="2400" dirty="0" err="1"/>
              <a:t>attribute</a:t>
            </a:r>
            <a:r>
              <a:rPr lang="da-DK" sz="2400" dirty="0"/>
              <a:t> is not visible </a:t>
            </a:r>
            <a:r>
              <a:rPr lang="da-DK" sz="2400" dirty="0" err="1"/>
              <a:t>outside</a:t>
            </a:r>
            <a:r>
              <a:rPr lang="da-DK" sz="2400" dirty="0"/>
              <a:t> the </a:t>
            </a:r>
            <a:r>
              <a:rPr lang="da-DK" sz="2400" dirty="0" err="1"/>
              <a:t>class</a:t>
            </a:r>
            <a:r>
              <a:rPr lang="da-DK" sz="2400" dirty="0"/>
              <a:t>” – </a:t>
            </a:r>
            <a:r>
              <a:rPr lang="da-DK" sz="2400" dirty="0" err="1"/>
              <a:t>which</a:t>
            </a:r>
            <a:r>
              <a:rPr lang="da-DK" sz="2400" dirty="0"/>
              <a:t> </a:t>
            </a:r>
            <a:r>
              <a:rPr lang="da-DK" sz="2400" dirty="0" err="1"/>
              <a:t>only</a:t>
            </a:r>
            <a:r>
              <a:rPr lang="da-DK" sz="2400" dirty="0"/>
              <a:t> is </a:t>
            </a:r>
            <a:r>
              <a:rPr lang="da-DK" sz="2400" dirty="0" err="1"/>
              <a:t>partially</a:t>
            </a:r>
            <a:r>
              <a:rPr lang="da-DK" sz="2400" dirty="0"/>
              <a:t> </a:t>
            </a:r>
            <a:r>
              <a:rPr lang="da-DK" sz="2400" dirty="0" err="1"/>
              <a:t>correct</a:t>
            </a:r>
            <a:r>
              <a:rPr lang="da-DK" sz="2400" dirty="0"/>
              <a:t> (</a:t>
            </a:r>
            <a:r>
              <a:rPr lang="da-DK" sz="2400" dirty="0" err="1"/>
              <a:t>see</a:t>
            </a:r>
            <a:r>
              <a:rPr lang="da-DK" sz="2400" dirty="0"/>
              <a:t> </a:t>
            </a:r>
            <a:r>
              <a:rPr lang="da-DK" sz="2400" dirty="0" err="1"/>
              <a:t>example</a:t>
            </a:r>
            <a:r>
              <a:rPr lang="da-DK" sz="2400" dirty="0"/>
              <a:t>)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841874"/>
              </p:ext>
            </p:extLst>
          </p:nvPr>
        </p:nvGraphicFramePr>
        <p:xfrm>
          <a:off x="7091804" y="1825624"/>
          <a:ext cx="461034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034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name_mangeling.py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MySecretBox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__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__(self, secret):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__secret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secret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MySecretBox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__secret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AttributeError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MySecretBox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 object has no attribute '__secret'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print(x.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MySecretBox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__secret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3815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Object </a:t>
            </a:r>
            <a:r>
              <a:rPr lang="da-DK" dirty="0" err="1"/>
              <a:t>Oriented</a:t>
            </a:r>
            <a:r>
              <a:rPr lang="da-DK" dirty="0"/>
              <a:t>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4076"/>
            <a:ext cx="10515600" cy="506392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da-DK" b="1" dirty="0">
                <a:solidFill>
                  <a:schemeClr val="accent1">
                    <a:lumMod val="50000"/>
                  </a:schemeClr>
                </a:solidFill>
              </a:rPr>
              <a:t>Programming </a:t>
            </a:r>
            <a:r>
              <a:rPr lang="da-DK" b="1" dirty="0" err="1">
                <a:solidFill>
                  <a:schemeClr val="accent1">
                    <a:lumMod val="50000"/>
                  </a:schemeClr>
                </a:solidFill>
              </a:rPr>
              <a:t>paradigm</a:t>
            </a:r>
            <a:r>
              <a:rPr lang="da-DK" dirty="0"/>
              <a:t>, </a:t>
            </a:r>
            <a:r>
              <a:rPr lang="da-DK" dirty="0" err="1"/>
              <a:t>other</a:t>
            </a:r>
            <a:r>
              <a:rPr lang="da-DK" dirty="0"/>
              <a:t> </a:t>
            </a:r>
            <a:r>
              <a:rPr lang="da-DK" dirty="0" err="1"/>
              <a:t>paradigms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e.g</a:t>
            </a:r>
            <a:r>
              <a:rPr lang="da-DK" dirty="0"/>
              <a:t>.</a:t>
            </a:r>
          </a:p>
          <a:p>
            <a:pPr lvl="1"/>
            <a:r>
              <a:rPr lang="da-DK" i="1" dirty="0" err="1"/>
              <a:t>functional</a:t>
            </a:r>
            <a:r>
              <a:rPr lang="da-DK" i="1" dirty="0"/>
              <a:t> </a:t>
            </a:r>
            <a:r>
              <a:rPr lang="da-DK" i="1" dirty="0" err="1"/>
              <a:t>programming</a:t>
            </a:r>
            <a:r>
              <a:rPr lang="da-DK" dirty="0"/>
              <a:t> </a:t>
            </a:r>
            <a:r>
              <a:rPr lang="da-DK" dirty="0" err="1"/>
              <a:t>where</a:t>
            </a:r>
            <a:r>
              <a:rPr lang="da-DK" dirty="0"/>
              <a:t> the </a:t>
            </a:r>
            <a:r>
              <a:rPr lang="da-DK" dirty="0" err="1"/>
              <a:t>focus</a:t>
            </a:r>
            <a:r>
              <a:rPr lang="da-DK" dirty="0"/>
              <a:t> is on </a:t>
            </a:r>
            <a:r>
              <a:rPr lang="da-DK" dirty="0" err="1"/>
              <a:t>functions</a:t>
            </a:r>
            <a:r>
              <a:rPr lang="da-DK" dirty="0"/>
              <a:t>, </a:t>
            </a:r>
            <a:r>
              <a:rPr lang="da-DK" dirty="0" err="1"/>
              <a:t>lambda’s</a:t>
            </a:r>
            <a:r>
              <a:rPr lang="da-DK" dirty="0"/>
              <a:t> and </a:t>
            </a:r>
            <a:r>
              <a:rPr lang="da-DK" dirty="0" err="1"/>
              <a:t>higher</a:t>
            </a:r>
            <a:r>
              <a:rPr lang="da-DK" dirty="0"/>
              <a:t> </a:t>
            </a:r>
            <a:r>
              <a:rPr lang="da-DK" dirty="0" err="1"/>
              <a:t>order</a:t>
            </a:r>
            <a:r>
              <a:rPr lang="da-DK" dirty="0"/>
              <a:t> </a:t>
            </a:r>
            <a:r>
              <a:rPr lang="da-DK" dirty="0" err="1"/>
              <a:t>functions</a:t>
            </a:r>
            <a:r>
              <a:rPr lang="da-DK" dirty="0"/>
              <a:t>, and </a:t>
            </a:r>
          </a:p>
          <a:p>
            <a:pPr lvl="1"/>
            <a:r>
              <a:rPr lang="da-DK" i="1" dirty="0"/>
              <a:t>imperative </a:t>
            </a:r>
            <a:r>
              <a:rPr lang="da-DK" i="1" dirty="0" err="1"/>
              <a:t>programming</a:t>
            </a:r>
            <a:r>
              <a:rPr lang="da-DK" dirty="0"/>
              <a:t> </a:t>
            </a:r>
            <a:r>
              <a:rPr lang="da-DK" dirty="0" err="1"/>
              <a:t>focusing</a:t>
            </a:r>
            <a:r>
              <a:rPr lang="da-DK" dirty="0"/>
              <a:t> on </a:t>
            </a:r>
            <a:r>
              <a:rPr lang="da-DK" dirty="0" err="1"/>
              <a:t>sequences</a:t>
            </a:r>
            <a:r>
              <a:rPr lang="da-DK" dirty="0"/>
              <a:t> of statements </a:t>
            </a:r>
            <a:r>
              <a:rPr lang="da-DK" dirty="0" err="1"/>
              <a:t>changing</a:t>
            </a:r>
            <a:r>
              <a:rPr lang="da-DK" dirty="0"/>
              <a:t> the </a:t>
            </a:r>
            <a:r>
              <a:rPr lang="da-DK" dirty="0" err="1"/>
              <a:t>state</a:t>
            </a:r>
            <a:r>
              <a:rPr lang="da-DK" dirty="0"/>
              <a:t> of the program</a:t>
            </a:r>
          </a:p>
          <a:p>
            <a:pPr>
              <a:spcBef>
                <a:spcPts val="600"/>
              </a:spcBef>
            </a:pPr>
            <a:r>
              <a:rPr lang="da-DK" dirty="0"/>
              <a:t>Core </a:t>
            </a:r>
            <a:r>
              <a:rPr lang="da-DK" dirty="0" err="1"/>
              <a:t>concepts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b="1" dirty="0" err="1">
                <a:solidFill>
                  <a:schemeClr val="accent1">
                    <a:lumMod val="50000"/>
                  </a:schemeClr>
                </a:solidFill>
              </a:rPr>
              <a:t>objects</a:t>
            </a:r>
            <a:r>
              <a:rPr lang="da-DK" dirty="0"/>
              <a:t>,</a:t>
            </a:r>
            <a:r>
              <a:rPr lang="da-DK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a-DK" b="1" dirty="0" err="1">
                <a:solidFill>
                  <a:schemeClr val="accent1">
                    <a:lumMod val="50000"/>
                  </a:schemeClr>
                </a:solidFill>
              </a:rPr>
              <a:t>methods</a:t>
            </a:r>
            <a:r>
              <a:rPr lang="da-DK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a-DK" dirty="0"/>
              <a:t>and </a:t>
            </a:r>
            <a:r>
              <a:rPr lang="da-DK" b="1" dirty="0" err="1">
                <a:solidFill>
                  <a:schemeClr val="accent1">
                    <a:lumMod val="50000"/>
                  </a:schemeClr>
                </a:solidFill>
              </a:rPr>
              <a:t>classes</a:t>
            </a:r>
            <a:r>
              <a:rPr lang="da-DK" dirty="0"/>
              <a:t>, </a:t>
            </a:r>
          </a:p>
          <a:p>
            <a:pPr lvl="1"/>
            <a:r>
              <a:rPr lang="da-DK" dirty="0" err="1"/>
              <a:t>allowing</a:t>
            </a:r>
            <a:r>
              <a:rPr lang="da-DK" dirty="0"/>
              <a:t> </a:t>
            </a:r>
            <a:r>
              <a:rPr lang="da-DK" dirty="0" err="1"/>
              <a:t>one</a:t>
            </a:r>
            <a:r>
              <a:rPr lang="da-DK" dirty="0"/>
              <a:t> to </a:t>
            </a:r>
            <a:r>
              <a:rPr lang="da-DK" dirty="0" err="1"/>
              <a:t>construct</a:t>
            </a:r>
            <a:r>
              <a:rPr lang="da-DK" dirty="0"/>
              <a:t> </a:t>
            </a:r>
            <a:r>
              <a:rPr lang="da-DK" i="1" dirty="0"/>
              <a:t>abstract data types</a:t>
            </a:r>
            <a:r>
              <a:rPr lang="da-DK" dirty="0"/>
              <a:t>, i.e. </a:t>
            </a:r>
            <a:r>
              <a:rPr lang="da-DK" dirty="0" err="1"/>
              <a:t>user</a:t>
            </a:r>
            <a:r>
              <a:rPr lang="da-DK" dirty="0"/>
              <a:t> </a:t>
            </a:r>
            <a:r>
              <a:rPr lang="da-DK" i="1" dirty="0" err="1"/>
              <a:t>defined</a:t>
            </a:r>
            <a:r>
              <a:rPr lang="da-DK" i="1" dirty="0"/>
              <a:t> types</a:t>
            </a:r>
          </a:p>
          <a:p>
            <a:pPr lvl="1"/>
            <a:r>
              <a:rPr lang="da-DK" dirty="0" err="1"/>
              <a:t>objects</a:t>
            </a:r>
            <a:r>
              <a:rPr lang="da-DK" dirty="0"/>
              <a:t> have </a:t>
            </a:r>
            <a:r>
              <a:rPr lang="da-DK" dirty="0" err="1"/>
              <a:t>states</a:t>
            </a:r>
            <a:endParaRPr lang="da-DK" dirty="0"/>
          </a:p>
          <a:p>
            <a:pPr lvl="1"/>
            <a:r>
              <a:rPr lang="da-DK" dirty="0" err="1"/>
              <a:t>methods</a:t>
            </a:r>
            <a:r>
              <a:rPr lang="da-DK" dirty="0"/>
              <a:t> </a:t>
            </a:r>
            <a:r>
              <a:rPr lang="da-DK" dirty="0" err="1"/>
              <a:t>manipulate</a:t>
            </a:r>
            <a:r>
              <a:rPr lang="da-DK" dirty="0"/>
              <a:t> </a:t>
            </a:r>
            <a:r>
              <a:rPr lang="da-DK" dirty="0" err="1"/>
              <a:t>objects</a:t>
            </a:r>
            <a:r>
              <a:rPr lang="da-DK" dirty="0"/>
              <a:t>, </a:t>
            </a:r>
            <a:r>
              <a:rPr lang="da-DK" dirty="0" err="1"/>
              <a:t>defining</a:t>
            </a:r>
            <a:r>
              <a:rPr lang="da-DK" dirty="0"/>
              <a:t> the interface of the </a:t>
            </a:r>
            <a:r>
              <a:rPr lang="da-DK" dirty="0" err="1"/>
              <a:t>object</a:t>
            </a:r>
            <a:r>
              <a:rPr lang="da-DK" dirty="0"/>
              <a:t> to the rest of the program</a:t>
            </a:r>
          </a:p>
          <a:p>
            <a:r>
              <a:rPr lang="da-DK" dirty="0"/>
              <a:t>OO </a:t>
            </a:r>
            <a:r>
              <a:rPr lang="da-DK" dirty="0" err="1"/>
              <a:t>supported</a:t>
            </a:r>
            <a:r>
              <a:rPr lang="da-DK" dirty="0"/>
              <a:t> by </a:t>
            </a:r>
            <a:r>
              <a:rPr lang="da-DK" dirty="0" err="1">
                <a:hlinkClick r:id="rId2"/>
              </a:rPr>
              <a:t>many</a:t>
            </a:r>
            <a:r>
              <a:rPr lang="da-DK" dirty="0">
                <a:hlinkClick r:id="rId2"/>
              </a:rPr>
              <a:t> </a:t>
            </a:r>
            <a:r>
              <a:rPr lang="da-DK" dirty="0" err="1">
                <a:hlinkClick r:id="rId2"/>
              </a:rPr>
              <a:t>programming</a:t>
            </a:r>
            <a:r>
              <a:rPr lang="da-DK" dirty="0">
                <a:hlinkClick r:id="rId2"/>
              </a:rPr>
              <a:t> </a:t>
            </a:r>
            <a:r>
              <a:rPr lang="da-DK" dirty="0" err="1">
                <a:hlinkClick r:id="rId2"/>
              </a:rPr>
              <a:t>languages</a:t>
            </a:r>
            <a:r>
              <a:rPr lang="da-DK" dirty="0"/>
              <a:t>, </a:t>
            </a:r>
            <a:r>
              <a:rPr lang="da-DK" dirty="0" err="1"/>
              <a:t>including</a:t>
            </a:r>
            <a:r>
              <a:rPr lang="da-DK" dirty="0"/>
              <a:t> </a:t>
            </a:r>
            <a:r>
              <a:rPr lang="da-DK" dirty="0" err="1"/>
              <a:t>Python</a:t>
            </a: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3888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Class </a:t>
            </a:r>
            <a:r>
              <a:rPr lang="da-DK" dirty="0" err="1"/>
              <a:t>attributes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353463"/>
              </p:ext>
            </p:extLst>
          </p:nvPr>
        </p:nvGraphicFramePr>
        <p:xfrm>
          <a:off x="2174526" y="2109584"/>
          <a:ext cx="2776855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68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1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next_id</a:t>
                      </a:r>
                      <a:r>
                        <a:rPr lang="da-DK" sz="1800" b="1" i="0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3</a:t>
                      </a:r>
                      <a:endParaRPr lang="da-DK" sz="1800" b="1" i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967195"/>
              </p:ext>
            </p:extLst>
          </p:nvPr>
        </p:nvGraphicFramePr>
        <p:xfrm>
          <a:off x="6754502" y="2417008"/>
          <a:ext cx="334069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069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47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student_DD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5204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'Donald 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Duck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'2'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5294198" y="3023984"/>
            <a:ext cx="1117487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339733" y="2684098"/>
            <a:ext cx="15014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>
                <a:solidFill>
                  <a:srgbClr val="C00000"/>
                </a:solidFill>
              </a:rPr>
              <a:t>data </a:t>
            </a:r>
            <a:r>
              <a:rPr lang="da-DK" sz="2400" dirty="0" err="1">
                <a:solidFill>
                  <a:srgbClr val="C00000"/>
                </a:solidFill>
              </a:rPr>
              <a:t>attributes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54502" y="1836486"/>
            <a:ext cx="3340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 err="1">
                <a:solidFill>
                  <a:srgbClr val="C00000"/>
                </a:solidFill>
              </a:rPr>
              <a:t>object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ight Brace 21"/>
          <p:cNvSpPr/>
          <p:nvPr/>
        </p:nvSpPr>
        <p:spPr>
          <a:xfrm>
            <a:off x="10203098" y="2776345"/>
            <a:ext cx="136635" cy="646501"/>
          </a:xfrm>
          <a:prstGeom prst="rightBrace">
            <a:avLst>
              <a:gd name="adj1" fmla="val 4179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174526" y="1549597"/>
            <a:ext cx="2776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 err="1">
                <a:solidFill>
                  <a:srgbClr val="C00000"/>
                </a:solidFill>
              </a:rPr>
              <a:t>class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ight Brace 27"/>
          <p:cNvSpPr/>
          <p:nvPr/>
        </p:nvSpPr>
        <p:spPr>
          <a:xfrm flipH="1">
            <a:off x="1929985" y="2547258"/>
            <a:ext cx="107906" cy="1711307"/>
          </a:xfrm>
          <a:prstGeom prst="rightBrace">
            <a:avLst>
              <a:gd name="adj1" fmla="val 4179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28572" y="2933693"/>
            <a:ext cx="15014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2400" dirty="0" err="1">
                <a:solidFill>
                  <a:srgbClr val="C00000"/>
                </a:solidFill>
              </a:rPr>
              <a:t>class</a:t>
            </a:r>
            <a:r>
              <a:rPr lang="da-DK" sz="2400" dirty="0">
                <a:solidFill>
                  <a:srgbClr val="C00000"/>
                </a:solidFill>
              </a:rPr>
              <a:t>  </a:t>
            </a:r>
            <a:r>
              <a:rPr lang="da-DK" sz="2400" dirty="0" err="1">
                <a:solidFill>
                  <a:srgbClr val="C00000"/>
                </a:solidFill>
              </a:rPr>
              <a:t>attributes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838200" y="4552008"/>
            <a:ext cx="10515600" cy="2305992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en-US" dirty="0"/>
              <a:t> first searches the objects attributes to find a match, if no match, continuous to search the attributes of the class</a:t>
            </a:r>
          </a:p>
          <a:p>
            <a:r>
              <a:rPr lang="en-US" dirty="0"/>
              <a:t>Assignments to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en-US" dirty="0"/>
              <a:t> are always to the objects attribute (possibly creating the attribute)</a:t>
            </a:r>
          </a:p>
          <a:p>
            <a:r>
              <a:rPr lang="en-US" dirty="0"/>
              <a:t>Class attributes can be </a:t>
            </a:r>
            <a:r>
              <a:rPr lang="en-US" dirty="0" err="1"/>
              <a:t>accesed</a:t>
            </a:r>
            <a:r>
              <a:rPr lang="en-US" dirty="0"/>
              <a:t> directly as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b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(or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class__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.attribute</a:t>
            </a:r>
            <a:r>
              <a:rPr lang="en-US" dirty="0"/>
              <a:t>)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640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475514" cy="1325563"/>
          </a:xfrm>
        </p:spPr>
        <p:txBody>
          <a:bodyPr/>
          <a:lstStyle/>
          <a:p>
            <a:r>
              <a:rPr lang="en-US" dirty="0"/>
              <a:t>Class data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6510"/>
            <a:ext cx="5301343" cy="5021489"/>
          </a:xfrm>
        </p:spPr>
        <p:txBody>
          <a:bodyPr>
            <a:normAutofit/>
          </a:bodyPr>
          <a:lstStyle/>
          <a:p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next_id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cs typeface="Courier New" panose="02070309020205020404" pitchFamily="49" charset="0"/>
              </a:rPr>
              <a:t>is a class attribute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Accessed using 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Student.next_id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cs typeface="Courier New" panose="02070309020205020404" pitchFamily="49" charset="0"/>
              </a:rPr>
              <a:t>The lookup     can be replaced with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next_id</a:t>
            </a:r>
            <a:r>
              <a:rPr lang="en-US" sz="2400" dirty="0">
                <a:cs typeface="Courier New" panose="02070309020205020404" pitchFamily="49" charset="0"/>
              </a:rPr>
              <a:t>, since only the class has this attribute, looking up in the object will be propagated to a lookup in the class attributes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cs typeface="Courier New" panose="02070309020205020404" pitchFamily="49" charset="0"/>
              </a:rPr>
              <a:t>In the update     it is crucial that we update the class attribute, since otherwise the incremented value will be assigned as an object attribute</a:t>
            </a:r>
          </a:p>
          <a:p>
            <a:pPr marL="0" indent="0">
              <a:buNone/>
              <a:tabLst>
                <a:tab pos="358775" algn="l"/>
              </a:tabLst>
            </a:pPr>
            <a:r>
              <a:rPr lang="en-US" sz="2400" dirty="0">
                <a:cs typeface="Courier New" panose="02070309020205020404" pitchFamily="49" charset="0"/>
              </a:rPr>
              <a:t>	(What will the result be?)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891688"/>
              </p:ext>
            </p:extLst>
          </p:nvPr>
        </p:nvGraphicFramePr>
        <p:xfrm>
          <a:off x="6488706" y="195941"/>
          <a:ext cx="5507355" cy="647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73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student_auto_id.py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next_id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1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class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attribute</a:t>
                      </a:r>
                      <a:endParaRPr 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name):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.name = name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.id =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Student.next_id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Student.next_id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+= 1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get_name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.name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get_id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.id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students = [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('Scrooge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McDuck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'),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('Donald Duck'),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('Mickey Mouse')]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student in students: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student.get_name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(),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"has student id",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student.get_id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02510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Scrooge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McDuck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has student id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Donald Duck has student id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Mickey Mouse has student id 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356274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10485499" y="156803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405433" y="202886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745757" y="287431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018490" y="464143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142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– What does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return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6599" y="2566677"/>
            <a:ext cx="4637316" cy="28225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UnboundLocalError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Don’t know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487503"/>
              </p:ext>
            </p:extLst>
          </p:nvPr>
        </p:nvGraphicFramePr>
        <p:xfrm>
          <a:off x="958780" y="2222378"/>
          <a:ext cx="5178251" cy="3240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825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MyClass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x = 2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get(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.x = 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.x + 1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return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MyClass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.x + 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.x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 =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MyClass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print(obj.get())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</a:t>
                      </a:r>
                      <a:endParaRPr lang="pt-BR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Smiley Face 4"/>
          <p:cNvSpPr/>
          <p:nvPr/>
        </p:nvSpPr>
        <p:spPr>
          <a:xfrm>
            <a:off x="6627174" y="3111330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070827"/>
              </p:ext>
            </p:extLst>
          </p:nvPr>
        </p:nvGraphicFramePr>
        <p:xfrm>
          <a:off x="7256365" y="5462468"/>
          <a:ext cx="2230755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07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946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MyClass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216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1" i="0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2</a:t>
                      </a:r>
                      <a:endParaRPr lang="da-DK" sz="1800" b="1" i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288411"/>
              </p:ext>
            </p:extLst>
          </p:nvPr>
        </p:nvGraphicFramePr>
        <p:xfrm>
          <a:off x="10681355" y="5647884"/>
          <a:ext cx="865505" cy="7874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5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946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216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9594193" y="6041588"/>
            <a:ext cx="909833" cy="2222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672903" y="6041587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1200"/>
              </a:spcAft>
              <a:buClr>
                <a:schemeClr val="accent1">
                  <a:lumMod val="50000"/>
                </a:schemeClr>
              </a:buClr>
              <a:defRPr/>
            </a:pPr>
            <a:r>
              <a:rPr lang="da-DK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</a:p>
        </p:txBody>
      </p:sp>
    </p:spTree>
    <p:extLst>
      <p:ext uri="{BB962C8B-B14F-4D97-AF65-F5344CB8AC3E}">
        <p14:creationId xmlns:p14="http://schemas.microsoft.com/office/powerpoint/2010/main" val="82599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06204" cy="1325563"/>
          </a:xfrm>
        </p:spPr>
        <p:txBody>
          <a:bodyPr/>
          <a:lstStyle/>
          <a:p>
            <a:r>
              <a:rPr lang="en-US" dirty="0"/>
              <a:t>Class data attribute example (in Python)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805190"/>
              </p:ext>
            </p:extLst>
          </p:nvPr>
        </p:nvGraphicFramePr>
        <p:xfrm>
          <a:off x="6892724" y="1847638"/>
          <a:ext cx="4551680" cy="388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16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0561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class_attributes.py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5590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1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class attribute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inc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My_Class.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+ 1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obj1 =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obj2 =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obj1.inc()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obj2.inc()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print(obj1.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obj2.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705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shell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941581"/>
                  </a:ext>
                </a:extLst>
              </a:tr>
              <a:tr h="270561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3 3</a:t>
                      </a:r>
                      <a:endParaRPr 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877464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5340883"/>
            <a:ext cx="5388016" cy="1022152"/>
          </a:xfrm>
        </p:spPr>
        <p:txBody>
          <a:bodyPr>
            <a:normAutofit/>
          </a:bodyPr>
          <a:lstStyle/>
          <a:p>
            <a:r>
              <a:rPr lang="en-US" sz="2000" dirty="0"/>
              <a:t>Note that </a:t>
            </a:r>
            <a:r>
              <a:rPr lang="en-US" sz="2000" dirty="0" err="1">
                <a:latin typeface="Courier New" panose="02070309020205020404" pitchFamily="49" charset="0"/>
              </a:rPr>
              <a:t>My_Class.x</a:t>
            </a:r>
            <a:r>
              <a:rPr lang="en-US" sz="2000" dirty="0"/>
              <a:t> and </a:t>
            </a:r>
            <a:r>
              <a:rPr lang="en-US" sz="2000" dirty="0" err="1">
                <a:latin typeface="Courier New" panose="02070309020205020404" pitchFamily="49" charset="0"/>
              </a:rPr>
              <a:t>self.x</a:t>
            </a:r>
            <a:r>
              <a:rPr lang="en-US" sz="2000" dirty="0"/>
              <a:t> refer to the same class attribute (since </a:t>
            </a:r>
            <a:r>
              <a:rPr lang="en-US" sz="2000" dirty="0" err="1">
                <a:latin typeface="Courier New" panose="02070309020205020404" pitchFamily="49" charset="0"/>
              </a:rPr>
              <a:t>self.x</a:t>
            </a:r>
            <a:r>
              <a:rPr lang="en-US" sz="2000" dirty="0">
                <a:latin typeface="Courier New" panose="02070309020205020404" pitchFamily="49" charset="0"/>
              </a:rPr>
              <a:t> </a:t>
            </a:r>
            <a:r>
              <a:rPr lang="en-US" sz="2000" dirty="0"/>
              <a:t>has never been assigned a value)</a:t>
            </a:r>
            <a:endParaRPr lang="en-US" sz="2000" dirty="0">
              <a:latin typeface="Courier New" panose="02070309020205020404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249907"/>
              </p:ext>
            </p:extLst>
          </p:nvPr>
        </p:nvGraphicFramePr>
        <p:xfrm>
          <a:off x="1220167" y="3090825"/>
          <a:ext cx="2230755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07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946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216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1" i="0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1</a:t>
                      </a:r>
                      <a:endParaRPr lang="da-DK" sz="1800" b="1" i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inc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243179"/>
              </p:ext>
            </p:extLst>
          </p:nvPr>
        </p:nvGraphicFramePr>
        <p:xfrm>
          <a:off x="4778266" y="2652514"/>
          <a:ext cx="865505" cy="7874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5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946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216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417954"/>
              </p:ext>
            </p:extLst>
          </p:nvPr>
        </p:nvGraphicFramePr>
        <p:xfrm>
          <a:off x="4780677" y="3984020"/>
          <a:ext cx="865505" cy="7874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5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946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216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V="1">
            <a:off x="3557995" y="3171463"/>
            <a:ext cx="1112390" cy="50070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557995" y="3846200"/>
            <a:ext cx="1112390" cy="48851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772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22691-6935-4323-BF7E-DD0D3FF82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__name__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__class__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FAC4F92-C1E1-4968-8DE4-029350FF6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934175"/>
              </p:ext>
            </p:extLst>
          </p:nvPr>
        </p:nvGraphicFramePr>
        <p:xfrm>
          <a:off x="177800" y="1876424"/>
          <a:ext cx="1184275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275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MM = Student('Mickey Mouse')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MM.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                        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objects attributes</a:t>
                      </a:r>
                      <a:endParaRPr lang="pt-BR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{'name': 'Mickey Mouse', 'id': '1'}</a:t>
                      </a:r>
                      <a:endParaRPr lang="pt-BR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MM.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__class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                       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objects class (reference to object of type class)</a:t>
                      </a:r>
                      <a:endParaRPr lang="pt-BR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&lt;class '__main__.Student'&gt;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Student.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__name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                   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class name (string)</a:t>
                      </a:r>
                      <a:endParaRPr lang="pt-BR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'Student'</a:t>
                      </a: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Student.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                   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class attributes</a:t>
                      </a:r>
                      <a:endParaRPr lang="pt-BR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mappingproxy({</a:t>
                      </a:r>
                      <a:b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'__module__': '__main__’,                                      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module where class defined</a:t>
                      </a:r>
                      <a:b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'next_id': 2,                                                  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class data attriute</a:t>
                      </a:r>
                      <a:b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'__init__': &lt;function Student.__init__ at 0x000002831344CD30&gt;, 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class method</a:t>
                      </a:r>
                      <a:b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'get_name': &lt;function Student.get_name at 0x000002831344CE50&gt;, 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class method</a:t>
                      </a:r>
                      <a:b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'get_id': &lt;function Student.get_id at 0x000002831344CEE0&gt;,     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class method</a:t>
                      </a:r>
                      <a:b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'__dict__': &lt;attribute '__dict__' of 'Student' objects&gt;,       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attributes of class</a:t>
                      </a:r>
                      <a:b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'__weakref__': &lt;attribute '__weakref__' of 'Student' objects&gt;,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(for garbage collecting)</a:t>
                      </a:r>
                      <a:b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'__doc__': None                                                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docstring</a:t>
                      </a:r>
                      <a:b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29563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332514" cy="1325563"/>
          </a:xfrm>
        </p:spPr>
        <p:txBody>
          <a:bodyPr/>
          <a:lstStyle/>
          <a:p>
            <a:r>
              <a:rPr lang="en-US" dirty="0"/>
              <a:t>Java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12771" cy="4351338"/>
          </a:xfrm>
        </p:spPr>
        <p:txBody>
          <a:bodyPr/>
          <a:lstStyle/>
          <a:p>
            <a:r>
              <a:rPr lang="en-US" dirty="0"/>
              <a:t>In Java </a:t>
            </a:r>
            <a:r>
              <a:rPr lang="en-US" i="1" dirty="0"/>
              <a:t>class attributes,</a:t>
            </a:r>
            <a:r>
              <a:rPr lang="en-US" dirty="0"/>
              <a:t> i.e. attribute values shared by all instances, are labeled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</a:p>
          <a:p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allows</a:t>
            </a:r>
            <a:r>
              <a:rPr lang="da-DK" dirty="0"/>
              <a:t> </a:t>
            </a:r>
            <a:r>
              <a:rPr lang="da-DK" dirty="0" err="1"/>
              <a:t>both</a:t>
            </a:r>
            <a:r>
              <a:rPr lang="da-DK" dirty="0"/>
              <a:t> </a:t>
            </a:r>
            <a:r>
              <a:rPr lang="da-DK" dirty="0" err="1"/>
              <a:t>class</a:t>
            </a:r>
            <a:r>
              <a:rPr lang="da-DK" dirty="0"/>
              <a:t> and </a:t>
            </a:r>
            <a:r>
              <a:rPr lang="da-DK" dirty="0" err="1"/>
              <a:t>instance</a:t>
            </a:r>
            <a:r>
              <a:rPr lang="da-DK" dirty="0"/>
              <a:t> </a:t>
            </a:r>
            <a:r>
              <a:rPr lang="da-DK" dirty="0" err="1"/>
              <a:t>attributes</a:t>
            </a:r>
            <a:r>
              <a:rPr lang="da-DK" dirty="0"/>
              <a:t> with the same </a:t>
            </a:r>
            <a:r>
              <a:rPr lang="da-DK" dirty="0" err="1"/>
              <a:t>name</a:t>
            </a:r>
            <a:r>
              <a:rPr lang="da-DK" dirty="0"/>
              <a:t> – in Java at most </a:t>
            </a:r>
            <a:r>
              <a:rPr lang="da-DK" dirty="0" err="1"/>
              <a:t>one</a:t>
            </a:r>
            <a:r>
              <a:rPr lang="da-DK" dirty="0"/>
              <a:t> of </a:t>
            </a:r>
            <a:r>
              <a:rPr lang="da-DK" dirty="0" err="1"/>
              <a:t>them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exist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693670"/>
              </p:ext>
            </p:extLst>
          </p:nvPr>
        </p:nvGraphicFramePr>
        <p:xfrm>
          <a:off x="5355771" y="807720"/>
          <a:ext cx="6189980" cy="5489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99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1901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static_attributes.java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9195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static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= 1;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inc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+= 1; };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static_attributes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static void main(String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[]){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obj1 = new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obj2 = new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obj1.inc();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obj2.inc();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System.out.println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obj1.x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System.out.println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obj2.x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719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Java</a:t>
                      </a:r>
                      <a:r>
                        <a:rPr lang="en-US" sz="1800" b="1" baseline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output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941581"/>
                  </a:ext>
                </a:extLst>
              </a:tr>
              <a:tr h="673604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87746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303662"/>
              </p:ext>
            </p:extLst>
          </p:nvPr>
        </p:nvGraphicFramePr>
        <p:xfrm>
          <a:off x="1730688" y="5738538"/>
          <a:ext cx="132588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8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0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0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0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endParaRPr lang="da-DK" sz="10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853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000" b="1" i="0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1</a:t>
                      </a:r>
                      <a:endParaRPr lang="da-DK" sz="1000" b="1" i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0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inc</a:t>
                      </a:r>
                      <a:r>
                        <a:rPr lang="da-DK" sz="10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0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248530"/>
              </p:ext>
            </p:extLst>
          </p:nvPr>
        </p:nvGraphicFramePr>
        <p:xfrm>
          <a:off x="3755722" y="5564652"/>
          <a:ext cx="56388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0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0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790183"/>
              </p:ext>
            </p:extLst>
          </p:nvPr>
        </p:nvGraphicFramePr>
        <p:xfrm>
          <a:off x="3758941" y="6190152"/>
          <a:ext cx="56388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0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obj2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0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3190769" y="5808493"/>
            <a:ext cx="472224" cy="24383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190770" y="6233601"/>
            <a:ext cx="472223" cy="20039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2956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332514" cy="1325563"/>
          </a:xfrm>
        </p:spPr>
        <p:txBody>
          <a:bodyPr/>
          <a:lstStyle/>
          <a:p>
            <a:r>
              <a:rPr lang="en-US" dirty="0"/>
              <a:t>C++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7944"/>
            <a:ext cx="4212771" cy="49452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C++ </a:t>
            </a:r>
            <a:r>
              <a:rPr lang="en-US" i="1" dirty="0"/>
              <a:t>class attributes,</a:t>
            </a:r>
            <a:r>
              <a:rPr lang="en-US" dirty="0"/>
              <a:t> i.e. attribute values shared by all instances, are labeled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</a:p>
          <a:p>
            <a:r>
              <a:rPr lang="en-US" dirty="0"/>
              <a:t>ISO C++ forbids in-class initialization of non-</a:t>
            </a:r>
            <a:r>
              <a:rPr lang="en-US" dirty="0" err="1"/>
              <a:t>const</a:t>
            </a:r>
            <a:r>
              <a:rPr lang="en-US" dirty="0"/>
              <a:t> static member</a:t>
            </a:r>
          </a:p>
          <a:p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allows</a:t>
            </a:r>
            <a:r>
              <a:rPr lang="da-DK" dirty="0"/>
              <a:t> </a:t>
            </a:r>
            <a:r>
              <a:rPr lang="da-DK" dirty="0" err="1"/>
              <a:t>both</a:t>
            </a:r>
            <a:r>
              <a:rPr lang="da-DK" dirty="0"/>
              <a:t> </a:t>
            </a:r>
            <a:r>
              <a:rPr lang="da-DK" dirty="0" err="1"/>
              <a:t>class</a:t>
            </a:r>
            <a:r>
              <a:rPr lang="da-DK" dirty="0"/>
              <a:t> and </a:t>
            </a:r>
            <a:r>
              <a:rPr lang="da-DK" dirty="0" err="1"/>
              <a:t>instance</a:t>
            </a:r>
            <a:r>
              <a:rPr lang="da-DK" dirty="0"/>
              <a:t> </a:t>
            </a:r>
            <a:r>
              <a:rPr lang="da-DK" dirty="0" err="1"/>
              <a:t>attributes</a:t>
            </a:r>
            <a:r>
              <a:rPr lang="da-DK" dirty="0"/>
              <a:t> with the same </a:t>
            </a:r>
            <a:r>
              <a:rPr lang="da-DK" dirty="0" err="1"/>
              <a:t>name</a:t>
            </a:r>
            <a:r>
              <a:rPr lang="da-DK" dirty="0"/>
              <a:t> – in C++ at most </a:t>
            </a:r>
            <a:r>
              <a:rPr lang="da-DK" dirty="0" err="1"/>
              <a:t>one</a:t>
            </a:r>
            <a:r>
              <a:rPr lang="da-DK" dirty="0"/>
              <a:t> of </a:t>
            </a:r>
            <a:r>
              <a:rPr lang="da-DK" dirty="0" err="1"/>
              <a:t>them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exist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449543"/>
              </p:ext>
            </p:extLst>
          </p:nvPr>
        </p:nvGraphicFramePr>
        <p:xfrm>
          <a:off x="5497286" y="535577"/>
          <a:ext cx="6189980" cy="6114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99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1901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static_attributes.cpp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9195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iostream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using namespace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static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x;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"= 1" is not allowed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void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inc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 x += 1; };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::x = 1;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class initialization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main(){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obj1;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obj2;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obj1.inc();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obj2.inc();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cout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&lt;&lt;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obj1.x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endl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cout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&lt;&lt;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obj2.x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endl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719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C++</a:t>
                      </a:r>
                      <a:r>
                        <a:rPr lang="en-US" sz="1800" b="1" baseline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output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941581"/>
                  </a:ext>
                </a:extLst>
              </a:tr>
              <a:tr h="673604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87746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722528"/>
              </p:ext>
            </p:extLst>
          </p:nvPr>
        </p:nvGraphicFramePr>
        <p:xfrm>
          <a:off x="1666211" y="5831619"/>
          <a:ext cx="132588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8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0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0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0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endParaRPr lang="da-DK" sz="10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853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000" b="1" i="0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1</a:t>
                      </a:r>
                      <a:endParaRPr lang="da-DK" sz="1000" b="1" i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0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inc</a:t>
                      </a:r>
                      <a:r>
                        <a:rPr lang="da-DK" sz="10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0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280722"/>
              </p:ext>
            </p:extLst>
          </p:nvPr>
        </p:nvGraphicFramePr>
        <p:xfrm>
          <a:off x="3691245" y="5657733"/>
          <a:ext cx="56388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0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0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130956"/>
              </p:ext>
            </p:extLst>
          </p:nvPr>
        </p:nvGraphicFramePr>
        <p:xfrm>
          <a:off x="3694464" y="6283233"/>
          <a:ext cx="56388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0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obj2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0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3126292" y="5901574"/>
            <a:ext cx="472224" cy="24383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126293" y="6326682"/>
            <a:ext cx="472223" cy="20039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0956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7975"/>
            <a:ext cx="10515600" cy="1325563"/>
          </a:xfrm>
        </p:spPr>
        <p:txBody>
          <a:bodyPr/>
          <a:lstStyle/>
          <a:p>
            <a:r>
              <a:rPr lang="da-DK" dirty="0" err="1"/>
              <a:t>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A simple </a:t>
            </a:r>
            <a:r>
              <a:rPr lang="da-DK" dirty="0" err="1"/>
              <a:t>usage</a:t>
            </a:r>
            <a:r>
              <a:rPr lang="da-DK" dirty="0"/>
              <a:t> of </a:t>
            </a:r>
            <a:r>
              <a:rPr lang="da-DK" dirty="0" err="1"/>
              <a:t>class</a:t>
            </a:r>
            <a:r>
              <a:rPr lang="da-DK" dirty="0"/>
              <a:t> data </a:t>
            </a:r>
            <a:r>
              <a:rPr lang="da-DK" dirty="0" err="1"/>
              <a:t>attributes</a:t>
            </a:r>
            <a:r>
              <a:rPr lang="da-DK" dirty="0"/>
              <a:t> is to store a set of </a:t>
            </a:r>
            <a:r>
              <a:rPr lang="da-DK" dirty="0" err="1"/>
              <a:t>constants</a:t>
            </a:r>
            <a:r>
              <a:rPr lang="da-DK" dirty="0"/>
              <a:t> (but </a:t>
            </a:r>
            <a:r>
              <a:rPr lang="da-DK" dirty="0" err="1"/>
              <a:t>there</a:t>
            </a:r>
            <a:r>
              <a:rPr lang="da-DK" dirty="0"/>
              <a:t> is </a:t>
            </a:r>
            <a:r>
              <a:rPr lang="da-DK" dirty="0" err="1"/>
              <a:t>nothing</a:t>
            </a:r>
            <a:r>
              <a:rPr lang="da-DK" dirty="0"/>
              <a:t> </a:t>
            </a:r>
            <a:r>
              <a:rPr lang="da-DK" dirty="0" err="1"/>
              <a:t>preventing</a:t>
            </a:r>
            <a:r>
              <a:rPr lang="da-DK" dirty="0"/>
              <a:t> </a:t>
            </a:r>
            <a:r>
              <a:rPr lang="da-DK" dirty="0" err="1"/>
              <a:t>anyone</a:t>
            </a:r>
            <a:r>
              <a:rPr lang="da-DK" dirty="0"/>
              <a:t> to chance </a:t>
            </a:r>
            <a:r>
              <a:rPr lang="da-DK" dirty="0" err="1"/>
              <a:t>these</a:t>
            </a:r>
            <a:r>
              <a:rPr lang="da-DK" dirty="0"/>
              <a:t> </a:t>
            </a:r>
            <a:r>
              <a:rPr lang="da-DK" dirty="0" err="1"/>
              <a:t>values</a:t>
            </a:r>
            <a:r>
              <a:rPr lang="da-DK" dirty="0"/>
              <a:t>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386897" y="3350678"/>
          <a:ext cx="3418205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82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31857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275215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Color: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RED   = "ff0000"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GREEN = "00ff00"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BLUE  = "0000ff"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Color.RED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'ff0000'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21881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02063"/>
            <a:ext cx="11016343" cy="1325563"/>
          </a:xfrm>
        </p:spPr>
        <p:txBody>
          <a:bodyPr/>
          <a:lstStyle/>
          <a:p>
            <a:r>
              <a:rPr lang="da-DK" dirty="0"/>
              <a:t>PEP8 </a:t>
            </a:r>
            <a:r>
              <a:rPr lang="en-US" dirty="0"/>
              <a:t>Style Guide for Python Code (some quotes)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86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Class names</a:t>
            </a:r>
            <a:r>
              <a:rPr lang="en-US" dirty="0"/>
              <a:t> should normally use the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CapWords</a:t>
            </a:r>
            <a:r>
              <a:rPr lang="en-US" dirty="0"/>
              <a:t> convention.</a:t>
            </a:r>
          </a:p>
          <a:p>
            <a:r>
              <a:rPr lang="en-US" dirty="0"/>
              <a:t>Always use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self</a:t>
            </a:r>
            <a:r>
              <a:rPr lang="en-US" dirty="0"/>
              <a:t> for the first argument to instance methods.</a:t>
            </a:r>
          </a:p>
          <a:p>
            <a:r>
              <a:rPr lang="en-US" dirty="0"/>
              <a:t>Use one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leading underscore </a:t>
            </a:r>
            <a:r>
              <a:rPr lang="en-US" dirty="0"/>
              <a:t>only for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non-public methods and instance </a:t>
            </a:r>
            <a:r>
              <a:rPr lang="en-US" dirty="0"/>
              <a:t>variables.</a:t>
            </a:r>
          </a:p>
          <a:p>
            <a:r>
              <a:rPr lang="en-US" dirty="0"/>
              <a:t>For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simple public data attributes</a:t>
            </a:r>
            <a:r>
              <a:rPr lang="en-US" dirty="0"/>
              <a:t>, it is best to expose just the attribute name, </a:t>
            </a:r>
            <a:r>
              <a:rPr lang="en-US" dirty="0">
                <a:solidFill>
                  <a:srgbClr val="C00000"/>
                </a:solidFill>
              </a:rPr>
              <a:t>without complicated </a:t>
            </a:r>
            <a:r>
              <a:rPr lang="en-US" dirty="0" err="1">
                <a:solidFill>
                  <a:srgbClr val="C00000"/>
                </a:solidFill>
              </a:rPr>
              <a:t>accessor</a:t>
            </a:r>
            <a:r>
              <a:rPr lang="en-US" dirty="0">
                <a:solidFill>
                  <a:srgbClr val="C00000"/>
                </a:solidFill>
              </a:rPr>
              <a:t>/</a:t>
            </a:r>
            <a:r>
              <a:rPr lang="en-US" dirty="0" err="1">
                <a:solidFill>
                  <a:srgbClr val="C00000"/>
                </a:solidFill>
              </a:rPr>
              <a:t>mutator</a:t>
            </a:r>
            <a:r>
              <a:rPr lang="en-US" dirty="0">
                <a:solidFill>
                  <a:srgbClr val="C00000"/>
                </a:solidFill>
              </a:rPr>
              <a:t> methods</a:t>
            </a:r>
            <a:r>
              <a:rPr lang="en-US" dirty="0"/>
              <a:t>. </a:t>
            </a:r>
          </a:p>
          <a:p>
            <a:r>
              <a:rPr lang="en-US" dirty="0"/>
              <a:t>Always decide whether a class's methods and instance variables (collectively: "attributes") should be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public</a:t>
            </a:r>
            <a:r>
              <a:rPr lang="en-US" dirty="0"/>
              <a:t> or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non-public</a:t>
            </a:r>
            <a:r>
              <a:rPr lang="en-US" dirty="0"/>
              <a:t>. If in doubt, choose non-public; it's easier to make it public later than to make a public attribute non-public.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201047" y="6374962"/>
            <a:ext cx="3811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2"/>
              </a:rPr>
              <a:t>www.python.org/dev/peps/pep-0008/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4180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543" y="354240"/>
            <a:ext cx="10515600" cy="1325563"/>
          </a:xfrm>
        </p:spPr>
        <p:txBody>
          <a:bodyPr/>
          <a:lstStyle/>
          <a:p>
            <a:r>
              <a:rPr lang="en-US"/>
              <a:t>Some methods </a:t>
            </a:r>
            <a:r>
              <a:rPr lang="en-US" dirty="0"/>
              <a:t>many class have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4060185"/>
              </p:ext>
            </p:extLst>
          </p:nvPr>
        </p:nvGraphicFramePr>
        <p:xfrm>
          <a:off x="853612" y="1633503"/>
          <a:ext cx="10467531" cy="44805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230880">
                  <a:extLst>
                    <a:ext uri="{9D8B030D-6E8A-4147-A177-3AD203B41FA5}">
                      <a16:colId xmlns:a16="http://schemas.microsoft.com/office/drawing/2014/main" val="3349743415"/>
                    </a:ext>
                  </a:extLst>
                </a:gridCol>
                <a:gridCol w="7236651">
                  <a:extLst>
                    <a:ext uri="{9D8B030D-6E8A-4147-A177-3AD203B41FA5}">
                      <a16:colId xmlns:a16="http://schemas.microsoft.com/office/drawing/2014/main" val="3302447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2000" dirty="0"/>
                        <a:t>Method</a:t>
                      </a:r>
                      <a:endParaRPr lang="en-US" sz="2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err="1"/>
                        <a:t>Description</a:t>
                      </a:r>
                      <a:endParaRPr lang="en-US" sz="200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727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eq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other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err="1"/>
                        <a:t>Used</a:t>
                      </a:r>
                      <a:r>
                        <a:rPr lang="da-DK" sz="2000" dirty="0"/>
                        <a:t> to test if </a:t>
                      </a:r>
                      <a:r>
                        <a:rPr lang="da-DK" sz="2000" dirty="0" err="1"/>
                        <a:t>two</a:t>
                      </a:r>
                      <a:r>
                        <a:rPr lang="da-DK" sz="2000" dirty="0"/>
                        <a:t> elements </a:t>
                      </a:r>
                      <a:r>
                        <a:rPr lang="da-DK" sz="2000" dirty="0" err="1"/>
                        <a:t>are</a:t>
                      </a:r>
                      <a:r>
                        <a:rPr lang="da-DK" sz="2000" dirty="0"/>
                        <a:t> </a:t>
                      </a:r>
                      <a:r>
                        <a:rPr lang="da-DK" sz="2000" dirty="0" err="1"/>
                        <a:t>equal</a:t>
                      </a:r>
                      <a:br>
                        <a:rPr lang="da-DK" sz="2000" dirty="0"/>
                      </a:br>
                      <a:r>
                        <a:rPr lang="da-DK" sz="2000" dirty="0" err="1"/>
                        <a:t>Two</a:t>
                      </a:r>
                      <a:r>
                        <a:rPr lang="da-DK" sz="2000" dirty="0"/>
                        <a:t> elements</a:t>
                      </a:r>
                      <a:r>
                        <a:rPr lang="da-DK" sz="2000" baseline="0" dirty="0"/>
                        <a:t> </a:t>
                      </a:r>
                      <a:r>
                        <a:rPr lang="da-DK" sz="2000" baseline="0" dirty="0" err="1"/>
                        <a:t>where</a:t>
                      </a:r>
                      <a:r>
                        <a:rPr lang="da-DK" sz="2000" baseline="0" dirty="0"/>
                        <a:t> __</a:t>
                      </a:r>
                      <a:r>
                        <a:rPr lang="da-DK" sz="2000" baseline="0" dirty="0" err="1"/>
                        <a:t>eq</a:t>
                      </a:r>
                      <a:r>
                        <a:rPr lang="da-DK" sz="2000" baseline="0" dirty="0"/>
                        <a:t>__ is true must have </a:t>
                      </a:r>
                      <a:r>
                        <a:rPr lang="da-DK" sz="2000" baseline="0" dirty="0" err="1"/>
                        <a:t>equal</a:t>
                      </a:r>
                      <a:r>
                        <a:rPr lang="da-DK" sz="2000" baseline="0" dirty="0"/>
                        <a:t> __hash__</a:t>
                      </a:r>
                      <a:endParaRPr lang="en-US" sz="200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33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err="1"/>
                        <a:t>Used</a:t>
                      </a:r>
                      <a:r>
                        <a:rPr lang="da-DK" sz="2000" dirty="0"/>
                        <a:t> by</a:t>
                      </a:r>
                      <a:r>
                        <a:rPr lang="da-DK" sz="2000" baseline="0" dirty="0"/>
                        <a:t> </a:t>
                      </a:r>
                      <a:r>
                        <a:rPr lang="da-DK" sz="20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da-DK" sz="2000" baseline="0" dirty="0"/>
                        <a:t> and </a:t>
                      </a:r>
                      <a:r>
                        <a:rPr lang="da-DK" sz="20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21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repr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err="1"/>
                        <a:t>Used</a:t>
                      </a:r>
                      <a:r>
                        <a:rPr lang="da-DK" sz="2000" dirty="0"/>
                        <a:t> by 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repr</a:t>
                      </a:r>
                      <a:r>
                        <a:rPr lang="da-DK" sz="2000" dirty="0"/>
                        <a:t>, </a:t>
                      </a:r>
                      <a:r>
                        <a:rPr lang="da-DK" sz="2000" dirty="0" err="1"/>
                        <a:t>e.g</a:t>
                      </a:r>
                      <a:r>
                        <a:rPr lang="da-DK" sz="2000" dirty="0"/>
                        <a:t>. for </a:t>
                      </a:r>
                      <a:r>
                        <a:rPr lang="da-DK" sz="2000" dirty="0" err="1"/>
                        <a:t>printing</a:t>
                      </a:r>
                      <a:r>
                        <a:rPr lang="da-DK" sz="2000" baseline="0" dirty="0"/>
                        <a:t> to the IDE </a:t>
                      </a:r>
                      <a:r>
                        <a:rPr lang="da-DK" sz="2000" baseline="0" dirty="0" err="1"/>
                        <a:t>shell</a:t>
                      </a:r>
                      <a:br>
                        <a:rPr lang="da-DK" sz="2000" baseline="0" dirty="0"/>
                      </a:br>
                      <a:r>
                        <a:rPr lang="da-DK" sz="2000" baseline="0" dirty="0"/>
                        <a:t>(</a:t>
                      </a:r>
                      <a:r>
                        <a:rPr lang="da-DK" sz="2000" baseline="0" dirty="0" err="1"/>
                        <a:t>usually</a:t>
                      </a:r>
                      <a:r>
                        <a:rPr lang="da-DK" sz="2000" baseline="0" dirty="0"/>
                        <a:t> </a:t>
                      </a:r>
                      <a:r>
                        <a:rPr lang="da-DK" sz="2000" baseline="0" dirty="0" err="1"/>
                        <a:t>something</a:t>
                      </a:r>
                      <a:r>
                        <a:rPr lang="da-DK" sz="2000" baseline="0" dirty="0"/>
                        <a:t> </a:t>
                      </a:r>
                      <a:r>
                        <a:rPr lang="da-DK" sz="2000" baseline="0" dirty="0" err="1"/>
                        <a:t>that</a:t>
                      </a:r>
                      <a:r>
                        <a:rPr lang="da-DK" sz="2000" baseline="0" dirty="0"/>
                        <a:t> is a valid Python </a:t>
                      </a:r>
                      <a:r>
                        <a:rPr lang="da-DK" sz="2000" baseline="0" dirty="0" err="1"/>
                        <a:t>expression</a:t>
                      </a:r>
                      <a:r>
                        <a:rPr lang="da-DK" sz="2000" baseline="0" dirty="0"/>
                        <a:t> for </a:t>
                      </a:r>
                      <a:r>
                        <a:rPr lang="da-DK" sz="20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eval</a:t>
                      </a:r>
                      <a:r>
                        <a:rPr lang="da-DK" sz="20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r>
                        <a:rPr lang="da-DK" sz="2000" baseline="0" dirty="0"/>
                        <a:t>)</a:t>
                      </a:r>
                      <a:endParaRPr lang="en-US" sz="200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4419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__len__(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err="1"/>
                        <a:t>Length</a:t>
                      </a:r>
                      <a:r>
                        <a:rPr lang="da-DK" sz="2000" baseline="0" dirty="0"/>
                        <a:t> (</a:t>
                      </a:r>
                      <a:r>
                        <a:rPr lang="da-DK" sz="2000" baseline="0" dirty="0" err="1"/>
                        <a:t>integer</a:t>
                      </a:r>
                      <a:r>
                        <a:rPr lang="da-DK" sz="2000" baseline="0" dirty="0"/>
                        <a:t>) of </a:t>
                      </a:r>
                      <a:r>
                        <a:rPr lang="da-DK" sz="2000" baseline="0" dirty="0" err="1"/>
                        <a:t>object</a:t>
                      </a:r>
                      <a:r>
                        <a:rPr lang="da-DK" sz="2000" baseline="0" dirty="0"/>
                        <a:t>, </a:t>
                      </a:r>
                      <a:r>
                        <a:rPr lang="da-DK" sz="2000" baseline="0" dirty="0" err="1"/>
                        <a:t>e.g</a:t>
                      </a:r>
                      <a:r>
                        <a:rPr lang="da-DK" sz="2000" baseline="0" dirty="0"/>
                        <a:t>. lists, </a:t>
                      </a:r>
                      <a:r>
                        <a:rPr lang="da-DK" sz="2000" baseline="0" dirty="0" err="1"/>
                        <a:t>strings</a:t>
                      </a:r>
                      <a:r>
                        <a:rPr lang="da-DK" sz="2000" baseline="0" dirty="0"/>
                        <a:t>, </a:t>
                      </a:r>
                      <a:r>
                        <a:rPr lang="da-DK" sz="2000" baseline="0" dirty="0" err="1"/>
                        <a:t>tuples</a:t>
                      </a:r>
                      <a:r>
                        <a:rPr lang="da-DK" sz="2000" baseline="0" dirty="0"/>
                        <a:t>, sets, </a:t>
                      </a:r>
                      <a:r>
                        <a:rPr lang="da-DK" sz="2000" baseline="0" dirty="0" err="1"/>
                        <a:t>dictionaries</a:t>
                      </a:r>
                      <a:endParaRPr lang="en-US" sz="200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4015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doc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The</a:t>
                      </a:r>
                      <a:r>
                        <a:rPr lang="da-DK" sz="2000" baseline="0" dirty="0"/>
                        <a:t> </a:t>
                      </a:r>
                      <a:r>
                        <a:rPr lang="da-DK" sz="2000" baseline="0" dirty="0" err="1"/>
                        <a:t>docstring</a:t>
                      </a:r>
                      <a:r>
                        <a:rPr lang="da-DK" sz="2000" baseline="0" dirty="0"/>
                        <a:t> of the </a:t>
                      </a:r>
                      <a:r>
                        <a:rPr lang="da-DK" sz="2000" baseline="0" dirty="0" err="1"/>
                        <a:t>class</a:t>
                      </a:r>
                      <a:endParaRPr lang="en-US" sz="200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366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__hash__(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Returns hash </a:t>
                      </a:r>
                      <a:r>
                        <a:rPr lang="da-DK" sz="2000" dirty="0" err="1"/>
                        <a:t>value</a:t>
                      </a:r>
                      <a:r>
                        <a:rPr lang="da-DK" sz="2000" dirty="0"/>
                        <a:t> (</a:t>
                      </a:r>
                      <a:r>
                        <a:rPr lang="da-DK" sz="2000" dirty="0" err="1"/>
                        <a:t>integer</a:t>
                      </a:r>
                      <a:r>
                        <a:rPr lang="da-DK" sz="2000" dirty="0"/>
                        <a:t>)</a:t>
                      </a:r>
                      <a:r>
                        <a:rPr lang="da-DK" sz="2000" baseline="0" dirty="0"/>
                        <a:t> of </a:t>
                      </a:r>
                      <a:r>
                        <a:rPr lang="da-DK" sz="2000" baseline="0" dirty="0" err="1"/>
                        <a:t>object</a:t>
                      </a:r>
                      <a:br>
                        <a:rPr lang="da-DK" sz="2000" baseline="0" dirty="0"/>
                      </a:br>
                      <a:r>
                        <a:rPr lang="da-DK" sz="2000" baseline="0" dirty="0"/>
                        <a:t>Dictionary </a:t>
                      </a:r>
                      <a:r>
                        <a:rPr lang="da-DK" sz="2000" baseline="0" dirty="0" err="1"/>
                        <a:t>keys</a:t>
                      </a:r>
                      <a:r>
                        <a:rPr lang="da-DK" sz="2000" baseline="0" dirty="0"/>
                        <a:t> and set </a:t>
                      </a:r>
                      <a:r>
                        <a:rPr lang="da-DK" sz="2000" baseline="0" dirty="0" err="1"/>
                        <a:t>values</a:t>
                      </a:r>
                      <a:r>
                        <a:rPr lang="da-DK" sz="2000" baseline="0" dirty="0"/>
                        <a:t> must have a __hash__ </a:t>
                      </a:r>
                      <a:r>
                        <a:rPr lang="da-DK" sz="2000" baseline="0" dirty="0" err="1"/>
                        <a:t>method</a:t>
                      </a:r>
                      <a:endParaRPr lang="en-US" sz="200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7802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__lt__(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other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err="1"/>
                        <a:t>Comparison</a:t>
                      </a:r>
                      <a:r>
                        <a:rPr lang="da-DK" sz="2000" baseline="0" dirty="0"/>
                        <a:t> (</a:t>
                      </a:r>
                      <a:r>
                        <a:rPr lang="da-DK" sz="2000" baseline="0" dirty="0" err="1"/>
                        <a:t>less</a:t>
                      </a:r>
                      <a:r>
                        <a:rPr lang="da-DK" sz="2000" baseline="0" dirty="0"/>
                        <a:t> </a:t>
                      </a:r>
                      <a:r>
                        <a:rPr lang="da-DK" sz="2000" baseline="0" dirty="0" err="1"/>
                        <a:t>than</a:t>
                      </a:r>
                      <a:r>
                        <a:rPr lang="da-DK" sz="2000" baseline="0" dirty="0"/>
                        <a:t>, &lt;) </a:t>
                      </a:r>
                      <a:r>
                        <a:rPr lang="da-DK" sz="2000" baseline="0" dirty="0" err="1"/>
                        <a:t>used</a:t>
                      </a:r>
                      <a:r>
                        <a:rPr lang="da-DK" sz="2000" baseline="0" dirty="0"/>
                        <a:t> by </a:t>
                      </a:r>
                      <a:r>
                        <a:rPr lang="da-DK" sz="20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sorted</a:t>
                      </a:r>
                      <a:r>
                        <a:rPr lang="da-DK" sz="2000" baseline="0" dirty="0"/>
                        <a:t> and </a:t>
                      </a:r>
                      <a:r>
                        <a:rPr lang="da-DK" sz="20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sort()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6331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,...)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Class </a:t>
                      </a:r>
                      <a:r>
                        <a:rPr lang="da-DK" sz="2000" dirty="0" err="1"/>
                        <a:t>initializer</a:t>
                      </a:r>
                      <a:endParaRPr lang="en-US" sz="200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437311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502552" y="6307366"/>
            <a:ext cx="75662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/>
              <a:t>Overloading operators: </a:t>
            </a:r>
            <a:r>
              <a:rPr lang="en-US" dirty="0">
                <a:hlinkClick r:id="rId2"/>
              </a:rPr>
              <a:t>www.python-course.eu/python3_magic_methods.php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352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062" y="-5186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Object Oriented Programming - History</a:t>
            </a:r>
            <a:br>
              <a:rPr lang="en-US" dirty="0"/>
            </a:br>
            <a:r>
              <a:rPr lang="en-US" sz="2800" dirty="0"/>
              <a:t>(selected programming languages)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062" y="1273698"/>
            <a:ext cx="9022815" cy="5821465"/>
          </a:xfrm>
        </p:spPr>
        <p:txBody>
          <a:bodyPr>
            <a:normAutofit fontScale="92500" lnSpcReduction="20000"/>
          </a:bodyPr>
          <a:lstStyle/>
          <a:p>
            <a:pPr marL="1520825" indent="-1520825">
              <a:buNone/>
              <a:tabLst>
                <a:tab pos="1524000" algn="l"/>
                <a:tab pos="1789113" algn="l"/>
              </a:tabLst>
            </a:pPr>
            <a:r>
              <a:rPr lang="en-US" sz="2400" b="1" dirty="0">
                <a:solidFill>
                  <a:srgbClr val="C00000"/>
                </a:solidFill>
              </a:rPr>
              <a:t>Mid 1960’s</a:t>
            </a:r>
            <a:r>
              <a:rPr lang="en-US" sz="2400" dirty="0"/>
              <a:t>	</a:t>
            </a:r>
            <a:r>
              <a:rPr lang="en-US" sz="2400" b="1" dirty="0" err="1"/>
              <a:t>Simula</a:t>
            </a:r>
            <a:r>
              <a:rPr lang="en-US" sz="2400" b="1" dirty="0"/>
              <a:t> 67</a:t>
            </a:r>
            <a:r>
              <a:rPr lang="en-US" sz="2400" dirty="0"/>
              <a:t> </a:t>
            </a:r>
          </a:p>
          <a:p>
            <a:pPr marL="1520825" indent="-1520825">
              <a:buNone/>
              <a:tabLst>
                <a:tab pos="1524000" algn="l"/>
                <a:tab pos="1789113" algn="l"/>
              </a:tabLst>
            </a:pPr>
            <a:r>
              <a:rPr lang="en-US" sz="2400" dirty="0"/>
              <a:t>	(Ole-Johan Dahl and Kristen Nygaard, </a:t>
            </a:r>
            <a:r>
              <a:rPr lang="en-US" sz="2400" dirty="0" err="1"/>
              <a:t>Norsk</a:t>
            </a:r>
            <a:r>
              <a:rPr lang="en-US" sz="2400" dirty="0"/>
              <a:t> </a:t>
            </a:r>
            <a:r>
              <a:rPr lang="en-US" sz="2400" dirty="0" err="1"/>
              <a:t>Regnesentral</a:t>
            </a:r>
            <a:r>
              <a:rPr lang="en-US" sz="2400" dirty="0"/>
              <a:t> Oslo)</a:t>
            </a:r>
          </a:p>
          <a:p>
            <a:pPr marL="0" lvl="1" indent="0">
              <a:buNone/>
              <a:tabLst>
                <a:tab pos="1524000" algn="l"/>
                <a:tab pos="1789113" algn="l"/>
              </a:tabLst>
            </a:pPr>
            <a:r>
              <a:rPr lang="en-US" dirty="0"/>
              <a:t>	Introduced classes, objects, virtual procedures</a:t>
            </a:r>
          </a:p>
          <a:p>
            <a:pPr marL="1520825" indent="-1520825">
              <a:spcBef>
                <a:spcPts val="1200"/>
              </a:spcBef>
              <a:buNone/>
              <a:tabLst>
                <a:tab pos="1524000" algn="l"/>
                <a:tab pos="1789113" algn="l"/>
              </a:tabLst>
            </a:pPr>
            <a:r>
              <a:rPr lang="en-US" sz="2400" b="1" dirty="0">
                <a:solidFill>
                  <a:srgbClr val="C00000"/>
                </a:solidFill>
              </a:rPr>
              <a:t>1970’s</a:t>
            </a:r>
            <a:r>
              <a:rPr lang="en-US" sz="2400" dirty="0"/>
              <a:t>	</a:t>
            </a:r>
            <a:r>
              <a:rPr lang="en-US" sz="2400" b="1" dirty="0"/>
              <a:t>Smalltalk</a:t>
            </a:r>
            <a:r>
              <a:rPr lang="en-US" sz="2400" dirty="0"/>
              <a:t> (Alan Kay, Dan Ingalls, Adele Goldberg, Xerox PARC)</a:t>
            </a:r>
          </a:p>
          <a:p>
            <a:pPr marL="1520825" lvl="1" indent="-1520825">
              <a:spcBef>
                <a:spcPts val="1200"/>
              </a:spcBef>
              <a:buNone/>
              <a:tabLst>
                <a:tab pos="1789113" algn="l"/>
              </a:tabLst>
            </a:pPr>
            <a:r>
              <a:rPr lang="en-US" dirty="0"/>
              <a:t>	Object-oriented programming, fully dynamic system </a:t>
            </a:r>
            <a:br>
              <a:rPr lang="en-US" dirty="0"/>
            </a:br>
            <a:r>
              <a:rPr lang="en-US" dirty="0"/>
              <a:t>(opposed to the static nature of </a:t>
            </a:r>
            <a:r>
              <a:rPr lang="en-US" dirty="0" err="1"/>
              <a:t>Simula</a:t>
            </a:r>
            <a:r>
              <a:rPr lang="en-US" dirty="0"/>
              <a:t> 67 )</a:t>
            </a:r>
          </a:p>
          <a:p>
            <a:pPr marL="1520825" lvl="1" indent="-1520825">
              <a:spcBef>
                <a:spcPts val="1200"/>
              </a:spcBef>
              <a:buNone/>
              <a:tabLst>
                <a:tab pos="1524000" algn="l"/>
                <a:tab pos="1789113" algn="l"/>
              </a:tabLst>
            </a:pPr>
            <a:r>
              <a:rPr lang="en-US" b="1" dirty="0">
                <a:solidFill>
                  <a:srgbClr val="C00000"/>
                </a:solidFill>
              </a:rPr>
              <a:t>1985</a:t>
            </a:r>
            <a:r>
              <a:rPr lang="en-US" dirty="0"/>
              <a:t>	</a:t>
            </a:r>
            <a:r>
              <a:rPr lang="en-US" b="1" dirty="0"/>
              <a:t>Eiffel</a:t>
            </a:r>
            <a:r>
              <a:rPr lang="en-US" dirty="0"/>
              <a:t> (Bertrand Meyer, Eiffel Software)</a:t>
            </a:r>
          </a:p>
          <a:p>
            <a:pPr marL="0" lvl="2" indent="0">
              <a:spcBef>
                <a:spcPts val="1200"/>
              </a:spcBef>
              <a:buNone/>
              <a:tabLst>
                <a:tab pos="1524000" algn="l"/>
                <a:tab pos="1789113" algn="l"/>
              </a:tabLst>
            </a:pPr>
            <a:r>
              <a:rPr lang="en-US" sz="2400" dirty="0"/>
              <a:t>	Focus on software quality, capturing the full software cycle</a:t>
            </a:r>
          </a:p>
          <a:p>
            <a:pPr marL="1520825" lvl="1" indent="-1520825">
              <a:spcBef>
                <a:spcPts val="1200"/>
              </a:spcBef>
              <a:buNone/>
              <a:tabLst>
                <a:tab pos="1524000" algn="l"/>
                <a:tab pos="1789113" algn="l"/>
              </a:tabLst>
            </a:pPr>
            <a:r>
              <a:rPr lang="en-US" b="1" dirty="0">
                <a:solidFill>
                  <a:srgbClr val="C00000"/>
                </a:solidFill>
              </a:rPr>
              <a:t>1985</a:t>
            </a:r>
            <a:r>
              <a:rPr lang="en-US" dirty="0"/>
              <a:t>	</a:t>
            </a:r>
            <a:r>
              <a:rPr lang="en-US" b="1" dirty="0"/>
              <a:t>C++</a:t>
            </a:r>
            <a:r>
              <a:rPr lang="en-US" dirty="0"/>
              <a:t> (Bjarne </a:t>
            </a:r>
            <a:r>
              <a:rPr lang="en-US" dirty="0" err="1"/>
              <a:t>Stroustrup</a:t>
            </a:r>
            <a:r>
              <a:rPr lang="en-US" dirty="0"/>
              <a:t> [MSc Aarhus 1975], AT&amp;T Bell Labs)</a:t>
            </a:r>
          </a:p>
          <a:p>
            <a:pPr marL="1520825" lvl="1" indent="-1520825">
              <a:spcBef>
                <a:spcPts val="1200"/>
              </a:spcBef>
              <a:buNone/>
              <a:tabLst>
                <a:tab pos="1524000" algn="l"/>
                <a:tab pos="1789113" algn="l"/>
              </a:tabLst>
            </a:pPr>
            <a:r>
              <a:rPr lang="en-US" b="1" dirty="0">
                <a:solidFill>
                  <a:srgbClr val="C00000"/>
                </a:solidFill>
              </a:rPr>
              <a:t>1995</a:t>
            </a:r>
            <a:r>
              <a:rPr lang="en-US" dirty="0"/>
              <a:t>	</a:t>
            </a:r>
            <a:r>
              <a:rPr lang="en-US" b="1" dirty="0"/>
              <a:t>Java</a:t>
            </a:r>
            <a:r>
              <a:rPr lang="en-US" dirty="0"/>
              <a:t> (James Gosling, Sun)</a:t>
            </a:r>
          </a:p>
          <a:p>
            <a:pPr marL="1520825" lvl="1" indent="-1520825">
              <a:spcBef>
                <a:spcPts val="1200"/>
              </a:spcBef>
              <a:buNone/>
              <a:tabLst>
                <a:tab pos="1524000" algn="l"/>
                <a:tab pos="1789113" algn="l"/>
              </a:tabLst>
            </a:pPr>
            <a:r>
              <a:rPr lang="en-US" b="1" dirty="0">
                <a:solidFill>
                  <a:srgbClr val="C00000"/>
                </a:solidFill>
              </a:rPr>
              <a:t>2000</a:t>
            </a:r>
            <a:r>
              <a:rPr lang="en-US" dirty="0"/>
              <a:t>	</a:t>
            </a:r>
            <a:r>
              <a:rPr lang="en-US" b="1" dirty="0"/>
              <a:t>C#</a:t>
            </a:r>
            <a:r>
              <a:rPr lang="en-US" dirty="0"/>
              <a:t> (Anders Hejlsberg (studied at DTU) et al., Microsoft)</a:t>
            </a:r>
          </a:p>
          <a:p>
            <a:pPr marL="1520825" lvl="1" indent="-1520825">
              <a:spcBef>
                <a:spcPts val="1200"/>
              </a:spcBef>
              <a:buAutoNum type="arabicPlain" startAt="1991"/>
              <a:tabLst>
                <a:tab pos="1524000" algn="l"/>
                <a:tab pos="1789113" algn="l"/>
              </a:tabLst>
            </a:pPr>
            <a:r>
              <a:rPr lang="en-US" b="1" dirty="0"/>
              <a:t>Python</a:t>
            </a:r>
            <a:r>
              <a:rPr lang="en-US" dirty="0"/>
              <a:t> (Guido van Rossum)</a:t>
            </a:r>
          </a:p>
          <a:p>
            <a:pPr marL="0" lvl="1" indent="0">
              <a:spcBef>
                <a:spcPts val="1200"/>
              </a:spcBef>
              <a:spcAft>
                <a:spcPts val="1200"/>
              </a:spcAft>
              <a:buNone/>
              <a:tabLst>
                <a:tab pos="1524000" algn="l"/>
                <a:tab pos="1789113" algn="l"/>
              </a:tabLst>
            </a:pPr>
            <a:r>
              <a:rPr lang="en-US" dirty="0"/>
              <a:t>	Multi-paradigm programming language, fully dynamic system</a:t>
            </a:r>
          </a:p>
          <a:p>
            <a:pPr marL="892175" lvl="1" indent="-892175">
              <a:spcBef>
                <a:spcPts val="1200"/>
              </a:spcBef>
              <a:buNone/>
              <a:tabLst>
                <a:tab pos="981075" algn="l"/>
                <a:tab pos="1789113" algn="l"/>
              </a:tabLst>
            </a:pPr>
            <a:r>
              <a:rPr lang="en-US" b="1" dirty="0"/>
              <a:t>Note</a:t>
            </a:r>
            <a:r>
              <a:rPr lang="en-US" dirty="0"/>
              <a:t>: 	Java, C++, Python, C# are among Top 5 on TIOBE January 2020 index of popular languages (only non OO language among Top 5 was C)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878" y="2352197"/>
            <a:ext cx="2048685" cy="2755602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9716877" y="5107799"/>
            <a:ext cx="2048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hlinkClick r:id="rId4"/>
              </a:rPr>
              <a:t>Byte Magazine, August 1981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964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780" y="434399"/>
            <a:ext cx="10515600" cy="1325563"/>
          </a:xfrm>
        </p:spPr>
        <p:txBody>
          <a:bodyPr>
            <a:normAutofit/>
          </a:bodyPr>
          <a:lstStyle/>
          <a:p>
            <a:r>
              <a:rPr lang="da-DK" dirty="0"/>
              <a:t>Design Patterns (not part of </a:t>
            </a:r>
            <a:r>
              <a:rPr lang="da-DK" dirty="0" err="1"/>
              <a:t>this</a:t>
            </a:r>
            <a:r>
              <a:rPr lang="da-DK" dirty="0"/>
              <a:t> </a:t>
            </a:r>
            <a:r>
              <a:rPr lang="da-DK" dirty="0" err="1"/>
              <a:t>course</a:t>
            </a:r>
            <a:r>
              <a:rPr lang="da-DK" dirty="0"/>
              <a:t>)</a:t>
            </a:r>
            <a:br>
              <a:rPr lang="da-DK" dirty="0"/>
            </a:br>
            <a:r>
              <a:rPr lang="da-DK" sz="3600" i="1" dirty="0" err="1"/>
              <a:t>reoccuring</a:t>
            </a:r>
            <a:r>
              <a:rPr lang="da-DK" sz="3600" i="1" dirty="0"/>
              <a:t> patterns in software design</a:t>
            </a:r>
            <a:endParaRPr lang="en-US" sz="3600" i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268" y="2129294"/>
            <a:ext cx="2913602" cy="3368124"/>
          </a:xfrm>
        </p:spPr>
      </p:pic>
      <p:sp>
        <p:nvSpPr>
          <p:cNvPr id="5" name="TextBox 4"/>
          <p:cNvSpPr txBox="1"/>
          <p:nvPr/>
        </p:nvSpPr>
        <p:spPr>
          <a:xfrm>
            <a:off x="322780" y="5497418"/>
            <a:ext cx="2815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The Classic book 1994</a:t>
            </a:r>
          </a:p>
          <a:p>
            <a:pPr algn="ctr"/>
            <a:r>
              <a:rPr lang="da-DK" dirty="0"/>
              <a:t>(C++ </a:t>
            </a:r>
            <a:r>
              <a:rPr lang="da-DK" dirty="0" err="1"/>
              <a:t>cookbook</a:t>
            </a:r>
            <a:r>
              <a:rPr lang="da-DK" dirty="0"/>
              <a:t>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38268" y="5497418"/>
            <a:ext cx="3044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very alternative book 2004</a:t>
            </a:r>
          </a:p>
          <a:p>
            <a:pPr algn="ctr"/>
            <a:r>
              <a:rPr lang="da-DK" dirty="0"/>
              <a:t>(Java, </a:t>
            </a:r>
            <a:r>
              <a:rPr lang="da-DK" dirty="0" err="1"/>
              <a:t>very</a:t>
            </a:r>
            <a:r>
              <a:rPr lang="da-DK" dirty="0"/>
              <a:t> </a:t>
            </a:r>
            <a:r>
              <a:rPr lang="da-DK" dirty="0" err="1"/>
              <a:t>visual</a:t>
            </a:r>
            <a:r>
              <a:rPr lang="da-DK" dirty="0"/>
              <a:t>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980" y="2567568"/>
            <a:ext cx="1568987" cy="2479765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699" y="2567569"/>
            <a:ext cx="1875130" cy="2479764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860" y="2566190"/>
            <a:ext cx="2014688" cy="2481143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6125203" y="5047333"/>
            <a:ext cx="211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Java </a:t>
            </a:r>
            <a:r>
              <a:rPr lang="da-DK" dirty="0" err="1"/>
              <a:t>cookbook</a:t>
            </a:r>
            <a:r>
              <a:rPr lang="da-DK" dirty="0"/>
              <a:t> 2003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175264" y="5047333"/>
            <a:ext cx="211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Java </a:t>
            </a:r>
            <a:r>
              <a:rPr lang="da-DK" dirty="0" err="1"/>
              <a:t>textbook</a:t>
            </a:r>
            <a:r>
              <a:rPr lang="da-DK" dirty="0"/>
              <a:t> 2004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999935" y="5047333"/>
            <a:ext cx="2192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Java </a:t>
            </a:r>
            <a:r>
              <a:rPr lang="da-DK" dirty="0" err="1"/>
              <a:t>textbook</a:t>
            </a:r>
            <a:r>
              <a:rPr lang="da-DK" dirty="0"/>
              <a:t> 2010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80" y="2141525"/>
            <a:ext cx="2681805" cy="3355893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</p:pic>
      <p:sp>
        <p:nvSpPr>
          <p:cNvPr id="17" name="TextBox 16"/>
          <p:cNvSpPr txBox="1"/>
          <p:nvPr/>
        </p:nvSpPr>
        <p:spPr>
          <a:xfrm>
            <a:off x="4408714" y="6310897"/>
            <a:ext cx="755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>
                <a:solidFill>
                  <a:srgbClr val="C00000"/>
                </a:solidFill>
              </a:rPr>
              <a:t>...and </a:t>
            </a:r>
            <a:r>
              <a:rPr lang="da-DK" dirty="0" err="1">
                <a:solidFill>
                  <a:srgbClr val="C00000"/>
                </a:solidFill>
              </a:rPr>
              <a:t>many</a:t>
            </a:r>
            <a:r>
              <a:rPr lang="da-DK" dirty="0">
                <a:solidFill>
                  <a:srgbClr val="C00000"/>
                </a:solidFill>
              </a:rPr>
              <a:t> more </a:t>
            </a:r>
            <a:r>
              <a:rPr lang="da-DK" dirty="0" err="1">
                <a:solidFill>
                  <a:srgbClr val="C00000"/>
                </a:solidFill>
              </a:rPr>
              <a:t>books</a:t>
            </a:r>
            <a:r>
              <a:rPr lang="da-DK" dirty="0">
                <a:solidFill>
                  <a:srgbClr val="C00000"/>
                </a:solidFill>
              </a:rPr>
              <a:t> on the </a:t>
            </a:r>
            <a:r>
              <a:rPr lang="da-DK" dirty="0" err="1">
                <a:solidFill>
                  <a:srgbClr val="C00000"/>
                </a:solidFill>
              </a:rPr>
              <a:t>topic</a:t>
            </a:r>
            <a:r>
              <a:rPr lang="da-DK" dirty="0">
                <a:solidFill>
                  <a:srgbClr val="C00000"/>
                </a:solidFill>
              </a:rPr>
              <a:t> of Design Patterns, </a:t>
            </a:r>
            <a:r>
              <a:rPr lang="da-DK" dirty="0" err="1">
                <a:solidFill>
                  <a:srgbClr val="C00000"/>
                </a:solidFill>
              </a:rPr>
              <a:t>also</a:t>
            </a:r>
            <a:r>
              <a:rPr lang="da-DK" dirty="0">
                <a:solidFill>
                  <a:srgbClr val="C00000"/>
                </a:solidFill>
              </a:rPr>
              <a:t> with </a:t>
            </a:r>
            <a:r>
              <a:rPr lang="da-DK" dirty="0" err="1">
                <a:solidFill>
                  <a:srgbClr val="C00000"/>
                </a:solidFill>
              </a:rPr>
              <a:t>Python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149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703" y="467551"/>
            <a:ext cx="10515600" cy="1325563"/>
          </a:xfrm>
        </p:spPr>
        <p:txBody>
          <a:bodyPr/>
          <a:lstStyle/>
          <a:p>
            <a:r>
              <a:rPr lang="da-DK" dirty="0" err="1"/>
              <a:t>Some</a:t>
            </a:r>
            <a:r>
              <a:rPr lang="da-DK" dirty="0"/>
              <a:t> </a:t>
            </a:r>
            <a:r>
              <a:rPr lang="da-DK" dirty="0" err="1"/>
              <a:t>known</a:t>
            </a:r>
            <a:r>
              <a:rPr lang="da-DK" dirty="0"/>
              <a:t> </a:t>
            </a:r>
            <a:r>
              <a:rPr lang="da-DK" dirty="0" err="1"/>
              <a:t>classes</a:t>
            </a:r>
            <a:r>
              <a:rPr lang="da-DK" dirty="0"/>
              <a:t>, </a:t>
            </a:r>
            <a:r>
              <a:rPr lang="da-DK" dirty="0" err="1"/>
              <a:t>objects</a:t>
            </a:r>
            <a:r>
              <a:rPr lang="da-DK" dirty="0"/>
              <a:t>, and </a:t>
            </a:r>
            <a:r>
              <a:rPr lang="da-DK" dirty="0" err="1"/>
              <a:t>methods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7726528"/>
              </p:ext>
            </p:extLst>
          </p:nvPr>
        </p:nvGraphicFramePr>
        <p:xfrm>
          <a:off x="159847" y="1939164"/>
          <a:ext cx="6950837" cy="22250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332992">
                  <a:extLst>
                    <a:ext uri="{9D8B030D-6E8A-4147-A177-3AD203B41FA5}">
                      <a16:colId xmlns:a16="http://schemas.microsoft.com/office/drawing/2014/main" val="3349743415"/>
                    </a:ext>
                  </a:extLst>
                </a:gridCol>
                <a:gridCol w="2176780">
                  <a:extLst>
                    <a:ext uri="{9D8B030D-6E8A-4147-A177-3AD203B41FA5}">
                      <a16:colId xmlns:a16="http://schemas.microsoft.com/office/drawing/2014/main" val="3302447303"/>
                    </a:ext>
                  </a:extLst>
                </a:gridCol>
                <a:gridCol w="3441065">
                  <a:extLst>
                    <a:ext uri="{9D8B030D-6E8A-4147-A177-3AD203B41FA5}">
                      <a16:colId xmlns:a16="http://schemas.microsoft.com/office/drawing/2014/main" val="2095420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Type / </a:t>
                      </a:r>
                      <a:r>
                        <a:rPr lang="da-DK" dirty="0" err="1"/>
                        <a:t>class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Objects</a:t>
                      </a:r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Methods (</a:t>
                      </a:r>
                      <a:r>
                        <a:rPr lang="da-DK" dirty="0" err="1"/>
                        <a:t>examples</a:t>
                      </a:r>
                      <a:r>
                        <a:rPr lang="da-DK" dirty="0"/>
                        <a:t>)</a:t>
                      </a:r>
                      <a:endParaRPr lang="en-US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727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err="1"/>
                        <a:t>int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</a:t>
                      </a:r>
                      <a:r>
                        <a:rPr lang="da-DK" baseline="0" dirty="0"/>
                        <a:t> </a:t>
                      </a:r>
                      <a:r>
                        <a:rPr lang="da-DK" dirty="0"/>
                        <a:t> -7  42</a:t>
                      </a:r>
                      <a:r>
                        <a:rPr lang="da-DK" baseline="0" dirty="0"/>
                        <a:t> 1234567</a:t>
                      </a:r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.__</a:t>
                      </a:r>
                      <a:r>
                        <a:rPr lang="da-DK" dirty="0" err="1"/>
                        <a:t>add</a:t>
                      </a:r>
                      <a:r>
                        <a:rPr lang="da-DK" dirty="0"/>
                        <a:t>__(x),</a:t>
                      </a:r>
                      <a:r>
                        <a:rPr lang="da-DK" baseline="0" dirty="0"/>
                        <a:t> .__</a:t>
                      </a:r>
                      <a:r>
                        <a:rPr lang="da-DK" baseline="0" dirty="0" err="1"/>
                        <a:t>eq</a:t>
                      </a:r>
                      <a:r>
                        <a:rPr lang="da-DK" baseline="0" dirty="0"/>
                        <a:t>__(x), .__</a:t>
                      </a:r>
                      <a:r>
                        <a:rPr lang="da-DK" baseline="0" dirty="0" err="1"/>
                        <a:t>str</a:t>
                      </a:r>
                      <a:r>
                        <a:rPr lang="da-DK" baseline="0" dirty="0"/>
                        <a:t>__()</a:t>
                      </a:r>
                      <a:endParaRPr lang="en-US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33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err="1"/>
                        <a:t>str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""</a:t>
                      </a:r>
                      <a:r>
                        <a:rPr lang="da-DK" baseline="0" dirty="0"/>
                        <a:t> </a:t>
                      </a:r>
                      <a:r>
                        <a:rPr lang="da-DK" dirty="0"/>
                        <a:t> 'abc'  '12_ a'</a:t>
                      </a:r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.</a:t>
                      </a:r>
                      <a:r>
                        <a:rPr lang="da-DK" dirty="0" err="1"/>
                        <a:t>isdigit</a:t>
                      </a:r>
                      <a:r>
                        <a:rPr lang="da-DK" dirty="0"/>
                        <a:t>(), .</a:t>
                      </a:r>
                      <a:r>
                        <a:rPr lang="da-DK" dirty="0" err="1"/>
                        <a:t>lower</a:t>
                      </a:r>
                      <a:r>
                        <a:rPr lang="da-DK" dirty="0"/>
                        <a:t>(), .__len__()</a:t>
                      </a:r>
                      <a:endParaRPr lang="en-US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21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list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[]  [1,2,3]</a:t>
                      </a:r>
                      <a:r>
                        <a:rPr lang="da-DK" baseline="0" dirty="0"/>
                        <a:t> </a:t>
                      </a:r>
                      <a:r>
                        <a:rPr lang="da-DK" dirty="0"/>
                        <a:t> ['a', 'b', 'c']</a:t>
                      </a:r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.</a:t>
                      </a:r>
                      <a:r>
                        <a:rPr lang="da-DK" dirty="0" err="1"/>
                        <a:t>append</a:t>
                      </a:r>
                      <a:r>
                        <a:rPr lang="da-DK" dirty="0"/>
                        <a:t>(x), .clear(), .__mul__(x)</a:t>
                      </a:r>
                      <a:endParaRPr lang="en-US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4015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err="1"/>
                        <a:t>dict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{'</a:t>
                      </a:r>
                      <a:r>
                        <a:rPr lang="da-DK" dirty="0" err="1"/>
                        <a:t>foo</a:t>
                      </a:r>
                      <a:r>
                        <a:rPr lang="da-DK" dirty="0"/>
                        <a:t>' : 42, 'bar' : 5}</a:t>
                      </a:r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.</a:t>
                      </a:r>
                      <a:r>
                        <a:rPr lang="da-DK" dirty="0" err="1"/>
                        <a:t>keys</a:t>
                      </a:r>
                      <a:r>
                        <a:rPr lang="da-DK" dirty="0"/>
                        <a:t>(), .</a:t>
                      </a:r>
                      <a:r>
                        <a:rPr lang="da-DK" dirty="0" err="1"/>
                        <a:t>get</a:t>
                      </a:r>
                      <a:r>
                        <a:rPr lang="da-DK" dirty="0"/>
                        <a:t>(),</a:t>
                      </a:r>
                      <a:r>
                        <a:rPr lang="da-DK" baseline="0" dirty="0"/>
                        <a:t> .__</a:t>
                      </a:r>
                      <a:r>
                        <a:rPr lang="da-DK" baseline="0" dirty="0" err="1"/>
                        <a:t>getitem</a:t>
                      </a:r>
                      <a:r>
                        <a:rPr lang="da-DK" baseline="0" dirty="0"/>
                        <a:t>__(x)</a:t>
                      </a:r>
                      <a:endParaRPr lang="en-US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366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err="1"/>
                        <a:t>NoneType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None</a:t>
                      </a:r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.__</a:t>
                      </a:r>
                      <a:r>
                        <a:rPr lang="da-DK" dirty="0" err="1"/>
                        <a:t>str</a:t>
                      </a:r>
                      <a:r>
                        <a:rPr lang="da-DK" dirty="0"/>
                        <a:t>__()</a:t>
                      </a:r>
                      <a:endParaRPr lang="en-US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780274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067786"/>
              </p:ext>
            </p:extLst>
          </p:nvPr>
        </p:nvGraphicFramePr>
        <p:xfrm>
          <a:off x="7284540" y="1939164"/>
          <a:ext cx="4727893" cy="4730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78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72017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 + 7 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+ calls .__add__(7)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(5).__add__(7) 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eq. to 5 + 7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(7).__eq__(7) 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eq. to 7 == 7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aBCd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'.lower()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'abcd'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'abcde'.__len__()  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.__len__() called by len(...)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['x', 'y'].__mul__(2)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['x', 'y', 'x', 'y']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{'foo' : 42}.__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getitem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__('foo')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da-DK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eq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 to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{'foo' : 42}['foo']</a:t>
                      </a:r>
                      <a:endParaRPr lang="pt-BR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None.__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__()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used by </a:t>
                      </a:r>
                      <a:r>
                        <a:rPr lang="en-US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(...)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'None'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'.__str__(), '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'.__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repr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('abc', "'abc'")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517198" y="4689296"/>
            <a:ext cx="6446340" cy="16466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2000" b="1" dirty="0" err="1"/>
              <a:t>Example</a:t>
            </a:r>
            <a:r>
              <a:rPr lang="da-DK" sz="2000" dirty="0"/>
              <a:t>: </a:t>
            </a:r>
          </a:p>
          <a:p>
            <a:pPr marL="452438" indent="0">
              <a:buNone/>
            </a:pPr>
            <a:r>
              <a:rPr lang="da-DK" sz="2000" dirty="0"/>
              <a:t>The </a:t>
            </a:r>
            <a:r>
              <a:rPr lang="da-DK" sz="2000" dirty="0" err="1"/>
              <a:t>function</a:t>
            </a:r>
            <a:r>
              <a:rPr lang="da-DK" sz="2000" dirty="0"/>
              <a:t> </a:t>
            </a:r>
            <a:r>
              <a:rPr lang="da-DK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da-DK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da-DK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a-DK" sz="2000" dirty="0"/>
              <a:t> </a:t>
            </a:r>
            <a:r>
              <a:rPr lang="da-DK" sz="2000" dirty="0" err="1"/>
              <a:t>calls</a:t>
            </a:r>
            <a:r>
              <a:rPr lang="da-DK" sz="2000" dirty="0"/>
              <a:t> the </a:t>
            </a:r>
            <a:r>
              <a:rPr lang="da-DK" sz="2000" dirty="0" err="1"/>
              <a:t>methods</a:t>
            </a:r>
            <a:r>
              <a:rPr lang="da-DK" sz="2000" dirty="0"/>
              <a:t> </a:t>
            </a:r>
            <a:r>
              <a:rPr lang="da-DK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da-DK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.__</a:t>
            </a:r>
            <a:r>
              <a:rPr lang="da-DK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da-DK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  <a:r>
              <a:rPr lang="da-DK" sz="2000" dirty="0"/>
              <a:t> or </a:t>
            </a:r>
            <a:r>
              <a:rPr lang="da-DK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da-DK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.__</a:t>
            </a:r>
            <a:r>
              <a:rPr lang="da-DK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da-DK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  <a:r>
              <a:rPr lang="da-DK" sz="2000" dirty="0"/>
              <a:t>, if </a:t>
            </a:r>
            <a:r>
              <a:rPr lang="da-DK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da-DK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.__</a:t>
            </a:r>
            <a:r>
              <a:rPr lang="da-DK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da-DK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sz="2000" dirty="0"/>
              <a:t> </a:t>
            </a:r>
            <a:r>
              <a:rPr lang="da-DK" sz="2000" dirty="0" err="1"/>
              <a:t>does</a:t>
            </a:r>
            <a:r>
              <a:rPr lang="da-DK" sz="2000" dirty="0"/>
              <a:t> not </a:t>
            </a:r>
            <a:r>
              <a:rPr lang="da-DK" sz="2000" dirty="0" err="1"/>
              <a:t>exist</a:t>
            </a:r>
            <a:r>
              <a:rPr lang="da-DK" sz="2000" dirty="0"/>
              <a:t>. </a:t>
            </a:r>
          </a:p>
          <a:p>
            <a:pPr marL="452438" indent="0">
              <a:buNone/>
            </a:pP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da-DK" sz="2000" dirty="0"/>
              <a:t> </a:t>
            </a:r>
            <a:r>
              <a:rPr lang="da-DK" sz="2000" dirty="0" err="1"/>
              <a:t>calls</a:t>
            </a:r>
            <a:r>
              <a:rPr lang="da-DK" sz="2000" dirty="0"/>
              <a:t> 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da-DK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260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Classes and Objects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097149"/>
              </p:ext>
            </p:extLst>
          </p:nvPr>
        </p:nvGraphicFramePr>
        <p:xfrm>
          <a:off x="1783023" y="2969555"/>
          <a:ext cx="2776855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68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678091"/>
              </p:ext>
            </p:extLst>
          </p:nvPr>
        </p:nvGraphicFramePr>
        <p:xfrm>
          <a:off x="7190678" y="4624589"/>
          <a:ext cx="334069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069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529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student_SM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830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'Scrooge 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McDuck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'777'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884565"/>
              </p:ext>
            </p:extLst>
          </p:nvPr>
        </p:nvGraphicFramePr>
        <p:xfrm>
          <a:off x="7190678" y="3381035"/>
          <a:ext cx="334069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069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41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student_MM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224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'Mickey Mouse'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'243'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195495"/>
              </p:ext>
            </p:extLst>
          </p:nvPr>
        </p:nvGraphicFramePr>
        <p:xfrm>
          <a:off x="7190677" y="2137481"/>
          <a:ext cx="334069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069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47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student_DD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5204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'Donald 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Duck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'107'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27" name="Group 26"/>
          <p:cNvGrpSpPr/>
          <p:nvPr/>
        </p:nvGrpSpPr>
        <p:grpSpPr>
          <a:xfrm>
            <a:off x="4761181" y="2640401"/>
            <a:ext cx="1954924" cy="2246909"/>
            <a:chOff x="4603531" y="2640401"/>
            <a:chExt cx="2322786" cy="2246909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4603531" y="3883955"/>
              <a:ext cx="2322786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603531" y="4183500"/>
              <a:ext cx="2322786" cy="703810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4603531" y="2640401"/>
              <a:ext cx="2322786" cy="1012328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4624546" y="5118536"/>
            <a:ext cx="24594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 err="1">
                <a:solidFill>
                  <a:srgbClr val="C00000"/>
                </a:solidFill>
              </a:rPr>
              <a:t>creating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b="1" dirty="0" err="1">
                <a:solidFill>
                  <a:srgbClr val="C00000"/>
                </a:solidFill>
              </a:rPr>
              <a:t>instances</a:t>
            </a:r>
            <a:r>
              <a:rPr lang="da-DK" sz="2400" dirty="0">
                <a:solidFill>
                  <a:srgbClr val="C00000"/>
                </a:solidFill>
              </a:rPr>
              <a:t> of </a:t>
            </a:r>
            <a:r>
              <a:rPr lang="da-DK" sz="2400" dirty="0" err="1">
                <a:solidFill>
                  <a:srgbClr val="C00000"/>
                </a:solidFill>
              </a:rPr>
              <a:t>class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 </a:t>
            </a:r>
            <a:r>
              <a:rPr lang="da-DK" sz="2400" dirty="0" err="1">
                <a:solidFill>
                  <a:srgbClr val="C00000"/>
                </a:solidFill>
              </a:rPr>
              <a:t>using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b="1" dirty="0" err="1">
                <a:solidFill>
                  <a:srgbClr val="C00000"/>
                </a:solidFill>
              </a:rPr>
              <a:t>constructor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775908" y="2404571"/>
            <a:ext cx="15014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>
                <a:solidFill>
                  <a:srgbClr val="C00000"/>
                </a:solidFill>
              </a:rPr>
              <a:t>data </a:t>
            </a:r>
            <a:r>
              <a:rPr lang="da-DK" sz="2400" dirty="0" err="1">
                <a:solidFill>
                  <a:srgbClr val="C00000"/>
                </a:solidFill>
              </a:rPr>
              <a:t>attributes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90677" y="1208615"/>
            <a:ext cx="33406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 err="1">
                <a:solidFill>
                  <a:srgbClr val="C00000"/>
                </a:solidFill>
              </a:rPr>
              <a:t>objects</a:t>
            </a:r>
            <a:endParaRPr lang="da-DK" sz="2400" dirty="0">
              <a:solidFill>
                <a:srgbClr val="C00000"/>
              </a:solidFill>
            </a:endParaRPr>
          </a:p>
          <a:p>
            <a:pPr algn="ctr"/>
            <a:r>
              <a:rPr lang="da-DK" sz="2400" dirty="0">
                <a:solidFill>
                  <a:srgbClr val="C00000"/>
                </a:solidFill>
                <a:cs typeface="Courier New" panose="02070309020205020404" pitchFamily="49" charset="0"/>
              </a:rPr>
              <a:t>(</a:t>
            </a:r>
            <a:r>
              <a:rPr lang="da-DK" sz="2400" dirty="0" err="1">
                <a:solidFill>
                  <a:srgbClr val="C00000"/>
                </a:solidFill>
                <a:cs typeface="Courier New" panose="02070309020205020404" pitchFamily="49" charset="0"/>
              </a:rPr>
              <a:t>instances</a:t>
            </a:r>
            <a:r>
              <a:rPr lang="da-DK" sz="2400" dirty="0">
                <a:solidFill>
                  <a:srgbClr val="C00000"/>
                </a:solidFill>
                <a:cs typeface="Courier New" panose="02070309020205020404" pitchFamily="49" charset="0"/>
              </a:rPr>
              <a:t>)</a:t>
            </a:r>
            <a:endParaRPr lang="en-US" sz="2400" dirty="0">
              <a:solidFill>
                <a:srgbClr val="C00000"/>
              </a:solidFill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53689" y="6376417"/>
            <a:ext cx="39274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/>
              </a:rPr>
              <a:t>docs.python.org/3/tutorial/classes.html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ight Brace 21"/>
          <p:cNvSpPr/>
          <p:nvPr/>
        </p:nvSpPr>
        <p:spPr>
          <a:xfrm>
            <a:off x="10639273" y="2496820"/>
            <a:ext cx="136635" cy="646501"/>
          </a:xfrm>
          <a:prstGeom prst="rightBrace">
            <a:avLst>
              <a:gd name="adj1" fmla="val 4179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783023" y="1996003"/>
            <a:ext cx="2776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 err="1">
                <a:solidFill>
                  <a:srgbClr val="C00000"/>
                </a:solidFill>
              </a:rPr>
              <a:t>class</a:t>
            </a:r>
            <a:endParaRPr lang="da-DK" sz="2400" dirty="0">
              <a:solidFill>
                <a:srgbClr val="C00000"/>
              </a:solidFill>
            </a:endParaRPr>
          </a:p>
          <a:p>
            <a:pPr algn="ctr"/>
            <a:r>
              <a:rPr lang="da-DK" sz="2400" dirty="0">
                <a:solidFill>
                  <a:srgbClr val="C00000"/>
                </a:solidFill>
              </a:rPr>
              <a:t>(type)</a:t>
            </a:r>
          </a:p>
        </p:txBody>
      </p:sp>
      <p:sp>
        <p:nvSpPr>
          <p:cNvPr id="28" name="Right Brace 27"/>
          <p:cNvSpPr/>
          <p:nvPr/>
        </p:nvSpPr>
        <p:spPr>
          <a:xfrm flipH="1">
            <a:off x="1477418" y="3338923"/>
            <a:ext cx="130665" cy="1321583"/>
          </a:xfrm>
          <a:prstGeom prst="rightBrace">
            <a:avLst>
              <a:gd name="adj1" fmla="val 4179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-23995" y="3571371"/>
            <a:ext cx="15014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2400" dirty="0" err="1">
                <a:solidFill>
                  <a:srgbClr val="C00000"/>
                </a:solidFill>
              </a:rPr>
              <a:t>class</a:t>
            </a:r>
            <a:r>
              <a:rPr lang="da-DK" sz="2400" dirty="0">
                <a:solidFill>
                  <a:srgbClr val="C00000"/>
                </a:solidFill>
              </a:rPr>
              <a:t>  </a:t>
            </a:r>
            <a:r>
              <a:rPr lang="da-DK" sz="2400" dirty="0" err="1">
                <a:solidFill>
                  <a:srgbClr val="C00000"/>
                </a:solidFill>
              </a:rPr>
              <a:t>methods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816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Using the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da-DK" dirty="0"/>
              <a:t> </a:t>
            </a:r>
            <a:r>
              <a:rPr lang="da-DK" dirty="0" err="1"/>
              <a:t>class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593633"/>
              </p:ext>
            </p:extLst>
          </p:nvPr>
        </p:nvGraphicFramePr>
        <p:xfrm>
          <a:off x="609173" y="1690688"/>
          <a:ext cx="6736080" cy="483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60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student_DD =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student_MM =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student_SM =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student_DD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.set_name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('Donald Duck')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student_DD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.set_id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('107')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student_MM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.set_name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('Mickey Mouse')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student_MM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.set_id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('243')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student_SM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.set_name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('Scrooge McDuck')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student_SM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.set_id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('777')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students = [student_DD, student_MM, student_SM]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student in students: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print(student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.get_name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(),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"has id",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student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.get_id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063400"/>
              </p:ext>
            </p:extLst>
          </p:nvPr>
        </p:nvGraphicFramePr>
        <p:xfrm>
          <a:off x="7572278" y="1690688"/>
          <a:ext cx="399923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92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Donald Duck has id 107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Mickey Mouse has id 243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Scrooge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McDuck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has id 777</a:t>
                      </a:r>
                      <a:endParaRPr lang="pt-BR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Right Brace 5"/>
          <p:cNvSpPr/>
          <p:nvPr/>
        </p:nvSpPr>
        <p:spPr>
          <a:xfrm>
            <a:off x="7007950" y="2125617"/>
            <a:ext cx="133830" cy="740366"/>
          </a:xfrm>
          <a:prstGeom prst="rightBrace">
            <a:avLst>
              <a:gd name="adj1" fmla="val 4179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7006547" y="3016251"/>
            <a:ext cx="161508" cy="1755446"/>
          </a:xfrm>
          <a:prstGeom prst="rightBrace">
            <a:avLst>
              <a:gd name="adj1" fmla="val 4179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11" idx="1"/>
          </p:cNvCxnSpPr>
          <p:nvPr/>
        </p:nvCxnSpPr>
        <p:spPr>
          <a:xfrm flipH="1" flipV="1">
            <a:off x="7168055" y="2743200"/>
            <a:ext cx="1016876" cy="11550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184931" y="3298099"/>
            <a:ext cx="37022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>
                <a:solidFill>
                  <a:srgbClr val="C00000"/>
                </a:solidFill>
              </a:rPr>
              <a:t>Call </a:t>
            </a:r>
            <a:r>
              <a:rPr lang="da-DK" sz="2400" b="1" dirty="0" err="1">
                <a:solidFill>
                  <a:srgbClr val="C00000"/>
                </a:solidFill>
              </a:rPr>
              <a:t>constructor</a:t>
            </a:r>
            <a:r>
              <a:rPr lang="da-DK" sz="2400" dirty="0">
                <a:solidFill>
                  <a:srgbClr val="C00000"/>
                </a:solidFill>
              </a:rPr>
              <a:t> for </a:t>
            </a:r>
            <a:r>
              <a:rPr lang="da-DK" sz="2400" dirty="0" err="1">
                <a:solidFill>
                  <a:srgbClr val="C00000"/>
                </a:solidFill>
              </a:rPr>
              <a:t>class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da-DK" sz="2400" dirty="0">
                <a:solidFill>
                  <a:srgbClr val="C00000"/>
                </a:solidFill>
              </a:rPr>
              <a:t>. </a:t>
            </a:r>
            <a:r>
              <a:rPr lang="da-DK" sz="2400" dirty="0" err="1">
                <a:solidFill>
                  <a:srgbClr val="C00000"/>
                </a:solidFill>
              </a:rPr>
              <a:t>Each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call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returns</a:t>
            </a:r>
            <a:r>
              <a:rPr lang="da-DK" sz="2400" dirty="0">
                <a:solidFill>
                  <a:srgbClr val="C00000"/>
                </a:solidFill>
              </a:rPr>
              <a:t> a new 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object</a:t>
            </a:r>
            <a:r>
              <a:rPr lang="da-DK" sz="2400" dirty="0">
                <a:solidFill>
                  <a:srgbClr val="C00000"/>
                </a:solidFill>
              </a:rPr>
              <a:t>.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Straight Arrow Connector 11"/>
          <p:cNvCxnSpPr>
            <a:stCxn id="14" idx="1"/>
          </p:cNvCxnSpPr>
          <p:nvPr/>
        </p:nvCxnSpPr>
        <p:spPr>
          <a:xfrm flipH="1" flipV="1">
            <a:off x="7298648" y="3976226"/>
            <a:ext cx="886283" cy="10239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184931" y="4584699"/>
            <a:ext cx="37022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>
                <a:solidFill>
                  <a:srgbClr val="C00000"/>
                </a:solidFill>
              </a:rPr>
              <a:t>Call </a:t>
            </a:r>
            <a:r>
              <a:rPr lang="da-DK" sz="2400" dirty="0" err="1">
                <a:solidFill>
                  <a:srgbClr val="C00000"/>
                </a:solidFill>
              </a:rPr>
              <a:t>class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methods</a:t>
            </a:r>
            <a:r>
              <a:rPr lang="da-DK" sz="2400" dirty="0">
                <a:solidFill>
                  <a:srgbClr val="C00000"/>
                </a:solidFill>
              </a:rPr>
              <a:t> to set data </a:t>
            </a:r>
            <a:r>
              <a:rPr lang="da-DK" sz="2400" dirty="0" err="1">
                <a:solidFill>
                  <a:srgbClr val="C00000"/>
                </a:solidFill>
              </a:rPr>
              <a:t>attributes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7279115" y="6011920"/>
            <a:ext cx="878743" cy="2388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157858" y="5671466"/>
            <a:ext cx="37022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>
                <a:solidFill>
                  <a:srgbClr val="C00000"/>
                </a:solidFill>
              </a:rPr>
              <a:t>Call </a:t>
            </a:r>
            <a:r>
              <a:rPr lang="da-DK" sz="2400" dirty="0" err="1">
                <a:solidFill>
                  <a:srgbClr val="C00000"/>
                </a:solidFill>
              </a:rPr>
              <a:t>class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methods</a:t>
            </a:r>
            <a:r>
              <a:rPr lang="da-DK" sz="2400" dirty="0">
                <a:solidFill>
                  <a:srgbClr val="C00000"/>
                </a:solidFill>
              </a:rPr>
              <a:t> to </a:t>
            </a:r>
            <a:r>
              <a:rPr lang="da-DK" sz="2400" dirty="0" err="1">
                <a:solidFill>
                  <a:srgbClr val="C00000"/>
                </a:solidFill>
              </a:rPr>
              <a:t>read</a:t>
            </a:r>
            <a:r>
              <a:rPr lang="da-DK" sz="2400" dirty="0">
                <a:solidFill>
                  <a:srgbClr val="C00000"/>
                </a:solidFill>
              </a:rPr>
              <a:t> data </a:t>
            </a:r>
            <a:r>
              <a:rPr lang="da-DK" sz="2400" dirty="0" err="1">
                <a:solidFill>
                  <a:srgbClr val="C00000"/>
                </a:solidFill>
              </a:rPr>
              <a:t>attributes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ight Brace 17"/>
          <p:cNvSpPr/>
          <p:nvPr/>
        </p:nvSpPr>
        <p:spPr>
          <a:xfrm>
            <a:off x="7007950" y="5641737"/>
            <a:ext cx="133830" cy="740366"/>
          </a:xfrm>
          <a:prstGeom prst="rightBrace">
            <a:avLst>
              <a:gd name="adj1" fmla="val 4179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64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409086"/>
              </p:ext>
            </p:extLst>
          </p:nvPr>
        </p:nvGraphicFramePr>
        <p:xfrm>
          <a:off x="2913858" y="1315224"/>
          <a:ext cx="482473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47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387911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'''Documentation of class'''</a:t>
                      </a:r>
                    </a:p>
                    <a:p>
                      <a:endParaRPr lang="en-US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set_name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name):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.name = name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set_id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.id =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get_name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.name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get_id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.id</a:t>
                      </a:r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214" y="124375"/>
            <a:ext cx="3912476" cy="1325563"/>
          </a:xfrm>
        </p:spPr>
        <p:txBody>
          <a:bodyPr/>
          <a:lstStyle/>
          <a:p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04084" y="5779170"/>
            <a:ext cx="4351282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b="1" dirty="0"/>
              <a:t>Note</a:t>
            </a:r>
            <a:r>
              <a:rPr lang="da-DK" dirty="0"/>
              <a:t> In </a:t>
            </a:r>
            <a:r>
              <a:rPr lang="da-DK" dirty="0" err="1"/>
              <a:t>other</a:t>
            </a:r>
            <a:r>
              <a:rPr lang="da-DK" dirty="0"/>
              <a:t> OO </a:t>
            </a:r>
            <a:r>
              <a:rPr lang="da-DK" dirty="0" err="1"/>
              <a:t>programming</a:t>
            </a:r>
            <a:r>
              <a:rPr lang="da-DK" dirty="0"/>
              <a:t> </a:t>
            </a:r>
            <a:r>
              <a:rPr lang="da-DK" dirty="0" err="1"/>
              <a:t>languages</a:t>
            </a:r>
            <a:r>
              <a:rPr lang="da-DK" dirty="0"/>
              <a:t> the </a:t>
            </a:r>
            <a:r>
              <a:rPr lang="da-DK" dirty="0" err="1"/>
              <a:t>explicit</a:t>
            </a:r>
            <a:r>
              <a:rPr lang="da-DK" dirty="0"/>
              <a:t> reference to </a:t>
            </a:r>
            <a:r>
              <a:rPr lang="da-DK" b="1" dirty="0" err="1">
                <a:solidFill>
                  <a:schemeClr val="accent1">
                    <a:lumMod val="50000"/>
                  </a:schemeClr>
                </a:solidFill>
              </a:rPr>
              <a:t>self</a:t>
            </a:r>
            <a:r>
              <a:rPr lang="da-DK" dirty="0"/>
              <a:t>  is not </a:t>
            </a:r>
            <a:r>
              <a:rPr lang="da-DK" dirty="0" err="1"/>
              <a:t>required</a:t>
            </a:r>
            <a:r>
              <a:rPr lang="da-DK" dirty="0"/>
              <a:t> (in Java and C++ </a:t>
            </a:r>
            <a:r>
              <a:rPr lang="da-DK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a-DK" dirty="0"/>
              <a:t> is the </a:t>
            </a:r>
            <a:r>
              <a:rPr lang="da-DK" dirty="0" err="1"/>
              <a:t>keyword</a:t>
            </a:r>
            <a:r>
              <a:rPr lang="da-DK" dirty="0"/>
              <a:t> </a:t>
            </a:r>
            <a:r>
              <a:rPr lang="da-DK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a-DK" dirty="0"/>
              <a:t>)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94537" y="2525555"/>
            <a:ext cx="2480441" cy="2945425"/>
            <a:chOff x="94537" y="2525555"/>
            <a:chExt cx="2480441" cy="2945425"/>
          </a:xfrm>
        </p:grpSpPr>
        <p:sp>
          <p:nvSpPr>
            <p:cNvPr id="9" name="Right Brace 8"/>
            <p:cNvSpPr/>
            <p:nvPr/>
          </p:nvSpPr>
          <p:spPr>
            <a:xfrm flipH="1">
              <a:off x="2444313" y="2525555"/>
              <a:ext cx="130665" cy="1321583"/>
            </a:xfrm>
            <a:prstGeom prst="rightBrace">
              <a:avLst>
                <a:gd name="adj1" fmla="val 41795"/>
                <a:gd name="adj2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4537" y="2586181"/>
              <a:ext cx="219758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dirty="0" err="1">
                  <a:solidFill>
                    <a:srgbClr val="C00000"/>
                  </a:solidFill>
                </a:rPr>
                <a:t>often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called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b="1" dirty="0" err="1">
                  <a:solidFill>
                    <a:srgbClr val="C00000"/>
                  </a:solidFill>
                </a:rPr>
                <a:t>mutator</a:t>
              </a:r>
              <a:r>
                <a:rPr lang="da-DK" b="1" dirty="0">
                  <a:solidFill>
                    <a:srgbClr val="C00000"/>
                  </a:solidFill>
                </a:rPr>
                <a:t> </a:t>
              </a:r>
              <a:r>
                <a:rPr lang="da-DK" b="1" dirty="0" err="1">
                  <a:solidFill>
                    <a:srgbClr val="C00000"/>
                  </a:solidFill>
                </a:rPr>
                <a:t>methods</a:t>
              </a:r>
              <a:r>
                <a:rPr lang="da-DK" dirty="0">
                  <a:solidFill>
                    <a:srgbClr val="C00000"/>
                  </a:solidFill>
                </a:rPr>
                <a:t>, </a:t>
              </a:r>
              <a:r>
                <a:rPr lang="da-DK" dirty="0" err="1">
                  <a:solidFill>
                    <a:srgbClr val="C00000"/>
                  </a:solidFill>
                </a:rPr>
                <a:t>since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they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change</a:t>
              </a:r>
              <a:r>
                <a:rPr lang="da-DK" dirty="0">
                  <a:solidFill>
                    <a:srgbClr val="C00000"/>
                  </a:solidFill>
                </a:rPr>
                <a:t> the </a:t>
              </a:r>
              <a:r>
                <a:rPr lang="da-DK" dirty="0" err="1">
                  <a:solidFill>
                    <a:srgbClr val="C00000"/>
                  </a:solidFill>
                </a:rPr>
                <a:t>state</a:t>
              </a:r>
              <a:r>
                <a:rPr lang="da-DK" dirty="0">
                  <a:solidFill>
                    <a:srgbClr val="C00000"/>
                  </a:solidFill>
                </a:rPr>
                <a:t> of an </a:t>
              </a:r>
              <a:r>
                <a:rPr lang="da-DK" dirty="0" err="1">
                  <a:solidFill>
                    <a:srgbClr val="C00000"/>
                  </a:solidFill>
                </a:rPr>
                <a:t>object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Right Brace 10"/>
            <p:cNvSpPr/>
            <p:nvPr/>
          </p:nvSpPr>
          <p:spPr>
            <a:xfrm flipH="1">
              <a:off x="2444313" y="4149397"/>
              <a:ext cx="130665" cy="1321583"/>
            </a:xfrm>
            <a:prstGeom prst="rightBrace">
              <a:avLst>
                <a:gd name="adj1" fmla="val 41795"/>
                <a:gd name="adj2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4537" y="4210023"/>
              <a:ext cx="219758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dirty="0" err="1">
                  <a:solidFill>
                    <a:srgbClr val="C00000"/>
                  </a:solidFill>
                </a:rPr>
                <a:t>often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called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b="1" dirty="0" err="1">
                  <a:solidFill>
                    <a:srgbClr val="C00000"/>
                  </a:solidFill>
                </a:rPr>
                <a:t>accessor</a:t>
              </a:r>
              <a:r>
                <a:rPr lang="da-DK" b="1" dirty="0">
                  <a:solidFill>
                    <a:srgbClr val="C00000"/>
                  </a:solidFill>
                </a:rPr>
                <a:t> </a:t>
              </a:r>
              <a:r>
                <a:rPr lang="da-DK" b="1" dirty="0" err="1">
                  <a:solidFill>
                    <a:srgbClr val="C00000"/>
                  </a:solidFill>
                </a:rPr>
                <a:t>methods</a:t>
              </a:r>
              <a:r>
                <a:rPr lang="da-DK" dirty="0">
                  <a:solidFill>
                    <a:srgbClr val="C00000"/>
                  </a:solidFill>
                </a:rPr>
                <a:t>, </a:t>
              </a:r>
              <a:r>
                <a:rPr lang="da-DK" dirty="0" err="1">
                  <a:solidFill>
                    <a:srgbClr val="C00000"/>
                  </a:solidFill>
                </a:rPr>
                <a:t>since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they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only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read</a:t>
              </a:r>
              <a:r>
                <a:rPr lang="da-DK" dirty="0">
                  <a:solidFill>
                    <a:srgbClr val="C00000"/>
                  </a:solidFill>
                </a:rPr>
                <a:t> the </a:t>
              </a:r>
              <a:r>
                <a:rPr lang="da-DK" dirty="0" err="1">
                  <a:solidFill>
                    <a:srgbClr val="C00000"/>
                  </a:solidFill>
                </a:rPr>
                <a:t>state</a:t>
              </a:r>
              <a:r>
                <a:rPr lang="da-DK" dirty="0">
                  <a:solidFill>
                    <a:srgbClr val="C00000"/>
                  </a:solidFill>
                </a:rPr>
                <a:t> of an </a:t>
              </a:r>
              <a:r>
                <a:rPr lang="da-DK" dirty="0" err="1">
                  <a:solidFill>
                    <a:srgbClr val="C00000"/>
                  </a:solidFill>
                </a:rPr>
                <a:t>object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90706" y="1376074"/>
            <a:ext cx="2682787" cy="923330"/>
            <a:chOff x="290706" y="1376074"/>
            <a:chExt cx="2682787" cy="923330"/>
          </a:xfrm>
        </p:grpSpPr>
        <p:sp>
          <p:nvSpPr>
            <p:cNvPr id="25" name="TextBox 24"/>
            <p:cNvSpPr txBox="1"/>
            <p:nvPr/>
          </p:nvSpPr>
          <p:spPr>
            <a:xfrm>
              <a:off x="290706" y="1376074"/>
              <a:ext cx="24804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 err="1">
                  <a:solidFill>
                    <a:srgbClr val="C00000"/>
                  </a:solidFill>
                </a:rPr>
                <a:t>class</a:t>
              </a:r>
              <a:r>
                <a:rPr lang="da-DK" dirty="0">
                  <a:solidFill>
                    <a:srgbClr val="C00000"/>
                  </a:solidFill>
                </a:rPr>
                <a:t> definitions start with the </a:t>
              </a:r>
              <a:r>
                <a:rPr lang="da-DK" dirty="0" err="1">
                  <a:solidFill>
                    <a:srgbClr val="C00000"/>
                  </a:solidFill>
                </a:rPr>
                <a:t>keyword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b="1" dirty="0" err="1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class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cxnSpLocks/>
            </p:cNvCxnSpPr>
            <p:nvPr/>
          </p:nvCxnSpPr>
          <p:spPr>
            <a:xfrm>
              <a:off x="2111454" y="1858058"/>
              <a:ext cx="862039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647384" y="551385"/>
            <a:ext cx="1735600" cy="1195145"/>
            <a:chOff x="4699482" y="1041888"/>
            <a:chExt cx="1735600" cy="1195145"/>
          </a:xfrm>
        </p:grpSpPr>
        <p:sp>
          <p:nvSpPr>
            <p:cNvPr id="19" name="TextBox 18"/>
            <p:cNvSpPr txBox="1"/>
            <p:nvPr/>
          </p:nvSpPr>
          <p:spPr>
            <a:xfrm>
              <a:off x="4816431" y="1041888"/>
              <a:ext cx="1618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 err="1">
                  <a:solidFill>
                    <a:srgbClr val="C00000"/>
                  </a:solidFill>
                </a:rPr>
                <a:t>name</a:t>
              </a:r>
              <a:r>
                <a:rPr lang="da-DK" dirty="0">
                  <a:solidFill>
                    <a:srgbClr val="C00000"/>
                  </a:solidFill>
                </a:rPr>
                <a:t> of </a:t>
              </a:r>
              <a:r>
                <a:rPr lang="da-DK" dirty="0" err="1">
                  <a:solidFill>
                    <a:srgbClr val="C00000"/>
                  </a:solidFill>
                </a:rPr>
                <a:t>class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4699482" y="1415797"/>
              <a:ext cx="466602" cy="821236"/>
              <a:chOff x="5105525" y="1764068"/>
              <a:chExt cx="394435" cy="844096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 flipH="1">
                <a:off x="5105525" y="1764068"/>
                <a:ext cx="394435" cy="844096"/>
              </a:xfrm>
              <a:prstGeom prst="straightConnector1">
                <a:avLst/>
              </a:prstGeom>
              <a:ln w="19050">
                <a:solidFill>
                  <a:schemeClr val="accent5">
                    <a:lumMod val="20000"/>
                    <a:lumOff val="8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H="1">
                <a:off x="5105525" y="1764068"/>
                <a:ext cx="394435" cy="844096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" name="Group 39"/>
          <p:cNvGrpSpPr/>
          <p:nvPr/>
        </p:nvGrpSpPr>
        <p:grpSpPr>
          <a:xfrm>
            <a:off x="625423" y="5315136"/>
            <a:ext cx="5034397" cy="1311581"/>
            <a:chOff x="625423" y="5315136"/>
            <a:chExt cx="5034397" cy="1311581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3357998" y="5315136"/>
              <a:ext cx="257561" cy="62914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25423" y="5980386"/>
              <a:ext cx="50343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dirty="0" err="1">
                  <a:solidFill>
                    <a:srgbClr val="C00000"/>
                  </a:solidFill>
                </a:rPr>
                <a:t>class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method</a:t>
              </a:r>
              <a:r>
                <a:rPr lang="da-DK" dirty="0">
                  <a:solidFill>
                    <a:srgbClr val="C00000"/>
                  </a:solidFill>
                </a:rPr>
                <a:t> definitions start with </a:t>
              </a:r>
              <a:r>
                <a:rPr lang="da-DK" dirty="0" err="1">
                  <a:solidFill>
                    <a:srgbClr val="C00000"/>
                  </a:solidFill>
                </a:rPr>
                <a:t>keyword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da-DK" b="1" dirty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r>
                <a:rPr lang="da-DK" dirty="0">
                  <a:solidFill>
                    <a:srgbClr val="C00000"/>
                  </a:solidFill>
                </a:rPr>
                <a:t>(</a:t>
              </a:r>
              <a:r>
                <a:rPr lang="da-DK" dirty="0" err="1">
                  <a:solidFill>
                    <a:srgbClr val="C00000"/>
                  </a:solidFill>
                </a:rPr>
                <a:t>like</a:t>
              </a:r>
              <a:r>
                <a:rPr lang="da-DK" dirty="0">
                  <a:solidFill>
                    <a:srgbClr val="C00000"/>
                  </a:solidFill>
                </a:rPr>
                <a:t> normal </a:t>
              </a:r>
              <a:r>
                <a:rPr lang="da-DK" dirty="0" err="1">
                  <a:solidFill>
                    <a:srgbClr val="C00000"/>
                  </a:solidFill>
                </a:rPr>
                <a:t>function</a:t>
              </a:r>
              <a:r>
                <a:rPr lang="da-DK" dirty="0">
                  <a:solidFill>
                    <a:srgbClr val="C00000"/>
                  </a:solidFill>
                </a:rPr>
                <a:t> definitions)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959808" y="1864159"/>
            <a:ext cx="6232192" cy="1200329"/>
            <a:chOff x="5959808" y="1803202"/>
            <a:chExt cx="6232192" cy="1200329"/>
          </a:xfrm>
        </p:grpSpPr>
        <p:cxnSp>
          <p:nvCxnSpPr>
            <p:cNvPr id="26" name="Straight Arrow Connector 25"/>
            <p:cNvCxnSpPr/>
            <p:nvPr/>
          </p:nvCxnSpPr>
          <p:spPr>
            <a:xfrm flipH="1">
              <a:off x="5959808" y="2150593"/>
              <a:ext cx="2290813" cy="38311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8246540" y="1803202"/>
              <a:ext cx="394546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>
                  <a:solidFill>
                    <a:srgbClr val="C00000"/>
                  </a:solidFill>
                </a:rPr>
                <a:t>the </a:t>
              </a:r>
              <a:r>
                <a:rPr lang="da-DK" dirty="0" err="1">
                  <a:solidFill>
                    <a:srgbClr val="C00000"/>
                  </a:solidFill>
                </a:rPr>
                <a:t>first</a:t>
              </a:r>
              <a:r>
                <a:rPr lang="da-DK" dirty="0">
                  <a:solidFill>
                    <a:srgbClr val="C00000"/>
                  </a:solidFill>
                </a:rPr>
                <a:t> argument to all </a:t>
              </a:r>
              <a:r>
                <a:rPr lang="da-DK" dirty="0" err="1">
                  <a:solidFill>
                    <a:srgbClr val="C00000"/>
                  </a:solidFill>
                </a:rPr>
                <a:t>class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methods</a:t>
              </a:r>
              <a:r>
                <a:rPr lang="da-DK" dirty="0">
                  <a:solidFill>
                    <a:srgbClr val="C00000"/>
                  </a:solidFill>
                </a:rPr>
                <a:t> is a reference to the </a:t>
              </a:r>
              <a:r>
                <a:rPr lang="da-DK" dirty="0" err="1">
                  <a:solidFill>
                    <a:srgbClr val="C00000"/>
                  </a:solidFill>
                </a:rPr>
                <a:t>object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called</a:t>
              </a:r>
              <a:r>
                <a:rPr lang="da-DK" dirty="0">
                  <a:solidFill>
                    <a:srgbClr val="C00000"/>
                  </a:solidFill>
                </a:rPr>
                <a:t> upon, and by </a:t>
              </a:r>
              <a:r>
                <a:rPr lang="da-DK" dirty="0" err="1">
                  <a:solidFill>
                    <a:srgbClr val="C00000"/>
                  </a:solidFill>
                </a:rPr>
                <a:t>convention</a:t>
              </a:r>
              <a:r>
                <a:rPr lang="da-DK" dirty="0">
                  <a:solidFill>
                    <a:srgbClr val="C00000"/>
                  </a:solidFill>
                </a:rPr>
                <a:t> the </a:t>
              </a:r>
              <a:r>
                <a:rPr lang="da-DK" dirty="0" err="1">
                  <a:solidFill>
                    <a:srgbClr val="C00000"/>
                  </a:solidFill>
                </a:rPr>
                <a:t>first</a:t>
              </a:r>
              <a:r>
                <a:rPr lang="da-DK" dirty="0">
                  <a:solidFill>
                    <a:srgbClr val="C00000"/>
                  </a:solidFill>
                </a:rPr>
                <a:t> argument </a:t>
              </a:r>
              <a:r>
                <a:rPr lang="da-DK" dirty="0" err="1">
                  <a:solidFill>
                    <a:srgbClr val="C00000"/>
                  </a:solidFill>
                </a:rPr>
                <a:t>should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be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named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b="1" dirty="0" err="1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self</a:t>
              </a:r>
              <a:r>
                <a:rPr lang="da-DK" b="1" dirty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r>
                <a:rPr lang="da-DK" dirty="0">
                  <a:solidFill>
                    <a:srgbClr val="C00000"/>
                  </a:solidFill>
                </a:rPr>
                <a:t>.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699482" y="3064488"/>
            <a:ext cx="7355884" cy="998967"/>
            <a:chOff x="4699482" y="3003531"/>
            <a:chExt cx="7355884" cy="998967"/>
          </a:xfrm>
        </p:grpSpPr>
        <p:cxnSp>
          <p:nvCxnSpPr>
            <p:cNvPr id="33" name="Straight Arrow Connector 32"/>
            <p:cNvCxnSpPr/>
            <p:nvPr/>
          </p:nvCxnSpPr>
          <p:spPr>
            <a:xfrm flipH="1" flipV="1">
              <a:off x="4699482" y="3003531"/>
              <a:ext cx="3547058" cy="26208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8246540" y="3079168"/>
              <a:ext cx="380882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 err="1">
                  <a:solidFill>
                    <a:srgbClr val="C00000"/>
                  </a:solidFill>
                </a:rPr>
                <a:t>use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b="1" dirty="0" err="1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self</a:t>
              </a:r>
              <a:r>
                <a:rPr lang="da-DK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da-DK" dirty="0">
                  <a:solidFill>
                    <a:srgbClr val="C00000"/>
                  </a:solidFill>
                </a:rPr>
                <a:t> to </a:t>
              </a:r>
              <a:r>
                <a:rPr lang="da-DK" dirty="0" err="1">
                  <a:solidFill>
                    <a:srgbClr val="C00000"/>
                  </a:solidFill>
                </a:rPr>
                <a:t>access</a:t>
              </a:r>
              <a:r>
                <a:rPr lang="da-DK" dirty="0">
                  <a:solidFill>
                    <a:srgbClr val="C00000"/>
                  </a:solidFill>
                </a:rPr>
                <a:t> an </a:t>
              </a:r>
              <a:r>
                <a:rPr lang="da-DK" dirty="0" err="1">
                  <a:solidFill>
                    <a:srgbClr val="C00000"/>
                  </a:solidFill>
                </a:rPr>
                <a:t>attribute</a:t>
              </a:r>
              <a:r>
                <a:rPr lang="da-DK" dirty="0">
                  <a:solidFill>
                    <a:srgbClr val="C00000"/>
                  </a:solidFill>
                </a:rPr>
                <a:t> of an </a:t>
              </a:r>
              <a:r>
                <a:rPr lang="da-DK" dirty="0" err="1">
                  <a:solidFill>
                    <a:srgbClr val="C00000"/>
                  </a:solidFill>
                </a:rPr>
                <a:t>object</a:t>
              </a:r>
              <a:r>
                <a:rPr lang="da-DK" dirty="0">
                  <a:solidFill>
                    <a:srgbClr val="C00000"/>
                  </a:solidFill>
                </a:rPr>
                <a:t> or </a:t>
              </a:r>
              <a:r>
                <a:rPr lang="da-DK" dirty="0" err="1">
                  <a:solidFill>
                    <a:srgbClr val="C00000"/>
                  </a:solidFill>
                </a:rPr>
                <a:t>class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method</a:t>
              </a:r>
              <a:r>
                <a:rPr lang="da-DK" dirty="0">
                  <a:solidFill>
                    <a:srgbClr val="C00000"/>
                  </a:solidFill>
                </a:rPr>
                <a:t> (</a:t>
              </a:r>
              <a:r>
                <a:rPr lang="da-DK" dirty="0" err="1">
                  <a:solidFill>
                    <a:srgbClr val="C00000"/>
                  </a:solidFill>
                </a:rPr>
                <a:t>attribute</a:t>
              </a:r>
              <a:r>
                <a:rPr lang="da-DK" dirty="0">
                  <a:solidFill>
                    <a:srgbClr val="C00000"/>
                  </a:solidFill>
                </a:rPr>
                <a:t> reference)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79EBC16-68DA-4E82-8FAA-9AA5C3343F7A}"/>
              </a:ext>
            </a:extLst>
          </p:cNvPr>
          <p:cNvGrpSpPr/>
          <p:nvPr/>
        </p:nvGrpSpPr>
        <p:grpSpPr>
          <a:xfrm>
            <a:off x="7078016" y="787156"/>
            <a:ext cx="3959299" cy="1178064"/>
            <a:chOff x="4699482" y="1058969"/>
            <a:chExt cx="1566120" cy="117806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B6C28E5-F5C8-487A-B19B-23CD331EF8CD}"/>
                </a:ext>
              </a:extLst>
            </p:cNvPr>
            <p:cNvSpPr txBox="1"/>
            <p:nvPr/>
          </p:nvSpPr>
          <p:spPr>
            <a:xfrm>
              <a:off x="5162114" y="1058969"/>
              <a:ext cx="11034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 err="1">
                  <a:solidFill>
                    <a:srgbClr val="C00000"/>
                  </a:solidFill>
                </a:rPr>
                <a:t>docstring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containing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documentation</a:t>
              </a:r>
              <a:r>
                <a:rPr lang="da-DK" dirty="0">
                  <a:solidFill>
                    <a:srgbClr val="C00000"/>
                  </a:solidFill>
                </a:rPr>
                <a:t> for class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64D4BF0-D871-4525-A362-16BB4E26C535}"/>
                </a:ext>
              </a:extLst>
            </p:cNvPr>
            <p:cNvGrpSpPr/>
            <p:nvPr/>
          </p:nvGrpSpPr>
          <p:grpSpPr>
            <a:xfrm>
              <a:off x="4699482" y="1415797"/>
              <a:ext cx="466602" cy="821236"/>
              <a:chOff x="5105525" y="1764068"/>
              <a:chExt cx="394435" cy="844096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B9188330-EDB0-4B00-8449-F86B3BD57DED}"/>
                  </a:ext>
                </a:extLst>
              </p:cNvPr>
              <p:cNvCxnSpPr/>
              <p:nvPr/>
            </p:nvCxnSpPr>
            <p:spPr>
              <a:xfrm flipH="1">
                <a:off x="5105525" y="1764068"/>
                <a:ext cx="394435" cy="844096"/>
              </a:xfrm>
              <a:prstGeom prst="straightConnector1">
                <a:avLst/>
              </a:prstGeom>
              <a:ln w="19050">
                <a:solidFill>
                  <a:schemeClr val="accent5">
                    <a:lumMod val="20000"/>
                    <a:lumOff val="8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C8348190-5FBF-41D1-8ACA-82E778F7AA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05525" y="1764068"/>
                <a:ext cx="394435" cy="844096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49989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are object attributes initialized 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7134967"/>
              </p:ext>
            </p:extLst>
          </p:nvPr>
        </p:nvGraphicFramePr>
        <p:xfrm>
          <a:off x="2582779" y="1920420"/>
          <a:ext cx="7958455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84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Student()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x.set_name("Gladstone Gander")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x.get_name()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'Gladstone Gander'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x.get_id()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AttributeError: 'Student' object has no attribute 'id'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529936" y="4643720"/>
            <a:ext cx="11132127" cy="1888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Default </a:t>
            </a:r>
            <a:r>
              <a:rPr lang="da-DK" dirty="0" err="1"/>
              <a:t>behaviour</a:t>
            </a:r>
            <a:r>
              <a:rPr lang="da-DK" dirty="0"/>
              <a:t> of a </a:t>
            </a:r>
            <a:r>
              <a:rPr lang="da-DK" dirty="0" err="1"/>
              <a:t>class</a:t>
            </a:r>
            <a:r>
              <a:rPr lang="da-DK" dirty="0"/>
              <a:t> is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instances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created</a:t>
            </a:r>
            <a:r>
              <a:rPr lang="da-DK" dirty="0"/>
              <a:t> with </a:t>
            </a:r>
            <a:r>
              <a:rPr lang="da-DK" dirty="0" err="1"/>
              <a:t>no</a:t>
            </a:r>
            <a:r>
              <a:rPr lang="da-DK" dirty="0"/>
              <a:t> </a:t>
            </a:r>
            <a:r>
              <a:rPr lang="da-DK" dirty="0" err="1"/>
              <a:t>attributes</a:t>
            </a:r>
            <a:r>
              <a:rPr lang="da-DK" dirty="0"/>
              <a:t> </a:t>
            </a:r>
            <a:r>
              <a:rPr lang="da-DK" dirty="0" err="1"/>
              <a:t>defined</a:t>
            </a:r>
            <a:r>
              <a:rPr lang="da-DK" dirty="0"/>
              <a:t>, but has </a:t>
            </a:r>
            <a:r>
              <a:rPr lang="da-DK" dirty="0" err="1"/>
              <a:t>access</a:t>
            </a:r>
            <a:r>
              <a:rPr lang="da-DK" dirty="0"/>
              <a:t> to the </a:t>
            </a:r>
            <a:r>
              <a:rPr lang="da-DK" dirty="0" err="1"/>
              <a:t>attributes</a:t>
            </a:r>
            <a:r>
              <a:rPr lang="da-DK" dirty="0"/>
              <a:t> / </a:t>
            </a:r>
            <a:r>
              <a:rPr lang="da-DK" dirty="0" err="1"/>
              <a:t>methods</a:t>
            </a:r>
            <a:r>
              <a:rPr lang="da-DK" dirty="0"/>
              <a:t> of the </a:t>
            </a:r>
            <a:r>
              <a:rPr lang="da-DK" dirty="0" err="1"/>
              <a:t>class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dirty="0"/>
              <a:t>In the </a:t>
            </a:r>
            <a:r>
              <a:rPr lang="da-DK" dirty="0" err="1"/>
              <a:t>previous</a:t>
            </a:r>
            <a:r>
              <a:rPr lang="da-DK" dirty="0"/>
              <a:t> </a:t>
            </a:r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da-DK" dirty="0"/>
              <a:t> </a:t>
            </a:r>
            <a:r>
              <a:rPr lang="da-DK" dirty="0" err="1"/>
              <a:t>both</a:t>
            </a:r>
            <a:r>
              <a:rPr lang="da-DK" dirty="0"/>
              <a:t> the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dirty="0"/>
              <a:t> and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a-DK" dirty="0"/>
              <a:t> </a:t>
            </a:r>
            <a:r>
              <a:rPr lang="da-DK" dirty="0" err="1"/>
              <a:t>attributes</a:t>
            </a:r>
            <a:r>
              <a:rPr lang="da-DK" dirty="0"/>
              <a:t> </a:t>
            </a:r>
            <a:r>
              <a:rPr lang="da-DK" dirty="0" err="1"/>
              <a:t>were</a:t>
            </a:r>
            <a:r>
              <a:rPr lang="da-DK" dirty="0"/>
              <a:t> </a:t>
            </a:r>
            <a:r>
              <a:rPr lang="da-DK" dirty="0" err="1"/>
              <a:t>first</a:t>
            </a:r>
            <a:r>
              <a:rPr lang="da-DK" dirty="0"/>
              <a:t> </a:t>
            </a:r>
            <a:r>
              <a:rPr lang="da-DK" dirty="0" err="1"/>
              <a:t>created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set by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set_name</a:t>
            </a:r>
            <a:r>
              <a:rPr lang="da-DK" dirty="0"/>
              <a:t> and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set_id</a:t>
            </a:r>
            <a:r>
              <a:rPr lang="da-DK" dirty="0"/>
              <a:t>, </a:t>
            </a:r>
            <a:r>
              <a:rPr lang="da-DK" dirty="0" err="1"/>
              <a:t>respectively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376" y="3317934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504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39531</TotalTime>
  <Words>4161</Words>
  <Application>Microsoft Office PowerPoint</Application>
  <PresentationFormat>Widescreen</PresentationFormat>
  <Paragraphs>605</Paragraphs>
  <Slides>29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Wingdings</vt:lpstr>
      <vt:lpstr>Office Theme</vt:lpstr>
      <vt:lpstr>Object oriented programming</vt:lpstr>
      <vt:lpstr>Object Oriented Programming</vt:lpstr>
      <vt:lpstr>Object Oriented Programming - History (selected programming languages)</vt:lpstr>
      <vt:lpstr>Design Patterns (not part of this course) reoccuring patterns in software design</vt:lpstr>
      <vt:lpstr>Some known classes, objects, and methods</vt:lpstr>
      <vt:lpstr>Classes and Objects</vt:lpstr>
      <vt:lpstr>Using the Student class</vt:lpstr>
      <vt:lpstr>class Student</vt:lpstr>
      <vt:lpstr>When are object attributes initialized ?</vt:lpstr>
      <vt:lpstr>Class construction and __init__</vt:lpstr>
      <vt:lpstr>Question – What is printed ?</vt:lpstr>
      <vt:lpstr>__init__ with arguments</vt:lpstr>
      <vt:lpstr>Are accessor and mutator methods necessary ?</vt:lpstr>
      <vt:lpstr>Defining order on instances of a class (sorting)</vt:lpstr>
      <vt:lpstr>Converting objects to str </vt:lpstr>
      <vt:lpstr>Nothing is private in Python</vt:lpstr>
      <vt:lpstr>C++ private, public</vt:lpstr>
      <vt:lpstr>Java private, public</vt:lpstr>
      <vt:lpstr>Name mangling (partial privacy)</vt:lpstr>
      <vt:lpstr>Class attributes</vt:lpstr>
      <vt:lpstr>Class data attribute</vt:lpstr>
      <vt:lpstr>Question – What does obj.get() return ?</vt:lpstr>
      <vt:lpstr>Class data attribute example (in Python)</vt:lpstr>
      <vt:lpstr>__dict__, __name__ and  __class__</vt:lpstr>
      <vt:lpstr>Java static</vt:lpstr>
      <vt:lpstr>C++ static</vt:lpstr>
      <vt:lpstr>Constants</vt:lpstr>
      <vt:lpstr>PEP8 Style Guide for Python Code (some quotes)</vt:lpstr>
      <vt:lpstr>Some methods many class have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1197</cp:revision>
  <dcterms:created xsi:type="dcterms:W3CDTF">2017-10-19T06:54:16Z</dcterms:created>
  <dcterms:modified xsi:type="dcterms:W3CDTF">2021-03-09T12:24:25Z</dcterms:modified>
</cp:coreProperties>
</file>