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70" r:id="rId2"/>
    <p:sldId id="383" r:id="rId3"/>
    <p:sldId id="380" r:id="rId4"/>
    <p:sldId id="382" r:id="rId5"/>
    <p:sldId id="381" r:id="rId6"/>
    <p:sldId id="291" r:id="rId7"/>
    <p:sldId id="384" r:id="rId8"/>
    <p:sldId id="272" r:id="rId9"/>
    <p:sldId id="389" r:id="rId10"/>
    <p:sldId id="273" r:id="rId11"/>
    <p:sldId id="385" r:id="rId12"/>
    <p:sldId id="388" r:id="rId13"/>
    <p:sldId id="386" r:id="rId14"/>
    <p:sldId id="387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3BC44-7AD5-499A-9E6F-BCA215DBF3B1}" v="5" dt="2022-02-06T09:43:31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1" autoAdjust="0"/>
    <p:restoredTop sz="86375" autoAdjust="0"/>
  </p:normalViewPr>
  <p:slideViewPr>
    <p:cSldViewPr snapToGrid="0">
      <p:cViewPr varScale="1">
        <p:scale>
          <a:sx n="64" d="100"/>
          <a:sy n="64" d="100"/>
        </p:scale>
        <p:origin x="78" y="810"/>
      </p:cViewPr>
      <p:guideLst/>
    </p:cSldViewPr>
  </p:slideViewPr>
  <p:outlineViewPr>
    <p:cViewPr>
      <p:scale>
        <a:sx n="33" d="100"/>
        <a:sy n="33" d="100"/>
      </p:scale>
      <p:origin x="0" y="-43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1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2FC3BC44-7AD5-499A-9E6F-BCA215DBF3B1}"/>
    <pc:docChg chg="undo custSel addSld modSld">
      <pc:chgData name="Gerth Stølting Brodal" userId="04ef4784-6591-4f86-a140-f5c3b108582a" providerId="ADAL" clId="{2FC3BC44-7AD5-499A-9E6F-BCA215DBF3B1}" dt="2022-02-07T07:21:44.250" v="328" actId="20577"/>
      <pc:docMkLst>
        <pc:docMk/>
      </pc:docMkLst>
      <pc:sldChg chg="modNotesTx">
        <pc:chgData name="Gerth Stølting Brodal" userId="04ef4784-6591-4f86-a140-f5c3b108582a" providerId="ADAL" clId="{2FC3BC44-7AD5-499A-9E6F-BCA215DBF3B1}" dt="2022-02-06T09:36:12.106" v="106" actId="20577"/>
        <pc:sldMkLst>
          <pc:docMk/>
          <pc:sldMk cId="973870306" sldId="273"/>
        </pc:sldMkLst>
      </pc:sldChg>
      <pc:sldChg chg="modSp mod">
        <pc:chgData name="Gerth Stølting Brodal" userId="04ef4784-6591-4f86-a140-f5c3b108582a" providerId="ADAL" clId="{2FC3BC44-7AD5-499A-9E6F-BCA215DBF3B1}" dt="2022-02-07T07:21:44.250" v="328" actId="20577"/>
        <pc:sldMkLst>
          <pc:docMk/>
          <pc:sldMk cId="959264993" sldId="291"/>
        </pc:sldMkLst>
        <pc:spChg chg="mod">
          <ac:chgData name="Gerth Stølting Brodal" userId="04ef4784-6591-4f86-a140-f5c3b108582a" providerId="ADAL" clId="{2FC3BC44-7AD5-499A-9E6F-BCA215DBF3B1}" dt="2022-02-07T07:21:44.250" v="328" actId="20577"/>
          <ac:spMkLst>
            <pc:docMk/>
            <pc:sldMk cId="959264993" sldId="291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2FC3BC44-7AD5-499A-9E6F-BCA215DBF3B1}" dt="2022-02-06T09:16:42.150" v="95" actId="20577"/>
        <pc:sldMkLst>
          <pc:docMk/>
          <pc:sldMk cId="328472895" sldId="380"/>
        </pc:sldMkLst>
      </pc:sldChg>
      <pc:sldChg chg="modNotesTx">
        <pc:chgData name="Gerth Stølting Brodal" userId="04ef4784-6591-4f86-a140-f5c3b108582a" providerId="ADAL" clId="{2FC3BC44-7AD5-499A-9E6F-BCA215DBF3B1}" dt="2022-02-06T09:59:36.827" v="307" actId="20577"/>
        <pc:sldMkLst>
          <pc:docMk/>
          <pc:sldMk cId="2643494481" sldId="386"/>
        </pc:sldMkLst>
      </pc:sldChg>
      <pc:sldChg chg="addSp delSp modSp new mod modAnim">
        <pc:chgData name="Gerth Stølting Brodal" userId="04ef4784-6591-4f86-a140-f5c3b108582a" providerId="ADAL" clId="{2FC3BC44-7AD5-499A-9E6F-BCA215DBF3B1}" dt="2022-02-06T09:47:54.447" v="217" actId="20577"/>
        <pc:sldMkLst>
          <pc:docMk/>
          <pc:sldMk cId="795770451" sldId="389"/>
        </pc:sldMkLst>
        <pc:spChg chg="mod">
          <ac:chgData name="Gerth Stølting Brodal" userId="04ef4784-6591-4f86-a140-f5c3b108582a" providerId="ADAL" clId="{2FC3BC44-7AD5-499A-9E6F-BCA215DBF3B1}" dt="2022-02-06T09:47:54.447" v="217" actId="20577"/>
          <ac:spMkLst>
            <pc:docMk/>
            <pc:sldMk cId="795770451" sldId="389"/>
            <ac:spMk id="2" creationId="{91BDC123-E5D6-4B1E-838D-428C0508E6B1}"/>
          </ac:spMkLst>
        </pc:spChg>
        <pc:spChg chg="del">
          <ac:chgData name="Gerth Stølting Brodal" userId="04ef4784-6591-4f86-a140-f5c3b108582a" providerId="ADAL" clId="{2FC3BC44-7AD5-499A-9E6F-BCA215DBF3B1}" dt="2022-02-06T09:40:50.998" v="124" actId="478"/>
          <ac:spMkLst>
            <pc:docMk/>
            <pc:sldMk cId="795770451" sldId="389"/>
            <ac:spMk id="3" creationId="{658D0D55-B8CF-47C7-8F86-495A41E07603}"/>
          </ac:spMkLst>
        </pc:spChg>
        <pc:graphicFrameChg chg="add mod modGraphic">
          <ac:chgData name="Gerth Stølting Brodal" userId="04ef4784-6591-4f86-a140-f5c3b108582a" providerId="ADAL" clId="{2FC3BC44-7AD5-499A-9E6F-BCA215DBF3B1}" dt="2022-02-06T09:45:54.599" v="183" actId="20577"/>
          <ac:graphicFrameMkLst>
            <pc:docMk/>
            <pc:sldMk cId="795770451" sldId="389"/>
            <ac:graphicFrameMk id="4" creationId="{E47B0A96-A9F4-4F69-8933-393AB0B1C5AE}"/>
          </ac:graphicFrameMkLst>
        </pc:graphicFrameChg>
        <pc:graphicFrameChg chg="add mod modGraphic">
          <ac:chgData name="Gerth Stølting Brodal" userId="04ef4784-6591-4f86-a140-f5c3b108582a" providerId="ADAL" clId="{2FC3BC44-7AD5-499A-9E6F-BCA215DBF3B1}" dt="2022-02-06T09:46:02.986" v="192" actId="5793"/>
          <ac:graphicFrameMkLst>
            <pc:docMk/>
            <pc:sldMk cId="795770451" sldId="389"/>
            <ac:graphicFrameMk id="5" creationId="{84A6A35F-BAC9-4890-8CB9-B588AA5F8D34}"/>
          </ac:graphicFrameMkLst>
        </pc:graphicFrameChg>
        <pc:picChg chg="add mod">
          <ac:chgData name="Gerth Stølting Brodal" userId="04ef4784-6591-4f86-a140-f5c3b108582a" providerId="ADAL" clId="{2FC3BC44-7AD5-499A-9E6F-BCA215DBF3B1}" dt="2022-02-06T09:45:03.484" v="174" actId="1076"/>
          <ac:picMkLst>
            <pc:docMk/>
            <pc:sldMk cId="795770451" sldId="389"/>
            <ac:picMk id="6" creationId="{5F11C221-8A2B-4CD1-A546-36CEDD4082C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: ”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” = ask user for an </a:t>
            </a:r>
            <a:r>
              <a:rPr lang="da-DK" dirty="0" err="1"/>
              <a:t>integer</a:t>
            </a:r>
            <a:r>
              <a:rPr lang="da-DK" dirty="0"/>
              <a:t>, print </a:t>
            </a:r>
            <a:r>
              <a:rPr lang="da-DK" dirty="0" err="1"/>
              <a:t>if</a:t>
            </a:r>
            <a:r>
              <a:rPr lang="da-DK" dirty="0"/>
              <a:t> it is </a:t>
            </a:r>
            <a:r>
              <a:rPr lang="da-DK" dirty="0" err="1"/>
              <a:t>even</a:t>
            </a:r>
            <a:r>
              <a:rPr lang="da-DK" dirty="0"/>
              <a:t> or </a:t>
            </a:r>
            <a:r>
              <a:rPr lang="da-DK" dirty="0" err="1"/>
              <a:t>odd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7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Nice thing about Python “if</a:t>
            </a:r>
            <a:r>
              <a:rPr lang="en-US" baseline="0" dirty="0"/>
              <a:t> x=3:” will give a syntax error, opposed to other languages... like C, C++ &lt;&lt; java???&gt;&gt;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18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Nice thing about Python “if</a:t>
            </a:r>
            <a:r>
              <a:rPr lang="en-US" baseline="0" dirty="0"/>
              <a:t> x=3:” will give a syntax error, opposed to other languages... like C, C++ &lt;&lt; java???&gt;&gt;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4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Nice thing about Python “if</a:t>
            </a:r>
            <a:r>
              <a:rPr lang="en-US" baseline="0" dirty="0"/>
              <a:t> x=3:” will give a syntax error, opposed to other languages... like C, C++ &lt;&lt; java???&gt;&gt;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y = 1 / x if x != 0 else 0.0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69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Random-pair generates uniformly pairs of integers</a:t>
            </a:r>
            <a:r>
              <a:rPr lang="en-US" baseline="0" dirty="0"/>
              <a:t> where there is at least one integer in-between.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3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sqrt(20) = 4.472</a:t>
            </a:r>
          </a:p>
          <a:p>
            <a:r>
              <a:rPr lang="en-US" dirty="0"/>
              <a:t>high = x + 1 to ensure high &gt; sqrt(x</a:t>
            </a:r>
            <a:r>
              <a:rPr lang="en-US"/>
              <a:t>) also for x = 1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15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</a:t>
            </a:r>
            <a:r>
              <a:rPr lang="en-US" baseline="0" dirty="0"/>
              <a:t> </a:t>
            </a:r>
            <a:r>
              <a:rPr lang="en-US" b="1" baseline="0" dirty="0">
                <a:solidFill>
                  <a:srgbClr val="FF0000"/>
                </a:solidFill>
              </a:rPr>
              <a:t>newton-visualization.py </a:t>
            </a:r>
            <a:r>
              <a:rPr lang="en-US" b="0" baseline="0" dirty="0">
                <a:solidFill>
                  <a:srgbClr val="FF0000"/>
                </a:solidFill>
              </a:rPr>
              <a:t>to show animation of 1/n and </a:t>
            </a:r>
            <a:r>
              <a:rPr lang="en-US" b="0" baseline="0" dirty="0" err="1">
                <a:solidFill>
                  <a:srgbClr val="FF0000"/>
                </a:solidFill>
              </a:rPr>
              <a:t>sqrt</a:t>
            </a:r>
            <a:r>
              <a:rPr lang="en-US" b="0" baseline="0" dirty="0">
                <a:solidFill>
                  <a:srgbClr val="FF0000"/>
                </a:solidFill>
              </a:rPr>
              <a:t>(n). To compute </a:t>
            </a:r>
            <a:r>
              <a:rPr lang="en-US" b="0" baseline="0" dirty="0" err="1">
                <a:solidFill>
                  <a:srgbClr val="FF0000"/>
                </a:solidFill>
              </a:rPr>
              <a:t>sqrt</a:t>
            </a:r>
            <a:r>
              <a:rPr lang="en-US" b="0" baseline="0" dirty="0">
                <a:solidFill>
                  <a:srgbClr val="FF0000"/>
                </a:solidFill>
              </a:rPr>
              <a:t>(n) is an exercise.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x = 0.6 generates a different</a:t>
            </a:r>
            <a:r>
              <a:rPr lang="en-US" baseline="0" dirty="0"/>
              <a:t> result than Python computes 1 / 0.6</a:t>
            </a:r>
            <a:endParaRPr lang="en-US" dirty="0"/>
          </a:p>
          <a:p>
            <a:endParaRPr lang="en-US" dirty="0"/>
          </a:p>
          <a:p>
            <a:r>
              <a:rPr lang="en-US" dirty="0"/>
              <a:t>Code only works for x &lt;= 1 (otherwise</a:t>
            </a:r>
            <a:r>
              <a:rPr lang="en-US" baseline="0" dirty="0"/>
              <a:t> adjust by powers of two to enforce interval)</a:t>
            </a:r>
          </a:p>
          <a:p>
            <a:endParaRPr lang="en-US" baseline="0" dirty="0"/>
          </a:p>
          <a:p>
            <a:r>
              <a:rPr lang="en-US" baseline="0" dirty="0"/>
              <a:t>Newton-Raphson converges fast, if starting close to the root, and </a:t>
            </a:r>
            <a:r>
              <a:rPr lang="en-US" b="1" baseline="0" dirty="0"/>
              <a:t>≈ doubles the number of correct digits</a:t>
            </a:r>
            <a:r>
              <a:rPr lang="en-US" baseline="0" dirty="0"/>
              <a:t> in each iteration, provided some conditions around the root is satisfied</a:t>
            </a:r>
          </a:p>
          <a:p>
            <a:endParaRPr lang="en-US" baseline="0" dirty="0"/>
          </a:p>
          <a:p>
            <a:r>
              <a:rPr lang="en-US" baseline="0" dirty="0"/>
              <a:t>Implementing in hardware, it is crucial to observe that we can increase the numeric precision while running the algorithm, </a:t>
            </a:r>
            <a:r>
              <a:rPr lang="en-US" baseline="0" dirty="0" err="1"/>
              <a:t>ie</a:t>
            </a:r>
            <a:r>
              <a:rPr lang="en-US" baseline="0" dirty="0"/>
              <a:t>. the final running time will be dominated by the final 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0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.5/whatsnew/pep-308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wton's_metho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083" y="2933084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6772" y="4118650"/>
            <a:ext cx="3995057" cy="2675278"/>
          </a:xfrm>
        </p:spPr>
        <p:txBody>
          <a:bodyPr>
            <a:normAutofit/>
          </a:bodyPr>
          <a:lstStyle/>
          <a:p>
            <a:r>
              <a:rPr lang="en-US" dirty="0"/>
              <a:t>input()</a:t>
            </a:r>
          </a:p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  <a:p>
            <a:r>
              <a:rPr lang="en-US" dirty="0"/>
              <a:t>while-break-continue</a:t>
            </a:r>
          </a:p>
        </p:txBody>
      </p:sp>
    </p:spTree>
    <p:extLst>
      <p:ext uri="{BB962C8B-B14F-4D97-AF65-F5344CB8AC3E}">
        <p14:creationId xmlns:p14="http://schemas.microsoft.com/office/powerpoint/2010/main" val="110254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00696" y="4085111"/>
            <a:ext cx="7362702" cy="605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</a:t>
            </a:r>
            <a:r>
              <a:rPr lang="en-US" i="1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202" y="1690688"/>
            <a:ext cx="10515600" cy="4852616"/>
          </a:xfrm>
        </p:spPr>
        <p:txBody>
          <a:bodyPr>
            <a:noAutofit/>
          </a:bodyPr>
          <a:lstStyle/>
          <a:p>
            <a:r>
              <a:rPr lang="en-US" sz="2400" dirty="0"/>
              <a:t>A very common computation is</a:t>
            </a:r>
          </a:p>
          <a:p>
            <a:pPr marL="0" indent="0">
              <a:lnSpc>
                <a:spcPct val="50000"/>
              </a:lnSpc>
              <a:spcBef>
                <a:spcPts val="240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2400" i="1" dirty="0"/>
              <a:t>test</a:t>
            </a:r>
            <a:r>
              <a:rPr lang="en-US" sz="2400" dirty="0"/>
              <a:t>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   x = </a:t>
            </a:r>
            <a:r>
              <a:rPr lang="en-US" sz="2400" i="1" dirty="0"/>
              <a:t>true-expression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else:</a:t>
            </a:r>
            <a:endParaRPr lang="en-US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50000"/>
              </a:lnSpc>
              <a:spcAft>
                <a:spcPts val="12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   x = </a:t>
            </a:r>
            <a:r>
              <a:rPr lang="en-US" sz="2400" i="1" dirty="0"/>
              <a:t>false-expression</a:t>
            </a:r>
          </a:p>
          <a:p>
            <a:pPr>
              <a:lnSpc>
                <a:spcPct val="50000"/>
              </a:lnSpc>
            </a:pPr>
            <a:r>
              <a:rPr lang="en-US" sz="2400" dirty="0"/>
              <a:t>In Python there is a shorthand for this:</a:t>
            </a:r>
          </a:p>
          <a:p>
            <a:pPr marL="0" indent="0">
              <a:spcBef>
                <a:spcPts val="2400"/>
              </a:spcBef>
              <a:spcAft>
                <a:spcPts val="1200"/>
              </a:spcAft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x = </a:t>
            </a:r>
            <a:r>
              <a:rPr lang="en-US" sz="2400" i="1" dirty="0"/>
              <a:t>true-expression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2400" i="1" dirty="0"/>
              <a:t>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r>
              <a:rPr lang="en-US" sz="2400" i="1" dirty="0"/>
              <a:t>false-expression</a:t>
            </a:r>
          </a:p>
          <a:p>
            <a:pPr marL="0" indent="0" algn="ctr">
              <a:buNone/>
            </a:pPr>
            <a:r>
              <a:rPr lang="en-US" sz="2400" dirty="0"/>
              <a:t>(see </a:t>
            </a:r>
            <a:r>
              <a:rPr lang="en-US" sz="2400" dirty="0">
                <a:hlinkClick r:id="rId3"/>
              </a:rPr>
              <a:t>What’s New in Python 2.5 - </a:t>
            </a:r>
            <a:r>
              <a:rPr lang="da-DK" sz="2400" b="1" dirty="0">
                <a:hlinkClick r:id="rId3"/>
              </a:rPr>
              <a:t>PEP 308: </a:t>
            </a:r>
            <a:r>
              <a:rPr lang="da-DK" sz="2400" b="1" dirty="0" err="1">
                <a:hlinkClick r:id="rId3"/>
              </a:rPr>
              <a:t>Conditional</a:t>
            </a:r>
            <a:r>
              <a:rPr lang="da-DK" sz="2400" b="1" dirty="0">
                <a:hlinkClick r:id="rId3"/>
              </a:rPr>
              <a:t> Expressions</a:t>
            </a:r>
            <a:r>
              <a:rPr lang="da-DK" sz="2400" b="1" dirty="0"/>
              <a:t>)</a:t>
            </a:r>
            <a:br>
              <a:rPr lang="da-DK" sz="2400" b="1" dirty="0"/>
            </a:br>
            <a:endParaRPr lang="en-US" sz="2400" dirty="0"/>
          </a:p>
          <a:p>
            <a:r>
              <a:rPr lang="en-US" sz="2400" dirty="0"/>
              <a:t>In C, C++ and Java the equivalent notation is (note the different order)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x = </a:t>
            </a:r>
            <a:r>
              <a:rPr lang="en-US" sz="2400" i="1" dirty="0"/>
              <a:t>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? </a:t>
            </a:r>
            <a:r>
              <a:rPr lang="en-US" sz="2400" i="1" dirty="0"/>
              <a:t>true-expression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400" i="1" dirty="0"/>
              <a:t>false-expression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533901" y="2232559"/>
            <a:ext cx="5498276" cy="2006932"/>
            <a:chOff x="5533901" y="2232559"/>
            <a:chExt cx="5498276" cy="2006932"/>
          </a:xfrm>
        </p:grpSpPr>
        <p:sp>
          <p:nvSpPr>
            <p:cNvPr id="5" name="Cloud 4"/>
            <p:cNvSpPr/>
            <p:nvPr/>
          </p:nvSpPr>
          <p:spPr>
            <a:xfrm>
              <a:off x="7303325" y="2232559"/>
              <a:ext cx="3728852" cy="1389415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think of this as the </a:t>
              </a:r>
              <a:b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</a:b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“common case” and the “exceptional case”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5533901" y="3016251"/>
              <a:ext cx="2446317" cy="1223240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8787740" y="3301340"/>
              <a:ext cx="106878" cy="862505"/>
            </a:xfrm>
            <a:prstGeom prst="straightConnector1">
              <a:avLst/>
            </a:prstGeom>
            <a:ln w="127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387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3071052" y="2944254"/>
            <a:ext cx="6341423" cy="22296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until done</a:t>
            </a:r>
          </a:p>
        </p:txBody>
      </p:sp>
      <p:cxnSp>
        <p:nvCxnSpPr>
          <p:cNvPr id="11" name="Straight Arrow Connector 10"/>
          <p:cNvCxnSpPr>
            <a:stCxn id="4" idx="2"/>
            <a:endCxn id="9" idx="0"/>
          </p:cNvCxnSpPr>
          <p:nvPr/>
        </p:nvCxnSpPr>
        <p:spPr>
          <a:xfrm>
            <a:off x="4629435" y="2686095"/>
            <a:ext cx="0" cy="1221367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211137" y="3372501"/>
            <a:ext cx="0" cy="534960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6" idx="1"/>
          </p:cNvCxnSpPr>
          <p:nvPr/>
        </p:nvCxnSpPr>
        <p:spPr>
          <a:xfrm flipV="1">
            <a:off x="5793217" y="4251043"/>
            <a:ext cx="991065" cy="4545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0"/>
          </p:cNvCxnSpPr>
          <p:nvPr/>
        </p:nvCxnSpPr>
        <p:spPr>
          <a:xfrm>
            <a:off x="4629435" y="4061300"/>
            <a:ext cx="0" cy="1379540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465653" y="1989843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before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3465653" y="5440840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after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465653" y="3907462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repeat 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39047" y="3842789"/>
            <a:ext cx="89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1362" y="4750821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91764" y="4286848"/>
            <a:ext cx="232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C00000"/>
                </a:solidFill>
                <a:cs typeface="Courier New" panose="02070309020205020404" pitchFamily="49" charset="0"/>
              </a:rPr>
              <a:t>boolean</a:t>
            </a:r>
            <a:r>
              <a:rPr lang="en-US" sz="1400" dirty="0">
                <a:solidFill>
                  <a:srgbClr val="C00000"/>
                </a:solidFill>
                <a:cs typeface="Courier New" panose="02070309020205020404" pitchFamily="49" charset="0"/>
              </a:rPr>
              <a:t> expression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5211137" y="3361187"/>
            <a:ext cx="2735737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6" idx="0"/>
          </p:cNvCxnSpPr>
          <p:nvPr/>
        </p:nvCxnSpPr>
        <p:spPr>
          <a:xfrm flipH="1" flipV="1">
            <a:off x="7946874" y="3361185"/>
            <a:ext cx="6138" cy="54627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6784282" y="3907461"/>
            <a:ext cx="2337459" cy="687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it once more</a:t>
            </a:r>
          </a:p>
        </p:txBody>
      </p:sp>
    </p:spTree>
    <p:extLst>
      <p:ext uri="{BB962C8B-B14F-4D97-AF65-F5344CB8AC3E}">
        <p14:creationId xmlns:p14="http://schemas.microsoft.com/office/powerpoint/2010/main" val="228601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 animBg="1"/>
      <p:bldP spid="5" grpId="0" animBg="1"/>
      <p:bldP spid="27" grpId="0"/>
      <p:bldP spid="28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433" y="1528632"/>
            <a:ext cx="6304608" cy="3350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i="1" dirty="0" err="1"/>
              <a:t>condition</a:t>
            </a:r>
            <a:r>
              <a:rPr lang="da-DK" sz="2400" dirty="0"/>
              <a:t>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lnSpc>
                <a:spcPct val="50000"/>
              </a:lnSpc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/>
              <a:t>...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break # </a:t>
            </a:r>
            <a:r>
              <a:rPr lang="da-DK" sz="2400" dirty="0">
                <a:cs typeface="Courier New" panose="02070309020205020404" pitchFamily="49" charset="0"/>
              </a:rPr>
              <a:t>jump to </a:t>
            </a:r>
            <a:r>
              <a:rPr lang="da-DK" sz="2400" dirty="0" err="1">
                <a:cs typeface="Courier New" panose="02070309020205020404" pitchFamily="49" charset="0"/>
              </a:rPr>
              <a:t>code</a:t>
            </a:r>
            <a:r>
              <a:rPr lang="da-DK" sz="2400" dirty="0">
                <a:cs typeface="Courier New" panose="02070309020205020404" pitchFamily="49" charset="0"/>
              </a:rPr>
              <a:t> </a:t>
            </a:r>
            <a:r>
              <a:rPr lang="da-DK" sz="2400" dirty="0" err="1">
                <a:cs typeface="Courier New" panose="02070309020205020404" pitchFamily="49" charset="0"/>
              </a:rPr>
              <a:t>after</a:t>
            </a:r>
            <a:r>
              <a:rPr lang="da-DK" sz="2400" dirty="0">
                <a:cs typeface="Courier New" panose="02070309020205020404" pitchFamily="49" charset="0"/>
              </a:rPr>
              <a:t> </a:t>
            </a:r>
            <a:r>
              <a:rPr lang="da-DK" sz="2400" dirty="0" err="1">
                <a:cs typeface="Courier New" panose="02070309020205020404" pitchFamily="49" charset="0"/>
              </a:rPr>
              <a:t>while</a:t>
            </a:r>
            <a:r>
              <a:rPr lang="da-DK" sz="2400" dirty="0">
                <a:cs typeface="Courier New" panose="02070309020205020404" pitchFamily="49" charset="0"/>
              </a:rPr>
              <a:t> loop</a:t>
            </a:r>
            <a:endParaRPr lang="da-DK" sz="2400" dirty="0"/>
          </a:p>
          <a:p>
            <a:pPr marL="0" indent="0">
              <a:lnSpc>
                <a:spcPct val="50000"/>
              </a:lnSpc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/>
              <a:t>...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da-DK" sz="2400" i="1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>
                <a:cs typeface="Courier New" panose="02070309020205020404" pitchFamily="49" charset="0"/>
              </a:rPr>
              <a:t>jump to </a:t>
            </a:r>
            <a:r>
              <a:rPr lang="da-DK" sz="2400" dirty="0" err="1">
                <a:cs typeface="Courier New" panose="02070309020205020404" pitchFamily="49" charset="0"/>
              </a:rPr>
              <a:t>condition</a:t>
            </a:r>
            <a:r>
              <a:rPr lang="da-DK" sz="2400" dirty="0">
                <a:cs typeface="Courier New" panose="02070309020205020404" pitchFamily="49" charset="0"/>
              </a:rPr>
              <a:t> at the </a:t>
            </a:r>
            <a:br>
              <a:rPr lang="da-DK" sz="2400" dirty="0">
                <a:cs typeface="Courier New" panose="02070309020205020404" pitchFamily="49" charset="0"/>
              </a:rPr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/>
              <a:t>...   	   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da-DK" sz="2400" dirty="0">
                <a:cs typeface="Courier New" panose="02070309020205020404" pitchFamily="49" charset="0"/>
              </a:rPr>
              <a:t>  </a:t>
            </a:r>
            <a:r>
              <a:rPr lang="da-DK" sz="2400" dirty="0" err="1">
                <a:cs typeface="Courier New" panose="02070309020205020404" pitchFamily="49" charset="0"/>
              </a:rPr>
              <a:t>beginning</a:t>
            </a:r>
            <a:r>
              <a:rPr lang="da-DK" sz="2400" dirty="0">
                <a:cs typeface="Courier New" panose="02070309020205020404" pitchFamily="49" charset="0"/>
              </a:rPr>
              <a:t> of </a:t>
            </a:r>
            <a:r>
              <a:rPr lang="da-DK" sz="2400" dirty="0" err="1">
                <a:cs typeface="Courier New" panose="02070309020205020404" pitchFamily="49" charset="0"/>
              </a:rPr>
              <a:t>while</a:t>
            </a:r>
            <a:r>
              <a:rPr lang="da-DK" sz="2400" dirty="0">
                <a:cs typeface="Courier New" panose="02070309020205020404" pitchFamily="49" charset="0"/>
              </a:rPr>
              <a:t> loop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083718"/>
              </p:ext>
            </p:extLst>
          </p:nvPr>
        </p:nvGraphicFramePr>
        <p:xfrm>
          <a:off x="4234833" y="4357633"/>
          <a:ext cx="3016568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65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5982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</a:p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5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end=' ')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+ 1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print('and', x)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baseline="0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82567"/>
                  </a:ext>
                </a:extLst>
              </a:tr>
              <a:tr h="23499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 4 5 and 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084691"/>
                  </a:ext>
                </a:extLst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83288" y="5750783"/>
            <a:ext cx="3105389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a-DK" altLang="da-DK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90185" y="6212448"/>
            <a:ext cx="211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Java, C, C++ syntax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723152"/>
              </p:ext>
            </p:extLst>
          </p:nvPr>
        </p:nvGraphicFramePr>
        <p:xfrm>
          <a:off x="7881258" y="3111135"/>
          <a:ext cx="3850005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0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936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random-pair.py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9250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(1, 10)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(1, 10)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abs(x - y) &gt;= 2: 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print('too close', x, y)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print(x, y)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9367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50598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too close 4 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too close 10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9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8 5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0020648" y="2395536"/>
            <a:ext cx="245022" cy="1165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57867" y="1472206"/>
            <a:ext cx="377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  <a:r>
              <a:rPr lang="en-US" dirty="0"/>
              <a:t> from module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dirty="0"/>
              <a:t> returns a random integer from {a, a + 1,..., b – 1, b}</a:t>
            </a:r>
          </a:p>
        </p:txBody>
      </p:sp>
    </p:spTree>
    <p:extLst>
      <p:ext uri="{BB962C8B-B14F-4D97-AF65-F5344CB8AC3E}">
        <p14:creationId xmlns:p14="http://schemas.microsoft.com/office/powerpoint/2010/main" val="257252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2364872" y="5695901"/>
            <a:ext cx="8000753" cy="935755"/>
            <a:chOff x="2364872" y="5695901"/>
            <a:chExt cx="8000753" cy="935755"/>
          </a:xfrm>
        </p:grpSpPr>
        <p:grpSp>
          <p:nvGrpSpPr>
            <p:cNvPr id="69" name="Group 68"/>
            <p:cNvGrpSpPr/>
            <p:nvPr/>
          </p:nvGrpSpPr>
          <p:grpSpPr>
            <a:xfrm>
              <a:off x="2364872" y="6522436"/>
              <a:ext cx="8000753" cy="109220"/>
              <a:chOff x="2364872" y="6700236"/>
              <a:chExt cx="8000753" cy="109220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2364872" y="670145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3" idx="6"/>
                <a:endCxn id="65" idx="2"/>
              </p:cNvCxnSpPr>
              <p:nvPr/>
            </p:nvCxnSpPr>
            <p:spPr>
              <a:xfrm flipV="1">
                <a:off x="2472872" y="6754236"/>
                <a:ext cx="7784753" cy="122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10257625" y="670023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3859847" y="5695901"/>
              <a:ext cx="482353" cy="109220"/>
              <a:chOff x="2364872" y="6700236"/>
              <a:chExt cx="482353" cy="109220"/>
            </a:xfrm>
          </p:grpSpPr>
          <p:sp>
            <p:nvSpPr>
              <p:cNvPr id="72" name="Oval 71"/>
              <p:cNvSpPr/>
              <p:nvPr/>
            </p:nvSpPr>
            <p:spPr>
              <a:xfrm>
                <a:off x="2364872" y="670145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>
                <a:stCxn id="72" idx="6"/>
                <a:endCxn id="74" idx="2"/>
              </p:cNvCxnSpPr>
              <p:nvPr/>
            </p:nvCxnSpPr>
            <p:spPr>
              <a:xfrm flipV="1">
                <a:off x="2472872" y="6754236"/>
                <a:ext cx="266353" cy="122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/>
              <p:nvPr/>
            </p:nvSpPr>
            <p:spPr>
              <a:xfrm>
                <a:off x="2739225" y="670023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3491547" y="5862623"/>
              <a:ext cx="850653" cy="109220"/>
              <a:chOff x="2364872" y="6700236"/>
              <a:chExt cx="850653" cy="109220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2364872" y="670145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>
                <a:stCxn id="77" idx="6"/>
                <a:endCxn id="79" idx="2"/>
              </p:cNvCxnSpPr>
              <p:nvPr/>
            </p:nvCxnSpPr>
            <p:spPr>
              <a:xfrm flipV="1">
                <a:off x="2472872" y="6754236"/>
                <a:ext cx="634653" cy="122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/>
              <p:cNvSpPr/>
              <p:nvPr/>
            </p:nvSpPr>
            <p:spPr>
              <a:xfrm>
                <a:off x="3107525" y="670023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2364872" y="6205713"/>
              <a:ext cx="1980953" cy="109220"/>
              <a:chOff x="2364872" y="6700236"/>
              <a:chExt cx="1980953" cy="109220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2364872" y="670145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Straight Connector 82"/>
              <p:cNvCxnSpPr>
                <a:stCxn id="82" idx="6"/>
                <a:endCxn id="84" idx="2"/>
              </p:cNvCxnSpPr>
              <p:nvPr/>
            </p:nvCxnSpPr>
            <p:spPr>
              <a:xfrm flipV="1">
                <a:off x="2472872" y="6754236"/>
                <a:ext cx="1764953" cy="122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Oval 83"/>
              <p:cNvSpPr/>
              <p:nvPr/>
            </p:nvSpPr>
            <p:spPr>
              <a:xfrm>
                <a:off x="4237825" y="670023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2364872" y="6370015"/>
              <a:ext cx="3855057" cy="109220"/>
              <a:chOff x="2364872" y="6700236"/>
              <a:chExt cx="3855057" cy="109220"/>
            </a:xfrm>
          </p:grpSpPr>
          <p:sp>
            <p:nvSpPr>
              <p:cNvPr id="87" name="Oval 86"/>
              <p:cNvSpPr/>
              <p:nvPr/>
            </p:nvSpPr>
            <p:spPr>
              <a:xfrm>
                <a:off x="2364872" y="6701456"/>
                <a:ext cx="108000" cy="108000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>
                <a:stCxn id="87" idx="6"/>
                <a:endCxn id="89" idx="2"/>
              </p:cNvCxnSpPr>
              <p:nvPr/>
            </p:nvCxnSpPr>
            <p:spPr>
              <a:xfrm flipV="1">
                <a:off x="2472872" y="6754236"/>
                <a:ext cx="3639057" cy="122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val 88"/>
              <p:cNvSpPr/>
              <p:nvPr/>
            </p:nvSpPr>
            <p:spPr>
              <a:xfrm>
                <a:off x="6111929" y="6700236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a-DK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 using binary search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58258"/>
              </p:ext>
            </p:extLst>
          </p:nvPr>
        </p:nvGraphicFramePr>
        <p:xfrm>
          <a:off x="3478847" y="1592412"/>
          <a:ext cx="523430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3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int-sqrt.py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49075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20</a:t>
                      </a:r>
                      <a:b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 = 0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high = x + 1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True: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low &lt;=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&lt; high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low + 1 == high: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mid = (high + low) //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mid * mid &lt;= x: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low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high = mid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print(low)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low = floor(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9932816" y="300610"/>
            <a:ext cx="1999373" cy="6750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 exercise asks to simplify the code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298179" y="571105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793802" y="5711054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802" y="5711054"/>
                <a:ext cx="228600" cy="369332"/>
              </a:xfrm>
              <a:prstGeom prst="rect">
                <a:avLst/>
              </a:prstGeom>
              <a:blipFill>
                <a:blip r:embed="rId4"/>
                <a:stretch>
                  <a:fillRect l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9955917" y="5711054"/>
                <a:ext cx="7721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917" y="5711054"/>
                <a:ext cx="7721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2343160" y="5544714"/>
            <a:ext cx="61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low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24210" y="5647015"/>
            <a:ext cx="61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high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944436" y="6034752"/>
            <a:ext cx="8801100" cy="127000"/>
            <a:chOff x="1944436" y="6034752"/>
            <a:chExt cx="8801100" cy="127000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944436" y="6098540"/>
              <a:ext cx="88011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413000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788109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163218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38327" y="6034752"/>
              <a:ext cx="0" cy="1270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913436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288545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663654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038763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413872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788981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164090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539199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914308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7289417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664526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8039635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3103551" y="6044252"/>
              <a:ext cx="108000" cy="108000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8414744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8789853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9164962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9540071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915180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0290285" y="6034752"/>
              <a:ext cx="0" cy="127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3168152" y="6099048"/>
              <a:ext cx="110210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4234545" y="6043032"/>
              <a:ext cx="108000" cy="10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3226966" y="5445964"/>
                <a:ext cx="68647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a-DK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966" y="5445964"/>
                <a:ext cx="686470" cy="404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4282532" y="5465549"/>
                <a:ext cx="522194" cy="3743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a-DK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532" y="5465549"/>
                <a:ext cx="522194" cy="3743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/>
          <p:nvPr/>
        </p:nvCxnSpPr>
        <p:spPr>
          <a:xfrm>
            <a:off x="3664668" y="5804714"/>
            <a:ext cx="248696" cy="217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121284" y="5747005"/>
            <a:ext cx="288695" cy="308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795490" y="5487188"/>
            <a:ext cx="617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mid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7405433" y="3466932"/>
            <a:ext cx="2134638" cy="276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9320686" y="2704931"/>
                <a:ext cx="2009748" cy="858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dirty="0"/>
                  <a:t>Integer division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da-DK" b="0" i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high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low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da-DK" b="0" i="0" smtClean="0">
                                      <a:latin typeface="Courier New" panose="02070309020205020404" pitchFamily="49" charset="0"/>
                                      <a:cs typeface="Courier New" panose="02070309020205020404" pitchFamily="49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686" y="2704931"/>
                <a:ext cx="2009748" cy="858761"/>
              </a:xfrm>
              <a:prstGeom prst="rect">
                <a:avLst/>
              </a:prstGeom>
              <a:blipFill>
                <a:blip r:embed="rId8"/>
                <a:stretch>
                  <a:fillRect t="-4255" b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/>
          <p:cNvCxnSpPr/>
          <p:nvPr/>
        </p:nvCxnSpPr>
        <p:spPr>
          <a:xfrm flipH="1" flipV="1">
            <a:off x="6734432" y="4046048"/>
            <a:ext cx="2805639" cy="3581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9641428" y="4022340"/>
                <a:ext cx="1049839" cy="8340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b="0" i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mid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endParaRPr lang="da-DK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da-DK" b="0" i="0" smtClean="0">
                              <a:latin typeface="Courier New" panose="02070309020205020404" pitchFamily="49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mid</m:t>
                          </m:r>
                        </m:e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a-DK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428" y="4022340"/>
                <a:ext cx="1049839" cy="834074"/>
              </a:xfrm>
              <a:prstGeom prst="rect">
                <a:avLst/>
              </a:prstGeom>
              <a:blipFill>
                <a:blip r:embed="rId9"/>
                <a:stretch>
                  <a:fillRect l="-4651" r="-2326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/>
          <p:nvPr/>
        </p:nvCxnSpPr>
        <p:spPr>
          <a:xfrm flipH="1">
            <a:off x="4368191" y="5888100"/>
            <a:ext cx="326286" cy="1677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2840885" y="5823765"/>
            <a:ext cx="248696" cy="2172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3237799" y="5792280"/>
            <a:ext cx="248696" cy="2172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49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165432"/>
            <a:ext cx="10515600" cy="1325563"/>
          </a:xfrm>
        </p:spPr>
        <p:txBody>
          <a:bodyPr/>
          <a:lstStyle/>
          <a:p>
            <a:r>
              <a:rPr lang="en-US" dirty="0"/>
              <a:t>Division using the Newton-Raphson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456947"/>
            <a:ext cx="6585954" cy="3052408"/>
          </a:xfrm>
        </p:spPr>
        <p:txBody>
          <a:bodyPr>
            <a:normAutofit/>
          </a:bodyPr>
          <a:lstStyle/>
          <a:p>
            <a:r>
              <a:rPr lang="en-US" b="1" dirty="0"/>
              <a:t>Goal:</a:t>
            </a:r>
            <a:r>
              <a:rPr lang="en-US" dirty="0"/>
              <a:t> Compute </a:t>
            </a:r>
            <a:r>
              <a:rPr lang="en-US" dirty="0">
                <a:solidFill>
                  <a:srgbClr val="C00000"/>
                </a:solidFill>
              </a:rPr>
              <a:t>1 / n</a:t>
            </a:r>
            <a:r>
              <a:rPr lang="en-US" dirty="0"/>
              <a:t> only using +, -, and *</a:t>
            </a:r>
          </a:p>
          <a:p>
            <a:r>
              <a:rPr lang="en-US" dirty="0"/>
              <a:t>x = 1 / n   ⟺   f(x) = n – 1 / x = 0</a:t>
            </a:r>
          </a:p>
          <a:p>
            <a:r>
              <a:rPr lang="en-US" dirty="0"/>
              <a:t>Problem reduces to finding </a:t>
            </a:r>
            <a:r>
              <a:rPr lang="en-US" dirty="0">
                <a:solidFill>
                  <a:srgbClr val="C00000"/>
                </a:solidFill>
              </a:rPr>
              <a:t>root</a:t>
            </a:r>
            <a:r>
              <a:rPr lang="en-US" dirty="0"/>
              <a:t> of f</a:t>
            </a:r>
          </a:p>
          <a:p>
            <a:r>
              <a:rPr lang="en-US" dirty="0"/>
              <a:t>Newton-Raphson: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x := x-f(x)/f’(x) = x-(n-1/x)/(1/x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) = (2-n∙x)∙x</a:t>
            </a:r>
            <a:r>
              <a:rPr lang="en-US" baseline="30000" dirty="0">
                <a:solidFill>
                  <a:srgbClr val="C00000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dirty="0"/>
              <a:t>since f’(x) = 1 / x</a:t>
            </a:r>
            <a:r>
              <a:rPr lang="en-US" baseline="30000" dirty="0"/>
              <a:t>2 </a:t>
            </a:r>
            <a:r>
              <a:rPr lang="en-US" dirty="0"/>
              <a:t> for  f(x) = n – 1 / x</a:t>
            </a:r>
            <a:endParaRPr lang="en-US" baseline="30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406273"/>
              </p:ext>
            </p:extLst>
          </p:nvPr>
        </p:nvGraphicFramePr>
        <p:xfrm>
          <a:off x="6725654" y="1289232"/>
          <a:ext cx="5216843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68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division.py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0.75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 in [0.5, 1.0]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1.0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 = 0.0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last &lt; x: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last 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(2 - n * x) * x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1.0 /', n, '=', x)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print('Python 1.0 /', n, '=', 1.0 / n)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1.25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1.328125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1.33331298828125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1.3333333330228925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1.3333333333333333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Apx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1.0 / 0.75 = 1.3333333333333333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1.0 / 0.75 = 1.3333333333333333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1383894" y="4755210"/>
            <a:ext cx="4355924" cy="1986561"/>
            <a:chOff x="651503" y="4396041"/>
            <a:chExt cx="4355924" cy="198656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997120" y="5172162"/>
              <a:ext cx="320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229396" y="4396041"/>
              <a:ext cx="0" cy="18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Freeform 12"/>
            <p:cNvSpPr/>
            <p:nvPr/>
          </p:nvSpPr>
          <p:spPr>
            <a:xfrm>
              <a:off x="1787857" y="4744777"/>
              <a:ext cx="2187717" cy="1637825"/>
            </a:xfrm>
            <a:custGeom>
              <a:avLst/>
              <a:gdLst>
                <a:gd name="connsiteX0" fmla="*/ 0 w 2197100"/>
                <a:gd name="connsiteY0" fmla="*/ 1054100 h 1054100"/>
                <a:gd name="connsiteX1" fmla="*/ 406400 w 2197100"/>
                <a:gd name="connsiteY1" fmla="*/ 266700 h 1054100"/>
                <a:gd name="connsiteX2" fmla="*/ 2197100 w 2197100"/>
                <a:gd name="connsiteY2" fmla="*/ 0 h 1054100"/>
                <a:gd name="connsiteX0" fmla="*/ 0 w 2197100"/>
                <a:gd name="connsiteY0" fmla="*/ 1054100 h 1054100"/>
                <a:gd name="connsiteX1" fmla="*/ 898854 w 2197100"/>
                <a:gd name="connsiteY1" fmla="*/ 240850 h 1054100"/>
                <a:gd name="connsiteX2" fmla="*/ 2197100 w 2197100"/>
                <a:gd name="connsiteY2" fmla="*/ 0 h 1054100"/>
                <a:gd name="connsiteX0" fmla="*/ 0 w 2197100"/>
                <a:gd name="connsiteY0" fmla="*/ 1054100 h 1054100"/>
                <a:gd name="connsiteX1" fmla="*/ 898854 w 2197100"/>
                <a:gd name="connsiteY1" fmla="*/ 240850 h 1054100"/>
                <a:gd name="connsiteX2" fmla="*/ 2197100 w 2197100"/>
                <a:gd name="connsiteY2" fmla="*/ 0 h 1054100"/>
                <a:gd name="connsiteX0" fmla="*/ 0 w 2197100"/>
                <a:gd name="connsiteY0" fmla="*/ 1054100 h 1054100"/>
                <a:gd name="connsiteX1" fmla="*/ 898854 w 2197100"/>
                <a:gd name="connsiteY1" fmla="*/ 240850 h 1054100"/>
                <a:gd name="connsiteX2" fmla="*/ 2197100 w 2197100"/>
                <a:gd name="connsiteY2" fmla="*/ 0 h 1054100"/>
                <a:gd name="connsiteX0" fmla="*/ 0 w 2197100"/>
                <a:gd name="connsiteY0" fmla="*/ 1054100 h 1054100"/>
                <a:gd name="connsiteX1" fmla="*/ 898854 w 2197100"/>
                <a:gd name="connsiteY1" fmla="*/ 240850 h 1054100"/>
                <a:gd name="connsiteX2" fmla="*/ 2197100 w 2197100"/>
                <a:gd name="connsiteY2" fmla="*/ 0 h 1054100"/>
                <a:gd name="connsiteX0" fmla="*/ 0 w 1837546"/>
                <a:gd name="connsiteY0" fmla="*/ 957881 h 957881"/>
                <a:gd name="connsiteX1" fmla="*/ 898854 w 1837546"/>
                <a:gd name="connsiteY1" fmla="*/ 144631 h 957881"/>
                <a:gd name="connsiteX2" fmla="*/ 1837546 w 1837546"/>
                <a:gd name="connsiteY2" fmla="*/ 0 h 957881"/>
                <a:gd name="connsiteX0" fmla="*/ 0 w 1837546"/>
                <a:gd name="connsiteY0" fmla="*/ 957881 h 957881"/>
                <a:gd name="connsiteX1" fmla="*/ 898854 w 1837546"/>
                <a:gd name="connsiteY1" fmla="*/ 144631 h 957881"/>
                <a:gd name="connsiteX2" fmla="*/ 1837546 w 1837546"/>
                <a:gd name="connsiteY2" fmla="*/ 0 h 957881"/>
                <a:gd name="connsiteX0" fmla="*/ 0 w 1837546"/>
                <a:gd name="connsiteY0" fmla="*/ 959582 h 959582"/>
                <a:gd name="connsiteX1" fmla="*/ 898854 w 1837546"/>
                <a:gd name="connsiteY1" fmla="*/ 146332 h 959582"/>
                <a:gd name="connsiteX2" fmla="*/ 1837546 w 1837546"/>
                <a:gd name="connsiteY2" fmla="*/ 1701 h 959582"/>
                <a:gd name="connsiteX0" fmla="*/ 0 w 1821683"/>
                <a:gd name="connsiteY0" fmla="*/ 1034234 h 1034234"/>
                <a:gd name="connsiteX1" fmla="*/ 898854 w 1821683"/>
                <a:gd name="connsiteY1" fmla="*/ 220984 h 1034234"/>
                <a:gd name="connsiteX2" fmla="*/ 1821683 w 1821683"/>
                <a:gd name="connsiteY2" fmla="*/ 179 h 1034234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  <a:gd name="connsiteX0" fmla="*/ 0 w 1821683"/>
                <a:gd name="connsiteY0" fmla="*/ 1034055 h 1034055"/>
                <a:gd name="connsiteX1" fmla="*/ 898854 w 1821683"/>
                <a:gd name="connsiteY1" fmla="*/ 220805 h 1034055"/>
                <a:gd name="connsiteX2" fmla="*/ 1821683 w 1821683"/>
                <a:gd name="connsiteY2" fmla="*/ 0 h 1034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1683" h="1034055">
                  <a:moveTo>
                    <a:pt x="0" y="1034055"/>
                  </a:moveTo>
                  <a:cubicBezTo>
                    <a:pt x="69353" y="708091"/>
                    <a:pt x="484201" y="397155"/>
                    <a:pt x="898854" y="220805"/>
                  </a:cubicBezTo>
                  <a:cubicBezTo>
                    <a:pt x="1313507" y="44455"/>
                    <a:pt x="1537718" y="24386"/>
                    <a:pt x="1821683" y="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934739" y="589128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1731433" y="4713029"/>
              <a:ext cx="1034513" cy="157135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423501" y="533883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2459501" y="5172161"/>
              <a:ext cx="0" cy="2118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34739" y="5848043"/>
              <a:ext cx="3026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(x, f(x)) current approximation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1503" y="4751520"/>
              <a:ext cx="1905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x – f(x) / f’(x)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38629" y="5341371"/>
              <a:ext cx="2351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approximation</a:t>
              </a:r>
            </a:p>
            <a:p>
              <a:endParaRPr lang="en-US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693946" y="5136160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65658" y="5093435"/>
              <a:ext cx="1201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root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27927" y="4534654"/>
              <a:ext cx="1079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f(x)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2423501" y="5131908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967377" y="5172161"/>
              <a:ext cx="6920" cy="75163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8149290" y="6488668"/>
            <a:ext cx="404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en.wikipedia.org/wiki/</a:t>
            </a:r>
            <a:r>
              <a:rPr lang="en-US" dirty="0" err="1">
                <a:hlinkClick r:id="rId3"/>
              </a:rPr>
              <a:t>Newton’s_method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64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566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builtin</a:t>
            </a:r>
            <a:r>
              <a:rPr lang="en-US" dirty="0"/>
              <a:t> function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</a:t>
            </a:r>
            <a:r>
              <a:rPr lang="en-US" i="1" dirty="0">
                <a:solidFill>
                  <a:srgbClr val="C00000"/>
                </a:solidFill>
              </a:rPr>
              <a:t>message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prints </a:t>
            </a:r>
            <a:r>
              <a:rPr lang="en-US" i="1" dirty="0"/>
              <a:t>message</a:t>
            </a:r>
            <a:r>
              <a:rPr lang="en-US" dirty="0"/>
              <a:t>, and waits for the user provides a line of input and presses return. The line of input is returned as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/>
          </a:p>
          <a:p>
            <a:r>
              <a:rPr lang="en-US" dirty="0"/>
              <a:t>If you e.g. expect input to be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then remember to convert the input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86670"/>
              </p:ext>
            </p:extLst>
          </p:nvPr>
        </p:nvGraphicFramePr>
        <p:xfrm>
          <a:off x="6701742" y="4001294"/>
          <a:ext cx="5015248" cy="2591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524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33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name-age.py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83445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 = input('Name: ')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(input('Age: '))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print(name, 'is', age, 'years old')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1337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94581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Name: Donald Duck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Age: 84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Duck is 84 years old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38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600695" y="2485593"/>
            <a:ext cx="6341423" cy="24901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– do either this or that ?</a:t>
            </a:r>
          </a:p>
        </p:txBody>
      </p:sp>
      <p:cxnSp>
        <p:nvCxnSpPr>
          <p:cNvPr id="11" name="Straight Arrow Connector 10"/>
          <p:cNvCxnSpPr>
            <a:stCxn id="4" idx="2"/>
            <a:endCxn id="9" idx="0"/>
          </p:cNvCxnSpPr>
          <p:nvPr/>
        </p:nvCxnSpPr>
        <p:spPr>
          <a:xfrm flipH="1">
            <a:off x="5818909" y="2220625"/>
            <a:ext cx="3958" cy="529937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6" idx="0"/>
          </p:cNvCxnSpPr>
          <p:nvPr/>
        </p:nvCxnSpPr>
        <p:spPr>
          <a:xfrm flipH="1">
            <a:off x="4308764" y="3446814"/>
            <a:ext cx="868878" cy="622125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0"/>
          </p:cNvCxnSpPr>
          <p:nvPr/>
        </p:nvCxnSpPr>
        <p:spPr>
          <a:xfrm>
            <a:off x="6483927" y="3446814"/>
            <a:ext cx="775855" cy="622125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 flipH="1">
            <a:off x="6483927" y="4765191"/>
            <a:ext cx="775855" cy="711747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</p:cNvCxnSpPr>
          <p:nvPr/>
        </p:nvCxnSpPr>
        <p:spPr>
          <a:xfrm>
            <a:off x="4308764" y="4765191"/>
            <a:ext cx="868878" cy="711747"/>
          </a:xfrm>
          <a:prstGeom prst="straightConnector1">
            <a:avLst/>
          </a:prstGeom>
          <a:ln w="41275" cap="rnd">
            <a:solidFill>
              <a:schemeClr val="tx1">
                <a:lumMod val="95000"/>
                <a:lumOff val="5000"/>
              </a:schemeClr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659085" y="1524373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before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4655127" y="5476938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Code after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144982" y="4068939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this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4068939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that</a:t>
            </a:r>
          </a:p>
        </p:txBody>
      </p:sp>
      <p:sp>
        <p:nvSpPr>
          <p:cNvPr id="9" name="Rectangle 8"/>
          <p:cNvSpPr/>
          <p:nvPr/>
        </p:nvSpPr>
        <p:spPr>
          <a:xfrm>
            <a:off x="4655127" y="2750562"/>
            <a:ext cx="2327564" cy="6962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make decision 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56955" y="351751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92587" y="3517514"/>
            <a:ext cx="169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55127" y="3130417"/>
            <a:ext cx="2327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C00000"/>
                </a:solidFill>
                <a:cs typeface="Courier New" panose="02070309020205020404" pitchFamily="49" charset="0"/>
              </a:rPr>
              <a:t>boolean</a:t>
            </a:r>
            <a:r>
              <a:rPr lang="en-US" sz="1400" dirty="0">
                <a:solidFill>
                  <a:srgbClr val="C00000"/>
                </a:solidFill>
                <a:cs typeface="Courier New" panose="02070309020205020404" pitchFamily="49" charset="0"/>
              </a:rPr>
              <a:t> expression</a:t>
            </a:r>
          </a:p>
        </p:txBody>
      </p:sp>
    </p:spTree>
    <p:extLst>
      <p:ext uri="{BB962C8B-B14F-4D97-AF65-F5344CB8AC3E}">
        <p14:creationId xmlns:p14="http://schemas.microsoft.com/office/powerpoint/2010/main" val="32847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 animBg="1"/>
      <p:bldP spid="5" grpId="0" animBg="1"/>
      <p:bldP spid="6" grpId="0" animBg="1"/>
      <p:bldP spid="7" grpId="0" animBg="1"/>
      <p:bldP spid="9" grpId="0" animBg="1"/>
      <p:bldP spid="27" grpId="0"/>
      <p:bldP spid="28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if-else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752" y="2165154"/>
            <a:ext cx="4339442" cy="37481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da-DK" sz="2400" i="1" dirty="0" err="1"/>
              <a:t>boolean</a:t>
            </a:r>
            <a:r>
              <a:rPr lang="da-DK" sz="2400" i="1" dirty="0"/>
              <a:t> </a:t>
            </a:r>
            <a:r>
              <a:rPr lang="da-DK" sz="2400" i="1" dirty="0" err="1"/>
              <a:t>expression</a:t>
            </a:r>
            <a:r>
              <a:rPr lang="da-DK" sz="2400" dirty="0"/>
              <a:t>:</a:t>
            </a:r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i="1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i="1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i="1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i="1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74431"/>
              </p:ext>
            </p:extLst>
          </p:nvPr>
        </p:nvGraphicFramePr>
        <p:xfrm>
          <a:off x="7818439" y="3039183"/>
          <a:ext cx="31493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16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98821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% 2 ==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0:</a:t>
                      </a:r>
                    </a:p>
                    <a:p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4" name="Left Brace 3"/>
          <p:cNvSpPr/>
          <p:nvPr/>
        </p:nvSpPr>
        <p:spPr>
          <a:xfrm>
            <a:off x="2801724" y="2712017"/>
            <a:ext cx="83128" cy="1104406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14192" y="2979964"/>
            <a:ext cx="1187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C00000"/>
                </a:solidFill>
              </a:rPr>
              <a:t>identical indentation</a:t>
            </a:r>
          </a:p>
        </p:txBody>
      </p:sp>
      <p:sp>
        <p:nvSpPr>
          <p:cNvPr id="10" name="Left Brace 9"/>
          <p:cNvSpPr/>
          <p:nvPr/>
        </p:nvSpPr>
        <p:spPr>
          <a:xfrm>
            <a:off x="2801724" y="4513484"/>
            <a:ext cx="83128" cy="1131732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14192" y="4766446"/>
            <a:ext cx="1187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C00000"/>
                </a:solidFill>
              </a:rPr>
              <a:t>identical indentation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7745" y="6387725"/>
            <a:ext cx="947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Identical indentation for a sequence of lines = the same spaces/tabs should precede code</a:t>
            </a:r>
          </a:p>
        </p:txBody>
      </p:sp>
    </p:spTree>
    <p:extLst>
      <p:ext uri="{BB962C8B-B14F-4D97-AF65-F5344CB8AC3E}">
        <p14:creationId xmlns:p14="http://schemas.microsoft.com/office/powerpoint/2010/main" val="104491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090049"/>
              </p:ext>
            </p:extLst>
          </p:nvPr>
        </p:nvGraphicFramePr>
        <p:xfrm>
          <a:off x="4682610" y="4438921"/>
          <a:ext cx="31493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16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98821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% 2 ==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0:</a:t>
                      </a:r>
                    </a:p>
                    <a:p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</a:t>
                      </a:r>
                      <a:endParaRPr lang="da-DK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925283" y="1546163"/>
            <a:ext cx="11080669" cy="2135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is a </a:t>
            </a:r>
            <a:r>
              <a:rPr lang="da-DK" dirty="0" err="1"/>
              <a:t>Python</a:t>
            </a:r>
            <a:r>
              <a:rPr lang="da-DK" dirty="0"/>
              <a:t> statement </a:t>
            </a:r>
            <a:r>
              <a:rPr lang="da-DK" dirty="0" err="1"/>
              <a:t>doing</a:t>
            </a:r>
            <a:r>
              <a:rPr lang="da-DK" dirty="0"/>
              <a:t> </a:t>
            </a:r>
            <a:r>
              <a:rPr lang="da-DK" dirty="0" err="1"/>
              <a:t>nothing</a:t>
            </a:r>
            <a:r>
              <a:rPr lang="da-DK" dirty="0"/>
              <a:t>. Can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a statement is </a:t>
            </a:r>
            <a:r>
              <a:rPr lang="da-DK" dirty="0" err="1"/>
              <a:t>required</a:t>
            </a:r>
            <a:r>
              <a:rPr lang="da-DK" dirty="0"/>
              <a:t> but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skip (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writen</a:t>
            </a:r>
            <a:r>
              <a:rPr lang="da-DK" dirty="0"/>
              <a:t> </a:t>
            </a:r>
            <a:r>
              <a:rPr lang="da-DK" dirty="0" err="1"/>
              <a:t>later</a:t>
            </a:r>
            <a:r>
              <a:rPr lang="da-DK" dirty="0"/>
              <a:t>)</a:t>
            </a:r>
          </a:p>
          <a:p>
            <a:endParaRPr lang="da-DK" dirty="0"/>
          </a:p>
          <a:p>
            <a:r>
              <a:rPr lang="da-DK" dirty="0" err="1"/>
              <a:t>Example</a:t>
            </a:r>
            <a:r>
              <a:rPr lang="da-DK" dirty="0"/>
              <a:t> (bad </a:t>
            </a:r>
            <a:r>
              <a:rPr lang="da-DK" dirty="0" err="1"/>
              <a:t>example</a:t>
            </a:r>
            <a:r>
              <a:rPr lang="da-DK" dirty="0"/>
              <a:t>,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dirty="0"/>
              <a:t> </a:t>
            </a:r>
            <a:r>
              <a:rPr lang="da-DK" dirty="0" err="1"/>
              <a:t>could</a:t>
            </a:r>
            <a:r>
              <a:rPr lang="da-DK" dirty="0"/>
              <a:t> just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omitted</a:t>
            </a:r>
            <a:r>
              <a:rPr lang="da-DK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235470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6896725" cy="27909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da-DK" sz="2400" i="1" dirty="0" err="1"/>
              <a:t>condition</a:t>
            </a:r>
            <a:r>
              <a:rPr lang="da-DK" sz="2400" dirty="0"/>
              <a:t>:</a:t>
            </a:r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i="1" dirty="0" err="1"/>
              <a:t>code</a:t>
            </a:r>
            <a:endParaRPr lang="da-DK" sz="2400" dirty="0"/>
          </a:p>
          <a:p>
            <a:pPr marL="0" indent="0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i="1" dirty="0" err="1"/>
              <a:t>condition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da-DK" sz="2400" dirty="0"/>
              <a:t># </a:t>
            </a:r>
            <a:r>
              <a:rPr lang="da-DK" sz="2400" dirty="0" err="1"/>
              <a:t>zero</a:t>
            </a:r>
            <a:r>
              <a:rPr lang="da-DK" sz="2400" dirty="0"/>
              <a:t> or more </a:t>
            </a:r>
            <a:r>
              <a:rPr lang="en-US" sz="2400" dirty="0"/>
              <a:t>“</a:t>
            </a:r>
            <a:r>
              <a:rPr lang="en-US" sz="2400" dirty="0" err="1"/>
              <a:t>elfi</a:t>
            </a:r>
            <a:r>
              <a:rPr lang="en-US" sz="2400" dirty="0"/>
              <a:t>“ ≡ “else if”</a:t>
            </a:r>
            <a:endParaRPr lang="da-DK" sz="2400" dirty="0"/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da-DK" sz="2400" dirty="0"/>
              <a:t># </a:t>
            </a:r>
            <a:r>
              <a:rPr lang="da-DK" sz="2400" dirty="0" err="1"/>
              <a:t>optional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i="1" dirty="0" err="1"/>
              <a:t>code</a:t>
            </a:r>
            <a:endParaRPr lang="da-DK" sz="2400" i="1" dirty="0"/>
          </a:p>
          <a:p>
            <a:pPr marL="0" indent="0">
              <a:buNone/>
            </a:pPr>
            <a:endParaRPr lang="da-DK" sz="2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39210"/>
              </p:ext>
            </p:extLst>
          </p:nvPr>
        </p:nvGraphicFramePr>
        <p:xfrm>
          <a:off x="8437946" y="1929198"/>
          <a:ext cx="314932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16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98821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% 2 ==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0:</a:t>
                      </a:r>
                    </a:p>
                    <a:p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171848"/>
              </p:ext>
            </p:extLst>
          </p:nvPr>
        </p:nvGraphicFramePr>
        <p:xfrm>
          <a:off x="8437945" y="695968"/>
          <a:ext cx="3149325" cy="1080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9386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14921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==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517772"/>
              </p:ext>
            </p:extLst>
          </p:nvPr>
        </p:nvGraphicFramePr>
        <p:xfrm>
          <a:off x="8437945" y="3639830"/>
          <a:ext cx="3149325" cy="266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32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&lt;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print('negative')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1: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print('&gt;= 2')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216545" y="4644357"/>
            <a:ext cx="3441057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a-DK" altLang="da-DK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da-DK" altLang="da-DK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da-DK" altLang="da-DK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da-DK" altLang="da-D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alt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alt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kumimoji="0" lang="da-DK" altLang="da-DK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35960" y="6212448"/>
            <a:ext cx="211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Java, C, C++ syntax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2" y="6098212"/>
            <a:ext cx="4658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Other languages using indentation for blocking: ABC (1976), </a:t>
            </a:r>
            <a:r>
              <a:rPr lang="en-US" dirty="0" err="1">
                <a:solidFill>
                  <a:srgbClr val="C00000"/>
                </a:solidFill>
              </a:rPr>
              <a:t>occam</a:t>
            </a:r>
            <a:r>
              <a:rPr lang="en-US" dirty="0">
                <a:solidFill>
                  <a:srgbClr val="C00000"/>
                </a:solidFill>
              </a:rPr>
              <a:t> (1983), Miranda (1985)</a:t>
            </a:r>
          </a:p>
        </p:txBody>
      </p:sp>
    </p:spTree>
    <p:extLst>
      <p:ext uri="{BB962C8B-B14F-4D97-AF65-F5344CB8AC3E}">
        <p14:creationId xmlns:p14="http://schemas.microsoft.com/office/powerpoint/2010/main" val="95926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Questions – What value is printed?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51227" y="2044897"/>
            <a:ext cx="3461999" cy="3867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 Don’t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6837764" y="397885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3286" y="2313447"/>
            <a:ext cx="40627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x == 2: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x + 1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</p:txBody>
      </p:sp>
    </p:spTree>
    <p:extLst>
      <p:ext uri="{BB962C8B-B14F-4D97-AF65-F5344CB8AC3E}">
        <p14:creationId xmlns:p14="http://schemas.microsoft.com/office/powerpoint/2010/main" val="401427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if-statements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0562"/>
              </p:ext>
            </p:extLst>
          </p:nvPr>
        </p:nvGraphicFramePr>
        <p:xfrm>
          <a:off x="3369656" y="1690688"/>
          <a:ext cx="54526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268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nested-if.py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51910">
                <a:tc>
                  <a:txBody>
                    <a:bodyPr/>
                    <a:lstStyle/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&lt;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print('negative')</a:t>
                      </a:r>
                    </a:p>
                    <a:p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% 2 ==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x == 0: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2: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prime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composite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x == 1: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some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</a:t>
                      </a:r>
                      <a:r>
                        <a:rPr lang="da-DK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da-DK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92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DC123-E5D6-4B1E-838D-428C0508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Common </a:t>
            </a:r>
            <a:r>
              <a:rPr lang="da-DK" dirty="0" err="1"/>
              <a:t>mistake</a:t>
            </a:r>
            <a:endParaRPr lang="da-D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7B0A96-A9F4-4F69-8933-393AB0B1C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989440"/>
              </p:ext>
            </p:extLst>
          </p:nvPr>
        </p:nvGraphicFramePr>
        <p:xfrm>
          <a:off x="1973378" y="2331128"/>
          <a:ext cx="3763391" cy="321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39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33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if-if.py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8344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int(input())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== 0: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print('zero')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% 2 == 0: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print('even')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1337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94581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A6A35F-BAC9-4890-8CB9-B588AA5F8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953135"/>
              </p:ext>
            </p:extLst>
          </p:nvPr>
        </p:nvGraphicFramePr>
        <p:xfrm>
          <a:off x="6455233" y="2326478"/>
          <a:ext cx="3763391" cy="3216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39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33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if-elif.py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83445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int(input())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== 0: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print('zero')</a:t>
                      </a:r>
                    </a:p>
                    <a:p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% 2 == 0: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print('even')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1337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94581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F11C221-8A2B-4CD1-A546-36CEDD4082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79" y="513715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7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14885</TotalTime>
  <Words>1547</Words>
  <Application>Microsoft Office PowerPoint</Application>
  <PresentationFormat>Widescreen</PresentationFormat>
  <Paragraphs>271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Control structures</vt:lpstr>
      <vt:lpstr>input</vt:lpstr>
      <vt:lpstr>Branching – do either this or that ?</vt:lpstr>
      <vt:lpstr>Basic if-else</vt:lpstr>
      <vt:lpstr>pass</vt:lpstr>
      <vt:lpstr>if-elif-else</vt:lpstr>
      <vt:lpstr>Questions – What value is printed?</vt:lpstr>
      <vt:lpstr>Nested if-statements</vt:lpstr>
      <vt:lpstr>Common mistake</vt:lpstr>
      <vt:lpstr>if-else expressions</vt:lpstr>
      <vt:lpstr>Repeat until done</vt:lpstr>
      <vt:lpstr>while-statement</vt:lpstr>
      <vt:lpstr>Computing ⌊√x⌋ using binary search</vt:lpstr>
      <vt:lpstr>Division using the Newton-Raphson method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</cp:lastModifiedBy>
  <cp:revision>494</cp:revision>
  <dcterms:created xsi:type="dcterms:W3CDTF">2017-10-19T06:54:16Z</dcterms:created>
  <dcterms:modified xsi:type="dcterms:W3CDTF">2022-02-07T07:21:51Z</dcterms:modified>
</cp:coreProperties>
</file>