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45" r:id="rId2"/>
    <p:sldId id="368" r:id="rId3"/>
    <p:sldId id="284" r:id="rId4"/>
    <p:sldId id="277" r:id="rId5"/>
    <p:sldId id="376" r:id="rId6"/>
    <p:sldId id="281" r:id="rId7"/>
    <p:sldId id="389" r:id="rId8"/>
    <p:sldId id="390" r:id="rId9"/>
    <p:sldId id="436" r:id="rId10"/>
    <p:sldId id="437" r:id="rId11"/>
    <p:sldId id="441" r:id="rId12"/>
    <p:sldId id="442" r:id="rId13"/>
    <p:sldId id="372" r:id="rId14"/>
    <p:sldId id="377" r:id="rId15"/>
    <p:sldId id="374" r:id="rId16"/>
    <p:sldId id="435" r:id="rId17"/>
    <p:sldId id="438" r:id="rId18"/>
    <p:sldId id="286" r:id="rId19"/>
    <p:sldId id="363" r:id="rId20"/>
    <p:sldId id="392" r:id="rId21"/>
    <p:sldId id="439" r:id="rId22"/>
    <p:sldId id="440" r:id="rId23"/>
    <p:sldId id="285" r:id="rId24"/>
    <p:sldId id="444" r:id="rId25"/>
    <p:sldId id="391" r:id="rId26"/>
    <p:sldId id="443" r:id="rId2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F2CC"/>
    <a:srgbClr val="FFA7A7"/>
    <a:srgbClr val="DEEBF7"/>
    <a:srgbClr val="E2F0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2B73B0-B8C1-4702-9D4D-C752051A4849}" v="1" dt="2022-04-07T17:41:12.9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25" autoAdjust="0"/>
    <p:restoredTop sz="80236" autoAdjust="0"/>
  </p:normalViewPr>
  <p:slideViewPr>
    <p:cSldViewPr snapToGrid="0">
      <p:cViewPr varScale="1">
        <p:scale>
          <a:sx n="54" d="100"/>
          <a:sy n="54" d="100"/>
        </p:scale>
        <p:origin x="876" y="56"/>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4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Brodal" userId="04ef4784-6591-4f86-a140-f5c3b108582a" providerId="ADAL" clId="{AB7A936E-A0DB-4C0B-8A6D-4E445E169682}"/>
    <pc:docChg chg="undo custSel addSld delSld modSld">
      <pc:chgData name="Gerth Stølting Brodal" userId="04ef4784-6591-4f86-a140-f5c3b108582a" providerId="ADAL" clId="{AB7A936E-A0DB-4C0B-8A6D-4E445E169682}" dt="2022-02-06T11:17:39.984" v="85" actId="20577"/>
      <pc:docMkLst>
        <pc:docMk/>
      </pc:docMkLst>
      <pc:sldChg chg="modSp mod">
        <pc:chgData name="Gerth Stølting Brodal" userId="04ef4784-6591-4f86-a140-f5c3b108582a" providerId="ADAL" clId="{AB7A936E-A0DB-4C0B-8A6D-4E445E169682}" dt="2022-02-06T11:17:39.984" v="85" actId="20577"/>
        <pc:sldMkLst>
          <pc:docMk/>
          <pc:sldMk cId="2761965666" sldId="363"/>
        </pc:sldMkLst>
        <pc:spChg chg="mod">
          <ac:chgData name="Gerth Stølting Brodal" userId="04ef4784-6591-4f86-a140-f5c3b108582a" providerId="ADAL" clId="{AB7A936E-A0DB-4C0B-8A6D-4E445E169682}" dt="2022-02-06T11:17:39.984" v="85" actId="20577"/>
          <ac:spMkLst>
            <pc:docMk/>
            <pc:sldMk cId="2761965666" sldId="363"/>
            <ac:spMk id="9" creationId="{00000000-0000-0000-0000-000000000000}"/>
          </ac:spMkLst>
        </pc:spChg>
        <pc:graphicFrameChg chg="modGraphic">
          <ac:chgData name="Gerth Stølting Brodal" userId="04ef4784-6591-4f86-a140-f5c3b108582a" providerId="ADAL" clId="{AB7A936E-A0DB-4C0B-8A6D-4E445E169682}" dt="2022-02-06T11:15:56.100" v="82" actId="20577"/>
          <ac:graphicFrameMkLst>
            <pc:docMk/>
            <pc:sldMk cId="2761965666" sldId="363"/>
            <ac:graphicFrameMk id="8" creationId="{00000000-0000-0000-0000-000000000000}"/>
          </ac:graphicFrameMkLst>
        </pc:graphicFrameChg>
      </pc:sldChg>
      <pc:sldChg chg="modSp mod">
        <pc:chgData name="Gerth Stølting Brodal" userId="04ef4784-6591-4f86-a140-f5c3b108582a" providerId="ADAL" clId="{AB7A936E-A0DB-4C0B-8A6D-4E445E169682}" dt="2022-02-06T10:48:08.731" v="66" actId="27636"/>
        <pc:sldMkLst>
          <pc:docMk/>
          <pc:sldMk cId="1790444143" sldId="368"/>
        </pc:sldMkLst>
        <pc:spChg chg="mod">
          <ac:chgData name="Gerth Stølting Brodal" userId="04ef4784-6591-4f86-a140-f5c3b108582a" providerId="ADAL" clId="{AB7A936E-A0DB-4C0B-8A6D-4E445E169682}" dt="2022-02-06T10:48:08.731" v="66" actId="27636"/>
          <ac:spMkLst>
            <pc:docMk/>
            <pc:sldMk cId="1790444143" sldId="368"/>
            <ac:spMk id="3" creationId="{00000000-0000-0000-0000-000000000000}"/>
          </ac:spMkLst>
        </pc:spChg>
      </pc:sldChg>
      <pc:sldChg chg="modSp mod">
        <pc:chgData name="Gerth Stølting Brodal" userId="04ef4784-6591-4f86-a140-f5c3b108582a" providerId="ADAL" clId="{AB7A936E-A0DB-4C0B-8A6D-4E445E169682}" dt="2022-02-06T10:37:59.536" v="61" actId="20577"/>
        <pc:sldMkLst>
          <pc:docMk/>
          <pc:sldMk cId="1070074289" sldId="389"/>
        </pc:sldMkLst>
        <pc:spChg chg="mod">
          <ac:chgData name="Gerth Stølting Brodal" userId="04ef4784-6591-4f86-a140-f5c3b108582a" providerId="ADAL" clId="{AB7A936E-A0DB-4C0B-8A6D-4E445E169682}" dt="2022-02-06T10:37:59.536" v="61" actId="20577"/>
          <ac:spMkLst>
            <pc:docMk/>
            <pc:sldMk cId="1070074289" sldId="389"/>
            <ac:spMk id="2" creationId="{00000000-0000-0000-0000-000000000000}"/>
          </ac:spMkLst>
        </pc:spChg>
        <pc:picChg chg="mod">
          <ac:chgData name="Gerth Stølting Brodal" userId="04ef4784-6591-4f86-a140-f5c3b108582a" providerId="ADAL" clId="{AB7A936E-A0DB-4C0B-8A6D-4E445E169682}" dt="2022-02-06T10:30:59.343" v="0" actId="1036"/>
          <ac:picMkLst>
            <pc:docMk/>
            <pc:sldMk cId="1070074289" sldId="389"/>
            <ac:picMk id="4" creationId="{00000000-0000-0000-0000-000000000000}"/>
          </ac:picMkLst>
        </pc:picChg>
      </pc:sldChg>
      <pc:sldChg chg="modSp mod">
        <pc:chgData name="Gerth Stølting Brodal" userId="04ef4784-6591-4f86-a140-f5c3b108582a" providerId="ADAL" clId="{AB7A936E-A0DB-4C0B-8A6D-4E445E169682}" dt="2022-02-06T10:37:43.943" v="57" actId="20577"/>
        <pc:sldMkLst>
          <pc:docMk/>
          <pc:sldMk cId="559559046" sldId="390"/>
        </pc:sldMkLst>
        <pc:graphicFrameChg chg="modGraphic">
          <ac:chgData name="Gerth Stølting Brodal" userId="04ef4784-6591-4f86-a140-f5c3b108582a" providerId="ADAL" clId="{AB7A936E-A0DB-4C0B-8A6D-4E445E169682}" dt="2022-02-06T10:37:43.943" v="57" actId="20577"/>
          <ac:graphicFrameMkLst>
            <pc:docMk/>
            <pc:sldMk cId="559559046" sldId="390"/>
            <ac:graphicFrameMk id="4" creationId="{00000000-0000-0000-0000-000000000000}"/>
          </ac:graphicFrameMkLst>
        </pc:graphicFrameChg>
      </pc:sldChg>
      <pc:sldChg chg="modSp mod">
        <pc:chgData name="Gerth Stølting Brodal" userId="04ef4784-6591-4f86-a140-f5c3b108582a" providerId="ADAL" clId="{AB7A936E-A0DB-4C0B-8A6D-4E445E169682}" dt="2022-02-06T10:45:24.300" v="63" actId="20577"/>
        <pc:sldMkLst>
          <pc:docMk/>
          <pc:sldMk cId="3881833183" sldId="442"/>
        </pc:sldMkLst>
        <pc:graphicFrameChg chg="modGraphic">
          <ac:chgData name="Gerth Stølting Brodal" userId="04ef4784-6591-4f86-a140-f5c3b108582a" providerId="ADAL" clId="{AB7A936E-A0DB-4C0B-8A6D-4E445E169682}" dt="2022-02-06T10:45:24.300" v="63" actId="20577"/>
          <ac:graphicFrameMkLst>
            <pc:docMk/>
            <pc:sldMk cId="3881833183" sldId="442"/>
            <ac:graphicFrameMk id="4" creationId="{00000000-0000-0000-0000-000000000000}"/>
          </ac:graphicFrameMkLst>
        </pc:graphicFrameChg>
      </pc:sldChg>
      <pc:sldChg chg="addSp modSp new del mod">
        <pc:chgData name="Gerth Stølting Brodal" userId="04ef4784-6591-4f86-a140-f5c3b108582a" providerId="ADAL" clId="{AB7A936E-A0DB-4C0B-8A6D-4E445E169682}" dt="2022-02-06T10:51:04.363" v="81" actId="47"/>
        <pc:sldMkLst>
          <pc:docMk/>
          <pc:sldMk cId="696969108" sldId="445"/>
        </pc:sldMkLst>
        <pc:spChg chg="mod">
          <ac:chgData name="Gerth Stølting Brodal" userId="04ef4784-6591-4f86-a140-f5c3b108582a" providerId="ADAL" clId="{AB7A936E-A0DB-4C0B-8A6D-4E445E169682}" dt="2022-02-06T10:48:21.280" v="79"/>
          <ac:spMkLst>
            <pc:docMk/>
            <pc:sldMk cId="696969108" sldId="445"/>
            <ac:spMk id="2" creationId="{C3ED9AFB-4234-4200-A269-D0361EAA4999}"/>
          </ac:spMkLst>
        </pc:spChg>
        <pc:graphicFrameChg chg="add mod">
          <ac:chgData name="Gerth Stølting Brodal" userId="04ef4784-6591-4f86-a140-f5c3b108582a" providerId="ADAL" clId="{AB7A936E-A0DB-4C0B-8A6D-4E445E169682}" dt="2022-02-06T10:50:56.344" v="80" actId="1076"/>
          <ac:graphicFrameMkLst>
            <pc:docMk/>
            <pc:sldMk cId="696969108" sldId="445"/>
            <ac:graphicFrameMk id="4" creationId="{C9BCFD94-BAE4-4EA7-8F64-39408653EB8B}"/>
          </ac:graphicFrameMkLst>
        </pc:graphicFrameChg>
      </pc:sldChg>
    </pc:docChg>
  </pc:docChgLst>
  <pc:docChgLst>
    <pc:chgData name="Gerth Stølting Brodal" userId="04ef4784-6591-4f86-a140-f5c3b108582a" providerId="ADAL" clId="{172B73B0-B8C1-4702-9D4D-C752051A4849}"/>
    <pc:docChg chg="custSel modSld">
      <pc:chgData name="Gerth Stølting Brodal" userId="04ef4784-6591-4f86-a140-f5c3b108582a" providerId="ADAL" clId="{172B73B0-B8C1-4702-9D4D-C752051A4849}" dt="2022-04-07T17:48:48.997" v="202" actId="20577"/>
      <pc:docMkLst>
        <pc:docMk/>
      </pc:docMkLst>
      <pc:sldChg chg="modSp mod">
        <pc:chgData name="Gerth Stølting Brodal" userId="04ef4784-6591-4f86-a140-f5c3b108582a" providerId="ADAL" clId="{172B73B0-B8C1-4702-9D4D-C752051A4849}" dt="2022-04-07T17:48:48.997" v="202" actId="20577"/>
        <pc:sldMkLst>
          <pc:docMk/>
          <pc:sldMk cId="1232766057" sldId="436"/>
        </pc:sldMkLst>
        <pc:spChg chg="mod">
          <ac:chgData name="Gerth Stølting Brodal" userId="04ef4784-6591-4f86-a140-f5c3b108582a" providerId="ADAL" clId="{172B73B0-B8C1-4702-9D4D-C752051A4849}" dt="2022-04-07T17:42:45.999" v="179" actId="948"/>
          <ac:spMkLst>
            <pc:docMk/>
            <pc:sldMk cId="1232766057" sldId="436"/>
            <ac:spMk id="3" creationId="{00000000-0000-0000-0000-000000000000}"/>
          </ac:spMkLst>
        </pc:spChg>
        <pc:spChg chg="mod">
          <ac:chgData name="Gerth Stølting Brodal" userId="04ef4784-6591-4f86-a140-f5c3b108582a" providerId="ADAL" clId="{172B73B0-B8C1-4702-9D4D-C752051A4849}" dt="2022-04-07T17:48:48.997" v="202" actId="20577"/>
          <ac:spMkLst>
            <pc:docMk/>
            <pc:sldMk cId="1232766057" sldId="436"/>
            <ac:spMk id="4" creationId="{00000000-0000-0000-0000-000000000000}"/>
          </ac:spMkLst>
        </pc:spChg>
        <pc:graphicFrameChg chg="mod">
          <ac:chgData name="Gerth Stølting Brodal" userId="04ef4784-6591-4f86-a140-f5c3b108582a" providerId="ADAL" clId="{172B73B0-B8C1-4702-9D4D-C752051A4849}" dt="2022-04-07T17:42:54.804" v="180" actId="1076"/>
          <ac:graphicFrameMkLst>
            <pc:docMk/>
            <pc:sldMk cId="1232766057" sldId="436"/>
            <ac:graphicFrameMk id="5" creationId="{00000000-0000-0000-0000-000000000000}"/>
          </ac:graphicFrameMkLst>
        </pc:graphicFrameChg>
        <pc:picChg chg="mod">
          <ac:chgData name="Gerth Stølting Brodal" userId="04ef4784-6591-4f86-a140-f5c3b108582a" providerId="ADAL" clId="{172B73B0-B8C1-4702-9D4D-C752051A4849}" dt="2022-04-07T17:42:59.420" v="181" actId="1076"/>
          <ac:picMkLst>
            <pc:docMk/>
            <pc:sldMk cId="1232766057" sldId="436"/>
            <ac:picMk id="6" creationId="{00000000-0000-0000-0000-000000000000}"/>
          </ac:picMkLst>
        </pc:picChg>
      </pc:sldChg>
    </pc:docChg>
  </pc:docChgLst>
  <pc:docChgLst>
    <pc:chgData name="Gerth Stølting" userId="04ef4784-6591-4f86-a140-f5c3b108582a" providerId="ADAL" clId="{AB7A936E-A0DB-4C0B-8A6D-4E445E169682}"/>
    <pc:docChg chg="modSld">
      <pc:chgData name="Gerth Stølting" userId="04ef4784-6591-4f86-a140-f5c3b108582a" providerId="ADAL" clId="{AB7A936E-A0DB-4C0B-8A6D-4E445E169682}" dt="2022-02-09T11:56:27.231" v="1"/>
      <pc:docMkLst>
        <pc:docMk/>
      </pc:docMkLst>
      <pc:sldChg chg="modNotesTx">
        <pc:chgData name="Gerth Stølting" userId="04ef4784-6591-4f86-a140-f5c3b108582a" providerId="ADAL" clId="{AB7A936E-A0DB-4C0B-8A6D-4E445E169682}" dt="2022-02-09T11:56:27.231" v="1"/>
        <pc:sldMkLst>
          <pc:docMk/>
          <pc:sldMk cId="2761965666"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(Python</a:t>
            </a:r>
            <a:r>
              <a:rPr lang="en-US" b="1" baseline="0" dirty="0"/>
              <a:t> 3.6): Inconsistent </a:t>
            </a:r>
            <a:r>
              <a:rPr lang="en-US" b="1" baseline="0"/>
              <a:t>error reporting</a:t>
            </a:r>
            <a:endParaRPr lang="en-US" b="1" dirty="0"/>
          </a:p>
          <a:p>
            <a:r>
              <a:rPr lang="en-US" dirty="0"/>
              <a:t>1e300 * 1e300 -&gt; </a:t>
            </a:r>
            <a:r>
              <a:rPr lang="en-US" dirty="0" err="1"/>
              <a:t>inf</a:t>
            </a:r>
            <a:endParaRPr lang="en-US" dirty="0"/>
          </a:p>
          <a:p>
            <a:r>
              <a:rPr lang="en-US" dirty="0"/>
              <a:t>1e300 ** 2 -&gt; </a:t>
            </a:r>
            <a:r>
              <a:rPr lang="en-US" dirty="0" err="1"/>
              <a:t>OverflowError</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6</a:t>
            </a:fld>
            <a:endParaRPr lang="en-US"/>
          </a:p>
        </p:txBody>
      </p:sp>
    </p:spTree>
    <p:extLst>
      <p:ext uri="{BB962C8B-B14F-4D97-AF65-F5344CB8AC3E}">
        <p14:creationId xmlns:p14="http://schemas.microsoft.com/office/powerpoint/2010/main" val="244039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did := first come with Python 3.8 (Fall 2019)?</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Because many people think it is not necessary and can be counterproductive for producing readable 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26</a:t>
            </a:fld>
            <a:endParaRPr lang="en-US"/>
          </a:p>
        </p:txBody>
      </p:sp>
    </p:spTree>
    <p:extLst>
      <p:ext uri="{BB962C8B-B14F-4D97-AF65-F5344CB8AC3E}">
        <p14:creationId xmlns:p14="http://schemas.microsoft.com/office/powerpoint/2010/main" val="266907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Converting long integer (internally represented in binary) to decimal for printing takes QUADRATIC time</a:t>
            </a:r>
            <a:endParaRPr lang="en-US" dirty="0"/>
          </a:p>
          <a:p>
            <a:endParaRPr lang="en-US" dirty="0"/>
          </a:p>
          <a:p>
            <a:r>
              <a:rPr lang="en-US" dirty="0"/>
              <a:t>&gt;&gt;&gt; </a:t>
            </a:r>
            <a:r>
              <a:rPr lang="en-US" dirty="0" err="1"/>
              <a:t>timeit.timeit</a:t>
            </a:r>
            <a:r>
              <a:rPr lang="en-US" dirty="0"/>
              <a:t>('(3**1000000)', number=1)</a:t>
            </a:r>
          </a:p>
          <a:p>
            <a:r>
              <a:rPr lang="en-US" dirty="0"/>
              <a:t>0.35205646000031265</a:t>
            </a:r>
          </a:p>
          <a:p>
            <a:r>
              <a:rPr lang="en-US" dirty="0"/>
              <a:t>&gt;&gt;&gt; </a:t>
            </a:r>
            <a:r>
              <a:rPr lang="en-US" dirty="0" err="1"/>
              <a:t>timeit.timeit</a:t>
            </a:r>
            <a:r>
              <a:rPr lang="en-US" dirty="0"/>
              <a:t>('</a:t>
            </a:r>
            <a:r>
              <a:rPr lang="en-US" dirty="0" err="1"/>
              <a:t>str</a:t>
            </a:r>
            <a:r>
              <a:rPr lang="en-US" dirty="0"/>
              <a:t>(3**1000000)', number=1)</a:t>
            </a:r>
          </a:p>
          <a:p>
            <a:r>
              <a:rPr lang="en-US" dirty="0"/>
              <a:t>15.860024185000384</a:t>
            </a:r>
          </a:p>
        </p:txBody>
      </p:sp>
      <p:sp>
        <p:nvSpPr>
          <p:cNvPr id="4" name="Slide Number Placeholder 3"/>
          <p:cNvSpPr>
            <a:spLocks noGrp="1"/>
          </p:cNvSpPr>
          <p:nvPr>
            <p:ph type="sldNum" sz="quarter" idx="10"/>
          </p:nvPr>
        </p:nvSpPr>
        <p:spPr/>
        <p:txBody>
          <a:bodyPr/>
          <a:lstStyle/>
          <a:p>
            <a:fld id="{CD563DD8-32AB-41BE-B1C6-8EAC45222ACE}" type="slidenum">
              <a:rPr lang="en-US" smtClean="0"/>
              <a:t>7</a:t>
            </a:fld>
            <a:endParaRPr lang="en-US"/>
          </a:p>
        </p:txBody>
      </p:sp>
    </p:spTree>
    <p:extLst>
      <p:ext uri="{BB962C8B-B14F-4D97-AF65-F5344CB8AC3E}">
        <p14:creationId xmlns:p14="http://schemas.microsoft.com/office/powerpoint/2010/main" val="350040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timeit.timeit</a:t>
            </a:r>
            <a:r>
              <a:rPr lang="en-US" baseline="0" dirty="0"/>
              <a:t> returns sec. for running the code 1.000.000  times</a:t>
            </a:r>
          </a:p>
          <a:p>
            <a:r>
              <a:rPr lang="en-US" baseline="0" dirty="0"/>
              <a:t>most functions are just wrappers to the corresponding C99 functions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9</a:t>
            </a:fld>
            <a:endParaRPr lang="en-US"/>
          </a:p>
        </p:txBody>
      </p:sp>
    </p:spTree>
    <p:extLst>
      <p:ext uri="{BB962C8B-B14F-4D97-AF65-F5344CB8AC3E}">
        <p14:creationId xmlns:p14="http://schemas.microsoft.com/office/powerpoint/2010/main" val="139318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vs –(3//2)  (the first equals</a:t>
            </a:r>
            <a:r>
              <a:rPr lang="en-US" baseline="0" dirty="0"/>
              <a:t> (-3)//2 = -2, whereas –(3//2) = -(1) )=-1)</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164989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Python “if</a:t>
            </a:r>
            <a:r>
              <a:rPr lang="en-US" baseline="0" dirty="0"/>
              <a:t> x=3:” will give a syntax error, opposed to other languages... like C, C++ &lt;&lt; java???&gt;&gt;</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37009053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16</a:t>
            </a:fld>
            <a:endParaRPr lang="en-US"/>
          </a:p>
        </p:txBody>
      </p:sp>
    </p:spTree>
    <p:extLst>
      <p:ext uri="{BB962C8B-B14F-4D97-AF65-F5344CB8AC3E}">
        <p14:creationId xmlns:p14="http://schemas.microsoft.com/office/powerpoint/2010/main" val="1264082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decimaler = 5</a:t>
            </a:r>
          </a:p>
          <a:p>
            <a:r>
              <a:rPr lang="da-DK" dirty="0"/>
              <a:t>f'et tal {1/3:.{decimaler}}'</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873223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a:rPr>
              <a:t>for i in range(256): print(i, "'" + </a:t>
            </a:r>
            <a:r>
              <a:rPr lang="en-US" dirty="0" err="1">
                <a:latin typeface="Courier"/>
              </a:rPr>
              <a:t>chr</a:t>
            </a:r>
            <a:r>
              <a:rPr lang="en-US" dirty="0">
                <a:latin typeface="Courier"/>
              </a:rPr>
              <a:t>(i) +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23310577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t>
            </a:r>
            <a:r>
              <a:rPr lang="en-US" baseline="0" dirty="0"/>
              <a:t> is not ...</a:t>
            </a:r>
          </a:p>
          <a:p>
            <a:r>
              <a:rPr lang="en-US" baseline="0" dirty="0"/>
              <a:t>in, not in ... </a:t>
            </a:r>
            <a:endParaRPr lang="en-US" dirty="0"/>
          </a:p>
          <a:p>
            <a:r>
              <a:rPr lang="en-US" dirty="0"/>
              <a:t>@ matrix multiplication (for</a:t>
            </a:r>
            <a:r>
              <a:rPr lang="en-US" baseline="0" dirty="0"/>
              <a:t> </a:t>
            </a:r>
            <a:r>
              <a:rPr lang="en-US" baseline="0" dirty="0" err="1"/>
              <a:t>numpy</a:t>
            </a:r>
            <a:r>
              <a:rPr lang="en-US" baseline="0" dirty="0"/>
              <a:t>)</a:t>
            </a:r>
            <a:endParaRPr lang="en-US" dirty="0"/>
          </a:p>
          <a:p>
            <a:endParaRPr lang="en-US" dirty="0"/>
          </a:p>
          <a:p>
            <a:r>
              <a:rPr lang="en-US" dirty="0"/>
              <a:t>https://docs.python.org/3/reference/expressions.html#summary</a:t>
            </a:r>
          </a:p>
        </p:txBody>
      </p:sp>
      <p:sp>
        <p:nvSpPr>
          <p:cNvPr id="4" name="Slide Number Placeholder 3"/>
          <p:cNvSpPr>
            <a:spLocks noGrp="1"/>
          </p:cNvSpPr>
          <p:nvPr>
            <p:ph type="sldNum" sz="quarter" idx="10"/>
          </p:nvPr>
        </p:nvSpPr>
        <p:spPr/>
        <p:txBody>
          <a:bodyPr/>
          <a:lstStyle/>
          <a:p>
            <a:fld id="{CD563DD8-32AB-41BE-B1C6-8EAC45222ACE}" type="slidenum">
              <a:rPr lang="en-US" smtClean="0"/>
              <a:t>23</a:t>
            </a:fld>
            <a:endParaRPr lang="en-US"/>
          </a:p>
        </p:txBody>
      </p:sp>
    </p:spTree>
    <p:extLst>
      <p:ext uri="{BB962C8B-B14F-4D97-AF65-F5344CB8AC3E}">
        <p14:creationId xmlns:p14="http://schemas.microsoft.com/office/powerpoint/2010/main" val="12883281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4/7/2022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4/7/2022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4/7/2022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4/7/2022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4/7/2022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4/7/2022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IEEE_75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cs.python.org/3/library/stdtypes.html#truth-value-testi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ython.org/dev/peps/pep-3101" TargetMode="External"/><Relationship Id="rId3" Type="http://schemas.openxmlformats.org/officeDocument/2006/relationships/hyperlink" Target="https://docs.python.org/3/library/stdtypes.html#old-string-formatting" TargetMode="External"/><Relationship Id="rId7" Type="http://schemas.openxmlformats.org/officeDocument/2006/relationships/hyperlink" Target="https://docs.python.org/3.0/whatsnew/3.0.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pyformat.info/" TargetMode="External"/><Relationship Id="rId5" Type="http://schemas.openxmlformats.org/officeDocument/2006/relationships/hyperlink" Target="https://docs.python.org/3/reference/lexical_analysis.html#formatted-string-literals" TargetMode="External"/><Relationship Id="rId4" Type="http://schemas.openxmlformats.org/officeDocument/2006/relationships/hyperlink" Target="https://docs.python.org/3/library/st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docs.python.org/3/library/string.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s.python.org/3/reference/expressions.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python.org/dev/peps/pep-0008/#maximum-line-length"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python.org/dev/peps/pep-057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python.org/3/library/statist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31" y="2920558"/>
            <a:ext cx="10061249" cy="1325563"/>
          </a:xfrm>
        </p:spPr>
        <p:txBody>
          <a:bodyPr/>
          <a:lstStyle/>
          <a:p>
            <a:pPr algn="r"/>
            <a:r>
              <a:rPr lang="da-DK" dirty="0"/>
              <a:t>Operations</a:t>
            </a:r>
            <a:endParaRPr lang="en-US" dirty="0"/>
          </a:p>
        </p:txBody>
      </p:sp>
      <p:sp>
        <p:nvSpPr>
          <p:cNvPr id="3" name="Content Placeholder 2"/>
          <p:cNvSpPr>
            <a:spLocks noGrp="1"/>
          </p:cNvSpPr>
          <p:nvPr>
            <p:ph idx="1"/>
          </p:nvPr>
        </p:nvSpPr>
        <p:spPr>
          <a:xfrm>
            <a:off x="7936355" y="3920647"/>
            <a:ext cx="3995057" cy="2937353"/>
          </a:xfrm>
        </p:spPr>
        <p:txBody>
          <a:bodyPr>
            <a:normAutofit/>
          </a:bodyPr>
          <a:lstStyle/>
          <a:p>
            <a:r>
              <a:rPr lang="en-US" dirty="0"/>
              <a:t>None, bool</a:t>
            </a:r>
          </a:p>
          <a:p>
            <a:r>
              <a:rPr lang="en-US" dirty="0"/>
              <a:t>basic operations</a:t>
            </a:r>
          </a:p>
          <a:p>
            <a:r>
              <a:rPr lang="en-US" dirty="0"/>
              <a:t>strings</a:t>
            </a:r>
          </a:p>
          <a:p>
            <a:r>
              <a:rPr lang="en-US" dirty="0"/>
              <a:t>+= and friends</a:t>
            </a:r>
          </a:p>
        </p:txBody>
      </p:sp>
    </p:spTree>
    <p:extLst>
      <p:ext uri="{BB962C8B-B14F-4D97-AF65-F5344CB8AC3E}">
        <p14:creationId xmlns:p14="http://schemas.microsoft.com/office/powerpoint/2010/main" val="312523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043248514"/>
              </p:ext>
            </p:extLst>
          </p:nvPr>
        </p:nvGraphicFramePr>
        <p:xfrm>
          <a:off x="2213409" y="365959"/>
          <a:ext cx="7570671" cy="5745420"/>
        </p:xfrm>
        <a:graphic>
          <a:graphicData uri="http://schemas.openxmlformats.org/drawingml/2006/table">
            <a:tbl>
              <a:tblPr firstRow="1" bandRow="1">
                <a:tableStyleId>{5C22544A-7EE6-4342-B048-85BDC9FD1C3A}</a:tableStyleId>
              </a:tblPr>
              <a:tblGrid>
                <a:gridCol w="7570671">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math</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math.sqrt(8)</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2.8284271247461903</a:t>
                      </a: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pi, </a:t>
                      </a:r>
                      <a:r>
                        <a:rPr lang="en-US" sz="1800" b="1" baseline="0" dirty="0" err="1">
                          <a:latin typeface="Courier New" panose="02070309020205020404" pitchFamily="49" charset="0"/>
                          <a:cs typeface="Courier New" panose="02070309020205020404" pitchFamily="49" charset="0"/>
                        </a:rPr>
                        <a:t>sqrt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pi</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3.141592653589793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(5)</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2.23606797749979</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from </a:t>
                      </a:r>
                      <a:r>
                        <a:rPr lang="da-DK" sz="1800" b="1" baseline="0" dirty="0" err="1">
                          <a:latin typeface="Courier New" panose="02070309020205020404" pitchFamily="49" charset="0"/>
                          <a:cs typeface="Courier New" panose="02070309020205020404" pitchFamily="49" charset="0"/>
                        </a:rPr>
                        <a:t>math</a:t>
                      </a:r>
                      <a:r>
                        <a:rPr lang="da-DK" sz="1800" b="1" baseline="0" dirty="0">
                          <a:latin typeface="Courier New" panose="02070309020205020404" pitchFamily="49" charset="0"/>
                          <a:cs typeface="Courier New" panose="02070309020205020404" pitchFamily="49" charset="0"/>
                        </a:rPr>
                        <a:t> import </a:t>
                      </a:r>
                      <a:r>
                        <a:rPr lang="da-DK" sz="1800" b="1" baseline="0" dirty="0" err="1">
                          <a:latin typeface="Courier New" panose="02070309020205020404" pitchFamily="49" charset="0"/>
                          <a:cs typeface="Courier New" panose="02070309020205020404" pitchFamily="49" charset="0"/>
                        </a:rPr>
                        <a:t>sqrt</a:t>
                      </a:r>
                      <a:r>
                        <a:rPr lang="da-DK" sz="1800" b="1" baseline="0" dirty="0">
                          <a:latin typeface="Courier New" panose="02070309020205020404" pitchFamily="49" charset="0"/>
                          <a:cs typeface="Courier New" panose="02070309020205020404" pitchFamily="49" charset="0"/>
                        </a:rPr>
                        <a:t> as kvadratrod</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kvadratrod(3)</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1.7320508075688772</a:t>
                      </a:r>
                    </a:p>
                    <a:p>
                      <a:pPr marL="0" indent="0">
                        <a:buClr>
                          <a:schemeClr val="accent1">
                            <a:lumMod val="50000"/>
                          </a:schemeClr>
                        </a:buClr>
                        <a:buSzPct val="12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timeit</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("1e10**0.5")</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0.021124736888936863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(1e10)", "from math import </a:t>
                      </a: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0.1366314052865789</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math.sqrt</a:t>
                      </a:r>
                      <a:r>
                        <a:rPr lang="en-US" sz="1800" b="1" baseline="0" dirty="0">
                          <a:latin typeface="Courier New" panose="02070309020205020404" pitchFamily="49" charset="0"/>
                          <a:cs typeface="Courier New" panose="02070309020205020404" pitchFamily="49" charset="0"/>
                        </a:rPr>
                        <a:t>(1e10)", "import math")</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0.1946660841634582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7" name="Rectangle 6"/>
          <p:cNvSpPr/>
          <p:nvPr/>
        </p:nvSpPr>
        <p:spPr>
          <a:xfrm>
            <a:off x="8110121" y="6341864"/>
            <a:ext cx="3927037" cy="369332"/>
          </a:xfrm>
          <a:prstGeom prst="rect">
            <a:avLst/>
          </a:prstGeom>
        </p:spPr>
        <p:txBody>
          <a:bodyPr wrap="none">
            <a:spAutoFit/>
          </a:bodyPr>
          <a:lstStyle/>
          <a:p>
            <a:r>
              <a:rPr lang="en-US" dirty="0"/>
              <a:t>docs.python.org/3.6/library/timeit.html</a:t>
            </a:r>
          </a:p>
        </p:txBody>
      </p:sp>
    </p:spTree>
    <p:extLst>
      <p:ext uri="{BB962C8B-B14F-4D97-AF65-F5344CB8AC3E}">
        <p14:creationId xmlns:p14="http://schemas.microsoft.com/office/powerpoint/2010/main" val="50614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524071"/>
              </p:ext>
            </p:extLst>
          </p:nvPr>
        </p:nvGraphicFramePr>
        <p:xfrm>
          <a:off x="4839499" y="323850"/>
          <a:ext cx="6985736" cy="6248340"/>
        </p:xfrm>
        <a:graphic>
          <a:graphicData uri="http://schemas.openxmlformats.org/drawingml/2006/table">
            <a:tbl>
              <a:tblPr firstRow="1" bandRow="1">
                <a:tableStyleId>{5C22544A-7EE6-4342-B048-85BDC9FD1C3A}</a:tableStyleId>
              </a:tblPr>
              <a:tblGrid>
                <a:gridCol w="6985736">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ceil</a:t>
                      </a:r>
                    </a:p>
                    <a:p>
                      <a:pPr marL="266700" indent="-266700">
                        <a:spcAft>
                          <a:spcPts val="600"/>
                        </a:spcAft>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a:t>
                      </a: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 import </a:t>
                      </a:r>
                      <a:r>
                        <a:rPr lang="en-US" sz="1800" b="1" baseline="0" dirty="0" err="1">
                          <a:latin typeface="Courier New" panose="02070309020205020404" pitchFamily="49" charset="0"/>
                          <a:cs typeface="Courier New" panose="02070309020205020404" pitchFamily="49" charset="0"/>
                        </a:rPr>
                        <a:t>timeit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4.333333333333333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solidFill>
                            <a:srgbClr val="C00000"/>
                          </a:solidFill>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solidFill>
                            <a:srgbClr val="C00000"/>
                          </a:solidFill>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ceil(13 / 3)</a:t>
                      </a:r>
                    </a:p>
                    <a:p>
                      <a:pPr marL="266700" indent="-266700">
                        <a:spcAft>
                          <a:spcPts val="600"/>
                        </a:spcAft>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-(-22222222222222222223 // 2)</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11111111111111111112</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fr-FR" sz="1800" b="1" baseline="0" dirty="0" err="1">
                          <a:latin typeface="Courier New" panose="02070309020205020404" pitchFamily="49" charset="0"/>
                          <a:cs typeface="Courier New" panose="02070309020205020404" pitchFamily="49" charset="0"/>
                        </a:rPr>
                        <a:t>ceil</a:t>
                      </a:r>
                      <a:r>
                        <a:rPr lang="fr-FR" sz="1800" b="1" baseline="0" dirty="0">
                          <a:latin typeface="Courier New" panose="02070309020205020404" pitchFamily="49" charset="0"/>
                          <a:cs typeface="Courier New" panose="02070309020205020404" pitchFamily="49" charset="0"/>
                        </a:rPr>
                        <a:t>(22222222222222222223 / 2)</a:t>
                      </a:r>
                    </a:p>
                    <a:p>
                      <a:pPr marL="266700" indent="-266700">
                        <a:spcAft>
                          <a:spcPts val="600"/>
                        </a:spcAft>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a:t>
                      </a:r>
                      <a:r>
                        <a:rPr lang="fr-FR" sz="1800" b="1" baseline="0" dirty="0">
                          <a:solidFill>
                            <a:srgbClr val="C00000"/>
                          </a:solidFill>
                          <a:latin typeface="Courier New" panose="02070309020205020404" pitchFamily="49" charset="0"/>
                          <a:cs typeface="Courier New" panose="02070309020205020404" pitchFamily="49" charset="0"/>
                        </a:rPr>
                        <a:t>0656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('ceil(13 / 3)', 'from math import ceil')</a:t>
                      </a:r>
                      <a:endParaRPr lang="fr-FR" sz="1800" b="1" baseline="0" dirty="0">
                        <a:solidFill>
                          <a:srgbClr val="C00000"/>
                        </a:solidFill>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0.2774667127609973</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('-(-13 // 3)')  </a:t>
                      </a:r>
                      <a:r>
                        <a:rPr lang="en-US" sz="1800" b="1" baseline="0" dirty="0">
                          <a:solidFill>
                            <a:schemeClr val="bg1">
                              <a:lumMod val="50000"/>
                            </a:schemeClr>
                          </a:solidFill>
                          <a:latin typeface="Courier New" panose="02070309020205020404" pitchFamily="49" charset="0"/>
                          <a:cs typeface="Courier New" panose="02070309020205020404" pitchFamily="49" charset="0"/>
                        </a:rPr>
                        <a:t># negation trick is fast</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0.05231945830200857</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Title 1"/>
          <p:cNvSpPr>
            <a:spLocks noGrp="1"/>
          </p:cNvSpPr>
          <p:nvPr>
            <p:ph type="title"/>
          </p:nvPr>
        </p:nvSpPr>
        <p:spPr>
          <a:xfrm>
            <a:off x="288273" y="152400"/>
            <a:ext cx="4474227" cy="1325563"/>
          </a:xfrm>
        </p:spPr>
        <p:txBody>
          <a:bodyPr>
            <a:normAutofit/>
          </a:bodyPr>
          <a:lstStyle/>
          <a:p>
            <a:r>
              <a:rPr lang="en-US"/>
              <a:t>Rounding up </a:t>
            </a:r>
            <a:br>
              <a:rPr lang="en-US" dirty="0"/>
            </a:br>
            <a:r>
              <a:rPr lang="en-US" dirty="0"/>
              <a:t>integer fractions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634" y="4871021"/>
            <a:ext cx="487666" cy="40590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89546783"/>
              </p:ext>
            </p:extLst>
          </p:nvPr>
        </p:nvGraphicFramePr>
        <p:xfrm>
          <a:off x="400050" y="2136097"/>
          <a:ext cx="4142316" cy="2066694"/>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1873682825"/>
                    </a:ext>
                  </a:extLst>
                </a:gridCol>
                <a:gridCol w="1297093">
                  <a:extLst>
                    <a:ext uri="{9D8B030D-6E8A-4147-A177-3AD203B41FA5}">
                      <a16:colId xmlns:a16="http://schemas.microsoft.com/office/drawing/2014/main" val="154971349"/>
                    </a:ext>
                  </a:extLst>
                </a:gridCol>
                <a:gridCol w="1297093">
                  <a:extLst>
                    <a:ext uri="{9D8B030D-6E8A-4147-A177-3AD203B41FA5}">
                      <a16:colId xmlns:a16="http://schemas.microsoft.com/office/drawing/2014/main" val="651333452"/>
                    </a:ext>
                  </a:extLst>
                </a:gridCol>
              </a:tblGrid>
              <a:tr h="208018">
                <a:tc gridSpan="3">
                  <a:txBody>
                    <a:bodyPr/>
                    <a:lstStyle/>
                    <a:p>
                      <a:pPr algn="ctr"/>
                      <a:r>
                        <a:rPr lang="en-US" b="1" dirty="0">
                          <a:solidFill>
                            <a:schemeClr val="bg1"/>
                          </a:solidFill>
                          <a:latin typeface="Courier New" panose="02070309020205020404" pitchFamily="49" charset="0"/>
                          <a:cs typeface="Courier New" panose="02070309020205020404" pitchFamily="49" charset="0"/>
                        </a:rPr>
                        <a:t>-(-13/3)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32507212"/>
                  </a:ext>
                </a:extLst>
              </a:tr>
              <a:tr h="0">
                <a:tc>
                  <a:txBody>
                    <a:bodyPr/>
                    <a:lstStyle/>
                    <a:p>
                      <a:pPr algn="ctr"/>
                      <a:r>
                        <a:rPr lang="da-DK" sz="1800" b="1" dirty="0" err="1">
                          <a:solidFill>
                            <a:schemeClr val="bg1"/>
                          </a:solidFill>
                          <a:latin typeface="+mn-lt"/>
                          <a:cs typeface="Courier New" panose="02070309020205020404" pitchFamily="49" charset="0"/>
                        </a:rPr>
                        <a:t>Python</a:t>
                      </a:r>
                      <a:endParaRPr lang="da-DK" sz="1800" b="1" dirty="0">
                        <a:solidFill>
                          <a:schemeClr val="bg1"/>
                        </a:solidFill>
                        <a:latin typeface="+mn-lt"/>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Java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35174">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5</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279" y="3701025"/>
            <a:ext cx="487666" cy="40590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3579" y="3701025"/>
            <a:ext cx="487666" cy="405904"/>
          </a:xfrm>
          <a:prstGeom prst="rect">
            <a:avLst/>
          </a:prstGeom>
        </p:spPr>
      </p:pic>
      <p:sp>
        <p:nvSpPr>
          <p:cNvPr id="13" name="Content Placeholder 2"/>
          <p:cNvSpPr>
            <a:spLocks noGrp="1"/>
          </p:cNvSpPr>
          <p:nvPr>
            <p:ph idx="1"/>
          </p:nvPr>
        </p:nvSpPr>
        <p:spPr>
          <a:xfrm>
            <a:off x="288273" y="1601217"/>
            <a:ext cx="4455177" cy="5256783"/>
          </a:xfrm>
        </p:spPr>
        <p:txBody>
          <a:bodyPr>
            <a:normAutofit/>
          </a:bodyPr>
          <a:lstStyle/>
          <a:p>
            <a:r>
              <a:rPr lang="en-US" sz="2400" dirty="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a:t>
            </a:r>
          </a:p>
          <a:p>
            <a:endParaRPr lang="en-US" sz="2400" dirty="0"/>
          </a:p>
          <a:p>
            <a:endParaRPr lang="en-US" sz="2400" dirty="0"/>
          </a:p>
          <a:p>
            <a:endParaRPr lang="en-US" sz="2400" dirty="0"/>
          </a:p>
          <a:p>
            <a:endParaRPr lang="en-US" sz="2400" dirty="0"/>
          </a:p>
          <a:p>
            <a:endParaRPr lang="en-US" sz="2400" dirty="0"/>
          </a:p>
          <a:p>
            <a:r>
              <a:rPr lang="en-US" sz="2400" dirty="0"/>
              <a:t>The intermediate result </a:t>
            </a:r>
            <a:r>
              <a:rPr lang="en-US" sz="2400" dirty="0">
                <a:latin typeface="Courier New" panose="02070309020205020404" pitchFamily="49" charset="0"/>
                <a:cs typeface="Courier New" panose="02070309020205020404" pitchFamily="49" charset="0"/>
              </a:rPr>
              <a:t>x/y</a:t>
            </a:r>
            <a:r>
              <a:rPr lang="en-US" sz="2400" dirty="0">
                <a:cs typeface="Courier New" panose="02070309020205020404" pitchFamily="49" charset="0"/>
              </a:rPr>
              <a:t> in</a:t>
            </a:r>
            <a:endParaRPr lang="en-US" sz="2400" dirty="0"/>
          </a:p>
          <a:p>
            <a:pPr marL="0" indent="0" algn="ctr">
              <a:spcBef>
                <a:spcPts val="0"/>
              </a:spcBef>
              <a:buNone/>
            </a:pPr>
            <a:r>
              <a:rPr lang="en-US" sz="2400" dirty="0" err="1">
                <a:latin typeface="Courier New" panose="02070309020205020404" pitchFamily="49" charset="0"/>
                <a:cs typeface="Courier New" panose="02070309020205020404" pitchFamily="49" charset="0"/>
              </a:rPr>
              <a:t>math.ceil</a:t>
            </a:r>
            <a:r>
              <a:rPr lang="en-US" sz="2400" dirty="0">
                <a:latin typeface="Courier New" panose="02070309020205020404" pitchFamily="49" charset="0"/>
                <a:cs typeface="Courier New" panose="02070309020205020404" pitchFamily="49" charset="0"/>
              </a:rPr>
              <a:t>(x/y)</a:t>
            </a:r>
            <a:r>
              <a:rPr lang="en-US" sz="2400" dirty="0"/>
              <a:t> </a:t>
            </a:r>
          </a:p>
          <a:p>
            <a:pPr marL="0" indent="0">
              <a:buNone/>
              <a:tabLst>
                <a:tab pos="361950" algn="l"/>
              </a:tabLst>
            </a:pPr>
            <a:r>
              <a:rPr lang="en-US" sz="2400" dirty="0"/>
              <a:t>	is a float  with limited precision</a:t>
            </a:r>
          </a:p>
          <a:p>
            <a:pPr>
              <a:tabLst>
                <a:tab pos="361950" algn="l"/>
              </a:tabLst>
            </a:pPr>
            <a:r>
              <a:rPr lang="en-US" sz="2400" dirty="0">
                <a:cs typeface="Times New Roman" panose="02020603050405020304" pitchFamily="18" charset="0"/>
              </a:rPr>
              <a:t>Alternative computation:</a:t>
            </a:r>
          </a:p>
          <a:p>
            <a:pPr marL="0" indent="0" algn="ctr">
              <a:buNone/>
              <a:tabLst>
                <a:tab pos="361950" algn="l"/>
              </a:tabLst>
            </a:pP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(x+(y-1))//y</a:t>
            </a:r>
          </a:p>
          <a:p>
            <a:pPr>
              <a:tabLst>
                <a:tab pos="361950" algn="l"/>
              </a:tabLst>
            </a:pPr>
            <a:endParaRPr lang="en-US" sz="24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34" y="4334123"/>
            <a:ext cx="487666" cy="405904"/>
          </a:xfrm>
          <a:prstGeom prst="rect">
            <a:avLst/>
          </a:prstGeom>
        </p:spPr>
      </p:pic>
    </p:spTree>
    <p:extLst>
      <p:ext uri="{BB962C8B-B14F-4D97-AF65-F5344CB8AC3E}">
        <p14:creationId xmlns:p14="http://schemas.microsoft.com/office/powerpoint/2010/main" val="172550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8" y="164768"/>
            <a:ext cx="6738258" cy="1325563"/>
          </a:xfrm>
        </p:spPr>
        <p:txBody>
          <a:bodyPr/>
          <a:lstStyle/>
          <a:p>
            <a:r>
              <a:rPr lang="en-US" dirty="0"/>
              <a:t>floats : Overflow, </a:t>
            </a:r>
            <a:r>
              <a:rPr lang="en-US" dirty="0" err="1"/>
              <a:t>inf</a:t>
            </a:r>
            <a:r>
              <a:rPr lang="en-US" dirty="0"/>
              <a:t>, -</a:t>
            </a:r>
            <a:r>
              <a:rPr lang="en-US" dirty="0" err="1"/>
              <a:t>inf</a:t>
            </a:r>
            <a:r>
              <a:rPr lang="en-US" dirty="0"/>
              <a:t>, nan</a:t>
            </a:r>
          </a:p>
        </p:txBody>
      </p:sp>
      <p:sp>
        <p:nvSpPr>
          <p:cNvPr id="3" name="Content Placeholder 2"/>
          <p:cNvSpPr>
            <a:spLocks noGrp="1"/>
          </p:cNvSpPr>
          <p:nvPr>
            <p:ph idx="1"/>
          </p:nvPr>
        </p:nvSpPr>
        <p:spPr>
          <a:xfrm>
            <a:off x="362858" y="1825624"/>
            <a:ext cx="6574972" cy="5032375"/>
          </a:xfrm>
        </p:spPr>
        <p:txBody>
          <a:bodyPr>
            <a:normAutofit lnSpcReduction="10000"/>
          </a:bodyPr>
          <a:lstStyle/>
          <a:p>
            <a:pPr>
              <a:spcBef>
                <a:spcPts val="1800"/>
              </a:spcBef>
            </a:pPr>
            <a:r>
              <a:rPr lang="en-US" dirty="0"/>
              <a:t>There exists special float values</a:t>
            </a:r>
            <a:br>
              <a:rPr lang="en-US" dirty="0"/>
            </a:br>
            <a:r>
              <a:rPr lang="en-US" dirty="0"/>
              <a:t>		</a:t>
            </a:r>
            <a:r>
              <a:rPr lang="en-US" dirty="0" err="1">
                <a:latin typeface="Courier"/>
              </a:rPr>
              <a:t>inf</a:t>
            </a:r>
            <a:r>
              <a:rPr lang="en-US" dirty="0"/>
              <a:t>, </a:t>
            </a:r>
            <a:r>
              <a:rPr lang="en-US" dirty="0">
                <a:latin typeface="Courier"/>
              </a:rPr>
              <a:t>-</a:t>
            </a:r>
            <a:r>
              <a:rPr lang="en-US" dirty="0" err="1">
                <a:latin typeface="Courier"/>
              </a:rPr>
              <a:t>inf</a:t>
            </a:r>
            <a:r>
              <a:rPr lang="en-US" dirty="0"/>
              <a:t>, </a:t>
            </a:r>
            <a:r>
              <a:rPr lang="en-US" dirty="0">
                <a:latin typeface="Courier"/>
              </a:rPr>
              <a:t>nan</a:t>
            </a:r>
            <a:br>
              <a:rPr lang="en-US" dirty="0">
                <a:latin typeface="Courier"/>
              </a:rPr>
            </a:br>
            <a:r>
              <a:rPr lang="en-US" dirty="0"/>
              <a:t>representing “+infinity</a:t>
            </a:r>
            <a:r>
              <a:rPr lang="en-US"/>
              <a:t>”, “-infinity” </a:t>
            </a:r>
            <a:r>
              <a:rPr lang="en-US" dirty="0"/>
              <a:t>and “not a number”</a:t>
            </a:r>
            <a:endParaRPr lang="en-US" dirty="0">
              <a:latin typeface="Courier"/>
            </a:endParaRPr>
          </a:p>
          <a:p>
            <a:pPr>
              <a:spcBef>
                <a:spcPts val="1800"/>
              </a:spcBef>
            </a:pPr>
            <a:r>
              <a:rPr lang="en-US" dirty="0"/>
              <a:t>Can be created using e.g. 				</a:t>
            </a:r>
            <a:r>
              <a:rPr lang="en-US" dirty="0">
                <a:latin typeface="Courier"/>
              </a:rPr>
              <a:t>float('</a:t>
            </a:r>
            <a:r>
              <a:rPr lang="en-US" dirty="0" err="1">
                <a:latin typeface="Courier"/>
              </a:rPr>
              <a:t>inf</a:t>
            </a:r>
            <a:r>
              <a:rPr lang="en-US" dirty="0">
                <a:latin typeface="Courier"/>
              </a:rPr>
              <a:t>')</a:t>
            </a:r>
            <a:r>
              <a:rPr lang="en-US" dirty="0"/>
              <a:t> </a:t>
            </a:r>
            <a:br>
              <a:rPr lang="en-US" dirty="0"/>
            </a:br>
            <a:r>
              <a:rPr lang="en-US" dirty="0"/>
              <a:t>or imported from the </a:t>
            </a:r>
            <a:r>
              <a:rPr lang="en-US" dirty="0">
                <a:latin typeface="Courier"/>
              </a:rPr>
              <a:t>math </a:t>
            </a:r>
            <a:r>
              <a:rPr lang="en-US" dirty="0"/>
              <a:t>module</a:t>
            </a:r>
          </a:p>
          <a:p>
            <a:pPr>
              <a:spcBef>
                <a:spcPts val="1800"/>
              </a:spcBef>
            </a:pPr>
            <a:r>
              <a:rPr lang="en-US" dirty="0"/>
              <a:t>Some overflow operations generate an </a:t>
            </a:r>
            <a:r>
              <a:rPr lang="en-US" dirty="0" err="1">
                <a:latin typeface="Courier"/>
              </a:rPr>
              <a:t>OverflowError</a:t>
            </a:r>
            <a:r>
              <a:rPr lang="en-US" dirty="0"/>
              <a:t>, other return </a:t>
            </a:r>
            <a:r>
              <a:rPr lang="en-US" dirty="0" err="1">
                <a:latin typeface="Courier"/>
              </a:rPr>
              <a:t>inf</a:t>
            </a:r>
            <a:r>
              <a:rPr lang="en-US" dirty="0"/>
              <a:t> and allow calculations to continue !</a:t>
            </a:r>
          </a:p>
          <a:p>
            <a:pPr>
              <a:spcBef>
                <a:spcPts val="1800"/>
              </a:spcBef>
            </a:pPr>
            <a:r>
              <a:rPr lang="en-US" dirty="0"/>
              <a:t>Read the </a:t>
            </a:r>
            <a:r>
              <a:rPr lang="en-US" dirty="0">
                <a:hlinkClick r:id="rId2"/>
              </a:rPr>
              <a:t>IEEE 754 standard</a:t>
            </a:r>
            <a:r>
              <a:rPr lang="en-US" dirty="0"/>
              <a:t> if you want to know more details...</a:t>
            </a:r>
          </a:p>
        </p:txBody>
      </p:sp>
      <p:graphicFrame>
        <p:nvGraphicFramePr>
          <p:cNvPr id="4" name="Table 3"/>
          <p:cNvGraphicFramePr>
            <a:graphicFrameLocks noGrp="1"/>
          </p:cNvGraphicFramePr>
          <p:nvPr>
            <p:extLst>
              <p:ext uri="{D42A27DB-BD31-4B8C-83A1-F6EECF244321}">
                <p14:modId xmlns:p14="http://schemas.microsoft.com/office/powerpoint/2010/main" val="1174910418"/>
              </p:ext>
            </p:extLst>
          </p:nvPr>
        </p:nvGraphicFramePr>
        <p:xfrm>
          <a:off x="7620000" y="645660"/>
          <a:ext cx="4383314" cy="6042158"/>
        </p:xfrm>
        <a:graphic>
          <a:graphicData uri="http://schemas.openxmlformats.org/drawingml/2006/table">
            <a:tbl>
              <a:tblPr firstRow="1" bandRow="1">
                <a:tableStyleId>{5C22544A-7EE6-4342-B048-85BDC9FD1C3A}</a:tableStyleId>
              </a:tblPr>
              <a:tblGrid>
                <a:gridCol w="4383314">
                  <a:extLst>
                    <a:ext uri="{9D8B030D-6E8A-4147-A177-3AD203B41FA5}">
                      <a16:colId xmlns:a16="http://schemas.microsoft.com/office/drawing/2014/main" val="1873682825"/>
                    </a:ext>
                  </a:extLst>
                </a:gridCol>
              </a:tblGrid>
              <a:tr h="464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2</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800" b="1" baseline="0" dirty="0" err="1">
                          <a:solidFill>
                            <a:srgbClr val="C00000"/>
                          </a:solidFill>
                          <a:latin typeface="Courier New" panose="02070309020205020404" pitchFamily="49" charset="0"/>
                          <a:cs typeface="Courier New" panose="02070309020205020404" pitchFamily="49" charset="0"/>
                        </a:rPr>
                        <a:t>OverflowError</a:t>
                      </a:r>
                      <a:r>
                        <a:rPr lang="en-US" sz="1800" b="1" baseline="0" dirty="0">
                          <a:solidFill>
                            <a:srgbClr val="C00000"/>
                          </a:solidFill>
                          <a:latin typeface="Courier New" panose="02070309020205020404" pitchFamily="49" charset="0"/>
                          <a:cs typeface="Courier New" panose="02070309020205020404" pitchFamily="49" charset="0"/>
                        </a:rPr>
                        <a:t>:</a:t>
                      </a:r>
                      <a:br>
                        <a:rPr lang="en-US" sz="1800" b="1" baseline="0" dirty="0">
                          <a:solidFill>
                            <a:srgbClr val="C00000"/>
                          </a:solidFill>
                          <a:latin typeface="Courier New" panose="02070309020205020404" pitchFamily="49" charset="0"/>
                          <a:cs typeface="Courier New" panose="02070309020205020404" pitchFamily="49" charset="0"/>
                        </a:rPr>
                      </a:br>
                      <a:r>
                        <a:rPr lang="en-US" sz="1800" b="1" baseline="0" dirty="0">
                          <a:solidFill>
                            <a:srgbClr val="C00000"/>
                          </a:solidFill>
                          <a:latin typeface="Courier New" panose="02070309020205020404" pitchFamily="49" charset="0"/>
                          <a:cs typeface="Courier New" panose="02070309020205020404" pitchFamily="49" charset="0"/>
                        </a:rPr>
                        <a:t>(34, 'Result too large')</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solidFill>
                            <a:srgbClr val="C00000"/>
                          </a:solidFill>
                          <a:latin typeface="Courier New" panose="02070309020205020404" pitchFamily="49" charset="0"/>
                          <a:cs typeface="Courier New" panose="02070309020205020404" pitchFamily="49" charset="0"/>
                        </a:rPr>
                        <a:t>-</a:t>
                      </a: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import</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math</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inf</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 / 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nan</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math.nan</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nan</a:t>
                      </a:r>
                      <a:endParaRPr lang="es-ES"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127242"/>
            <a:ext cx="487666" cy="405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655407"/>
            <a:ext cx="487666" cy="4059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1306317"/>
            <a:ext cx="487666" cy="4059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4628124"/>
            <a:ext cx="487666" cy="4059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5704614"/>
            <a:ext cx="487666" cy="4059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6263412"/>
            <a:ext cx="487666" cy="405904"/>
          </a:xfrm>
          <a:prstGeom prst="rect">
            <a:avLst/>
          </a:prstGeom>
        </p:spPr>
      </p:pic>
    </p:spTree>
    <p:extLst>
      <p:ext uri="{BB962C8B-B14F-4D97-AF65-F5344CB8AC3E}">
        <p14:creationId xmlns:p14="http://schemas.microsoft.com/office/powerpoint/2010/main" val="38818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bool </a:t>
            </a:r>
          </a:p>
        </p:txBody>
      </p:sp>
      <p:sp>
        <p:nvSpPr>
          <p:cNvPr id="3" name="Content Placeholder 2"/>
          <p:cNvSpPr>
            <a:spLocks noGrp="1"/>
          </p:cNvSpPr>
          <p:nvPr>
            <p:ph idx="1"/>
          </p:nvPr>
        </p:nvSpPr>
        <p:spPr>
          <a:xfrm>
            <a:off x="421623" y="1601216"/>
            <a:ext cx="11441825" cy="3873309"/>
          </a:xfrm>
        </p:spPr>
        <p:txBody>
          <a:bodyPr>
            <a:normAutofit fontScale="92500" lnSpcReduction="10000"/>
          </a:bodyPr>
          <a:lstStyle/>
          <a:p>
            <a:r>
              <a:rPr lang="en-US" sz="2400" dirty="0"/>
              <a:t>The operations </a:t>
            </a:r>
            <a:r>
              <a:rPr lang="en-US" sz="2400" dirty="0">
                <a:latin typeface="Courier New" panose="02070309020205020404" pitchFamily="49" charset="0"/>
                <a:cs typeface="Courier New" panose="02070309020205020404" pitchFamily="49" charset="0"/>
              </a:rPr>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and </a:t>
            </a:r>
            <a:r>
              <a:rPr lang="en-US" sz="2400" dirty="0">
                <a:latin typeface="Courier New" panose="02070309020205020404" pitchFamily="49" charset="0"/>
                <a:cs typeface="Courier New" panose="02070309020205020404" pitchFamily="49" charset="0"/>
              </a:rPr>
              <a:t>no</a:t>
            </a:r>
            <a:r>
              <a:rPr lang="en-US" sz="2400" dirty="0"/>
              <a:t>t behave as expected when the arguments are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endParaRPr lang="en-US" sz="2400" dirty="0">
              <a:cs typeface="Courier New" panose="02070309020205020404" pitchFamily="49" charset="0"/>
            </a:endParaRPr>
          </a:p>
          <a:p>
            <a:r>
              <a:rPr lang="en-US" sz="2400" dirty="0">
                <a:cs typeface="Courier New" panose="02070309020205020404" pitchFamily="49" charset="0"/>
              </a:rPr>
              <a:t>The three operators also accept other types, where the following values are considered </a:t>
            </a:r>
            <a:r>
              <a:rPr lang="en-US" sz="2400" i="1" dirty="0">
                <a:cs typeface="Courier New" panose="02070309020205020404" pitchFamily="49" charset="0"/>
              </a:rPr>
              <a:t>false</a:t>
            </a:r>
            <a:r>
              <a:rPr lang="en-US" sz="2400" dirty="0">
                <a:cs typeface="Courier New" panose="02070309020205020404" pitchFamily="49" charset="0"/>
              </a:rPr>
              <a:t>:</a:t>
            </a:r>
          </a:p>
          <a:p>
            <a:pPr marL="457200" lvl="1" indent="0">
              <a:buNone/>
            </a:pPr>
            <a:endParaRPr lang="en-US" sz="2000" dirty="0"/>
          </a:p>
          <a:p>
            <a:pPr marL="457200" lvl="1" indent="0">
              <a:buNone/>
            </a:pPr>
            <a:r>
              <a:rPr lang="en-US" sz="2000" dirty="0">
                <a:solidFill>
                  <a:srgbClr val="C00000"/>
                </a:solidFill>
                <a:latin typeface="Courier New" panose="02070309020205020404" pitchFamily="49" charset="0"/>
                <a:cs typeface="Courier New" panose="02070309020205020404" pitchFamily="49" charset="0"/>
              </a:rPr>
              <a:t>	False, None, 0, 0.0, "", []</a:t>
            </a:r>
            <a:r>
              <a:rPr lang="en-US" sz="2000" dirty="0">
                <a:solidFill>
                  <a:srgbClr val="C00000"/>
                </a:solidFill>
              </a:rPr>
              <a:t>, ...</a:t>
            </a:r>
          </a:p>
          <a:p>
            <a:pPr marL="457200" lvl="1" indent="0">
              <a:buNone/>
            </a:pPr>
            <a:endParaRPr lang="en-US" sz="2000" dirty="0"/>
          </a:p>
          <a:p>
            <a:pPr marL="0" indent="0">
              <a:buNone/>
              <a:tabLst>
                <a:tab pos="355600" algn="l"/>
              </a:tabLst>
            </a:pPr>
            <a:r>
              <a:rPr lang="en-US" sz="2400" dirty="0"/>
              <a:t>	(see The Python Standard Library &gt; </a:t>
            </a:r>
            <a:r>
              <a:rPr lang="en-US" sz="2400" dirty="0">
                <a:hlinkClick r:id="rId2"/>
              </a:rPr>
              <a:t>4.1. True Value Testing</a:t>
            </a:r>
            <a:r>
              <a:rPr lang="en-US" sz="2400" dirty="0"/>
              <a:t> for more </a:t>
            </a:r>
            <a:r>
              <a:rPr lang="en-US" sz="2400" i="1" dirty="0"/>
              <a:t>false</a:t>
            </a:r>
            <a:r>
              <a:rPr lang="en-US" sz="2400" dirty="0"/>
              <a:t> values)</a:t>
            </a:r>
          </a:p>
          <a:p>
            <a:pPr>
              <a:tabLst>
                <a:tab pos="355600" algn="l"/>
              </a:tabLst>
            </a:pPr>
            <a:r>
              <a:rPr lang="da-DK" sz="2400" i="1" dirty="0">
                <a:solidFill>
                  <a:srgbClr val="C00000"/>
                </a:solidFill>
              </a:rPr>
              <a:t>Short-</a:t>
            </a:r>
            <a:r>
              <a:rPr lang="da-DK" sz="2400" i="1" dirty="0" err="1">
                <a:solidFill>
                  <a:srgbClr val="C00000"/>
                </a:solidFill>
              </a:rPr>
              <a:t>circuit</a:t>
            </a:r>
            <a:r>
              <a:rPr lang="da-DK" sz="2400" i="1" dirty="0">
                <a:solidFill>
                  <a:srgbClr val="C00000"/>
                </a:solidFill>
              </a:rPr>
              <a:t> </a:t>
            </a:r>
            <a:r>
              <a:rPr lang="da-DK" sz="2400" i="1" dirty="0" err="1">
                <a:solidFill>
                  <a:srgbClr val="C00000"/>
                </a:solidFill>
              </a:rPr>
              <a:t>evaluation</a:t>
            </a:r>
            <a:r>
              <a:rPr lang="da-DK" sz="2400" dirty="0"/>
              <a:t>: </a:t>
            </a:r>
            <a:r>
              <a:rPr lang="en-US" sz="2400" dirty="0"/>
              <a:t>The rightmost argument of </a:t>
            </a:r>
            <a:r>
              <a:rPr lang="en-US" sz="2400" dirty="0">
                <a:latin typeface="Courier New" panose="02070309020205020404" pitchFamily="49" charset="0"/>
                <a:cs typeface="Courier New" panose="02070309020205020404" pitchFamily="49" charset="0"/>
              </a:rPr>
              <a:t>and</a:t>
            </a:r>
            <a:r>
              <a:rPr lang="en-US" sz="2400" dirty="0"/>
              <a:t> </a:t>
            </a:r>
            <a:r>
              <a:rPr lang="en-US" sz="2400" dirty="0" err="1"/>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is only evaluated if the result cannot be determined from the leftmost argument alone. The result is either the leftmost or rightmost argument (see truth tables), i.e. the result is not necessarily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a:t>
            </a:r>
            <a:br>
              <a:rPr lang="en-US" sz="2400" dirty="0">
                <a:cs typeface="Courier New" panose="02070309020205020404" pitchFamily="49" charset="0"/>
              </a:rPr>
            </a:b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	True or 7/0 </a:t>
            </a:r>
            <a:r>
              <a:rPr lang="en-US" sz="2400" dirty="0"/>
              <a:t> is completely valid since 7/0 will never be evaluated </a:t>
            </a:r>
            <a:br>
              <a:rPr lang="en-US" sz="2400" dirty="0"/>
            </a:br>
            <a:r>
              <a:rPr lang="en-US" sz="2400" dirty="0"/>
              <a:t>			    (which otherwise would throw a </a:t>
            </a:r>
            <a:r>
              <a:rPr lang="en-US" sz="2400" dirty="0" err="1"/>
              <a:t>ZeroDivisionError</a:t>
            </a:r>
            <a:r>
              <a:rPr lang="en-US" sz="2400" dirty="0"/>
              <a:t> exception) </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398188505"/>
              </p:ext>
            </p:extLst>
          </p:nvPr>
        </p:nvGraphicFramePr>
        <p:xfrm>
          <a:off x="7409823" y="5577171"/>
          <a:ext cx="2168779" cy="1112520"/>
        </p:xfrm>
        <a:graphic>
          <a:graphicData uri="http://schemas.openxmlformats.org/drawingml/2006/table">
            <a:tbl>
              <a:tblPr firstRow="1" bandRow="1">
                <a:tableStyleId>{2D5ABB26-0587-4C30-8999-92F81FD0307C}</a:tableStyleId>
              </a:tblPr>
              <a:tblGrid>
                <a:gridCol w="1166749">
                  <a:extLst>
                    <a:ext uri="{9D8B030D-6E8A-4147-A177-3AD203B41FA5}">
                      <a16:colId xmlns:a16="http://schemas.microsoft.com/office/drawing/2014/main" val="1599653498"/>
                    </a:ext>
                  </a:extLst>
                </a:gridCol>
                <a:gridCol w="1002030">
                  <a:extLst>
                    <a:ext uri="{9D8B030D-6E8A-4147-A177-3AD203B41FA5}">
                      <a16:colId xmlns:a16="http://schemas.microsoft.com/office/drawing/2014/main" val="317455523"/>
                    </a:ext>
                  </a:extLst>
                </a:gridCol>
              </a:tblGrid>
              <a:tr h="370840">
                <a:tc>
                  <a:txBody>
                    <a:bodyPr/>
                    <a:lstStyle/>
                    <a:p>
                      <a:pPr algn="ctr"/>
                      <a:r>
                        <a:rPr lang="en-US" i="0" baseline="0" dirty="0">
                          <a:latin typeface="Courier New" panose="02070309020205020404" pitchFamily="49" charset="0"/>
                          <a:cs typeface="Courier New" panose="02070309020205020404" pitchFamily="49" charset="0"/>
                        </a:rPr>
                        <a:t>x</a:t>
                      </a:r>
                      <a:endParaRPr lang="en-US"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aseline="0" dirty="0">
                          <a:latin typeface="Courier New" panose="02070309020205020404" pitchFamily="49" charset="0"/>
                          <a:cs typeface="Courier New" panose="02070309020205020404" pitchFamily="49" charset="0"/>
                        </a:rPr>
                        <a:t>not </a:t>
                      </a:r>
                      <a:r>
                        <a:rPr lang="en-US" i="1" baseline="0"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8171545"/>
              </p:ext>
            </p:extLst>
          </p:nvPr>
        </p:nvGraphicFramePr>
        <p:xfrm>
          <a:off x="2367792" y="5577171"/>
          <a:ext cx="2287778"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138555">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or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0321504"/>
              </p:ext>
            </p:extLst>
          </p:nvPr>
        </p:nvGraphicFramePr>
        <p:xfrm>
          <a:off x="4820545" y="5577171"/>
          <a:ext cx="2424303"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275080">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and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Tree>
    <p:extLst>
      <p:ext uri="{BB962C8B-B14F-4D97-AF65-F5344CB8AC3E}">
        <p14:creationId xmlns:p14="http://schemas.microsoft.com/office/powerpoint/2010/main" val="380875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a:t>
            </a:r>
            <a:r>
              <a:rPr lang="en-US" sz="3600" b="0" dirty="0" err="1">
                <a:latin typeface="Courier New" panose="02070309020205020404" pitchFamily="49" charset="0"/>
                <a:cs typeface="Courier New" panose="02070309020205020404" pitchFamily="49" charset="0"/>
              </a:rPr>
              <a:t>abc</a:t>
            </a:r>
            <a:r>
              <a:rPr lang="en-US" sz="3600" b="0" dirty="0">
                <a:latin typeface="Courier New" panose="02070309020205020404" pitchFamily="49" charset="0"/>
                <a:cs typeface="Courier New" panose="02070309020205020404" pitchFamily="49" charset="0"/>
              </a:rPr>
              <a:t>" and 42</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abc</a:t>
            </a:r>
            <a:r>
              <a:rPr lang="en-US" sz="36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42</a:t>
            </a:r>
            <a:endParaRPr lang="en-US" sz="3600" dirty="0"/>
          </a:p>
          <a:p>
            <a:pPr marL="514350" indent="-514350" defTabSz="1879600">
              <a:buSzPct val="100000"/>
              <a:buFont typeface="+mj-lt"/>
              <a:buAutoNum type="alphaLcParenR"/>
            </a:pPr>
            <a:r>
              <a:rPr lang="en-US" sz="3600" dirty="0"/>
              <a:t> </a:t>
            </a:r>
            <a:r>
              <a:rPr lang="en-US" sz="3600" dirty="0" err="1"/>
              <a:t>TypeError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814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Comparison operators (e.g. </a:t>
            </a:r>
            <a:r>
              <a:rPr lang="en-US" dirty="0" err="1"/>
              <a:t>int</a:t>
            </a:r>
            <a:r>
              <a:rPr lang="en-US" dirty="0"/>
              <a:t>, float, </a:t>
            </a:r>
            <a:r>
              <a:rPr lang="en-US" dirty="0" err="1"/>
              <a:t>str</a:t>
            </a:r>
            <a:r>
              <a:rPr lang="en-US" dirty="0"/>
              <a:t>)</a:t>
            </a:r>
          </a:p>
        </p:txBody>
      </p:sp>
      <p:sp>
        <p:nvSpPr>
          <p:cNvPr id="3" name="Content Placeholder 2"/>
          <p:cNvSpPr>
            <a:spLocks noGrp="1"/>
          </p:cNvSpPr>
          <p:nvPr>
            <p:ph idx="1"/>
          </p:nvPr>
        </p:nvSpPr>
        <p:spPr>
          <a:xfrm>
            <a:off x="839190" y="2276886"/>
            <a:ext cx="6761760" cy="3506397"/>
          </a:xfrm>
        </p:spPr>
        <p:txBody>
          <a:bodyPr>
            <a:normAutofit fontScale="92500" lnSpcReduction="10000"/>
          </a:bodyPr>
          <a:lstStyle/>
          <a:p>
            <a:pPr marL="628650" indent="-628650">
              <a:buNone/>
            </a:pPr>
            <a:r>
              <a:rPr lang="en-US" dirty="0">
                <a:latin typeface="Courier New" panose="02070309020205020404" pitchFamily="49" charset="0"/>
                <a:cs typeface="Courier New" panose="02070309020205020404" pitchFamily="49" charset="0"/>
              </a:rPr>
              <a:t>==</a:t>
            </a:r>
            <a:r>
              <a:rPr lang="en-US" dirty="0"/>
              <a:t> 	test if two objects are equal, returns bool</a:t>
            </a:r>
          </a:p>
          <a:p>
            <a:pPr marL="628650" indent="-628650">
              <a:buNone/>
            </a:pPr>
            <a:r>
              <a:rPr lang="en-US" dirty="0"/>
              <a:t>       	not to be confused with the assignment operator (=)</a:t>
            </a:r>
          </a:p>
          <a:p>
            <a:pPr marL="628650" indent="-628650">
              <a:buNone/>
            </a:pPr>
            <a:r>
              <a:rPr lang="en-US" dirty="0">
                <a:latin typeface="Courier New" panose="02070309020205020404" pitchFamily="49" charset="0"/>
                <a:cs typeface="Courier New" panose="02070309020205020404" pitchFamily="49" charset="0"/>
              </a:rPr>
              <a:t>!=</a:t>
            </a:r>
            <a:r>
              <a:rPr lang="en-US" dirty="0"/>
              <a:t> 	not equal</a:t>
            </a:r>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&lt;</a:t>
            </a:r>
            <a:endParaRPr lang="en-US" dirty="0"/>
          </a:p>
          <a:p>
            <a:pPr marL="628650" indent="-628650">
              <a:buNone/>
            </a:pPr>
            <a:r>
              <a:rPr lang="en-US" dirty="0">
                <a:latin typeface="Courier New" panose="02070309020205020404" pitchFamily="49" charset="0"/>
                <a:cs typeface="Courier New" panose="02070309020205020404" pitchFamily="49" charset="0"/>
              </a:rPr>
              <a:t>&lt;=</a:t>
            </a:r>
          </a:p>
        </p:txBody>
      </p:sp>
      <p:graphicFrame>
        <p:nvGraphicFramePr>
          <p:cNvPr id="4" name="Table 3"/>
          <p:cNvGraphicFramePr>
            <a:graphicFrameLocks noGrp="1"/>
          </p:cNvGraphicFramePr>
          <p:nvPr>
            <p:extLst>
              <p:ext uri="{D42A27DB-BD31-4B8C-83A1-F6EECF244321}">
                <p14:modId xmlns:p14="http://schemas.microsoft.com/office/powerpoint/2010/main" val="812956240"/>
              </p:ext>
            </p:extLst>
          </p:nvPr>
        </p:nvGraphicFramePr>
        <p:xfrm>
          <a:off x="7719583" y="1764938"/>
          <a:ext cx="3935059" cy="4815840"/>
        </p:xfrm>
        <a:graphic>
          <a:graphicData uri="http://schemas.openxmlformats.org/drawingml/2006/table">
            <a:tbl>
              <a:tblPr firstRow="1" bandRow="1">
                <a:tableStyleId>{5C22544A-7EE6-4342-B048-85BDC9FD1C3A}</a:tableStyleId>
              </a:tblPr>
              <a:tblGrid>
                <a:gridCol w="3935059">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7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3.0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 != -1</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True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"ab" + "c"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2 &lt;= 5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-5 &gt; 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1 == 1.0000000000000001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134" y="5463999"/>
            <a:ext cx="487666" cy="405904"/>
          </a:xfrm>
          <a:prstGeom prst="rect">
            <a:avLst/>
          </a:prstGeom>
        </p:spPr>
      </p:pic>
    </p:spTree>
    <p:extLst>
      <p:ext uri="{BB962C8B-B14F-4D97-AF65-F5344CB8AC3E}">
        <p14:creationId xmlns:p14="http://schemas.microsoft.com/office/powerpoint/2010/main" val="37422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comparisons</a:t>
            </a:r>
          </a:p>
        </p:txBody>
      </p:sp>
      <p:sp>
        <p:nvSpPr>
          <p:cNvPr id="3" name="Content Placeholder 2"/>
          <p:cNvSpPr>
            <a:spLocks noGrp="1"/>
          </p:cNvSpPr>
          <p:nvPr>
            <p:ph idx="1"/>
          </p:nvPr>
        </p:nvSpPr>
        <p:spPr>
          <a:xfrm>
            <a:off x="400050" y="1859915"/>
            <a:ext cx="11791950" cy="4837768"/>
          </a:xfrm>
        </p:spPr>
        <p:txBody>
          <a:bodyPr>
            <a:noAutofit/>
          </a:bodyPr>
          <a:lstStyle/>
          <a:p>
            <a:r>
              <a:rPr lang="en-US" sz="2400" dirty="0"/>
              <a:t>A recurring condition is often </a:t>
            </a:r>
          </a:p>
          <a:p>
            <a:pPr marL="0" indent="0" algn="ctr">
              <a:buNone/>
            </a:pPr>
            <a:r>
              <a:rPr lang="en-US" sz="2400" dirty="0">
                <a:latin typeface="Courier"/>
              </a:rPr>
              <a:t>x &lt; y and y &lt; z</a:t>
            </a:r>
          </a:p>
          <a:p>
            <a:r>
              <a:rPr lang="en-US" sz="2400" dirty="0"/>
              <a:t>If </a:t>
            </a:r>
            <a:r>
              <a:rPr lang="en-US" sz="2400" dirty="0">
                <a:latin typeface="Courier"/>
              </a:rPr>
              <a:t>y</a:t>
            </a:r>
            <a:r>
              <a:rPr lang="en-US" sz="2400" dirty="0"/>
              <a:t> is a more complex expression, we would like to avoid computing </a:t>
            </a:r>
            <a:r>
              <a:rPr lang="en-US" sz="2400" dirty="0">
                <a:latin typeface="Courier"/>
              </a:rPr>
              <a:t>y</a:t>
            </a:r>
            <a:r>
              <a:rPr lang="en-US" sz="2400" dirty="0"/>
              <a:t> twice, i.e. we often would write</a:t>
            </a:r>
            <a:br>
              <a:rPr lang="en-US" sz="2400" dirty="0"/>
            </a:br>
            <a:r>
              <a:rPr lang="en-US" sz="2400" dirty="0"/>
              <a:t>				</a:t>
            </a:r>
            <a:r>
              <a:rPr lang="en-US" sz="2400" dirty="0" err="1">
                <a:latin typeface="Courier"/>
              </a:rPr>
              <a:t>tmp</a:t>
            </a:r>
            <a:r>
              <a:rPr lang="en-US" sz="2400" dirty="0">
                <a:latin typeface="Courier"/>
              </a:rPr>
              <a:t> = </a:t>
            </a:r>
            <a:r>
              <a:rPr lang="en-US" sz="2400" i="1" dirty="0">
                <a:latin typeface="Courier"/>
              </a:rPr>
              <a:t>complex expression</a:t>
            </a:r>
            <a:br>
              <a:rPr lang="en-US" sz="2400" dirty="0">
                <a:latin typeface="Courier"/>
              </a:rPr>
            </a:br>
            <a:r>
              <a:rPr lang="en-US" sz="2400" dirty="0">
                <a:latin typeface="Courier"/>
              </a:rPr>
              <a:t>				x &lt; </a:t>
            </a:r>
            <a:r>
              <a:rPr lang="en-US" sz="2400" dirty="0" err="1">
                <a:latin typeface="Courier"/>
              </a:rPr>
              <a:t>tmp</a:t>
            </a:r>
            <a:r>
              <a:rPr lang="en-US" sz="2400" dirty="0">
                <a:latin typeface="Courier"/>
              </a:rPr>
              <a:t> and </a:t>
            </a:r>
            <a:r>
              <a:rPr lang="en-US" sz="2400" dirty="0" err="1">
                <a:latin typeface="Courier"/>
              </a:rPr>
              <a:t>tmp</a:t>
            </a:r>
            <a:r>
              <a:rPr lang="en-US" sz="2400" dirty="0">
                <a:latin typeface="Courier"/>
              </a:rPr>
              <a:t> &lt; z</a:t>
            </a:r>
          </a:p>
          <a:p>
            <a:r>
              <a:rPr lang="en-US" sz="2400" dirty="0"/>
              <a:t>In Python this can be written as a </a:t>
            </a:r>
            <a:r>
              <a:rPr lang="en-US" sz="2400" dirty="0">
                <a:solidFill>
                  <a:srgbClr val="C00000"/>
                </a:solidFill>
              </a:rPr>
              <a:t>chained comparisons </a:t>
            </a:r>
            <a:r>
              <a:rPr lang="en-US" sz="2400" dirty="0"/>
              <a:t>(which is shorthand for the above)</a:t>
            </a:r>
          </a:p>
          <a:p>
            <a:pPr marL="0" indent="0" algn="ctr">
              <a:buNone/>
            </a:pPr>
            <a:r>
              <a:rPr lang="en-US" sz="2400" dirty="0">
                <a:solidFill>
                  <a:srgbClr val="C00000"/>
                </a:solidFill>
                <a:latin typeface="Courier"/>
              </a:rPr>
              <a:t>x &lt; y &lt; z</a:t>
            </a:r>
            <a:br>
              <a:rPr lang="en-US" sz="2400" dirty="0">
                <a:solidFill>
                  <a:srgbClr val="C00000"/>
                </a:solidFill>
                <a:latin typeface="Courier"/>
              </a:rPr>
            </a:br>
            <a:endParaRPr lang="en-US" sz="2400" dirty="0">
              <a:solidFill>
                <a:srgbClr val="C00000"/>
              </a:solidFill>
              <a:latin typeface="Courier"/>
            </a:endParaRPr>
          </a:p>
          <a:p>
            <a:r>
              <a:rPr lang="en-US" sz="2400" dirty="0">
                <a:sym typeface="Wingdings" panose="05000000000000000000" pitchFamily="2" charset="2"/>
              </a:rPr>
              <a:t>Note: Chained comparisons do not exist in C, C++, Java, ...</a:t>
            </a:r>
            <a:endParaRPr lang="en-US" sz="2400" dirty="0"/>
          </a:p>
        </p:txBody>
      </p:sp>
    </p:spTree>
    <p:extLst>
      <p:ext uri="{BB962C8B-B14F-4D97-AF65-F5344CB8AC3E}">
        <p14:creationId xmlns:p14="http://schemas.microsoft.com/office/powerpoint/2010/main" val="2072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dirty="0">
                <a:latin typeface="Courier"/>
              </a:rPr>
              <a:t>1 &lt; 0 &lt; 6/0 </a:t>
            </a:r>
            <a:r>
              <a:rPr lang="en-US" dirty="0"/>
              <a:t>?</a:t>
            </a:r>
          </a:p>
        </p:txBody>
      </p:sp>
      <p:sp>
        <p:nvSpPr>
          <p:cNvPr id="4" name="Content Placeholder 2"/>
          <p:cNvSpPr txBox="1">
            <a:spLocks/>
          </p:cNvSpPr>
          <p:nvPr/>
        </p:nvSpPr>
        <p:spPr>
          <a:xfrm>
            <a:off x="4339765" y="1898913"/>
            <a:ext cx="5737136"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0</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1</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6</a:t>
            </a:r>
            <a:endParaRPr lang="en-US" sz="3600" dirty="0"/>
          </a:p>
          <a:p>
            <a:pPr marL="514350" indent="-514350" defTabSz="1879600">
              <a:buSzPct val="100000"/>
              <a:buFont typeface="+mj-lt"/>
              <a:buAutoNum type="alphaLcParenR"/>
            </a:pPr>
            <a:r>
              <a:rPr lang="en-US" sz="3600" dirty="0"/>
              <a:t> </a:t>
            </a:r>
            <a:r>
              <a:rPr lang="en-US" sz="3600" dirty="0" err="1"/>
              <a:t>ZeroDivisionError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828038" y="260120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23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numbers and operations</a:t>
            </a:r>
          </a:p>
        </p:txBody>
      </p:sp>
      <p:sp>
        <p:nvSpPr>
          <p:cNvPr id="3" name="Content Placeholder 2"/>
          <p:cNvSpPr>
            <a:spLocks noGrp="1"/>
          </p:cNvSpPr>
          <p:nvPr>
            <p:ph idx="1"/>
          </p:nvPr>
        </p:nvSpPr>
        <p:spPr>
          <a:xfrm>
            <a:off x="803563" y="1623747"/>
            <a:ext cx="11495315" cy="4972999"/>
          </a:xfrm>
        </p:spPr>
        <p:txBody>
          <a:bodyPr>
            <a:normAutofit fontScale="85000" lnSpcReduction="10000"/>
          </a:bodyPr>
          <a:lstStyle/>
          <a:p>
            <a:r>
              <a:rPr lang="en-US" dirty="0"/>
              <a:t>Binary number = integer written in base 2: 101010</a:t>
            </a:r>
            <a:r>
              <a:rPr lang="en-US" baseline="-25000" dirty="0"/>
              <a:t>2</a:t>
            </a:r>
            <a:r>
              <a:rPr lang="en-US" dirty="0"/>
              <a:t> = 42</a:t>
            </a:r>
            <a:r>
              <a:rPr lang="en-US" baseline="-25000" dirty="0"/>
              <a:t>10</a:t>
            </a:r>
          </a:p>
          <a:p>
            <a:endParaRPr lang="en-US" dirty="0"/>
          </a:p>
          <a:p>
            <a:r>
              <a:rPr lang="en-US" dirty="0"/>
              <a:t>Python constant prefix 0b: </a:t>
            </a:r>
            <a:r>
              <a:rPr lang="en-US" dirty="0">
                <a:latin typeface="Courier New" panose="02070309020205020404" pitchFamily="49" charset="0"/>
                <a:cs typeface="Courier New" panose="02070309020205020404" pitchFamily="49" charset="0"/>
              </a:rPr>
              <a:t>0b101010</a:t>
            </a:r>
            <a:r>
              <a:rPr lang="en-US" dirty="0"/>
              <a:t> </a:t>
            </a:r>
            <a:r>
              <a:rPr lang="en-US" dirty="0">
                <a:sym typeface="Wingdings" panose="05000000000000000000" pitchFamily="2" charset="2"/>
              </a:rPr>
              <a:t></a:t>
            </a:r>
            <a:r>
              <a:rPr lang="en-US" dirty="0"/>
              <a:t> </a:t>
            </a:r>
            <a:r>
              <a:rPr lang="en-US" dirty="0">
                <a:latin typeface="Courier New" panose="02070309020205020404" pitchFamily="49" charset="0"/>
                <a:cs typeface="Courier New" panose="02070309020205020404" pitchFamily="49" charset="0"/>
              </a:rPr>
              <a:t>42</a:t>
            </a:r>
          </a:p>
          <a:p>
            <a:r>
              <a:rPr lang="en-US" dirty="0">
                <a:latin typeface="Courier New" panose="02070309020205020404" pitchFamily="49" charset="0"/>
                <a:cs typeface="Courier New" panose="02070309020205020404" pitchFamily="49" charset="0"/>
              </a:rPr>
              <a:t>bin(x)</a:t>
            </a:r>
            <a:r>
              <a:rPr lang="en-US" dirty="0"/>
              <a:t> converts integer to string: </a:t>
            </a:r>
            <a:r>
              <a:rPr lang="en-US" dirty="0">
                <a:latin typeface="Courier New" panose="02070309020205020404" pitchFamily="49" charset="0"/>
                <a:cs typeface="Courier New" panose="02070309020205020404" pitchFamily="49" charset="0"/>
              </a:rPr>
              <a:t>bin(49)</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0b110001"</a:t>
            </a:r>
            <a:endParaRPr lang="en-US" dirty="0"/>
          </a:p>
          <a:p>
            <a:r>
              <a:rPr lang="en-US" dirty="0" err="1">
                <a:latin typeface="Courier"/>
              </a:rPr>
              <a:t>i</a:t>
            </a:r>
            <a:r>
              <a:rPr lang="en-US" dirty="0" err="1">
                <a:latin typeface="Courier"/>
                <a:cs typeface="Courier New" panose="02070309020205020404" pitchFamily="49" charset="0"/>
              </a:rPr>
              <a:t>nt</a:t>
            </a:r>
            <a:r>
              <a:rPr lang="en-US" dirty="0">
                <a:latin typeface="Courier"/>
                <a:cs typeface="Courier New" panose="02070309020205020404" pitchFamily="49" charset="0"/>
              </a:rPr>
              <a:t>(x,2)</a:t>
            </a:r>
            <a:r>
              <a:rPr lang="en-US" dirty="0"/>
              <a:t> converts binary string value to integer: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("0b110001",2)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49</a:t>
            </a:r>
            <a:endParaRPr lang="en-US" dirty="0">
              <a:latin typeface="Courier New" panose="02070309020205020404" pitchFamily="49" charset="0"/>
              <a:cs typeface="Courier New" panose="02070309020205020404" pitchFamily="49" charset="0"/>
            </a:endParaRPr>
          </a:p>
          <a:p>
            <a:r>
              <a:rPr lang="en-US" dirty="0"/>
              <a:t>Bitwise operations</a:t>
            </a:r>
          </a:p>
          <a:p>
            <a:pPr marL="457200" lvl="1" indent="0">
              <a:buNone/>
            </a:pPr>
            <a:r>
              <a:rPr lang="en-US" dirty="0"/>
              <a:t>| 	Bitwise OR</a:t>
            </a:r>
          </a:p>
          <a:p>
            <a:pPr marL="457200" lvl="1" indent="0">
              <a:buNone/>
            </a:pPr>
            <a:r>
              <a:rPr lang="en-US" dirty="0"/>
              <a:t>&amp; 	Bitwise AND</a:t>
            </a:r>
          </a:p>
          <a:p>
            <a:pPr marL="457200" lvl="1" indent="0">
              <a:buNone/>
            </a:pPr>
            <a:r>
              <a:rPr lang="en-US" dirty="0"/>
              <a:t>~	Bitwise NOT  (</a:t>
            </a:r>
            <a:r>
              <a:rPr lang="en-US" dirty="0">
                <a:latin typeface="Courier"/>
              </a:rPr>
              <a:t>~ x</a:t>
            </a:r>
            <a:r>
              <a:rPr lang="en-US" dirty="0"/>
              <a:t> equals to </a:t>
            </a:r>
            <a:r>
              <a:rPr lang="en-US" dirty="0">
                <a:latin typeface="Courier"/>
              </a:rPr>
              <a:t>–x - 1</a:t>
            </a:r>
            <a:r>
              <a:rPr lang="en-US" dirty="0"/>
              <a:t>)</a:t>
            </a:r>
          </a:p>
          <a:p>
            <a:pPr marL="457200" lvl="1" indent="0">
              <a:buNone/>
            </a:pPr>
            <a:r>
              <a:rPr lang="en-US" dirty="0"/>
              <a:t>^ 	Bitwise XOR</a:t>
            </a:r>
          </a:p>
          <a:p>
            <a:r>
              <a:rPr lang="en-US" dirty="0"/>
              <a:t>Example: </a:t>
            </a:r>
            <a:r>
              <a:rPr lang="en-US" dirty="0">
                <a:latin typeface="Courier New" panose="02070309020205020404" pitchFamily="49" charset="0"/>
                <a:cs typeface="Courier New" panose="02070309020205020404" pitchFamily="49" charset="0"/>
              </a:rPr>
              <a:t>bin(0b1010 | 0b1100)</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0b1110"</a:t>
            </a:r>
          </a:p>
          <a:p>
            <a:r>
              <a:rPr lang="en-US" dirty="0"/>
              <a:t>Hexadecimal = base 16, Python prefix 0x: </a:t>
            </a:r>
            <a:r>
              <a:rPr lang="en-US" dirty="0">
                <a:latin typeface="Courier New" panose="02070309020205020404" pitchFamily="49" charset="0"/>
                <a:cs typeface="Courier New" panose="02070309020205020404" pitchFamily="49" charset="0"/>
                <a:sym typeface="Wingdings" panose="05000000000000000000" pitchFamily="2" charset="2"/>
              </a:rPr>
              <a:t>0x30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48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0xA0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160</a:t>
            </a:r>
            <a:r>
              <a:rPr lang="en-US" dirty="0"/>
              <a:t>,   </a:t>
            </a:r>
            <a:r>
              <a:rPr lang="en-US" dirty="0">
                <a:latin typeface="Courier New" panose="02070309020205020404" pitchFamily="49" charset="0"/>
                <a:cs typeface="Courier New" panose="02070309020205020404" pitchFamily="49" charset="0"/>
              </a:rPr>
              <a:t>0xFF</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255</a:t>
            </a:r>
          </a:p>
          <a:p>
            <a:r>
              <a:rPr lang="en-US" dirty="0">
                <a:latin typeface="Courier New" panose="02070309020205020404" pitchFamily="49" charset="0"/>
                <a:cs typeface="Courier New" panose="02070309020205020404" pitchFamily="49" charset="0"/>
              </a:rPr>
              <a:t>&lt;&lt;</a:t>
            </a:r>
            <a:r>
              <a:rPr lang="en-US" dirty="0"/>
              <a:t> and </a:t>
            </a:r>
            <a:r>
              <a:rPr lang="en-US" dirty="0">
                <a:latin typeface="Courier New" panose="02070309020205020404" pitchFamily="49" charset="0"/>
                <a:cs typeface="Courier New" panose="02070309020205020404" pitchFamily="49" charset="0"/>
              </a:rPr>
              <a:t>&gt;&gt;</a:t>
            </a:r>
            <a:r>
              <a:rPr lang="en-US" dirty="0"/>
              <a:t> integer bit shifting left and right, e.g. </a:t>
            </a:r>
            <a:r>
              <a:rPr lang="en-US" dirty="0">
                <a:latin typeface="Courier New" panose="02070309020205020404" pitchFamily="49" charset="0"/>
                <a:cs typeface="Courier New" panose="02070309020205020404" pitchFamily="49" charset="0"/>
              </a:rPr>
              <a:t>12 &gt;&gt;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1 &lt;&lt; 4</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a:t>
            </a:r>
          </a:p>
          <a:p>
            <a:endParaRPr lang="en-US" dirty="0"/>
          </a:p>
        </p:txBody>
      </p:sp>
    </p:spTree>
    <p:extLst>
      <p:ext uri="{BB962C8B-B14F-4D97-AF65-F5344CB8AC3E}">
        <p14:creationId xmlns:p14="http://schemas.microsoft.com/office/powerpoint/2010/main" val="365069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618"/>
            <a:ext cx="5839326" cy="1325563"/>
          </a:xfrm>
        </p:spPr>
        <p:txBody>
          <a:bodyPr/>
          <a:lstStyle/>
          <a:p>
            <a:r>
              <a:rPr lang="en-US" dirty="0"/>
              <a:t>Operations on strings</a:t>
            </a:r>
          </a:p>
        </p:txBody>
      </p:sp>
      <p:sp>
        <p:nvSpPr>
          <p:cNvPr id="3" name="Content Placeholder 2"/>
          <p:cNvSpPr>
            <a:spLocks noGrp="1"/>
          </p:cNvSpPr>
          <p:nvPr>
            <p:ph idx="1"/>
          </p:nvPr>
        </p:nvSpPr>
        <p:spPr>
          <a:xfrm>
            <a:off x="191733" y="1069994"/>
            <a:ext cx="7549223" cy="4380560"/>
          </a:xfrm>
        </p:spPr>
        <p:txBody>
          <a:bodyPr>
            <a:normAutofit/>
          </a:bodyPr>
          <a:lstStyle/>
          <a:p>
            <a:pPr>
              <a:lnSpc>
                <a:spcPct val="100000"/>
              </a:lnSpc>
              <a:spcBef>
                <a:spcPts val="600"/>
              </a:spcBef>
            </a:pPr>
            <a:r>
              <a:rPr lang="en-US" dirty="0" err="1">
                <a:latin typeface="Courier"/>
              </a:rPr>
              <a:t>len</a:t>
            </a:r>
            <a:r>
              <a:rPr lang="en-US" dirty="0">
                <a:latin typeface="Courier"/>
              </a:rPr>
              <a:t>(</a:t>
            </a:r>
            <a:r>
              <a:rPr lang="en-US" i="1" dirty="0" err="1"/>
              <a:t>str</a:t>
            </a:r>
            <a:r>
              <a:rPr lang="en-US" dirty="0">
                <a:latin typeface="Courier"/>
              </a:rPr>
              <a:t>)</a:t>
            </a:r>
            <a:r>
              <a:rPr lang="en-US" dirty="0"/>
              <a:t> returns length of </a:t>
            </a:r>
            <a:r>
              <a:rPr lang="en-US" i="1" dirty="0" err="1"/>
              <a:t>str</a:t>
            </a:r>
            <a:endParaRPr lang="en-US" dirty="0"/>
          </a:p>
          <a:p>
            <a:pPr>
              <a:lnSpc>
                <a:spcPct val="100000"/>
              </a:lnSpc>
              <a:spcBef>
                <a:spcPts val="600"/>
              </a:spcBef>
            </a:pPr>
            <a:r>
              <a:rPr lang="en-US" i="1" dirty="0" err="1"/>
              <a:t>str</a:t>
            </a:r>
            <a:r>
              <a:rPr lang="en-US" dirty="0">
                <a:latin typeface="Courier"/>
              </a:rPr>
              <a:t>[</a:t>
            </a:r>
            <a:r>
              <a:rPr lang="en-US" i="1" dirty="0"/>
              <a:t>index</a:t>
            </a:r>
            <a:r>
              <a:rPr lang="en-US" dirty="0">
                <a:latin typeface="Courier"/>
              </a:rPr>
              <a:t>]</a:t>
            </a:r>
            <a:r>
              <a:rPr lang="en-US" dirty="0"/>
              <a:t> returns </a:t>
            </a:r>
            <a:r>
              <a:rPr lang="en-US" i="1" dirty="0"/>
              <a:t>index</a:t>
            </a:r>
            <a:r>
              <a:rPr lang="en-US" dirty="0"/>
              <a:t>+1’th symbol in </a:t>
            </a:r>
            <a:r>
              <a:rPr lang="en-US" i="1" dirty="0" err="1"/>
              <a:t>str</a:t>
            </a:r>
            <a:endParaRPr lang="en-US" i="1" dirty="0"/>
          </a:p>
          <a:p>
            <a:pPr>
              <a:lnSpc>
                <a:spcPct val="100000"/>
              </a:lnSpc>
              <a:spcBef>
                <a:spcPts val="600"/>
              </a:spcBef>
            </a:pPr>
            <a:r>
              <a:rPr lang="en-US" i="1" dirty="0"/>
              <a:t>str</a:t>
            </a:r>
            <a:r>
              <a:rPr lang="en-US" baseline="-25000" dirty="0"/>
              <a:t>1</a:t>
            </a:r>
            <a:r>
              <a:rPr lang="en-US" dirty="0"/>
              <a:t> </a:t>
            </a:r>
            <a:r>
              <a:rPr lang="en-US" dirty="0">
                <a:latin typeface="Courier"/>
              </a:rPr>
              <a:t>+</a:t>
            </a:r>
            <a:r>
              <a:rPr lang="en-US" dirty="0"/>
              <a:t> </a:t>
            </a:r>
            <a:r>
              <a:rPr lang="en-US" i="1" dirty="0"/>
              <a:t>str</a:t>
            </a:r>
            <a:r>
              <a:rPr lang="en-US" baseline="-25000" dirty="0"/>
              <a:t>2 </a:t>
            </a:r>
            <a:r>
              <a:rPr lang="en-US" dirty="0"/>
              <a:t> returns concatenation of two strings</a:t>
            </a:r>
          </a:p>
          <a:p>
            <a:pPr>
              <a:lnSpc>
                <a:spcPct val="100000"/>
              </a:lnSpc>
              <a:spcBef>
                <a:spcPts val="600"/>
              </a:spcBef>
            </a:pPr>
            <a:r>
              <a:rPr lang="en-US" i="1" dirty="0" err="1"/>
              <a:t>int</a:t>
            </a:r>
            <a:r>
              <a:rPr lang="en-US" dirty="0"/>
              <a:t> </a:t>
            </a:r>
            <a:r>
              <a:rPr lang="en-US" dirty="0">
                <a:latin typeface="Courier"/>
              </a:rPr>
              <a:t>*</a:t>
            </a:r>
            <a:r>
              <a:rPr lang="en-US" dirty="0"/>
              <a:t> </a:t>
            </a:r>
            <a:r>
              <a:rPr lang="en-US" i="1" dirty="0" err="1"/>
              <a:t>str</a:t>
            </a:r>
            <a:r>
              <a:rPr lang="en-US" dirty="0"/>
              <a:t>  concatenates </a:t>
            </a:r>
            <a:r>
              <a:rPr lang="en-US" i="1" dirty="0" err="1"/>
              <a:t>str</a:t>
            </a:r>
            <a:r>
              <a:rPr lang="en-US" dirty="0"/>
              <a:t> with itself </a:t>
            </a:r>
            <a:r>
              <a:rPr lang="en-US" i="1" dirty="0" err="1"/>
              <a:t>int</a:t>
            </a:r>
            <a:r>
              <a:rPr lang="en-US" dirty="0"/>
              <a:t> times</a:t>
            </a:r>
            <a:endParaRPr lang="en-US" baseline="-25000" dirty="0"/>
          </a:p>
          <a:p>
            <a:pPr>
              <a:lnSpc>
                <a:spcPct val="100000"/>
              </a:lnSpc>
              <a:spcBef>
                <a:spcPts val="600"/>
              </a:spcBef>
            </a:pPr>
            <a:r>
              <a:rPr lang="en-US" dirty="0"/>
              <a:t>Formatting:  </a:t>
            </a:r>
            <a:r>
              <a:rPr lang="en-US" dirty="0">
                <a:hlinkClick r:id="rId3"/>
              </a:rPr>
              <a:t>% operator</a:t>
            </a:r>
            <a:r>
              <a:rPr lang="en-US" dirty="0"/>
              <a:t> or </a:t>
            </a:r>
            <a:r>
              <a:rPr lang="en-US" dirty="0">
                <a:hlinkClick r:id="rId4"/>
              </a:rPr>
              <a:t>.format()</a:t>
            </a:r>
            <a:r>
              <a:rPr lang="en-US" dirty="0"/>
              <a:t> function</a:t>
            </a:r>
            <a:br>
              <a:rPr lang="en-US" dirty="0"/>
            </a:br>
            <a:br>
              <a:rPr lang="en-US" sz="1200" dirty="0"/>
            </a:br>
            <a:r>
              <a:rPr lang="en-US" dirty="0"/>
              <a:t>or </a:t>
            </a:r>
            <a:r>
              <a:rPr lang="en-US" dirty="0">
                <a:hlinkClick r:id="rId5"/>
              </a:rPr>
              <a:t>formatted string literals (f-strings)</a:t>
            </a:r>
            <a:r>
              <a:rPr lang="en-US" dirty="0"/>
              <a:t> with prefix</a:t>
            </a:r>
            <a:br>
              <a:rPr lang="en-US" dirty="0"/>
            </a:br>
            <a:br>
              <a:rPr lang="en-US" sz="1200" dirty="0"/>
            </a:br>
            <a:r>
              <a:rPr lang="en-US" dirty="0"/>
              <a:t>letter </a:t>
            </a:r>
            <a:r>
              <a:rPr lang="en-US" dirty="0">
                <a:latin typeface="Courier"/>
              </a:rPr>
              <a:t>f</a:t>
            </a:r>
            <a:r>
              <a:rPr lang="en-US" dirty="0"/>
              <a:t> and Python expressions in </a:t>
            </a:r>
            <a:r>
              <a:rPr lang="en-US" dirty="0">
                <a:latin typeface="Courier"/>
              </a:rPr>
              <a:t>{}</a:t>
            </a:r>
          </a:p>
          <a:p>
            <a:pPr marL="0" indent="0" algn="ctr">
              <a:lnSpc>
                <a:spcPct val="100000"/>
              </a:lnSpc>
              <a:spcBef>
                <a:spcPts val="600"/>
              </a:spcBef>
              <a:buNone/>
            </a:pPr>
            <a:r>
              <a:rPr lang="en-US" dirty="0"/>
              <a:t>(see </a:t>
            </a:r>
            <a:r>
              <a:rPr lang="en-US" dirty="0">
                <a:hlinkClick r:id="rId6"/>
              </a:rPr>
              <a:t>pyformat.info</a:t>
            </a:r>
            <a:r>
              <a:rPr lang="en-US" dirty="0"/>
              <a:t> for an introduction)</a:t>
            </a:r>
          </a:p>
          <a:p>
            <a:pPr marL="0" indent="0" algn="ctr">
              <a:lnSpc>
                <a:spcPct val="100000"/>
              </a:lnSpc>
              <a:spcBef>
                <a:spcPts val="600"/>
              </a:spcBef>
              <a:buNone/>
            </a:pPr>
            <a:endParaRPr lang="en-US" dirty="0"/>
          </a:p>
          <a:p>
            <a:pPr>
              <a:lnSpc>
                <a:spcPct val="100000"/>
              </a:lnSpc>
              <a:spcBef>
                <a:spcPts val="600"/>
              </a:spcBef>
            </a:pPr>
            <a:endParaRPr lang="en-US" dirty="0"/>
          </a:p>
          <a:p>
            <a:pPr>
              <a:lnSpc>
                <a:spcPct val="100000"/>
              </a:lnSpc>
              <a:spcBef>
                <a:spcPts val="600"/>
              </a:spcBef>
            </a:pPr>
            <a:endParaRPr lang="en-US" dirty="0"/>
          </a:p>
        </p:txBody>
      </p:sp>
      <p:sp>
        <p:nvSpPr>
          <p:cNvPr id="4" name="TextBox 3"/>
          <p:cNvSpPr txBox="1"/>
          <p:nvPr/>
        </p:nvSpPr>
        <p:spPr>
          <a:xfrm>
            <a:off x="550677" y="5372286"/>
            <a:ext cx="6711013" cy="1077218"/>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r>
              <a:rPr lang="en-US" sz="1600" b="1" dirty="0"/>
              <a:t>From “</a:t>
            </a:r>
            <a:r>
              <a:rPr lang="en-US" sz="1600" b="1" dirty="0">
                <a:hlinkClick r:id="rId7"/>
              </a:rPr>
              <a:t>What’s New In Python 3.0</a:t>
            </a:r>
            <a:r>
              <a:rPr lang="en-US" sz="1600" b="1" dirty="0"/>
              <a:t>”, 2009:  </a:t>
            </a:r>
            <a:r>
              <a:rPr lang="en-US" sz="1600" i="1" dirty="0"/>
              <a:t>A new system for built-in string formatting operations replaces the % string formatting operator. (However, </a:t>
            </a:r>
            <a:r>
              <a:rPr lang="en-US" sz="1600" i="1" dirty="0">
                <a:solidFill>
                  <a:srgbClr val="C00000"/>
                </a:solidFill>
              </a:rPr>
              <a:t>the % operator </a:t>
            </a:r>
            <a:r>
              <a:rPr lang="en-US" sz="1600" i="1" dirty="0"/>
              <a:t>is still supported; it </a:t>
            </a:r>
            <a:r>
              <a:rPr lang="en-US" sz="1600" i="1" dirty="0">
                <a:solidFill>
                  <a:srgbClr val="C00000"/>
                </a:solidFill>
              </a:rPr>
              <a:t>will be deprecated in Python 3.1 </a:t>
            </a:r>
            <a:r>
              <a:rPr lang="en-US" sz="1600" i="1" dirty="0"/>
              <a:t>and removed from the language at some later time.) Read </a:t>
            </a:r>
            <a:r>
              <a:rPr lang="en-US" sz="1600" i="1" dirty="0">
                <a:hlinkClick r:id="rId8"/>
              </a:rPr>
              <a:t>PEP 3101 </a:t>
            </a:r>
            <a:r>
              <a:rPr lang="en-US" sz="1600" i="1" dirty="0"/>
              <a:t>for the full scoop.</a:t>
            </a:r>
          </a:p>
        </p:txBody>
      </p:sp>
      <p:graphicFrame>
        <p:nvGraphicFramePr>
          <p:cNvPr id="8" name="Table 7"/>
          <p:cNvGraphicFramePr>
            <a:graphicFrameLocks noGrp="1"/>
          </p:cNvGraphicFramePr>
          <p:nvPr>
            <p:extLst>
              <p:ext uri="{D42A27DB-BD31-4B8C-83A1-F6EECF244321}">
                <p14:modId xmlns:p14="http://schemas.microsoft.com/office/powerpoint/2010/main" val="3959522174"/>
              </p:ext>
            </p:extLst>
          </p:nvPr>
        </p:nvGraphicFramePr>
        <p:xfrm>
          <a:off x="7680796" y="558786"/>
          <a:ext cx="4238943" cy="5547360"/>
        </p:xfrm>
        <a:graphic>
          <a:graphicData uri="http://schemas.openxmlformats.org/drawingml/2006/table">
            <a:tbl>
              <a:tblPr firstRow="1" bandRow="1">
                <a:tableStyleId>{5C22544A-7EE6-4342-B048-85BDC9FD1C3A}</a:tableStyleId>
              </a:tblPr>
              <a:tblGrid>
                <a:gridCol w="4238943">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len</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a:t>
                      </a:r>
                      <a:r>
                        <a:rPr lang="es-ES" sz="1600" b="1" baseline="0" dirty="0">
                          <a:latin typeface="Courier New" panose="02070309020205020404" pitchFamily="49" charset="0"/>
                          <a:cs typeface="Courier New" panose="02070309020205020404" pitchFamily="49" charset="0"/>
                        </a:rPr>
                        <a:t>")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abcde</a:t>
                      </a:r>
                      <a:r>
                        <a:rPr lang="en-US" sz="1600" b="1" baseline="0" dirty="0">
                          <a:latin typeface="Courier New" panose="02070309020205020404" pitchFamily="49" charset="0"/>
                          <a:cs typeface="Courier New" panose="02070309020205020404" pitchFamily="49" charset="0"/>
                        </a:rPr>
                        <a:t>"[2]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2; y = 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%s, y = %s" % (x, y)</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 y = {}".</a:t>
                      </a:r>
                      <a:r>
                        <a:rPr lang="es-ES" sz="1600" b="1" baseline="0" dirty="0" err="1">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(x, y)</a:t>
                      </a:r>
                      <a:r>
                        <a:rPr lang="en-US" sz="16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f'x</a:t>
                      </a:r>
                      <a:r>
                        <a:rPr lang="es-ES" sz="1600" b="1" baseline="0" dirty="0">
                          <a:latin typeface="Courier New" panose="02070309020205020404" pitchFamily="49" charset="0"/>
                          <a:cs typeface="Courier New" panose="02070309020205020404" pitchFamily="49" charset="0"/>
                        </a:rPr>
                        <a:t> + y = {x + y}'</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f'{x + y = }'  </a:t>
                      </a:r>
                      <a:r>
                        <a:rPr lang="es-ES" sz="1600" b="1" baseline="0" dirty="0">
                          <a:solidFill>
                            <a:schemeClr val="bg1">
                              <a:lumMod val="50000"/>
                            </a:schemeClr>
                          </a:solidFill>
                          <a:latin typeface="Courier New" panose="02070309020205020404" pitchFamily="49" charset="0"/>
                          <a:cs typeface="Courier New" panose="02070309020205020404" pitchFamily="49" charset="0"/>
                        </a:rPr>
                        <a:t># &gt;= Python 3.8</a:t>
                      </a:r>
                      <a:endParaRPr lang="en-US" sz="1600" b="1" baseline="0" dirty="0">
                        <a:solidFill>
                          <a:schemeClr val="bg1">
                            <a:lumMod val="50000"/>
                          </a:schemeClr>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f'{x} / {y} = {x / y:.3}'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 / 3 = 0.667'</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def</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abcdef</a:t>
                      </a:r>
                      <a:r>
                        <a:rPr lang="es-ES" sz="1600" b="1" baseline="0" dirty="0">
                          <a:latin typeface="Courier New" panose="02070309020205020404" pitchFamily="49" charset="0"/>
                          <a:cs typeface="Courier New" panose="02070309020205020404" pitchFamily="49" charset="0"/>
                        </a:rPr>
                        <a:t>'</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3 * "x--"</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'x--x--x--'</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0 * "</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TextBox 8"/>
          <p:cNvSpPr txBox="1"/>
          <p:nvPr/>
        </p:nvSpPr>
        <p:spPr>
          <a:xfrm>
            <a:off x="0" y="6449504"/>
            <a:ext cx="12192000" cy="369332"/>
          </a:xfrm>
          <a:prstGeom prst="rect">
            <a:avLst/>
          </a:prstGeom>
          <a:noFill/>
        </p:spPr>
        <p:txBody>
          <a:bodyPr wrap="square" rtlCol="0">
            <a:spAutoFit/>
          </a:bodyPr>
          <a:lstStyle/>
          <a:p>
            <a:pPr algn="ctr"/>
            <a:r>
              <a:rPr lang="en-US" dirty="0"/>
              <a:t>% formatting (inherited from C’s sprint() function) was supposed to be on the way out - but is still going strong in </a:t>
            </a:r>
            <a:r>
              <a:rPr lang="en-US"/>
              <a:t>Python 3.10</a:t>
            </a:r>
            <a:endParaRPr lang="en-US" dirty="0"/>
          </a:p>
        </p:txBody>
      </p:sp>
      <p:sp>
        <p:nvSpPr>
          <p:cNvPr id="10" name="TextBox 9"/>
          <p:cNvSpPr txBox="1"/>
          <p:nvPr/>
        </p:nvSpPr>
        <p:spPr>
          <a:xfrm>
            <a:off x="2299794" y="3468242"/>
            <a:ext cx="1976248" cy="369332"/>
          </a:xfrm>
          <a:prstGeom prst="rect">
            <a:avLst/>
          </a:prstGeom>
          <a:noFill/>
        </p:spPr>
        <p:txBody>
          <a:bodyPr wrap="square" rtlCol="0">
            <a:spAutoFit/>
          </a:bodyPr>
          <a:lstStyle/>
          <a:p>
            <a:pPr algn="ctr"/>
            <a:r>
              <a:rPr lang="en-US" dirty="0">
                <a:solidFill>
                  <a:srgbClr val="C00000"/>
                </a:solidFill>
              </a:rPr>
              <a:t>old Python 2 way</a:t>
            </a:r>
          </a:p>
        </p:txBody>
      </p:sp>
      <p:sp>
        <p:nvSpPr>
          <p:cNvPr id="11" name="TextBox 10"/>
          <p:cNvSpPr txBox="1"/>
          <p:nvPr/>
        </p:nvSpPr>
        <p:spPr>
          <a:xfrm>
            <a:off x="4276042" y="3468242"/>
            <a:ext cx="1787872" cy="369332"/>
          </a:xfrm>
          <a:prstGeom prst="rect">
            <a:avLst/>
          </a:prstGeom>
          <a:noFill/>
        </p:spPr>
        <p:txBody>
          <a:bodyPr wrap="square" rtlCol="0">
            <a:spAutoFit/>
          </a:bodyPr>
          <a:lstStyle/>
          <a:p>
            <a:pPr algn="ctr"/>
            <a:r>
              <a:rPr lang="en-US" dirty="0">
                <a:solidFill>
                  <a:srgbClr val="C00000"/>
                </a:solidFill>
              </a:rPr>
              <a:t>since Python 3.0</a:t>
            </a:r>
          </a:p>
        </p:txBody>
      </p:sp>
      <p:sp>
        <p:nvSpPr>
          <p:cNvPr id="12" name="TextBox 11"/>
          <p:cNvSpPr txBox="1"/>
          <p:nvPr/>
        </p:nvSpPr>
        <p:spPr>
          <a:xfrm>
            <a:off x="2299794" y="4091970"/>
            <a:ext cx="1787872" cy="369332"/>
          </a:xfrm>
          <a:prstGeom prst="rect">
            <a:avLst/>
          </a:prstGeom>
          <a:noFill/>
        </p:spPr>
        <p:txBody>
          <a:bodyPr wrap="square" rtlCol="0">
            <a:spAutoFit/>
          </a:bodyPr>
          <a:lstStyle/>
          <a:p>
            <a:pPr algn="ctr"/>
            <a:r>
              <a:rPr lang="en-US" dirty="0">
                <a:solidFill>
                  <a:srgbClr val="C00000"/>
                </a:solidFill>
              </a:rPr>
              <a:t>since Python 3.6</a:t>
            </a:r>
          </a:p>
        </p:txBody>
      </p:sp>
    </p:spTree>
    <p:extLst>
      <p:ext uri="{BB962C8B-B14F-4D97-AF65-F5344CB8AC3E}">
        <p14:creationId xmlns:p14="http://schemas.microsoft.com/office/powerpoint/2010/main" val="27619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NoneType</a:t>
            </a:r>
            <a:endParaRPr lang="en-US" dirty="0"/>
          </a:p>
        </p:txBody>
      </p:sp>
      <p:sp>
        <p:nvSpPr>
          <p:cNvPr id="3" name="Content Placeholder 2"/>
          <p:cNvSpPr>
            <a:spLocks noGrp="1"/>
          </p:cNvSpPr>
          <p:nvPr>
            <p:ph idx="1"/>
          </p:nvPr>
        </p:nvSpPr>
        <p:spPr>
          <a:xfrm>
            <a:off x="838200" y="1825625"/>
            <a:ext cx="7451361" cy="4674566"/>
          </a:xfrm>
        </p:spPr>
        <p:txBody>
          <a:bodyPr>
            <a:normAutofit fontScale="92500" lnSpcReduction="20000"/>
          </a:bodyPr>
          <a:lstStyle/>
          <a:p>
            <a:r>
              <a:rPr lang="en-US" dirty="0"/>
              <a:t>The type None has only one value: </a:t>
            </a:r>
            <a:r>
              <a:rPr lang="en-US" dirty="0">
                <a:latin typeface="Courier"/>
              </a:rPr>
              <a:t>None</a:t>
            </a:r>
          </a:p>
          <a:p>
            <a:endParaRPr lang="en-US" dirty="0"/>
          </a:p>
          <a:p>
            <a:r>
              <a:rPr lang="en-US" dirty="0"/>
              <a:t>Used when context requires a value, but none is really available </a:t>
            </a:r>
          </a:p>
          <a:p>
            <a:endParaRPr lang="en-US" dirty="0"/>
          </a:p>
          <a:p>
            <a:r>
              <a:rPr lang="en-US" b="1" dirty="0"/>
              <a:t>Example</a:t>
            </a:r>
            <a:r>
              <a:rPr lang="en-US" dirty="0"/>
              <a:t>: All functions must return a value. The function </a:t>
            </a:r>
            <a:r>
              <a:rPr lang="en-US" dirty="0">
                <a:latin typeface="Courier"/>
              </a:rPr>
              <a:t>print </a:t>
            </a:r>
            <a:r>
              <a:rPr lang="en-US" dirty="0"/>
              <a:t>has the </a:t>
            </a:r>
            <a:r>
              <a:rPr lang="en-US" i="1" dirty="0"/>
              <a:t>side-effect</a:t>
            </a:r>
            <a:r>
              <a:rPr lang="en-US" dirty="0"/>
              <a:t> of printing something to the standard output, but returns </a:t>
            </a:r>
            <a:r>
              <a:rPr lang="en-US" dirty="0">
                <a:latin typeface="Courier"/>
              </a:rPr>
              <a:t>None</a:t>
            </a:r>
          </a:p>
          <a:p>
            <a:endParaRPr lang="en-US" dirty="0">
              <a:latin typeface="Courier"/>
            </a:endParaRPr>
          </a:p>
          <a:p>
            <a:r>
              <a:rPr lang="en-US" b="1" dirty="0"/>
              <a:t>Example</a:t>
            </a:r>
            <a:r>
              <a:rPr lang="en-US" dirty="0"/>
              <a:t>: Initialize a variable with no value,  e.g. list entries</a:t>
            </a:r>
            <a:r>
              <a:rPr lang="en-US" dirty="0">
                <a:latin typeface="Courier"/>
              </a:rPr>
              <a:t> </a:t>
            </a:r>
            <a:r>
              <a:rPr lang="en-US" dirty="0" err="1">
                <a:latin typeface="Courier"/>
              </a:rPr>
              <a:t>mylist</a:t>
            </a:r>
            <a:r>
              <a:rPr lang="en-US" dirty="0">
                <a:latin typeface="Courier"/>
              </a:rPr>
              <a:t> = [None, None, None]</a:t>
            </a:r>
          </a:p>
        </p:txBody>
      </p:sp>
      <p:graphicFrame>
        <p:nvGraphicFramePr>
          <p:cNvPr id="4" name="Table 3"/>
          <p:cNvGraphicFramePr>
            <a:graphicFrameLocks noGrp="1"/>
          </p:cNvGraphicFramePr>
          <p:nvPr>
            <p:extLst>
              <p:ext uri="{D42A27DB-BD31-4B8C-83A1-F6EECF244321}">
                <p14:modId xmlns:p14="http://schemas.microsoft.com/office/powerpoint/2010/main" val="1170237731"/>
              </p:ext>
            </p:extLst>
          </p:nvPr>
        </p:nvGraphicFramePr>
        <p:xfrm>
          <a:off x="8916965" y="3707927"/>
          <a:ext cx="2436835" cy="1745048"/>
        </p:xfrm>
        <a:graphic>
          <a:graphicData uri="http://schemas.openxmlformats.org/drawingml/2006/table">
            <a:tbl>
              <a:tblPr firstRow="1" bandRow="1">
                <a:tableStyleId>{5C22544A-7EE6-4342-B048-85BDC9FD1C3A}</a:tableStyleId>
              </a:tblPr>
              <a:tblGrid>
                <a:gridCol w="2436835">
                  <a:extLst>
                    <a:ext uri="{9D8B030D-6E8A-4147-A177-3AD203B41FA5}">
                      <a16:colId xmlns:a16="http://schemas.microsoft.com/office/drawing/2014/main" val="1873682825"/>
                    </a:ext>
                  </a:extLst>
                </a:gridCol>
              </a:tblGrid>
              <a:tr h="25078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79288">
                <a:tc>
                  <a:txBody>
                    <a:bodyPr/>
                    <a:lstStyle/>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x = </a:t>
                      </a: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(42)</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42</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None</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7904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string functions</a:t>
            </a:r>
          </a:p>
        </p:txBody>
      </p:sp>
      <p:sp>
        <p:nvSpPr>
          <p:cNvPr id="3" name="Content Placeholder 2"/>
          <p:cNvSpPr>
            <a:spLocks noGrp="1"/>
          </p:cNvSpPr>
          <p:nvPr>
            <p:ph idx="1"/>
          </p:nvPr>
        </p:nvSpPr>
        <p:spPr>
          <a:xfrm>
            <a:off x="87943" y="1444629"/>
            <a:ext cx="12266552" cy="5532120"/>
          </a:xfrm>
        </p:spPr>
        <p:txBody>
          <a:bodyPr>
            <a:normAutofit/>
          </a:bodyPr>
          <a:lstStyle/>
          <a:p>
            <a:r>
              <a:rPr lang="en-US" i="1" dirty="0" err="1"/>
              <a:t>str</a:t>
            </a:r>
            <a:r>
              <a:rPr lang="en-US" dirty="0">
                <a:latin typeface="Courier"/>
              </a:rPr>
              <a:t>[-</a:t>
            </a:r>
            <a:r>
              <a:rPr lang="en-US" i="1" dirty="0"/>
              <a:t>index</a:t>
            </a:r>
            <a:r>
              <a:rPr lang="en-US" dirty="0">
                <a:latin typeface="Courier"/>
              </a:rPr>
              <a:t>]</a:t>
            </a:r>
            <a:r>
              <a:rPr lang="en-US" dirty="0"/>
              <a:t> returns the symbol i positions from the right, the rightmost </a:t>
            </a:r>
            <a:r>
              <a:rPr lang="en-US" i="1" dirty="0" err="1"/>
              <a:t>str</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a:latin typeface="Courier"/>
              </a:rPr>
              <a:t>]</a:t>
            </a:r>
            <a:r>
              <a:rPr lang="en-US" dirty="0"/>
              <a:t> substring starting at index </a:t>
            </a:r>
            <a:r>
              <a:rPr lang="en-US" i="1" dirty="0"/>
              <a:t>from</a:t>
            </a:r>
            <a:r>
              <a:rPr lang="en-US" dirty="0"/>
              <a:t> and ending at index </a:t>
            </a:r>
            <a:r>
              <a:rPr lang="en-US" i="1" dirty="0"/>
              <a:t>to</a:t>
            </a:r>
            <a:r>
              <a:rPr lang="en-US" dirty="0"/>
              <a:t>-1</a:t>
            </a:r>
          </a:p>
          <a:p>
            <a:r>
              <a:rPr lang="en-US" i="1" dirty="0" err="1"/>
              <a:t>str</a:t>
            </a:r>
            <a:r>
              <a:rPr lang="en-US" dirty="0">
                <a:latin typeface="Courier"/>
              </a:rPr>
              <a:t>[</a:t>
            </a:r>
            <a:r>
              <a:rPr lang="en-US" i="1" dirty="0"/>
              <a:t>from</a:t>
            </a:r>
            <a:r>
              <a:rPr lang="en-US" dirty="0">
                <a:latin typeface="Courier"/>
              </a:rPr>
              <a:t>:-</a:t>
            </a:r>
            <a:r>
              <a:rPr lang="en-US" i="1" dirty="0"/>
              <a:t>to</a:t>
            </a:r>
            <a:r>
              <a:rPr lang="en-US" dirty="0">
                <a:latin typeface="Courier"/>
              </a:rPr>
              <a:t>]</a:t>
            </a:r>
            <a:r>
              <a:rPr lang="en-US" dirty="0"/>
              <a:t> substring starting at </a:t>
            </a:r>
            <a:r>
              <a:rPr lang="en-US" i="1" dirty="0"/>
              <a:t>form</a:t>
            </a:r>
            <a:r>
              <a:rPr lang="en-US" dirty="0"/>
              <a:t> and last at index </a:t>
            </a:r>
            <a:r>
              <a:rPr lang="en-US" dirty="0" err="1">
                <a:latin typeface="Courier"/>
              </a:rPr>
              <a:t>len</a:t>
            </a:r>
            <a:r>
              <a:rPr lang="en-US" dirty="0">
                <a:latin typeface="Courier"/>
              </a:rPr>
              <a:t>(</a:t>
            </a:r>
            <a:r>
              <a:rPr lang="en-US" i="1" dirty="0" err="1"/>
              <a:t>str</a:t>
            </a:r>
            <a:r>
              <a:rPr lang="en-US" dirty="0">
                <a:latin typeface="Courier"/>
              </a:rPr>
              <a:t>)-</a:t>
            </a:r>
            <a:r>
              <a:rPr lang="en-US" i="1" dirty="0"/>
              <a:t> to </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err="1">
                <a:latin typeface="Courier"/>
              </a:rPr>
              <a:t>:</a:t>
            </a:r>
            <a:r>
              <a:rPr lang="en-US" i="1" dirty="0" err="1"/>
              <a:t>step</a:t>
            </a:r>
            <a:r>
              <a:rPr lang="en-US" dirty="0">
                <a:latin typeface="Courier"/>
              </a:rPr>
              <a:t>]</a:t>
            </a:r>
            <a:r>
              <a:rPr lang="en-US" dirty="0"/>
              <a:t> only take every </a:t>
            </a:r>
            <a:r>
              <a:rPr lang="en-US" i="1" dirty="0" err="1"/>
              <a:t>step</a:t>
            </a:r>
            <a:r>
              <a:rPr lang="en-US" dirty="0" err="1"/>
              <a:t>’th</a:t>
            </a:r>
            <a:r>
              <a:rPr lang="en-US" dirty="0"/>
              <a:t> symbol in </a:t>
            </a:r>
            <a:r>
              <a:rPr lang="en-US" i="1" dirty="0" err="1"/>
              <a:t>str</a:t>
            </a:r>
            <a:r>
              <a:rPr lang="en-US" dirty="0"/>
              <a:t>[</a:t>
            </a:r>
            <a:r>
              <a:rPr lang="en-US" i="1" dirty="0" err="1"/>
              <a:t>from</a:t>
            </a:r>
            <a:r>
              <a:rPr lang="en-US" dirty="0" err="1"/>
              <a:t>:</a:t>
            </a:r>
            <a:r>
              <a:rPr lang="en-US" i="1" dirty="0" err="1"/>
              <a:t>to</a:t>
            </a:r>
            <a:r>
              <a:rPr lang="en-US" dirty="0"/>
              <a:t>]</a:t>
            </a:r>
          </a:p>
          <a:p>
            <a:pPr lvl="1"/>
            <a:r>
              <a:rPr lang="en-US" i="1" dirty="0"/>
              <a:t>from</a:t>
            </a:r>
            <a:r>
              <a:rPr lang="en-US" dirty="0"/>
              <a:t> or/and </a:t>
            </a:r>
            <a:r>
              <a:rPr lang="en-US" i="1" dirty="0"/>
              <a:t>to</a:t>
            </a:r>
            <a:r>
              <a:rPr lang="en-US" dirty="0"/>
              <a:t> can be omitted and defaults to the beginning/end of string</a:t>
            </a:r>
          </a:p>
          <a:p>
            <a:r>
              <a:rPr lang="en-US" dirty="0" err="1">
                <a:latin typeface="Courier"/>
              </a:rPr>
              <a:t>chr</a:t>
            </a:r>
            <a:r>
              <a:rPr lang="en-US" dirty="0">
                <a:latin typeface="Courier"/>
              </a:rPr>
              <a:t>(</a:t>
            </a:r>
            <a:r>
              <a:rPr lang="en-US" i="1" dirty="0"/>
              <a:t>x</a:t>
            </a:r>
            <a:r>
              <a:rPr lang="en-US" dirty="0">
                <a:latin typeface="Courier"/>
              </a:rPr>
              <a:t>)</a:t>
            </a:r>
            <a:r>
              <a:rPr lang="en-US" dirty="0"/>
              <a:t> returns a string of length 1 containing the </a:t>
            </a:r>
            <a:r>
              <a:rPr lang="en-US" i="1" dirty="0" err="1"/>
              <a:t>x</a:t>
            </a:r>
            <a:r>
              <a:rPr lang="en-US" dirty="0" err="1"/>
              <a:t>’th</a:t>
            </a:r>
            <a:r>
              <a:rPr lang="en-US" dirty="0"/>
              <a:t> Unicode character</a:t>
            </a:r>
          </a:p>
          <a:p>
            <a:r>
              <a:rPr lang="en-US" dirty="0" err="1">
                <a:latin typeface="Courier"/>
              </a:rPr>
              <a:t>ord</a:t>
            </a:r>
            <a:r>
              <a:rPr lang="en-US" dirty="0">
                <a:latin typeface="Courier"/>
              </a:rPr>
              <a:t>(</a:t>
            </a:r>
            <a:r>
              <a:rPr lang="en-US" i="1" dirty="0" err="1"/>
              <a:t>str</a:t>
            </a:r>
            <a:r>
              <a:rPr lang="en-US" dirty="0">
                <a:latin typeface="Courier"/>
              </a:rPr>
              <a:t>)</a:t>
            </a:r>
            <a:r>
              <a:rPr lang="en-US" dirty="0"/>
              <a:t> for a string of length 1, returns the Unicode number of the symbol</a:t>
            </a:r>
          </a:p>
          <a:p>
            <a:r>
              <a:rPr lang="en-US" i="1" dirty="0" err="1"/>
              <a:t>str</a:t>
            </a:r>
            <a:r>
              <a:rPr lang="en-US" dirty="0" err="1"/>
              <a:t>.</a:t>
            </a:r>
            <a:r>
              <a:rPr lang="en-US" dirty="0" err="1">
                <a:latin typeface="Courier"/>
              </a:rPr>
              <a:t>lower</a:t>
            </a:r>
            <a:r>
              <a:rPr lang="en-US" dirty="0">
                <a:latin typeface="Courier"/>
              </a:rPr>
              <a:t>()</a:t>
            </a:r>
            <a:r>
              <a:rPr lang="en-US" dirty="0"/>
              <a:t> returns string in lower case</a:t>
            </a:r>
            <a:endParaRPr lang="da-DK" dirty="0"/>
          </a:p>
          <a:p>
            <a:r>
              <a:rPr lang="en-US" i="1" dirty="0" err="1"/>
              <a:t>str</a:t>
            </a:r>
            <a:r>
              <a:rPr lang="en-US" dirty="0" err="1">
                <a:latin typeface="Courier"/>
              </a:rPr>
              <a:t>.split</a:t>
            </a:r>
            <a:r>
              <a:rPr lang="en-US" dirty="0">
                <a:latin typeface="Courier"/>
              </a:rPr>
              <a:t>()</a:t>
            </a:r>
            <a:r>
              <a:rPr lang="en-US" dirty="0"/>
              <a:t> split string into list of words, e.g. </a:t>
            </a:r>
          </a:p>
          <a:p>
            <a:pPr marL="0" indent="0" algn="ctr">
              <a:buNone/>
            </a:pPr>
            <a:r>
              <a:rPr lang="en-US" dirty="0">
                <a:latin typeface="Courier"/>
              </a:rPr>
              <a:t>"we love </a:t>
            </a:r>
            <a:r>
              <a:rPr lang="en-US" dirty="0" err="1">
                <a:latin typeface="Courier"/>
              </a:rPr>
              <a:t>python".split</a:t>
            </a:r>
            <a:r>
              <a:rPr lang="en-US" dirty="0">
                <a:latin typeface="Courier"/>
              </a:rPr>
              <a:t>() = ['we', 'love', 'python']</a:t>
            </a:r>
          </a:p>
        </p:txBody>
      </p:sp>
      <p:sp>
        <p:nvSpPr>
          <p:cNvPr id="4" name="Rectangle 3"/>
          <p:cNvSpPr/>
          <p:nvPr/>
        </p:nvSpPr>
        <p:spPr>
          <a:xfrm>
            <a:off x="8475533" y="6488668"/>
            <a:ext cx="3716467" cy="369332"/>
          </a:xfrm>
          <a:prstGeom prst="rect">
            <a:avLst/>
          </a:prstGeom>
        </p:spPr>
        <p:txBody>
          <a:bodyPr wrap="none">
            <a:spAutoFit/>
          </a:bodyPr>
          <a:lstStyle/>
          <a:p>
            <a:pPr algn="r"/>
            <a:r>
              <a:rPr lang="en-US" dirty="0">
                <a:hlinkClick r:id="rId3"/>
              </a:rPr>
              <a:t>docs.python.org/3/library/string.html</a:t>
            </a:r>
            <a:endParaRPr lang="en-US" dirty="0"/>
          </a:p>
        </p:txBody>
      </p:sp>
    </p:spTree>
    <p:extLst>
      <p:ext uri="{BB962C8B-B14F-4D97-AF65-F5344CB8AC3E}">
        <p14:creationId xmlns:p14="http://schemas.microsoft.com/office/powerpoint/2010/main" val="2541956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67789891"/>
              </p:ext>
            </p:extLst>
          </p:nvPr>
        </p:nvGraphicFramePr>
        <p:xfrm>
          <a:off x="1739393" y="1611204"/>
          <a:ext cx="9562590" cy="548640"/>
        </p:xfrm>
        <a:graphic>
          <a:graphicData uri="http://schemas.openxmlformats.org/drawingml/2006/table">
            <a:tbl>
              <a:tblPr firstRow="1" bandRow="1">
                <a:tableStyleId>{5C22544A-7EE6-4342-B048-85BDC9FD1C3A}</a:tableStyleId>
              </a:tblPr>
              <a:tblGrid>
                <a:gridCol w="212502">
                  <a:extLst>
                    <a:ext uri="{9D8B030D-6E8A-4147-A177-3AD203B41FA5}">
                      <a16:colId xmlns:a16="http://schemas.microsoft.com/office/drawing/2014/main" val="50065278"/>
                    </a:ext>
                  </a:extLst>
                </a:gridCol>
                <a:gridCol w="212502">
                  <a:extLst>
                    <a:ext uri="{9D8B030D-6E8A-4147-A177-3AD203B41FA5}">
                      <a16:colId xmlns:a16="http://schemas.microsoft.com/office/drawing/2014/main" val="2374682979"/>
                    </a:ext>
                  </a:extLst>
                </a:gridCol>
                <a:gridCol w="212502">
                  <a:extLst>
                    <a:ext uri="{9D8B030D-6E8A-4147-A177-3AD203B41FA5}">
                      <a16:colId xmlns:a16="http://schemas.microsoft.com/office/drawing/2014/main" val="2622037738"/>
                    </a:ext>
                  </a:extLst>
                </a:gridCol>
                <a:gridCol w="212502">
                  <a:extLst>
                    <a:ext uri="{9D8B030D-6E8A-4147-A177-3AD203B41FA5}">
                      <a16:colId xmlns:a16="http://schemas.microsoft.com/office/drawing/2014/main" val="3725285081"/>
                    </a:ext>
                  </a:extLst>
                </a:gridCol>
                <a:gridCol w="212502">
                  <a:extLst>
                    <a:ext uri="{9D8B030D-6E8A-4147-A177-3AD203B41FA5}">
                      <a16:colId xmlns:a16="http://schemas.microsoft.com/office/drawing/2014/main" val="2969461259"/>
                    </a:ext>
                  </a:extLst>
                </a:gridCol>
                <a:gridCol w="212502">
                  <a:extLst>
                    <a:ext uri="{9D8B030D-6E8A-4147-A177-3AD203B41FA5}">
                      <a16:colId xmlns:a16="http://schemas.microsoft.com/office/drawing/2014/main" val="1582366720"/>
                    </a:ext>
                  </a:extLst>
                </a:gridCol>
                <a:gridCol w="212502">
                  <a:extLst>
                    <a:ext uri="{9D8B030D-6E8A-4147-A177-3AD203B41FA5}">
                      <a16:colId xmlns:a16="http://schemas.microsoft.com/office/drawing/2014/main" val="4015082030"/>
                    </a:ext>
                  </a:extLst>
                </a:gridCol>
                <a:gridCol w="212502">
                  <a:extLst>
                    <a:ext uri="{9D8B030D-6E8A-4147-A177-3AD203B41FA5}">
                      <a16:colId xmlns:a16="http://schemas.microsoft.com/office/drawing/2014/main" val="260364760"/>
                    </a:ext>
                  </a:extLst>
                </a:gridCol>
                <a:gridCol w="212502">
                  <a:extLst>
                    <a:ext uri="{9D8B030D-6E8A-4147-A177-3AD203B41FA5}">
                      <a16:colId xmlns:a16="http://schemas.microsoft.com/office/drawing/2014/main" val="3841831811"/>
                    </a:ext>
                  </a:extLst>
                </a:gridCol>
                <a:gridCol w="212502">
                  <a:extLst>
                    <a:ext uri="{9D8B030D-6E8A-4147-A177-3AD203B41FA5}">
                      <a16:colId xmlns:a16="http://schemas.microsoft.com/office/drawing/2014/main" val="3960118391"/>
                    </a:ext>
                  </a:extLst>
                </a:gridCol>
                <a:gridCol w="212502">
                  <a:extLst>
                    <a:ext uri="{9D8B030D-6E8A-4147-A177-3AD203B41FA5}">
                      <a16:colId xmlns:a16="http://schemas.microsoft.com/office/drawing/2014/main" val="749211540"/>
                    </a:ext>
                  </a:extLst>
                </a:gridCol>
                <a:gridCol w="212502">
                  <a:extLst>
                    <a:ext uri="{9D8B030D-6E8A-4147-A177-3AD203B41FA5}">
                      <a16:colId xmlns:a16="http://schemas.microsoft.com/office/drawing/2014/main" val="2964835406"/>
                    </a:ext>
                  </a:extLst>
                </a:gridCol>
                <a:gridCol w="212502">
                  <a:extLst>
                    <a:ext uri="{9D8B030D-6E8A-4147-A177-3AD203B41FA5}">
                      <a16:colId xmlns:a16="http://schemas.microsoft.com/office/drawing/2014/main" val="929291340"/>
                    </a:ext>
                  </a:extLst>
                </a:gridCol>
                <a:gridCol w="212502">
                  <a:extLst>
                    <a:ext uri="{9D8B030D-6E8A-4147-A177-3AD203B41FA5}">
                      <a16:colId xmlns:a16="http://schemas.microsoft.com/office/drawing/2014/main" val="300617947"/>
                    </a:ext>
                  </a:extLst>
                </a:gridCol>
                <a:gridCol w="212502">
                  <a:extLst>
                    <a:ext uri="{9D8B030D-6E8A-4147-A177-3AD203B41FA5}">
                      <a16:colId xmlns:a16="http://schemas.microsoft.com/office/drawing/2014/main" val="2067988322"/>
                    </a:ext>
                  </a:extLst>
                </a:gridCol>
                <a:gridCol w="212502">
                  <a:extLst>
                    <a:ext uri="{9D8B030D-6E8A-4147-A177-3AD203B41FA5}">
                      <a16:colId xmlns:a16="http://schemas.microsoft.com/office/drawing/2014/main" val="1360304572"/>
                    </a:ext>
                  </a:extLst>
                </a:gridCol>
                <a:gridCol w="212502">
                  <a:extLst>
                    <a:ext uri="{9D8B030D-6E8A-4147-A177-3AD203B41FA5}">
                      <a16:colId xmlns:a16="http://schemas.microsoft.com/office/drawing/2014/main" val="2632210372"/>
                    </a:ext>
                  </a:extLst>
                </a:gridCol>
                <a:gridCol w="212502">
                  <a:extLst>
                    <a:ext uri="{9D8B030D-6E8A-4147-A177-3AD203B41FA5}">
                      <a16:colId xmlns:a16="http://schemas.microsoft.com/office/drawing/2014/main" val="1786736072"/>
                    </a:ext>
                  </a:extLst>
                </a:gridCol>
                <a:gridCol w="212502">
                  <a:extLst>
                    <a:ext uri="{9D8B030D-6E8A-4147-A177-3AD203B41FA5}">
                      <a16:colId xmlns:a16="http://schemas.microsoft.com/office/drawing/2014/main" val="547122651"/>
                    </a:ext>
                  </a:extLst>
                </a:gridCol>
                <a:gridCol w="212502">
                  <a:extLst>
                    <a:ext uri="{9D8B030D-6E8A-4147-A177-3AD203B41FA5}">
                      <a16:colId xmlns:a16="http://schemas.microsoft.com/office/drawing/2014/main" val="2907151694"/>
                    </a:ext>
                  </a:extLst>
                </a:gridCol>
                <a:gridCol w="212502">
                  <a:extLst>
                    <a:ext uri="{9D8B030D-6E8A-4147-A177-3AD203B41FA5}">
                      <a16:colId xmlns:a16="http://schemas.microsoft.com/office/drawing/2014/main" val="4004514717"/>
                    </a:ext>
                  </a:extLst>
                </a:gridCol>
                <a:gridCol w="212502">
                  <a:extLst>
                    <a:ext uri="{9D8B030D-6E8A-4147-A177-3AD203B41FA5}">
                      <a16:colId xmlns:a16="http://schemas.microsoft.com/office/drawing/2014/main" val="4077485030"/>
                    </a:ext>
                  </a:extLst>
                </a:gridCol>
                <a:gridCol w="212502">
                  <a:extLst>
                    <a:ext uri="{9D8B030D-6E8A-4147-A177-3AD203B41FA5}">
                      <a16:colId xmlns:a16="http://schemas.microsoft.com/office/drawing/2014/main" val="3049613414"/>
                    </a:ext>
                  </a:extLst>
                </a:gridCol>
                <a:gridCol w="212502">
                  <a:extLst>
                    <a:ext uri="{9D8B030D-6E8A-4147-A177-3AD203B41FA5}">
                      <a16:colId xmlns:a16="http://schemas.microsoft.com/office/drawing/2014/main" val="3330713167"/>
                    </a:ext>
                  </a:extLst>
                </a:gridCol>
                <a:gridCol w="212502">
                  <a:extLst>
                    <a:ext uri="{9D8B030D-6E8A-4147-A177-3AD203B41FA5}">
                      <a16:colId xmlns:a16="http://schemas.microsoft.com/office/drawing/2014/main" val="4273020083"/>
                    </a:ext>
                  </a:extLst>
                </a:gridCol>
                <a:gridCol w="212502">
                  <a:extLst>
                    <a:ext uri="{9D8B030D-6E8A-4147-A177-3AD203B41FA5}">
                      <a16:colId xmlns:a16="http://schemas.microsoft.com/office/drawing/2014/main" val="3625689899"/>
                    </a:ext>
                  </a:extLst>
                </a:gridCol>
                <a:gridCol w="212502">
                  <a:extLst>
                    <a:ext uri="{9D8B030D-6E8A-4147-A177-3AD203B41FA5}">
                      <a16:colId xmlns:a16="http://schemas.microsoft.com/office/drawing/2014/main" val="187504615"/>
                    </a:ext>
                  </a:extLst>
                </a:gridCol>
                <a:gridCol w="212502">
                  <a:extLst>
                    <a:ext uri="{9D8B030D-6E8A-4147-A177-3AD203B41FA5}">
                      <a16:colId xmlns:a16="http://schemas.microsoft.com/office/drawing/2014/main" val="3610130823"/>
                    </a:ext>
                  </a:extLst>
                </a:gridCol>
                <a:gridCol w="212502">
                  <a:extLst>
                    <a:ext uri="{9D8B030D-6E8A-4147-A177-3AD203B41FA5}">
                      <a16:colId xmlns:a16="http://schemas.microsoft.com/office/drawing/2014/main" val="3433131757"/>
                    </a:ext>
                  </a:extLst>
                </a:gridCol>
                <a:gridCol w="212502">
                  <a:extLst>
                    <a:ext uri="{9D8B030D-6E8A-4147-A177-3AD203B41FA5}">
                      <a16:colId xmlns:a16="http://schemas.microsoft.com/office/drawing/2014/main" val="993775037"/>
                    </a:ext>
                  </a:extLst>
                </a:gridCol>
                <a:gridCol w="212502">
                  <a:extLst>
                    <a:ext uri="{9D8B030D-6E8A-4147-A177-3AD203B41FA5}">
                      <a16:colId xmlns:a16="http://schemas.microsoft.com/office/drawing/2014/main" val="4237431752"/>
                    </a:ext>
                  </a:extLst>
                </a:gridCol>
                <a:gridCol w="212502">
                  <a:extLst>
                    <a:ext uri="{9D8B030D-6E8A-4147-A177-3AD203B41FA5}">
                      <a16:colId xmlns:a16="http://schemas.microsoft.com/office/drawing/2014/main" val="1969603418"/>
                    </a:ext>
                  </a:extLst>
                </a:gridCol>
                <a:gridCol w="212502">
                  <a:extLst>
                    <a:ext uri="{9D8B030D-6E8A-4147-A177-3AD203B41FA5}">
                      <a16:colId xmlns:a16="http://schemas.microsoft.com/office/drawing/2014/main" val="2531622629"/>
                    </a:ext>
                  </a:extLst>
                </a:gridCol>
                <a:gridCol w="212502">
                  <a:extLst>
                    <a:ext uri="{9D8B030D-6E8A-4147-A177-3AD203B41FA5}">
                      <a16:colId xmlns:a16="http://schemas.microsoft.com/office/drawing/2014/main" val="3106125078"/>
                    </a:ext>
                  </a:extLst>
                </a:gridCol>
                <a:gridCol w="212502">
                  <a:extLst>
                    <a:ext uri="{9D8B030D-6E8A-4147-A177-3AD203B41FA5}">
                      <a16:colId xmlns:a16="http://schemas.microsoft.com/office/drawing/2014/main" val="4213770492"/>
                    </a:ext>
                  </a:extLst>
                </a:gridCol>
                <a:gridCol w="212502">
                  <a:extLst>
                    <a:ext uri="{9D8B030D-6E8A-4147-A177-3AD203B41FA5}">
                      <a16:colId xmlns:a16="http://schemas.microsoft.com/office/drawing/2014/main" val="1354244005"/>
                    </a:ext>
                  </a:extLst>
                </a:gridCol>
                <a:gridCol w="212502">
                  <a:extLst>
                    <a:ext uri="{9D8B030D-6E8A-4147-A177-3AD203B41FA5}">
                      <a16:colId xmlns:a16="http://schemas.microsoft.com/office/drawing/2014/main" val="3465317524"/>
                    </a:ext>
                  </a:extLst>
                </a:gridCol>
                <a:gridCol w="212502">
                  <a:extLst>
                    <a:ext uri="{9D8B030D-6E8A-4147-A177-3AD203B41FA5}">
                      <a16:colId xmlns:a16="http://schemas.microsoft.com/office/drawing/2014/main" val="4118970003"/>
                    </a:ext>
                  </a:extLst>
                </a:gridCol>
                <a:gridCol w="212502">
                  <a:extLst>
                    <a:ext uri="{9D8B030D-6E8A-4147-A177-3AD203B41FA5}">
                      <a16:colId xmlns:a16="http://schemas.microsoft.com/office/drawing/2014/main" val="1208325462"/>
                    </a:ext>
                  </a:extLst>
                </a:gridCol>
                <a:gridCol w="212502">
                  <a:extLst>
                    <a:ext uri="{9D8B030D-6E8A-4147-A177-3AD203B41FA5}">
                      <a16:colId xmlns:a16="http://schemas.microsoft.com/office/drawing/2014/main" val="970802627"/>
                    </a:ext>
                  </a:extLst>
                </a:gridCol>
                <a:gridCol w="212502">
                  <a:extLst>
                    <a:ext uri="{9D8B030D-6E8A-4147-A177-3AD203B41FA5}">
                      <a16:colId xmlns:a16="http://schemas.microsoft.com/office/drawing/2014/main" val="1714938951"/>
                    </a:ext>
                  </a:extLst>
                </a:gridCol>
                <a:gridCol w="212502">
                  <a:extLst>
                    <a:ext uri="{9D8B030D-6E8A-4147-A177-3AD203B41FA5}">
                      <a16:colId xmlns:a16="http://schemas.microsoft.com/office/drawing/2014/main" val="2279767439"/>
                    </a:ext>
                  </a:extLst>
                </a:gridCol>
                <a:gridCol w="212502">
                  <a:extLst>
                    <a:ext uri="{9D8B030D-6E8A-4147-A177-3AD203B41FA5}">
                      <a16:colId xmlns:a16="http://schemas.microsoft.com/office/drawing/2014/main" val="3269938714"/>
                    </a:ext>
                  </a:extLst>
                </a:gridCol>
                <a:gridCol w="212502">
                  <a:extLst>
                    <a:ext uri="{9D8B030D-6E8A-4147-A177-3AD203B41FA5}">
                      <a16:colId xmlns:a16="http://schemas.microsoft.com/office/drawing/2014/main" val="2768802000"/>
                    </a:ext>
                  </a:extLst>
                </a:gridCol>
                <a:gridCol w="212502">
                  <a:extLst>
                    <a:ext uri="{9D8B030D-6E8A-4147-A177-3AD203B41FA5}">
                      <a16:colId xmlns:a16="http://schemas.microsoft.com/office/drawing/2014/main" val="327994875"/>
                    </a:ext>
                  </a:extLst>
                </a:gridCol>
              </a:tblGrid>
              <a:tr h="67342">
                <a:tc>
                  <a:txBody>
                    <a:bodyPr/>
                    <a:lstStyle/>
                    <a:p>
                      <a:pPr algn="ctr"/>
                      <a:r>
                        <a:rPr lang="en-US" sz="1200" b="0" dirty="0">
                          <a:solidFill>
                            <a:srgbClr val="C00000"/>
                          </a:solidFill>
                        </a:rPr>
                        <a:t>0</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1</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42</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43</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44</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2062368"/>
                  </a:ext>
                </a:extLst>
              </a:tr>
              <a:tr h="0">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016621"/>
                  </a:ext>
                </a:extLst>
              </a:tr>
            </a:tbl>
          </a:graphicData>
        </a:graphic>
      </p:graphicFrame>
      <p:sp>
        <p:nvSpPr>
          <p:cNvPr id="2" name="Title 1"/>
          <p:cNvSpPr>
            <a:spLocks noGrp="1"/>
          </p:cNvSpPr>
          <p:nvPr>
            <p:ph type="title"/>
          </p:nvPr>
        </p:nvSpPr>
        <p:spPr>
          <a:xfrm>
            <a:off x="838200" y="365125"/>
            <a:ext cx="7985760" cy="1325563"/>
          </a:xfrm>
        </p:spPr>
        <p:txBody>
          <a:bodyPr/>
          <a:lstStyle/>
          <a:p>
            <a:r>
              <a:rPr lang="en-US" dirty="0"/>
              <a:t>Questions – What is  </a:t>
            </a:r>
            <a:r>
              <a:rPr lang="en-US" sz="3600" dirty="0">
                <a:latin typeface="Courier"/>
              </a:rPr>
              <a:t>s[2:42:3]</a:t>
            </a:r>
            <a:r>
              <a:rPr lang="en-US" dirty="0"/>
              <a:t>?</a:t>
            </a:r>
          </a:p>
        </p:txBody>
      </p:sp>
      <p:sp>
        <p:nvSpPr>
          <p:cNvPr id="4" name="Content Placeholder 2"/>
          <p:cNvSpPr txBox="1">
            <a:spLocks/>
          </p:cNvSpPr>
          <p:nvPr/>
        </p:nvSpPr>
        <p:spPr>
          <a:xfrm>
            <a:off x="838200" y="2552057"/>
            <a:ext cx="11601004"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endParaRPr lang="en-US" sz="3200" dirty="0"/>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wwdexy</a:t>
            </a:r>
            <a:r>
              <a:rPr lang="en-US" sz="3200" dirty="0">
                <a:latin typeface="Courier New" panose="02070309020205020404" pitchFamily="49" charset="0"/>
                <a:cs typeface="Courier New" panose="02070309020205020404" pitchFamily="49" charset="0"/>
              </a:rPr>
              <a:t>___</a:t>
            </a:r>
            <a:r>
              <a:rPr lang="en-US" sz="3200" dirty="0" err="1">
                <a:latin typeface="Courier New" panose="02070309020205020404" pitchFamily="49" charset="0"/>
                <a:cs typeface="Courier New" panose="02070309020205020404" pitchFamily="49" charset="0"/>
              </a:rPr>
              <a:t>lwtopavghevt_xypxxyattx_hxwoadn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we_love_python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we_love_java</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Don’t know</a:t>
            </a:r>
          </a:p>
        </p:txBody>
      </p:sp>
      <p:sp>
        <p:nvSpPr>
          <p:cNvPr id="5" name="Smiley Face 4"/>
          <p:cNvSpPr/>
          <p:nvPr/>
        </p:nvSpPr>
        <p:spPr>
          <a:xfrm>
            <a:off x="360444" y="3764989"/>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1716878"/>
            <a:ext cx="12192000" cy="523220"/>
          </a:xfrm>
          <a:prstGeom prst="rect">
            <a:avLst/>
          </a:prstGeom>
        </p:spPr>
        <p:txBody>
          <a:bodyPr wrap="square">
            <a:spAutoFit/>
          </a:bodyPr>
          <a:lstStyle/>
          <a:p>
            <a:pPr algn="ctr"/>
            <a:r>
              <a:rPr lang="en-US" sz="2800" dirty="0">
                <a:solidFill>
                  <a:srgbClr val="C00000"/>
                </a:solidFill>
                <a:latin typeface="Courier"/>
              </a:rPr>
              <a:t>s = '</a:t>
            </a:r>
            <a:r>
              <a:rPr lang="en-US" sz="2800" dirty="0" err="1">
                <a:solidFill>
                  <a:srgbClr val="C00000"/>
                </a:solidFill>
                <a:latin typeface="Courier"/>
              </a:rPr>
              <a:t>abwwdexy</a:t>
            </a:r>
            <a:r>
              <a:rPr lang="en-US" sz="2800" dirty="0">
                <a:solidFill>
                  <a:srgbClr val="C00000"/>
                </a:solidFill>
                <a:latin typeface="Courier"/>
              </a:rPr>
              <a:t>___</a:t>
            </a:r>
            <a:r>
              <a:rPr lang="en-US" sz="2800" dirty="0" err="1">
                <a:solidFill>
                  <a:srgbClr val="C00000"/>
                </a:solidFill>
                <a:latin typeface="Courier"/>
              </a:rPr>
              <a:t>lwtopavghevt_xypxxyattx_hxwoadnxxx</a:t>
            </a:r>
            <a:r>
              <a:rPr lang="en-US" sz="2800" dirty="0">
                <a:solidFill>
                  <a:srgbClr val="C00000"/>
                </a:solidFill>
                <a:latin typeface="Courier"/>
              </a:rPr>
              <a:t>'</a:t>
            </a:r>
          </a:p>
        </p:txBody>
      </p:sp>
    </p:spTree>
    <p:extLst>
      <p:ext uri="{BB962C8B-B14F-4D97-AF65-F5344CB8AC3E}">
        <p14:creationId xmlns:p14="http://schemas.microsoft.com/office/powerpoint/2010/main" val="35983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are immutable</a:t>
            </a:r>
          </a:p>
        </p:txBody>
      </p:sp>
      <p:sp>
        <p:nvSpPr>
          <p:cNvPr id="3" name="Content Placeholder 2"/>
          <p:cNvSpPr>
            <a:spLocks noGrp="1"/>
          </p:cNvSpPr>
          <p:nvPr>
            <p:ph idx="1"/>
          </p:nvPr>
        </p:nvSpPr>
        <p:spPr>
          <a:xfrm>
            <a:off x="861060" y="1825625"/>
            <a:ext cx="11014710" cy="4351338"/>
          </a:xfrm>
        </p:spPr>
        <p:txBody>
          <a:bodyPr/>
          <a:lstStyle/>
          <a:p>
            <a:pPr>
              <a:spcAft>
                <a:spcPts val="1200"/>
              </a:spcAft>
            </a:pPr>
            <a:r>
              <a:rPr lang="en-US" dirty="0"/>
              <a:t>Strings are non-scalar, i.e. for </a:t>
            </a:r>
            <a:r>
              <a:rPr lang="en-US" dirty="0">
                <a:latin typeface="Courier"/>
              </a:rPr>
              <a:t>s = "</a:t>
            </a:r>
            <a:r>
              <a:rPr lang="en-US" dirty="0" err="1">
                <a:latin typeface="Courier"/>
              </a:rPr>
              <a:t>abcdef</a:t>
            </a:r>
            <a:r>
              <a:rPr lang="en-US" dirty="0">
                <a:latin typeface="Courier"/>
              </a:rPr>
              <a:t>"</a:t>
            </a:r>
            <a:r>
              <a:rPr lang="en-US" dirty="0"/>
              <a:t>, </a:t>
            </a:r>
            <a:r>
              <a:rPr lang="en-US" dirty="0">
                <a:latin typeface="Courier"/>
              </a:rPr>
              <a:t>s[3]</a:t>
            </a:r>
            <a:r>
              <a:rPr lang="en-US" dirty="0"/>
              <a:t> will return </a:t>
            </a:r>
            <a:r>
              <a:rPr lang="en-US" dirty="0">
                <a:latin typeface="Courier"/>
              </a:rPr>
              <a:t>"d"</a:t>
            </a:r>
          </a:p>
          <a:p>
            <a:pPr>
              <a:spcAft>
                <a:spcPts val="1200"/>
              </a:spcAft>
            </a:pPr>
            <a:r>
              <a:rPr lang="en-US" dirty="0"/>
              <a:t>Strings are </a:t>
            </a:r>
            <a:r>
              <a:rPr lang="en-US" dirty="0">
                <a:solidFill>
                  <a:srgbClr val="C00000"/>
                </a:solidFill>
              </a:rPr>
              <a:t>immutable</a:t>
            </a:r>
            <a:r>
              <a:rPr lang="en-US" dirty="0"/>
              <a:t> and cannot be changed once created. I.e. the following natural update </a:t>
            </a:r>
            <a:r>
              <a:rPr lang="en-US" dirty="0">
                <a:solidFill>
                  <a:srgbClr val="C00000"/>
                </a:solidFill>
              </a:rPr>
              <a:t>is not possible </a:t>
            </a:r>
            <a:r>
              <a:rPr lang="en-US" dirty="0"/>
              <a:t>(but is e.g. allowed in C)</a:t>
            </a:r>
            <a:endParaRPr lang="en-US" dirty="0">
              <a:solidFill>
                <a:srgbClr val="C00000"/>
              </a:solidFill>
            </a:endParaRPr>
          </a:p>
          <a:p>
            <a:pPr marL="0" indent="0" algn="ctr">
              <a:spcAft>
                <a:spcPts val="1200"/>
              </a:spcAft>
              <a:buNone/>
            </a:pPr>
            <a:r>
              <a:rPr lang="en-US" dirty="0">
                <a:solidFill>
                  <a:srgbClr val="C00000"/>
                </a:solidFill>
                <a:latin typeface="Courier"/>
              </a:rPr>
              <a:t>s[3] = "x"</a:t>
            </a:r>
          </a:p>
          <a:p>
            <a:pPr>
              <a:spcAft>
                <a:spcPts val="1200"/>
              </a:spcAft>
            </a:pPr>
            <a:r>
              <a:rPr lang="en-US" dirty="0"/>
              <a:t>To replace the </a:t>
            </a:r>
            <a:r>
              <a:rPr lang="en-US" dirty="0">
                <a:latin typeface="Courier"/>
              </a:rPr>
              <a:t>"d"</a:t>
            </a:r>
            <a:r>
              <a:rPr lang="en-US" dirty="0"/>
              <a:t> with </a:t>
            </a:r>
            <a:r>
              <a:rPr lang="en-US" dirty="0">
                <a:latin typeface="Courier"/>
              </a:rPr>
              <a:t>"x"</a:t>
            </a:r>
            <a:r>
              <a:rPr lang="en-US" dirty="0"/>
              <a:t> in </a:t>
            </a:r>
            <a:r>
              <a:rPr lang="en-US" dirty="0">
                <a:latin typeface="Courier"/>
              </a:rPr>
              <a:t>s</a:t>
            </a:r>
            <a:r>
              <a:rPr lang="en-US" dirty="0"/>
              <a:t>, instead do the following update</a:t>
            </a:r>
          </a:p>
          <a:p>
            <a:pPr marL="0" indent="0" algn="ctr">
              <a:spcAft>
                <a:spcPts val="1200"/>
              </a:spcAft>
              <a:buNone/>
            </a:pPr>
            <a:r>
              <a:rPr lang="en-US" dirty="0">
                <a:latin typeface="Courier"/>
              </a:rPr>
              <a:t>s = s[:3] + "x" + s[4:]</a:t>
            </a:r>
            <a:br>
              <a:rPr lang="en-US" dirty="0"/>
            </a:br>
            <a:endParaRPr lang="en-US" dirty="0"/>
          </a:p>
        </p:txBody>
      </p:sp>
    </p:spTree>
    <p:extLst>
      <p:ext uri="{BB962C8B-B14F-4D97-AF65-F5344CB8AC3E}">
        <p14:creationId xmlns:p14="http://schemas.microsoft.com/office/powerpoint/2010/main" val="3203409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br>
              <a:rPr lang="en-US" dirty="0"/>
            </a:br>
            <a:r>
              <a:rPr lang="en-US" dirty="0"/>
              <a:t>Precedence rules &amp; Associativity</a:t>
            </a:r>
          </a:p>
        </p:txBody>
      </p:sp>
      <p:sp>
        <p:nvSpPr>
          <p:cNvPr id="3" name="Content Placeholder 2"/>
          <p:cNvSpPr>
            <a:spLocks noGrp="1"/>
          </p:cNvSpPr>
          <p:nvPr>
            <p:ph idx="1"/>
          </p:nvPr>
        </p:nvSpPr>
        <p:spPr>
          <a:xfrm>
            <a:off x="838200" y="1791569"/>
            <a:ext cx="8602683" cy="4831492"/>
          </a:xfrm>
        </p:spPr>
        <p:txBody>
          <a:bodyPr>
            <a:normAutofit/>
          </a:bodyPr>
          <a:lstStyle/>
          <a:p>
            <a:pPr marL="0" indent="0">
              <a:spcBef>
                <a:spcPts val="1800"/>
              </a:spcBef>
              <a:buNone/>
            </a:pPr>
            <a:r>
              <a:rPr lang="en-US" dirty="0"/>
              <a:t>Example: * has higher precedence than +</a:t>
            </a:r>
          </a:p>
          <a:p>
            <a:pPr marL="0" indent="0" algn="ctr">
              <a:spcBef>
                <a:spcPts val="1800"/>
              </a:spcBef>
              <a:buNone/>
            </a:pPr>
            <a:r>
              <a:rPr lang="en-US" dirty="0"/>
              <a:t>2 + 3 * 4  </a:t>
            </a:r>
            <a:r>
              <a:rPr lang="en-US" dirty="0">
                <a:sym typeface="Wingdings" panose="05000000000000000000" pitchFamily="2" charset="2"/>
              </a:rPr>
              <a:t> ≡ </a:t>
            </a:r>
            <a:r>
              <a:rPr lang="en-US" dirty="0"/>
              <a:t>  2 + (3 * 4) </a:t>
            </a:r>
            <a:r>
              <a:rPr lang="en-US" dirty="0">
                <a:sym typeface="Wingdings" panose="05000000000000000000" pitchFamily="2" charset="2"/>
              </a:rPr>
              <a:t> 14    and  (2 + 3) * 4  20</a:t>
            </a:r>
          </a:p>
          <a:p>
            <a:pPr marL="0" indent="0">
              <a:spcBef>
                <a:spcPts val="1800"/>
              </a:spcBef>
              <a:buNone/>
            </a:pPr>
            <a:r>
              <a:rPr lang="en-US" dirty="0">
                <a:sym typeface="Wingdings" panose="05000000000000000000" pitchFamily="2" charset="2"/>
              </a:rPr>
              <a:t>All operators in same group are evaluated left-to-right</a:t>
            </a:r>
          </a:p>
          <a:p>
            <a:pPr marL="0" indent="0" algn="ctr">
              <a:spcBef>
                <a:spcPts val="1800"/>
              </a:spcBef>
              <a:buNone/>
            </a:pPr>
            <a:r>
              <a:rPr lang="en-US" dirty="0">
                <a:sym typeface="Wingdings" panose="05000000000000000000" pitchFamily="2" charset="2"/>
              </a:rPr>
              <a:t>2 + 3 - 4 - 5   ≡   ((2 + 3) - 4) - 5      -4</a:t>
            </a:r>
          </a:p>
          <a:p>
            <a:pPr marL="0" indent="0">
              <a:spcBef>
                <a:spcPts val="1800"/>
              </a:spcBef>
              <a:buNone/>
            </a:pPr>
            <a:r>
              <a:rPr lang="en-US" dirty="0">
                <a:sym typeface="Wingdings" panose="05000000000000000000" pitchFamily="2" charset="2"/>
              </a:rPr>
              <a:t>except for **, that is evaluated right-to-left</a:t>
            </a:r>
          </a:p>
          <a:p>
            <a:pPr marL="0" indent="0" algn="ctr">
              <a:spcBef>
                <a:spcPts val="1800"/>
              </a:spcBef>
              <a:buNone/>
            </a:pPr>
            <a:r>
              <a:rPr lang="en-US" dirty="0">
                <a:sym typeface="Wingdings" panose="05000000000000000000" pitchFamily="2" charset="2"/>
              </a:rPr>
              <a:t>2**2**3   ≡   2**(2**3)      256</a:t>
            </a:r>
          </a:p>
          <a:p>
            <a:pPr marL="0" indent="0">
              <a:spcBef>
                <a:spcPts val="1800"/>
              </a:spcBef>
              <a:buNone/>
            </a:pPr>
            <a:r>
              <a:rPr lang="en-US" dirty="0">
                <a:sym typeface="Wingdings" panose="05000000000000000000" pitchFamily="2" charset="2"/>
              </a:rPr>
              <a:t>Rule: Use </a:t>
            </a:r>
            <a:r>
              <a:rPr lang="en-US" dirty="0">
                <a:solidFill>
                  <a:srgbClr val="C00000"/>
                </a:solidFill>
                <a:sym typeface="Wingdings" panose="05000000000000000000" pitchFamily="2" charset="2"/>
              </a:rPr>
              <a:t>parenthesis</a:t>
            </a:r>
            <a:r>
              <a:rPr lang="en-US" dirty="0">
                <a:sym typeface="Wingdings" panose="05000000000000000000" pitchFamily="2" charset="2"/>
              </a:rPr>
              <a:t> whenever in doubt of precedence!</a:t>
            </a:r>
            <a:endParaRPr lang="en-US" dirty="0"/>
          </a:p>
          <a:p>
            <a:pPr marL="0" indent="0" algn="ctr">
              <a:spcBef>
                <a:spcPts val="1800"/>
              </a:spcBef>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56868397"/>
              </p:ext>
            </p:extLst>
          </p:nvPr>
        </p:nvGraphicFramePr>
        <p:xfrm>
          <a:off x="9440883" y="190003"/>
          <a:ext cx="2589786" cy="6533940"/>
        </p:xfrm>
        <a:graphic>
          <a:graphicData uri="http://schemas.openxmlformats.org/drawingml/2006/table">
            <a:tbl>
              <a:tblPr/>
              <a:tblGrid>
                <a:gridCol w="2589786">
                  <a:extLst>
                    <a:ext uri="{9D8B030D-6E8A-4147-A177-3AD203B41FA5}">
                      <a16:colId xmlns:a16="http://schemas.microsoft.com/office/drawing/2014/main" val="2486659109"/>
                    </a:ext>
                  </a:extLst>
                </a:gridCol>
              </a:tblGrid>
              <a:tr h="324928">
                <a:tc>
                  <a:txBody>
                    <a:bodyPr/>
                    <a:lstStyle/>
                    <a:p>
                      <a:pPr algn="ctr"/>
                      <a:r>
                        <a:rPr lang="da-DK" sz="2000" u="none" dirty="0" err="1">
                          <a:solidFill>
                            <a:schemeClr val="bg1"/>
                          </a:solidFill>
                        </a:rPr>
                        <a:t>Precedence</a:t>
                      </a:r>
                      <a:br>
                        <a:rPr lang="da-DK" sz="2000" u="none" dirty="0">
                          <a:solidFill>
                            <a:schemeClr val="bg1"/>
                          </a:solidFill>
                        </a:rPr>
                      </a:br>
                      <a:r>
                        <a:rPr lang="da-DK" sz="2000" u="none" baseline="0" dirty="0">
                          <a:solidFill>
                            <a:schemeClr val="bg1"/>
                          </a:solidFill>
                        </a:rPr>
                        <a:t> (</a:t>
                      </a:r>
                      <a:r>
                        <a:rPr lang="da-DK" sz="2000" u="none" baseline="0" dirty="0" err="1">
                          <a:solidFill>
                            <a:schemeClr val="bg1"/>
                          </a:solidFill>
                        </a:rPr>
                        <a:t>low</a:t>
                      </a:r>
                      <a:r>
                        <a:rPr lang="da-DK" sz="2000" u="none" baseline="0" dirty="0">
                          <a:solidFill>
                            <a:schemeClr val="bg1"/>
                          </a:solidFill>
                        </a:rPr>
                        <a:t> to </a:t>
                      </a:r>
                      <a:r>
                        <a:rPr lang="da-DK" sz="2000" u="none" baseline="0" dirty="0" err="1">
                          <a:solidFill>
                            <a:schemeClr val="bg1"/>
                          </a:solidFill>
                        </a:rPr>
                        <a:t>high</a:t>
                      </a:r>
                      <a:r>
                        <a:rPr lang="da-DK" sz="2000" u="none" baseline="0" dirty="0">
                          <a:solidFill>
                            <a:schemeClr val="bg1"/>
                          </a:solidFill>
                        </a:rPr>
                        <a:t>)</a:t>
                      </a:r>
                      <a:endParaRPr lang="da-DK" sz="2000" u="none" dirty="0">
                        <a:solidFill>
                          <a:schemeClr val="bg1"/>
                        </a:solidFill>
                      </a:endParaRP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38802606"/>
                  </a:ext>
                </a:extLst>
              </a:tr>
              <a:tr h="324928">
                <a:tc>
                  <a:txBody>
                    <a:bodyPr/>
                    <a:lstStyle/>
                    <a:p>
                      <a:pPr algn="ctr"/>
                      <a:r>
                        <a:rPr lang="da-DK" sz="2000" u="none" dirty="0">
                          <a:latin typeface="Courier New" panose="02070309020205020404" pitchFamily="49" charset="0"/>
                          <a:cs typeface="Courier New" panose="02070309020205020404" pitchFamily="49" charset="0"/>
                        </a:rPr>
                        <a:t>or</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64454404"/>
                  </a:ext>
                </a:extLst>
              </a:tr>
              <a:tr h="324928">
                <a:tc>
                  <a:txBody>
                    <a:bodyPr/>
                    <a:lstStyle/>
                    <a:p>
                      <a:pPr algn="ctr"/>
                      <a:r>
                        <a:rPr lang="da-DK" sz="2000" u="none" dirty="0">
                          <a:latin typeface="Courier New" panose="02070309020205020404" pitchFamily="49" charset="0"/>
                          <a:cs typeface="Courier New" panose="02070309020205020404" pitchFamily="49" charset="0"/>
                        </a:rPr>
                        <a:t>and</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63982840"/>
                  </a:ext>
                </a:extLst>
              </a:tr>
              <a:tr h="324928">
                <a:tc>
                  <a:txBody>
                    <a:bodyPr/>
                    <a:lstStyle/>
                    <a:p>
                      <a:pPr algn="ctr"/>
                      <a:r>
                        <a:rPr lang="da-DK" sz="2000" u="none" dirty="0">
                          <a:latin typeface="Courier New" panose="02070309020205020404" pitchFamily="49" charset="0"/>
                          <a:cs typeface="Courier New" panose="02070309020205020404" pitchFamily="49" charset="0"/>
                        </a:rPr>
                        <a:t>not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43352647"/>
                  </a:ext>
                </a:extLst>
              </a:tr>
              <a:tr h="564945">
                <a:tc>
                  <a:txBody>
                    <a:bodyPr/>
                    <a:lstStyle/>
                    <a:p>
                      <a:pPr algn="ctr"/>
                      <a:r>
                        <a:rPr lang="en-US" sz="2000" u="none" dirty="0">
                          <a:latin typeface="Courier New" panose="02070309020205020404" pitchFamily="49" charset="0"/>
                          <a:cs typeface="Courier New" panose="02070309020205020404" pitchFamily="49" charset="0"/>
                        </a:rPr>
                        <a:t>in</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not in</a:t>
                      </a:r>
                    </a:p>
                    <a:p>
                      <a:pPr algn="ctr"/>
                      <a:r>
                        <a:rPr lang="en-US" sz="2000" u="none" dirty="0">
                          <a:latin typeface="Courier New" panose="02070309020205020404" pitchFamily="49" charset="0"/>
                          <a:cs typeface="Courier New" panose="02070309020205020404" pitchFamily="49" charset="0"/>
                        </a:rPr>
                        <a:t>is   </a:t>
                      </a:r>
                      <a:r>
                        <a:rPr lang="en-US" sz="2000" u="none" dirty="0" err="1">
                          <a:latin typeface="Courier New" panose="02070309020205020404" pitchFamily="49" charset="0"/>
                          <a:cs typeface="Courier New" panose="02070309020205020404" pitchFamily="49" charset="0"/>
                        </a:rPr>
                        <a:t>is</a:t>
                      </a:r>
                      <a:r>
                        <a:rPr lang="en-US" sz="2000" u="none" dirty="0">
                          <a:latin typeface="Courier New" panose="02070309020205020404" pitchFamily="49" charset="0"/>
                          <a:cs typeface="Courier New" panose="02070309020205020404" pitchFamily="49" charset="0"/>
                        </a:rPr>
                        <a:t> not</a:t>
                      </a:r>
                    </a:p>
                    <a:p>
                      <a:pPr algn="ctr"/>
                      <a:r>
                        <a:rPr lang="en-US" sz="2000" u="none" dirty="0">
                          <a:latin typeface="Courier New" panose="02070309020205020404" pitchFamily="49" charset="0"/>
                          <a:cs typeface="Courier New" panose="02070309020205020404" pitchFamily="49" charset="0"/>
                        </a:rPr>
                        <a:t>==   &lt;   &lt;=</a:t>
                      </a:r>
                    </a:p>
                    <a:p>
                      <a:pPr algn="ctr"/>
                      <a:r>
                        <a:rPr lang="en-US" sz="2000" u="none" dirty="0">
                          <a:latin typeface="Courier New" panose="02070309020205020404" pitchFamily="49" charset="0"/>
                          <a:cs typeface="Courier New" panose="02070309020205020404" pitchFamily="49" charset="0"/>
                        </a:rPr>
                        <a:t>!=   &gt;</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8387812"/>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41160183"/>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51939433"/>
                  </a:ext>
                </a:extLst>
              </a:tr>
              <a:tr h="324928">
                <a:tc>
                  <a:txBody>
                    <a:bodyPr/>
                    <a:lstStyle/>
                    <a:p>
                      <a:pPr algn="ctr"/>
                      <a:r>
                        <a:rPr lang="da-DK" sz="2000" u="none" dirty="0">
                          <a:latin typeface="Courier New" panose="02070309020205020404" pitchFamily="49" charset="0"/>
                          <a:cs typeface="Courier New" panose="02070309020205020404" pitchFamily="49" charset="0"/>
                        </a:rPr>
                        <a:t>&amp;</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57012914"/>
                  </a:ext>
                </a:extLst>
              </a:tr>
              <a:tr h="324928">
                <a:tc>
                  <a:txBody>
                    <a:bodyPr/>
                    <a:lstStyle/>
                    <a:p>
                      <a:pPr algn="ctr"/>
                      <a:r>
                        <a:rPr lang="da-DK" sz="2000" u="none" dirty="0">
                          <a:latin typeface="Courier New" panose="02070309020205020404" pitchFamily="49" charset="0"/>
                          <a:cs typeface="Courier New" panose="02070309020205020404" pitchFamily="49" charset="0"/>
                        </a:rPr>
                        <a:t>&lt;&lt;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&gt;&gt;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72009882"/>
                  </a:ext>
                </a:extLst>
              </a:tr>
              <a:tr h="324928">
                <a:tc>
                  <a:txBody>
                    <a:bodyPr/>
                    <a:lstStyle/>
                    <a:p>
                      <a:pPr algn="ctr"/>
                      <a:r>
                        <a:rPr lang="da-DK" sz="2000" u="none" dirty="0">
                          <a:latin typeface="Courier New" panose="02070309020205020404" pitchFamily="49" charset="0"/>
                          <a:cs typeface="Courier New" panose="02070309020205020404" pitchFamily="49" charset="0"/>
                        </a:rPr>
                        <a: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62020469"/>
                  </a:ext>
                </a:extLst>
              </a:tr>
              <a:tr h="564945">
                <a:tc>
                  <a:txBody>
                    <a:bodyPr/>
                    <a:lstStyle/>
                    <a:p>
                      <a:pPr algn="ctr"/>
                      <a:r>
                        <a:rPr lang="da-DK" sz="2000" u="none" dirty="0">
                          <a:latin typeface="Courier New" panose="02070309020205020404" pitchFamily="49" charset="0"/>
                          <a:cs typeface="Courier New" panose="02070309020205020404" pitchFamily="49" charset="0"/>
                        </a:rPr>
                        <a:t>*   @   </a:t>
                      </a:r>
                    </a:p>
                    <a:p>
                      <a:pPr algn="ctr"/>
                      <a:r>
                        <a:rPr lang="da-DK" sz="2000" u="none" dirty="0">
                          <a:latin typeface="Courier New" panose="02070309020205020404" pitchFamily="49" charset="0"/>
                          <a:cs typeface="Courier New" panose="02070309020205020404" pitchFamily="49" charset="0"/>
                        </a:rPr>
                        <a:t>/   //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861763"/>
                  </a:ext>
                </a:extLst>
              </a:tr>
              <a:tr h="0">
                <a:tc>
                  <a:txBody>
                    <a:bodyPr/>
                    <a:lstStyle/>
                    <a:p>
                      <a:pPr algn="ctr"/>
                      <a:r>
                        <a:rPr lang="da-DK" sz="2000" u="none" dirty="0">
                          <a:latin typeface="Courier New" panose="02070309020205020404" pitchFamily="49" charset="0"/>
                          <a:cs typeface="Courier New" panose="02070309020205020404" pitchFamily="49" charset="0"/>
                        </a:rPr>
                        <a:t>+</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3472579"/>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75563258"/>
                  </a:ext>
                </a:extLst>
              </a:tr>
            </a:tbl>
          </a:graphicData>
        </a:graphic>
      </p:graphicFrame>
      <p:sp>
        <p:nvSpPr>
          <p:cNvPr id="5" name="Rectangle 4"/>
          <p:cNvSpPr/>
          <p:nvPr/>
        </p:nvSpPr>
        <p:spPr>
          <a:xfrm>
            <a:off x="184332" y="6438395"/>
            <a:ext cx="4579395" cy="369332"/>
          </a:xfrm>
          <a:prstGeom prst="rect">
            <a:avLst/>
          </a:prstGeom>
        </p:spPr>
        <p:txBody>
          <a:bodyPr wrap="none">
            <a:spAutoFit/>
          </a:bodyPr>
          <a:lstStyle/>
          <a:p>
            <a:r>
              <a:rPr lang="en-US" dirty="0">
                <a:hlinkClick r:id="rId3"/>
              </a:rPr>
              <a:t>docs.python.org/3/reference/expressions.html</a:t>
            </a:r>
            <a:endParaRPr lang="en-US" dirty="0"/>
          </a:p>
        </p:txBody>
      </p:sp>
    </p:spTree>
    <p:extLst>
      <p:ext uri="{BB962C8B-B14F-4D97-AF65-F5344CB8AC3E}">
        <p14:creationId xmlns:p14="http://schemas.microsoft.com/office/powerpoint/2010/main" val="3996596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expressions</a:t>
            </a:r>
          </a:p>
        </p:txBody>
      </p:sp>
      <p:sp>
        <p:nvSpPr>
          <p:cNvPr id="3" name="Content Placeholder 2"/>
          <p:cNvSpPr>
            <a:spLocks noGrp="1"/>
          </p:cNvSpPr>
          <p:nvPr>
            <p:ph idx="1"/>
          </p:nvPr>
        </p:nvSpPr>
        <p:spPr>
          <a:xfrm>
            <a:off x="861060" y="1825625"/>
            <a:ext cx="7039767" cy="4351338"/>
          </a:xfrm>
        </p:spPr>
        <p:txBody>
          <a:bodyPr/>
          <a:lstStyle/>
          <a:p>
            <a:pPr>
              <a:spcAft>
                <a:spcPts val="1200"/>
              </a:spcAft>
            </a:pPr>
            <a:r>
              <a:rPr lang="en-US" dirty="0"/>
              <a:t>Long expressions can be broken over several lines by putting parenthesis around it</a:t>
            </a:r>
          </a:p>
          <a:p>
            <a:pPr>
              <a:spcAft>
                <a:spcPts val="1200"/>
              </a:spcAft>
            </a:pPr>
            <a:r>
              <a:rPr lang="en-US" dirty="0"/>
              <a:t>The PEP8 guidelines recommend to limit </a:t>
            </a:r>
            <a:r>
              <a:rPr lang="en-US" b="1" dirty="0"/>
              <a:t>all</a:t>
            </a:r>
            <a:r>
              <a:rPr lang="en-US" dirty="0"/>
              <a:t> lines to a maximum of 79 characters</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1105274"/>
              </p:ext>
            </p:extLst>
          </p:nvPr>
        </p:nvGraphicFramePr>
        <p:xfrm>
          <a:off x="9130246" y="2036478"/>
          <a:ext cx="1893925" cy="1554480"/>
        </p:xfrm>
        <a:graphic>
          <a:graphicData uri="http://schemas.openxmlformats.org/drawingml/2006/table">
            <a:tbl>
              <a:tblPr firstRow="1" bandRow="1">
                <a:tableStyleId>{5C22544A-7EE6-4342-B048-85BDC9FD1C3A}</a:tableStyleId>
              </a:tblPr>
              <a:tblGrid>
                <a:gridCol w="1893925">
                  <a:extLst>
                    <a:ext uri="{9D8B030D-6E8A-4147-A177-3AD203B41FA5}">
                      <a16:colId xmlns:a16="http://schemas.microsoft.com/office/drawing/2014/main" val="1873682825"/>
                    </a:ext>
                  </a:extLst>
                </a:gridCol>
              </a:tblGrid>
              <a:tr h="217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1058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+ 2 +</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Rectangle 4"/>
          <p:cNvSpPr/>
          <p:nvPr/>
        </p:nvSpPr>
        <p:spPr>
          <a:xfrm>
            <a:off x="4424737" y="6311900"/>
            <a:ext cx="7647398" cy="369332"/>
          </a:xfrm>
          <a:prstGeom prst="rect">
            <a:avLst/>
          </a:prstGeom>
        </p:spPr>
        <p:txBody>
          <a:bodyPr wrap="square">
            <a:spAutoFit/>
          </a:bodyPr>
          <a:lstStyle/>
          <a:p>
            <a:pPr algn="r"/>
            <a:r>
              <a:rPr lang="en-US" dirty="0">
                <a:hlinkClick r:id="rId2"/>
              </a:rPr>
              <a:t>https://www.python.org/dev/peps/pep-0008/#maximum-line-length</a:t>
            </a:r>
            <a:endParaRPr lang="en-US" dirty="0"/>
          </a:p>
        </p:txBody>
      </p:sp>
    </p:spTree>
    <p:extLst>
      <p:ext uri="{BB962C8B-B14F-4D97-AF65-F5344CB8AC3E}">
        <p14:creationId xmlns:p14="http://schemas.microsoft.com/office/powerpoint/2010/main" val="2342787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friends</a:t>
            </a:r>
          </a:p>
        </p:txBody>
      </p:sp>
      <p:sp>
        <p:nvSpPr>
          <p:cNvPr id="3" name="Content Placeholder 2"/>
          <p:cNvSpPr>
            <a:spLocks noGrp="1"/>
          </p:cNvSpPr>
          <p:nvPr>
            <p:ph idx="1"/>
          </p:nvPr>
        </p:nvSpPr>
        <p:spPr/>
        <p:txBody>
          <a:bodyPr>
            <a:normAutofit lnSpcReduction="10000"/>
          </a:bodyPr>
          <a:lstStyle/>
          <a:p>
            <a:r>
              <a:rPr lang="en-US" dirty="0"/>
              <a:t>Recurring statement is</a:t>
            </a:r>
          </a:p>
          <a:p>
            <a:pPr marL="0" indent="0" algn="ctr">
              <a:buNone/>
            </a:pPr>
            <a:r>
              <a:rPr lang="en-US" dirty="0">
                <a:latin typeface="Courier"/>
              </a:rPr>
              <a:t>x = x + value</a:t>
            </a:r>
            <a:br>
              <a:rPr lang="en-US" dirty="0">
                <a:latin typeface="Courier"/>
              </a:rPr>
            </a:br>
            <a:endParaRPr lang="en-US" dirty="0">
              <a:latin typeface="Courier"/>
            </a:endParaRPr>
          </a:p>
          <a:p>
            <a:r>
              <a:rPr lang="en-US" dirty="0"/>
              <a:t>In Python (and many other languages) this can be written as</a:t>
            </a:r>
          </a:p>
          <a:p>
            <a:pPr marL="0" indent="0" algn="ctr">
              <a:buNone/>
            </a:pPr>
            <a:r>
              <a:rPr lang="en-US" dirty="0">
                <a:solidFill>
                  <a:srgbClr val="C00000"/>
                </a:solidFill>
                <a:latin typeface="Courier"/>
              </a:rPr>
              <a:t>x += value</a:t>
            </a:r>
          </a:p>
          <a:p>
            <a:pPr marL="0" indent="0">
              <a:buNone/>
            </a:pPr>
            <a:endParaRPr lang="en-US" dirty="0"/>
          </a:p>
          <a:p>
            <a:r>
              <a:rPr lang="en-US" dirty="0"/>
              <a:t>This also applies to other operators like</a:t>
            </a:r>
          </a:p>
          <a:p>
            <a:pPr marL="0" indent="0" algn="ctr">
              <a:buNone/>
            </a:pPr>
            <a:r>
              <a:rPr lang="en-US" dirty="0">
                <a:solidFill>
                  <a:srgbClr val="C00000"/>
                </a:solidFill>
                <a:latin typeface="Courier"/>
              </a:rPr>
              <a:t>+=  -=  *=  /=  //=  **=</a:t>
            </a:r>
          </a:p>
          <a:p>
            <a:pPr marL="0" indent="0" algn="ctr">
              <a:buNone/>
            </a:pPr>
            <a:r>
              <a:rPr lang="en-US" dirty="0">
                <a:solidFill>
                  <a:srgbClr val="C00000"/>
                </a:solidFill>
                <a:latin typeface="Courier"/>
              </a:rPr>
              <a:t>|=  &amp;=  ^=  &lt;&lt;=  &gt;&gt;=</a:t>
            </a:r>
          </a:p>
        </p:txBody>
      </p:sp>
      <p:graphicFrame>
        <p:nvGraphicFramePr>
          <p:cNvPr id="4" name="Table 3"/>
          <p:cNvGraphicFramePr>
            <a:graphicFrameLocks noGrp="1"/>
          </p:cNvGraphicFramePr>
          <p:nvPr>
            <p:extLst>
              <p:ext uri="{D42A27DB-BD31-4B8C-83A1-F6EECF244321}">
                <p14:modId xmlns:p14="http://schemas.microsoft.com/office/powerpoint/2010/main" val="910905702"/>
              </p:ext>
            </p:extLst>
          </p:nvPr>
        </p:nvGraphicFramePr>
        <p:xfrm>
          <a:off x="9715873" y="3885826"/>
          <a:ext cx="2084271" cy="2651760"/>
        </p:xfrm>
        <a:graphic>
          <a:graphicData uri="http://schemas.openxmlformats.org/drawingml/2006/table">
            <a:tbl>
              <a:tblPr firstRow="1" bandRow="1">
                <a:tableStyleId>{5C22544A-7EE6-4342-B048-85BDC9FD1C3A}</a:tableStyleId>
              </a:tblPr>
              <a:tblGrid>
                <a:gridCol w="2084271">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'abc'</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'abcabcabc'</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674286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9"/>
            <a:ext cx="10515600" cy="1325563"/>
          </a:xfrm>
        </p:spPr>
        <p:txBody>
          <a:bodyPr/>
          <a:lstStyle/>
          <a:p>
            <a:r>
              <a:rPr lang="en-US" dirty="0">
                <a:sym typeface="Wingdings" panose="05000000000000000000" pitchFamily="2" charset="2"/>
              </a:rPr>
              <a:t>:=   a</a:t>
            </a:r>
            <a:r>
              <a:rPr lang="en-US" dirty="0"/>
              <a:t>ssignment expressions </a:t>
            </a:r>
            <a:br>
              <a:rPr lang="en-US" dirty="0"/>
            </a:br>
            <a:r>
              <a:rPr lang="en-US" dirty="0"/>
              <a:t>      (the “Walrus Operator”)</a:t>
            </a:r>
          </a:p>
        </p:txBody>
      </p:sp>
      <p:sp>
        <p:nvSpPr>
          <p:cNvPr id="3" name="Content Placeholder 2"/>
          <p:cNvSpPr>
            <a:spLocks noGrp="1"/>
          </p:cNvSpPr>
          <p:nvPr>
            <p:ph idx="1"/>
          </p:nvPr>
        </p:nvSpPr>
        <p:spPr>
          <a:xfrm>
            <a:off x="505327" y="1584993"/>
            <a:ext cx="11460981" cy="5273007"/>
          </a:xfrm>
        </p:spPr>
        <p:txBody>
          <a:bodyPr>
            <a:normAutofit fontScale="92500"/>
          </a:bodyPr>
          <a:lstStyle/>
          <a:p>
            <a:r>
              <a:rPr lang="en-US" dirty="0"/>
              <a:t>Syntax</a:t>
            </a:r>
          </a:p>
          <a:p>
            <a:pPr marL="0" indent="0">
              <a:buNone/>
            </a:pPr>
            <a:r>
              <a:rPr lang="en-US" dirty="0">
                <a:solidFill>
                  <a:srgbClr val="C00000"/>
                </a:solidFill>
                <a:latin typeface="Courier"/>
              </a:rPr>
              <a:t>	name := expression</a:t>
            </a:r>
            <a:endParaRPr lang="en-US" dirty="0"/>
          </a:p>
          <a:p>
            <a:r>
              <a:rPr lang="en-US" dirty="0"/>
              <a:t>Evaluates to the value of </a:t>
            </a:r>
            <a:br>
              <a:rPr lang="en-US" dirty="0"/>
            </a:br>
            <a:r>
              <a:rPr lang="en-US" dirty="0">
                <a:latin typeface="Courier"/>
              </a:rPr>
              <a:t>expression</a:t>
            </a:r>
            <a:r>
              <a:rPr lang="en-US" dirty="0"/>
              <a:t>, with the side </a:t>
            </a:r>
            <a:br>
              <a:rPr lang="en-US" dirty="0"/>
            </a:br>
            <a:r>
              <a:rPr lang="en-US" dirty="0"/>
              <a:t>effect of assigning result to </a:t>
            </a:r>
            <a:r>
              <a:rPr lang="en-US" dirty="0">
                <a:latin typeface="Courier"/>
              </a:rPr>
              <a:t>name</a:t>
            </a:r>
            <a:endParaRPr lang="en-US" dirty="0"/>
          </a:p>
          <a:p>
            <a:r>
              <a:rPr lang="en-US" dirty="0"/>
              <a:t>Useful for naming intermediate </a:t>
            </a:r>
            <a:br>
              <a:rPr lang="en-US" dirty="0"/>
            </a:br>
            <a:r>
              <a:rPr lang="en-US" dirty="0"/>
              <a:t>results/repeating subexpressions </a:t>
            </a:r>
            <a:br>
              <a:rPr lang="en-US" dirty="0"/>
            </a:br>
            <a:r>
              <a:rPr lang="en-US" dirty="0"/>
              <a:t>for later </a:t>
            </a:r>
            <a:r>
              <a:rPr lang="en-US" dirty="0" err="1"/>
              <a:t>reusage</a:t>
            </a:r>
            <a:endParaRPr lang="en-US" dirty="0"/>
          </a:p>
          <a:p>
            <a:r>
              <a:rPr lang="en-US" dirty="0"/>
              <a:t>See </a:t>
            </a:r>
            <a:r>
              <a:rPr lang="en-US" dirty="0">
                <a:hlinkClick r:id="rId3"/>
              </a:rPr>
              <a:t>PEP 572</a:t>
            </a:r>
            <a:r>
              <a:rPr lang="en-US" dirty="0"/>
              <a:t> for further details </a:t>
            </a:r>
            <a:br>
              <a:rPr lang="en-US" dirty="0"/>
            </a:br>
            <a:r>
              <a:rPr lang="en-US" dirty="0"/>
              <a:t>and restrictions of usage</a:t>
            </a:r>
          </a:p>
          <a:p>
            <a:r>
              <a:rPr lang="en-US" dirty="0"/>
              <a:t>In some languages, e.g. Java, C and C++, “</a:t>
            </a:r>
            <a:r>
              <a:rPr lang="en-US" dirty="0">
                <a:latin typeface="Courier"/>
              </a:rPr>
              <a:t>=</a:t>
            </a:r>
            <a:r>
              <a:rPr lang="en-US" dirty="0"/>
              <a:t>“ also plays the role of “</a:t>
            </a:r>
            <a:r>
              <a:rPr lang="en-US" dirty="0">
                <a:latin typeface="Courier"/>
              </a:rPr>
              <a:t>:=</a:t>
            </a:r>
            <a:r>
              <a:rPr lang="en-US" dirty="0"/>
              <a:t>“, implying </a:t>
            </a:r>
            <a:br>
              <a:rPr lang="en-US" dirty="0"/>
            </a:br>
            <a:r>
              <a:rPr lang="en-US" dirty="0"/>
              <a:t>“</a:t>
            </a:r>
            <a:r>
              <a:rPr lang="en-US" dirty="0">
                <a:latin typeface="Courier"/>
              </a:rPr>
              <a:t>if (x=y)</a:t>
            </a:r>
            <a:r>
              <a:rPr lang="en-US" dirty="0"/>
              <a:t>” and “</a:t>
            </a:r>
            <a:r>
              <a:rPr lang="en-US" dirty="0">
                <a:latin typeface="Courier"/>
              </a:rPr>
              <a:t>if (x==y)</a:t>
            </a:r>
            <a:r>
              <a:rPr lang="en-US" dirty="0"/>
              <a:t>” mean quite different things (common typo)</a:t>
            </a:r>
          </a:p>
        </p:txBody>
      </p:sp>
      <p:graphicFrame>
        <p:nvGraphicFramePr>
          <p:cNvPr id="4" name="Table 3"/>
          <p:cNvGraphicFramePr>
            <a:graphicFrameLocks noGrp="1"/>
          </p:cNvGraphicFramePr>
          <p:nvPr>
            <p:extLst>
              <p:ext uri="{D42A27DB-BD31-4B8C-83A1-F6EECF244321}">
                <p14:modId xmlns:p14="http://schemas.microsoft.com/office/powerpoint/2010/main" val="3602710408"/>
              </p:ext>
            </p:extLst>
          </p:nvPr>
        </p:nvGraphicFramePr>
        <p:xfrm>
          <a:off x="5867400" y="2028225"/>
          <a:ext cx="5774055" cy="3474720"/>
        </p:xfrm>
        <a:graphic>
          <a:graphicData uri="http://schemas.openxmlformats.org/drawingml/2006/table">
            <a:tbl>
              <a:tblPr firstRow="1" bandRow="1">
                <a:tableStyleId>{5C22544A-7EE6-4342-B048-85BDC9FD1C3A}</a:tableStyleId>
              </a:tblPr>
              <a:tblGrid>
                <a:gridCol w="5774055">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print(1 + (x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7 8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SyntaxError</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  </a:t>
                      </a:r>
                      <a:r>
                        <a:rPr lang="pt-BR" sz="1800" b="1" baseline="0" dirty="0">
                          <a:solidFill>
                            <a:schemeClr val="bg1">
                              <a:lumMod val="50000"/>
                            </a:schemeClr>
                          </a:solidFill>
                          <a:latin typeface="Courier New" panose="02070309020205020404" pitchFamily="49" charset="0"/>
                          <a:cs typeface="Courier New" panose="02070309020205020404" pitchFamily="49" charset="0"/>
                        </a:rPr>
                        <a:t># valid, but not recommended</a:t>
                      </a:r>
                    </a:p>
                    <a:p>
                      <a:pPr marL="266700" indent="-266700">
                        <a:buClr>
                          <a:srgbClr val="C00000"/>
                        </a:buClr>
                        <a:buSzPct val="100000"/>
                        <a:buFont typeface="Courier New" panose="02070309020205020404" pitchFamily="49" charset="0"/>
                        <a:buChar char="&gt;"/>
                      </a:pPr>
                      <a:r>
                        <a:rPr lang="pt-BR" sz="1800" b="1" baseline="0" dirty="0">
                          <a:solidFill>
                            <a:schemeClr val="tx1"/>
                          </a:solidFill>
                          <a:latin typeface="Courier New" panose="02070309020205020404" pitchFamily="49" charset="0"/>
                          <a:cs typeface="Courier New" panose="02070309020205020404" pitchFamily="49" charset="0"/>
                        </a:rPr>
                        <a:t>while line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solidFill>
                            <a:schemeClr val="tx1"/>
                          </a:solidFill>
                          <a:latin typeface="Courier New" panose="02070309020205020404" pitchFamily="49" charset="0"/>
                          <a:cs typeface="Courier New" panose="02070309020205020404" pitchFamily="49" charset="0"/>
                        </a:rPr>
                        <a:t> input():</a:t>
                      </a:r>
                    </a:p>
                    <a:p>
                      <a:pPr marL="0" indent="0">
                        <a:buClr>
                          <a:srgbClr val="C00000"/>
                        </a:buClr>
                        <a:buSzPct val="100000"/>
                        <a:buFont typeface="Courier New" panose="02070309020205020404" pitchFamily="49" charset="0"/>
                        <a:buNone/>
                      </a:pPr>
                      <a:r>
                        <a:rPr lang="pt-BR" sz="1800" b="1" baseline="0" dirty="0">
                          <a:solidFill>
                            <a:schemeClr val="tx1"/>
                          </a:solidFill>
                          <a:latin typeface="Courier New" panose="02070309020205020404" pitchFamily="49" charset="0"/>
                          <a:cs typeface="Courier New" panose="02070309020205020404" pitchFamily="49" charset="0"/>
                        </a:rPr>
                        <a:t>      print(line.upper())</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abc</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Explosion 2 4"/>
          <p:cNvSpPr/>
          <p:nvPr/>
        </p:nvSpPr>
        <p:spPr>
          <a:xfrm rot="786674">
            <a:off x="9578152" y="92020"/>
            <a:ext cx="2381854" cy="1684190"/>
          </a:xfrm>
          <a:prstGeom prst="irregularSeal2">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rgbClr val="C00000"/>
                </a:solidFill>
              </a:rPr>
              <a:t>New in Python 3.8</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18" y="5957294"/>
            <a:ext cx="487666" cy="359285"/>
          </a:xfrm>
          <a:prstGeom prst="rect">
            <a:avLst/>
          </a:prstGeom>
        </p:spPr>
      </p:pic>
    </p:spTree>
    <p:extLst>
      <p:ext uri="{BB962C8B-B14F-4D97-AF65-F5344CB8AC3E}">
        <p14:creationId xmlns:p14="http://schemas.microsoft.com/office/powerpoint/2010/main" val="11067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37561" cy="1325563"/>
          </a:xfrm>
        </p:spPr>
        <p:txBody>
          <a:bodyPr/>
          <a:lstStyle/>
          <a:p>
            <a:r>
              <a:rPr lang="en-US" dirty="0"/>
              <a:t>Type bool</a:t>
            </a:r>
          </a:p>
        </p:txBody>
      </p:sp>
      <p:sp>
        <p:nvSpPr>
          <p:cNvPr id="3" name="Content Placeholder 2"/>
          <p:cNvSpPr>
            <a:spLocks noGrp="1"/>
          </p:cNvSpPr>
          <p:nvPr>
            <p:ph idx="1"/>
          </p:nvPr>
        </p:nvSpPr>
        <p:spPr>
          <a:xfrm>
            <a:off x="838200" y="1791223"/>
            <a:ext cx="10515600" cy="1741118"/>
          </a:xfrm>
        </p:spPr>
        <p:txBody>
          <a:bodyPr>
            <a:normAutofit/>
          </a:bodyPr>
          <a:lstStyle/>
          <a:p>
            <a:r>
              <a:rPr lang="en-US" dirty="0"/>
              <a:t>The type </a:t>
            </a:r>
            <a:r>
              <a:rPr lang="en-US" dirty="0">
                <a:latin typeface="Courier"/>
              </a:rPr>
              <a:t>bool</a:t>
            </a:r>
            <a:r>
              <a:rPr lang="en-US" dirty="0"/>
              <a:t> only has two values: </a:t>
            </a:r>
            <a:r>
              <a:rPr lang="en-US" dirty="0">
                <a:latin typeface="Courier"/>
              </a:rPr>
              <a:t>True</a:t>
            </a:r>
            <a:r>
              <a:rPr lang="en-US" dirty="0"/>
              <a:t> and </a:t>
            </a:r>
            <a:r>
              <a:rPr lang="en-US" dirty="0">
                <a:latin typeface="Courier"/>
              </a:rPr>
              <a:t>False</a:t>
            </a:r>
          </a:p>
          <a:p>
            <a:endParaRPr lang="en-US" dirty="0">
              <a:latin typeface="Courier"/>
            </a:endParaRPr>
          </a:p>
          <a:p>
            <a:r>
              <a:rPr lang="en-US" dirty="0"/>
              <a:t>Logic truth tables: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662040"/>
              </p:ext>
            </p:extLst>
          </p:nvPr>
        </p:nvGraphicFramePr>
        <p:xfrm>
          <a:off x="1728865" y="3887822"/>
          <a:ext cx="2942780" cy="1371600"/>
        </p:xfrm>
        <a:graphic>
          <a:graphicData uri="http://schemas.openxmlformats.org/drawingml/2006/table">
            <a:tbl>
              <a:tblPr firstRow="1" bandRow="1">
                <a:tableStyleId>{2D5ABB26-0587-4C30-8999-92F81FD0307C}</a:tableStyleId>
              </a:tblPr>
              <a:tblGrid>
                <a:gridCol w="1056005">
                  <a:extLst>
                    <a:ext uri="{9D8B030D-6E8A-4147-A177-3AD203B41FA5}">
                      <a16:colId xmlns:a16="http://schemas.microsoft.com/office/drawing/2014/main" val="1599653498"/>
                    </a:ext>
                  </a:extLst>
                </a:gridCol>
                <a:gridCol w="902208">
                  <a:extLst>
                    <a:ext uri="{9D8B030D-6E8A-4147-A177-3AD203B41FA5}">
                      <a16:colId xmlns:a16="http://schemas.microsoft.com/office/drawing/2014/main" val="317455523"/>
                    </a:ext>
                  </a:extLst>
                </a:gridCol>
                <a:gridCol w="984567">
                  <a:extLst>
                    <a:ext uri="{9D8B030D-6E8A-4147-A177-3AD203B41FA5}">
                      <a16:colId xmlns:a16="http://schemas.microsoft.com/office/drawing/2014/main" val="1028354041"/>
                    </a:ext>
                  </a:extLst>
                </a:gridCol>
              </a:tblGrid>
              <a:tr h="308159">
                <a:tc>
                  <a:txBody>
                    <a:bodyPr/>
                    <a:lstStyle/>
                    <a:p>
                      <a:pPr algn="ctr"/>
                      <a:r>
                        <a:rPr lang="en-US" sz="2400" i="1" dirty="0"/>
                        <a:t>x</a:t>
                      </a:r>
                      <a:r>
                        <a:rPr lang="en-US" sz="2400" baseline="0" dirty="0"/>
                        <a:t> </a:t>
                      </a:r>
                      <a:r>
                        <a:rPr lang="en-US" sz="2400" b="1" baseline="0" dirty="0"/>
                        <a:t>or</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08159">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08159">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01389241"/>
              </p:ext>
            </p:extLst>
          </p:nvPr>
        </p:nvGraphicFramePr>
        <p:xfrm>
          <a:off x="5227772" y="3887822"/>
          <a:ext cx="2862706" cy="1371600"/>
        </p:xfrm>
        <a:graphic>
          <a:graphicData uri="http://schemas.openxmlformats.org/drawingml/2006/table">
            <a:tbl>
              <a:tblPr firstRow="1" bandRow="1">
                <a:tableStyleId>{2D5ABB26-0587-4C30-8999-92F81FD0307C}</a:tableStyleId>
              </a:tblPr>
              <a:tblGrid>
                <a:gridCol w="1122680">
                  <a:extLst>
                    <a:ext uri="{9D8B030D-6E8A-4147-A177-3AD203B41FA5}">
                      <a16:colId xmlns:a16="http://schemas.microsoft.com/office/drawing/2014/main" val="1599653498"/>
                    </a:ext>
                  </a:extLst>
                </a:gridCol>
                <a:gridCol w="870013">
                  <a:extLst>
                    <a:ext uri="{9D8B030D-6E8A-4147-A177-3AD203B41FA5}">
                      <a16:colId xmlns:a16="http://schemas.microsoft.com/office/drawing/2014/main" val="317455523"/>
                    </a:ext>
                  </a:extLst>
                </a:gridCol>
                <a:gridCol w="870013">
                  <a:extLst>
                    <a:ext uri="{9D8B030D-6E8A-4147-A177-3AD203B41FA5}">
                      <a16:colId xmlns:a16="http://schemas.microsoft.com/office/drawing/2014/main" val="1028354041"/>
                    </a:ext>
                  </a:extLst>
                </a:gridCol>
              </a:tblGrid>
              <a:tr h="370840">
                <a:tc>
                  <a:txBody>
                    <a:bodyPr/>
                    <a:lstStyle/>
                    <a:p>
                      <a:pPr algn="ctr"/>
                      <a:r>
                        <a:rPr lang="en-US" sz="2400" i="1" dirty="0"/>
                        <a:t>x</a:t>
                      </a:r>
                      <a:r>
                        <a:rPr lang="en-US" sz="2400" baseline="0" dirty="0"/>
                        <a:t> </a:t>
                      </a:r>
                      <a:r>
                        <a:rPr lang="en-US" sz="2400" b="1" baseline="0" dirty="0"/>
                        <a:t>and</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5949668"/>
              </p:ext>
            </p:extLst>
          </p:nvPr>
        </p:nvGraphicFramePr>
        <p:xfrm>
          <a:off x="8646605" y="3887822"/>
          <a:ext cx="1743456" cy="1371600"/>
        </p:xfrm>
        <a:graphic>
          <a:graphicData uri="http://schemas.openxmlformats.org/drawingml/2006/table">
            <a:tbl>
              <a:tblPr firstRow="1" bandRow="1">
                <a:tableStyleId>{2D5ABB26-0587-4C30-8999-92F81FD0307C}</a:tableStyleId>
              </a:tblPr>
              <a:tblGrid>
                <a:gridCol w="870013">
                  <a:extLst>
                    <a:ext uri="{9D8B030D-6E8A-4147-A177-3AD203B41FA5}">
                      <a16:colId xmlns:a16="http://schemas.microsoft.com/office/drawing/2014/main" val="1599653498"/>
                    </a:ext>
                  </a:extLst>
                </a:gridCol>
                <a:gridCol w="873443">
                  <a:extLst>
                    <a:ext uri="{9D8B030D-6E8A-4147-A177-3AD203B41FA5}">
                      <a16:colId xmlns:a16="http://schemas.microsoft.com/office/drawing/2014/main" val="317455523"/>
                    </a:ext>
                  </a:extLst>
                </a:gridCol>
              </a:tblGrid>
              <a:tr h="370840">
                <a:tc>
                  <a:txBody>
                    <a:bodyPr/>
                    <a:lstStyle/>
                    <a:p>
                      <a:pPr algn="ctr"/>
                      <a:r>
                        <a:rPr lang="en-US" sz="2400" i="1" baseline="0" dirty="0"/>
                        <a:t>x</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1" baseline="0" dirty="0"/>
                        <a:t>not</a:t>
                      </a:r>
                      <a:r>
                        <a:rPr lang="en-US" sz="2400" baseline="0" dirty="0"/>
                        <a:t> </a:t>
                      </a:r>
                      <a:r>
                        <a:rPr lang="en-US" sz="2400" i="1" baseline="0" dirty="0"/>
                        <a:t>x</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
        <p:nvSpPr>
          <p:cNvPr id="7" name="Rectangle 6"/>
          <p:cNvSpPr/>
          <p:nvPr/>
        </p:nvSpPr>
        <p:spPr>
          <a:xfrm>
            <a:off x="6659125" y="180459"/>
            <a:ext cx="5432256" cy="369332"/>
          </a:xfrm>
          <a:prstGeom prst="rect">
            <a:avLst/>
          </a:prstGeom>
        </p:spPr>
        <p:txBody>
          <a:bodyPr wrap="none">
            <a:spAutoFit/>
          </a:bodyPr>
          <a:lstStyle/>
          <a:p>
            <a:r>
              <a:rPr lang="da-DK" b="1" dirty="0" err="1">
                <a:solidFill>
                  <a:schemeClr val="bg1">
                    <a:lumMod val="50000"/>
                  </a:schemeClr>
                </a:solidFill>
              </a:rPr>
              <a:t>Named</a:t>
            </a:r>
            <a:r>
              <a:rPr lang="da-DK" b="1" dirty="0">
                <a:solidFill>
                  <a:schemeClr val="bg1">
                    <a:lumMod val="50000"/>
                  </a:schemeClr>
                </a:solidFill>
              </a:rPr>
              <a:t> </a:t>
            </a:r>
            <a:r>
              <a:rPr lang="da-DK" b="1" dirty="0" err="1">
                <a:solidFill>
                  <a:schemeClr val="bg1">
                    <a:lumMod val="50000"/>
                  </a:schemeClr>
                </a:solidFill>
              </a:rPr>
              <a:t>after</a:t>
            </a:r>
            <a:r>
              <a:rPr lang="da-DK" b="1" dirty="0">
                <a:solidFill>
                  <a:schemeClr val="bg1">
                    <a:lumMod val="50000"/>
                  </a:schemeClr>
                </a:solidFill>
              </a:rPr>
              <a:t> </a:t>
            </a:r>
            <a:r>
              <a:rPr lang="da-DK" b="1" dirty="0" err="1">
                <a:solidFill>
                  <a:schemeClr val="bg1">
                    <a:lumMod val="50000"/>
                  </a:schemeClr>
                </a:solidFill>
              </a:rPr>
              <a:t>mathematician</a:t>
            </a:r>
            <a:r>
              <a:rPr lang="da-DK" b="1" dirty="0">
                <a:solidFill>
                  <a:schemeClr val="bg1">
                    <a:lumMod val="50000"/>
                  </a:schemeClr>
                </a:solidFill>
              </a:rPr>
              <a:t> George </a:t>
            </a:r>
            <a:r>
              <a:rPr lang="da-DK" b="1" dirty="0" err="1">
                <a:solidFill>
                  <a:schemeClr val="bg1">
                    <a:lumMod val="50000"/>
                  </a:schemeClr>
                </a:solidFill>
              </a:rPr>
              <a:t>Boole</a:t>
            </a:r>
            <a:r>
              <a:rPr lang="da-DK" b="1" dirty="0">
                <a:solidFill>
                  <a:schemeClr val="bg1">
                    <a:lumMod val="50000"/>
                  </a:schemeClr>
                </a:solidFill>
              </a:rPr>
              <a:t> (1815-1864)</a:t>
            </a:r>
          </a:p>
        </p:txBody>
      </p:sp>
    </p:spTree>
    <p:extLst>
      <p:ext uri="{BB962C8B-B14F-4D97-AF65-F5344CB8AC3E}">
        <p14:creationId xmlns:p14="http://schemas.microsoft.com/office/powerpoint/2010/main" val="4662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vs Non-scalar Types</a:t>
            </a:r>
          </a:p>
        </p:txBody>
      </p:sp>
      <p:sp>
        <p:nvSpPr>
          <p:cNvPr id="3" name="Content Placeholder 2"/>
          <p:cNvSpPr>
            <a:spLocks noGrp="1"/>
          </p:cNvSpPr>
          <p:nvPr>
            <p:ph idx="1"/>
          </p:nvPr>
        </p:nvSpPr>
        <p:spPr>
          <a:xfrm>
            <a:off x="838200" y="2063619"/>
            <a:ext cx="9884079" cy="3886243"/>
          </a:xfrm>
        </p:spPr>
        <p:txBody>
          <a:bodyPr>
            <a:normAutofit/>
          </a:bodyPr>
          <a:lstStyle/>
          <a:p>
            <a:r>
              <a:rPr lang="en-US" b="1" dirty="0">
                <a:cs typeface="Courier New" panose="02070309020205020404" pitchFamily="49" charset="0"/>
              </a:rPr>
              <a:t>Scalar</a:t>
            </a:r>
            <a:r>
              <a:rPr lang="en-US" dirty="0">
                <a:cs typeface="Courier New" panose="02070309020205020404" pitchFamily="49" charset="0"/>
              </a:rPr>
              <a:t> </a:t>
            </a:r>
            <a:r>
              <a:rPr lang="en-US" b="1" dirty="0">
                <a:cs typeface="Courier New" panose="02070309020205020404" pitchFamily="49" charset="0"/>
              </a:rPr>
              <a:t>types</a:t>
            </a:r>
            <a:r>
              <a:rPr lang="en-US" dirty="0">
                <a:cs typeface="Courier New" panose="02070309020205020404" pitchFamily="49" charset="0"/>
              </a:rPr>
              <a:t> (atomic/indivisible):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float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bool</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None</a:t>
            </a:r>
          </a:p>
          <a:p>
            <a:r>
              <a:rPr lang="en-US" b="1" dirty="0">
                <a:cs typeface="Courier New" panose="02070309020205020404" pitchFamily="49" charset="0"/>
              </a:rPr>
              <a:t>Non-scalar</a:t>
            </a:r>
            <a:r>
              <a:rPr lang="en-US" dirty="0">
                <a:cs typeface="Courier New" panose="02070309020205020404" pitchFamily="49" charset="0"/>
              </a:rPr>
              <a:t>: Examples  </a:t>
            </a:r>
            <a:r>
              <a:rPr lang="en-US" dirty="0">
                <a:latin typeface="Courier New" panose="02070309020205020404" pitchFamily="49" charset="0"/>
                <a:cs typeface="Courier New" panose="02070309020205020404" pitchFamily="49" charset="0"/>
              </a:rPr>
              <a:t>strings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lists</a:t>
            </a:r>
          </a:p>
          <a:p>
            <a:pPr marL="0" indent="0" algn="ctr">
              <a:buNone/>
            </a:pPr>
            <a:endParaRPr lang="en-US" dirty="0">
              <a:latin typeface="Courier New" panose="02070309020205020404" pitchFamily="49" charset="0"/>
              <a:cs typeface="Courier New" panose="02070309020205020404" pitchFamily="49" charset="0"/>
            </a:endParaRPr>
          </a:p>
          <a:p>
            <a:pPr marL="0" indent="0" algn="ctr">
              <a:buNone/>
            </a:pPr>
            <a:r>
              <a:rPr lang="en-US" dirty="0">
                <a:latin typeface="Courier New" panose="02070309020205020404" pitchFamily="49" charset="0"/>
                <a:cs typeface="Courier New" panose="02070309020205020404" pitchFamily="49" charset="0"/>
              </a:rPr>
              <a:t>"string"[3] = "i"</a:t>
            </a:r>
          </a:p>
          <a:p>
            <a:pPr marL="0" indent="0" algn="ctr">
              <a:buNone/>
            </a:pPr>
            <a:r>
              <a:rPr lang="en-US" dirty="0">
                <a:latin typeface="Courier New" panose="02070309020205020404" pitchFamily="49" charset="0"/>
                <a:cs typeface="Courier New" panose="02070309020205020404" pitchFamily="49" charset="0"/>
              </a:rPr>
              <a:t>[2, 5, 6, 7][2] = 6</a:t>
            </a:r>
          </a:p>
        </p:txBody>
      </p:sp>
    </p:spTree>
    <p:extLst>
      <p:ext uri="{BB962C8B-B14F-4D97-AF65-F5344CB8AC3E}">
        <p14:creationId xmlns:p14="http://schemas.microsoft.com/office/powerpoint/2010/main" val="242701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[7,3,5][[1,2,3][1]]</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1</a:t>
            </a:r>
          </a:p>
          <a:p>
            <a:pPr marL="514350" indent="-514350" defTabSz="1879600">
              <a:buSzPct val="100000"/>
              <a:buFont typeface="+mj-lt"/>
              <a:buAutoNum type="alphaLcParenR"/>
            </a:pPr>
            <a:r>
              <a:rPr lang="en-US" sz="3600" dirty="0"/>
              <a:t>2</a:t>
            </a:r>
          </a:p>
          <a:p>
            <a:pPr marL="514350" indent="-514350" defTabSz="1879600">
              <a:buSzPct val="100000"/>
              <a:buFont typeface="+mj-lt"/>
              <a:buAutoNum type="alphaLcParenR"/>
            </a:pPr>
            <a:r>
              <a:rPr lang="en-US" sz="3600" dirty="0"/>
              <a:t>3</a:t>
            </a:r>
          </a:p>
          <a:p>
            <a:pPr marL="514350" indent="-514350" defTabSz="1879600">
              <a:buSzPct val="100000"/>
              <a:buFont typeface="+mj-lt"/>
              <a:buAutoNum type="alphaLcParenR"/>
            </a:pPr>
            <a:r>
              <a:rPr lang="en-US" sz="3600" dirty="0"/>
              <a:t>5</a:t>
            </a:r>
          </a:p>
          <a:p>
            <a:pPr marL="514350" indent="-514350" defTabSz="1879600">
              <a:buSzPct val="100000"/>
              <a:buFont typeface="+mj-lt"/>
              <a:buAutoNum type="alphaLcParenR"/>
            </a:pPr>
            <a:r>
              <a:rPr lang="en-US" sz="3600" dirty="0"/>
              <a:t>7</a:t>
            </a:r>
          </a:p>
          <a:p>
            <a:pPr marL="514350" indent="-514350" defTabSz="1879600">
              <a:buSzPct val="100000"/>
              <a:buFont typeface="+mj-lt"/>
              <a:buAutoNum type="alphaLcParenR"/>
            </a:pPr>
            <a:r>
              <a:rPr lang="en-US" sz="3600" dirty="0"/>
              <a:t>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81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Operations on </a:t>
            </a:r>
            <a:r>
              <a:rPr lang="en-US" dirty="0" err="1"/>
              <a:t>int</a:t>
            </a:r>
            <a:r>
              <a:rPr lang="en-US" dirty="0"/>
              <a:t> and float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1272" y="1504990"/>
                <a:ext cx="11269682" cy="5353010"/>
              </a:xfrm>
            </p:spPr>
            <p:txBody>
              <a:bodyPr>
                <a:normAutofit/>
              </a:bodyPr>
              <a:lstStyle/>
              <a:p>
                <a:pPr marL="0" indent="0">
                  <a:buNone/>
                </a:pPr>
                <a:r>
                  <a:rPr lang="en-US" b="1" dirty="0"/>
                  <a:t>Result is float if and only if at least one argument is float,</a:t>
                </a:r>
                <a:br>
                  <a:rPr lang="en-US" b="1" dirty="0"/>
                </a:br>
                <a:r>
                  <a:rPr lang="en-US" b="1" dirty="0"/>
                  <a:t>except ** with negative exponent always gives a float</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addition multiplication, e.g. </a:t>
                </a:r>
                <a:r>
                  <a:rPr lang="en-US" dirty="0">
                    <a:latin typeface="Courier New" panose="02070309020205020404" pitchFamily="49" charset="0"/>
                    <a:cs typeface="Courier New" panose="02070309020205020404" pitchFamily="49" charset="0"/>
                    <a:sym typeface="Wingdings" panose="05000000000000000000" pitchFamily="2" charset="2"/>
                  </a:rPr>
                  <a:t>3.0*2</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6.0</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pow(x, y)</a:t>
                </a:r>
                <a:r>
                  <a:rPr lang="en-US" dirty="0">
                    <a:sym typeface="Wingdings" panose="05000000000000000000" pitchFamily="2" charset="2"/>
                  </a:rPr>
                  <a:t> power, e.g. </a:t>
                </a:r>
                <a:r>
                  <a:rPr lang="en-US" dirty="0">
                    <a:latin typeface="Courier New" panose="02070309020205020404" pitchFamily="49" charset="0"/>
                    <a:cs typeface="Courier New" panose="02070309020205020404" pitchFamily="49" charset="0"/>
                    <a:sym typeface="Wingdings" panose="05000000000000000000" pitchFamily="2" charset="2"/>
                  </a:rPr>
                  <a:t>2**3=pow(2,3)=8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2**-2=0.25</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C00000"/>
                    </a:solidFill>
                    <a:sym typeface="Wingdings" panose="05000000000000000000" pitchFamily="2" charset="2"/>
                  </a:rPr>
                  <a:t> integer division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m:rPr>
                            <m:nor/>
                          </m:rPr>
                          <a:rPr lang="en-US" dirty="0">
                            <a:sym typeface="Wingdings" panose="05000000000000000000" pitchFamily="2" charset="2"/>
                          </a:rPr>
                          <m:t>x</m:t>
                        </m:r>
                        <m:r>
                          <m:rPr>
                            <m:nor/>
                          </m:rPr>
                          <a:rPr lang="da-DK" b="0" i="0" dirty="0" smtClean="0">
                            <a:sym typeface="Wingdings" panose="05000000000000000000" pitchFamily="2" charset="2"/>
                          </a:rPr>
                          <m:t> </m:t>
                        </m:r>
                        <m:r>
                          <m:rPr>
                            <m:nor/>
                          </m:rPr>
                          <a:rPr lang="en-US" dirty="0">
                            <a:sym typeface="Wingdings" panose="05000000000000000000" pitchFamily="2" charset="2"/>
                          </a:rPr>
                          <m:t>/</m:t>
                        </m:r>
                        <m:r>
                          <m:rPr>
                            <m:nor/>
                          </m:rPr>
                          <a:rPr lang="da-DK" b="0" i="0" dirty="0" smtClean="0">
                            <a:sym typeface="Wingdings" panose="05000000000000000000" pitchFamily="2" charset="2"/>
                          </a:rPr>
                          <m:t> </m:t>
                        </m:r>
                        <m:r>
                          <m:rPr>
                            <m:nor/>
                          </m:rPr>
                          <a:rPr lang="en-US" dirty="0">
                            <a:sym typeface="Wingdings" panose="05000000000000000000" pitchFamily="2" charset="2"/>
                          </a:rPr>
                          <m:t>y</m:t>
                        </m:r>
                      </m:e>
                    </m:d>
                  </m:oMath>
                </a14:m>
                <a:br>
                  <a:rPr lang="en-US" dirty="0">
                    <a:sym typeface="Wingdings" panose="05000000000000000000" pitchFamily="2" charset="2"/>
                  </a:rPr>
                </a:br>
                <a:r>
                  <a:rPr lang="en-US" dirty="0">
                    <a:sym typeface="Wingdings" panose="05000000000000000000" pitchFamily="2" charset="2"/>
                  </a:rPr>
                  <a:t>e.g. </a:t>
                </a:r>
                <a:r>
                  <a:rPr lang="en-US" dirty="0">
                    <a:latin typeface="Courier New" panose="02070309020205020404" pitchFamily="49" charset="0"/>
                    <a:cs typeface="Courier New" panose="02070309020205020404" pitchFamily="49" charset="0"/>
                    <a:sym typeface="Wingdings" panose="05000000000000000000" pitchFamily="2" charset="2"/>
                  </a:rPr>
                  <a:t>15.0//4=</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3.0</a:t>
                </a:r>
                <a:r>
                  <a:rPr lang="en-US" dirty="0">
                    <a:sym typeface="Wingdings" panose="05000000000000000000" pitchFamily="2" charset="2"/>
                  </a:rPr>
                  <a:t>. Note: </a:t>
                </a:r>
                <a:r>
                  <a:rPr lang="en-US" dirty="0">
                    <a:latin typeface="Courier New" panose="02070309020205020404" pitchFamily="49" charset="0"/>
                    <a:cs typeface="Courier New" panose="02070309020205020404" pitchFamily="49" charset="0"/>
                    <a:sym typeface="Wingdings" panose="05000000000000000000" pitchFamily="2" charset="2"/>
                  </a:rPr>
                  <a:t>-8//3=-3</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a:t>
                </a:r>
                <a:r>
                  <a:rPr lang="en-US" dirty="0">
                    <a:solidFill>
                      <a:srgbClr val="C00000"/>
                    </a:solidFill>
                    <a:sym typeface="Wingdings" panose="05000000000000000000" pitchFamily="2" charset="2"/>
                  </a:rPr>
                  <a:t>division returns float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6/3=2.0</a:t>
                </a:r>
              </a:p>
              <a:p>
                <a:r>
                  <a:rPr lang="en-US" dirty="0">
                    <a:latin typeface="Courier New" panose="02070309020205020404" pitchFamily="49" charset="0"/>
                    <a:cs typeface="Courier New" panose="02070309020205020404" pitchFamily="49" charset="0"/>
                    <a:sym typeface="Wingdings" panose="05000000000000000000" pitchFamily="2" charset="2"/>
                  </a:rPr>
                  <a:t>abs(x)</a:t>
                </a:r>
                <a:r>
                  <a:rPr lang="en-US" dirty="0">
                    <a:cs typeface="Courier New" panose="02070309020205020404" pitchFamily="49" charset="0"/>
                    <a:sym typeface="Wingdings" panose="05000000000000000000" pitchFamily="2" charset="2"/>
                  </a:rPr>
                  <a:t> absolute value</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integer division remainder (modulo)</a:t>
                </a:r>
                <a:br>
                  <a:rPr lang="en-US" dirty="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11%3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a:t>
                </a:r>
                <a:br>
                  <a:rPr lang="en-US" dirty="0">
                    <a:latin typeface="Courier New" panose="02070309020205020404" pitchFamily="49" charset="0"/>
                    <a:cs typeface="Courier New" panose="02070309020205020404" pitchFamily="49" charset="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4.7%0.6</a:t>
                </a:r>
                <a:r>
                  <a:rPr lang="en-US" dirty="0">
                    <a:sym typeface="Wingdings" panose="05000000000000000000" pitchFamily="2" charset="2"/>
                  </a:rPr>
                  <a:t>=</a:t>
                </a:r>
                <a:r>
                  <a:rPr lang="en-US" dirty="0">
                    <a:latin typeface="Courier New" panose="02070309020205020404" pitchFamily="49" charset="0"/>
                    <a:cs typeface="Courier New" panose="02070309020205020404" pitchFamily="49" charset="0"/>
                    <a:sym typeface="Wingdings" panose="05000000000000000000" pitchFamily="2" charset="2"/>
                  </a:rPr>
                  <a:t>0.5000000000000003</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1272" y="1504990"/>
                <a:ext cx="11269682" cy="5353010"/>
              </a:xfrm>
              <a:blipFill>
                <a:blip r:embed="rId3"/>
                <a:stretch>
                  <a:fillRect l="-1082" t="-1936"/>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648866105"/>
              </p:ext>
            </p:extLst>
          </p:nvPr>
        </p:nvGraphicFramePr>
        <p:xfrm>
          <a:off x="7429500" y="3485555"/>
          <a:ext cx="4568883" cy="3292435"/>
        </p:xfrm>
        <a:graphic>
          <a:graphicData uri="http://schemas.openxmlformats.org/drawingml/2006/table">
            <a:tbl>
              <a:tblPr firstRow="1" bandRow="1">
                <a:tableStyleId>{5C22544A-7EE6-4342-B048-85BDC9FD1C3A}</a:tableStyleId>
              </a:tblPr>
              <a:tblGrid>
                <a:gridCol w="4568883">
                  <a:extLst>
                    <a:ext uri="{9D8B030D-6E8A-4147-A177-3AD203B41FA5}">
                      <a16:colId xmlns:a16="http://schemas.microsoft.com/office/drawing/2014/main" val="1873682825"/>
                    </a:ext>
                  </a:extLst>
                </a:gridCol>
              </a:tblGrid>
              <a:tr h="464318">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0.3 // 0.1 </a:t>
                      </a:r>
                      <a:endParaRPr lang="en-US" sz="16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solidFill>
                            <a:srgbClr val="C00000"/>
                          </a:solidFill>
                          <a:latin typeface="Courier New" panose="02070309020205020404" pitchFamily="49" charset="0"/>
                          <a:cs typeface="Courier New" panose="02070309020205020404" pitchFamily="49" charset="0"/>
                        </a:rPr>
                        <a:t>2.0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0.3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2.9999999999999996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10**1000 / 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OverflowError</a:t>
                      </a:r>
                      <a:r>
                        <a:rPr lang="en-US" sz="1600" b="1" baseline="0" dirty="0">
                          <a:latin typeface="Courier New" panose="02070309020205020404" pitchFamily="49" charset="0"/>
                          <a:cs typeface="Courier New" panose="02070309020205020404" pitchFamily="49" charset="0"/>
                        </a:rPr>
                        <a:t>: integer division result too large for a float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778" y="5018229"/>
            <a:ext cx="487666" cy="405904"/>
          </a:xfrm>
          <a:prstGeom prst="rect">
            <a:avLst/>
          </a:prstGeom>
        </p:spPr>
      </p:pic>
    </p:spTree>
    <p:extLst>
      <p:ext uri="{BB962C8B-B14F-4D97-AF65-F5344CB8AC3E}">
        <p14:creationId xmlns:p14="http://schemas.microsoft.com/office/powerpoint/2010/main" val="210837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3 ** x // 3 ** x</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3329" y="1212025"/>
            <a:ext cx="7138671" cy="5354003"/>
          </a:xfrm>
        </p:spPr>
      </p:pic>
      <p:sp>
        <p:nvSpPr>
          <p:cNvPr id="6" name="Content Placeholder 2"/>
          <p:cNvSpPr txBox="1">
            <a:spLocks/>
          </p:cNvSpPr>
          <p:nvPr/>
        </p:nvSpPr>
        <p:spPr>
          <a:xfrm>
            <a:off x="512500" y="3236595"/>
            <a:ext cx="4665289" cy="1771650"/>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ym typeface="Wingdings" panose="05000000000000000000" pitchFamily="2" charset="2"/>
              </a:rPr>
              <a:t>Working with larger integers takes slightly more than linear time in the number of digits</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7007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1160938"/>
              </p:ext>
            </p:extLst>
          </p:nvPr>
        </p:nvGraphicFramePr>
        <p:xfrm>
          <a:off x="1869191" y="686753"/>
          <a:ext cx="8509249" cy="5547360"/>
        </p:xfrm>
        <a:graphic>
          <a:graphicData uri="http://schemas.openxmlformats.org/drawingml/2006/table">
            <a:tbl>
              <a:tblPr firstRow="1" bandRow="1">
                <a:tableStyleId>{5C22544A-7EE6-4342-B048-85BDC9FD1C3A}</a:tableStyleId>
              </a:tblPr>
              <a:tblGrid>
                <a:gridCol w="8509249">
                  <a:extLst>
                    <a:ext uri="{9D8B030D-6E8A-4147-A177-3AD203B41FA5}">
                      <a16:colId xmlns:a16="http://schemas.microsoft.com/office/drawing/2014/main" val="1873682825"/>
                    </a:ext>
                  </a:extLst>
                </a:gridCol>
              </a:tblGrid>
              <a:tr h="214901">
                <a:tc>
                  <a:txBody>
                    <a:bodyPr/>
                    <a:lstStyle/>
                    <a:p>
                      <a:r>
                        <a:rPr lang="da-DK" sz="1600" b="1" dirty="0">
                          <a:latin typeface="Courier New" panose="02070309020205020404" pitchFamily="49" charset="0"/>
                          <a:cs typeface="Courier New" panose="02070309020205020404" pitchFamily="49" charset="0"/>
                        </a:rPr>
                        <a:t>integer-division-timing.py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from</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matplotlib.pyplot</a:t>
                      </a:r>
                      <a:r>
                        <a:rPr lang="es-ES" sz="1600" b="1" baseline="0" dirty="0">
                          <a:latin typeface="Courier New" panose="02070309020205020404" pitchFamily="49" charset="0"/>
                          <a:cs typeface="Courier New" panose="02070309020205020404" pitchFamily="49" charset="0"/>
                        </a:rPr>
                        <a:t> as </a:t>
                      </a:r>
                      <a:r>
                        <a:rPr lang="es-ES" sz="1600" b="1" baseline="0" dirty="0" err="1">
                          <a:latin typeface="Courier New" panose="02070309020205020404" pitchFamily="49" charset="0"/>
                          <a:cs typeface="Courier New" panose="02070309020205020404" pitchFamily="49" charset="0"/>
                        </a:rPr>
                        <a:t>plt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 [], []</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for</a:t>
                      </a:r>
                      <a:r>
                        <a:rPr lang="es-ES" sz="1600" b="1" baseline="0" dirty="0">
                          <a:latin typeface="Courier New" panose="02070309020205020404" pitchFamily="49" charset="0"/>
                          <a:cs typeface="Courier New" panose="02070309020205020404" pitchFamily="49" charset="0"/>
                        </a:rPr>
                        <a:t> i in </a:t>
                      </a:r>
                      <a:r>
                        <a:rPr lang="es-ES" sz="1600" b="1" baseline="0" dirty="0" err="1">
                          <a:latin typeface="Courier New" panose="02070309020205020404" pitchFamily="49" charset="0"/>
                          <a:cs typeface="Courier New" panose="02070309020205020404" pitchFamily="49" charset="0"/>
                        </a:rPr>
                        <a:t>range</a:t>
                      </a:r>
                      <a:r>
                        <a:rPr lang="es-ES" sz="1600" b="1" baseline="0" dirty="0">
                          <a:latin typeface="Courier New" panose="02070309020205020404" pitchFamily="49" charset="0"/>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x = 3 ** i // 2 ** i</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start</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solidFill>
                            <a:srgbClr val="00B050"/>
                          </a:solidFill>
                          <a:latin typeface="Courier New" panose="02070309020205020404" pitchFamily="49" charset="0"/>
                          <a:cs typeface="Courier New" panose="02070309020205020404" pitchFamily="49" charset="0"/>
                        </a:rPr>
                        <a:t>result</a:t>
                      </a:r>
                      <a:r>
                        <a:rPr lang="es-ES" sz="1600" b="1" baseline="0" dirty="0">
                          <a:solidFill>
                            <a:srgbClr val="00B050"/>
                          </a:solidFill>
                          <a:latin typeface="Courier New" panose="02070309020205020404" pitchFamily="49" charset="0"/>
                          <a:cs typeface="Courier New" panose="02070309020205020404" pitchFamily="49" charset="0"/>
                        </a:rPr>
                        <a:t> = 3 ** x // 3 ** x     </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the</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computation</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we</a:t>
                      </a:r>
                      <a:r>
                        <a:rPr lang="es-ES" sz="1600" b="1" baseline="0" dirty="0">
                          <a:solidFill>
                            <a:schemeClr val="bg1">
                              <a:lumMod val="50000"/>
                            </a:schemeClr>
                          </a:solidFill>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t =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start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print</a:t>
                      </a:r>
                      <a:r>
                        <a:rPr lang="es-ES" sz="1600" b="1" baseline="0" dirty="0">
                          <a:latin typeface="Courier New" panose="02070309020205020404" pitchFamily="49" charset="0"/>
                          <a:cs typeface="Courier New" panose="02070309020205020404" pitchFamily="49" charset="0"/>
                        </a:rPr>
                        <a:t>('i =', i, 'x =', x,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'time(</a:t>
                      </a:r>
                      <a:r>
                        <a:rPr lang="es-ES" sz="1600" b="1" baseline="0" dirty="0" err="1">
                          <a:latin typeface="Courier New" panose="02070309020205020404" pitchFamily="49" charset="0"/>
                          <a:cs typeface="Courier New" panose="02070309020205020404" pitchFamily="49" charset="0"/>
                        </a:rPr>
                        <a:t>sec</a:t>
                      </a:r>
                      <a:r>
                        <a:rPr lang="es-ES" sz="1600" b="1" baseline="0" dirty="0">
                          <a:latin typeface="Courier New" panose="02070309020205020404" pitchFamily="49" charset="0"/>
                          <a:cs typeface="Courier New" panose="02070309020205020404" pitchFamily="49" charset="0"/>
                        </a:rPr>
                        <a:t>) =', 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bits.append</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compute_time.append</a:t>
                      </a:r>
                      <a:r>
                        <a:rPr lang="es-ES" sz="1600" b="1" baseline="0" dirty="0">
                          <a:latin typeface="Courier New" panose="02070309020205020404" pitchFamily="49" charset="0"/>
                          <a:cs typeface="Courier New" panose="02070309020205020404" pitchFamily="49" charset="0"/>
                        </a:rPr>
                        <a:t>(t)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plt.title</a:t>
                      </a:r>
                      <a:r>
                        <a:rPr lang="es-ES" sz="1600" b="1" baseline="0" dirty="0">
                          <a:latin typeface="Courier New" panose="02070309020205020404" pitchFamily="49" charset="0"/>
                          <a:cs typeface="Courier New" panose="02070309020205020404" pitchFamily="49" charset="0"/>
                        </a:rPr>
                        <a:t>('Computing 3**x // 3**x')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plt.xlabel</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plt.ylabel</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computation</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seconds</a:t>
                      </a:r>
                      <a:r>
                        <a:rPr lang="es-ES" sz="1600" b="1" baseline="0"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'g:')</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'ro')</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plt.show</a:t>
                      </a: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55955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math</a:t>
            </a:r>
          </a:p>
        </p:txBody>
      </p:sp>
      <p:sp>
        <p:nvSpPr>
          <p:cNvPr id="3" name="Content Placeholder 2"/>
          <p:cNvSpPr>
            <a:spLocks noGrp="1"/>
          </p:cNvSpPr>
          <p:nvPr>
            <p:ph idx="1"/>
          </p:nvPr>
        </p:nvSpPr>
        <p:spPr>
          <a:xfrm>
            <a:off x="495300" y="1825625"/>
            <a:ext cx="11483340" cy="4855607"/>
          </a:xfrm>
        </p:spPr>
        <p:txBody>
          <a:bodyPr>
            <a:normAutofit/>
          </a:bodyPr>
          <a:lstStyle/>
          <a:p>
            <a:pPr marL="0" indent="0">
              <a:spcAft>
                <a:spcPts val="1200"/>
              </a:spcAft>
              <a:buNone/>
            </a:pPr>
            <a:r>
              <a:rPr lang="en-US" sz="2400" dirty="0"/>
              <a:t>Many standard mathematical functions are available in the Python module “</a:t>
            </a:r>
            <a:r>
              <a:rPr lang="en-US" sz="2400" dirty="0">
                <a:solidFill>
                  <a:srgbClr val="C00000"/>
                </a:solidFill>
                <a:latin typeface="Courier"/>
              </a:rPr>
              <a:t>math</a:t>
            </a:r>
            <a:r>
              <a:rPr lang="en-US" sz="2400" dirty="0"/>
              <a:t>”, e.g.</a:t>
            </a:r>
          </a:p>
          <a:p>
            <a:pPr marL="0" indent="0" algn="ctr">
              <a:spcAft>
                <a:spcPts val="1000"/>
              </a:spcAft>
              <a:buNone/>
            </a:pPr>
            <a:r>
              <a:rPr lang="en-US" sz="2400" dirty="0"/>
              <a:t>sqrt, sin, cos, tan, </a:t>
            </a:r>
            <a:r>
              <a:rPr lang="en-US" sz="2400" dirty="0" err="1"/>
              <a:t>asin</a:t>
            </a:r>
            <a:r>
              <a:rPr lang="en-US" sz="2400" dirty="0"/>
              <a:t>, </a:t>
            </a:r>
            <a:r>
              <a:rPr lang="en-US" sz="2400" dirty="0" err="1"/>
              <a:t>acos</a:t>
            </a:r>
            <a:r>
              <a:rPr lang="en-US" sz="2400" dirty="0"/>
              <a:t>, </a:t>
            </a:r>
            <a:r>
              <a:rPr lang="en-US" sz="2400" dirty="0" err="1"/>
              <a:t>atan</a:t>
            </a:r>
            <a:r>
              <a:rPr lang="en-US" sz="2400" dirty="0"/>
              <a:t>, log(natural), log10, exp, ceil, floor, ...</a:t>
            </a:r>
          </a:p>
          <a:p>
            <a:r>
              <a:rPr lang="en-US" sz="2400" dirty="0"/>
              <a:t>To use all the functions from the math module use </a:t>
            </a:r>
            <a:r>
              <a:rPr lang="en-US" sz="2400" dirty="0">
                <a:solidFill>
                  <a:srgbClr val="C00000"/>
                </a:solidFill>
                <a:latin typeface="Courier"/>
              </a:rPr>
              <a:t>import math</a:t>
            </a:r>
            <a:br>
              <a:rPr lang="en-US" sz="2400" dirty="0">
                <a:latin typeface="Courier"/>
              </a:rPr>
            </a:br>
            <a:r>
              <a:rPr lang="en-US" sz="2400" dirty="0"/>
              <a:t>Functions are now available as e.g. </a:t>
            </a:r>
            <a:r>
              <a:rPr lang="en-US" sz="2400" dirty="0" err="1">
                <a:latin typeface="Courier"/>
              </a:rPr>
              <a:t>math.sqrt</a:t>
            </a:r>
            <a:r>
              <a:rPr lang="en-US" sz="2400" dirty="0">
                <a:latin typeface="Courier"/>
              </a:rPr>
              <a:t>(10)</a:t>
            </a:r>
            <a:r>
              <a:rPr lang="en-US" sz="2400" dirty="0"/>
              <a:t> and </a:t>
            </a:r>
            <a:r>
              <a:rPr lang="en-US" sz="2400" dirty="0" err="1">
                <a:latin typeface="Courier"/>
              </a:rPr>
              <a:t>math.ceil</a:t>
            </a:r>
            <a:r>
              <a:rPr lang="en-US" sz="2400" dirty="0">
                <a:latin typeface="Courier"/>
              </a:rPr>
              <a:t>(7.2)</a:t>
            </a:r>
          </a:p>
          <a:p>
            <a:r>
              <a:rPr lang="en-US" sz="2400" dirty="0"/>
              <a:t>To import selected functions you instead write </a:t>
            </a:r>
            <a:r>
              <a:rPr lang="en-US" sz="2400" dirty="0">
                <a:solidFill>
                  <a:srgbClr val="C00000"/>
                </a:solidFill>
                <a:latin typeface="Courier"/>
              </a:rPr>
              <a:t>from math import </a:t>
            </a:r>
            <a:r>
              <a:rPr lang="en-US" sz="2400" dirty="0" err="1">
                <a:solidFill>
                  <a:srgbClr val="C00000"/>
                </a:solidFill>
                <a:latin typeface="Courier"/>
              </a:rPr>
              <a:t>sqrt</a:t>
            </a:r>
            <a:r>
              <a:rPr lang="en-US" sz="2400" dirty="0">
                <a:solidFill>
                  <a:srgbClr val="C00000"/>
                </a:solidFill>
                <a:latin typeface="Courier"/>
              </a:rPr>
              <a:t>, ceil</a:t>
            </a:r>
          </a:p>
          <a:p>
            <a:r>
              <a:rPr lang="en-US" sz="2400" dirty="0"/>
              <a:t>The library also contains some constants, e.g.</a:t>
            </a:r>
            <a:br>
              <a:rPr lang="en-US" sz="2400" dirty="0"/>
            </a:br>
            <a:r>
              <a:rPr lang="en-US" sz="2400" dirty="0"/>
              <a:t> </a:t>
            </a:r>
            <a:r>
              <a:rPr lang="en-US" sz="2400" dirty="0" err="1">
                <a:latin typeface="Courier"/>
              </a:rPr>
              <a:t>math.pi</a:t>
            </a:r>
            <a:r>
              <a:rPr lang="en-US" sz="2400" dirty="0"/>
              <a:t> = 3.141592... and </a:t>
            </a:r>
            <a:r>
              <a:rPr lang="en-US" sz="2400" dirty="0" err="1">
                <a:latin typeface="Courier"/>
              </a:rPr>
              <a:t>math.e</a:t>
            </a:r>
            <a:r>
              <a:rPr lang="en-US" sz="2400" dirty="0"/>
              <a:t> = 2.718281...</a:t>
            </a:r>
          </a:p>
          <a:p>
            <a:r>
              <a:rPr lang="en-US" sz="2400" dirty="0"/>
              <a:t>Note: </a:t>
            </a:r>
            <a:r>
              <a:rPr lang="en-US" sz="2400" dirty="0">
                <a:latin typeface="Courier"/>
              </a:rPr>
              <a:t>x ** 0.5</a:t>
            </a:r>
            <a:r>
              <a:rPr lang="en-US" sz="2400" dirty="0"/>
              <a:t> significantly faster than </a:t>
            </a:r>
            <a:r>
              <a:rPr lang="en-US" sz="2400" dirty="0" err="1">
                <a:latin typeface="Courier"/>
              </a:rPr>
              <a:t>sqrt</a:t>
            </a:r>
            <a:r>
              <a:rPr lang="en-US" sz="2400" dirty="0">
                <a:latin typeface="Courier"/>
              </a:rPr>
              <a:t>(x)</a:t>
            </a:r>
          </a:p>
        </p:txBody>
      </p:sp>
      <p:sp>
        <p:nvSpPr>
          <p:cNvPr id="4" name="Rectangle 3"/>
          <p:cNvSpPr/>
          <p:nvPr/>
        </p:nvSpPr>
        <p:spPr>
          <a:xfrm>
            <a:off x="815941" y="6193150"/>
            <a:ext cx="11318356" cy="646331"/>
          </a:xfrm>
          <a:prstGeom prst="rect">
            <a:avLst/>
          </a:prstGeom>
        </p:spPr>
        <p:txBody>
          <a:bodyPr wrap="none">
            <a:spAutoFit/>
          </a:bodyPr>
          <a:lstStyle/>
          <a:p>
            <a:pPr algn="r"/>
            <a:r>
              <a:rPr lang="en-US" dirty="0">
                <a:hlinkClick r:id="rId3"/>
              </a:rPr>
              <a:t>docs.python.org/3/library/math.html</a:t>
            </a:r>
            <a:br>
              <a:rPr lang="en-US" dirty="0"/>
            </a:br>
            <a:r>
              <a:rPr lang="en-US"/>
              <a:t>module </a:t>
            </a:r>
            <a:r>
              <a:rPr lang="en-US">
                <a:latin typeface="Courier"/>
              </a:rPr>
              <a:t>statistics</a:t>
            </a:r>
            <a:r>
              <a:rPr lang="en-US"/>
              <a:t> </a:t>
            </a:r>
            <a:r>
              <a:rPr lang="en-US" dirty="0"/>
              <a:t>contains basic functions like mean and variance, see </a:t>
            </a:r>
            <a:r>
              <a:rPr lang="en-US" dirty="0">
                <a:hlinkClick r:id="rId4"/>
              </a:rPr>
              <a:t>docs.python.org/3/library/statistics.html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690614"/>
              </p:ext>
            </p:extLst>
          </p:nvPr>
        </p:nvGraphicFramePr>
        <p:xfrm>
          <a:off x="7989453" y="4602993"/>
          <a:ext cx="3872230" cy="1402080"/>
        </p:xfrm>
        <a:graphic>
          <a:graphicData uri="http://schemas.openxmlformats.org/drawingml/2006/table">
            <a:tbl>
              <a:tblPr firstRow="1" bandRow="1">
                <a:tableStyleId>{5C22544A-7EE6-4342-B048-85BDC9FD1C3A}</a:tableStyleId>
              </a:tblPr>
              <a:tblGrid>
                <a:gridCol w="3872230">
                  <a:extLst>
                    <a:ext uri="{9D8B030D-6E8A-4147-A177-3AD203B41FA5}">
                      <a16:colId xmlns:a16="http://schemas.microsoft.com/office/drawing/2014/main" val="1873682825"/>
                    </a:ext>
                  </a:extLst>
                </a:gridCol>
              </a:tblGrid>
              <a:tr h="163787">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97609">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3.0000000000000004</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math.ceil</a:t>
                      </a: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6130" y="5599169"/>
            <a:ext cx="487666" cy="405904"/>
          </a:xfrm>
          <a:prstGeom prst="rect">
            <a:avLst/>
          </a:prstGeom>
        </p:spPr>
      </p:pic>
    </p:spTree>
    <p:extLst>
      <p:ext uri="{BB962C8B-B14F-4D97-AF65-F5344CB8AC3E}">
        <p14:creationId xmlns:p14="http://schemas.microsoft.com/office/powerpoint/2010/main" val="12327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16677</TotalTime>
  <Words>3108</Words>
  <Application>Microsoft Office PowerPoint</Application>
  <PresentationFormat>Widescreen</PresentationFormat>
  <Paragraphs>505</Paragraphs>
  <Slides>26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Calibri</vt:lpstr>
      <vt:lpstr>Calibri Light</vt:lpstr>
      <vt:lpstr>Cambria Math</vt:lpstr>
      <vt:lpstr>Courier</vt:lpstr>
      <vt:lpstr>Courier New</vt:lpstr>
      <vt:lpstr>Times New Roman</vt:lpstr>
      <vt:lpstr>Wingdings</vt:lpstr>
      <vt:lpstr>Office Theme</vt:lpstr>
      <vt:lpstr>Operations</vt:lpstr>
      <vt:lpstr>NoneType</vt:lpstr>
      <vt:lpstr>Type bool</vt:lpstr>
      <vt:lpstr>Scalar vs Non-scalar Types</vt:lpstr>
      <vt:lpstr>Questions – What is [7,3,5][[1,2,3][1]] ?</vt:lpstr>
      <vt:lpstr>Operations on int and float</vt:lpstr>
      <vt:lpstr>Running time for 3 ** x // 3 ** x</vt:lpstr>
      <vt:lpstr>PowerPoint Presentation</vt:lpstr>
      <vt:lpstr>module math</vt:lpstr>
      <vt:lpstr>PowerPoint Presentation</vt:lpstr>
      <vt:lpstr>Rounding up  integer fractions</vt:lpstr>
      <vt:lpstr>floats : Overflow, inf, -inf, nan</vt:lpstr>
      <vt:lpstr>Operations on bool </vt:lpstr>
      <vt:lpstr>Questions – What is "abc" and 42 ?</vt:lpstr>
      <vt:lpstr>Comparison operators (e.g. int, float, str)</vt:lpstr>
      <vt:lpstr>Chained comparisons</vt:lpstr>
      <vt:lpstr>Questions – What is 1 &lt; 0 &lt; 6/0 ?</vt:lpstr>
      <vt:lpstr>Binary numbers and operations</vt:lpstr>
      <vt:lpstr>Operations on strings</vt:lpstr>
      <vt:lpstr>... more string functions</vt:lpstr>
      <vt:lpstr>Questions – What is  s[2:42:3]?</vt:lpstr>
      <vt:lpstr>Strings are immutable</vt:lpstr>
      <vt:lpstr>Operators Precedence rules &amp; Associativity</vt:lpstr>
      <vt:lpstr>Long expressions</vt:lpstr>
      <vt:lpstr>+= and friends</vt:lpstr>
      <vt:lpstr>:=   assignment expressions        (the “Walrus Operator”)</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 Brodal</cp:lastModifiedBy>
  <cp:revision>581</cp:revision>
  <dcterms:created xsi:type="dcterms:W3CDTF">2017-10-19T06:54:16Z</dcterms:created>
  <dcterms:modified xsi:type="dcterms:W3CDTF">2022-04-07T17:48:49Z</dcterms:modified>
</cp:coreProperties>
</file>