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469" r:id="rId2"/>
    <p:sldId id="740" r:id="rId3"/>
    <p:sldId id="549" r:id="rId4"/>
    <p:sldId id="509" r:id="rId5"/>
    <p:sldId id="721" r:id="rId6"/>
    <p:sldId id="723" r:id="rId7"/>
    <p:sldId id="724" r:id="rId8"/>
    <p:sldId id="722" r:id="rId9"/>
    <p:sldId id="725" r:id="rId10"/>
    <p:sldId id="726" r:id="rId11"/>
    <p:sldId id="727" r:id="rId12"/>
    <p:sldId id="728" r:id="rId13"/>
    <p:sldId id="730" r:id="rId14"/>
    <p:sldId id="731" r:id="rId15"/>
    <p:sldId id="732" r:id="rId16"/>
    <p:sldId id="733" r:id="rId17"/>
    <p:sldId id="734" r:id="rId18"/>
    <p:sldId id="735" r:id="rId19"/>
    <p:sldId id="614" r:id="rId20"/>
    <p:sldId id="736" r:id="rId21"/>
    <p:sldId id="521" r:id="rId22"/>
    <p:sldId id="743" r:id="rId23"/>
    <p:sldId id="738" r:id="rId24"/>
    <p:sldId id="700" r:id="rId25"/>
    <p:sldId id="739" r:id="rId26"/>
    <p:sldId id="748" r:id="rId27"/>
    <p:sldId id="749" r:id="rId28"/>
    <p:sldId id="508" r:id="rId29"/>
    <p:sldId id="741" r:id="rId30"/>
    <p:sldId id="742" r:id="rId31"/>
    <p:sldId id="744" r:id="rId32"/>
    <p:sldId id="746" r:id="rId33"/>
    <p:sldId id="745" r:id="rId34"/>
    <p:sldId id="747" r:id="rId3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EA7E2C-EA00-4367-9D76-8F081084676A}" v="38" dt="2022-10-05T17:16:37.4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 autoAdjust="0"/>
    <p:restoredTop sz="94228" autoAdjust="0"/>
  </p:normalViewPr>
  <p:slideViewPr>
    <p:cSldViewPr snapToGrid="0">
      <p:cViewPr>
        <p:scale>
          <a:sx n="200" d="100"/>
          <a:sy n="200" d="100"/>
        </p:scale>
        <p:origin x="-7824" y="-274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21268595-56C0-4228-8637-DE163A73C4D8}"/>
    <pc:docChg chg="undo redo custSel addSld modSld sldOrd">
      <pc:chgData name="Gerth Stølting Brodal" userId="04ef4784-6591-4f86-a140-f5c3b108582a" providerId="ADAL" clId="{21268595-56C0-4228-8637-DE163A73C4D8}" dt="2022-03-17T05:12:02.277" v="545" actId="6549"/>
      <pc:docMkLst>
        <pc:docMk/>
      </pc:docMkLst>
      <pc:sldChg chg="modSp mod">
        <pc:chgData name="Gerth Stølting Brodal" userId="04ef4784-6591-4f86-a140-f5c3b108582a" providerId="ADAL" clId="{21268595-56C0-4228-8637-DE163A73C4D8}" dt="2022-03-16T12:19:20.238" v="395" actId="14100"/>
        <pc:sldMkLst>
          <pc:docMk/>
          <pc:sldMk cId="2271969579" sldId="730"/>
        </pc:sldMkLst>
        <pc:spChg chg="mod">
          <ac:chgData name="Gerth Stølting Brodal" userId="04ef4784-6591-4f86-a140-f5c3b108582a" providerId="ADAL" clId="{21268595-56C0-4228-8637-DE163A73C4D8}" dt="2022-03-16T12:19:20.238" v="395" actId="14100"/>
          <ac:spMkLst>
            <pc:docMk/>
            <pc:sldMk cId="2271969579" sldId="730"/>
            <ac:spMk id="15" creationId="{00000000-0000-0000-0000-000000000000}"/>
          </ac:spMkLst>
        </pc:spChg>
      </pc:sldChg>
      <pc:sldChg chg="modSp mod modAnim">
        <pc:chgData name="Gerth Stølting Brodal" userId="04ef4784-6591-4f86-a140-f5c3b108582a" providerId="ADAL" clId="{21268595-56C0-4228-8637-DE163A73C4D8}" dt="2022-03-16T12:28:19.306" v="398" actId="1076"/>
        <pc:sldMkLst>
          <pc:docMk/>
          <pc:sldMk cId="1712084666" sldId="735"/>
        </pc:sldMkLst>
        <pc:spChg chg="mod">
          <ac:chgData name="Gerth Stølting Brodal" userId="04ef4784-6591-4f86-a140-f5c3b108582a" providerId="ADAL" clId="{21268595-56C0-4228-8637-DE163A73C4D8}" dt="2022-03-16T12:28:19.306" v="398" actId="1076"/>
          <ac:spMkLst>
            <pc:docMk/>
            <pc:sldMk cId="1712084666" sldId="735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21268595-56C0-4228-8637-DE163A73C4D8}" dt="2022-03-16T12:28:15.117" v="397" actId="1076"/>
          <ac:spMkLst>
            <pc:docMk/>
            <pc:sldMk cId="1712084666" sldId="735"/>
            <ac:spMk id="9" creationId="{00000000-0000-0000-0000-000000000000}"/>
          </ac:spMkLst>
        </pc:spChg>
      </pc:sldChg>
      <pc:sldChg chg="modSp mod">
        <pc:chgData name="Gerth Stølting Brodal" userId="04ef4784-6591-4f86-a140-f5c3b108582a" providerId="ADAL" clId="{21268595-56C0-4228-8637-DE163A73C4D8}" dt="2022-03-16T07:02:40.605" v="3" actId="20577"/>
        <pc:sldMkLst>
          <pc:docMk/>
          <pc:sldMk cId="3982569386" sldId="742"/>
        </pc:sldMkLst>
        <pc:graphicFrameChg chg="modGraphic">
          <ac:chgData name="Gerth Stølting Brodal" userId="04ef4784-6591-4f86-a140-f5c3b108582a" providerId="ADAL" clId="{21268595-56C0-4228-8637-DE163A73C4D8}" dt="2022-03-16T07:02:40.605" v="3" actId="20577"/>
          <ac:graphicFrameMkLst>
            <pc:docMk/>
            <pc:sldMk cId="3982569386" sldId="74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21268595-56C0-4228-8637-DE163A73C4D8}" dt="2022-03-16T12:42:58.141" v="436"/>
        <pc:sldMkLst>
          <pc:docMk/>
          <pc:sldMk cId="2470406017" sldId="744"/>
        </pc:sldMkLst>
        <pc:spChg chg="mod">
          <ac:chgData name="Gerth Stølting Brodal" userId="04ef4784-6591-4f86-a140-f5c3b108582a" providerId="ADAL" clId="{21268595-56C0-4228-8637-DE163A73C4D8}" dt="2022-03-16T07:10:26.614" v="69" actId="1076"/>
          <ac:spMkLst>
            <pc:docMk/>
            <pc:sldMk cId="2470406017" sldId="744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21268595-56C0-4228-8637-DE163A73C4D8}" dt="2022-03-16T07:10:54.262" v="71" actId="948"/>
          <ac:graphicFrameMkLst>
            <pc:docMk/>
            <pc:sldMk cId="2470406017" sldId="744"/>
            <ac:graphicFrameMk id="4" creationId="{00000000-0000-0000-0000-000000000000}"/>
          </ac:graphicFrameMkLst>
        </pc:graphicFrameChg>
      </pc:sldChg>
      <pc:sldChg chg="addSp delSp modSp mod">
        <pc:chgData name="Gerth Stølting Brodal" userId="04ef4784-6591-4f86-a140-f5c3b108582a" providerId="ADAL" clId="{21268595-56C0-4228-8637-DE163A73C4D8}" dt="2022-03-16T07:52:33.390" v="384" actId="20577"/>
        <pc:sldMkLst>
          <pc:docMk/>
          <pc:sldMk cId="16499050" sldId="745"/>
        </pc:sldMkLst>
        <pc:graphicFrameChg chg="modGraphic">
          <ac:chgData name="Gerth Stølting Brodal" userId="04ef4784-6591-4f86-a140-f5c3b108582a" providerId="ADAL" clId="{21268595-56C0-4228-8637-DE163A73C4D8}" dt="2022-03-16T07:52:33.390" v="384" actId="20577"/>
          <ac:graphicFrameMkLst>
            <pc:docMk/>
            <pc:sldMk cId="16499050" sldId="745"/>
            <ac:graphicFrameMk id="5" creationId="{00000000-0000-0000-0000-000000000000}"/>
          </ac:graphicFrameMkLst>
        </pc:graphicFrameChg>
        <pc:graphicFrameChg chg="add del mod">
          <ac:chgData name="Gerth Stølting Brodal" userId="04ef4784-6591-4f86-a140-f5c3b108582a" providerId="ADAL" clId="{21268595-56C0-4228-8637-DE163A73C4D8}" dt="2022-03-16T07:28:54.756" v="126"/>
          <ac:graphicFrameMkLst>
            <pc:docMk/>
            <pc:sldMk cId="16499050" sldId="745"/>
            <ac:graphicFrameMk id="6" creationId="{8E97ABA6-CFFD-44F0-92C3-2DDBFA51F1AF}"/>
          </ac:graphicFrameMkLst>
        </pc:graphicFrameChg>
      </pc:sldChg>
      <pc:sldChg chg="modSp mod ord">
        <pc:chgData name="Gerth Stølting Brodal" userId="04ef4784-6591-4f86-a140-f5c3b108582a" providerId="ADAL" clId="{21268595-56C0-4228-8637-DE163A73C4D8}" dt="2022-03-16T07:56:39.571" v="390"/>
        <pc:sldMkLst>
          <pc:docMk/>
          <pc:sldMk cId="300645954" sldId="746"/>
        </pc:sldMkLst>
        <pc:graphicFrameChg chg="modGraphic">
          <ac:chgData name="Gerth Stølting Brodal" userId="04ef4784-6591-4f86-a140-f5c3b108582a" providerId="ADAL" clId="{21268595-56C0-4228-8637-DE163A73C4D8}" dt="2022-03-16T07:12:09.186" v="72" actId="403"/>
          <ac:graphicFrameMkLst>
            <pc:docMk/>
            <pc:sldMk cId="300645954" sldId="746"/>
            <ac:graphicFrameMk id="4" creationId="{00000000-0000-0000-0000-000000000000}"/>
          </ac:graphicFrameMkLst>
        </pc:graphicFrameChg>
      </pc:sldChg>
      <pc:sldChg chg="addSp delSp modSp new mod modNotesTx">
        <pc:chgData name="Gerth Stølting Brodal" userId="04ef4784-6591-4f86-a140-f5c3b108582a" providerId="ADAL" clId="{21268595-56C0-4228-8637-DE163A73C4D8}" dt="2022-03-17T05:12:02.277" v="545" actId="6549"/>
        <pc:sldMkLst>
          <pc:docMk/>
          <pc:sldMk cId="1189195703" sldId="747"/>
        </pc:sldMkLst>
        <pc:spChg chg="mod">
          <ac:chgData name="Gerth Stølting Brodal" userId="04ef4784-6591-4f86-a140-f5c3b108582a" providerId="ADAL" clId="{21268595-56C0-4228-8637-DE163A73C4D8}" dt="2022-03-16T07:44:19.776" v="269" actId="20577"/>
          <ac:spMkLst>
            <pc:docMk/>
            <pc:sldMk cId="1189195703" sldId="747"/>
            <ac:spMk id="2" creationId="{447D7889-221E-4872-84EB-2CBC93AFCAB9}"/>
          </ac:spMkLst>
        </pc:spChg>
        <pc:spChg chg="del">
          <ac:chgData name="Gerth Stølting Brodal" userId="04ef4784-6591-4f86-a140-f5c3b108582a" providerId="ADAL" clId="{21268595-56C0-4228-8637-DE163A73C4D8}" dt="2022-03-16T07:28:48.007" v="124" actId="478"/>
          <ac:spMkLst>
            <pc:docMk/>
            <pc:sldMk cId="1189195703" sldId="747"/>
            <ac:spMk id="3" creationId="{665384CD-E133-459F-B16D-52D90506D2D0}"/>
          </ac:spMkLst>
        </pc:spChg>
        <pc:spChg chg="add mod">
          <ac:chgData name="Gerth Stølting Brodal" userId="04ef4784-6591-4f86-a140-f5c3b108582a" providerId="ADAL" clId="{21268595-56C0-4228-8637-DE163A73C4D8}" dt="2022-03-16T07:46:01.476" v="348" actId="207"/>
          <ac:spMkLst>
            <pc:docMk/>
            <pc:sldMk cId="1189195703" sldId="747"/>
            <ac:spMk id="6" creationId="{7BF8C2F4-E08A-4E3E-A4EA-7A23184E9802}"/>
          </ac:spMkLst>
        </pc:spChg>
        <pc:spChg chg="add del">
          <ac:chgData name="Gerth Stølting Brodal" userId="04ef4784-6591-4f86-a140-f5c3b108582a" providerId="ADAL" clId="{21268595-56C0-4228-8637-DE163A73C4D8}" dt="2022-03-16T07:44:58.951" v="303"/>
          <ac:spMkLst>
            <pc:docMk/>
            <pc:sldMk cId="1189195703" sldId="747"/>
            <ac:spMk id="7" creationId="{4224DCAD-13BA-40F9-9B57-50103AA0ED06}"/>
          </ac:spMkLst>
        </pc:spChg>
        <pc:spChg chg="add del">
          <ac:chgData name="Gerth Stølting Brodal" userId="04ef4784-6591-4f86-a140-f5c3b108582a" providerId="ADAL" clId="{21268595-56C0-4228-8637-DE163A73C4D8}" dt="2022-03-16T07:45:09.660" v="308"/>
          <ac:spMkLst>
            <pc:docMk/>
            <pc:sldMk cId="1189195703" sldId="747"/>
            <ac:spMk id="8" creationId="{65CA699C-0E41-47C6-9677-F63DDD675A32}"/>
          </ac:spMkLst>
        </pc:spChg>
        <pc:graphicFrameChg chg="add del mod">
          <ac:chgData name="Gerth Stølting Brodal" userId="04ef4784-6591-4f86-a140-f5c3b108582a" providerId="ADAL" clId="{21268595-56C0-4228-8637-DE163A73C4D8}" dt="2022-03-16T07:28:45.338" v="123" actId="478"/>
          <ac:graphicFrameMkLst>
            <pc:docMk/>
            <pc:sldMk cId="1189195703" sldId="747"/>
            <ac:graphicFrameMk id="4" creationId="{0CB47BC3-05D4-4963-8DF7-62AE76461A64}"/>
          </ac:graphicFrameMkLst>
        </pc:graphicFrameChg>
        <pc:graphicFrameChg chg="add mod modGraphic">
          <ac:chgData name="Gerth Stølting Brodal" userId="04ef4784-6591-4f86-a140-f5c3b108582a" providerId="ADAL" clId="{21268595-56C0-4228-8637-DE163A73C4D8}" dt="2022-03-16T07:53:36.867" v="388" actId="1035"/>
          <ac:graphicFrameMkLst>
            <pc:docMk/>
            <pc:sldMk cId="1189195703" sldId="747"/>
            <ac:graphicFrameMk id="5" creationId="{FE111968-1638-4444-A129-DD8554BDC4AF}"/>
          </ac:graphicFrameMkLst>
        </pc:graphicFrameChg>
      </pc:sldChg>
    </pc:docChg>
  </pc:docChgLst>
  <pc:docChgLst>
    <pc:chgData name="Gerth Stølting Brodal" userId="04ef4784-6591-4f86-a140-f5c3b108582a" providerId="ADAL" clId="{AEEA7E2C-EA00-4367-9D76-8F081084676A}"/>
    <pc:docChg chg="undo redo custSel addSld modSld">
      <pc:chgData name="Gerth Stølting Brodal" userId="04ef4784-6591-4f86-a140-f5c3b108582a" providerId="ADAL" clId="{AEEA7E2C-EA00-4367-9D76-8F081084676A}" dt="2022-10-05T20:27:15.389" v="1211" actId="313"/>
      <pc:docMkLst>
        <pc:docMk/>
      </pc:docMkLst>
      <pc:sldChg chg="modSp mod">
        <pc:chgData name="Gerth Stølting Brodal" userId="04ef4784-6591-4f86-a140-f5c3b108582a" providerId="ADAL" clId="{AEEA7E2C-EA00-4367-9D76-8F081084676A}" dt="2022-10-05T12:17:16.200" v="9" actId="20577"/>
        <pc:sldMkLst>
          <pc:docMk/>
          <pc:sldMk cId="968077230" sldId="469"/>
        </pc:sldMkLst>
        <pc:spChg chg="mod">
          <ac:chgData name="Gerth Stølting Brodal" userId="04ef4784-6591-4f86-a140-f5c3b108582a" providerId="ADAL" clId="{AEEA7E2C-EA00-4367-9D76-8F081084676A}" dt="2022-10-05T12:17:16.200" v="9" actId="20577"/>
          <ac:spMkLst>
            <pc:docMk/>
            <pc:sldMk cId="968077230" sldId="469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AEEA7E2C-EA00-4367-9D76-8F081084676A}" dt="2022-10-05T17:16:36.358" v="1015" actId="20577"/>
        <pc:sldMkLst>
          <pc:docMk/>
          <pc:sldMk cId="1110575470" sldId="508"/>
        </pc:sldMkLst>
      </pc:sldChg>
      <pc:sldChg chg="addSp delSp modSp new mod modNotesTx">
        <pc:chgData name="Gerth Stølting Brodal" userId="04ef4784-6591-4f86-a140-f5c3b108582a" providerId="ADAL" clId="{AEEA7E2C-EA00-4367-9D76-8F081084676A}" dt="2022-10-05T20:27:15.389" v="1211" actId="313"/>
        <pc:sldMkLst>
          <pc:docMk/>
          <pc:sldMk cId="1737539052" sldId="748"/>
        </pc:sldMkLst>
        <pc:spChg chg="mod">
          <ac:chgData name="Gerth Stølting Brodal" userId="04ef4784-6591-4f86-a140-f5c3b108582a" providerId="ADAL" clId="{AEEA7E2C-EA00-4367-9D76-8F081084676A}" dt="2022-10-05T12:19:22.315" v="20" actId="20577"/>
          <ac:spMkLst>
            <pc:docMk/>
            <pc:sldMk cId="1737539052" sldId="748"/>
            <ac:spMk id="2" creationId="{96BE3BC4-F992-437E-8464-C533EE3E09DF}"/>
          </ac:spMkLst>
        </pc:spChg>
        <pc:spChg chg="mod">
          <ac:chgData name="Gerth Stølting Brodal" userId="04ef4784-6591-4f86-a140-f5c3b108582a" providerId="ADAL" clId="{AEEA7E2C-EA00-4367-9D76-8F081084676A}" dt="2022-10-05T18:19:18.540" v="1207" actId="20577"/>
          <ac:spMkLst>
            <pc:docMk/>
            <pc:sldMk cId="1737539052" sldId="748"/>
            <ac:spMk id="3" creationId="{E2463C16-AF75-4AF4-8E42-E74A473121F4}"/>
          </ac:spMkLst>
        </pc:spChg>
        <pc:spChg chg="add mod">
          <ac:chgData name="Gerth Stølting Brodal" userId="04ef4784-6591-4f86-a140-f5c3b108582a" providerId="ADAL" clId="{AEEA7E2C-EA00-4367-9D76-8F081084676A}" dt="2022-10-05T13:26:57.722" v="667" actId="1035"/>
          <ac:spMkLst>
            <pc:docMk/>
            <pc:sldMk cId="1737539052" sldId="748"/>
            <ac:spMk id="5" creationId="{FD91FFA2-EE27-4D28-82FF-83A8BFC9BB0F}"/>
          </ac:spMkLst>
        </pc:spChg>
        <pc:spChg chg="add del">
          <ac:chgData name="Gerth Stølting Brodal" userId="04ef4784-6591-4f86-a140-f5c3b108582a" providerId="ADAL" clId="{AEEA7E2C-EA00-4367-9D76-8F081084676A}" dt="2022-10-05T13:05:56.964" v="95" actId="22"/>
          <ac:spMkLst>
            <pc:docMk/>
            <pc:sldMk cId="1737539052" sldId="748"/>
            <ac:spMk id="7" creationId="{A8E62139-0E94-4D3E-AEE4-22FBFD28FFED}"/>
          </ac:spMkLst>
        </pc:spChg>
        <pc:graphicFrameChg chg="add mod modGraphic">
          <ac:chgData name="Gerth Stølting Brodal" userId="04ef4784-6591-4f86-a140-f5c3b108582a" providerId="ADAL" clId="{AEEA7E2C-EA00-4367-9D76-8F081084676A}" dt="2022-10-05T20:27:15.389" v="1211" actId="313"/>
          <ac:graphicFrameMkLst>
            <pc:docMk/>
            <pc:sldMk cId="1737539052" sldId="748"/>
            <ac:graphicFrameMk id="8" creationId="{F8A64F6A-C25F-4319-BE42-0EE3AFCF56D3}"/>
          </ac:graphicFrameMkLst>
        </pc:graphicFrameChg>
      </pc:sldChg>
      <pc:sldChg chg="addSp delSp modSp new mod modNotesTx">
        <pc:chgData name="Gerth Stølting Brodal" userId="04ef4784-6591-4f86-a140-f5c3b108582a" providerId="ADAL" clId="{AEEA7E2C-EA00-4367-9D76-8F081084676A}" dt="2022-10-05T17:16:56.991" v="1080" actId="20577"/>
        <pc:sldMkLst>
          <pc:docMk/>
          <pc:sldMk cId="2270359650" sldId="749"/>
        </pc:sldMkLst>
        <pc:spChg chg="mod">
          <ac:chgData name="Gerth Stølting Brodal" userId="04ef4784-6591-4f86-a140-f5c3b108582a" providerId="ADAL" clId="{AEEA7E2C-EA00-4367-9D76-8F081084676A}" dt="2022-10-05T17:11:31.065" v="841" actId="14100"/>
          <ac:spMkLst>
            <pc:docMk/>
            <pc:sldMk cId="2270359650" sldId="749"/>
            <ac:spMk id="2" creationId="{3E30ADA5-BDB5-469D-893C-A6E4F381D8D5}"/>
          </ac:spMkLst>
        </pc:spChg>
        <pc:spChg chg="del">
          <ac:chgData name="Gerth Stølting Brodal" userId="04ef4784-6591-4f86-a140-f5c3b108582a" providerId="ADAL" clId="{AEEA7E2C-EA00-4367-9D76-8F081084676A}" dt="2022-10-05T17:10:09.264" v="837" actId="478"/>
          <ac:spMkLst>
            <pc:docMk/>
            <pc:sldMk cId="2270359650" sldId="749"/>
            <ac:spMk id="3" creationId="{C086A7ED-ED47-4626-A7E7-53E0D659169C}"/>
          </ac:spMkLst>
        </pc:spChg>
        <pc:picChg chg="add mod">
          <ac:chgData name="Gerth Stølting Brodal" userId="04ef4784-6591-4f86-a140-f5c3b108582a" providerId="ADAL" clId="{AEEA7E2C-EA00-4367-9D76-8F081084676A}" dt="2022-10-05T17:11:16.371" v="840" actId="1076"/>
          <ac:picMkLst>
            <pc:docMk/>
            <pc:sldMk cId="2270359650" sldId="749"/>
            <ac:picMk id="5" creationId="{18491FD9-D3D7-4CE3-B1FC-5C447D69BFF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Emphasized</a:t>
            </a:r>
            <a:r>
              <a:rPr lang="da-DK" dirty="0"/>
              <a:t> (red)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those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baseline="0" dirty="0"/>
              <a:t>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during</a:t>
            </a:r>
            <a:r>
              <a:rPr lang="da-DK" baseline="0" dirty="0"/>
              <a:t> the </a:t>
            </a:r>
            <a:r>
              <a:rPr lang="da-DK" baseline="0" dirty="0" err="1"/>
              <a:t>course</a:t>
            </a:r>
            <a:r>
              <a:rPr lang="da-DK" baseline="0" dirty="0"/>
              <a:t> </a:t>
            </a:r>
            <a:r>
              <a:rPr lang="da-DK" baseline="0" dirty="0" err="1"/>
              <a:t>until</a:t>
            </a:r>
            <a:r>
              <a:rPr lang="da-DK" baseline="0" dirty="0"/>
              <a:t> </a:t>
            </a:r>
            <a:r>
              <a:rPr lang="da-DK" baseline="0" dirty="0" err="1"/>
              <a:t>now</a:t>
            </a:r>
            <a:endParaRPr lang="da-DK" baseline="0" dirty="0"/>
          </a:p>
          <a:p>
            <a:endParaRPr lang="en-US" dirty="0"/>
          </a:p>
          <a:p>
            <a:r>
              <a:rPr lang="en-US" dirty="0"/>
              <a:t>Blue</a:t>
            </a:r>
            <a:r>
              <a:rPr lang="en-US" baseline="0" dirty="0"/>
              <a:t> are those we consider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53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“coverage html” generates a nice html overview of the code that was executed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92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27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Guido van Rossum (@ Dropbox, 2019) is a core developer</a:t>
            </a:r>
            <a:r>
              <a:rPr lang="en-US" baseline="0" dirty="0"/>
              <a:t> for </a:t>
            </a:r>
            <a:r>
              <a:rPr lang="en-US" baseline="0" dirty="0" err="1"/>
              <a:t>mypy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84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variable __annotations__ contains the annotations</a:t>
            </a:r>
            <a:r>
              <a:rPr lang="en-US" baseline="0" dirty="0"/>
              <a:t> of global variables</a:t>
            </a:r>
          </a:p>
          <a:p>
            <a:endParaRPr lang="en-US" baseline="0" dirty="0"/>
          </a:p>
          <a:p>
            <a:r>
              <a:rPr lang="en-US" baseline="0" dirty="0" err="1"/>
              <a:t>dataclasses</a:t>
            </a:r>
            <a:r>
              <a:rPr lang="en-US" baseline="0" dirty="0"/>
              <a:t> (@</a:t>
            </a:r>
            <a:r>
              <a:rPr lang="en-US" baseline="0" dirty="0" err="1"/>
              <a:t>dataclass</a:t>
            </a:r>
            <a:r>
              <a:rPr lang="en-US" baseline="0" dirty="0"/>
              <a:t> decorator) use type hints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63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baseline="0" dirty="0"/>
              <a:t> in g has no type</a:t>
            </a:r>
          </a:p>
          <a:p>
            <a:endParaRPr lang="en-US" baseline="0" dirty="0"/>
          </a:p>
          <a:p>
            <a:r>
              <a:rPr lang="en-US" baseline="0" dirty="0"/>
              <a:t>Global </a:t>
            </a:r>
            <a:r>
              <a:rPr lang="en-US" baseline="0"/>
              <a:t>variable annotations are in __annotations__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93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106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72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Do </a:t>
            </a:r>
            <a:r>
              <a:rPr lang="en-US" dirty="0"/>
              <a:t>not need to import typing from simple annotations (generic does), can use </a:t>
            </a:r>
            <a:r>
              <a:rPr lang="en-US" dirty="0" err="1"/>
              <a:t>builtin</a:t>
            </a:r>
            <a:r>
              <a:rPr lang="en-US" dirty="0"/>
              <a:t>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deprecated functionality will be removed from the typing module in the first Python version released 5 years after the release of Python 3.9.0. (i.e. in 2025)</a:t>
            </a:r>
          </a:p>
          <a:p>
            <a:r>
              <a:rPr lang="da-DK" dirty="0"/>
              <a:t>Type union (</a:t>
            </a:r>
            <a:r>
              <a:rPr lang="da-DK" dirty="0" err="1"/>
              <a:t>python</a:t>
            </a:r>
            <a:r>
              <a:rPr lang="da-DK" dirty="0"/>
              <a:t> 3.10)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for the input type is not necessary in typed languages</a:t>
            </a:r>
            <a:r>
              <a:rPr lang="en-US" baseline="0" dirty="0"/>
              <a:t> like C, C++, Java where the method only can be called with arguments of the correct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02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0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01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22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17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glass box</a:t>
            </a:r>
            <a:r>
              <a:rPr lang="en-US" baseline="0" dirty="0"/>
              <a:t> = you need to know how the code is structured to force different parts to be executed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80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verbosity level is 1;</a:t>
            </a:r>
            <a:r>
              <a:rPr lang="en-US" baseline="0" dirty="0"/>
              <a:t> level 2 increases the amount of output generated during the </a:t>
            </a:r>
            <a:r>
              <a:rPr lang="en-US" baseline="0"/>
              <a:t>testing phase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03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coverage</a:t>
            </a:r>
            <a:r>
              <a:rPr lang="da-DK" dirty="0"/>
              <a:t> </a:t>
            </a:r>
            <a:r>
              <a:rPr lang="da-DK" i="1" dirty="0" err="1"/>
              <a:t>does</a:t>
            </a:r>
            <a:r>
              <a:rPr lang="da-DK" i="1" dirty="0"/>
              <a:t> not </a:t>
            </a:r>
            <a:r>
              <a:rPr lang="da-DK" dirty="0" err="1"/>
              <a:t>ensure</a:t>
            </a:r>
            <a:r>
              <a:rPr lang="da-DK" dirty="0"/>
              <a:t> all branches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taken</a:t>
            </a:r>
            <a:r>
              <a:rPr lang="da-DK" dirty="0"/>
              <a:t> (an ”</a:t>
            </a:r>
            <a:r>
              <a:rPr lang="da-DK" dirty="0" err="1"/>
              <a:t>if</a:t>
            </a:r>
            <a:r>
              <a:rPr lang="da-DK" dirty="0"/>
              <a:t>:” </a:t>
            </a:r>
            <a:r>
              <a:rPr lang="da-DK" dirty="0" err="1"/>
              <a:t>might</a:t>
            </a:r>
            <a:r>
              <a:rPr lang="da-DK" dirty="0"/>
              <a:t> not have an ”</a:t>
            </a:r>
            <a:r>
              <a:rPr lang="da-DK" dirty="0" err="1"/>
              <a:t>else</a:t>
            </a:r>
            <a:r>
              <a:rPr lang="da-DK" dirty="0"/>
              <a:t>:” part)</a:t>
            </a:r>
          </a:p>
          <a:p>
            <a:endParaRPr lang="da-DK" dirty="0"/>
          </a:p>
          <a:p>
            <a:r>
              <a:rPr lang="da-DK" dirty="0" err="1"/>
              <a:t>Goldbach’s</a:t>
            </a:r>
            <a:r>
              <a:rPr lang="da-DK" dirty="0"/>
              <a:t> </a:t>
            </a:r>
            <a:r>
              <a:rPr lang="da-DK" dirty="0" err="1"/>
              <a:t>weak</a:t>
            </a:r>
            <a:r>
              <a:rPr lang="da-DK" dirty="0"/>
              <a:t> </a:t>
            </a:r>
            <a:r>
              <a:rPr lang="da-DK" dirty="0" err="1"/>
              <a:t>conjecture</a:t>
            </a:r>
            <a:r>
              <a:rPr lang="da-DK" dirty="0"/>
              <a:t> </a:t>
            </a:r>
            <a:r>
              <a:rPr lang="da-DK" dirty="0" err="1"/>
              <a:t>states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line 14 </a:t>
            </a:r>
            <a:r>
              <a:rPr lang="da-DK" dirty="0" err="1"/>
              <a:t>will</a:t>
            </a:r>
            <a:r>
              <a:rPr lang="da-DK" dirty="0"/>
              <a:t> never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, </a:t>
            </a:r>
            <a:r>
              <a:rPr lang="da-DK" dirty="0" err="1"/>
              <a:t>recently</a:t>
            </a:r>
            <a:r>
              <a:rPr lang="da-DK" dirty="0"/>
              <a:t> </a:t>
            </a:r>
            <a:r>
              <a:rPr lang="da-DK" dirty="0" err="1"/>
              <a:t>proved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significant</a:t>
            </a:r>
            <a:r>
              <a:rPr lang="da-DK" dirty="0"/>
              <a:t> </a:t>
            </a:r>
            <a:r>
              <a:rPr lang="da-DK" dirty="0" err="1"/>
              <a:t>insights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the problem,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never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…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6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257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q.inria.fr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doctest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est.org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coverag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oldbach%27s_weak_conjectur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dev/peps/pep-0484/" TargetMode="External"/><Relationship Id="rId4" Type="http://schemas.openxmlformats.org/officeDocument/2006/relationships/hyperlink" Target="https://www.google.com/url?sa=t&amp;rct=j&amp;q=&amp;esrc=s&amp;source=web&amp;cd=1&amp;ved=2ahUKEwitnuqf5I7hAhWHAxAIHTJWA-kQFjAAegQIBxAB&amp;url=http://mypy-lang.org/&amp;usg=AOvVaw2bn63UXnfMdWbR3mNQ0dk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84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85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ps.python.org/pep-0604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simple_stmts.html#asser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262190"/>
            <a:ext cx="11687441" cy="1325563"/>
          </a:xfrm>
        </p:spPr>
        <p:txBody>
          <a:bodyPr/>
          <a:lstStyle/>
          <a:p>
            <a:pPr algn="r"/>
            <a:r>
              <a:rPr lang="da-DK" dirty="0" err="1"/>
              <a:t>Documentation</a:t>
            </a:r>
            <a:r>
              <a:rPr lang="da-DK" dirty="0"/>
              <a:t>, </a:t>
            </a:r>
            <a:r>
              <a:rPr lang="da-DK" dirty="0" err="1"/>
              <a:t>testing</a:t>
            </a:r>
            <a:r>
              <a:rPr lang="da-DK" dirty="0"/>
              <a:t> and </a:t>
            </a:r>
            <a:r>
              <a:rPr lang="da-DK" dirty="0" err="1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2313" y="3255264"/>
            <a:ext cx="8556951" cy="3602737"/>
          </a:xfrm>
        </p:spPr>
        <p:txBody>
          <a:bodyPr>
            <a:normAutofit fontScale="77500" lnSpcReduction="20000"/>
          </a:bodyPr>
          <a:lstStyle/>
          <a:p>
            <a:r>
              <a:rPr lang="da-DK" dirty="0" err="1"/>
              <a:t>docstring</a:t>
            </a:r>
            <a:endParaRPr lang="da-DK" dirty="0"/>
          </a:p>
          <a:p>
            <a:r>
              <a:rPr lang="da-DK" dirty="0"/>
              <a:t>defensive </a:t>
            </a:r>
            <a:r>
              <a:rPr lang="da-DK" dirty="0" err="1"/>
              <a:t>programming</a:t>
            </a:r>
            <a:endParaRPr lang="da-DK" dirty="0"/>
          </a:p>
          <a:p>
            <a:r>
              <a:rPr lang="da-DK" dirty="0" err="1"/>
              <a:t>assert</a:t>
            </a:r>
            <a:endParaRPr lang="da-DK" dirty="0"/>
          </a:p>
          <a:p>
            <a:r>
              <a:rPr lang="da-DK" dirty="0"/>
              <a:t>test driven </a:t>
            </a:r>
            <a:r>
              <a:rPr lang="da-DK" dirty="0" err="1"/>
              <a:t>developement</a:t>
            </a:r>
            <a:endParaRPr lang="da-DK" dirty="0"/>
          </a:p>
          <a:p>
            <a:r>
              <a:rPr lang="da-DK" dirty="0"/>
              <a:t>assertions</a:t>
            </a:r>
          </a:p>
          <a:p>
            <a:r>
              <a:rPr lang="da-DK" dirty="0" err="1"/>
              <a:t>testing</a:t>
            </a:r>
            <a:r>
              <a:rPr lang="da-DK" dirty="0"/>
              <a:t> </a:t>
            </a:r>
          </a:p>
          <a:p>
            <a:r>
              <a:rPr lang="da-DK" dirty="0"/>
              <a:t>unittest</a:t>
            </a:r>
          </a:p>
          <a:p>
            <a:r>
              <a:rPr lang="da-DK" dirty="0"/>
              <a:t>debugger</a:t>
            </a:r>
          </a:p>
          <a:p>
            <a:r>
              <a:rPr lang="da-DK" dirty="0" err="1"/>
              <a:t>coverage</a:t>
            </a:r>
            <a:endParaRPr lang="da-DK" dirty="0"/>
          </a:p>
          <a:p>
            <a:r>
              <a:rPr lang="da-DK" dirty="0" err="1"/>
              <a:t>static</a:t>
            </a:r>
            <a:r>
              <a:rPr lang="da-DK" dirty="0"/>
              <a:t> type </a:t>
            </a:r>
            <a:r>
              <a:rPr lang="da-DK" dirty="0" err="1"/>
              <a:t>checking</a:t>
            </a:r>
            <a:r>
              <a:rPr lang="da-DK" dirty="0"/>
              <a:t> (</a:t>
            </a:r>
            <a:r>
              <a:rPr lang="da-DK" dirty="0" err="1"/>
              <a:t>mypy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try... </a:t>
            </a:r>
            <a:r>
              <a:rPr lang="en-US" sz="3200" dirty="0"/>
              <a:t>(seriously, the bugs were not on purpose)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34940"/>
              </p:ext>
            </p:extLst>
          </p:nvPr>
        </p:nvGraphicFramePr>
        <p:xfrm>
          <a:off x="3278377" y="1760971"/>
          <a:ext cx="563524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524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intsqrt_buggy.py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 = 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&lt; high - 1: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mid ** 2 &lt;= x: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int_sqrt(10)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3.125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3.125 ** 2 = 9.765625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int_sqrt(-10)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what should the answer be 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590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903" y="13681"/>
            <a:ext cx="10515600" cy="1325563"/>
          </a:xfrm>
        </p:spPr>
        <p:txBody>
          <a:bodyPr/>
          <a:lstStyle/>
          <a:p>
            <a:r>
              <a:rPr lang="en-US" dirty="0"/>
              <a:t>Let us add a specification...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666598"/>
              </p:ext>
            </p:extLst>
          </p:nvPr>
        </p:nvGraphicFramePr>
        <p:xfrm>
          <a:off x="306509" y="1690688"/>
          <a:ext cx="7731368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that x is an integer and x &gt;= 0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integer floor(</a:t>
                      </a:r>
                      <a:r>
                        <a:rPr lang="en-US" sz="18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(x))"""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function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module __main__: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Compute the integer square root of an integer x.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that x is an integer and x &gt;=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integer floor(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64589" y="6062538"/>
            <a:ext cx="3811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PEP 257 --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Docstring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Conventions</a:t>
            </a:r>
          </a:p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www.python.org/dev/peps/pep-0257/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6308438" y="3065751"/>
            <a:ext cx="389316" cy="803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52236" y="2850983"/>
            <a:ext cx="161981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 </a:t>
            </a:r>
            <a:r>
              <a:rPr lang="da-DK" dirty="0" err="1">
                <a:solidFill>
                  <a:srgbClr val="C00000"/>
                </a:solidFill>
              </a:rPr>
              <a:t>requirements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532582" y="3388604"/>
            <a:ext cx="680001" cy="185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12583" y="3445164"/>
            <a:ext cx="1674648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output </a:t>
            </a:r>
            <a:r>
              <a:rPr lang="da-DK" dirty="0" err="1">
                <a:solidFill>
                  <a:srgbClr val="C00000"/>
                </a:solidFill>
              </a:rPr>
              <a:t>guarantees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732333" y="2447366"/>
            <a:ext cx="149140" cy="997798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1137" y="2761599"/>
            <a:ext cx="113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docstring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3697183" cy="4371850"/>
          </a:xfrm>
        </p:spPr>
        <p:txBody>
          <a:bodyPr>
            <a:normAutofit/>
          </a:bodyPr>
          <a:lstStyle/>
          <a:p>
            <a:r>
              <a:rPr lang="da-DK" sz="2400" dirty="0"/>
              <a:t>all </a:t>
            </a:r>
            <a:r>
              <a:rPr lang="da-DK" sz="2400" dirty="0" err="1"/>
              <a:t>methods</a:t>
            </a:r>
            <a:r>
              <a:rPr lang="da-DK" sz="2400" dirty="0"/>
              <a:t>, </a:t>
            </a:r>
            <a:r>
              <a:rPr lang="da-DK" sz="2400" dirty="0" err="1"/>
              <a:t>classes</a:t>
            </a:r>
            <a:r>
              <a:rPr lang="da-DK" sz="2400" dirty="0"/>
              <a:t>, and </a:t>
            </a:r>
            <a:r>
              <a:rPr lang="da-DK" sz="2400" dirty="0" err="1"/>
              <a:t>modules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have a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docstring</a:t>
            </a:r>
            <a:r>
              <a:rPr lang="da-DK" sz="2400" dirty="0"/>
              <a:t> (</a:t>
            </a:r>
            <a:r>
              <a:rPr lang="da-DK" sz="2400" dirty="0" err="1"/>
              <a:t>ideally</a:t>
            </a:r>
            <a:r>
              <a:rPr lang="da-DK" sz="2400" dirty="0"/>
              <a:t> have) as a </a:t>
            </a:r>
            <a:r>
              <a:rPr lang="da-DK" sz="2400" b="1" dirty="0" err="1"/>
              <a:t>specification</a:t>
            </a:r>
            <a:endParaRPr lang="da-DK" sz="2400" b="1" dirty="0"/>
          </a:p>
          <a:p>
            <a:r>
              <a:rPr lang="da-DK" sz="2400" dirty="0"/>
              <a:t>for </a:t>
            </a:r>
            <a:r>
              <a:rPr lang="da-DK" sz="2400" dirty="0" err="1"/>
              <a:t>methods</a:t>
            </a:r>
            <a:r>
              <a:rPr lang="da-DK" sz="2400" dirty="0"/>
              <a:t>: </a:t>
            </a:r>
            <a:r>
              <a:rPr lang="da-DK" sz="2400" dirty="0" err="1"/>
              <a:t>summarize</a:t>
            </a:r>
            <a:r>
              <a:rPr lang="da-DK" sz="2400" dirty="0"/>
              <a:t> purpose in </a:t>
            </a:r>
            <a:r>
              <a:rPr lang="da-DK" sz="2400" dirty="0" err="1"/>
              <a:t>first</a:t>
            </a:r>
            <a:r>
              <a:rPr lang="da-DK" sz="2400" dirty="0"/>
              <a:t> line, </a:t>
            </a:r>
            <a:r>
              <a:rPr lang="da-DK" sz="2400" dirty="0" err="1"/>
              <a:t>followed</a:t>
            </a:r>
            <a:r>
              <a:rPr lang="da-DK" sz="2400" dirty="0"/>
              <a:t> by input </a:t>
            </a:r>
            <a:r>
              <a:rPr lang="da-DK" sz="2400" dirty="0" err="1"/>
              <a:t>requirements</a:t>
            </a:r>
            <a:r>
              <a:rPr lang="da-DK" sz="2400" dirty="0"/>
              <a:t> and </a:t>
            </a:r>
            <a:r>
              <a:rPr lang="da-DK" sz="2400" dirty="0" err="1"/>
              <a:t>ouput</a:t>
            </a:r>
            <a:r>
              <a:rPr lang="da-DK" sz="2400" dirty="0"/>
              <a:t> </a:t>
            </a:r>
            <a:r>
              <a:rPr lang="da-DK" sz="2400" dirty="0" err="1"/>
              <a:t>guarantees</a:t>
            </a:r>
            <a:endParaRPr lang="da-DK" sz="2400" dirty="0"/>
          </a:p>
          <a:p>
            <a:r>
              <a:rPr lang="da-DK" sz="2400" dirty="0"/>
              <a:t>the </a:t>
            </a:r>
            <a:r>
              <a:rPr lang="da-DK" sz="2400" dirty="0" err="1"/>
              <a:t>docstring</a:t>
            </a:r>
            <a:r>
              <a:rPr lang="da-DK" sz="2400" dirty="0"/>
              <a:t> is </a:t>
            </a:r>
            <a:r>
              <a:rPr lang="da-DK" sz="2400" dirty="0" err="1"/>
              <a:t>assigned</a:t>
            </a:r>
            <a:r>
              <a:rPr lang="da-DK" sz="2400" dirty="0"/>
              <a:t> to the </a:t>
            </a:r>
            <a:r>
              <a:rPr lang="da-DK" sz="2400" dirty="0" err="1"/>
              <a:t>object’s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attribute</a:t>
            </a:r>
            <a:r>
              <a:rPr lang="da-DK" sz="2400" dirty="0"/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5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check input requirements...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648705"/>
              </p:ext>
            </p:extLst>
          </p:nvPr>
        </p:nvGraphicFramePr>
        <p:xfrm>
          <a:off x="306509" y="1690688"/>
          <a:ext cx="773136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that x is an integer and x &gt;= 0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integer floor(</a:t>
                      </a:r>
                      <a:r>
                        <a:rPr lang="en-US" sz="18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(x))"""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</a:p>
                    <a:p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&lt;=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File "...\int_sqrt.py", line 7,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0 &lt;= 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77849" y="3774649"/>
            <a:ext cx="161981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input </a:t>
            </a:r>
            <a:r>
              <a:rPr lang="da-DK" dirty="0" err="1">
                <a:solidFill>
                  <a:srgbClr val="C00000"/>
                </a:solidFill>
              </a:rPr>
              <a:t>requirements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flipH="1">
            <a:off x="4529833" y="3805382"/>
            <a:ext cx="125293" cy="51723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3697183" cy="4371850"/>
          </a:xfrm>
        </p:spPr>
        <p:txBody>
          <a:bodyPr>
            <a:normAutofit/>
          </a:bodyPr>
          <a:lstStyle/>
          <a:p>
            <a:r>
              <a:rPr lang="da-DK" sz="2400" dirty="0" err="1"/>
              <a:t>doing</a:t>
            </a:r>
            <a:r>
              <a:rPr lang="da-DK" sz="2400" dirty="0"/>
              <a:t> </a:t>
            </a:r>
            <a:r>
              <a:rPr lang="da-DK" sz="2400" dirty="0" err="1"/>
              <a:t>explicit</a:t>
            </a:r>
            <a:r>
              <a:rPr lang="da-DK" sz="2400" dirty="0"/>
              <a:t> checks for valid input arguments is part of </a:t>
            </a:r>
            <a:r>
              <a:rPr lang="da-DK" sz="2400" b="1" dirty="0"/>
              <a:t>defensive </a:t>
            </a:r>
            <a:r>
              <a:rPr lang="da-DK" sz="2400" b="1" dirty="0" err="1"/>
              <a:t>programming</a:t>
            </a:r>
            <a:r>
              <a:rPr lang="da-DK" sz="2400" dirty="0"/>
              <a:t> and </a:t>
            </a:r>
            <a:r>
              <a:rPr lang="da-DK" sz="2400" dirty="0" err="1"/>
              <a:t>helps</a:t>
            </a:r>
            <a:r>
              <a:rPr lang="da-DK" sz="2400" dirty="0"/>
              <a:t> spotting </a:t>
            </a:r>
            <a:r>
              <a:rPr lang="da-DK" sz="2400" dirty="0" err="1"/>
              <a:t>errors</a:t>
            </a:r>
            <a:r>
              <a:rPr lang="da-DK" sz="2400" dirty="0"/>
              <a:t> </a:t>
            </a:r>
            <a:r>
              <a:rPr lang="da-DK" sz="2400" dirty="0" err="1"/>
              <a:t>early</a:t>
            </a:r>
            <a:br>
              <a:rPr lang="da-DK" sz="2400" dirty="0"/>
            </a:br>
            <a:br>
              <a:rPr lang="da-DK" sz="2400" dirty="0"/>
            </a:br>
            <a:r>
              <a:rPr lang="da-DK" sz="2400" dirty="0"/>
              <a:t>(</a:t>
            </a:r>
            <a:r>
              <a:rPr lang="da-DK" sz="2400" dirty="0" err="1"/>
              <a:t>instead</a:t>
            </a:r>
            <a:r>
              <a:rPr lang="da-DK" sz="2400" dirty="0"/>
              <a:t> of </a:t>
            </a:r>
            <a:r>
              <a:rPr lang="da-DK" sz="2400" dirty="0" err="1"/>
              <a:t>continuing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/>
              <a:t>likely</a:t>
            </a:r>
            <a:r>
              <a:rPr lang="da-DK" sz="2400" dirty="0"/>
              <a:t> </a:t>
            </a:r>
            <a:r>
              <a:rPr lang="da-DK" sz="2400" dirty="0" err="1"/>
              <a:t>wrong</a:t>
            </a:r>
            <a:r>
              <a:rPr lang="da-DK" sz="2400" dirty="0"/>
              <a:t>  </a:t>
            </a:r>
            <a:r>
              <a:rPr lang="da-DK" sz="2400" dirty="0" err="1"/>
              <a:t>values</a:t>
            </a:r>
            <a:r>
              <a:rPr lang="da-DK" sz="2400" dirty="0"/>
              <a:t>... resulting in a final </a:t>
            </a:r>
            <a:r>
              <a:rPr lang="da-DK" sz="2400" dirty="0" err="1"/>
              <a:t>meaningless</a:t>
            </a:r>
            <a:r>
              <a:rPr lang="da-DK" sz="2400" dirty="0"/>
              <a:t> </a:t>
            </a:r>
            <a:r>
              <a:rPr lang="da-DK" sz="2400" dirty="0" err="1"/>
              <a:t>error</a:t>
            </a:r>
            <a:r>
              <a:rPr lang="da-DK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963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check if output correct...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81918"/>
              </p:ext>
            </p:extLst>
          </p:nvPr>
        </p:nvGraphicFramePr>
        <p:xfrm>
          <a:off x="343454" y="1238260"/>
          <a:ext cx="773136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that x is an integer and x &gt;= 0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integer floor(</a:t>
                      </a:r>
                      <a:r>
                        <a:rPr lang="en-US" sz="18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(x))"""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</a:p>
                    <a:p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&lt;=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20,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77057" y="4128746"/>
            <a:ext cx="9617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flipH="1">
            <a:off x="7014411" y="4147127"/>
            <a:ext cx="125293" cy="51723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4003692" cy="4371850"/>
          </a:xfrm>
        </p:spPr>
        <p:txBody>
          <a:bodyPr>
            <a:normAutofit/>
          </a:bodyPr>
          <a:lstStyle/>
          <a:p>
            <a:r>
              <a:rPr lang="da-DK" sz="2400" dirty="0"/>
              <a:t>output check </a:t>
            </a:r>
            <a:r>
              <a:rPr lang="da-DK" sz="2400" dirty="0" err="1"/>
              <a:t>identifies</a:t>
            </a:r>
            <a:r>
              <a:rPr lang="da-DK" sz="2400" dirty="0"/>
              <a:t> the </a:t>
            </a:r>
            <a:r>
              <a:rPr lang="da-DK" sz="2400" dirty="0" err="1"/>
              <a:t>error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(low + high)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da-DK" sz="2400" dirty="0" err="1"/>
              <a:t>should</a:t>
            </a:r>
            <a:r>
              <a:rPr lang="da-DK" sz="2400" dirty="0"/>
              <a:t> have </a:t>
            </a:r>
            <a:r>
              <a:rPr lang="da-DK" sz="2400" dirty="0" err="1"/>
              <a:t>been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(low + high)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algn="ctr">
              <a:buNone/>
            </a:pPr>
            <a:endParaRPr lang="da-DK" sz="1800" dirty="0"/>
          </a:p>
          <a:p>
            <a:r>
              <a:rPr lang="da-DK" sz="2400" dirty="0"/>
              <a:t>The output check </a:t>
            </a:r>
            <a:r>
              <a:rPr lang="da-DK" sz="2400" dirty="0" err="1"/>
              <a:t>helps</a:t>
            </a:r>
            <a:r>
              <a:rPr lang="da-DK" sz="2400" dirty="0"/>
              <a:t> </a:t>
            </a:r>
            <a:r>
              <a:rPr lang="da-DK" sz="2400" dirty="0" err="1"/>
              <a:t>us</a:t>
            </a:r>
            <a:r>
              <a:rPr lang="da-DK" sz="2400" dirty="0"/>
              <a:t> to </a:t>
            </a:r>
            <a:r>
              <a:rPr lang="da-DK" sz="2400" dirty="0" err="1"/>
              <a:t>ensure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specifications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satisfied</a:t>
            </a:r>
            <a:r>
              <a:rPr lang="da-DK" sz="2400" dirty="0"/>
              <a:t> in </a:t>
            </a:r>
            <a:r>
              <a:rPr lang="da-DK" sz="2400" dirty="0" err="1"/>
              <a:t>applications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27196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test some input values...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07368"/>
              </p:ext>
            </p:extLst>
          </p:nvPr>
        </p:nvGraphicFramePr>
        <p:xfrm>
          <a:off x="306509" y="1224853"/>
          <a:ext cx="773136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 == 0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(4) == 2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== 2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(200) == 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28,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21,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505488"/>
            <a:ext cx="3697183" cy="4371850"/>
          </a:xfrm>
        </p:spPr>
        <p:txBody>
          <a:bodyPr>
            <a:normAutofit/>
          </a:bodyPr>
          <a:lstStyle/>
          <a:p>
            <a:r>
              <a:rPr lang="da-DK" sz="2400" dirty="0"/>
              <a:t>test </a:t>
            </a:r>
            <a:r>
              <a:rPr lang="da-DK" sz="2400" dirty="0" err="1"/>
              <a:t>identifies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 err="1">
                <a:solidFill>
                  <a:srgbClr val="C00000"/>
                </a:solidFill>
              </a:rPr>
              <a:t>wrong</a:t>
            </a:r>
            <a:r>
              <a:rPr lang="da-DK" sz="2400" dirty="0">
                <a:solidFill>
                  <a:srgbClr val="C00000"/>
                </a:solidFill>
              </a:rPr>
              <a:t> output for x = 1</a:t>
            </a:r>
            <a:endParaRPr lang="da-DK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1" y="-1"/>
            <a:ext cx="10515600" cy="1108955"/>
          </a:xfrm>
        </p:spPr>
        <p:txBody>
          <a:bodyPr/>
          <a:lstStyle/>
          <a:p>
            <a:r>
              <a:rPr lang="en-US" dirty="0"/>
              <a:t>Let us check progress of algorithm...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22676"/>
              </p:ext>
            </p:extLst>
          </p:nvPr>
        </p:nvGraphicFramePr>
        <p:xfrm>
          <a:off x="306509" y="1108955"/>
          <a:ext cx="773136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low, high = 0,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while low &lt; high - 1: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floor(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 &lt; high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assert low ** 2 &lt;= x &lt; high ** 2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mid = (low + high) // 2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mid ** 2 &lt;= x: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low = mid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high = mid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result = low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28,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21,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505487"/>
            <a:ext cx="3930740" cy="5167313"/>
          </a:xfrm>
        </p:spPr>
        <p:txBody>
          <a:bodyPr>
            <a:normAutofit/>
          </a:bodyPr>
          <a:lstStyle/>
          <a:p>
            <a:r>
              <a:rPr lang="da-DK" sz="2400" dirty="0"/>
              <a:t>test </a:t>
            </a:r>
            <a:r>
              <a:rPr lang="da-DK" sz="2400" dirty="0" err="1"/>
              <a:t>identifies</a:t>
            </a:r>
            <a:br>
              <a:rPr lang="da-DK" sz="2400" dirty="0"/>
            </a:br>
            <a:r>
              <a:rPr lang="da-DK" sz="2400" dirty="0" err="1">
                <a:solidFill>
                  <a:srgbClr val="C00000"/>
                </a:solidFill>
              </a:rPr>
              <a:t>wrong</a:t>
            </a:r>
            <a:r>
              <a:rPr lang="da-DK" sz="2400" dirty="0">
                <a:solidFill>
                  <a:srgbClr val="C00000"/>
                </a:solidFill>
              </a:rPr>
              <a:t> output for x = 1</a:t>
            </a:r>
          </a:p>
          <a:p>
            <a:r>
              <a:rPr lang="da-DK" sz="2400" dirty="0"/>
              <a:t>but invariant </a:t>
            </a:r>
            <a:r>
              <a:rPr lang="da-DK" sz="2400" dirty="0" err="1"/>
              <a:t>apparently</a:t>
            </a:r>
            <a:r>
              <a:rPr lang="da-DK" sz="2400" dirty="0"/>
              <a:t> </a:t>
            </a:r>
            <a:r>
              <a:rPr lang="da-DK" sz="2400" dirty="0" err="1"/>
              <a:t>correct</a:t>
            </a:r>
            <a:r>
              <a:rPr lang="da-DK" sz="2400" dirty="0"/>
              <a:t> ???</a:t>
            </a:r>
          </a:p>
          <a:p>
            <a:r>
              <a:rPr lang="da-DK" sz="2400" dirty="0"/>
              <a:t>problem </a:t>
            </a:r>
          </a:p>
          <a:p>
            <a:pPr marL="0" indent="0" algn="ctr">
              <a:buNone/>
            </a:pP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1</a:t>
            </a:r>
            <a:endParaRPr lang="da-DK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indent="0">
              <a:buNone/>
            </a:pPr>
            <a:r>
              <a:rPr lang="da-DK" sz="2400" dirty="0" err="1">
                <a:cs typeface="Courier New" panose="02070309020205020404" pitchFamily="49" charset="0"/>
              </a:rPr>
              <a:t>implies</a:t>
            </a:r>
            <a:r>
              <a:rPr lang="da-DK" sz="2400" dirty="0">
                <a:cs typeface="Courier New" panose="02070309020205020404" pitchFamily="49" charset="0"/>
              </a:rPr>
              <a:t> loop never </a:t>
            </a:r>
            <a:r>
              <a:rPr lang="da-DK" sz="2400" dirty="0" err="1">
                <a:cs typeface="Courier New" panose="02070309020205020404" pitchFamily="49" charset="0"/>
              </a:rPr>
              <a:t>entered</a:t>
            </a:r>
            <a:endParaRPr lang="da-DK" sz="2400" dirty="0">
              <a:cs typeface="Courier New" panose="02070309020205020404" pitchFamily="49" charset="0"/>
            </a:endParaRPr>
          </a:p>
          <a:p>
            <a:r>
              <a:rPr lang="da-DK" sz="2400" dirty="0"/>
              <a:t>output check </a:t>
            </a:r>
            <a:r>
              <a:rPr lang="da-DK" sz="2400" dirty="0" err="1"/>
              <a:t>identifies</a:t>
            </a:r>
            <a:r>
              <a:rPr lang="da-DK" sz="2400" dirty="0"/>
              <a:t> the </a:t>
            </a:r>
            <a:r>
              <a:rPr lang="da-DK" sz="2400" dirty="0" err="1"/>
              <a:t>error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high = x</a:t>
            </a:r>
          </a:p>
          <a:p>
            <a:r>
              <a:rPr lang="da-DK" sz="2400" dirty="0" err="1"/>
              <a:t>should</a:t>
            </a:r>
            <a:r>
              <a:rPr lang="da-DK" sz="2400" dirty="0"/>
              <a:t> have </a:t>
            </a:r>
            <a:r>
              <a:rPr lang="da-DK" sz="2400" dirty="0" err="1"/>
              <a:t>been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high = x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2000" dirty="0">
              <a:cs typeface="Courier New" panose="02070309020205020404" pitchFamily="49" charset="0"/>
            </a:endParaRPr>
          </a:p>
          <a:p>
            <a:endParaRPr lang="da-DK" sz="2400" dirty="0"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0887" y="2331672"/>
            <a:ext cx="16198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invariant for loop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5982431" y="2377972"/>
            <a:ext cx="141277" cy="360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93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774595"/>
              </p:ext>
            </p:extLst>
          </p:nvPr>
        </p:nvGraphicFramePr>
        <p:xfrm>
          <a:off x="5704585" y="91440"/>
          <a:ext cx="6351905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1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343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0718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"""Compute the integer square root of an integer x.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that x is an integer and x &gt;= 0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(x))"""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0 &lt;= x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0, x + 1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&lt; high - 1: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floor(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 &lt; high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low ** 2 &lt;= x &lt; high **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mid ** 2 &lt;= x: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 == 0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(4) == 2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== 2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(200) == 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126" y="414337"/>
            <a:ext cx="3685380" cy="1108955"/>
          </a:xfrm>
        </p:spPr>
        <p:txBody>
          <a:bodyPr/>
          <a:lstStyle/>
          <a:p>
            <a:r>
              <a:rPr lang="en-US" dirty="0"/>
              <a:t>Final program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88168" y="2254250"/>
            <a:ext cx="46767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b="1" dirty="0" err="1"/>
              <a:t>We</a:t>
            </a:r>
            <a:r>
              <a:rPr lang="da-DK" sz="2400" b="1" dirty="0"/>
              <a:t> have </a:t>
            </a:r>
            <a:r>
              <a:rPr lang="da-DK" sz="2400" b="1" dirty="0" err="1"/>
              <a:t>used</a:t>
            </a:r>
            <a:r>
              <a:rPr lang="da-DK" sz="2400" b="1" dirty="0"/>
              <a:t> </a:t>
            </a:r>
            <a:r>
              <a:rPr lang="da-DK" sz="2400" b="1" dirty="0">
                <a:solidFill>
                  <a:srgbClr val="C00000"/>
                </a:solidFill>
              </a:rPr>
              <a:t>assertions</a:t>
            </a:r>
            <a:r>
              <a:rPr lang="da-DK" sz="2400" b="1" dirty="0"/>
              <a:t> to:</a:t>
            </a:r>
          </a:p>
          <a:p>
            <a:r>
              <a:rPr lang="da-DK" sz="2400" dirty="0"/>
              <a:t>Test if </a:t>
            </a:r>
            <a:r>
              <a:rPr lang="da-DK" sz="2400" dirty="0">
                <a:solidFill>
                  <a:srgbClr val="C00000"/>
                </a:solidFill>
              </a:rPr>
              <a:t>input</a:t>
            </a:r>
            <a:r>
              <a:rPr lang="da-DK" sz="2400" dirty="0"/>
              <a:t> arguments / </a:t>
            </a:r>
            <a:r>
              <a:rPr lang="da-DK" sz="2400" dirty="0" err="1"/>
              <a:t>usage</a:t>
            </a:r>
            <a:r>
              <a:rPr lang="da-DK" sz="2400" dirty="0"/>
              <a:t> is valid (defensive </a:t>
            </a:r>
            <a:r>
              <a:rPr lang="da-DK" sz="2400" dirty="0" err="1"/>
              <a:t>programming</a:t>
            </a:r>
            <a:r>
              <a:rPr lang="da-DK" sz="2400" dirty="0"/>
              <a:t>)</a:t>
            </a:r>
          </a:p>
          <a:p>
            <a:r>
              <a:rPr lang="en-US" sz="2400" dirty="0"/>
              <a:t>Test if computed </a:t>
            </a:r>
            <a:r>
              <a:rPr lang="en-US" sz="2400" dirty="0">
                <a:solidFill>
                  <a:srgbClr val="C00000"/>
                </a:solidFill>
              </a:rPr>
              <a:t>result</a:t>
            </a:r>
            <a:r>
              <a:rPr lang="en-US" sz="2400" dirty="0"/>
              <a:t> is correct</a:t>
            </a:r>
          </a:p>
          <a:p>
            <a:r>
              <a:rPr lang="en-US" sz="2400" dirty="0"/>
              <a:t>Test if an internal </a:t>
            </a:r>
            <a:r>
              <a:rPr lang="en-US" sz="2400" dirty="0">
                <a:solidFill>
                  <a:srgbClr val="C00000"/>
                </a:solidFill>
              </a:rPr>
              <a:t>invariant</a:t>
            </a:r>
            <a:r>
              <a:rPr lang="en-US" sz="2400" dirty="0"/>
              <a:t> in the computation is satisfied</a:t>
            </a:r>
          </a:p>
          <a:p>
            <a:r>
              <a:rPr lang="da-DK" sz="2400" dirty="0"/>
              <a:t>Perform a </a:t>
            </a:r>
            <a:r>
              <a:rPr lang="da-DK" sz="2400" dirty="0">
                <a:solidFill>
                  <a:srgbClr val="C00000"/>
                </a:solidFill>
              </a:rPr>
              <a:t>final test </a:t>
            </a:r>
            <a:r>
              <a:rPr lang="da-DK" sz="2400" dirty="0"/>
              <a:t>for a set of test cases (</a:t>
            </a:r>
            <a:r>
              <a:rPr lang="da-DK" sz="2400" dirty="0" err="1"/>
              <a:t>should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run </a:t>
            </a:r>
            <a:r>
              <a:rPr lang="da-DK" sz="2400" dirty="0" err="1"/>
              <a:t>whenever</a:t>
            </a:r>
            <a:r>
              <a:rPr lang="da-DK" sz="2400" dirty="0"/>
              <a:t> </a:t>
            </a:r>
            <a:r>
              <a:rPr lang="da-DK" sz="2400" dirty="0" err="1"/>
              <a:t>we</a:t>
            </a:r>
            <a:r>
              <a:rPr lang="da-DK" sz="2400" dirty="0"/>
              <a:t> </a:t>
            </a:r>
            <a:r>
              <a:rPr lang="da-DK" sz="2400" dirty="0" err="1"/>
              <a:t>change</a:t>
            </a:r>
            <a:r>
              <a:rPr lang="da-DK" sz="2400" dirty="0"/>
              <a:t> </a:t>
            </a:r>
            <a:r>
              <a:rPr lang="da-DK" sz="2400" dirty="0" err="1"/>
              <a:t>anything</a:t>
            </a:r>
            <a:r>
              <a:rPr lang="da-DK" sz="2400" dirty="0"/>
              <a:t> in the </a:t>
            </a:r>
            <a:r>
              <a:rPr lang="da-DK" sz="2400" dirty="0" err="1"/>
              <a:t>implementation</a:t>
            </a:r>
            <a:r>
              <a:rPr lang="da-DK" sz="2400" dirty="0"/>
              <a:t>)</a:t>
            </a:r>
          </a:p>
          <a:p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935603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172243"/>
            <a:ext cx="11353800" cy="1325563"/>
          </a:xfrm>
        </p:spPr>
        <p:txBody>
          <a:bodyPr/>
          <a:lstStyle/>
          <a:p>
            <a:r>
              <a:rPr lang="en-US" dirty="0"/>
              <a:t>Which checks would you add to the below code?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598487"/>
              </p:ext>
            </p:extLst>
          </p:nvPr>
        </p:nvGraphicFramePr>
        <p:xfrm>
          <a:off x="1787366" y="1690688"/>
          <a:ext cx="8617268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7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8745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98773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"""Binary search for x in sorted list L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x is an integer, and L a non-decreasing list of integers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index i, -1 &lt;= i &lt;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(L), where L[i] &lt;= x &lt; L[i+1],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assuming L[-1] = -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L[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(L)] = +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680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035144"/>
              </p:ext>
            </p:extLst>
          </p:nvPr>
        </p:nvGraphicFramePr>
        <p:xfrm>
          <a:off x="106074" y="89261"/>
          <a:ext cx="8441532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15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8073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binary-search-assertions.py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519664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"""Binary search for x in sorted list L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x is an integer, and L a non-decreasing list of integers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index i, -1 &lt;= i &lt;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(L), where L[i] &lt;= x &lt; L[i+1],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assuming L[-1] = -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L[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(L)] = +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"""</a:t>
                      </a:r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list)    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e in L])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all([L[i] &lt;= L[i + 1] for i in range(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- 1)])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L[low] &lt;=</a:t>
                      </a: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&lt; L[high]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(low == -1 or L[low] &lt;= x) and (high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or x &lt; L[high])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(L[mid],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(low == -1 or L[low] &lt;= L[mid]) and (high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or L[mid] &lt;= L[high])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assert 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and -1 &lt;= result &lt;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and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((result == -1 and 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== 0 or x &lt; L[0])) or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(result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 and x &gt;= L[-1]) or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(0 &lt;= result &lt;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 and L[result] &lt;= x &lt; L[result + 1])))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 == 0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[42])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[42,42,42])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[7,7,7]) ==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 ==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 ==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5341" y="1965145"/>
            <a:ext cx="16198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 err="1">
                <a:solidFill>
                  <a:srgbClr val="C00000"/>
                </a:solidFill>
              </a:rPr>
              <a:t>inefficient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5911496" y="1892374"/>
            <a:ext cx="141277" cy="434109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19" y="1906476"/>
            <a:ext cx="487666" cy="4059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72336" y="5937702"/>
            <a:ext cx="16198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test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flipH="1">
            <a:off x="4474471" y="5474057"/>
            <a:ext cx="141277" cy="1253663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411900" y="1593491"/>
            <a:ext cx="108000" cy="66377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411900" y="4505149"/>
            <a:ext cx="108000" cy="68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411899" y="2730368"/>
            <a:ext cx="108000" cy="170952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93132" y="4652659"/>
            <a:ext cx="871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93133" y="1753612"/>
            <a:ext cx="8713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115128" y="2580598"/>
            <a:ext cx="721389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loop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flipH="1">
            <a:off x="8288122" y="3104479"/>
            <a:ext cx="141277" cy="32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411899" y="3104479"/>
            <a:ext cx="108000" cy="32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209590" y="3145493"/>
            <a:ext cx="8713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02147" y="2019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08233" y="317647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9017259" y="817299"/>
            <a:ext cx="3001618" cy="1978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 err="1"/>
              <a:t>Verifying</a:t>
            </a:r>
            <a:r>
              <a:rPr lang="da-DK" sz="2000" dirty="0"/>
              <a:t> if L is a </a:t>
            </a:r>
            <a:r>
              <a:rPr lang="da-DK" sz="2000" dirty="0" err="1"/>
              <a:t>sorted</a:t>
            </a:r>
            <a:r>
              <a:rPr lang="da-DK" sz="2000" dirty="0"/>
              <a:t> list of </a:t>
            </a:r>
            <a:r>
              <a:rPr lang="da-DK" sz="2000" dirty="0" err="1"/>
              <a:t>integers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slow</a:t>
            </a:r>
            <a:r>
              <a:rPr lang="da-DK" sz="2000" dirty="0"/>
              <a:t> </a:t>
            </a:r>
            <a:r>
              <a:rPr lang="da-DK" sz="2000" dirty="0" err="1"/>
              <a:t>down</a:t>
            </a:r>
            <a:r>
              <a:rPr lang="da-DK" sz="2000" dirty="0"/>
              <a:t> the program </a:t>
            </a:r>
            <a:r>
              <a:rPr lang="da-DK" sz="2000" dirty="0" err="1"/>
              <a:t>significantly</a:t>
            </a:r>
            <a:endParaRPr lang="da-DK" sz="2000" dirty="0"/>
          </a:p>
          <a:p>
            <a:pPr marL="0" indent="0">
              <a:buNone/>
            </a:pPr>
            <a:r>
              <a:rPr lang="da-DK" sz="2000" dirty="0"/>
              <a:t>Alternative is to </a:t>
            </a:r>
            <a:r>
              <a:rPr lang="da-DK" sz="2000" dirty="0" err="1"/>
              <a:t>only</a:t>
            </a:r>
            <a:r>
              <a:rPr lang="da-DK" sz="2000" dirty="0"/>
              <a:t> </a:t>
            </a:r>
            <a:r>
              <a:rPr lang="da-DK" sz="2000" dirty="0" err="1"/>
              <a:t>verify</a:t>
            </a:r>
            <a:r>
              <a:rPr lang="da-DK" sz="2000" dirty="0"/>
              <a:t> if the part of L </a:t>
            </a:r>
            <a:r>
              <a:rPr lang="da-DK" sz="2000" dirty="0" err="1"/>
              <a:t>visited</a:t>
            </a:r>
            <a:r>
              <a:rPr lang="da-DK" sz="2000" dirty="0"/>
              <a:t> is a </a:t>
            </a:r>
            <a:r>
              <a:rPr lang="da-DK" sz="2000" dirty="0" err="1"/>
              <a:t>sorted</a:t>
            </a:r>
            <a:r>
              <a:rPr lang="da-DK" sz="2000" dirty="0"/>
              <a:t> </a:t>
            </a:r>
            <a:r>
              <a:rPr lang="da-DK" sz="2000" dirty="0" err="1"/>
              <a:t>subsequence</a:t>
            </a:r>
            <a:endParaRPr lang="da-DK" sz="2000" dirty="0"/>
          </a:p>
        </p:txBody>
      </p:sp>
      <p:sp>
        <p:nvSpPr>
          <p:cNvPr id="23" name="Oval 22"/>
          <p:cNvSpPr/>
          <p:nvPr/>
        </p:nvSpPr>
        <p:spPr>
          <a:xfrm>
            <a:off x="8793086" y="8935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788233" y="184612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84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Testing</a:t>
            </a:r>
            <a:r>
              <a:rPr lang="da-DK" dirty="0"/>
              <a:t> – </a:t>
            </a:r>
            <a:r>
              <a:rPr lang="da-DK" dirty="0" err="1"/>
              <a:t>how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3866"/>
          </a:xfrm>
        </p:spPr>
        <p:txBody>
          <a:bodyPr>
            <a:normAutofit/>
          </a:bodyPr>
          <a:lstStyle/>
          <a:p>
            <a:r>
              <a:rPr lang="da-DK" dirty="0"/>
              <a:t>Run set of test cases </a:t>
            </a:r>
          </a:p>
          <a:p>
            <a:pPr lvl="1"/>
            <a:r>
              <a:rPr lang="da-DK" dirty="0"/>
              <a:t>test all cases in input/output </a:t>
            </a:r>
            <a:r>
              <a:rPr lang="da-DK" dirty="0" err="1"/>
              <a:t>specification</a:t>
            </a:r>
            <a:r>
              <a:rPr lang="da-DK" b="1" dirty="0"/>
              <a:t> (</a:t>
            </a:r>
            <a:r>
              <a:rPr lang="da-DK" b="1" dirty="0" err="1"/>
              <a:t>black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</a:p>
          <a:p>
            <a:pPr lvl="1"/>
            <a:r>
              <a:rPr lang="da-DK" dirty="0"/>
              <a:t>test all </a:t>
            </a:r>
            <a:r>
              <a:rPr lang="da-DK" dirty="0" err="1"/>
              <a:t>special</a:t>
            </a:r>
            <a:r>
              <a:rPr lang="da-DK" dirty="0"/>
              <a:t> cases</a:t>
            </a:r>
            <a:r>
              <a:rPr lang="da-DK" b="1" dirty="0"/>
              <a:t> (</a:t>
            </a:r>
            <a:r>
              <a:rPr lang="da-DK" b="1" dirty="0" err="1"/>
              <a:t>black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  <a:endParaRPr lang="da-DK" dirty="0"/>
          </a:p>
          <a:p>
            <a:pPr lvl="1"/>
            <a:r>
              <a:rPr lang="da-DK" dirty="0"/>
              <a:t>set of tests </a:t>
            </a:r>
            <a:r>
              <a:rPr lang="da-DK" dirty="0" err="1"/>
              <a:t>should</a:t>
            </a:r>
            <a:r>
              <a:rPr lang="da-DK" dirty="0"/>
              <a:t> force all lines of </a:t>
            </a:r>
            <a:r>
              <a:rPr lang="da-DK" dirty="0" err="1"/>
              <a:t>code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tested</a:t>
            </a:r>
            <a:r>
              <a:rPr lang="da-DK" dirty="0"/>
              <a:t> </a:t>
            </a:r>
            <a:r>
              <a:rPr lang="da-DK" b="1" dirty="0"/>
              <a:t>(</a:t>
            </a:r>
            <a:r>
              <a:rPr lang="da-DK" b="1" dirty="0" err="1"/>
              <a:t>glass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  <a:endParaRPr lang="da-DK" dirty="0"/>
          </a:p>
          <a:p>
            <a:r>
              <a:rPr lang="da-DK" dirty="0"/>
              <a:t>Visual test</a:t>
            </a:r>
          </a:p>
          <a:p>
            <a:r>
              <a:rPr lang="da-DK" dirty="0"/>
              <a:t>Automatic </a:t>
            </a:r>
            <a:r>
              <a:rPr lang="da-DK" dirty="0" err="1"/>
              <a:t>testing</a:t>
            </a:r>
            <a:endParaRPr lang="da-DK" dirty="0"/>
          </a:p>
          <a:p>
            <a:pPr lvl="1"/>
            <a:r>
              <a:rPr lang="da-DK" dirty="0" err="1"/>
              <a:t>Systematically</a:t>
            </a:r>
            <a:r>
              <a:rPr lang="da-DK" dirty="0"/>
              <a:t> / </a:t>
            </a:r>
            <a:r>
              <a:rPr lang="da-DK" dirty="0" err="1"/>
              <a:t>randomly</a:t>
            </a:r>
            <a:r>
              <a:rPr lang="da-DK" dirty="0"/>
              <a:t> generate input </a:t>
            </a:r>
            <a:r>
              <a:rPr lang="da-DK" dirty="0" err="1"/>
              <a:t>instances</a:t>
            </a:r>
            <a:endParaRPr lang="da-DK" dirty="0"/>
          </a:p>
          <a:p>
            <a:pPr lvl="1"/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b="1" dirty="0" err="1"/>
              <a:t>validate</a:t>
            </a:r>
            <a:r>
              <a:rPr lang="da-DK" b="1" dirty="0"/>
              <a:t> </a:t>
            </a:r>
            <a:r>
              <a:rPr lang="da-DK" dirty="0"/>
              <a:t>if output is </a:t>
            </a:r>
            <a:r>
              <a:rPr lang="da-DK" dirty="0" err="1"/>
              <a:t>correct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hopefully</a:t>
            </a:r>
            <a:r>
              <a:rPr lang="da-DK" dirty="0"/>
              <a:t> </a:t>
            </a:r>
            <a:r>
              <a:rPr lang="da-DK" dirty="0" err="1"/>
              <a:t>easier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finding</a:t>
            </a:r>
            <a:r>
              <a:rPr lang="da-DK" dirty="0"/>
              <a:t> the solution)</a:t>
            </a:r>
            <a:endParaRPr lang="en-US" dirty="0"/>
          </a:p>
          <a:p>
            <a:r>
              <a:rPr lang="da-DK" dirty="0"/>
              <a:t>Formal </a:t>
            </a:r>
            <a:r>
              <a:rPr lang="da-DK" dirty="0" err="1"/>
              <a:t>verification</a:t>
            </a:r>
            <a:endParaRPr lang="da-DK" dirty="0"/>
          </a:p>
          <a:p>
            <a:pPr lvl="1"/>
            <a:r>
              <a:rPr lang="da-DK" dirty="0" err="1"/>
              <a:t>Use</a:t>
            </a:r>
            <a:r>
              <a:rPr lang="da-DK" dirty="0"/>
              <a:t> computer programs to do formal </a:t>
            </a:r>
            <a:r>
              <a:rPr lang="da-DK" dirty="0" err="1"/>
              <a:t>proofs</a:t>
            </a:r>
            <a:r>
              <a:rPr lang="da-DK" dirty="0"/>
              <a:t> of </a:t>
            </a:r>
            <a:r>
              <a:rPr lang="da-DK" dirty="0" err="1"/>
              <a:t>correctness</a:t>
            </a:r>
            <a:r>
              <a:rPr lang="da-DK" dirty="0"/>
              <a:t>,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hlinkClick r:id="rId3"/>
              </a:rPr>
              <a:t>Coq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414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good quality code ?</a:t>
            </a:r>
          </a:p>
        </p:txBody>
      </p:sp>
      <p:sp>
        <p:nvSpPr>
          <p:cNvPr id="15" name="Cloud 14"/>
          <p:cNvSpPr/>
          <p:nvPr/>
        </p:nvSpPr>
        <p:spPr>
          <a:xfrm>
            <a:off x="735798" y="2209231"/>
            <a:ext cx="2705862" cy="1815842"/>
          </a:xfrm>
          <a:prstGeom prst="cloud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Idea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23544" y="1475535"/>
            <a:ext cx="10601323" cy="4701428"/>
            <a:chOff x="923544" y="1475535"/>
            <a:chExt cx="10601323" cy="470142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931920" y="1579172"/>
              <a:ext cx="0" cy="459779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855542" y="1574553"/>
              <a:ext cx="2674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Development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40926" y="1564045"/>
              <a:ext cx="258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Usage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3544" y="1563373"/>
              <a:ext cx="2373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Design phase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345424" y="1475535"/>
              <a:ext cx="0" cy="459779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605080" y="2217152"/>
            <a:ext cx="3487773" cy="900000"/>
            <a:chOff x="3605080" y="2217152"/>
            <a:chExt cx="3487773" cy="900000"/>
          </a:xfrm>
        </p:grpSpPr>
        <p:sp>
          <p:nvSpPr>
            <p:cNvPr id="6" name="Rounded Rectangle 5"/>
            <p:cNvSpPr/>
            <p:nvPr/>
          </p:nvSpPr>
          <p:spPr>
            <a:xfrm>
              <a:off x="5292853" y="2217152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Coding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605080" y="2699449"/>
              <a:ext cx="1421531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313656" y="2217152"/>
            <a:ext cx="4114438" cy="1144654"/>
            <a:chOff x="7313656" y="2217152"/>
            <a:chExt cx="4114438" cy="1144654"/>
          </a:xfrm>
        </p:grpSpPr>
        <p:sp>
          <p:nvSpPr>
            <p:cNvPr id="9" name="Rounded Rectangle 8"/>
            <p:cNvSpPr/>
            <p:nvPr/>
          </p:nvSpPr>
          <p:spPr>
            <a:xfrm>
              <a:off x="8940926" y="2217152"/>
              <a:ext cx="2487168" cy="1144654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User runs program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313656" y="2699449"/>
              <a:ext cx="1421531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4126611" y="3155465"/>
            <a:ext cx="4019518" cy="3067608"/>
            <a:chOff x="4126611" y="3155465"/>
            <a:chExt cx="4019518" cy="3067608"/>
          </a:xfrm>
        </p:grpSpPr>
        <p:sp>
          <p:nvSpPr>
            <p:cNvPr id="7" name="Rounded Rectangle 6"/>
            <p:cNvSpPr/>
            <p:nvPr/>
          </p:nvSpPr>
          <p:spPr>
            <a:xfrm>
              <a:off x="4126611" y="3789269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Fix bug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36018" y="5323073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Find bug 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346129" y="3789269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Testing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584983" y="3186855"/>
              <a:ext cx="346169" cy="532711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6940092" y="3186856"/>
              <a:ext cx="306037" cy="487483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6657933" y="4758972"/>
              <a:ext cx="318723" cy="449171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5258980" y="4740978"/>
              <a:ext cx="354051" cy="467165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162620" y="3155465"/>
              <a:ext cx="390595" cy="521857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0628508" y="2999171"/>
            <a:ext cx="1621273" cy="1372475"/>
            <a:chOff x="10628508" y="2999171"/>
            <a:chExt cx="1621273" cy="1372475"/>
          </a:xfrm>
        </p:grpSpPr>
        <p:sp>
          <p:nvSpPr>
            <p:cNvPr id="39" name="Arc 38"/>
            <p:cNvSpPr/>
            <p:nvPr/>
          </p:nvSpPr>
          <p:spPr>
            <a:xfrm flipV="1">
              <a:off x="11077818" y="2999171"/>
              <a:ext cx="900000" cy="900000"/>
            </a:xfrm>
            <a:prstGeom prst="arc">
              <a:avLst>
                <a:gd name="adj1" fmla="val 12086864"/>
                <a:gd name="adj2" fmla="val 5019588"/>
              </a:avLst>
            </a:prstGeom>
            <a:ln w="762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628508" y="3909981"/>
              <a:ext cx="1621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success</a:t>
              </a:r>
            </a:p>
          </p:txBody>
        </p:sp>
      </p:grp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369163" y="4758972"/>
            <a:ext cx="3385119" cy="178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Goal</a:t>
            </a:r>
          </a:p>
          <a:p>
            <a:r>
              <a:rPr lang="en-US" sz="2400" dirty="0"/>
              <a:t>Develop programs that work correctly</a:t>
            </a:r>
          </a:p>
          <a:p>
            <a:r>
              <a:rPr lang="en-US" sz="2400" dirty="0"/>
              <a:t>Tools and techniques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313656" y="3545454"/>
            <a:ext cx="4418611" cy="3044073"/>
            <a:chOff x="7313656" y="3545454"/>
            <a:chExt cx="4418611" cy="3044073"/>
          </a:xfrm>
        </p:grpSpPr>
        <p:sp>
          <p:nvSpPr>
            <p:cNvPr id="40" name="Freeform 39"/>
            <p:cNvSpPr/>
            <p:nvPr/>
          </p:nvSpPr>
          <p:spPr>
            <a:xfrm>
              <a:off x="7313656" y="3545454"/>
              <a:ext cx="1790318" cy="2227619"/>
            </a:xfrm>
            <a:custGeom>
              <a:avLst/>
              <a:gdLst>
                <a:gd name="connsiteX0" fmla="*/ 3054096 w 3054096"/>
                <a:gd name="connsiteY0" fmla="*/ 0 h 2402458"/>
                <a:gd name="connsiteX1" fmla="*/ 1444752 w 3054096"/>
                <a:gd name="connsiteY1" fmla="*/ 2029968 h 2402458"/>
                <a:gd name="connsiteX2" fmla="*/ 0 w 3054096"/>
                <a:gd name="connsiteY2" fmla="*/ 2395728 h 2402458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1733"/>
                <a:gd name="connsiteX1" fmla="*/ 2128869 w 3054096"/>
                <a:gd name="connsiteY1" fmla="*/ 2085957 h 2411733"/>
                <a:gd name="connsiteX2" fmla="*/ 0 w 3054096"/>
                <a:gd name="connsiteY2" fmla="*/ 2395728 h 2411733"/>
                <a:gd name="connsiteX0" fmla="*/ 2907499 w 2907499"/>
                <a:gd name="connsiteY0" fmla="*/ 0 h 2469673"/>
                <a:gd name="connsiteX1" fmla="*/ 2128869 w 2907499"/>
                <a:gd name="connsiteY1" fmla="*/ 2141945 h 2469673"/>
                <a:gd name="connsiteX2" fmla="*/ 0 w 2907499"/>
                <a:gd name="connsiteY2" fmla="*/ 2451716 h 246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7499" h="2469673">
                  <a:moveTo>
                    <a:pt x="2907499" y="0"/>
                  </a:moveTo>
                  <a:cubicBezTo>
                    <a:pt x="2797125" y="983304"/>
                    <a:pt x="2613452" y="1733326"/>
                    <a:pt x="2128869" y="2141945"/>
                  </a:cubicBezTo>
                  <a:cubicBezTo>
                    <a:pt x="1644286" y="2550564"/>
                    <a:pt x="467868" y="2468480"/>
                    <a:pt x="0" y="245171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33636" y="5389198"/>
              <a:ext cx="31986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runs forever / crash / incorrect output / explosion / ...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455" y="5013620"/>
              <a:ext cx="487666" cy="405904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7343955" y="1682579"/>
            <a:ext cx="136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(hopefully)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correct program</a:t>
            </a:r>
          </a:p>
        </p:txBody>
      </p:sp>
    </p:spTree>
    <p:extLst>
      <p:ext uri="{BB962C8B-B14F-4D97-AF65-F5344CB8AC3E}">
        <p14:creationId xmlns:p14="http://schemas.microsoft.com/office/powerpoint/2010/main" val="15456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5" grpId="0" uiExpand="1" build="p"/>
      <p:bldP spid="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testing – Convex hull computation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00" y="2221287"/>
            <a:ext cx="4609034" cy="3400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07" y="1930400"/>
            <a:ext cx="5433224" cy="3981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7602" y="590362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3619" y="590362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Bug ! </a:t>
            </a:r>
            <a:br>
              <a:rPr lang="en-US" sz="2400" b="1" dirty="0"/>
            </a:br>
            <a:r>
              <a:rPr lang="en-US" sz="2400" b="1" dirty="0"/>
              <a:t>(not convex)</a:t>
            </a:r>
          </a:p>
        </p:txBody>
      </p:sp>
    </p:spTree>
    <p:extLst>
      <p:ext uri="{BB962C8B-B14F-4D97-AF65-F5344CB8AC3E}">
        <p14:creationId xmlns:p14="http://schemas.microsoft.com/office/powerpoint/2010/main" val="1646757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866477"/>
              </p:ext>
            </p:extLst>
          </p:nvPr>
        </p:nvGraphicFramePr>
        <p:xfrm>
          <a:off x="3860798" y="826943"/>
          <a:ext cx="809053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856355">
                  <a:extLst>
                    <a:ext uri="{9D8B030D-6E8A-4147-A177-3AD203B41FA5}">
                      <a16:colId xmlns:a16="http://schemas.microsoft.com/office/drawing/2014/main" val="4185332411"/>
                    </a:ext>
                  </a:extLst>
                </a:gridCol>
              </a:tblGrid>
              <a:tr h="241176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binary-search-doctest.py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9850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"""Binary search for x in sorted list L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Examples: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"""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doctest.testmod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(verbose=True)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items had no tests: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__main__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items passed all tests: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4 tests in 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tests in 2 items.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passed and 0 failed.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 passed.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09" y="365125"/>
            <a:ext cx="2975600" cy="1325563"/>
          </a:xfrm>
        </p:spPr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hlinkClick r:id="rId2"/>
          </p:cNvPr>
          <p:cNvSpPr/>
          <p:nvPr/>
        </p:nvSpPr>
        <p:spPr>
          <a:xfrm>
            <a:off x="8063024" y="6310807"/>
            <a:ext cx="388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docs.python.org/3/library/doctest.html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909" y="1548534"/>
            <a:ext cx="337358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Python module </a:t>
            </a:r>
          </a:p>
          <a:p>
            <a:r>
              <a:rPr lang="en-US" sz="2000" dirty="0"/>
              <a:t>Test instances (pairs of input and corresponding output) are written in the doc strings, formatted as in an interactive Python session</a:t>
            </a:r>
          </a:p>
        </p:txBody>
      </p:sp>
    </p:spTree>
    <p:extLst>
      <p:ext uri="{BB962C8B-B14F-4D97-AF65-F5344CB8AC3E}">
        <p14:creationId xmlns:p14="http://schemas.microsoft.com/office/powerpoint/2010/main" val="38154918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325964"/>
              </p:ext>
            </p:extLst>
          </p:nvPr>
        </p:nvGraphicFramePr>
        <p:xfrm>
          <a:off x="5546408" y="216408"/>
          <a:ext cx="6405880" cy="643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5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binary-search-pytest.py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41644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"""Binary search for x in sorted list L"""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 == -1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 == 0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 == 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 == 3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with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pytest.raises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_ =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['a', 'b', 'c'])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8332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binary-search-pytest.py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 test session starts =============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platform win32 -- Python 3.7.2, pytest-4.3.1, ... 0.9.0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collected 2 items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binary-search-pytest.py .. [100%]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 2 passed in 0.06 seconds =============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7388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Run all tests stored in functions prefixed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 </a:t>
            </a:r>
            <a:r>
              <a:rPr lang="en-US" sz="2400" dirty="0">
                <a:cs typeface="Courier New" panose="02070309020205020404" pitchFamily="49" charset="0"/>
              </a:rPr>
              <a:t>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400" dirty="0">
                <a:cs typeface="Courier New" panose="02070309020205020404" pitchFamily="49" charset="0"/>
              </a:rPr>
              <a:t> prefixed test methods inside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400" dirty="0">
                <a:cs typeface="Courier New" panose="02070309020205020404" pitchFamily="49" charset="0"/>
              </a:rPr>
              <a:t> prefixed test classes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Run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2400" dirty="0"/>
              <a:t> program from a shell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5044" y="6124468"/>
            <a:ext cx="1960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pytest.org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1659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086" y="340261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51267" y="6424076"/>
            <a:ext cx="391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docs.python.org/3/library/unittest.html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91542"/>
              </p:ext>
            </p:extLst>
          </p:nvPr>
        </p:nvGraphicFramePr>
        <p:xfrm>
          <a:off x="4965713" y="180459"/>
          <a:ext cx="6986905" cy="624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6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8332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binary-search-unittest.py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41644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"""Binary search for x in sorted list L"""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unittest.TestCase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[]), -1)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[7]), 0)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[7,7,7,56,81]), 2)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[1,3,5,7,9]), 3)</a:t>
                      </a: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self.assertRaises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5, ['a', 'b', 'c'])</a:t>
                      </a: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unittest.main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(verbosity=2)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8332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... 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... 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 2 tests in 0.051s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57909" y="1548534"/>
            <a:ext cx="4295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Python module </a:t>
            </a:r>
          </a:p>
          <a:p>
            <a:r>
              <a:rPr lang="en-US" sz="2000" dirty="0"/>
              <a:t>A comprehensive </a:t>
            </a:r>
            <a:r>
              <a:rPr lang="en-US" sz="2000" dirty="0">
                <a:solidFill>
                  <a:srgbClr val="C00000"/>
                </a:solidFill>
              </a:rPr>
              <a:t>object-oriented test framework</a:t>
            </a:r>
            <a:r>
              <a:rPr lang="en-US" sz="2000" dirty="0"/>
              <a:t>, inspired by the corresponding JUnit test framework for Java</a:t>
            </a:r>
          </a:p>
        </p:txBody>
      </p:sp>
    </p:spTree>
    <p:extLst>
      <p:ext uri="{BB962C8B-B14F-4D97-AF65-F5344CB8AC3E}">
        <p14:creationId xmlns:p14="http://schemas.microsoft.com/office/powerpoint/2010/main" val="612598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Debugger (IDLE)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80520"/>
          </a:xfrm>
        </p:spPr>
        <p:txBody>
          <a:bodyPr/>
          <a:lstStyle/>
          <a:p>
            <a:r>
              <a:rPr lang="en-US" dirty="0"/>
              <a:t>When an exception has stopped the program, you can examine the state of the variables using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&gt; Stack Viewer</a:t>
            </a:r>
            <a:r>
              <a:rPr lang="en-US" dirty="0"/>
              <a:t> in the Python shell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023" t="67877" r="15000" b="7669"/>
          <a:stretch/>
        </p:blipFill>
        <p:spPr>
          <a:xfrm>
            <a:off x="-170754" y="3006145"/>
            <a:ext cx="7601527" cy="3807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773" y="3050378"/>
            <a:ext cx="4641154" cy="36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94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61" y="0"/>
            <a:ext cx="10515600" cy="1325563"/>
          </a:xfrm>
        </p:spPr>
        <p:txBody>
          <a:bodyPr/>
          <a:lstStyle/>
          <a:p>
            <a:r>
              <a:rPr lang="en-US" dirty="0"/>
              <a:t>Stepping through a program (IDLE debugger)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60" y="1140634"/>
            <a:ext cx="11784785" cy="27484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&gt; Debugger </a:t>
            </a:r>
            <a:r>
              <a:rPr lang="en-US" dirty="0"/>
              <a:t>in the Python shell opens Debug Control window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Right click</a:t>
            </a:r>
            <a:r>
              <a:rPr lang="en-US" dirty="0"/>
              <a:t> on a code line in editor to set a “breakpoint” in your code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Control: </a:t>
            </a:r>
            <a:r>
              <a:rPr lang="en-US" dirty="0"/>
              <a:t>Go </a:t>
            </a:r>
            <a:r>
              <a:rPr lang="en-US" dirty="0">
                <a:sym typeface="Wingdings" panose="05000000000000000000" pitchFamily="2" charset="2"/>
              </a:rPr>
              <a:t> run until next breakpoint is encountered;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Step  execute one line of code; Over  run function call without details;  Out  finish current function call; Quit  Stop program;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8802" t="65790" r="31547" b="12426"/>
          <a:stretch/>
        </p:blipFill>
        <p:spPr>
          <a:xfrm>
            <a:off x="0" y="3566790"/>
            <a:ext cx="5044683" cy="32912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5708" t="65488" r="19762" b="14060"/>
          <a:stretch/>
        </p:blipFill>
        <p:spPr>
          <a:xfrm>
            <a:off x="4791919" y="4558637"/>
            <a:ext cx="4169594" cy="2273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46309" t="58559" r="18167" b="11052"/>
          <a:stretch/>
        </p:blipFill>
        <p:spPr>
          <a:xfrm>
            <a:off x="8961513" y="3626910"/>
            <a:ext cx="3214949" cy="32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74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3BC4-F992-437E-8464-C533EE3E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Coverage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3C16-AF75-4AF4-8E42-E74A4731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03800" cy="5015250"/>
          </a:xfrm>
        </p:spPr>
        <p:txBody>
          <a:bodyPr>
            <a:normAutofit/>
          </a:bodyPr>
          <a:lstStyle/>
          <a:p>
            <a:r>
              <a:rPr lang="da-DK" dirty="0" err="1"/>
              <a:t>Ensure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tests cover 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and all </a:t>
            </a:r>
            <a:r>
              <a:rPr lang="da-DK" dirty="0" err="1"/>
              <a:t>possible</a:t>
            </a:r>
            <a:r>
              <a:rPr lang="da-DK" dirty="0"/>
              <a:t> branches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taken</a:t>
            </a:r>
            <a:endParaRPr lang="da-DK" dirty="0"/>
          </a:p>
          <a:p>
            <a:r>
              <a:rPr lang="da-DK" dirty="0"/>
              <a:t>The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monitor running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and </a:t>
            </a:r>
            <a:r>
              <a:rPr lang="da-DK" dirty="0" err="1"/>
              <a:t>report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lines and branches </a:t>
            </a:r>
            <a:r>
              <a:rPr lang="da-DK" dirty="0" err="1"/>
              <a:t>were</a:t>
            </a:r>
            <a:r>
              <a:rPr lang="da-DK" dirty="0"/>
              <a:t> not </a:t>
            </a:r>
            <a:r>
              <a:rPr lang="da-DK" dirty="0" err="1"/>
              <a:t>executed</a:t>
            </a:r>
            <a:endParaRPr lang="da-DK" dirty="0"/>
          </a:p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b="1" dirty="0"/>
              <a:t>Note </a:t>
            </a:r>
            <a:r>
              <a:rPr lang="da-DK" dirty="0"/>
              <a:t> 100% </a:t>
            </a:r>
            <a:r>
              <a:rPr lang="da-DK" dirty="0" err="1"/>
              <a:t>coverage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guarantee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 </a:t>
            </a:r>
            <a:r>
              <a:rPr lang="da-DK" dirty="0" err="1"/>
              <a:t>errors</a:t>
            </a:r>
            <a:r>
              <a:rPr lang="da-DK" dirty="0"/>
              <a:t>… just </a:t>
            </a:r>
            <a:r>
              <a:rPr lang="da-DK" dirty="0" err="1"/>
              <a:t>fewer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1FFA2-EE27-4D28-82FF-83A8BFC9BB0F}"/>
              </a:ext>
            </a:extLst>
          </p:cNvPr>
          <p:cNvSpPr txBox="1"/>
          <p:nvPr/>
        </p:nvSpPr>
        <p:spPr>
          <a:xfrm>
            <a:off x="6096001" y="6194544"/>
            <a:ext cx="5991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pypi.org/project/</a:t>
            </a:r>
            <a:r>
              <a:rPr lang="da-DK" dirty="0" err="1">
                <a:hlinkClick r:id="rId3"/>
              </a:rPr>
              <a:t>coverage</a:t>
            </a:r>
            <a:endParaRPr lang="da-DK" dirty="0"/>
          </a:p>
          <a:p>
            <a:pPr algn="r"/>
            <a:r>
              <a:rPr lang="da-DK" dirty="0">
                <a:hlinkClick r:id="rId4"/>
              </a:rPr>
              <a:t>en.wikipedia.org/wiki/</a:t>
            </a:r>
            <a:r>
              <a:rPr lang="da-DK" dirty="0" err="1">
                <a:hlinkClick r:id="rId4"/>
              </a:rPr>
              <a:t>Goldbach’s_weak_conjecture</a:t>
            </a:r>
            <a:endParaRPr lang="da-DK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A64F6A-C25F-4319-BE42-0EE3AFCF5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95394"/>
              </p:ext>
            </p:extLst>
          </p:nvPr>
        </p:nvGraphicFramePr>
        <p:xfrm>
          <a:off x="6096000" y="405130"/>
          <a:ext cx="589153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goldbach.py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0101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x % 2 == 1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sum_of_three_primes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assert odd(n) and n &gt; 5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primes = (set(range(2, n + 1)) – 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set(x for f in range(2, n + 1) 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for x in range(2 * f, n + 1, f)))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for x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for y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z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n == x + y + z: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print(n, 'is the sum of three primes', x, y, z)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print(n, 'is not the sum of </a:t>
                      </a:r>
                      <a:r>
                        <a:rPr lang="en-US" sz="1200" b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 primes')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n in range(7, 1000, 2):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sum_of_three_primes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coverage run –-branch goldbach.py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the sum of three primes 2 2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is the sum of three primes 2 2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999 is the sum of three primes 3 5 991</a:t>
                      </a:r>
                    </a:p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coverage report -m goldbach.py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      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Stmts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Miss Branch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BrPart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Cover   Missing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goldbach.py      14      1     12      1    92%   </a:t>
                      </a: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            14      1     12      1    92%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539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ADA5-BDB5-469D-893C-A6E4F381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1662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91FD9-D3D7-4CE3-B1FC-5C447D69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354" y="1516154"/>
            <a:ext cx="9193292" cy="50857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0359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debugging: add print statements</a:t>
            </a:r>
          </a:p>
          <a:p>
            <a:r>
              <a:rPr lang="en-US" b="1" dirty="0"/>
              <a:t>Test driven development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Strategy for code development, where tests are written before the code</a:t>
            </a:r>
            <a:endParaRPr lang="en-US" dirty="0"/>
          </a:p>
          <a:p>
            <a:r>
              <a:rPr lang="en-US" b="1" dirty="0"/>
              <a:t>Defensive programming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add tests (assertions) to check if input/arguments are valid according to specification</a:t>
            </a:r>
          </a:p>
          <a:p>
            <a:r>
              <a:rPr lang="en-US" dirty="0"/>
              <a:t>When designing tests, ensure </a:t>
            </a:r>
            <a:r>
              <a:rPr lang="en-US" b="1" dirty="0"/>
              <a:t>coverage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(the set of test cases should make sure all code lines get executed)</a:t>
            </a:r>
          </a:p>
          <a:p>
            <a:r>
              <a:rPr lang="en-US" b="1" dirty="0"/>
              <a:t>Python testing frameworks: </a:t>
            </a:r>
            <a:r>
              <a:rPr lang="en-US" b="1" dirty="0" err="1"/>
              <a:t>doctest</a:t>
            </a:r>
            <a:r>
              <a:rPr lang="en-US" b="1" dirty="0"/>
              <a:t>, </a:t>
            </a:r>
            <a:r>
              <a:rPr lang="en-US" b="1" dirty="0" err="1"/>
              <a:t>unittest</a:t>
            </a:r>
            <a:r>
              <a:rPr lang="en-US" b="1" dirty="0"/>
              <a:t>, </a:t>
            </a:r>
            <a:r>
              <a:rPr lang="en-US" b="1" dirty="0" err="1"/>
              <a:t>pytest</a:t>
            </a:r>
            <a:r>
              <a:rPr lang="en-US" b="1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11105754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Mypy</a:t>
            </a:r>
            <a:r>
              <a:rPr lang="en-US" dirty="0"/>
              <a:t> – a static type checker for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337"/>
            <a:ext cx="5052373" cy="5067663"/>
          </a:xfrm>
        </p:spPr>
        <p:txBody>
          <a:bodyPr>
            <a:normAutofit/>
          </a:bodyPr>
          <a:lstStyle/>
          <a:p>
            <a:r>
              <a:rPr lang="en-US" b="1" dirty="0"/>
              <a:t>Static type checking</a:t>
            </a:r>
            <a:r>
              <a:rPr lang="en-US" dirty="0"/>
              <a:t> tries to analyze a program for potential type errors </a:t>
            </a:r>
            <a:r>
              <a:rPr lang="en-US" dirty="0">
                <a:solidFill>
                  <a:srgbClr val="C00000"/>
                </a:solidFill>
              </a:rPr>
              <a:t>without</a:t>
            </a:r>
            <a:r>
              <a:rPr lang="en-US" dirty="0"/>
              <a:t> executing the program</a:t>
            </a:r>
          </a:p>
          <a:p>
            <a:r>
              <a:rPr lang="en-US" dirty="0"/>
              <a:t>Installing: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pip install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Running Python will cause an error during execution, whereas using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mypy</a:t>
            </a:r>
            <a:r>
              <a:rPr lang="en-US" sz="2400" dirty="0">
                <a:cs typeface="Courier New" panose="02070309020205020404" pitchFamily="49" charset="0"/>
              </a:rPr>
              <a:t> the error will be found without executing the program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Standard (and required) in statically typed languages like Java, C, C++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82213" y="1294998"/>
            <a:ext cx="24826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Experimental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967" y="1384433"/>
            <a:ext cx="487666" cy="40590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772063"/>
              </p:ext>
            </p:extLst>
          </p:nvPr>
        </p:nvGraphicFramePr>
        <p:xfrm>
          <a:off x="6079556" y="2352088"/>
          <a:ext cx="5679628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962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mypy-simple.py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print("start")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 + "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print("end")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mypy-simple.py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unsupported operand type(s) for +: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and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mypy-simple.py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mypy-simple.py:2: error: Unsupported operand types for + ("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and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505701" y="6109337"/>
            <a:ext cx="4253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mypy-lang.org</a:t>
            </a:r>
            <a:br>
              <a:rPr lang="en-US" dirty="0"/>
            </a:br>
            <a:r>
              <a:rPr lang="en-US" dirty="0">
                <a:hlinkClick r:id="rId5"/>
              </a:rPr>
              <a:t>PEP 484 - Type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4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da-DK" dirty="0" err="1"/>
              <a:t>Readability</a:t>
            </a:r>
            <a:endParaRPr lang="da-DK" dirty="0"/>
          </a:p>
          <a:p>
            <a:pPr lvl="1"/>
            <a:r>
              <a:rPr lang="da-DK" dirty="0" err="1"/>
              <a:t>well-structured</a:t>
            </a:r>
            <a:endParaRPr lang="da-DK" dirty="0"/>
          </a:p>
          <a:p>
            <a:pPr lvl="1"/>
            <a:r>
              <a:rPr lang="da-DK" dirty="0" err="1"/>
              <a:t>documentation</a:t>
            </a:r>
            <a:endParaRPr lang="da-DK" dirty="0"/>
          </a:p>
          <a:p>
            <a:pPr lvl="1"/>
            <a:r>
              <a:rPr lang="da-DK" dirty="0" err="1"/>
              <a:t>comments</a:t>
            </a:r>
            <a:endParaRPr lang="en-US" dirty="0"/>
          </a:p>
          <a:p>
            <a:pPr lvl="1"/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standard </a:t>
            </a:r>
            <a:r>
              <a:rPr lang="da-DK" dirty="0" err="1"/>
              <a:t>structure</a:t>
            </a:r>
            <a:r>
              <a:rPr lang="da-DK" dirty="0"/>
              <a:t> (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recognize</a:t>
            </a:r>
            <a:r>
              <a:rPr lang="da-DK" dirty="0"/>
              <a:t>, </a:t>
            </a:r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>
                <a:hlinkClick r:id="rId2"/>
              </a:rPr>
              <a:t>PEP8</a:t>
            </a:r>
            <a:r>
              <a:rPr lang="da-DK" dirty="0"/>
              <a:t> Style Guide)</a:t>
            </a:r>
          </a:p>
          <a:p>
            <a:endParaRPr lang="da-DK" dirty="0"/>
          </a:p>
          <a:p>
            <a:r>
              <a:rPr lang="da-DK" dirty="0" err="1"/>
              <a:t>Correctness</a:t>
            </a:r>
            <a:endParaRPr lang="da-DK" dirty="0"/>
          </a:p>
          <a:p>
            <a:pPr lvl="1"/>
            <a:r>
              <a:rPr lang="da-DK" dirty="0"/>
              <a:t>outputs the </a:t>
            </a:r>
            <a:r>
              <a:rPr lang="da-DK" dirty="0" err="1"/>
              <a:t>correct</a:t>
            </a:r>
            <a:r>
              <a:rPr lang="da-DK" dirty="0"/>
              <a:t> </a:t>
            </a:r>
            <a:r>
              <a:rPr lang="da-DK" dirty="0" err="1"/>
              <a:t>answer</a:t>
            </a:r>
            <a:r>
              <a:rPr lang="da-DK" dirty="0"/>
              <a:t> on valid input</a:t>
            </a:r>
          </a:p>
          <a:p>
            <a:pPr lvl="1"/>
            <a:r>
              <a:rPr lang="da-DK" dirty="0" err="1"/>
              <a:t>eventually</a:t>
            </a:r>
            <a:r>
              <a:rPr lang="da-DK" dirty="0"/>
              <a:t> stops with an </a:t>
            </a:r>
            <a:r>
              <a:rPr lang="da-DK" dirty="0" err="1"/>
              <a:t>answer</a:t>
            </a:r>
            <a:r>
              <a:rPr lang="da-DK" dirty="0"/>
              <a:t> on valid input (</a:t>
            </a:r>
            <a:r>
              <a:rPr lang="da-DK" dirty="0" err="1"/>
              <a:t>should</a:t>
            </a:r>
            <a:r>
              <a:rPr lang="da-DK" dirty="0"/>
              <a:t> not go in </a:t>
            </a:r>
            <a:r>
              <a:rPr lang="da-DK" dirty="0" err="1"/>
              <a:t>infinite</a:t>
            </a:r>
            <a:r>
              <a:rPr lang="da-DK" dirty="0"/>
              <a:t> loop)</a:t>
            </a:r>
          </a:p>
          <a:p>
            <a:pPr lvl="1"/>
            <a:endParaRPr lang="da-DK" dirty="0"/>
          </a:p>
          <a:p>
            <a:r>
              <a:rPr lang="da-DK" dirty="0" err="1"/>
              <a:t>Reusable</a:t>
            </a:r>
            <a:r>
              <a:rPr lang="da-DK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4099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 (PEP 484)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0969"/>
            <a:ext cx="478231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Python allows type hints in programs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They are </a:t>
            </a:r>
            <a:r>
              <a:rPr lang="en-US" sz="2400" dirty="0">
                <a:solidFill>
                  <a:srgbClr val="C00000"/>
                </a:solidFill>
              </a:rPr>
              <a:t>ignored</a:t>
            </a:r>
            <a:r>
              <a:rPr lang="en-US" sz="2400" dirty="0"/>
              <a:t> at run-time by Python, but useful for static type analysis (</a:t>
            </a:r>
            <a:r>
              <a:rPr lang="en-US" sz="2400" dirty="0" err="1"/>
              <a:t>mypy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Syntax</a:t>
            </a:r>
            <a:endParaRPr lang="en-US" dirty="0"/>
          </a:p>
          <a:p>
            <a:pPr marL="0" indent="0">
              <a:buNone/>
              <a:tabLst>
                <a:tab pos="719138" algn="l"/>
              </a:tabLst>
            </a:pPr>
            <a:r>
              <a:rPr lang="en-US" i="1" dirty="0"/>
              <a:t>	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0" indent="0">
              <a:buNone/>
              <a:tabLst>
                <a:tab pos="719138" algn="l"/>
              </a:tabLst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847305"/>
              </p:ext>
            </p:extLst>
          </p:nvPr>
        </p:nvGraphicFramePr>
        <p:xfrm>
          <a:off x="5766816" y="1027906"/>
          <a:ext cx="6191504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5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da-DK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type hint</a:t>
                      </a:r>
                      <a:endParaRPr lang="pl-PL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"abc"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42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 hint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"abc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42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"abc"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type changed from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print(x, y, z)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mypy-basic-types.py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mypy-basic-types.py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mypy-basic-types.py:3: error: Incompatible types in assignment (expression has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variable has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mypy-basic-types.py:5: error: 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mypy-basic-types.py:7: error: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569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90688"/>
            <a:ext cx="11353800" cy="495922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type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Note: for functions and methods </a:t>
            </a:r>
            <a:r>
              <a:rPr lang="en-US" sz="2200" i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.__annotations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 is a dictionary with the annotation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257061"/>
              </p:ext>
            </p:extLst>
          </p:nvPr>
        </p:nvGraphicFramePr>
        <p:xfrm>
          <a:off x="419100" y="2450360"/>
          <a:ext cx="113538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6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6564198">
                  <a:extLst>
                    <a:ext uri="{9D8B030D-6E8A-4147-A177-3AD203B41FA5}">
                      <a16:colId xmlns:a16="http://schemas.microsoft.com/office/drawing/2014/main" val="1489949206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mypy-function.py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units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str(x) + " " + units</a:t>
                      </a:r>
                    </a:p>
                    <a:p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g(x, units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str(x) + " " + units</a:t>
                      </a: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print(f(3, "cm"))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"one"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"meter"))</a:t>
                      </a: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print(g(3, "cm"))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print(g("one", "meter"))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l-PL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f.__annotations__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mypy-function.py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cm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 meter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cm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 meter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{'x': &lt;class 'int'&gt;, 'units': &lt;class 'str'&gt;, 'return': &lt;class 'str'&gt;}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mypy-function.py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mypy-function.py:8: error: Argument 1 to "f" has incompatible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406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 – objects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681240"/>
              </p:ext>
            </p:extLst>
          </p:nvPr>
        </p:nvGraphicFramePr>
        <p:xfrm>
          <a:off x="515470" y="1852407"/>
          <a:ext cx="11161060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949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571565">
                  <a:extLst>
                    <a:ext uri="{9D8B030D-6E8A-4147-A177-3AD203B41FA5}">
                      <a16:colId xmlns:a16="http://schemas.microsoft.com/office/drawing/2014/main" val="1489949206"/>
                    </a:ext>
                  </a:extLst>
                </a:gridCol>
              </a:tblGrid>
              <a:tr h="194040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mypy-classes.py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5529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 A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 B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 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A()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B()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valid, B subclass of A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C()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error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A()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C()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A()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B()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C()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94040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008502"/>
                  </a:ext>
                </a:extLst>
              </a:tr>
              <a:tr h="687958">
                <a:tc gridSpan="2"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nb-NO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 mypy-classes.py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mypy-classes.py:15: error: Incompatible types in assignment (expression has type "C", variable has type "A")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mypy-classes.py:16: error: Incompatible types in assignment (expression has type "A", variable has type "B")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mypy-classes.py:18: error: Incompatible types in assignment (expression has type "C", variable has type "B")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mypy-classes.py:19: error: Incompatible types in assignment (expression has type "A", variable has type "C")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mypy-classes.py:20: error: Incompatible types in assignment (expression has type "B", variable has type "C")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endParaRPr lang="en-US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0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459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type hints... see PEP 484 for even more...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91780"/>
              </p:ext>
            </p:extLst>
          </p:nvPr>
        </p:nvGraphicFramePr>
        <p:xfrm>
          <a:off x="708073" y="1690688"/>
          <a:ext cx="10775854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8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11829">
                <a:tc>
                  <a:txBody>
                    <a:bodyPr/>
                    <a:lstStyle/>
                    <a:p>
                      <a:pPr algn="l"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typing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Mapping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Tuple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Union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Optional</a:t>
                      </a:r>
                    </a:p>
                    <a:p>
                      <a:pPr>
                        <a:tabLst>
                          <a:tab pos="5376863" algn="l"/>
                        </a:tabLst>
                      </a:pP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Set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{}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dictionary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Set[int]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{1, 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"abc"}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"abc" is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Mapping[int, 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{1: 42,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1}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'a'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376863" algn="l"/>
                        </a:tabLst>
                        <a:defRPr/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Tuple[int,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(42,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List[Union[int, str]]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[42, 'a',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List[Optional[str]]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['abc', None,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og None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mypy-typing.py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mypy-typing.py:3: error: Incompatible types in assignment (expression has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[&lt;nothing&gt;, &lt;nothing&gt;]", variable has type "Set[Any]")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mypy-typing.py:4: error: Argument 3 to &lt;set&gt;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mypy-typing.py:5: error: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entry 1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mypy-typing.py:6: error: Incompatible types in assignment (expression has type "Tuple[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]", variable has type "Tuple[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mypy-typing.py:7: error: List item 2 has incompatible type "None"; expected "Union[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mypy-typing.py:8: error: List item 2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"Optional[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34885" y="6406896"/>
            <a:ext cx="4253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PEP 484 - Type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7889-221E-4872-84EB-2CBC93AF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… the same in Python 3.10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111968-1638-4444-A129-DD8554BDC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191596"/>
              </p:ext>
            </p:extLst>
          </p:nvPr>
        </p:nvGraphicFramePr>
        <p:xfrm>
          <a:off x="400277" y="1523420"/>
          <a:ext cx="1139144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144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31738">
                <a:tc>
                  <a:txBody>
                    <a:bodyPr/>
                    <a:lstStyle/>
                    <a:p>
                      <a:pPr algn="l">
                        <a:tabLst>
                          <a:tab pos="5376863" algn="l"/>
                        </a:tabLst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deprecated: </a:t>
                      </a:r>
                      <a:r>
                        <a:rPr lang="pl-PL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typing import Mapping, Set, List, Tuple, Union, Optional</a:t>
                      </a:r>
                    </a:p>
                    <a:p>
                      <a:pPr>
                        <a:tabLst>
                          <a:tab pos="5376863" algn="l"/>
                        </a:tabLst>
                      </a:pP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{}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dictionary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et[int]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{1, 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"abc"}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"abc" is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[int, 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{1: 42,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1}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'a'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376863" algn="l"/>
                        </a:tabLst>
                        <a:defRPr/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uple[int,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(42,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|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str]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[42, 'a',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 | None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['abc', None,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og None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mypy-typing-new.py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mypy-typing-new.py:3: error: Incompatible types in assignment (expression has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[&lt;nothing&gt;, &lt;nothing&gt;]", variable has type "Set[Any]")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mypy-typing-new.py:4: error: Argument 3 to &lt;set&gt; has incompatible type "str"; expected "int"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mypy-typing-new.py:5: error: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entry 1 has incompatible type "str": "int"; expected "int": "int"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mypy-typing-new.py:6: error: Incompatible types in assignment (expression has type "Tuple[int, int]", variable has type "Tuple[int, str]")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mypy-typing-new.py:7: error: List item 2 has incompatible type "None"; expected "Union[int, str]"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mypy-typing-new.py:8: error: List item 2 has incompatible type "int"; expected "Optional[str]"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BF8C2F4-E08A-4E3E-A4EA-7A23184E9802}"/>
              </a:ext>
            </a:extLst>
          </p:cNvPr>
          <p:cNvSpPr/>
          <p:nvPr/>
        </p:nvSpPr>
        <p:spPr>
          <a:xfrm>
            <a:off x="4605454" y="6169709"/>
            <a:ext cx="7494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PEP 585 - Type Hinting Generics In Standard Collections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(Python 3.9)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PEP 604 – Allow writing union types as X | 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(Python 3.10)</a:t>
            </a:r>
          </a:p>
        </p:txBody>
      </p:sp>
    </p:spTree>
    <p:extLst>
      <p:ext uri="{BB962C8B-B14F-4D97-AF65-F5344CB8AC3E}">
        <p14:creationId xmlns:p14="http://schemas.microsoft.com/office/powerpoint/2010/main" val="118919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500" y="1482373"/>
            <a:ext cx="368391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Documentation</a:t>
            </a:r>
          </a:p>
          <a:p>
            <a:r>
              <a:rPr lang="da-DK" i="1" dirty="0" err="1"/>
              <a:t>specification</a:t>
            </a:r>
            <a:r>
              <a:rPr lang="da-DK" i="1" dirty="0"/>
              <a:t> of </a:t>
            </a:r>
            <a:r>
              <a:rPr lang="da-DK" i="1" dirty="0" err="1"/>
              <a:t>functionality</a:t>
            </a:r>
            <a:endParaRPr lang="en-US" dirty="0"/>
          </a:p>
          <a:p>
            <a:r>
              <a:rPr lang="en-US" dirty="0" err="1"/>
              <a:t>docstring</a:t>
            </a:r>
            <a:endParaRPr lang="en-US" dirty="0"/>
          </a:p>
          <a:p>
            <a:pPr lvl="1"/>
            <a:r>
              <a:rPr lang="da-DK" i="1" dirty="0"/>
              <a:t>for </a:t>
            </a:r>
            <a:r>
              <a:rPr lang="da-DK" i="1" dirty="0" err="1"/>
              <a:t>users</a:t>
            </a:r>
            <a:r>
              <a:rPr lang="da-DK" i="1" dirty="0"/>
              <a:t> of the </a:t>
            </a:r>
            <a:r>
              <a:rPr lang="da-DK" i="1" dirty="0" err="1"/>
              <a:t>code</a:t>
            </a:r>
            <a:r>
              <a:rPr lang="da-DK" i="1" dirty="0"/>
              <a:t> </a:t>
            </a:r>
            <a:endParaRPr lang="en-US" i="1" dirty="0"/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comments</a:t>
            </a:r>
            <a:endParaRPr lang="da-DK" dirty="0"/>
          </a:p>
          <a:p>
            <a:pPr lvl="1"/>
            <a:r>
              <a:rPr lang="da-DK" i="1" dirty="0"/>
              <a:t>for </a:t>
            </a:r>
            <a:r>
              <a:rPr lang="da-DK" i="1" dirty="0" err="1"/>
              <a:t>readers</a:t>
            </a:r>
            <a:r>
              <a:rPr lang="da-DK" i="1" dirty="0"/>
              <a:t> of the </a:t>
            </a:r>
            <a:r>
              <a:rPr lang="da-DK" i="1" dirty="0" err="1"/>
              <a:t>code</a:t>
            </a:r>
            <a:endParaRPr lang="en-US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1499" y="1482373"/>
            <a:ext cx="35465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Testing</a:t>
            </a:r>
          </a:p>
          <a:p>
            <a:r>
              <a:rPr lang="en-US" dirty="0"/>
              <a:t>Correct implementation ?</a:t>
            </a:r>
          </a:p>
          <a:p>
            <a:r>
              <a:rPr lang="en-US" dirty="0"/>
              <a:t>Try to predict behavior on unknown input ?</a:t>
            </a:r>
          </a:p>
          <a:p>
            <a:r>
              <a:rPr lang="en-US" dirty="0"/>
              <a:t>Performance guarantees ?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96618" y="1482373"/>
            <a:ext cx="3546513" cy="244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Debugging</a:t>
            </a:r>
          </a:p>
          <a:p>
            <a:r>
              <a:rPr lang="da-DK" i="1" dirty="0" err="1"/>
              <a:t>Where</a:t>
            </a:r>
            <a:r>
              <a:rPr lang="da-DK" i="1" dirty="0"/>
              <a:t> is the #!¤$ bug ?</a:t>
            </a:r>
            <a:endParaRPr lang="en-US" i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075582" y="1482373"/>
            <a:ext cx="0" cy="416437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690672" y="1482373"/>
            <a:ext cx="0" cy="416437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6414227"/>
            <a:ext cx="1126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”Program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testing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to show the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presence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of bugs, but never to show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their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absence”  ̶ 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Edsger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W.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Dijkstra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43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4017120"/>
              </p:ext>
            </p:extLst>
          </p:nvPr>
        </p:nvGraphicFramePr>
        <p:xfrm>
          <a:off x="1073626" y="-64305"/>
          <a:ext cx="10044748" cy="695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9193">
                  <a:extLst>
                    <a:ext uri="{9D8B030D-6E8A-4147-A177-3AD203B41FA5}">
                      <a16:colId xmlns:a16="http://schemas.microsoft.com/office/drawing/2014/main" val="79341772"/>
                    </a:ext>
                  </a:extLst>
                </a:gridCol>
                <a:gridCol w="5075555">
                  <a:extLst>
                    <a:ext uri="{9D8B030D-6E8A-4147-A177-3AD203B41FA5}">
                      <a16:colId xmlns:a16="http://schemas.microsoft.com/office/drawing/2014/main" val="260304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BaseException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StopAsyncIteration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ArithmeticError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FloatingPointError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UnicodeEncodeError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UnicodeTranslateError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BlockingIOError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ChildProcessError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BrokenPipeError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ConnectionAbortedError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ConnectionRefusedError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ConnectionResetError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FileExistsError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InterruptedError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PermissionError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TimeoutError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ReferenceError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IndentationError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Warning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PendingDeprecationWarning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FutureWarning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ResourceWarning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332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26" y="0"/>
            <a:ext cx="9441974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r>
              <a:rPr lang="da-DK" dirty="0"/>
              <a:t>		(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9668683" y="3423011"/>
            <a:ext cx="428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docs.python.org/3/library/exceptions.html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32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Testing</a:t>
            </a:r>
            <a:r>
              <a:rPr lang="da-DK" dirty="0"/>
              <a:t> for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95588"/>
              </p:ext>
            </p:extLst>
          </p:nvPr>
        </p:nvGraphicFramePr>
        <p:xfrm>
          <a:off x="337679" y="1690688"/>
          <a:ext cx="6539230" cy="202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infinite recursion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3823"/>
              </p:ext>
            </p:extLst>
          </p:nvPr>
        </p:nvGraphicFramePr>
        <p:xfrm>
          <a:off x="337679" y="3846711"/>
          <a:ext cx="6539230" cy="276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depth &gt; 100: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print("runaway recursion???")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raise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raise built-in exception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04740"/>
              </p:ext>
            </p:extLst>
          </p:nvPr>
        </p:nvGraphicFramePr>
        <p:xfrm>
          <a:off x="7026416" y="1690688"/>
          <a:ext cx="4827905" cy="315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7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&gt; 100: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print("runaway recursion???")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sys.exit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system function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70" y="2237577"/>
            <a:ext cx="487666" cy="40590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9338577" y="3413899"/>
            <a:ext cx="380661" cy="2481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56024" y="3477379"/>
            <a:ext cx="199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raises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SystemExit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026416" y="5023842"/>
            <a:ext cx="4827906" cy="1547157"/>
          </a:xfrm>
        </p:spPr>
        <p:txBody>
          <a:bodyPr>
            <a:normAutofit fontScale="92500"/>
          </a:bodyPr>
          <a:lstStyle/>
          <a:p>
            <a:r>
              <a:rPr lang="da-DK" dirty="0"/>
              <a:t>let the program </a:t>
            </a:r>
            <a:r>
              <a:rPr lang="da-DK" dirty="0" err="1"/>
              <a:t>eventually</a:t>
            </a:r>
            <a:r>
              <a:rPr lang="da-DK" dirty="0"/>
              <a:t> </a:t>
            </a:r>
            <a:r>
              <a:rPr lang="da-DK" dirty="0" err="1"/>
              <a:t>fail</a:t>
            </a:r>
            <a:endParaRPr lang="da-DK" dirty="0"/>
          </a:p>
          <a:p>
            <a:r>
              <a:rPr lang="da-DK" dirty="0"/>
              <a:t>check and </a:t>
            </a:r>
            <a:r>
              <a:rPr lang="da-DK" dirty="0" err="1"/>
              <a:t>raise</a:t>
            </a:r>
            <a:r>
              <a:rPr lang="da-DK" dirty="0"/>
              <a:t> </a:t>
            </a:r>
            <a:r>
              <a:rPr lang="da-DK" dirty="0" err="1"/>
              <a:t>exceptions</a:t>
            </a:r>
            <a:endParaRPr lang="da-DK" dirty="0"/>
          </a:p>
          <a:p>
            <a:r>
              <a:rPr lang="da-DK" dirty="0"/>
              <a:t>check and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3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79" y="0"/>
            <a:ext cx="10515600" cy="1325563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–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513998"/>
              </p:ext>
            </p:extLst>
          </p:nvPr>
        </p:nvGraphicFramePr>
        <p:xfrm>
          <a:off x="220385" y="1107547"/>
          <a:ext cx="653923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depth &lt;= 100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raise exception if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"...\infinite-recursion4.py", line 2,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depth &lt;= 100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352461"/>
              </p:ext>
            </p:extLst>
          </p:nvPr>
        </p:nvGraphicFramePr>
        <p:xfrm>
          <a:off x="220385" y="3951640"/>
          <a:ext cx="6548112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811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depth &lt;= 100, "runaway recursion???"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"...\infinite-recursion5.py", line 2,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depth &lt;= 100, "runaway recursion???"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5937813" y="2787269"/>
            <a:ext cx="1168733" cy="17665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207891"/>
              </p:ext>
            </p:extLst>
          </p:nvPr>
        </p:nvGraphicFramePr>
        <p:xfrm>
          <a:off x="6914645" y="4283486"/>
          <a:ext cx="5062855" cy="2380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infinite-recursion6.py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not depth &lt;= 100: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("runaway recursion???")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"...\infinite-recursion6.py", line 3,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raise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("runaway recursion???")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05763" y="1454790"/>
            <a:ext cx="5062855" cy="3099014"/>
          </a:xfrm>
        </p:spPr>
        <p:txBody>
          <a:bodyPr>
            <a:normAutofit/>
          </a:bodyPr>
          <a:lstStyle/>
          <a:p>
            <a:r>
              <a:rPr lang="da-DK" sz="2600" dirty="0" err="1"/>
              <a:t>keyword</a:t>
            </a:r>
            <a:r>
              <a:rPr lang="da-DK" sz="2600" dirty="0"/>
              <a:t> </a:t>
            </a:r>
            <a:r>
              <a:rPr lang="da-DK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sz="2600" dirty="0"/>
              <a:t> checks if </a:t>
            </a:r>
            <a:r>
              <a:rPr lang="da-DK" sz="2600" dirty="0" err="1"/>
              <a:t>boolean</a:t>
            </a:r>
            <a:r>
              <a:rPr lang="da-DK" sz="2600" dirty="0"/>
              <a:t> </a:t>
            </a:r>
            <a:r>
              <a:rPr lang="da-DK" sz="2600" dirty="0" err="1"/>
              <a:t>expression</a:t>
            </a:r>
            <a:r>
              <a:rPr lang="da-DK" sz="2600" dirty="0"/>
              <a:t> is true, if not, </a:t>
            </a:r>
            <a:r>
              <a:rPr lang="da-DK" sz="2600" dirty="0" err="1"/>
              <a:t>raises</a:t>
            </a:r>
            <a:r>
              <a:rPr lang="da-DK" sz="2600" dirty="0"/>
              <a:t> </a:t>
            </a:r>
            <a:r>
              <a:rPr lang="da-DK" sz="2600" dirty="0" err="1"/>
              <a:t>exception</a:t>
            </a:r>
            <a:r>
              <a:rPr lang="da-DK" sz="2600" dirty="0"/>
              <a:t> </a:t>
            </a:r>
            <a:r>
              <a:rPr lang="da-DK" sz="2600" dirty="0" err="1">
                <a:solidFill>
                  <a:srgbClr val="C00000"/>
                </a:solidFill>
              </a:rPr>
              <a:t>AssertionError</a:t>
            </a:r>
            <a:endParaRPr lang="da-DK" sz="2600" dirty="0"/>
          </a:p>
          <a:p>
            <a:r>
              <a:rPr lang="da-DK" sz="2600" dirty="0" err="1"/>
              <a:t>optional</a:t>
            </a:r>
            <a:r>
              <a:rPr lang="da-DK" sz="2600" dirty="0"/>
              <a:t> </a:t>
            </a:r>
            <a:r>
              <a:rPr lang="da-DK" sz="2600" dirty="0" err="1"/>
              <a:t>second</a:t>
            </a:r>
            <a:r>
              <a:rPr lang="da-DK" sz="2600" dirty="0"/>
              <a:t> parameter </a:t>
            </a:r>
            <a:r>
              <a:rPr lang="da-DK" sz="2600" dirty="0" err="1"/>
              <a:t>passed</a:t>
            </a:r>
            <a:r>
              <a:rPr lang="da-DK" sz="2600" dirty="0"/>
              <a:t> to the </a:t>
            </a:r>
            <a:r>
              <a:rPr lang="da-DK" sz="2600" dirty="0" err="1"/>
              <a:t>constructor</a:t>
            </a:r>
            <a:r>
              <a:rPr lang="da-DK" sz="2600" dirty="0"/>
              <a:t> of the </a:t>
            </a:r>
            <a:r>
              <a:rPr lang="da-DK" sz="2600" dirty="0" err="1"/>
              <a:t>exception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6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79" y="387927"/>
            <a:ext cx="10515600" cy="1325563"/>
          </a:xfrm>
        </p:spPr>
        <p:txBody>
          <a:bodyPr/>
          <a:lstStyle/>
          <a:p>
            <a:r>
              <a:rPr lang="da-DK" dirty="0" err="1"/>
              <a:t>Disabling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dirty="0"/>
              <a:t> 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100307" y="1878167"/>
            <a:ext cx="4823838" cy="4254775"/>
          </a:xfrm>
        </p:spPr>
        <p:txBody>
          <a:bodyPr>
            <a:normAutofit/>
          </a:bodyPr>
          <a:lstStyle/>
          <a:p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dirty="0"/>
              <a:t> statements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to </a:t>
            </a:r>
            <a:r>
              <a:rPr lang="da-DK" dirty="0" err="1"/>
              <a:t>help</a:t>
            </a:r>
            <a:r>
              <a:rPr lang="da-DK" dirty="0"/>
              <a:t> check </a:t>
            </a:r>
            <a:r>
              <a:rPr lang="da-DK" dirty="0" err="1"/>
              <a:t>correctness</a:t>
            </a:r>
            <a:r>
              <a:rPr lang="da-DK" dirty="0"/>
              <a:t> of program – but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slow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down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program</a:t>
            </a:r>
            <a:endParaRPr lang="da-DK" dirty="0">
              <a:solidFill>
                <a:srgbClr val="C00000"/>
              </a:solidFill>
            </a:endParaRPr>
          </a:p>
          <a:p>
            <a:endParaRPr lang="da-DK" dirty="0"/>
          </a:p>
          <a:p>
            <a:r>
              <a:rPr lang="da-DK" dirty="0" err="1"/>
              <a:t>invoking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with option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–O</a:t>
            </a:r>
            <a:r>
              <a:rPr lang="da-DK" dirty="0"/>
              <a:t> disables all assertions</a:t>
            </a:r>
            <a:br>
              <a:rPr lang="da-DK" dirty="0"/>
            </a:br>
            <a:r>
              <a:rPr lang="da-DK" dirty="0"/>
              <a:t>(by </a:t>
            </a:r>
            <a:r>
              <a:rPr lang="da-DK" dirty="0" err="1"/>
              <a:t>setting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to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dirty="0"/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15" y="2050473"/>
            <a:ext cx="5860053" cy="348542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45224" y="6285259"/>
            <a:ext cx="5605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docs.python.org/3/reference/</a:t>
            </a:r>
            <a:r>
              <a:rPr lang="en-US" dirty="0" err="1">
                <a:hlinkClick r:id="rId3"/>
              </a:rPr>
              <a:t>simple_stmts.html#assert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819529" y="1789046"/>
            <a:ext cx="220036" cy="6851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87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87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7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28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283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41533</TotalTime>
  <Words>5739</Words>
  <Application>Microsoft Office PowerPoint</Application>
  <PresentationFormat>Widescreen</PresentationFormat>
  <Paragraphs>790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Documentation, testing and debugging</vt:lpstr>
      <vt:lpstr>Ensuring good quality code ?</vt:lpstr>
      <vt:lpstr>What is good code ?</vt:lpstr>
      <vt:lpstr>Why ?</vt:lpstr>
      <vt:lpstr>Built-in exceptions   (class hierarchy)</vt:lpstr>
      <vt:lpstr>Testing for unexpected behaviour ?</vt:lpstr>
      <vt:lpstr>Catching unexpected behaviour – assert</vt:lpstr>
      <vt:lpstr>Disabling assert statements</vt:lpstr>
      <vt:lpstr>Example</vt:lpstr>
      <vt:lpstr>First try... (seriously, the bugs were not on purpose)</vt:lpstr>
      <vt:lpstr>Let us add a specification...</vt:lpstr>
      <vt:lpstr>Let us check input requirements...</vt:lpstr>
      <vt:lpstr>Let us check if output correct...</vt:lpstr>
      <vt:lpstr>Let us test some input values...</vt:lpstr>
      <vt:lpstr>Let us check progress of algorithm...</vt:lpstr>
      <vt:lpstr>Final program</vt:lpstr>
      <vt:lpstr>Which checks would you add to the below code?</vt:lpstr>
      <vt:lpstr>PowerPoint Presentation</vt:lpstr>
      <vt:lpstr>Testing – how ?</vt:lpstr>
      <vt:lpstr>Visual testing – Convex hull computation</vt:lpstr>
      <vt:lpstr>doctest</vt:lpstr>
      <vt:lpstr>pytest</vt:lpstr>
      <vt:lpstr>unittest</vt:lpstr>
      <vt:lpstr>Debugger (IDLE)</vt:lpstr>
      <vt:lpstr>Stepping through a program (IDLE debugger)</vt:lpstr>
      <vt:lpstr>Coverage</vt:lpstr>
      <vt:lpstr>coverage html</vt:lpstr>
      <vt:lpstr>Concluding remarks</vt:lpstr>
      <vt:lpstr>Mypy – a static type checker for Python</vt:lpstr>
      <vt:lpstr>Type hints (PEP 484)</vt:lpstr>
      <vt:lpstr>Type hints – functions</vt:lpstr>
      <vt:lpstr>Type hints – objects</vt:lpstr>
      <vt:lpstr>More type hints... see PEP 484 for even more...</vt:lpstr>
      <vt:lpstr>… the same in Python 3.10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1453</cp:revision>
  <dcterms:created xsi:type="dcterms:W3CDTF">2017-10-19T06:54:16Z</dcterms:created>
  <dcterms:modified xsi:type="dcterms:W3CDTF">2022-10-05T20:27:16Z</dcterms:modified>
</cp:coreProperties>
</file>