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4" r:id="rId2"/>
    <p:sldId id="739" r:id="rId3"/>
    <p:sldId id="740" r:id="rId4"/>
    <p:sldId id="741" r:id="rId5"/>
    <p:sldId id="745" r:id="rId6"/>
    <p:sldId id="761" r:id="rId7"/>
    <p:sldId id="752" r:id="rId8"/>
    <p:sldId id="753" r:id="rId9"/>
    <p:sldId id="755" r:id="rId10"/>
    <p:sldId id="757" r:id="rId11"/>
    <p:sldId id="743" r:id="rId12"/>
    <p:sldId id="744" r:id="rId13"/>
    <p:sldId id="746" r:id="rId14"/>
    <p:sldId id="747" r:id="rId15"/>
    <p:sldId id="748" r:id="rId16"/>
    <p:sldId id="742" r:id="rId17"/>
    <p:sldId id="749" r:id="rId18"/>
    <p:sldId id="763" r:id="rId19"/>
    <p:sldId id="750" r:id="rId20"/>
    <p:sldId id="751" r:id="rId21"/>
    <p:sldId id="553" r:id="rId22"/>
    <p:sldId id="762" r:id="rId23"/>
    <p:sldId id="754" r:id="rId24"/>
    <p:sldId id="758" r:id="rId25"/>
    <p:sldId id="759" r:id="rId26"/>
    <p:sldId id="76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7FF27-F937-4C14-A34B-E1C6B944E2DB}" v="13" dt="2022-10-28T18:51:5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78278" autoAdjust="0"/>
  </p:normalViewPr>
  <p:slideViewPr>
    <p:cSldViewPr snapToGrid="0">
      <p:cViewPr>
        <p:scale>
          <a:sx n="75" d="100"/>
          <a:sy n="75" d="100"/>
        </p:scale>
        <p:origin x="1266" y="160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257FF27-F937-4C14-A34B-E1C6B944E2DB}"/>
    <pc:docChg chg="undo custSel addSld delSld modSld">
      <pc:chgData name="Gerth Stølting Brodal" userId="04ef4784-6591-4f86-a140-f5c3b108582a" providerId="ADAL" clId="{8257FF27-F937-4C14-A34B-E1C6B944E2DB}" dt="2022-10-28T19:00:11.907" v="1368" actId="27636"/>
      <pc:docMkLst>
        <pc:docMk/>
      </pc:docMkLst>
      <pc:sldChg chg="addSp delSp modSp new mod delAnim modAnim modNotesTx">
        <pc:chgData name="Gerth Stølting Brodal" userId="04ef4784-6591-4f86-a140-f5c3b108582a" providerId="ADAL" clId="{8257FF27-F937-4C14-A34B-E1C6B944E2DB}" dt="2022-10-28T19:00:11.907" v="1368" actId="27636"/>
        <pc:sldMkLst>
          <pc:docMk/>
          <pc:sldMk cId="1398081635" sldId="763"/>
        </pc:sldMkLst>
        <pc:spChg chg="mod">
          <ac:chgData name="Gerth Stølting Brodal" userId="04ef4784-6591-4f86-a140-f5c3b108582a" providerId="ADAL" clId="{8257FF27-F937-4C14-A34B-E1C6B944E2DB}" dt="2022-10-28T18:37:17.599" v="1165" actId="14100"/>
          <ac:spMkLst>
            <pc:docMk/>
            <pc:sldMk cId="1398081635" sldId="763"/>
            <ac:spMk id="2" creationId="{5D5692E9-C863-4B34-BF4E-DC6FACE6D270}"/>
          </ac:spMkLst>
        </pc:spChg>
        <pc:spChg chg="del">
          <ac:chgData name="Gerth Stølting Brodal" userId="04ef4784-6591-4f86-a140-f5c3b108582a" providerId="ADAL" clId="{8257FF27-F937-4C14-A34B-E1C6B944E2DB}" dt="2022-10-26T22:03:59.324" v="25" actId="22"/>
          <ac:spMkLst>
            <pc:docMk/>
            <pc:sldMk cId="1398081635" sldId="763"/>
            <ac:spMk id="3" creationId="{509EE0EE-4D1B-42DE-8C83-1EC3AB2D8867}"/>
          </ac:spMkLst>
        </pc:spChg>
        <pc:spChg chg="add mod">
          <ac:chgData name="Gerth Stølting Brodal" userId="04ef4784-6591-4f86-a140-f5c3b108582a" providerId="ADAL" clId="{8257FF27-F937-4C14-A34B-E1C6B944E2DB}" dt="2022-10-28T19:00:11.907" v="1368" actId="27636"/>
          <ac:spMkLst>
            <pc:docMk/>
            <pc:sldMk cId="1398081635" sldId="763"/>
            <ac:spMk id="6" creationId="{37C283FB-615B-498A-B261-FD0628F2FFCC}"/>
          </ac:spMkLst>
        </pc:spChg>
        <pc:spChg chg="add del mod">
          <ac:chgData name="Gerth Stølting Brodal" userId="04ef4784-6591-4f86-a140-f5c3b108582a" providerId="ADAL" clId="{8257FF27-F937-4C14-A34B-E1C6B944E2DB}" dt="2022-10-26T22:06:27.440" v="137" actId="478"/>
          <ac:spMkLst>
            <pc:docMk/>
            <pc:sldMk cId="1398081635" sldId="763"/>
            <ac:spMk id="8" creationId="{DDB96646-608B-4B9F-8E6E-9C4C271C1356}"/>
          </ac:spMkLst>
        </pc:spChg>
        <pc:spChg chg="add del">
          <ac:chgData name="Gerth Stølting Brodal" userId="04ef4784-6591-4f86-a140-f5c3b108582a" providerId="ADAL" clId="{8257FF27-F937-4C14-A34B-E1C6B944E2DB}" dt="2022-10-28T18:34:07.807" v="1112"/>
          <ac:spMkLst>
            <pc:docMk/>
            <pc:sldMk cId="1398081635" sldId="763"/>
            <ac:spMk id="10" creationId="{FABDFDCA-752F-49C2-84A4-69A590E0EC40}"/>
          </ac:spMkLst>
        </pc:spChg>
        <pc:spChg chg="add del">
          <ac:chgData name="Gerth Stølting Brodal" userId="04ef4784-6591-4f86-a140-f5c3b108582a" providerId="ADAL" clId="{8257FF27-F937-4C14-A34B-E1C6B944E2DB}" dt="2022-10-28T18:34:12.594" v="1114"/>
          <ac:spMkLst>
            <pc:docMk/>
            <pc:sldMk cId="1398081635" sldId="763"/>
            <ac:spMk id="11" creationId="{C27EFA33-6623-4910-94A0-528A9DB82155}"/>
          </ac:spMkLst>
        </pc:spChg>
        <pc:spChg chg="add del mod">
          <ac:chgData name="Gerth Stølting Brodal" userId="04ef4784-6591-4f86-a140-f5c3b108582a" providerId="ADAL" clId="{8257FF27-F937-4C14-A34B-E1C6B944E2DB}" dt="2022-10-26T22:49:43.115" v="485" actId="478"/>
          <ac:spMkLst>
            <pc:docMk/>
            <pc:sldMk cId="1398081635" sldId="763"/>
            <ac:spMk id="15" creationId="{DE14629F-DD85-410F-AB21-F904DA9D7B1A}"/>
          </ac:spMkLst>
        </pc:spChg>
        <pc:picChg chg="add del mod modCrop">
          <ac:chgData name="Gerth Stølting Brodal" userId="04ef4784-6591-4f86-a140-f5c3b108582a" providerId="ADAL" clId="{8257FF27-F937-4C14-A34B-E1C6B944E2DB}" dt="2022-10-28T11:41:23.371" v="911" actId="478"/>
          <ac:picMkLst>
            <pc:docMk/>
            <pc:sldMk cId="1398081635" sldId="763"/>
            <ac:picMk id="4" creationId="{1CD519C6-B112-4E79-AE03-BB26DA1F79CF}"/>
          </ac:picMkLst>
        </pc:picChg>
        <pc:picChg chg="add del mod ord">
          <ac:chgData name="Gerth Stølting Brodal" userId="04ef4784-6591-4f86-a140-f5c3b108582a" providerId="ADAL" clId="{8257FF27-F937-4C14-A34B-E1C6B944E2DB}" dt="2022-10-26T22:06:23.355" v="136" actId="478"/>
          <ac:picMkLst>
            <pc:docMk/>
            <pc:sldMk cId="1398081635" sldId="763"/>
            <ac:picMk id="5" creationId="{3F441378-94D1-46CD-9180-ADDFFFDE2310}"/>
          </ac:picMkLst>
        </pc:picChg>
        <pc:picChg chg="add del mod modCrop">
          <ac:chgData name="Gerth Stølting Brodal" userId="04ef4784-6591-4f86-a140-f5c3b108582a" providerId="ADAL" clId="{8257FF27-F937-4C14-A34B-E1C6B944E2DB}" dt="2022-10-28T18:24:06.170" v="919" actId="478"/>
          <ac:picMkLst>
            <pc:docMk/>
            <pc:sldMk cId="1398081635" sldId="763"/>
            <ac:picMk id="7" creationId="{7CE8DAB4-55A2-435D-8DA7-5640C2A35DC6}"/>
          </ac:picMkLst>
        </pc:picChg>
        <pc:picChg chg="add mod modCrop">
          <ac:chgData name="Gerth Stølting Brodal" userId="04ef4784-6591-4f86-a140-f5c3b108582a" providerId="ADAL" clId="{8257FF27-F937-4C14-A34B-E1C6B944E2DB}" dt="2022-10-28T18:54:12.331" v="1295" actId="1076"/>
          <ac:picMkLst>
            <pc:docMk/>
            <pc:sldMk cId="1398081635" sldId="763"/>
            <ac:picMk id="9" creationId="{3F4C2F6D-BEFF-4FB7-BE56-98004B4CCD7F}"/>
          </ac:picMkLst>
        </pc:picChg>
        <pc:picChg chg="add del mod modCrop">
          <ac:chgData name="Gerth Stølting Brodal" userId="04ef4784-6591-4f86-a140-f5c3b108582a" providerId="ADAL" clId="{8257FF27-F937-4C14-A34B-E1C6B944E2DB}" dt="2022-10-26T22:09:23.233" v="149" actId="478"/>
          <ac:picMkLst>
            <pc:docMk/>
            <pc:sldMk cId="1398081635" sldId="763"/>
            <ac:picMk id="10" creationId="{B30D795E-C1CC-40B4-BC97-E8CD8F8A2BCF}"/>
          </ac:picMkLst>
        </pc:picChg>
        <pc:picChg chg="add del mod">
          <ac:chgData name="Gerth Stølting Brodal" userId="04ef4784-6591-4f86-a140-f5c3b108582a" providerId="ADAL" clId="{8257FF27-F937-4C14-A34B-E1C6B944E2DB}" dt="2022-10-26T22:13:52.297" v="253" actId="478"/>
          <ac:picMkLst>
            <pc:docMk/>
            <pc:sldMk cId="1398081635" sldId="763"/>
            <ac:picMk id="12" creationId="{F05E431B-BA0D-4D8C-A49E-052EC9D996FD}"/>
          </ac:picMkLst>
        </pc:picChg>
        <pc:picChg chg="add del mod">
          <ac:chgData name="Gerth Stølting Brodal" userId="04ef4784-6591-4f86-a140-f5c3b108582a" providerId="ADAL" clId="{8257FF27-F937-4C14-A34B-E1C6B944E2DB}" dt="2022-10-28T18:57:48.500" v="1302" actId="478"/>
          <ac:picMkLst>
            <pc:docMk/>
            <pc:sldMk cId="1398081635" sldId="763"/>
            <ac:picMk id="13" creationId="{0A74E589-0532-45C4-A3E0-1568B3653412}"/>
          </ac:picMkLst>
        </pc:picChg>
        <pc:picChg chg="add del mod">
          <ac:chgData name="Gerth Stølting Brodal" userId="04ef4784-6591-4f86-a140-f5c3b108582a" providerId="ADAL" clId="{8257FF27-F937-4C14-A34B-E1C6B944E2DB}" dt="2022-10-26T22:19:26.169" v="299" actId="478"/>
          <ac:picMkLst>
            <pc:docMk/>
            <pc:sldMk cId="1398081635" sldId="763"/>
            <ac:picMk id="14" creationId="{C45F5F90-B33D-4F57-8D88-F1FE11600458}"/>
          </ac:picMkLst>
        </pc:picChg>
        <pc:picChg chg="add del mod ord">
          <ac:chgData name="Gerth Stølting Brodal" userId="04ef4784-6591-4f86-a140-f5c3b108582a" providerId="ADAL" clId="{8257FF27-F937-4C14-A34B-E1C6B944E2DB}" dt="2022-10-28T11:40:59.780" v="908" actId="478"/>
          <ac:picMkLst>
            <pc:docMk/>
            <pc:sldMk cId="1398081635" sldId="763"/>
            <ac:picMk id="17" creationId="{B9452371-F2FA-49BF-B293-B4E445D4B54D}"/>
          </ac:picMkLst>
        </pc:picChg>
      </pc:sldChg>
      <pc:sldChg chg="addSp delSp modSp new del mod">
        <pc:chgData name="Gerth Stølting Brodal" userId="04ef4784-6591-4f86-a140-f5c3b108582a" providerId="ADAL" clId="{8257FF27-F937-4C14-A34B-E1C6B944E2DB}" dt="2022-10-26T22:04:57.294" v="37" actId="2696"/>
        <pc:sldMkLst>
          <pc:docMk/>
          <pc:sldMk cId="72593353" sldId="764"/>
        </pc:sldMkLst>
        <pc:spChg chg="del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3" creationId="{444AEBDD-134B-4539-8AB3-95435570054D}"/>
          </ac:spMkLst>
        </pc:spChg>
        <pc:spChg chg="add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5" creationId="{DCAFC07A-22B5-4501-BCA6-6FB37EEF7672}"/>
          </ac:spMkLst>
        </pc:spChg>
      </pc:sldChg>
    </pc:docChg>
  </pc:docChgLst>
  <pc:docChgLst>
    <pc:chgData name="Gerth Stølting Brodal" userId="04ef4784-6591-4f86-a140-f5c3b108582a" providerId="ADAL" clId="{3FF3C5A4-054A-44D7-951F-066B145BE7E8}"/>
    <pc:docChg chg="undo custSel modSld">
      <pc:chgData name="Gerth Stølting Brodal" userId="04ef4784-6591-4f86-a140-f5c3b108582a" providerId="ADAL" clId="{3FF3C5A4-054A-44D7-951F-066B145BE7E8}" dt="2022-04-25T06:51:53.057" v="263" actId="20577"/>
      <pc:docMkLst>
        <pc:docMk/>
      </pc:docMkLst>
      <pc:sldChg chg="modNotesTx">
        <pc:chgData name="Gerth Stølting Brodal" userId="04ef4784-6591-4f86-a140-f5c3b108582a" providerId="ADAL" clId="{3FF3C5A4-054A-44D7-951F-066B145BE7E8}" dt="2022-04-25T06:51:53.057" v="263" actId="20577"/>
        <pc:sldMkLst>
          <pc:docMk/>
          <pc:sldMk cId="3625384155" sldId="742"/>
        </pc:sldMkLst>
      </pc:sldChg>
      <pc:sldChg chg="modSp mod">
        <pc:chgData name="Gerth Stølting Brodal" userId="04ef4784-6591-4f86-a140-f5c3b108582a" providerId="ADAL" clId="{3FF3C5A4-054A-44D7-951F-066B145BE7E8}" dt="2022-04-25T06:38:32.998" v="136" actId="114"/>
        <pc:sldMkLst>
          <pc:docMk/>
          <pc:sldMk cId="3034808351" sldId="743"/>
        </pc:sldMkLst>
        <pc:spChg chg="mod">
          <ac:chgData name="Gerth Stølting Brodal" userId="04ef4784-6591-4f86-a140-f5c3b108582a" providerId="ADAL" clId="{3FF3C5A4-054A-44D7-951F-066B145BE7E8}" dt="2022-04-25T06:38:32.998" v="136" actId="114"/>
          <ac:spMkLst>
            <pc:docMk/>
            <pc:sldMk cId="3034808351" sldId="743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FF3C5A4-054A-44D7-951F-066B145BE7E8}" dt="2022-04-25T06:39:17.267" v="163" actId="20577"/>
        <pc:sldMkLst>
          <pc:docMk/>
          <pc:sldMk cId="101745355" sldId="744"/>
        </pc:sldMkLst>
      </pc:sldChg>
      <pc:sldChg chg="modNotesTx">
        <pc:chgData name="Gerth Stølting Brodal" userId="04ef4784-6591-4f86-a140-f5c3b108582a" providerId="ADAL" clId="{3FF3C5A4-054A-44D7-951F-066B145BE7E8}" dt="2022-04-25T06:28:50.317" v="135" actId="20577"/>
        <pc:sldMkLst>
          <pc:docMk/>
          <pc:sldMk cId="996186609" sldId="752"/>
        </pc:sldMkLst>
      </pc:sldChg>
      <pc:sldChg chg="modSp mod">
        <pc:chgData name="Gerth Stølting Brodal" userId="04ef4784-6591-4f86-a140-f5c3b108582a" providerId="ADAL" clId="{3FF3C5A4-054A-44D7-951F-066B145BE7E8}" dt="2022-04-25T06:24:34.050" v="104" actId="6549"/>
        <pc:sldMkLst>
          <pc:docMk/>
          <pc:sldMk cId="1862523078" sldId="761"/>
        </pc:sldMkLst>
        <pc:graphicFrameChg chg="modGraphic">
          <ac:chgData name="Gerth Stølting Brodal" userId="04ef4784-6591-4f86-a140-f5c3b108582a" providerId="ADAL" clId="{3FF3C5A4-054A-44D7-951F-066B145BE7E8}" dt="2022-04-25T06:24:34.050" v="104" actId="6549"/>
          <ac:graphicFrameMkLst>
            <pc:docMk/>
            <pc:sldMk cId="1862523078" sldId="761"/>
            <ac:graphicFrameMk id="9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29D62F12-5400-448F-8DC2-433E20D51C6B}"/>
    <pc:docChg chg="custSel modSld">
      <pc:chgData name="Gerth Stølting Brodal" userId="04ef4784-6591-4f86-a140-f5c3b108582a" providerId="ADAL" clId="{29D62F12-5400-448F-8DC2-433E20D51C6B}" dt="2022-10-09T16:58:41.605" v="214" actId="20577"/>
      <pc:docMkLst>
        <pc:docMk/>
      </pc:docMkLst>
      <pc:sldChg chg="modNotesTx">
        <pc:chgData name="Gerth Stølting Brodal" userId="04ef4784-6591-4f86-a140-f5c3b108582a" providerId="ADAL" clId="{29D62F12-5400-448F-8DC2-433E20D51C6B}" dt="2022-10-09T16:58:41.605" v="214" actId="20577"/>
        <pc:sldMkLst>
          <pc:docMk/>
          <pc:sldMk cId="2552353221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Pillow is a new branch</a:t>
            </a:r>
            <a:r>
              <a:rPr lang="en-US" baseline="0" dirty="0"/>
              <a:t> of the old “PIL” module</a:t>
            </a:r>
          </a:p>
          <a:p>
            <a:endParaRPr lang="en-US" baseline="0" dirty="0"/>
          </a:p>
          <a:p>
            <a:r>
              <a:rPr lang="en-US" baseline="0" dirty="0"/>
              <a:t>The original Python Image Library was called PIL, but stopped being developed in 2009. https://www.pythonware.com/products/pil/</a:t>
            </a:r>
          </a:p>
          <a:p>
            <a:r>
              <a:rPr lang="en-US" baseline="0" dirty="0"/>
              <a:t>Pillow is a fork of PIL that is updated regularly.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 .</a:t>
            </a:r>
            <a:r>
              <a:rPr lang="da-DK" dirty="0" err="1"/>
              <a:t>xlsx</a:t>
            </a:r>
            <a:r>
              <a:rPr lang="da-DK" dirty="0"/>
              <a:t> file is </a:t>
            </a:r>
            <a:r>
              <a:rPr lang="da-DK" dirty="0" err="1"/>
              <a:t>really</a:t>
            </a:r>
            <a:r>
              <a:rPr lang="da-DK" dirty="0"/>
              <a:t> a zip file </a:t>
            </a:r>
            <a:r>
              <a:rPr lang="da-DK" dirty="0" err="1"/>
              <a:t>containing</a:t>
            </a:r>
            <a:r>
              <a:rPr lang="da-DK" dirty="0"/>
              <a:t> a folder with a </a:t>
            </a:r>
            <a:r>
              <a:rPr lang="da-DK" dirty="0" err="1"/>
              <a:t>lot</a:t>
            </a:r>
            <a:r>
              <a:rPr lang="da-DK" dirty="0"/>
              <a:t> of xml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3.10.8 </a:t>
            </a:r>
            <a:r>
              <a:rPr lang="da-DK" dirty="0" err="1"/>
              <a:t>vs</a:t>
            </a:r>
            <a:r>
              <a:rPr lang="da-DK" dirty="0"/>
              <a:t> 3.9.7 timings: 3.9 had </a:t>
            </a:r>
            <a:r>
              <a:rPr lang="da-DK" dirty="0" err="1"/>
              <a:t>quadratic</a:t>
            </a:r>
            <a:r>
              <a:rPr lang="da-DK" dirty="0"/>
              <a:t> time on ”bad </a:t>
            </a:r>
            <a:r>
              <a:rPr lang="da-DK" dirty="0" err="1"/>
              <a:t>example</a:t>
            </a:r>
            <a:r>
              <a:rPr lang="da-DK" dirty="0"/>
              <a:t>”</a:t>
            </a:r>
          </a:p>
          <a:p>
            <a:r>
              <a:rPr lang="da-DK" dirty="0"/>
              <a:t>Python 3.9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released</a:t>
            </a:r>
            <a:r>
              <a:rPr lang="da-DK" dirty="0"/>
              <a:t> in 2020, but </a:t>
            </a:r>
            <a:r>
              <a:rPr lang="da-DK" dirty="0" err="1"/>
              <a:t>already</a:t>
            </a:r>
            <a:r>
              <a:rPr lang="da-DK" dirty="0"/>
              <a:t> back in 1977 (Knuth-Morris-Pratt)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support find in </a:t>
            </a:r>
            <a:r>
              <a:rPr lang="da-DK" dirty="0" err="1"/>
              <a:t>worst</a:t>
            </a:r>
            <a:r>
              <a:rPr lang="da-DK" dirty="0"/>
              <a:t>-case </a:t>
            </a:r>
            <a:r>
              <a:rPr lang="da-DK" dirty="0" err="1"/>
              <a:t>linear</a:t>
            </a:r>
            <a:r>
              <a:rPr lang="da-DK" dirty="0"/>
              <a:t> time – but the Python developers had </a:t>
            </a:r>
            <a:r>
              <a:rPr lang="da-DK" dirty="0" err="1"/>
              <a:t>prioritized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performance over </a:t>
            </a:r>
            <a:r>
              <a:rPr lang="da-DK" dirty="0" err="1"/>
              <a:t>worst</a:t>
            </a:r>
            <a:r>
              <a:rPr lang="da-DK" dirty="0"/>
              <a:t>-case performance. </a:t>
            </a:r>
          </a:p>
          <a:p>
            <a:r>
              <a:rPr lang="da-DK" dirty="0"/>
              <a:t>Timings </a:t>
            </a:r>
            <a:r>
              <a:rPr lang="da-DK" dirty="0" err="1"/>
              <a:t>below</a:t>
            </a:r>
            <a:r>
              <a:rPr lang="da-DK" dirty="0"/>
              <a:t> 10</a:t>
            </a:r>
            <a:r>
              <a:rPr lang="da-DK" baseline="30000" dirty="0"/>
              <a:t>-1</a:t>
            </a:r>
            <a:r>
              <a:rPr lang="da-DK" dirty="0"/>
              <a:t>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noisy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https://docs.python.org/3/whatsnew/3.10.html</a:t>
            </a:r>
          </a:p>
          <a:p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 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raw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literals</a:t>
            </a:r>
            <a:r>
              <a:rPr lang="da-DK" baseline="0" dirty="0"/>
              <a:t> do not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escape</a:t>
            </a:r>
            <a:r>
              <a:rPr lang="da-DK" baseline="0" dirty="0"/>
              <a:t> \ to </a:t>
            </a:r>
            <a:r>
              <a:rPr lang="da-DK" baseline="0" dirty="0" err="1"/>
              <a:t>get</a:t>
            </a:r>
            <a:r>
              <a:rPr lang="da-DK" baseline="0" dirty="0"/>
              <a:t> a \</a:t>
            </a:r>
          </a:p>
          <a:p>
            <a:endParaRPr lang="da-DK" baseline="0" dirty="0"/>
          </a:p>
          <a:p>
            <a:r>
              <a:rPr lang="en-US" dirty="0"/>
              <a:t>&gt; '\s\n', r'\s\n'</a:t>
            </a:r>
          </a:p>
          <a:p>
            <a:r>
              <a:rPr lang="en-US" dirty="0"/>
              <a:t>('\\s\n', '\\s\\n’)</a:t>
            </a:r>
          </a:p>
          <a:p>
            <a:endParaRPr lang="en-US" dirty="0"/>
          </a:p>
          <a:p>
            <a:r>
              <a:rPr lang="en-US" b="1" dirty="0" err="1"/>
              <a:t>re.search</a:t>
            </a:r>
            <a:r>
              <a:rPr lang="en-US" b="1" dirty="0"/>
              <a:t>(substring, text) can be faster than </a:t>
            </a:r>
            <a:r>
              <a:rPr lang="en-US" b="1" dirty="0" err="1"/>
              <a:t>text.find</a:t>
            </a:r>
            <a:r>
              <a:rPr lang="en-US" b="1" dirty="0"/>
              <a:t>(substring) on very </a:t>
            </a:r>
            <a:r>
              <a:rPr lang="en-US" b="1"/>
              <a:t>long strings since </a:t>
            </a:r>
            <a:r>
              <a:rPr lang="en-US" b="1" dirty="0"/>
              <a:t>.find has worst-case time O( |string| * |substring|), whereas re is automata 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systems </a:t>
            </a:r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: </a:t>
            </a:r>
            <a:r>
              <a:rPr lang="da-DK" b="1" dirty="0" err="1"/>
              <a:t>overleaf</a:t>
            </a:r>
            <a:r>
              <a:rPr lang="da-DK" dirty="0"/>
              <a:t>, </a:t>
            </a:r>
            <a:r>
              <a:rPr lang="da-DK" b="1" dirty="0"/>
              <a:t>emacs</a:t>
            </a:r>
            <a:r>
              <a:rPr lang="da-DK" dirty="0"/>
              <a:t>, </a:t>
            </a:r>
            <a:r>
              <a:rPr lang="da-DK" b="1" dirty="0" err="1"/>
              <a:t>microsoft</a:t>
            </a:r>
            <a:r>
              <a:rPr lang="da-DK" b="1" baseline="0" dirty="0"/>
              <a:t> </a:t>
            </a:r>
            <a:r>
              <a:rPr lang="da-DK" b="1" baseline="0" dirty="0" err="1"/>
              <a:t>word</a:t>
            </a:r>
            <a:r>
              <a:rPr lang="da-DK" b="1" baseline="0" dirty="0"/>
              <a:t> </a:t>
            </a:r>
            <a:r>
              <a:rPr lang="da-DK" baseline="0" dirty="0"/>
              <a:t>(</a:t>
            </a:r>
            <a:r>
              <a:rPr lang="da-DK" baseline="0" dirty="0" err="1"/>
              <a:t>although</a:t>
            </a:r>
            <a:r>
              <a:rPr lang="da-DK" baseline="0" dirty="0"/>
              <a:t> with </a:t>
            </a:r>
            <a:r>
              <a:rPr lang="da-DK" baseline="0" dirty="0" err="1"/>
              <a:t>own</a:t>
            </a:r>
            <a:r>
              <a:rPr lang="da-DK" baseline="0" dirty="0"/>
              <a:t> nonstandard </a:t>
            </a:r>
            <a:r>
              <a:rPr lang="da-DK" baseline="0" dirty="0" err="1"/>
              <a:t>syntax</a:t>
            </a:r>
            <a:r>
              <a:rPr lang="da-DK" baseline="0" dirty="0"/>
              <a:t>), </a:t>
            </a:r>
            <a:r>
              <a:rPr lang="da-DK" b="1" baseline="0" dirty="0"/>
              <a:t>google </a:t>
            </a:r>
            <a:r>
              <a:rPr lang="da-DK" b="1" baseline="0" dirty="0" err="1"/>
              <a:t>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2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“Tree” each “[“ starts a new path with a new color...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CSV files </a:t>
            </a:r>
            <a:r>
              <a:rPr lang="da-DK" dirty="0" err="1"/>
              <a:t>can</a:t>
            </a:r>
            <a:r>
              <a:rPr lang="da-DK" dirty="0"/>
              <a:t> have a nonuniform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of columns in the </a:t>
            </a:r>
            <a:r>
              <a:rPr lang="da-DK" baseline="0" dirty="0" err="1"/>
              <a:t>rows</a:t>
            </a:r>
            <a:endParaRPr lang="da-DK" baseline="0" dirty="0"/>
          </a:p>
          <a:p>
            <a:r>
              <a:rPr lang="da-DK" baseline="0" dirty="0" err="1"/>
              <a:t>Recall</a:t>
            </a:r>
            <a:r>
              <a:rPr lang="da-DK" baseline="0" dirty="0"/>
              <a:t> with-as </a:t>
            </a:r>
            <a:r>
              <a:rPr lang="da-DK" baseline="0" dirty="0" err="1"/>
              <a:t>closes</a:t>
            </a:r>
            <a:r>
              <a:rPr lang="da-DK" baseline="0" dirty="0"/>
              <a:t> the file </a:t>
            </a:r>
            <a:r>
              <a:rPr lang="da-DK" baseline="0" dirty="0" err="1"/>
              <a:t>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Saving “comma” separated in</a:t>
            </a:r>
            <a:r>
              <a:rPr lang="en-US" baseline="0" dirty="0"/>
              <a:t> Excel uses semi-colon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da-DK" baseline="0" dirty="0">
                <a:sym typeface="Wingdings" panose="05000000000000000000" pitchFamily="2" charset="2"/>
              </a:rPr>
              <a:t>grade : </a:t>
            </a:r>
            <a:r>
              <a:rPr lang="da-DK" baseline="0" dirty="0" err="1">
                <a:sym typeface="Wingdings" panose="05000000000000000000" pitchFamily="2" charset="2"/>
              </a:rPr>
              <a:t>remember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convert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baseline="0" dirty="0"/>
              <a:t> the columns in </a:t>
            </a:r>
            <a:r>
              <a:rPr lang="da-DK" baseline="0" dirty="0" err="1"/>
              <a:t>csv</a:t>
            </a:r>
            <a:r>
              <a:rPr lang="da-DK" baseline="0" dirty="0"/>
              <a:t> files have a given type by the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the </a:t>
            </a:r>
            <a:r>
              <a:rPr lang="da-DK" baseline="0" dirty="0" err="1"/>
              <a:t>csv</a:t>
            </a:r>
            <a:r>
              <a:rPr lang="da-DK" baseline="0" dirty="0"/>
              <a:t> file, it </a:t>
            </a:r>
            <a:r>
              <a:rPr lang="da-DK" baseline="0" dirty="0" err="1"/>
              <a:t>might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a problem not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able</a:t>
            </a:r>
            <a:r>
              <a:rPr lang="da-DK" baseline="0" dirty="0"/>
              <a:t> to </a:t>
            </a:r>
            <a:r>
              <a:rPr lang="da-DK" baseline="0" dirty="0" err="1"/>
              <a:t>differentiate</a:t>
            </a:r>
            <a:r>
              <a:rPr lang="da-DK" baseline="0" dirty="0"/>
              <a:t> </a:t>
            </a:r>
            <a:r>
              <a:rPr lang="da-DK" baseline="0" dirty="0" err="1"/>
              <a:t>between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r>
              <a:rPr lang="da-DK" baseline="0" dirty="0"/>
              <a:t> and </a:t>
            </a:r>
            <a:r>
              <a:rPr lang="da-DK" baseline="0" dirty="0" err="1"/>
              <a:t>strings</a:t>
            </a:r>
            <a:r>
              <a:rPr lang="da-DK" baseline="0" dirty="0"/>
              <a:t>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csv.QUOTE</a:t>
            </a:r>
            <a:r>
              <a:rPr lang="da-DK" baseline="0" dirty="0"/>
              <a:t>_... </a:t>
            </a:r>
            <a:r>
              <a:rPr lang="da-DK" baseline="0" dirty="0" err="1"/>
              <a:t>are</a:t>
            </a:r>
            <a:r>
              <a:rPr lang="da-DK" baseline="0" dirty="0"/>
              <a:t> just </a:t>
            </a:r>
            <a:r>
              <a:rPr lang="da-DK" baseline="0" dirty="0" err="1"/>
              <a:t>integers</a:t>
            </a:r>
            <a:endParaRPr lang="da-DK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Notepad on Windows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 file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”Save as”</a:t>
            </a:r>
          </a:p>
          <a:p>
            <a:r>
              <a:rPr lang="da-DK" dirty="0"/>
              <a:t>Online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do it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exist</a:t>
            </a:r>
            <a:endParaRPr lang="da-DK" dirty="0"/>
          </a:p>
          <a:p>
            <a:endParaRPr lang="da-DK" dirty="0"/>
          </a:p>
          <a:p>
            <a:r>
              <a:rPr lang="da-DK" dirty="0"/>
              <a:t>Longer </a:t>
            </a:r>
            <a:r>
              <a:rPr lang="da-DK" dirty="0" err="1"/>
              <a:t>string</a:t>
            </a:r>
            <a:r>
              <a:rPr lang="da-DK" dirty="0"/>
              <a:t> ”Æ </a:t>
            </a:r>
            <a:r>
              <a:rPr lang="da-DK" dirty="0" err="1"/>
              <a:t>Æ</a:t>
            </a:r>
            <a:r>
              <a:rPr lang="da-DK" dirty="0"/>
              <a:t> U Å Æ Ø I Æ Å, Æ</a:t>
            </a:r>
            <a:r>
              <a:rPr lang="da-DK" baseline="0" dirty="0"/>
              <a:t> </a:t>
            </a:r>
            <a:r>
              <a:rPr lang="da-DK" baseline="0" dirty="0" err="1"/>
              <a:t>Æ</a:t>
            </a:r>
            <a:r>
              <a:rPr lang="da-DK" baseline="0" dirty="0"/>
              <a:t>!”</a:t>
            </a:r>
          </a:p>
          <a:p>
            <a:endParaRPr lang="da-DK" baseline="0" dirty="0"/>
          </a:p>
          <a:p>
            <a:r>
              <a:rPr lang="da-DK" baseline="0" dirty="0"/>
              <a:t>EMACS:</a:t>
            </a:r>
          </a:p>
          <a:p>
            <a:r>
              <a:rPr lang="da-DK" baseline="0" dirty="0" err="1"/>
              <a:t>Ctrl</a:t>
            </a:r>
            <a:r>
              <a:rPr lang="da-DK" baseline="0" dirty="0"/>
              <a:t>-h v </a:t>
            </a:r>
            <a:r>
              <a:rPr lang="en-US" dirty="0"/>
              <a:t>buffer-file-coding-system </a:t>
            </a:r>
            <a:r>
              <a:rPr lang="en-US" baseline="0" dirty="0"/>
              <a:t> (describe current buffers encoding)</a:t>
            </a:r>
            <a:endParaRPr lang="en-US" dirty="0"/>
          </a:p>
          <a:p>
            <a:pPr algn="l"/>
            <a:r>
              <a:rPr lang="en-US" dirty="0"/>
              <a:t>M-x set-buffer-file-coding-system  (before saving)</a:t>
            </a:r>
            <a:r>
              <a:rPr lang="en-US" baseline="0" dirty="0"/>
              <a:t> </a:t>
            </a:r>
            <a:endParaRPr lang="en-US" dirty="0"/>
          </a:p>
          <a:p>
            <a:pPr algn="l"/>
            <a:r>
              <a:rPr lang="da-DK" dirty="0"/>
              <a:t>M-x </a:t>
            </a:r>
            <a:r>
              <a:rPr lang="da-DK" dirty="0" err="1"/>
              <a:t>revert</a:t>
            </a:r>
            <a:r>
              <a:rPr lang="da-DK" dirty="0"/>
              <a:t>-buffer-with-</a:t>
            </a:r>
            <a:r>
              <a:rPr lang="da-DK" dirty="0" err="1"/>
              <a:t>coding</a:t>
            </a:r>
            <a:r>
              <a:rPr lang="da-DK" dirty="0"/>
              <a:t>-system  (on </a:t>
            </a:r>
            <a:r>
              <a:rPr lang="da-DK" dirty="0" err="1"/>
              <a:t>already</a:t>
            </a:r>
            <a:r>
              <a:rPr lang="da-DK" dirty="0"/>
              <a:t> open buffer,</a:t>
            </a:r>
            <a:r>
              <a:rPr lang="da-DK" baseline="0" dirty="0"/>
              <a:t> but with </a:t>
            </a:r>
            <a:r>
              <a:rPr lang="da-DK" baseline="0" dirty="0" err="1"/>
              <a:t>wrong</a:t>
            </a:r>
            <a:r>
              <a:rPr lang="da-DK" baseline="0" dirty="0"/>
              <a:t> </a:t>
            </a:r>
            <a:r>
              <a:rPr lang="da-DK" baseline="0" dirty="0" err="1"/>
              <a:t>encoding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list('</a:t>
            </a:r>
            <a:r>
              <a:rPr lang="en-US" dirty="0" err="1"/>
              <a:t>abc</a:t>
            </a:r>
            <a:r>
              <a:rPr lang="en-US" dirty="0"/>
              <a:t>') vs</a:t>
            </a:r>
            <a:r>
              <a:rPr lang="en-US" baseline="0" dirty="0"/>
              <a:t> list(</a:t>
            </a:r>
            <a:r>
              <a:rPr lang="en-US" b="1" baseline="0" dirty="0" err="1"/>
              <a:t>b</a:t>
            </a:r>
            <a:r>
              <a:rPr lang="en-US" baseline="0" dirty="0" err="1"/>
              <a:t>'abc</a:t>
            </a:r>
            <a:r>
              <a:rPr lang="en-US" baseline="0" dirty="0"/>
              <a:t>')</a:t>
            </a:r>
          </a:p>
          <a:p>
            <a:r>
              <a:rPr lang="da-DK" baseline="0" dirty="0"/>
              <a:t>”Æ”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two</a:t>
            </a:r>
            <a:r>
              <a:rPr lang="da-DK" baseline="0" dirty="0"/>
              <a:t> bytes in utf-8 but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in windows1252</a:t>
            </a:r>
          </a:p>
          <a:p>
            <a:endParaRPr lang="da-DK" baseline="0" dirty="0"/>
          </a:p>
          <a:p>
            <a:r>
              <a:rPr lang="da-DK" dirty="0"/>
              <a:t>&gt;&gt;&gt; 'Æ' &lt; 'Å'</a:t>
            </a:r>
          </a:p>
          <a:p>
            <a:r>
              <a:rPr lang="da-DK" dirty="0"/>
              <a:t>False</a:t>
            </a:r>
          </a:p>
          <a:p>
            <a:r>
              <a:rPr lang="da-DK" dirty="0"/>
              <a:t>&gt;&gt;&gt; 'Æ' &gt; 'Å'</a:t>
            </a:r>
          </a:p>
          <a:p>
            <a:r>
              <a:rPr lang="da-DK" dirty="0"/>
              <a:t>True</a:t>
            </a:r>
          </a:p>
          <a:p>
            <a:r>
              <a:rPr lang="da-DK" dirty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import sys</a:t>
            </a:r>
          </a:p>
          <a:p>
            <a:r>
              <a:rPr lang="da-DK" dirty="0"/>
              <a:t>import </a:t>
            </a:r>
            <a:r>
              <a:rPr lang="da-DK" dirty="0" err="1"/>
              <a:t>json</a:t>
            </a:r>
            <a:endParaRPr lang="da-DK" dirty="0"/>
          </a:p>
          <a:p>
            <a:r>
              <a:rPr lang="en-US" dirty="0" err="1"/>
              <a:t>json.dump</a:t>
            </a:r>
            <a:r>
              <a:rPr lang="en-US" dirty="0"/>
              <a:t>({'a':42, 42:'a'}, </a:t>
            </a:r>
            <a:r>
              <a:rPr lang="en-US" dirty="0" err="1"/>
              <a:t>sys.stdout</a:t>
            </a:r>
            <a:r>
              <a:rPr lang="en-US" dirty="0"/>
              <a:t>, indent=1, </a:t>
            </a:r>
            <a:r>
              <a:rPr lang="en-US" dirty="0" err="1"/>
              <a:t>sort_keys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(In </a:t>
            </a:r>
            <a:r>
              <a:rPr lang="en-US" dirty="0" err="1"/>
              <a:t>Javascript</a:t>
            </a:r>
            <a:r>
              <a:rPr lang="en-US" dirty="0"/>
              <a:t> None is called “null”, and “true” and “false” are not capitalized, no line breaks in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above</a:t>
            </a:r>
            <a:r>
              <a:rPr lang="da-DK" baseline="0" dirty="0"/>
              <a:t> ”.</a:t>
            </a:r>
            <a:r>
              <a:rPr lang="da-DK" baseline="0" dirty="0" err="1"/>
              <a:t>get</a:t>
            </a:r>
            <a:r>
              <a:rPr lang="da-DK" baseline="0" dirty="0"/>
              <a:t>()” is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”</a:t>
            </a:r>
            <a:r>
              <a:rPr lang="da-DK" baseline="0" dirty="0" err="1"/>
              <a:t>attrib</a:t>
            </a:r>
            <a:r>
              <a:rPr lang="da-DK" baseline="0" dirty="0"/>
              <a:t>[]”.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xm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yxl.readthedocs.io/en/stable/tutoria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r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-syste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pillow.org/" TargetMode="External"/><Relationship Id="rId5" Type="http://schemas.openxmlformats.org/officeDocument/2006/relationships/hyperlink" Target="https://pypi.org/project/opencv-pytho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/>
              <a:t>file formats</a:t>
            </a:r>
          </a:p>
          <a:p>
            <a:r>
              <a:rPr lang="da-DK" dirty="0"/>
              <a:t>CSV, JSON, XML, Excel</a:t>
            </a:r>
          </a:p>
          <a:p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 re, </a:t>
            </a:r>
            <a:r>
              <a:rPr lang="da-DK" dirty="0" err="1"/>
              <a:t>finditer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CSV files with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33457"/>
              </p:ext>
            </p:extLst>
          </p:nvPr>
        </p:nvGraphicFramePr>
        <p:xfrm>
          <a:off x="722895" y="2172494"/>
          <a:ext cx="83743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read_shopping.py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open("shopping.csv",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encoding="Windows-1252"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as file: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article, amount in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print("Buy", amount, article)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2 æbler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4 pærer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3 jordbær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10 gulerøder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10598"/>
              </p:ext>
            </p:extLst>
          </p:nvPr>
        </p:nvGraphicFramePr>
        <p:xfrm>
          <a:off x="9764957" y="29355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shopping.csv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æbler,2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pærer,4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jordbær,3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gulerøder,10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543" y="4489984"/>
            <a:ext cx="26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CSV file </a:t>
            </a:r>
            <a:r>
              <a:rPr lang="da-DK" dirty="0" err="1">
                <a:solidFill>
                  <a:srgbClr val="C00000"/>
                </a:solidFill>
              </a:rPr>
              <a:t>saved</a:t>
            </a:r>
            <a:r>
              <a:rPr lang="da-DK" dirty="0">
                <a:solidFill>
                  <a:srgbClr val="C00000"/>
                </a:solidFill>
              </a:rPr>
              <a:t> with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Windows-1252 </a:t>
            </a:r>
            <a:r>
              <a:rPr lang="da-DK" dirty="0" err="1">
                <a:solidFill>
                  <a:srgbClr val="C00000"/>
                </a:solidFill>
              </a:rPr>
              <a:t>encoding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“</a:t>
            </a:r>
            <a:r>
              <a:rPr lang="en-US" b="1" i="1" dirty="0"/>
              <a:t>JSON</a:t>
            </a:r>
            <a:r>
              <a:rPr lang="en-US" i="1" dirty="0"/>
              <a:t> (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otation) is a lightweight data-interchange format. It is easy for humans to read and write. It is easy for machines to parse and generate. It is based on a subset of the </a:t>
            </a:r>
            <a:r>
              <a:rPr lang="en-US" i="1" dirty="0">
                <a:solidFill>
                  <a:srgbClr val="C00000"/>
                </a:solidFill>
              </a:rPr>
              <a:t>JavaScript</a:t>
            </a:r>
            <a:r>
              <a:rPr lang="en-US" i="1" dirty="0"/>
              <a:t> Programming Language, Standard ECMA-262 3rd Edition - December 1999. JSON is an ideal data-interchange language.”</a:t>
            </a:r>
            <a:endParaRPr lang="da-DK" i="1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www.json.org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84941"/>
            <a:ext cx="10668000" cy="18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Human </a:t>
            </a:r>
            <a:r>
              <a:rPr lang="da-DK" dirty="0" err="1"/>
              <a:t>readable</a:t>
            </a:r>
            <a:r>
              <a:rPr lang="da-DK" dirty="0"/>
              <a:t> file format</a:t>
            </a:r>
          </a:p>
          <a:p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save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to a file</a:t>
            </a:r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support all </a:t>
            </a:r>
            <a:r>
              <a:rPr lang="da-DK" dirty="0" err="1"/>
              <a:t>Python</a:t>
            </a:r>
            <a:r>
              <a:rPr lang="da-DK" dirty="0"/>
              <a:t> types, </a:t>
            </a:r>
            <a:r>
              <a:rPr lang="da-DK" dirty="0" err="1"/>
              <a:t>e.g</a:t>
            </a:r>
            <a:r>
              <a:rPr lang="da-DK" dirty="0"/>
              <a:t>. sets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, and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(and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)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1" y="562928"/>
            <a:ext cx="10515600" cy="1325563"/>
          </a:xfrm>
        </p:spPr>
        <p:txBody>
          <a:bodyPr/>
          <a:lstStyle/>
          <a:p>
            <a:r>
              <a:rPr lang="da-DK" dirty="0"/>
              <a:t>JSON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0513"/>
              </p:ext>
            </p:extLst>
          </p:nvPr>
        </p:nvGraphicFramePr>
        <p:xfrm>
          <a:off x="447061" y="2330768"/>
          <a:ext cx="85215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57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'json-data.json'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((None, True), (42.7, (42,)), [3,2,4], (5,6,7),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{'b':'banana', 'a':'apple', 'c': 'coconut'})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'w') as outfile: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json.dump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(data, outfile, indent=2, sort_keys=True)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indata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json.load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print(indata)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[[None, True], [42.7, [42]], [3, 2, 4], [5, 6, 7], {'a': 'apple', 'b': 'banana', 'c': 'coconut'}]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3744"/>
              </p:ext>
            </p:extLst>
          </p:nvPr>
        </p:nvGraphicFramePr>
        <p:xfrm>
          <a:off x="9131474" y="562928"/>
          <a:ext cx="2613465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json-data.json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42.7,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42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"a": "apple",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"b": "banana",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"c": "coconut"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XML 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601"/>
            <a:ext cx="5677237" cy="1635011"/>
          </a:xfrm>
        </p:spPr>
        <p:txBody>
          <a:bodyPr/>
          <a:lstStyle/>
          <a:p>
            <a:r>
              <a:rPr lang="da-DK" dirty="0"/>
              <a:t>XML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format to store </a:t>
            </a:r>
            <a:r>
              <a:rPr lang="da-DK" dirty="0" err="1"/>
              <a:t>hierarchical</a:t>
            </a:r>
            <a:r>
              <a:rPr lang="da-DK" dirty="0"/>
              <a:t> data with </a:t>
            </a:r>
            <a:r>
              <a:rPr lang="da-DK" dirty="0">
                <a:solidFill>
                  <a:srgbClr val="C00000"/>
                </a:solidFill>
              </a:rPr>
              <a:t>tags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8447558" y="4253438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docs.python.org/3/library/xml.html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02907" y="4095770"/>
            <a:ext cx="9300288" cy="2627453"/>
            <a:chOff x="1753534" y="1470770"/>
            <a:chExt cx="9300288" cy="2627453"/>
          </a:xfrm>
        </p:grpSpPr>
        <p:grpSp>
          <p:nvGrpSpPr>
            <p:cNvPr id="33" name="Group 32"/>
            <p:cNvGrpSpPr/>
            <p:nvPr/>
          </p:nvGrpSpPr>
          <p:grpSpPr>
            <a:xfrm>
              <a:off x="2743905" y="1690688"/>
              <a:ext cx="6990404" cy="2060294"/>
              <a:chOff x="2755480" y="3495554"/>
              <a:chExt cx="6990404" cy="206029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779103" y="3495554"/>
                <a:ext cx="2338086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17189" y="3495554"/>
                <a:ext cx="2219231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336420" y="4502552"/>
                <a:ext cx="1409464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45752" y="4502552"/>
                <a:ext cx="1090668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79104" y="4502552"/>
                <a:ext cx="1163286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755480" y="4502552"/>
                <a:ext cx="1023623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5539543" y="1470770"/>
              <a:ext cx="1089764" cy="451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endPara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3534" y="3433326"/>
              <a:ext cx="1932972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'Aarhus',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'264716'}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905" y="2434544"/>
              <a:ext cx="2047245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'Denmark'}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6363" y="2434544"/>
              <a:ext cx="1916963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'USA'}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67528" y="3433326"/>
              <a:ext cx="2338086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'Copenhagen',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'1295686'}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6636" y="3431006"/>
              <a:ext cx="2138209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'New York',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'8622698'}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5867" y="3431007"/>
              <a:ext cx="2647955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'San Francisco',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'884363'}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8028"/>
              </p:ext>
            </p:extLst>
          </p:nvPr>
        </p:nvGraphicFramePr>
        <p:xfrm>
          <a:off x="6897399" y="1442796"/>
          <a:ext cx="50755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name="Denmark"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name="Aarhus" pop="264716"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name="Copenhagen" pop="1295686"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name="USA"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name="New York" pop="8622698"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name="San Francisco" pop="884363"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121"/>
              </p:ext>
            </p:extLst>
          </p:nvPr>
        </p:nvGraphicFramePr>
        <p:xfrm>
          <a:off x="307355" y="371434"/>
          <a:ext cx="1156827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2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xml.etree.ElementTree as ET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'cities.xml'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parse XML file to internal representation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root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country in root: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city in country: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value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attribute for an element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'in',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country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'has a population of',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['pop'])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tag &amp; indexing the children of an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print([city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 for city in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('city')])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.iter finds elements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in Denmark has a population of 264716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in Denmark has a population of 1295686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in USA has a population of 8622698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in USA has a population of 884363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 {'name': 'Copenhagen', 'pop': '1295686'}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['Aarhus', 'Copenhagen', 'New York', 'San Francisco']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2" t="700" b="1"/>
          <a:stretch/>
        </p:blipFill>
        <p:spPr>
          <a:xfrm>
            <a:off x="8505825" y="4831531"/>
            <a:ext cx="3568188" cy="19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68" y="156781"/>
            <a:ext cx="10515600" cy="1325563"/>
          </a:xfrm>
        </p:spPr>
        <p:txBody>
          <a:bodyPr/>
          <a:lstStyle/>
          <a:p>
            <a:r>
              <a:rPr lang="da-DK" dirty="0"/>
              <a:t>XML tags with </a:t>
            </a:r>
            <a:r>
              <a:rPr lang="da-DK" dirty="0" err="1"/>
              <a:t>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1435"/>
              </p:ext>
            </p:extLst>
          </p:nvPr>
        </p:nvGraphicFramePr>
        <p:xfrm>
          <a:off x="992822" y="1482344"/>
          <a:ext cx="102063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58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city-descriptions.xml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&lt;world&gt;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name="Denmark"&gt;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name="Aarhus" pop="264716"&gt;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Jutland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name="Copenhagen" pop="1295686"&gt;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Denmark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name="USA"&gt;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name="New York" pop="8622698"&gt;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 as Big Apple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name="San Francisco" pop="884363"&gt;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 of the Golden Gate Bridge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&lt;/world&gt;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98030"/>
              </p:ext>
            </p:extLst>
          </p:nvPr>
        </p:nvGraphicFramePr>
        <p:xfrm>
          <a:off x="133734" y="4758338"/>
          <a:ext cx="560730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xml-descriptions.py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xml.etree.ElementTree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'city-descriptions.xml'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city in root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('name'), "-", 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592"/>
              </p:ext>
            </p:extLst>
          </p:nvPr>
        </p:nvGraphicFramePr>
        <p:xfrm>
          <a:off x="5892141" y="4758338"/>
          <a:ext cx="6137814" cy="19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8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3375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- The capital of Jutland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- The capital of Denmark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- Known as Big Apple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- Home of the Golden Gate Bridge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1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r>
              <a:rPr lang="en-US" dirty="0"/>
              <a:t> - Microsoft Excel 2010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81242"/>
              </p:ext>
            </p:extLst>
          </p:nvPr>
        </p:nvGraphicFramePr>
        <p:xfrm>
          <a:off x="564558" y="1679898"/>
          <a:ext cx="102063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914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00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Workbook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openpyxl.styles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Workbook()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create workbook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wb.active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active worksheet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 = 42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 = 7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['A1'].value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['B3'].value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['D3'] = '=A1+B3+C2'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ws.title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'My test sheet'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['A1'].fill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('solid',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fgColor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='ffff00')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['C2'].font = Font(bold=True)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wb.save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("openpyxl-example.xlsx")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01328"/>
            <a:ext cx="7448550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352" y="6399486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openpyxl.readthedocs.io/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/stable/tutorial.html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searching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90688"/>
            <a:ext cx="11442700" cy="2110227"/>
          </a:xfrm>
        </p:spPr>
        <p:txBody>
          <a:bodyPr>
            <a:normAutofit/>
          </a:bodyPr>
          <a:lstStyle/>
          <a:p>
            <a:r>
              <a:rPr lang="da-DK" sz="2400" dirty="0"/>
              <a:t>Search for </a:t>
            </a:r>
            <a:r>
              <a:rPr lang="da-DK" sz="2400" dirty="0" err="1"/>
              <a:t>first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of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400" dirty="0"/>
              <a:t> in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da-DK" sz="2400" dirty="0"/>
              <a:t>Returns -1 if </a:t>
            </a:r>
            <a:r>
              <a:rPr lang="da-DK" sz="2400" dirty="0" err="1"/>
              <a:t>no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</a:t>
            </a:r>
            <a:r>
              <a:rPr lang="da-DK" sz="2400" dirty="0" err="1"/>
              <a:t>found</a:t>
            </a:r>
            <a:r>
              <a:rPr lang="da-DK" sz="2400" dirty="0"/>
              <a:t>.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 as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da-DK" sz="2400" dirty="0"/>
              <a:t>, </a:t>
            </a:r>
            <a:r>
              <a:rPr lang="da-DK" sz="2400" dirty="0" err="1"/>
              <a:t>except</a:t>
            </a:r>
            <a:r>
              <a:rPr lang="da-DK" sz="2400" dirty="0"/>
              <a:t> </a:t>
            </a:r>
            <a:r>
              <a:rPr lang="da-DK" sz="2400" dirty="0" err="1"/>
              <a:t>raises</a:t>
            </a:r>
            <a:r>
              <a:rPr lang="da-DK" sz="2400" dirty="0"/>
              <a:t> </a:t>
            </a:r>
            <a:r>
              <a:rPr lang="da-DK" sz="2400" dirty="0" err="1"/>
              <a:t>ValueError</a:t>
            </a:r>
            <a:r>
              <a:rPr lang="da-DK" sz="2400" dirty="0"/>
              <a:t> </a:t>
            </a:r>
            <a:r>
              <a:rPr lang="da-DK" sz="2400" dirty="0" err="1"/>
              <a:t>exception</a:t>
            </a:r>
            <a:r>
              <a:rPr lang="da-DK" sz="2400" dirty="0"/>
              <a:t> if </a:t>
            </a:r>
            <a:r>
              <a:rPr lang="da-DK" sz="2400" dirty="0" err="1"/>
              <a:t>substring</a:t>
            </a:r>
            <a:r>
              <a:rPr lang="da-DK" sz="2400" dirty="0"/>
              <a:t> not </a:t>
            </a:r>
            <a:r>
              <a:rPr lang="da-DK" sz="2400" dirty="0" err="1"/>
              <a:t>found</a:t>
            </a:r>
            <a:endParaRPr lang="da-DK" sz="2400" dirty="0"/>
          </a:p>
          <a:p>
            <a:endParaRPr lang="da-D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9597"/>
              </p:ext>
            </p:extLst>
          </p:nvPr>
        </p:nvGraphicFramePr>
        <p:xfrm>
          <a:off x="2926464" y="3800915"/>
          <a:ext cx="6872605" cy="26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8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741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 - a 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of characters'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 = 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end="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348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7406138" y="6488668"/>
            <a:ext cx="478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</a:t>
            </a:r>
            <a:r>
              <a:rPr lang="en-US" dirty="0" err="1"/>
              <a:t>stdtypes.html#textseq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2E9-C863-4B34-BF4E-DC6FAC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8" y="215900"/>
            <a:ext cx="5742871" cy="1325563"/>
          </a:xfrm>
        </p:spPr>
        <p:txBody>
          <a:bodyPr/>
          <a:lstStyle/>
          <a:p>
            <a:r>
              <a:rPr lang="da-DK" dirty="0"/>
              <a:t>Is </a:t>
            </a:r>
            <a:r>
              <a:rPr lang="da-DK" i="1" dirty="0" err="1"/>
              <a:t>str</a:t>
            </a:r>
            <a:r>
              <a:rPr lang="da-DK" dirty="0" err="1"/>
              <a:t>.find</a:t>
            </a:r>
            <a:r>
              <a:rPr lang="da-DK" dirty="0"/>
              <a:t> fast?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C283FB-615B-498A-B261-FD0628F2FFCC}"/>
              </a:ext>
            </a:extLst>
          </p:cNvPr>
          <p:cNvSpPr txBox="1">
            <a:spLocks/>
          </p:cNvSpPr>
          <p:nvPr/>
        </p:nvSpPr>
        <p:spPr>
          <a:xfrm>
            <a:off x="353129" y="1485900"/>
            <a:ext cx="6149271" cy="496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linear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Until</a:t>
            </a:r>
            <a:r>
              <a:rPr lang="da-DK" dirty="0"/>
              <a:t> Python 3.9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quadractic</a:t>
            </a:r>
            <a:br>
              <a:rPr lang="da-DK" dirty="0"/>
            </a:b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da-DK" baseline="30000" dirty="0"/>
              <a:t>2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".find("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i="1" baseline="30000" dirty="0" err="1"/>
              <a:t>n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 err="1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da-DK" i="1" baseline="30000" dirty="0"/>
          </a:p>
          <a:p>
            <a:r>
              <a:rPr lang="da-DK" dirty="0">
                <a:hlinkClick r:id="rId3"/>
              </a:rPr>
              <a:t>docs.python.org/3/</a:t>
            </a:r>
            <a:r>
              <a:rPr lang="da-DK" dirty="0" err="1">
                <a:hlinkClick r:id="rId3"/>
              </a:rPr>
              <a:t>whatsnew</a:t>
            </a:r>
            <a:r>
              <a:rPr lang="da-DK" dirty="0">
                <a:hlinkClick r:id="rId3"/>
              </a:rPr>
              <a:t>/3.10.html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</a:t>
            </a:r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C2F6D-BEFF-4FB7-BE56-98004B4CC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7221" r="1725" b="10926"/>
          <a:stretch/>
        </p:blipFill>
        <p:spPr>
          <a:xfrm>
            <a:off x="6663477" y="660400"/>
            <a:ext cx="517539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99476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br>
              <a:rPr lang="en-US" dirty="0"/>
            </a:br>
            <a:r>
              <a:rPr lang="en-US" dirty="0"/>
              <a:t>	– A powerful language to describe sets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520041"/>
            <a:ext cx="11435938" cy="5527963"/>
          </a:xfrm>
        </p:spPr>
        <p:txBody>
          <a:bodyPr>
            <a:normAutofit lnSpcReduction="10000"/>
          </a:bodyPr>
          <a:lstStyle/>
          <a:p>
            <a:r>
              <a:rPr lang="da-DK" b="1" dirty="0" err="1"/>
              <a:t>Examples</a:t>
            </a:r>
            <a:endParaRPr lang="da-DK" dirty="0"/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/>
              <a:t>   </a:t>
            </a:r>
            <a:r>
              <a:rPr lang="da-DK" dirty="0" err="1"/>
              <a:t>denotes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of letters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, </a:t>
            </a:r>
            <a:r>
              <a:rPr lang="da-DK" dirty="0" err="1"/>
              <a:t>followed</a:t>
            </a:r>
            <a:r>
              <a:rPr lang="da-DK" dirty="0"/>
              <a:t> by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/>
              <a:t>s and </a:t>
            </a:r>
            <a:r>
              <a:rPr lang="da-DK" dirty="0" err="1"/>
              <a:t>terminated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>
                <a:cs typeface="Courier New" panose="02070309020205020404" pitchFamily="49" charset="0"/>
              </a:rPr>
              <a:t>, i.e. 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abbbbc</a:t>
            </a:r>
            <a:r>
              <a:rPr lang="da-DK" dirty="0">
                <a:cs typeface="Courier New" panose="02070309020205020404" pitchFamily="49" charset="0"/>
              </a:rPr>
              <a:t>, ...}</a:t>
            </a:r>
          </a:p>
          <a:p>
            <a:pPr lvl="1"/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equivalent</a:t>
            </a:r>
            <a:r>
              <a:rPr lang="da-DK" dirty="0"/>
              <a:t> to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i.e. </a:t>
            </a:r>
            <a:r>
              <a:rPr lang="da-DK" dirty="0" err="1"/>
              <a:t>there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i="1" dirty="0"/>
              <a:t>none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dirty="0">
                <a:cs typeface="Courier New" panose="02070309020205020404" pitchFamily="49" charset="0"/>
              </a:rPr>
              <a:t>match at start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prefix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da-DK" dirty="0">
                <a:cs typeface="Courier New" panose="02070309020205020404" pitchFamily="49" charset="0"/>
              </a:rPr>
              <a:t>match at end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suffix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...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See 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docs.python.org/3/</a:t>
            </a:r>
            <a:r>
              <a:rPr lang="da-DK" dirty="0" err="1">
                <a:cs typeface="Courier New" panose="02070309020205020404" pitchFamily="49" charset="0"/>
                <a:hlinkClick r:id="rId2"/>
              </a:rPr>
              <a:t>library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/re.html</a:t>
            </a:r>
            <a:r>
              <a:rPr lang="da-DK" dirty="0">
                <a:cs typeface="Courier New" panose="02070309020205020404" pitchFamily="49" charset="0"/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623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85833"/>
              </p:ext>
            </p:extLst>
          </p:nvPr>
        </p:nvGraphicFramePr>
        <p:xfrm>
          <a:off x="271077" y="2202639"/>
          <a:ext cx="5687137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6060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41077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Content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.html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HyperText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801518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.mp3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Audio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4919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png</a:t>
                      </a:r>
                      <a:r>
                        <a:rPr lang="da-DK" sz="2000" baseline="0" dirty="0"/>
                        <a:t> .</a:t>
                      </a:r>
                      <a:r>
                        <a:rPr lang="da-DK" sz="2000" baseline="0" dirty="0" err="1"/>
                        <a:t>jpeg</a:t>
                      </a:r>
                      <a:r>
                        <a:rPr lang="da-DK" sz="2000" baseline="0" dirty="0"/>
                        <a:t> .jpg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Image files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73310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svg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Scalable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Vector</a:t>
                      </a:r>
                      <a:r>
                        <a:rPr lang="fr-FR" sz="2000" dirty="0"/>
                        <a:t> Graphics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69453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json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JavaScript Object Notation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81255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csv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 separated values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19370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eXtensible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9281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xlmx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Micosoft</a:t>
                      </a:r>
                      <a:r>
                        <a:rPr lang="da-DK" sz="2000" baseline="0" dirty="0"/>
                        <a:t> </a:t>
                      </a:r>
                      <a:r>
                        <a:rPr lang="en-US" sz="2000" dirty="0"/>
                        <a:t>Excel 2010/2007 Workbook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3019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162881"/>
              </p:ext>
            </p:extLst>
          </p:nvPr>
        </p:nvGraphicFramePr>
        <p:xfrm>
          <a:off x="6220940" y="2202639"/>
          <a:ext cx="5696390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3418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02972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.exe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Windows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dirty="0" err="1"/>
                        <a:t>executable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636709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app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Max OS X Application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3985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baseline="0" dirty="0"/>
                        <a:t>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56108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pyc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compiled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62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java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Java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529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C++</a:t>
                      </a:r>
                      <a:r>
                        <a:rPr lang="da-DK" sz="2000" baseline="0" dirty="0"/>
                        <a:t> program 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128557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0496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txt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Raw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text</a:t>
                      </a:r>
                      <a:r>
                        <a:rPr lang="da-DK" sz="200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1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8" y="-150471"/>
            <a:ext cx="11705863" cy="1325563"/>
          </a:xfrm>
        </p:spPr>
        <p:txBody>
          <a:bodyPr/>
          <a:lstStyle/>
          <a:p>
            <a:r>
              <a:rPr lang="en-US" dirty="0"/>
              <a:t>String searching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62" y="842070"/>
            <a:ext cx="11488838" cy="272428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dirty="0"/>
              <a:t> or a </a:t>
            </a:r>
            <a:r>
              <a:rPr lang="da-DK" i="1" dirty="0"/>
              <a:t>match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returns</a:t>
            </a:r>
            <a:r>
              <a:rPr lang="da-DK" dirty="0"/>
              <a:t> a list of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a list of </a:t>
            </a:r>
            <a:r>
              <a:rPr lang="da-DK" dirty="0" err="1"/>
              <a:t>substrings</a:t>
            </a:r>
            <a:endParaRPr lang="da-DK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 match </a:t>
            </a:r>
            <a:r>
              <a:rPr lang="da-DK" dirty="0" err="1"/>
              <a:t>object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0984"/>
              </p:ext>
            </p:extLst>
          </p:nvPr>
        </p:nvGraphicFramePr>
        <p:xfrm>
          <a:off x="1276141" y="3566354"/>
          <a:ext cx="9733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re.findall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\w*', text)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prefix with 'r' for raw string literal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['is', 'is',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m in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re.finditer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[^at]*t', text):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print('text[%s, %s] = %s' % 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m.start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m.group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text[8, 12] =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text[19, 25] = a list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text[33, 36] = act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95358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7" y="365125"/>
            <a:ext cx="11705863" cy="1325563"/>
          </a:xfrm>
        </p:spPr>
        <p:txBody>
          <a:bodyPr/>
          <a:lstStyle/>
          <a:p>
            <a:r>
              <a:rPr lang="en-US" dirty="0"/>
              <a:t>Substitution and splitting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68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the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by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da-DK" dirty="0"/>
              <a:t>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split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at all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patern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40977"/>
              </p:ext>
            </p:extLst>
          </p:nvPr>
        </p:nvGraphicFramePr>
        <p:xfrm>
          <a:off x="1911985" y="4047156"/>
          <a:ext cx="83680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'X', text)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words containing i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X - a X of characters'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(r'[^\w]+a[^\w]+', 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split around word 'a'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['this is', 'string', 'list of characters']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2"/>
          </p:cNvPr>
          <p:cNvSpPr/>
          <p:nvPr/>
        </p:nvSpPr>
        <p:spPr>
          <a:xfrm>
            <a:off x="8643066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substitution: \b \w \1 \2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7861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”a” with ”an” in front of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the </a:t>
            </a:r>
            <a:r>
              <a:rPr lang="da-DK" dirty="0" err="1"/>
              <a:t>vowels</a:t>
            </a:r>
            <a:r>
              <a:rPr lang="da-DK" dirty="0"/>
              <a:t> a, e, i, o and 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93997"/>
              </p:ext>
            </p:extLst>
          </p:nvPr>
        </p:nvGraphicFramePr>
        <p:xfrm>
          <a:off x="478472" y="2671763"/>
          <a:ext cx="112350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txt = 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places to correct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re.sub('a', 'an', txt)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replaces all letters 'a' with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'an', txt)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 string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boundary of word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all lower 'a' replaced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'\b[aA]\b', 'an', txt)        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'a' and 'A' replaced by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reinsert match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kept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and 'A'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'\b([aA])\s+[aeiou]',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\s+ = one or more whitespace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 zebra and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missing original whitespace + vowel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\s+[aeiou]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both () using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 \2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72" y="189512"/>
            <a:ext cx="11539506" cy="1325563"/>
          </a:xfrm>
        </p:spPr>
        <p:txBody>
          <a:bodyPr>
            <a:normAutofit/>
          </a:bodyPr>
          <a:lstStyle/>
          <a:p>
            <a:r>
              <a:rPr lang="en-US" dirty="0"/>
              <a:t>Fun with strings: </a:t>
            </a:r>
            <a:r>
              <a:rPr lang="en-US" dirty="0" err="1"/>
              <a:t>Lindenmayer</a:t>
            </a:r>
            <a:r>
              <a:rPr lang="en-US" dirty="0"/>
              <a:t> systems (L-systems)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231" y="6431302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en.wikipedia.org/wiki/L-system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927" y="1811385"/>
            <a:ext cx="3862724" cy="2359783"/>
            <a:chOff x="8056571" y="1634566"/>
            <a:chExt cx="3862724" cy="2359783"/>
          </a:xfrm>
        </p:grpSpPr>
        <p:grpSp>
          <p:nvGrpSpPr>
            <p:cNvPr id="12" name="Group 11"/>
            <p:cNvGrpSpPr/>
            <p:nvPr/>
          </p:nvGrpSpPr>
          <p:grpSpPr>
            <a:xfrm>
              <a:off x="8274190" y="1634566"/>
              <a:ext cx="3427486" cy="1938992"/>
              <a:chOff x="8623216" y="1496908"/>
              <a:chExt cx="3427486" cy="193899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23216" y="1496908"/>
                <a:ext cx="3427486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:r>
                  <a:rPr lang="da-DK" sz="2400" b="1" dirty="0" err="1">
                    <a:solidFill>
                      <a:srgbClr val="C00000"/>
                    </a:solidFill>
                  </a:rPr>
                  <a:t>Axiom</a:t>
                </a:r>
                <a:r>
                  <a:rPr lang="da-DK" sz="2400" dirty="0">
                    <a:solidFill>
                      <a:srgbClr val="C00000"/>
                    </a:solidFill>
                  </a:rPr>
                  <a:t> 	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(1) 	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(2) 	ABA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(3)	ABAAB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(4)	ABAABABA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36632" y="1618021"/>
                <a:ext cx="1180847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b="1" dirty="0" err="1">
                    <a:solidFill>
                      <a:srgbClr val="C00000"/>
                    </a:solidFill>
                  </a:rPr>
                  <a:t>Rules</a:t>
                </a:r>
                <a:endParaRPr lang="da-DK" sz="24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A → AB</a:t>
                </a: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B → A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056571" y="3625017"/>
              <a:ext cx="3862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da-DK" dirty="0">
                  <a:solidFill>
                    <a:srgbClr val="C00000"/>
                  </a:solidFill>
                </a:rPr>
                <a:t>First </a:t>
              </a:r>
              <a:r>
                <a:rPr lang="da-DK" dirty="0" err="1">
                  <a:solidFill>
                    <a:srgbClr val="C00000"/>
                  </a:solidFill>
                </a:rPr>
                <a:t>four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iterations</a:t>
              </a:r>
              <a:r>
                <a:rPr lang="da-DK" dirty="0">
                  <a:solidFill>
                    <a:srgbClr val="C00000"/>
                  </a:solidFill>
                </a:rPr>
                <a:t> of parallel </a:t>
              </a:r>
              <a:r>
                <a:rPr lang="da-DK" dirty="0" err="1">
                  <a:solidFill>
                    <a:srgbClr val="C00000"/>
                  </a:solidFill>
                </a:rPr>
                <a:t>rewriting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374"/>
              </p:ext>
            </p:extLst>
          </p:nvPr>
        </p:nvGraphicFramePr>
        <p:xfrm>
          <a:off x="5491329" y="1666699"/>
          <a:ext cx="6189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L_system.py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axiom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{'A': 'AB', 'B': 'A'}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range(8):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rules.get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c) for c in S)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ABAABABAABAABABAABABAABAABABAABAAB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004" y="4791969"/>
            <a:ext cx="4951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“L-systems were introduced and developed in 1968 by </a:t>
            </a:r>
            <a:r>
              <a:rPr lang="en-US" i="1" dirty="0" err="1"/>
              <a:t>Aristid</a:t>
            </a:r>
            <a:r>
              <a:rPr lang="en-US" i="1" dirty="0"/>
              <a:t> </a:t>
            </a:r>
            <a:r>
              <a:rPr lang="en-US" i="1" dirty="0" err="1"/>
              <a:t>Lindenmayer</a:t>
            </a:r>
            <a:r>
              <a:rPr lang="en-US" i="1" dirty="0"/>
              <a:t>, a Hungarian theoretical biologist and botanist at the University of Utrecht. </a:t>
            </a:r>
            <a:r>
              <a:rPr lang="en-US" i="1" dirty="0" err="1"/>
              <a:t>Lindenmayer</a:t>
            </a:r>
            <a:r>
              <a:rPr lang="en-US" i="1" dirty="0"/>
              <a:t> used L-systems to describe the </a:t>
            </a:r>
            <a:r>
              <a:rPr lang="en-US" i="1" dirty="0" err="1"/>
              <a:t>behaviour</a:t>
            </a:r>
            <a:r>
              <a:rPr lang="en-US" i="1" dirty="0"/>
              <a:t> of plant cells and to model the growth processes of plant development.”</a:t>
            </a:r>
          </a:p>
          <a:p>
            <a:pPr algn="r"/>
            <a:r>
              <a:rPr lang="da-DK" dirty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8" y="104733"/>
            <a:ext cx="3497631" cy="1627177"/>
          </a:xfrm>
        </p:spPr>
        <p:txBody>
          <a:bodyPr>
            <a:normAutofit/>
          </a:bodyPr>
          <a:lstStyle/>
          <a:p>
            <a:pPr algn="ctr"/>
            <a:r>
              <a:rPr lang="da-DK" dirty="0" err="1"/>
              <a:t>Heighway</a:t>
            </a:r>
            <a:br>
              <a:rPr lang="da-DK" dirty="0"/>
            </a:br>
            <a:r>
              <a:rPr lang="da-DK" dirty="0"/>
              <a:t>Dragon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7" y="1696952"/>
            <a:ext cx="3364991" cy="463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126"/>
              </p:ext>
            </p:extLst>
          </p:nvPr>
        </p:nvGraphicFramePr>
        <p:xfrm>
          <a:off x="4234886" y="88857"/>
          <a:ext cx="773461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dragon.py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 = 'FX'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{'X': 'X+YF+', 'Y': '-FX-Y'}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position=(0, 0), angle=0, turn=90):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 = [position]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move in commands: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move == 'F':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position = (position[0] + cos(radians(angle)),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position[1] + sin(radians(angle)))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path.append(position)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'-': angle -=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'+': angle +=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path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 = walk(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13))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plt.plot(*zip(*path), '-')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plt.title('Heighway dragon')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2195" y="600611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Interprete</a:t>
            </a:r>
            <a:r>
              <a:rPr lang="da-DK" dirty="0">
                <a:solidFill>
                  <a:srgbClr val="C00000"/>
                </a:solidFill>
              </a:rPr>
              <a:t> the symbols of the resulting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as a </a:t>
            </a:r>
            <a:r>
              <a:rPr lang="da-DK" dirty="0" err="1">
                <a:solidFill>
                  <a:srgbClr val="C00000"/>
                </a:solidFill>
              </a:rPr>
              <a:t>walk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where</a:t>
            </a:r>
            <a:r>
              <a:rPr lang="da-DK" dirty="0">
                <a:solidFill>
                  <a:srgbClr val="C00000"/>
                </a:solidFill>
              </a:rPr>
              <a:t> 'F' = </a:t>
            </a:r>
            <a:r>
              <a:rPr lang="da-DK" dirty="0" err="1">
                <a:solidFill>
                  <a:srgbClr val="C00000"/>
                </a:solidFill>
              </a:rPr>
              <a:t>draw</a:t>
            </a:r>
            <a:r>
              <a:rPr lang="da-DK" dirty="0">
                <a:solidFill>
                  <a:srgbClr val="C00000"/>
                </a:solidFill>
              </a:rPr>
              <a:t> line forward, and '+' and '-'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turn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and right 90° (X and 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skipped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4890" y="6626097"/>
            <a:ext cx="1418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X+YF++-FX-YF++-FX+YF+--FX-YF++-FX+YF++-FX-YF+--FX+YF+--FX-YF++-FX+YF++-FX-YF++-FX+YF+--FX-YF+--FX+YF++-FX-YF+--FX+YF+--FX-YF++-FX+YF++-FX-YF++-FX+YF+--FX-YF++-FX+YF++-FX-YF+--FX+YF+--FX-YF+--FX+YF++-FX-YF++-FX+YF+--FX-YF+--FX+YF++-FX-YF+--FX+YF+--FX-YF++-FX+YF++-FX-YF++-FX+YF+--FX-YF++-FX+YF++-FX-Y</a:t>
            </a:r>
          </a:p>
        </p:txBody>
      </p:sp>
    </p:spTree>
    <p:extLst>
      <p:ext uri="{BB962C8B-B14F-4D97-AF65-F5344CB8AC3E}">
        <p14:creationId xmlns:p14="http://schemas.microsoft.com/office/powerpoint/2010/main" val="22881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75" r="66676"/>
          <a:stretch/>
        </p:blipFill>
        <p:spPr>
          <a:xfrm>
            <a:off x="0" y="1362816"/>
            <a:ext cx="2234527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852"/>
          <a:stretch/>
        </p:blipFill>
        <p:spPr>
          <a:xfrm>
            <a:off x="7579430" y="1362816"/>
            <a:ext cx="2885034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33" r="35163"/>
          <a:stretch/>
        </p:blipFill>
        <p:spPr>
          <a:xfrm>
            <a:off x="3450670" y="1362816"/>
            <a:ext cx="2543364" cy="5410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50947"/>
              </p:ext>
            </p:extLst>
          </p:nvPr>
        </p:nvGraphicFramePr>
        <p:xfrm>
          <a:off x="2021000" y="1854200"/>
          <a:ext cx="10171000" cy="481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267">
                  <a:extLst>
                    <a:ext uri="{9D8B030D-6E8A-4147-A177-3AD203B41FA5}">
                      <a16:colId xmlns:a16="http://schemas.microsoft.com/office/drawing/2014/main" val="15686440"/>
                    </a:ext>
                  </a:extLst>
                </a:gridCol>
                <a:gridCol w="4047066">
                  <a:extLst>
                    <a:ext uri="{9D8B030D-6E8A-4147-A177-3AD203B41FA5}">
                      <a16:colId xmlns:a16="http://schemas.microsoft.com/office/drawing/2014/main" val="45752022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1380051681"/>
                    </a:ext>
                  </a:extLst>
                </a:gridCol>
              </a:tblGrid>
              <a:tr h="15578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F-G-G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F-G+F+G-F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G→ GG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F and G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A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→ B-A-B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 → A+B+A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A and B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LFRFL-F-RFLFR+F+LFRFL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R→ RFLFR+F+LFRFL-F-RFLFR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14205"/>
                  </a:ext>
                </a:extLst>
              </a:tr>
              <a:tr h="15704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FX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→ X+YF+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 → -FX-Y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F+F-F-F+F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+RF-LFL-FR+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 → -LF+RFR+FL-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7935"/>
                  </a:ext>
                </a:extLst>
              </a:tr>
              <a:tr h="1685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F-F-F-F-F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F-F-F++F+F-F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72°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F[+FF][-FF]F[-F][+F]F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36°</a:t>
                      </a:r>
                    </a:p>
                    <a:p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 and ]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to start </a:t>
                      </a:r>
                      <a:b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point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F+F--F+F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80°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5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31091"/>
              </p:ext>
            </p:extLst>
          </p:nvPr>
        </p:nvGraphicFramePr>
        <p:xfrm>
          <a:off x="19665" y="1542156"/>
          <a:ext cx="1213719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8699940">
                  <a:extLst>
                    <a:ext uri="{9D8B030D-6E8A-4147-A177-3AD203B41FA5}">
                      <a16:colId xmlns:a16="http://schemas.microsoft.com/office/drawing/2014/main" val="3120727572"/>
                    </a:ext>
                  </a:extLst>
                </a:gridCol>
              </a:tblGrid>
              <a:tr h="141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space-filling-L_systems.py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3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pos=(0, 0),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forward=frozenset('F'),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angle=0,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turn=90):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paths = [[pos]]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stack = []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move in commands: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move in forward: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 = (pos[0]+cos(radians(angle)),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pos[1]+sin(radians(angle)))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paths[-1].append(pos)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'-': angle -=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'+': angle +=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'[':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stack.append((pos, angle))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']':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pos, angle = stack.pop()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paths.append([pos])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paths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apply_rules(axiom, rules, repeat=1):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curves = [  # Lindenmayer systems (L-systems)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triangle', 'F-G-G', {'F': 'F-G+F+G-F', 'G': 'GG'}, 5, {'turn': 120, 'forward': {'F','G'}}),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arrowhead curve', 'A', {'A': 'B-A-B', 'B': 'A+B+A'}, 5, {'turn': 60, 'forward': {'A','B'}}),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('Peano curve', 'L', {'L': 'LFRFL-F-RFLFR+F+LFRFL', 'R': 'RFLFR+F+LFRFL-F-RFLFR'},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('Heighway dragon','FX', {'X': 'X+YF+', 'Y': '-FX-Y'}, 10,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('Koch curve', 'F', {'F': 'F+F-F-F+F'},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('Hilbert curve', 'L', {'L': '+RF-LFL-FR+', 'R': '-LF+RFR+FL-'}, 4,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('McWorter Pentigree curve', 'F-F-F-F-F', {'F': 'F-F-F++F+F-F'}, 3, {'turn': 72}),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('Tree', 'F', {'F': 'F[+FF][-FF]F[-F][+F]F'}, 3, {'turn': 36}),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('Cesero fractal', 'F', {'F': 'F+F--F+F'}, 5, {'turn': 80})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(title, axiom, rules, repeat, walk_arg) in enumerate(curves, start=1):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paths = walk(apply_rules(axiom, rules, repeat), **walk_arg)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 = plt.subplot(3, 3, idx, aspect='equal')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ax.set_title(title)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path in paths: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(*zip(*path), '-')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plt.axis('off')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 marR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 (source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– the Python Imaging Library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7" y="1186809"/>
            <a:ext cx="1714500" cy="17145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67" y="3609540"/>
            <a:ext cx="2438400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508" y="1606686"/>
            <a:ext cx="7278666" cy="50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pip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Pillow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dirty="0" err="1"/>
              <a:t>many</a:t>
            </a:r>
            <a:r>
              <a:rPr lang="da-DK" dirty="0"/>
              <a:t> file types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handling </a:t>
            </a:r>
            <a:r>
              <a:rPr lang="da-DK" dirty="0" err="1"/>
              <a:t>such</a:t>
            </a:r>
            <a:r>
              <a:rPr lang="da-DK" dirty="0"/>
              <a:t> files, </a:t>
            </a:r>
            <a:r>
              <a:rPr lang="da-DK" dirty="0" err="1"/>
              <a:t>e.g</a:t>
            </a:r>
            <a:r>
              <a:rPr lang="da-DK" dirty="0"/>
              <a:t>. for images </a:t>
            </a:r>
            <a:r>
              <a:rPr lang="da-DK" dirty="0" err="1"/>
              <a:t>Pillow</a:t>
            </a:r>
            <a:r>
              <a:rPr lang="da-DK" dirty="0"/>
              <a:t> supports 40+ </a:t>
            </a:r>
            <a:r>
              <a:rPr lang="da-DK" dirty="0" err="1"/>
              <a:t>different</a:t>
            </a:r>
            <a:r>
              <a:rPr lang="da-DK" dirty="0"/>
              <a:t> file formats</a:t>
            </a:r>
          </a:p>
          <a:p>
            <a:r>
              <a:rPr lang="da-DK" dirty="0"/>
              <a:t>For more </a:t>
            </a:r>
            <a:r>
              <a:rPr lang="da-DK" dirty="0" err="1"/>
              <a:t>advanced</a:t>
            </a:r>
            <a:r>
              <a:rPr lang="da-DK" dirty="0"/>
              <a:t> computer vision </a:t>
            </a: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>
                <a:hlinkClick r:id="rId5"/>
              </a:rPr>
              <a:t>OpenCV</a:t>
            </a:r>
            <a:endParaRPr lang="da-DK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5707"/>
              </p:ext>
            </p:extLst>
          </p:nvPr>
        </p:nvGraphicFramePr>
        <p:xfrm>
          <a:off x="1542372" y="2267375"/>
          <a:ext cx="589093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9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rotate_image.py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("Python-Logo.png")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img.rotate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(45, expand=True)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("Python-rotated.png")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0218" y="641022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python-pillow.org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273" y="2976248"/>
            <a:ext cx="191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Python-Logo.png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7968" y="6127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Python-rotated.png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Comma Separated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96" y="1523228"/>
            <a:ext cx="4358833" cy="5181599"/>
          </a:xfrm>
        </p:spPr>
        <p:txBody>
          <a:bodyPr>
            <a:normAutofit/>
          </a:bodyPr>
          <a:lstStyle/>
          <a:p>
            <a:r>
              <a:rPr lang="da-DK" sz="2400" dirty="0"/>
              <a:t>Simple 2D </a:t>
            </a:r>
            <a:r>
              <a:rPr lang="da-DK" sz="2400" dirty="0" err="1"/>
              <a:t>tables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as </a:t>
            </a:r>
            <a:r>
              <a:rPr lang="da-DK" sz="2400" dirty="0" err="1"/>
              <a:t>rows</a:t>
            </a:r>
            <a:r>
              <a:rPr lang="da-DK" sz="2400" dirty="0"/>
              <a:t> in a file, with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r>
              <a:rPr lang="da-DK" sz="2400" dirty="0" err="1"/>
              <a:t>separated</a:t>
            </a:r>
            <a:r>
              <a:rPr lang="da-DK" sz="2400" dirty="0"/>
              <a:t> by </a:t>
            </a:r>
            <a:r>
              <a:rPr lang="da-DK" sz="2400" dirty="0" err="1"/>
              <a:t>comma</a:t>
            </a:r>
            <a:endParaRPr lang="da-DK" sz="2400" dirty="0"/>
          </a:p>
          <a:p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quoted</a:t>
            </a:r>
            <a:r>
              <a:rPr lang="da-DK" sz="2400" dirty="0"/>
              <a:t> if </a:t>
            </a:r>
            <a:r>
              <a:rPr lang="da-DK" sz="2400" dirty="0" err="1"/>
              <a:t>necessary</a:t>
            </a:r>
            <a:endParaRPr lang="da-DK" sz="2400" dirty="0"/>
          </a:p>
          <a:p>
            <a:r>
              <a:rPr lang="da-DK" sz="2400" dirty="0"/>
              <a:t>Values </a:t>
            </a:r>
            <a:r>
              <a:rPr lang="da-DK" sz="2400" dirty="0" err="1"/>
              <a:t>read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strings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deliminator</a:t>
            </a:r>
            <a:r>
              <a:rPr lang="da-DK" sz="2400" dirty="0"/>
              <a:t> (default </a:t>
            </a:r>
            <a:r>
              <a:rPr lang="da-DK" sz="2400" dirty="0" err="1"/>
              <a:t>comma</a:t>
            </a:r>
            <a:r>
              <a:rPr lang="da-DK" sz="2400" dirty="0"/>
              <a:t>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changed by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typical</a:t>
            </a:r>
            <a:r>
              <a:rPr lang="da-DK" sz="2400" dirty="0"/>
              <a:t> </a:t>
            </a:r>
            <a:r>
              <a:rPr lang="da-DK" sz="2400" dirty="0" err="1"/>
              <a:t>deliminators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tabs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sz="2400" dirty="0"/>
              <a:t>', and </a:t>
            </a:r>
            <a:r>
              <a:rPr lang="da-DK" sz="2400" dirty="0" err="1"/>
              <a:t>semicolon</a:t>
            </a:r>
            <a:r>
              <a:rPr lang="da-DK" sz="2400" dirty="0"/>
              <a:t>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a-DK" sz="2400" dirty="0"/>
              <a:t>'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16633"/>
              </p:ext>
            </p:extLst>
          </p:nvPr>
        </p:nvGraphicFramePr>
        <p:xfrm>
          <a:off x="4997885" y="1523228"/>
          <a:ext cx="702710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'csv-data.csv'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2, 3],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['a', '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[1.0, ['x',"y"], 'd']]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'w', newline="") as outfile: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csv.writer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(outfile)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.writerow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'r', newline="")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['1.0', "['x', 'y']",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898"/>
              </p:ext>
            </p:extLst>
          </p:nvPr>
        </p:nvGraphicFramePr>
        <p:xfrm>
          <a:off x="9104806" y="5286882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csv-data.csv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1.0,"['x', 'y']",d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747" y="6335495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docs.python.org/3/library/csv.html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Tab Separated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351"/>
              </p:ext>
            </p:extLst>
          </p:nvPr>
        </p:nvGraphicFramePr>
        <p:xfrm>
          <a:off x="2842365" y="2099426"/>
          <a:ext cx="70271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csv-tab-separated.py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'tab-separated.csv'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delimiter='\t'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['4', '5', '6']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['7', '8', '9']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0674"/>
              </p:ext>
            </p:extLst>
          </p:nvPr>
        </p:nvGraphicFramePr>
        <p:xfrm>
          <a:off x="6950330" y="4297326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tab-separated.csv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	2	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	5	6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	8	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3779" y="295275"/>
            <a:ext cx="285750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79" y="4147100"/>
            <a:ext cx="2857500" cy="2547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4156"/>
              </p:ext>
            </p:extLst>
          </p:nvPr>
        </p:nvGraphicFramePr>
        <p:xfrm>
          <a:off x="403964" y="1634954"/>
          <a:ext cx="81600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open('grades.csv') as file: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delimiter=';'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= iterator over the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header =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['Name', 'Course', 'Grade']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iterate over data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course = row[header.index('Course')]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  = int(row[header.index('Grade')])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count[course] = count.get(course, 0)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total[course] = total.get(course, 0) + grade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print('Average grades:')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= max(map(len, count))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maximum course name length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course in count: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print(f'{course:&gt;{width}s} : {total[course] / count[course]:.2f}')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Analysis : 1.67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 : 1.50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Statistics : 2.50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3964" y="255946"/>
            <a:ext cx="8160068" cy="1325563"/>
          </a:xfrm>
        </p:spPr>
        <p:txBody>
          <a:bodyPr>
            <a:normAutofit/>
          </a:bodyPr>
          <a:lstStyle/>
          <a:p>
            <a:r>
              <a:rPr lang="en-US" dirty="0"/>
              <a:t>Reading an Excel generated CSV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779" y="3464884"/>
            <a:ext cx="278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Saving a file in Excel as </a:t>
            </a:r>
            <a:br>
              <a:rPr lang="en-US" sz="1200" dirty="0"/>
            </a:br>
            <a:r>
              <a:rPr lang="en-US" sz="1200" b="1" dirty="0"/>
              <a:t>CSV (Comma delimited) (*.csv)</a:t>
            </a:r>
          </a:p>
          <a:p>
            <a:pPr algn="ctr"/>
            <a:r>
              <a:rPr lang="en-US" sz="1200" dirty="0"/>
              <a:t>apparently uses ‘;’ as the separator...</a:t>
            </a:r>
          </a:p>
        </p:txBody>
      </p:sp>
    </p:spTree>
    <p:extLst>
      <p:ext uri="{BB962C8B-B14F-4D97-AF65-F5344CB8AC3E}">
        <p14:creationId xmlns:p14="http://schemas.microsoft.com/office/powerpoint/2010/main" val="1862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767" cy="1325563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  <a:br>
              <a:rPr lang="en-US" dirty="0"/>
            </a:br>
            <a:r>
              <a:rPr lang="en-US" dirty="0"/>
              <a:t>- Quoting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89369"/>
              </p:ext>
            </p:extLst>
          </p:nvPr>
        </p:nvGraphicFramePr>
        <p:xfrm>
          <a:off x="4197695" y="365125"/>
          <a:ext cx="773461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csv-quoting.py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csv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1.0, '1.0'], ['abc', '"', '\t"', ',']]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quoting_options =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csv.QUOTE_MINIMAL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"QUOTE_MINIMAL"),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csv.QUOTE_ALL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"QUOTE_ALL"),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csv.QUOTE_NONNUMERIC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"QUOTE_NONNUMERIC"),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"QUOTE_NONE")]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 in quoting_options: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print(name)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csv.writer(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escapechar='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csv_out.writerow(row)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QUOTE_MINIMAL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cannot distinguish 1.0 and "1.0"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QUOTE_ALL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QUOTE_NONNUMERIC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	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3733801" cy="4692376"/>
          </a:xfrm>
        </p:spPr>
        <p:txBody>
          <a:bodyPr>
            <a:norm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amount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 is </a:t>
            </a:r>
            <a:r>
              <a:rPr lang="da-DK" sz="2400" dirty="0" err="1"/>
              <a:t>controlled</a:t>
            </a:r>
            <a:r>
              <a:rPr lang="da-DK" sz="2400" dirty="0"/>
              <a:t> with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  <a:r>
              <a:rPr lang="da-DK" sz="2400" dirty="0"/>
              <a:t> </a:t>
            </a:r>
          </a:p>
          <a:p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csv.QUOTE_MINIMAL</a:t>
            </a:r>
            <a:r>
              <a:rPr lang="da-DK" sz="2400" dirty="0" err="1"/>
              <a:t>etc</a:t>
            </a:r>
            <a:r>
              <a:rPr lang="da-DK" sz="2400" dirty="0"/>
              <a:t>.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select</a:t>
            </a:r>
            <a:r>
              <a:rPr lang="da-DK" sz="2400" dirty="0"/>
              <a:t> the </a:t>
            </a:r>
            <a:r>
              <a:rPr lang="da-DK" sz="2400" dirty="0" err="1"/>
              <a:t>quoting</a:t>
            </a:r>
            <a:r>
              <a:rPr lang="da-DK" sz="2400" dirty="0"/>
              <a:t> </a:t>
            </a:r>
            <a:r>
              <a:rPr lang="da-DK" sz="2400" dirty="0" err="1"/>
              <a:t>level</a:t>
            </a:r>
            <a:endParaRPr lang="da-DK" sz="2400" dirty="0"/>
          </a:p>
          <a:p>
            <a:r>
              <a:rPr lang="da-DK" sz="2400" dirty="0" err="1"/>
              <a:t>Depending</a:t>
            </a:r>
            <a:r>
              <a:rPr lang="da-DK" sz="2400" dirty="0"/>
              <a:t> on </a:t>
            </a:r>
            <a:r>
              <a:rPr lang="da-DK" sz="2400" dirty="0" err="1"/>
              <a:t>choice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, </a:t>
            </a:r>
            <a:r>
              <a:rPr lang="da-DK" sz="2400" dirty="0" err="1"/>
              <a:t>numeric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r>
              <a:rPr lang="da-DK" sz="2400" dirty="0"/>
              <a:t> and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distinguished</a:t>
            </a:r>
            <a:r>
              <a:rPr lang="da-DK" sz="2400" dirty="0"/>
              <a:t> in CSV file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 all as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anyway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1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84" y="355935"/>
            <a:ext cx="4416706" cy="1325563"/>
          </a:xfrm>
        </p:spPr>
        <p:txBody>
          <a:bodyPr>
            <a:normAutofit/>
          </a:bodyPr>
          <a:lstStyle/>
          <a:p>
            <a:r>
              <a:rPr lang="en-US" dirty="0"/>
              <a:t>File encodings...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11801538" cy="4692376"/>
          </a:xfrm>
        </p:spPr>
        <p:txBody>
          <a:bodyPr>
            <a:normAutofit/>
          </a:bodyPr>
          <a:lstStyle/>
          <a:p>
            <a:r>
              <a:rPr lang="da-DK" sz="2400" dirty="0" err="1"/>
              <a:t>Text</a:t>
            </a:r>
            <a:r>
              <a:rPr lang="da-DK" sz="2400" dirty="0"/>
              <a:t> files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 err="1"/>
              <a:t>encoded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(UTF-8, UTF-16, UTF-32, Windows-1252, ANSI, ASCII, </a:t>
            </a:r>
            <a:r>
              <a:rPr lang="en-US" sz="2400" dirty="0"/>
              <a:t>ISO-8859-1, ...)</a:t>
            </a:r>
          </a:p>
          <a:p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result</a:t>
            </a:r>
            <a:r>
              <a:rPr lang="da-DK" sz="2400" dirty="0"/>
              <a:t> in </a:t>
            </a:r>
            <a:r>
              <a:rPr lang="da-DK" sz="2400" dirty="0" err="1"/>
              <a:t>different</a:t>
            </a:r>
            <a:r>
              <a:rPr lang="da-DK" sz="2400" dirty="0"/>
              <a:t> file </a:t>
            </a:r>
            <a:r>
              <a:rPr lang="da-DK" sz="2400" dirty="0" err="1"/>
              <a:t>sizes</a:t>
            </a:r>
            <a:r>
              <a:rPr lang="da-DK" sz="2400" dirty="0"/>
              <a:t>, in </a:t>
            </a:r>
            <a:r>
              <a:rPr lang="da-DK" sz="2400" dirty="0" err="1"/>
              <a:t>particular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containing</a:t>
            </a:r>
            <a:br>
              <a:rPr lang="da-DK" sz="2400" dirty="0"/>
            </a:br>
            <a:r>
              <a:rPr lang="da-DK" sz="2400" dirty="0"/>
              <a:t>non-ASCII symbols</a:t>
            </a:r>
          </a:p>
          <a:p>
            <a:r>
              <a:rPr lang="da-DK" sz="2400" dirty="0"/>
              <a:t>Programs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try</a:t>
            </a:r>
            <a:r>
              <a:rPr lang="da-DK" sz="2400" dirty="0"/>
              <a:t> to </a:t>
            </a:r>
            <a:r>
              <a:rPr lang="da-DK" sz="2400" dirty="0" err="1"/>
              <a:t>predict</a:t>
            </a:r>
            <a:r>
              <a:rPr lang="da-DK" sz="2400" dirty="0"/>
              <a:t> the </a:t>
            </a:r>
            <a:r>
              <a:rPr lang="da-DK" sz="2400" dirty="0" err="1"/>
              <a:t>encoding</a:t>
            </a:r>
            <a:r>
              <a:rPr lang="da-DK" sz="2400" dirty="0"/>
              <a:t> of </a:t>
            </a:r>
            <a:r>
              <a:rPr lang="da-DK" sz="2400" dirty="0" err="1"/>
              <a:t>text</a:t>
            </a:r>
            <a:r>
              <a:rPr lang="da-DK" sz="2400" dirty="0"/>
              <a:t> files (</a:t>
            </a:r>
            <a:r>
              <a:rPr lang="da-DK" sz="2400" dirty="0" err="1"/>
              <a:t>often</a:t>
            </a:r>
            <a:r>
              <a:rPr lang="da-DK" sz="2400" dirty="0"/>
              <a:t> with </a:t>
            </a:r>
            <a:r>
              <a:rPr lang="da-DK" sz="2400" dirty="0" err="1"/>
              <a:t>success</a:t>
            </a:r>
            <a:r>
              <a:rPr lang="da-DK" sz="2400" dirty="0"/>
              <a:t>, but not </a:t>
            </a:r>
            <a:r>
              <a:rPr lang="da-DK" sz="2400" dirty="0" err="1"/>
              <a:t>always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Opening</a:t>
            </a:r>
            <a:r>
              <a:rPr lang="da-DK" sz="2400" dirty="0"/>
              <a:t> files </a:t>
            </a:r>
            <a:r>
              <a:rPr lang="da-DK" sz="2400" dirty="0" err="1"/>
              <a:t>assuming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</a:t>
            </a:r>
            <a:r>
              <a:rPr lang="da-DK" sz="2400" dirty="0" err="1"/>
              <a:t>encoding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give </a:t>
            </a:r>
            <a:r>
              <a:rPr lang="da-DK" sz="2400" dirty="0" err="1"/>
              <a:t>strange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r>
              <a:rPr lang="da-DK" sz="2400" dirty="0"/>
              <a:t>....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72281"/>
              </p:ext>
            </p:extLst>
          </p:nvPr>
        </p:nvGraphicFramePr>
        <p:xfrm>
          <a:off x="5380987" y="163663"/>
          <a:ext cx="6660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6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UTF-8)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5128"/>
              </p:ext>
            </p:extLst>
          </p:nvPr>
        </p:nvGraphicFramePr>
        <p:xfrm>
          <a:off x="5370598" y="884733"/>
          <a:ext cx="667099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Windows-1252)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56487" y="6424478"/>
            <a:ext cx="418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Character_encoding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738482" y="492045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478276" y="1280289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69" y="4611424"/>
            <a:ext cx="37814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49" y="4611424"/>
            <a:ext cx="45624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19369" y="5782999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UTF-8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Windows-1252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076" y="5778147"/>
            <a:ext cx="36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Windows-1252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UTF-8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307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4590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303"/>
              </p:ext>
            </p:extLst>
          </p:nvPr>
        </p:nvGraphicFramePr>
        <p:xfrm>
          <a:off x="214225" y="237304"/>
          <a:ext cx="11772143" cy="63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 in ['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print(filename)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input in 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type(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line) = 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0..255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# byte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literals l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ook like strings,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prefixed '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print(list(line))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bytes as list of integers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'r', encoding='utf-8')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try to open file as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# fails if input line is not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3078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\xc3\x85\r\n'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\x = hexadecimal value follows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[195, 134, 32, 195, 134, 32, 85, 32, 73, 32, 195, 134, 32, 195, 133,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'\xc6 \xc6 U I \xc6 \xc5\r\n'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[198, 32, 198, 32, 85, 32, 73, 32, 198, 32, 197,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'utf-8' codec can't decode byte 0xc6 in position 0: invalid continuation byte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convert string to (an immutable array of) bytes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Å'.encode('utf8')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('Windows-1252')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decode bytes to string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'Ã† Ã† U I Ã† Ã…'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4845"/>
              </p:ext>
            </p:extLst>
          </p:nvPr>
        </p:nvGraphicFramePr>
        <p:xfrm>
          <a:off x="9993213" y="381013"/>
          <a:ext cx="16719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52088</TotalTime>
  <Words>5410</Words>
  <Application>Microsoft Office PowerPoint</Application>
  <PresentationFormat>Widescreen</PresentationFormat>
  <Paragraphs>618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Working with text</vt:lpstr>
      <vt:lpstr>Some file formats</vt:lpstr>
      <vt:lpstr>PIL – the Python Imaging Library </vt:lpstr>
      <vt:lpstr>CSV files - Comma Separated Values</vt:lpstr>
      <vt:lpstr>CSV files - Tab Separated Values</vt:lpstr>
      <vt:lpstr>Reading an Excel generated CSV file</vt:lpstr>
      <vt:lpstr>CSV files  - Quoting</vt:lpstr>
      <vt:lpstr>File encodings...</vt:lpstr>
      <vt:lpstr>PowerPoint Presentation</vt:lpstr>
      <vt:lpstr>Reading CSV files with specific encoding</vt:lpstr>
      <vt:lpstr>JSON</vt:lpstr>
      <vt:lpstr>JSON example</vt:lpstr>
      <vt:lpstr>XML - eXtensible Markup Language</vt:lpstr>
      <vt:lpstr>PowerPoint Presentation</vt:lpstr>
      <vt:lpstr>XML tags with text</vt:lpstr>
      <vt:lpstr>Openpyxl - Microsoft Excel 2010 manipulation</vt:lpstr>
      <vt:lpstr>String searching using find</vt:lpstr>
      <vt:lpstr>Is str.find fast?</vt:lpstr>
      <vt:lpstr>Regular expression   – A powerful language to describe sets of strings</vt:lpstr>
      <vt:lpstr>String searching using regular expressions</vt:lpstr>
      <vt:lpstr>Substitution and splitting using regular expressions</vt:lpstr>
      <vt:lpstr>Regular expression substitution: \b \w \1 \2 ...</vt:lpstr>
      <vt:lpstr>Fun with strings: Lindenmayer systems (L-systems)</vt:lpstr>
      <vt:lpstr>Heighway Dragon</vt:lpstr>
      <vt:lpstr>More space filling curves...</vt:lpstr>
      <vt:lpstr>More space filling curves... (source code)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1855</cp:revision>
  <dcterms:created xsi:type="dcterms:W3CDTF">2017-10-19T06:54:16Z</dcterms:created>
  <dcterms:modified xsi:type="dcterms:W3CDTF">2022-10-28T19:00:22Z</dcterms:modified>
</cp:coreProperties>
</file>