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467" r:id="rId2"/>
    <p:sldId id="702" r:id="rId3"/>
    <p:sldId id="703" r:id="rId4"/>
    <p:sldId id="704" r:id="rId5"/>
    <p:sldId id="700" r:id="rId6"/>
    <p:sldId id="713" r:id="rId7"/>
    <p:sldId id="705" r:id="rId8"/>
    <p:sldId id="701" r:id="rId9"/>
    <p:sldId id="707" r:id="rId10"/>
    <p:sldId id="716" r:id="rId11"/>
    <p:sldId id="709" r:id="rId12"/>
    <p:sldId id="710" r:id="rId13"/>
    <p:sldId id="714" r:id="rId14"/>
    <p:sldId id="711" r:id="rId15"/>
    <p:sldId id="708" r:id="rId16"/>
    <p:sldId id="712" r:id="rId17"/>
    <p:sldId id="715" r:id="rId1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FF"/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B2CD8F-D7FA-4E10-A866-6EDCDFAFCE53}" v="3" dt="2023-04-25T09:55:27.8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2" autoAdjust="0"/>
    <p:restoredTop sz="83805" autoAdjust="0"/>
  </p:normalViewPr>
  <p:slideViewPr>
    <p:cSldViewPr snapToGrid="0">
      <p:cViewPr varScale="1">
        <p:scale>
          <a:sx n="68" d="100"/>
          <a:sy n="68" d="100"/>
        </p:scale>
        <p:origin x="492" y="5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9597CAD0-5B7F-477D-B63F-123429BDAB7A}"/>
    <pc:docChg chg="modSld">
      <pc:chgData name="Gerth Stølting Brodal" userId="04ef4784-6591-4f86-a140-f5c3b108582a" providerId="ADAL" clId="{9597CAD0-5B7F-477D-B63F-123429BDAB7A}" dt="2021-05-04T17:05:31.307" v="8" actId="20577"/>
      <pc:docMkLst>
        <pc:docMk/>
      </pc:docMkLst>
      <pc:sldChg chg="modSp mod">
        <pc:chgData name="Gerth Stølting Brodal" userId="04ef4784-6591-4f86-a140-f5c3b108582a" providerId="ADAL" clId="{9597CAD0-5B7F-477D-B63F-123429BDAB7A}" dt="2021-05-04T17:05:31.307" v="8" actId="20577"/>
        <pc:sldMkLst>
          <pc:docMk/>
          <pc:sldMk cId="950159874" sldId="700"/>
        </pc:sldMkLst>
        <pc:graphicFrameChg chg="modGraphic">
          <ac:chgData name="Gerth Stølting Brodal" userId="04ef4784-6591-4f86-a140-f5c3b108582a" providerId="ADAL" clId="{9597CAD0-5B7F-477D-B63F-123429BDAB7A}" dt="2021-05-04T17:05:31.307" v="8" actId="20577"/>
          <ac:graphicFrameMkLst>
            <pc:docMk/>
            <pc:sldMk cId="950159874" sldId="700"/>
            <ac:graphicFrameMk id="5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1BB2CD8F-D7FA-4E10-A866-6EDCDFAFCE53}"/>
    <pc:docChg chg="custSel modSld">
      <pc:chgData name="Gerth Stølting Brodal" userId="04ef4784-6591-4f86-a140-f5c3b108582a" providerId="ADAL" clId="{1BB2CD8F-D7FA-4E10-A866-6EDCDFAFCE53}" dt="2023-04-25T10:29:56.870" v="141" actId="20577"/>
      <pc:docMkLst>
        <pc:docMk/>
      </pc:docMkLst>
      <pc:sldChg chg="modSp mod modNotesTx">
        <pc:chgData name="Gerth Stølting Brodal" userId="04ef4784-6591-4f86-a140-f5c3b108582a" providerId="ADAL" clId="{1BB2CD8F-D7FA-4E10-A866-6EDCDFAFCE53}" dt="2023-04-25T09:37:30.248" v="63" actId="20577"/>
        <pc:sldMkLst>
          <pc:docMk/>
          <pc:sldMk cId="2218329389" sldId="704"/>
        </pc:sldMkLst>
        <pc:spChg chg="mod">
          <ac:chgData name="Gerth Stølting Brodal" userId="04ef4784-6591-4f86-a140-f5c3b108582a" providerId="ADAL" clId="{1BB2CD8F-D7FA-4E10-A866-6EDCDFAFCE53}" dt="2023-04-25T09:35:39.209" v="16" actId="20577"/>
          <ac:spMkLst>
            <pc:docMk/>
            <pc:sldMk cId="2218329389" sldId="704"/>
            <ac:spMk id="2" creationId="{00000000-0000-0000-0000-000000000000}"/>
          </ac:spMkLst>
        </pc:spChg>
      </pc:sldChg>
      <pc:sldChg chg="modSp mod">
        <pc:chgData name="Gerth Stølting Brodal" userId="04ef4784-6591-4f86-a140-f5c3b108582a" providerId="ADAL" clId="{1BB2CD8F-D7FA-4E10-A866-6EDCDFAFCE53}" dt="2023-04-25T09:55:44.197" v="70" actId="6549"/>
        <pc:sldMkLst>
          <pc:docMk/>
          <pc:sldMk cId="2563246782" sldId="709"/>
        </pc:sldMkLst>
        <pc:graphicFrameChg chg="mod modGraphic">
          <ac:chgData name="Gerth Stølting Brodal" userId="04ef4784-6591-4f86-a140-f5c3b108582a" providerId="ADAL" clId="{1BB2CD8F-D7FA-4E10-A866-6EDCDFAFCE53}" dt="2023-04-25T09:55:44.197" v="70" actId="6549"/>
          <ac:graphicFrameMkLst>
            <pc:docMk/>
            <pc:sldMk cId="2563246782" sldId="709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BB2CD8F-D7FA-4E10-A866-6EDCDFAFCE53}" dt="2023-04-25T10:29:56.870" v="141" actId="20577"/>
        <pc:sldMkLst>
          <pc:docMk/>
          <pc:sldMk cId="2888817038" sldId="711"/>
        </pc:sldMkLst>
        <pc:graphicFrameChg chg="modGraphic">
          <ac:chgData name="Gerth Stølting Brodal" userId="04ef4784-6591-4f86-a140-f5c3b108582a" providerId="ADAL" clId="{1BB2CD8F-D7FA-4E10-A866-6EDCDFAFCE53}" dt="2023-04-25T10:29:56.870" v="141" actId="20577"/>
          <ac:graphicFrameMkLst>
            <pc:docMk/>
            <pc:sldMk cId="2888817038" sldId="711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1BB2CD8F-D7FA-4E10-A866-6EDCDFAFCE53}" dt="2023-04-25T10:28:58.340" v="140" actId="113"/>
        <pc:sldMkLst>
          <pc:docMk/>
          <pc:sldMk cId="3046591914" sldId="71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Multiple programs on</a:t>
            </a:r>
            <a:r>
              <a:rPr lang="en-US" baseline="0" dirty="0"/>
              <a:t> multiple machines can connect to a database</a:t>
            </a:r>
          </a:p>
          <a:p>
            <a:r>
              <a:rPr lang="da-DK" baseline="0" dirty="0" err="1"/>
              <a:t>seqel</a:t>
            </a:r>
            <a:r>
              <a:rPr lang="da-DK" baseline="0" dirty="0"/>
              <a:t> = the original </a:t>
            </a:r>
            <a:r>
              <a:rPr lang="da-DK" baseline="0" dirty="0" err="1"/>
              <a:t>name</a:t>
            </a:r>
            <a:r>
              <a:rPr lang="da-DK" baseline="0" dirty="0"/>
              <a:t> for SQL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53340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Datareader</a:t>
            </a:r>
            <a:r>
              <a:rPr lang="en-US" dirty="0"/>
              <a:t> objects have a</a:t>
            </a:r>
            <a:r>
              <a:rPr lang="en-US" baseline="0" dirty="0"/>
              <a:t> .plot method to plot using </a:t>
            </a:r>
            <a:r>
              <a:rPr lang="en-US" baseline="0" dirty="0" err="1"/>
              <a:t>pyplot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8713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694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"WHERE clause" used to filter records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3459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SQLlite</a:t>
            </a:r>
            <a:r>
              <a:rPr lang="da-DK" baseline="0" dirty="0"/>
              <a:t> is +200.000 lines of C </a:t>
            </a:r>
            <a:r>
              <a:rPr lang="da-DK" baseline="0" dirty="0" err="1"/>
              <a:t>code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get a list of tables:</a:t>
            </a:r>
          </a:p>
          <a:p>
            <a:endParaRPr lang="en-US" dirty="0"/>
          </a:p>
          <a:p>
            <a:r>
              <a:rPr lang="en-US" dirty="0"/>
              <a:t>SELECT name FROM </a:t>
            </a:r>
            <a:r>
              <a:rPr lang="en-US" dirty="0" err="1"/>
              <a:t>sqlite_master</a:t>
            </a:r>
            <a:r>
              <a:rPr lang="en-US" dirty="0"/>
              <a:t> WHERE type='table‘</a:t>
            </a:r>
          </a:p>
          <a:p>
            <a:endParaRPr lang="en-US" dirty="0"/>
          </a:p>
          <a:p>
            <a:r>
              <a:rPr lang="en-US" dirty="0"/>
              <a:t>a </a:t>
            </a:r>
            <a:r>
              <a:rPr lang="en-US" b="1" dirty="0"/>
              <a:t>cursor</a:t>
            </a:r>
            <a:r>
              <a:rPr lang="en-US" dirty="0"/>
              <a:t> has</a:t>
            </a:r>
            <a:r>
              <a:rPr lang="en-US" baseline="0" dirty="0"/>
              <a:t> an </a:t>
            </a:r>
            <a:r>
              <a:rPr lang="en-US" b="1" baseline="0" dirty="0"/>
              <a:t>execute </a:t>
            </a:r>
            <a:r>
              <a:rPr lang="en-US" baseline="0" dirty="0"/>
              <a:t>method to execute SQL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0532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* = all columns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ORDER  BY comma separately list of criteria, DESC can</a:t>
            </a:r>
            <a:r>
              <a:rPr lang="en-US" baseline="0" dirty="0"/>
              <a:t> be appended force decreasing order (optional)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SELECT returns an iterator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/>
              <a:t>2</a:t>
            </a:r>
            <a:r>
              <a:rPr lang="da-DK" baseline="30000" dirty="0"/>
              <a:t>nd</a:t>
            </a:r>
            <a:r>
              <a:rPr lang="da-DK" baseline="0" dirty="0"/>
              <a:t> and 3</a:t>
            </a:r>
            <a:r>
              <a:rPr lang="da-DK" baseline="30000" dirty="0"/>
              <a:t>rd</a:t>
            </a:r>
            <a:r>
              <a:rPr lang="da-DK" baseline="0" dirty="0"/>
              <a:t> </a:t>
            </a:r>
            <a:r>
              <a:rPr lang="da-DK" baseline="0" dirty="0" err="1"/>
              <a:t>examples</a:t>
            </a:r>
            <a:r>
              <a:rPr lang="da-DK" baseline="0" dirty="0"/>
              <a:t> </a:t>
            </a:r>
            <a:r>
              <a:rPr lang="da-DK" baseline="0" dirty="0" err="1"/>
              <a:t>are</a:t>
            </a:r>
            <a:r>
              <a:rPr lang="da-DK" baseline="0" dirty="0"/>
              <a:t> </a:t>
            </a:r>
            <a:r>
              <a:rPr lang="da-DK" baseline="0" dirty="0" err="1"/>
              <a:t>both</a:t>
            </a:r>
            <a:r>
              <a:rPr lang="da-DK" baseline="0" dirty="0"/>
              <a:t> </a:t>
            </a:r>
            <a:r>
              <a:rPr lang="da-DK" baseline="0" dirty="0" err="1"/>
              <a:t>examples</a:t>
            </a:r>
            <a:r>
              <a:rPr lang="da-DK" baseline="0" dirty="0"/>
              <a:t> of JOIN (</a:t>
            </a:r>
            <a:r>
              <a:rPr lang="da-DK" baseline="0" dirty="0" err="1"/>
              <a:t>SQLite</a:t>
            </a:r>
            <a:r>
              <a:rPr lang="da-DK" baseline="0" dirty="0"/>
              <a:t> supports </a:t>
            </a:r>
            <a:r>
              <a:rPr lang="da-DK" baseline="0" dirty="0" err="1"/>
              <a:t>different</a:t>
            </a:r>
            <a:r>
              <a:rPr lang="da-DK" baseline="0" dirty="0"/>
              <a:t> kinds of SQL)</a:t>
            </a:r>
            <a:endParaRPr lang="en-US" baseline="0" dirty="0"/>
          </a:p>
          <a:p>
            <a:pPr marL="0" indent="0">
              <a:buFont typeface="Arial" panose="020B0604020202020204" pitchFamily="34" charset="0"/>
              <a:buNone/>
            </a:pPr>
            <a:endParaRPr lang="da-DK" baseline="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baseline="0" dirty="0"/>
              <a:t>* is </a:t>
            </a:r>
            <a:r>
              <a:rPr lang="da-DK" baseline="0" dirty="0" err="1"/>
              <a:t>good</a:t>
            </a:r>
            <a:r>
              <a:rPr lang="da-DK" baseline="0" dirty="0"/>
              <a:t> for </a:t>
            </a:r>
            <a:r>
              <a:rPr lang="da-DK" baseline="0" dirty="0" err="1"/>
              <a:t>testing</a:t>
            </a:r>
            <a:r>
              <a:rPr lang="da-DK" baseline="0" dirty="0"/>
              <a:t>, but </a:t>
            </a:r>
            <a:r>
              <a:rPr lang="da-DK" baseline="0" dirty="0" err="1"/>
              <a:t>returns</a:t>
            </a:r>
            <a:r>
              <a:rPr lang="da-DK" baseline="0" dirty="0"/>
              <a:t> ALL columns. </a:t>
            </a:r>
            <a:r>
              <a:rPr lang="da-DK" baseline="0" dirty="0" err="1"/>
              <a:t>What</a:t>
            </a:r>
            <a:r>
              <a:rPr lang="da-DK" baseline="0" dirty="0"/>
              <a:t> </a:t>
            </a:r>
            <a:r>
              <a:rPr lang="da-DK" baseline="0" dirty="0" err="1"/>
              <a:t>happens</a:t>
            </a:r>
            <a:r>
              <a:rPr lang="da-DK" baseline="0" dirty="0"/>
              <a:t> if </a:t>
            </a:r>
            <a:r>
              <a:rPr lang="da-DK" baseline="0" dirty="0" err="1"/>
              <a:t>somebody</a:t>
            </a:r>
            <a:r>
              <a:rPr lang="da-DK" baseline="0" dirty="0"/>
              <a:t> </a:t>
            </a:r>
            <a:r>
              <a:rPr lang="da-DK" baseline="0" dirty="0" err="1"/>
              <a:t>adds</a:t>
            </a:r>
            <a:r>
              <a:rPr lang="da-DK" baseline="0" dirty="0"/>
              <a:t> new columns to the database? </a:t>
            </a:r>
            <a:r>
              <a:rPr lang="da-DK" baseline="0" dirty="0" err="1"/>
              <a:t>Does</a:t>
            </a:r>
            <a:r>
              <a:rPr lang="da-DK" baseline="0" dirty="0"/>
              <a:t> </a:t>
            </a:r>
            <a:r>
              <a:rPr lang="da-DK" baseline="0" dirty="0" err="1"/>
              <a:t>your</a:t>
            </a:r>
            <a:r>
              <a:rPr lang="da-DK" baseline="0" dirty="0"/>
              <a:t> </a:t>
            </a:r>
            <a:r>
              <a:rPr lang="da-DK" baseline="0" dirty="0" err="1"/>
              <a:t>code</a:t>
            </a:r>
            <a:r>
              <a:rPr lang="da-DK" baseline="0" dirty="0"/>
              <a:t> handle </a:t>
            </a:r>
            <a:r>
              <a:rPr lang="da-DK" baseline="0" dirty="0" err="1"/>
              <a:t>this</a:t>
            </a:r>
            <a:r>
              <a:rPr lang="da-DK" baseline="0" dirty="0"/>
              <a:t>?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610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SQL ‘-</a:t>
            </a:r>
            <a:r>
              <a:rPr lang="en-US" baseline="0" dirty="0"/>
              <a:t>-’ starts a comment until end of line</a:t>
            </a:r>
          </a:p>
          <a:p>
            <a:endParaRPr lang="en-US" baseline="0" dirty="0"/>
          </a:p>
          <a:p>
            <a:r>
              <a:rPr lang="en-US" baseline="0" dirty="0"/>
              <a:t>Run, insert some names, interrupt: Comment out CREATE TABLE on 2</a:t>
            </a:r>
            <a:r>
              <a:rPr lang="en-US" baseline="30000" dirty="0"/>
              <a:t>nd</a:t>
            </a:r>
            <a:r>
              <a:rPr lang="en-US" baseline="0" dirty="0"/>
              <a:t> &amp; return =&gt; data saved on disk between runs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3391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countries, cities, students all &lt;class '</a:t>
            </a:r>
            <a:r>
              <a:rPr lang="en-US" dirty="0" err="1"/>
              <a:t>pandas.core.frame.DataFrame</a:t>
            </a:r>
            <a:r>
              <a:rPr lang="en-US" dirty="0"/>
              <a:t>'&gt;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3347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read table using SQL query</a:t>
            </a:r>
          </a:p>
          <a:p>
            <a:endParaRPr lang="en-US" dirty="0"/>
          </a:p>
          <a:p>
            <a:r>
              <a:rPr lang="en-US" dirty="0"/>
              <a:t>many</a:t>
            </a:r>
            <a:r>
              <a:rPr lang="en-US" baseline="0" dirty="0"/>
              <a:t> ways to index into </a:t>
            </a:r>
            <a:r>
              <a:rPr lang="en-US" baseline="0" dirty="0" err="1"/>
              <a:t>DataFrame’s</a:t>
            </a:r>
            <a:r>
              <a:rPr lang="en-US" baseline="0" dirty="0"/>
              <a:t> very flexible – but at the same time overwhelming....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672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 loc slice by labeled rows is </a:t>
            </a:r>
            <a:r>
              <a:rPr lang="en-US" b="1" dirty="0"/>
              <a:t>inclusive in last row name</a:t>
            </a:r>
            <a:endParaRPr lang="da-DK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56928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From Pandas </a:t>
            </a:r>
            <a:r>
              <a:rPr lang="en-US" dirty="0" err="1"/>
              <a:t>Datareader</a:t>
            </a:r>
            <a:r>
              <a:rPr lang="en-US" baseline="0" dirty="0"/>
              <a:t> webpage 26/4-2019</a:t>
            </a:r>
          </a:p>
          <a:p>
            <a:endParaRPr lang="en-US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As of v0.6.0 Google finance is still functioning for historical price data, although there are frequent reports of failures. Failure is frequently encountered when bulk downloading historical price data.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8140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4/25/2023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indexing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ypi.org/project/googlefinance.client/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pandas-datareader.readthedocs.io/en/latest/readers/stooq.html" TargetMode="External"/><Relationship Id="rId4" Type="http://schemas.openxmlformats.org/officeDocument/2006/relationships/hyperlink" Target="https://pandas-datareader.readthedocs.io/en/latest/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pandas-docs/stable/user_guide/advanced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kursuskatalog.au.dk/en/course/97758/Database-System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sql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sqlite3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qlitetutorial.net/sqlite-select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xkcd.com/327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pandas.pydata.org/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436793" cy="1325563"/>
          </a:xfrm>
        </p:spPr>
        <p:txBody>
          <a:bodyPr/>
          <a:lstStyle/>
          <a:p>
            <a:pPr algn="r"/>
            <a:r>
              <a:rPr lang="da-DK" dirty="0" err="1"/>
              <a:t>Relational</a:t>
            </a:r>
            <a:r>
              <a:rPr lang="da-DK" dirty="0"/>
              <a:t>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38473" y="3920647"/>
            <a:ext cx="3492939" cy="2937353"/>
          </a:xfrm>
        </p:spPr>
        <p:txBody>
          <a:bodyPr>
            <a:normAutofit/>
          </a:bodyPr>
          <a:lstStyle/>
          <a:p>
            <a:r>
              <a:rPr lang="da-DK" dirty="0" err="1"/>
              <a:t>SQLite</a:t>
            </a:r>
            <a:endParaRPr lang="en-US" dirty="0"/>
          </a:p>
          <a:p>
            <a:r>
              <a:rPr lang="da-DK" dirty="0"/>
              <a:t>pandas</a:t>
            </a:r>
          </a:p>
        </p:txBody>
      </p:sp>
    </p:spTree>
    <p:extLst>
      <p:ext uri="{BB962C8B-B14F-4D97-AF65-F5344CB8AC3E}">
        <p14:creationId xmlns:p14="http://schemas.microsoft.com/office/powerpoint/2010/main" val="9585782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Pandas integration with </a:t>
            </a:r>
            <a:r>
              <a:rPr lang="da-DK" dirty="0" err="1"/>
              <a:t>Jupyter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Tables</a:t>
            </a:r>
            <a:r>
              <a:rPr lang="da-DK" dirty="0"/>
              <a:t> (Pandas data frames) </a:t>
            </a:r>
            <a:r>
              <a:rPr lang="da-DK" dirty="0" err="1"/>
              <a:t>are</a:t>
            </a:r>
            <a:r>
              <a:rPr lang="da-DK" dirty="0"/>
              <a:t> rendered </a:t>
            </a:r>
            <a:r>
              <a:rPr lang="da-DK" dirty="0" err="1"/>
              <a:t>nicely</a:t>
            </a:r>
            <a:r>
              <a:rPr lang="da-DK" dirty="0"/>
              <a:t> in </a:t>
            </a:r>
            <a:r>
              <a:rPr lang="da-DK" dirty="0" err="1"/>
              <a:t>Jupyter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037" y="2582609"/>
            <a:ext cx="8543925" cy="3448050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7401031"/>
              </p:ext>
            </p:extLst>
          </p:nvPr>
        </p:nvGraphicFramePr>
        <p:xfrm>
          <a:off x="8586478" y="5329619"/>
          <a:ext cx="3483293" cy="140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32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21900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Name,City</a:t>
                      </a:r>
                      <a:endParaRPr lang="en-US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"Donald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Duck","Copenhagen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Goofy","Aarhus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"Mickey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Mouse","Aarhus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”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5773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</a:t>
            </a:r>
            <a:r>
              <a:rPr lang="da-DK" dirty="0" err="1"/>
              <a:t>tables</a:t>
            </a:r>
            <a:r>
              <a:rPr lang="da-DK" dirty="0"/>
              <a:t> (data frames)</a:t>
            </a:r>
            <a:endParaRPr lang="en-US" dirty="0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751714" y="1736669"/>
            <a:ext cx="10515600" cy="968188"/>
          </a:xfrm>
        </p:spPr>
        <p:txBody>
          <a:bodyPr/>
          <a:lstStyle/>
          <a:p>
            <a:r>
              <a:rPr lang="da-DK" dirty="0"/>
              <a:t>Pandas provide </a:t>
            </a:r>
            <a:r>
              <a:rPr lang="da-DK" dirty="0" err="1"/>
              <a:t>functions</a:t>
            </a:r>
            <a:r>
              <a:rPr lang="da-DK" dirty="0"/>
              <a:t> for </a:t>
            </a:r>
            <a:r>
              <a:rPr lang="da-DK" dirty="0" err="1"/>
              <a:t>reading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data formats,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SQLite</a:t>
            </a:r>
            <a:r>
              <a:rPr lang="da-DK" dirty="0"/>
              <a:t> and .</a:t>
            </a:r>
            <a:r>
              <a:rPr lang="da-DK" dirty="0" err="1"/>
              <a:t>csv</a:t>
            </a:r>
            <a:r>
              <a:rPr lang="da-DK" dirty="0"/>
              <a:t> files,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pandas.DataFrames</a:t>
            </a:r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570287"/>
              </p:ext>
            </p:extLst>
          </p:nvPr>
        </p:nvGraphicFramePr>
        <p:xfrm>
          <a:off x="1823117" y="2750838"/>
          <a:ext cx="8372793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27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sqlite3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sqlite3.connect('example.sqlite')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pd.read_sql_query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('SELECT * FROM country', connection)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pd.read_sql_query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('SELECT * FROM city', connection)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read_csv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('students.csv')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students.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to_sql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('students',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connection, if_exists='replace')</a:t>
                      </a:r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print(students)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Name        City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 Donald Duck  Copenhagen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        Goofy      Aarhus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Mickey Mouse      Aarhus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32467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4424" y="365125"/>
            <a:ext cx="10515600" cy="1325563"/>
          </a:xfrm>
        </p:spPr>
        <p:txBody>
          <a:bodyPr/>
          <a:lstStyle/>
          <a:p>
            <a:r>
              <a:rPr lang="da-DK" dirty="0" err="1"/>
              <a:t>Selecting</a:t>
            </a:r>
            <a:r>
              <a:rPr lang="da-DK" dirty="0"/>
              <a:t> columns and </a:t>
            </a:r>
            <a:r>
              <a:rPr lang="da-DK" dirty="0" err="1"/>
              <a:t>rows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880156"/>
              </p:ext>
            </p:extLst>
          </p:nvPr>
        </p:nvGraphicFramePr>
        <p:xfrm>
          <a:off x="205422" y="2299572"/>
          <a:ext cx="1178115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811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countries['name']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select column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countries.name 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same as above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countries[['name', 'capital']]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select multiple columns, note double-[]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countries.head(2)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first 2 rows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countries[1:3] 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slicing rows, rows 1 and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countries[::2]      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slicing rows, rows 0 and 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countries.at[1, 'area']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indexing cell by (row label, column name)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cities[(cities['name'] == 'Berlin') | (cities['name'] == 'Munich')]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select rows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name  country  population  established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Berlin  Germany     3711930         1237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original row labels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 Munich  Germany     1464301         1158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pd.DataFrame([[1,2], [3, 4], [5,6]], columns=['x', 'y'])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 DF from list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pd.DataFrame(np.random.random((3,2)), columns=['x', 'y'])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from numpy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2747173"/>
              </p:ext>
            </p:extLst>
          </p:nvPr>
        </p:nvGraphicFramePr>
        <p:xfrm>
          <a:off x="7712738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155894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5857707" y="6428580"/>
            <a:ext cx="63515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pandas.pydata.org/pandas-docs/stable/</a:t>
            </a:r>
            <a:r>
              <a:rPr lang="en-US" dirty="0" err="1">
                <a:hlinkClick r:id="rId3"/>
              </a:rPr>
              <a:t>user_guide</a:t>
            </a:r>
            <a:r>
              <a:rPr lang="en-US" dirty="0">
                <a:hlinkClick r:id="rId3"/>
              </a:rPr>
              <a:t>/indexing.html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55754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901" y="519817"/>
            <a:ext cx="2888412" cy="1325563"/>
          </a:xfrm>
        </p:spPr>
        <p:txBody>
          <a:bodyPr/>
          <a:lstStyle/>
          <a:p>
            <a:r>
              <a:rPr lang="da-DK" dirty="0" err="1"/>
              <a:t>Row</a:t>
            </a:r>
            <a:br>
              <a:rPr lang="da-DK" dirty="0"/>
            </a:br>
            <a:r>
              <a:rPr lang="da-DK" dirty="0"/>
              <a:t>labels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215384"/>
              </p:ext>
            </p:extLst>
          </p:nvPr>
        </p:nvGraphicFramePr>
        <p:xfrm>
          <a:off x="3433313" y="519817"/>
          <a:ext cx="8150543" cy="58001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05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424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 = pd.DataFrame(np.arange(1, 13).reshape(3, 4), 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'],       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row labels </a:t>
                      </a:r>
                      <a:b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columns=['c', 'a', 'd', 'e'])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column names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c   a   d   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1   2   3   4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row labels can be strings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5   6   7   8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9  10  11  12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':'</a:t>
                      </a:r>
                      <a:r>
                        <a:rPr lang="en-US" sz="16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['e', 'a']] 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slice of labeled rows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  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8   6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12  10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single row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6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Name: w, </a:t>
                      </a: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int32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6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</a:t>
                      </a: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iloc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</a:t>
                      </a:r>
                      <a:r>
                        <a:rPr lang="en-US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,:2] 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use </a:t>
                      </a:r>
                      <a:r>
                        <a:rPr lang="en-US" sz="16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iloc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work with integer indexes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 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1  2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5  6</a:t>
                      </a:r>
                      <a:endParaRPr lang="en-US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465919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325563"/>
          </a:xfrm>
        </p:spPr>
        <p:txBody>
          <a:bodyPr/>
          <a:lstStyle/>
          <a:p>
            <a:r>
              <a:rPr lang="da-DK" dirty="0" err="1"/>
              <a:t>Merging</a:t>
            </a:r>
            <a:r>
              <a:rPr lang="da-DK" dirty="0"/>
              <a:t> </a:t>
            </a:r>
            <a:r>
              <a:rPr lang="da-DK" dirty="0" err="1"/>
              <a:t>tables</a:t>
            </a:r>
            <a:r>
              <a:rPr lang="da-DK" dirty="0"/>
              <a:t> and </a:t>
            </a:r>
            <a:r>
              <a:rPr lang="da-DK" dirty="0" err="1"/>
              <a:t>creating</a:t>
            </a:r>
            <a:r>
              <a:rPr lang="da-DK" dirty="0"/>
              <a:t> a new column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0734896"/>
              </p:ext>
            </p:extLst>
          </p:nvPr>
        </p:nvGraphicFramePr>
        <p:xfrm>
          <a:off x="611822" y="1436688"/>
          <a:ext cx="10968355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68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 = pd.merge(countries, cities, left_on='capital', right_on='name')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both data frames had a 'name' and 'population' column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M1 = M.rename(columns={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'population_x': 'country_population',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'population_y': 'capital_population'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 = M1.drop(columns=['name_x', 'name_y'])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M2['%pop in capital'] = M2.capital_population / M2.country_population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M2.sort_values('%pop in capital', ascending=False, inplace=True)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print(M2[['country', '%pop in capital']])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44245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country  %pop in capital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 Iceland         0.377260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note row labels are permuted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Denmark         0.134817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 Germany         0.044830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     USA         0.002131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888170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8" y="100433"/>
            <a:ext cx="10515600" cy="885685"/>
          </a:xfrm>
        </p:spPr>
        <p:txBody>
          <a:bodyPr/>
          <a:lstStyle/>
          <a:p>
            <a:r>
              <a:rPr lang="da-DK" dirty="0" err="1"/>
              <a:t>Googlefinance</a:t>
            </a:r>
            <a:r>
              <a:rPr lang="da-DK" dirty="0"/>
              <a:t> &gt; Pandas &gt; </a:t>
            </a:r>
            <a:r>
              <a:rPr lang="da-DK" dirty="0" err="1"/>
              <a:t>Matplotlib</a:t>
            </a:r>
            <a:r>
              <a:rPr lang="da-DK" dirty="0"/>
              <a:t>  </a:t>
            </a:r>
            <a:endParaRPr lang="en-US" dirty="0"/>
          </a:p>
        </p:txBody>
      </p:sp>
      <p:sp>
        <p:nvSpPr>
          <p:cNvPr id="5" name="AutoShape 4" descr="data:image/png;base64,iVBORw0KGgoAAAANSUhEUgAABTMAAAF9CAYAAADY0/zAAAAABHNCSVQICAgIfAhkiAAAIABJREFUeJzsvQmYVOWd/9szN3lmJnMz996ZSWYm8/xnXKNRE2PMotmMMZqoCYmJcYlZNM5MErNMTDQCIosICooioIAoICoKyiJKb2xNd0OzNks3NHSzNDQNNM3S9ELvnnt+p845dertqu6q6lP11vL5PM8ndp86dc6v6lQXqW+97/vLMQwjBxERERERERERETHV1V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+nQhc3I+ajrRtNC00VQ2jlb2+b9M/2Sab3rE9JxplelTpv9vhOP+3nSPaafpQdNRph8Os9/HTeeanrSPW2Z6g+7nBRERERERERERM0ftBaBPFzIn5zzTJtO1prMihJn/t2mz6UzT202/YYebp013mf6dsv+jph+Yjrf3fdgONV9S9vsb0wrTOtN7TG80XWrabXqd7ucGEREREREREREzQ+0FoE8XMifnr0T753/uZ2TmP4W57+32/j/1bPsn03YJPpV9h9sB52WebQ/Y97/Ws+1DdkC6Ufdzg4iIiIiIiIiImaH2AjABFzVCmNnP/v9h7z/Ms+0ee9s1yr7/Zm8f7tm2QqaihznuMHvff4+x/v/HdIjpVaaXIyIiIiIiImLWepXt3+rOWzA11F4AJuCixh5m3mvvP8Sz7Ul729+H2b/RdL7n92OmC8Psd6t9jJtirH+IfT9ERERERERERPFy3XkLpobaC8AEXNQYwkyTfzc9brrZ9K89218y7Yhwn72mBZ7fu0xnhNnvWruOu/s5vzQOUr91+ZHcb+nSpUZlZSUiIiIiIiIiZqmSDRBmolftBWACLmqUYabJP5ruMG0wvUC5TcLM9gj3kzAz3/O7hJnTw+znhJl39VPD6EjfusibFgAAAAAAAABkL5INEGaiV+0FYAIuahRhpsn/Z7rV9KTpZ8Lc7kwz/0iY23ybZh5hZOYQwkwAAAAAAAAAIMxEVe0FYAIu6gBhpifIPG16VYR9fmIf40vK9n+1t3sbABWaVoU5xlB730/EWP/lhJkAAAAAAAAAQJiJqtoLwARc1H7CTE+Qecb08/0cQ6agt6vTx+2A8gPTyzzbfqMGnyYfMq003RBH/YSZAAAAAAAAAECYiX3UXgD6eDFzcm42vd30PvsPfaH9u/gR078z3WSHkX8wvUbxQuV4j9r7jjO9zvQh0w7Tl5T9/sYOLg/bIzq/ZbrYtFvuF8fjIMwEAAAAAAAAAMJM7KP2AtDHi5mTU5sToZmO6Xm2kW4X54Y5poSe0vCn0/RQTqBhz4fD7Pcvpq+anrJHdJZJqBnn4yDMBAAAAAAAAADCTOyj9gIQVQkzAQAAAAAAAEAgzERV7QUgqhJmAgAAAAAAAIBAmImq2gtAVCXMBAAAAAAAAACBMBNVtReAqEqYCQAAAACQGXzwwQe6SwCANIcwE1W1F4CoSpgJAAAAAJD+lB86bVz1eKFxxch849vPrTXun7vJGLm0wnhp7X5j+c6jxvbDZ4zTrZ26ywSAFIcwE1W1F4CoSpgJAAAAAJDe9PZ+YNw6pdj4z0fe79fzhr5vzFy7T3e5AJDCEGaiqvYCEFUJMwEAAAAA0pul2464geXdL5UZv5yzybjp2bXG5SPz+wSaV49dYfT0Mh0dAMJDmImq2gtAVCXMBAAAAABIXzq6e4yvTlhlB5WFRktHt3ubrKHZ1NZlVBxpMp7MrXIDzY0HTmmsGABSGcJMVNVeAKIqYSYAAAAAQPrySskBN6R8df3BiPudbOkwzh8a2G/Msl3WNpmevq6m0aisbzK6e3qTVDEApDKEmaiqvQBEVcJMAAAAAID0pLO712r6IwHldRNXG10DBJJ3zlxv7fvlJ1dZozbHL9/tBqGXjsgz7p290Wg4256k6gEgFSHMRFXtBSCqEmYCAAAAAKQnZftPumHkws2HB9x/7rqD7v5vbTpkXDBseZ81NWcU0SAIIJshzERV7QUgqhJmAgAAAACkJxPzg+tgyjTygTjW1O7u70w5l0BzVvF+40I72JS1NQEgeyHMRFXtBSCqEmYCAAAAAKQnQ6aWWAHkLc8XR32fH7xQGjIS84n3A+tnXjmmwPr9saUViSoXANIAwkxU1V4AoiphJgAAAABA+nGmrdM4zx5dGctoSplG7gSZXxy3wu1+LutoyrY/LdieqJIBIA0gzERV7QUgqhJmAgAAAACkPuc6e6xRlTc9u9aaLv7+jqNuKFla0xj1cepOtxmXjMi17rd851F3+7cmFVnbfv3alkSUDwBpAmEmqmovAFGVMBMAAAAAIPXJ3RkMLx94Y6sxdNEO62cJJtu7emI61q76s8amg6dCtg2ZFph+/rNXNvpZNgCkGYSZqKq9AERVwkwAAAAAgNRn1LuVIWtdfuqxPF/Dx7tfKrOO96MX1/lyPABITwgzUVV7AYiqhJkAAAAAAKnPdyYXh4SZjtKJ3A/un7vZOp6cBwCyF8JMVNVeAKIqYSYAAAAAQGrT1NblNvtxGvU4Vh0768s5/vBmuXW8r09c7cvxACA9IcxEVe0FIKoSZgIAAAAApDaFu4674eWqquNusx7pRv7BBx/4co6hi3Zax7x67ApfjgcA6QlhJqpqLwBRlTATAAAAACC1eeL9XVbQeMGw5UZrR7ex70SLNZJy7d4Tvp1j7Hu73LU4ASB7IcxEVe0FIKoSZgIAAAAApDbfm1piBY3ScTxRTCrc647+7O31Z7QnAKQfhJmoqr0ARFXCTAAAAACA1KW5vcs4314vc/zy3Qk7z4yifW6YKaM/QT+EyqADwkxU1V4AoiphJgAAAABA6rJ6T0PIepmJYl5ZrXuehub2hJ0HBuZ0a6cxYkmFccmIXGuJAYBkQpiJqtoLQFQlzAQAAAAASF2eyquyAkbpZt50rith51lcXueGmQcbWxN2HohMT+8HVqh85ZgC91pcMTJfd1mQZRBmoqr2AhBVCTMBAAAAAFIT6VR+8+RiK9S65fnihJ4rv/KYG6BVHGlK6LmgLxv2nzS+Y19rVVlqACBZEGaiqvYCEFUJMwEAAAAAUpMttafcQOu5FXsTeq6S6kb3XBsPnErouSBI/Zlzxu/ml4eEl195apXx0MLt7u97jzfrLhOyCMJMVNVeAKIqYSYAAAAAQGrihFwXDV+e8HUstx467YZnsk4nJBYZdTtz7T7j0hF57vMua2Q+v7LaaO/qsUZqOtvXcD0giRBmoqr2AhBVCTMBAAAAAFKP42fbjQuHLbfCrP99szzh59tzrNkNz97fcTTh58t2dtWfDRmN+cAbW40jZ865tx8+1ebe9ubGQxorhWyDMBNVtReAqEqYCQAAAACQekwq2OOGWeWHTif8fN7wbMHmwwk/X7bjXaN02fb6Prd3dvdaTZ/k9kmFiV1iAMALYSaqai8AUZUwEwAAAAAgtejo7jGuHltoBVlDppYk5ZynWjvdcG1O6YGknDObea2s1n2+jzWFX0Lg80+ssG6X9TMBkgVhJqpqLwBRlTATAAAAACC1WFxe5wZdi7bWJeWcsk6jc85pq2uScs5s5tnCve7z3dXTG3YfCbLl9ntmbUhydZDNEGaiqvYC0KcLmZPzUdOJpoWmjfYf+ugw+33V9GXTraad9n7nRTimEcGhYfa9wHSxaZNpq+kK08/F+VgIMwEAAAAAUogh00qtEEtGZ8oozWQgDWkusNfonJhflZRzZjPDFu+0nuurHi+MuM+v5m2x9rn+mTXJKwyyHsJMVNVeAPp0IXNyzrODxLWms/oJM0eZ1pouMV0TRZj5tuk1ip9Q9vuYab1ppekPTW8xLTFtNr0kjsdCmAkAAAAAkCKUe7qKy7qZyeSKUfnWeUe9y2eDRPNfr262nuubnl0bcZ/RyyqtfaTjuYTNAMmAMBNVtReAPl3InJy/Eu2f/7mfMPOvPT8/FEWYOS2Kc8uI0C7T//Rs+wd7hOiCOB4LYSYAAAAAQIogncslwJJO5tLRPJl8adxK69wPv80ajYnm+/bo2/6mkL+0dr8bbJ9p60xidZDNEGaiqvYCMAEXtZ8wU9nPrzCzxjQ/zPaZpudMPxRj/YSZAAAAAAApQENzu3HR8MBU79++sTXp55fpzHLuBzScO9v48pOrrOf6j29ti7jPezvq3TBzV/3ZJFYH2QxhJqpqLwATcFH9DTNPm7bb62vKOpv3Kfv8nekHMjozzP1/ax/jkzHWT5gJAAAAAJACTF5R7YZXmw+eSvr5vzsl0HDm3tkbk37ubEKmjF/8aK71XI9bvjvifltqg0sOrNx9POT+q6sajCdzq5I+ehcyH8JMVNVeACbgovoXZr5h+hPTr5n+yDTX3n+sZ59P5ERuCnS3fdu1/dTwcTu89DqEMBMAAAAAQC+d3b3G559YYQVXt04p1rJG4p0z11vn//GM9Uk/dzbRdK7LDSllKnkkjjadc/ebV1ZrbatpaDF+9spGd/vQRTuTVTZkCYSZqKq9AEzARfUpzIxwn/dMu00/Zv/uhJmPhNnXCTOv6ed4o3MidE0nzAQAAAAA0MfSbUfcgGrh5sNaavjlnE1umAqJQwJJ51ovLq+LuF93T69x/tDAfhPyqoyddU3uiE7HW57nWoG/EGaiqvYCMAEXNbFh5p32fW62fx/UNHNGZgIAAAAApCa3vRBoCHPV44VGe1ePlhp+Nz/QfOj6p9doOX+2ULb/pBtGllQ39rvvNeNXumtrPmgqP5839H13zc2Lh+caXT29SaocsgHCTFTVXgAm4KImNsy8y77Ptz3bqk3zwuw7I4cGQAAAAAAAaYeMuHPCLRmBp4tH3tlh1fDFcSu01ZANLNsebOyz51hzv/s6Ibf894pR+dbPv35tizV61znG3uP9HwMgFggzUVV7AZiAi5rYMHO5aZecw7NtQk6gQdD/8Wz7qOkJ07fiqJ8wEwAAAABAI39asN0KpS4YttyoP3NOWx1jlu2y6rhiZL62GrKBV0oOuEHkqdbOfveVzvLeaeWiLElQcaQp5HcAvyDMRFXtBaCPFzMn52bT203vs//QF9q/ix+x9/mYZ9ur9n6/sX+/znOsh03nmP7U9Bumd5gW2PuPUs4rxzxqutP0B3Yda02bTS+N43EQZgIAAAAAaKKxpcOaKiyh1G9e36K1lmcK9lh1yDqNOhoQ6eRcZ48VMu4+ejbh53oqr8p6ni8cttzo7e3/eX7i/V0hQaasmdnc3mUtRSDht2yTruYAfkGYiaraC0AfL2ZOTm1OhGY6zuhLO5iMtE+R51jfMy2xR1d228FksUwzj3DuC02XmJ41bTNdafq5OB8HYSYAAAAAgCamra5xg6oN+09qreXFNfvcWiTcyyZ+a4+AvGFSUcLP9eeFgZG4Xxq3csB9vaM4xfvnbnZvu/HZImvbz1/ZmMhyIcsgzERV7QUgqhJmAgAAAADoQUblfW3CaiuQuunZtdpHQ766/qAbmsmI0WxhS+2pkMCwozuxQa6Ej3Ke704pGXDfvIqjIbUt2hrsfv57u2ETa5yCnxBmoqr2AhBVCTMBAAAAAPSwbl+jG1LNLj2guxzj7S11bj2HTrbpLicpSKA8ZFppSGCY6Md+8+Ri6zz3zdk04L7bD59x67po+HKj6VyXe5t3JO1Aa28CRAthJqpqLwBRlTATAAAAACA5SOD0cskBNyz7w5vl7jqIZ9r0h1G5O4OjAJOxdmQqsKT8SJ8GO4me7v/5J1ZY5/nL2zsG3Lehud2t6xezQ6eTr97T4N62rqYxUeVClkGYiaraC0BUJcwEAAAAAEgOzrqMVz1eaGypPW2FmPK7TBdOBYr2nnDDMZl6nenIuqDXjF9pPd5P2tdClIAzUfT0fmA1WJLzPJ2/Z8D9ZeSorOMp+xdUHgu57VhTMOicVbw/USVDlkGYiaraC0BUJcwEAAAAAEg8Mj34Yk9gdqHdiTqVRtVtPhhcO3Lt3hO6y0k4U1ZWh4SBzs8vrKlJ2DlPNHe455kT5dICLR3dRk1Dc5/tssbqZ8cUWMeSpkIAfkCYiaraC0BUJcwEAAAAAEg8CzYf7jOdWZQGQDL6LhXYVX/WrUsaz2Qyx8+2G596LM96rN9+bq01YvKKUfnW7yOWVCTsvN7n+P0dg3+O75pZZh3rlueLfagOgDAT+6q9AERVwkwAAAAAgMTz05c3WKHT1WMLjcff2+UGWlNXVesuzUXW8nTqemdL3cB3SGMefnu7+1hL7ZGxNz4bmM59/9zNCTvvWs9U/o0HBj+Vf8yywGvp4uG5RndPrw8VQrZDmImq2gtAVCXMBAAAAABILNLExVkncdS7ldb04Jlr91kjAGXdxlShsSU4BXre+oO6y0kYFUeajPPs63H/3GBH8Z+/sjHhoxzf8XSMP9DYOujjeUf8Vh3LjqZNkFgIM1FVewGIqoSZAAAAAACJZXbpAU9jndO6y4mIBKtOndOL9ukuJyFIkOxMzZZ1S/edaHFvG7poh9ugKVHI8+o8x7IW5mCpPt7sHu/VDA6gIXkQZqKq9gIQVQkzAQAAAADio7m9y6g73WYcPhVQpmnXnmw1Dja2WqPu9p9oscKyIVNLrLDpK0+tssK0VEVqc0YsTioYuNN2OiIdwZ3wT0bJepm8ItgQqL0rMSNmnSUGLh2R58trQY5x9dgV1jF/NW+LDxVCtkOYiaraC0BUJcwEAAAAAIidlbuPGxcND3Ykj8YJeVW6yx6Qy0cGmuBI6JZpdHb3GtdNXG09vs+MLjBOt3aG3O6dsn3Qhyng4fj9/HK38ZNf/M4+5pVjClKmmRSkL4SZqKq9AERVwkwAAAAAgNj5w5vlMQWZEnx6pzSnKl94IjDKT6ZcZxovlwSn+8vPKiXVje7t6/Y1JqQGZ4r7D19c59sx52885NZdWd/k23EhOyHMRFXtBSCqEmYCAAAAAMSONImR8Ojbz621RvQtNH17S53V4GXR1jpjcXmdsaT8iLF0W8C9x5t1lxwV33h6jfW4ZARhJtHU1mV8elRg1Kk8RhmlqSJhc6K7uV8zfqV1/Afe2OrbMWVpA6fuWcX7fTsuZCeEmaiqvQBEVcJMAAAAAIDYkKm8suahhEcjl1boLsdXnJDW2+U7E5BA2Qn88iqOhd2nrbPb3Wfa6hrfa5Cu9olosCTrZl5rh6T3zcms6wbJhzATVbUXgKhKmAkAAAAAEBtHzpxzQ6l5GdZB+sfT11uPS6ZDZxLPFOyxHpc0OOqvuY+spSn7DV+80/caZJ3VRE1j/9OC7dZxZc3T7p6+o04BooUwE1W1F4CoSpgJAAAAABAbRXtPBEOpmsSsraiLX8zeaD2u700t0V2Kr0in72ga78iyAYka4TipcK/7ujnb3uXrsWVavHPs8kOnfT02ZBeEmaiqvQBEVcJMAAAAAIDYeMXTSKbhbLvucnzlgde3Wo/rm8+s0V2Kr9wwqch6XL8cIKS81w5zJdT0Gycovj4Bz229Z7RwIqbIQ/ZAmImq2gtAVCXMBAAAAACIjWGLd1qh0RUj8631CjOJhxYGpitLo5pMoaun17hw2HLrcY1fvrvffZ1re+WYAl9rkNfJVY8XWsf+41vbfD22w3UTV1vHv2fWhoQcH7IDwkxU1V4AoiphJgAAAABAbNwxI7Cu5PenleouxXdGvVtpPTbp/J0p1DQ0u6MWpet8f0xdVe3ue64z8tqasXL4VJt73NmlB3w7rpehiwJB7CUjco2Obv9qh+yCMBNVtReAqEqYCQAAAAAQG1ePDYywk6YrmcaEvCrrsclIxkwZdZpXcTTq9STf9qw9ue9Ei281vL8jWMOW2sSsablse717jg37TybkHJD5EGaiqvYCEFUJMwEAAAAAoudMW6cbGL2wJvPWJpT1Fp3Hlymj+7yjLQdqvCMNnZx9S6r9a+40Pne3dcwLhi33dcSnlxPNHW7tzxbuTcg5IPMhzERV7QUgqhJmAgAAAABEj4yqcwKjgspjusvxndc31LqPT6ZGZwJ/eLPcejxfGjfwOqAHGlujnpIeC3fNLLOO+Z3Jxb4dMxw3PhtodPTj6esTeh7IXAgzUVV7AYiqhJkAAAAAANGzYNPhhExDThXW7QuOTCzae0J3Ob5wy/PFUTfGae/qcR//JJ9GN/b2fmA1i5JjPvLODl+OGQlnzdOLhiduBChkNoSZqKq9AERVwkwAAAAAgOiRbthOWCRdsjONhrPtbpj3SkliGtUkEwkSpSGOPB4J+qLhG0+vsfa/d/ZGX2qoaWhxn9M3Nhzy5ZiRyK885p6ruDozwmhILoSZqKq9AERVwkwAAAAAgACtHd3GnNIDxh/f2masrmoI2wDnl3M2WUHRDZOKNFSYeOQxO6MIhy/eqbucuNlzrNloOtcV0kX8tbLaqO4r11/2/+yYAl+aIC3aGmwqVHGkadDH64+mti7jvKGBcz2VV5XQc0FmQpiJqtoLQFQlzAQAAACAbKf+zDlrxOUVo/Ld0EmU6ckrdx8P2fe6iaut2341b4umahPPkKkl1mOUdR7TkRW7jlv1f3HcCuPNjYfc61kWZYfvV9cfdO9zsLF10PU4U78vfjQ3KaN5b50SmFb//WmlCT8XZB6EmaiqvQBEVcJMAAAAAMhWth8+Y/x+frnVYdobYjoj2xynrKy2RuhJt+jz7dsm5mfuqLcH7ZGJX3hihe5S4kKCZufaSYDo/HyypSOq+++oO+PeZ0n5kUHXc9sLpUkNF8fZSyHIa3Wg7u0AKoSZqKq9AERVwkwAAAAAyCYklJR1BW+fvi4ksLQ6QM9Yb3UoP93aaTy/sjpkpKYEZDLt2Pn9/R1HdT+UhDFtdY37ONMtDOvs7jUuH5nf59rKtYvlGE4IOnJpxaDqkZGYn/TpWNGyek+D+7jVkcUAA0GYiaraC0BUJcwEAAAAgGxiVvH+kJDrwmHLjT+8WW6NxlORxi1ffnJVn2DsgTe2Gj29g19LMVXJqzjqPtZth/s+L6mMtxv7ZY/luT9LeB0LzmhKmXI/GCrrm9wa3tlSN6hjRUtLR7c72vjx93Yl5ZyQORBmoqr2AhBVCTMBAAAAIJuQdSCdoOvJ3CrjaNO5fvc/1tRu3PTsWus+V48tNJbvPOpLU5hUZu/xZjeAk+Y16YR3inX5odPuKM2xMYZ6EgI6Xevbu3rirme+Z83OmobmuI8TK04Ye/Pk4qSdEzIDwkxU1V4AoiphJgAAAABkC729H7hTxx95Z0fU92vr7DZWVR23OkVnAx3dPWm7Nui3JhVZdf/oxcBIzF31Z42pq6qtpQNiYdn2ejeE3FJ7Ou56hi7a4YbnyRzN+3T+Hrf+WB87ZDeEmaiqvQBEVcJMAAAAAMgWDjS2ugHP6xtqdZeT0qRj1/bDp9rc6yvrfvp1rJdLDsR9HBkZKce4Y8b6QdUTK+tqgtPtc3dm7vqu4D+EmaiqvQD06ULm5HzUdKJpoWmj/Yc+Osx+XzV92XSraae933n9HPf3pnvsfQ+ajjL9cJj9Pm461/Sk6TnTMtMb4nwshJkAAAAAkBUs3XbEDXjCrZEJQX45Z5P1PN34bJHuUqJm3vqD7vWVtSoHgywlcPXYFdaxfje/PK5jyPT0C+21K2X6ezKRc188PNB4aMSS5DQegsyAMBNVtReAPl3InJzzTJtM15rO6ifMlDCy1nSJ6Zr+wkyTR00/MB1v+g3Th+1Q8yVlv78xrTCtM73H9EbTpabdptfF8VgIMwEAAAAgKxjrWQdRplJDZJ54P/BcSSDW3dOru5youM8OYL/wxApf1jW9f+5m63hfeWpVXPffeui0G66+t6N+0PXEyp0z11vnvmFSUdLPDekLYSaqai8AfbqQOTl/Jdo//3M/YeZfe35+KFKYafJPpu2mM5Xtw+2A8zLPtgfs41zr2fYh012mG+N4LISZAAAAAJAV/HhGINz57pTBdajOBt70NK452Niqu5x+kbBVppU7Hbz/8nb066H2hxzTeQ7iWS91TukB9/4ybT3ZPL+y2j1/w9n2pJ8f0hPCTFTVXgAm4KL2E2Yq+/UXZt5j33aNsv3f7O3DPdtWyFT0MMcYZu/77zHWT5gJAAAAABmPNP+RJiwS7AxbvFN3OSnPpoOn3CBs5e7jusuJiKyD+gO7c7co07q3HfZnCQHvsgTVx2PvRP7gW9us+352TIEvI0VjZbPnGspjAYgGwkxU1V4AJuCi+hNmPmnf9vdhbpM1Oed7fj9mujDMfrfax7gpxvoJMwEAAAAg46lpaHGDnfkbD+kuJ+U51drpPl8vrd2vu5w+SDgoa2ReOiLPrfObz6zxdS3UUk8ADU6GAAAgAElEQVQTnXX7GmO+//VmPXLfn72y0beaYqGzu9d9fvwarQqZD2EmqmovABNwUf0JM18y7Yhwv72mBZ7fu0xnhNnvWvv4d/dTw8ft8NLrEMJMAAAAAMh0FpfXucFUxZHBNYfJFq4cU2A9X4+8k1pB2LGmduOnL29wr6c4Ztkuq+mNn+w51uwe/93tsa156R0VOXlFta91xYIEqVLDF8etMNo6u7XVAekDYSaqai8AE3BR/Qsz2yPcT8LMfM/vEmZOD7OfE2be1U8No+19+kiYCQAAAACZzOhllYGGNo/mWiPWYGB++OI66zm7ffo63aVYyGhMmS796VH5blD45SdXxTVqMhpOtnS453ml5EBM97139kb39aZzvcr5nrVP6WoO0UCYiaraC8AEXFR/p5l/JMxtvk0zZ2QmAAAAAGQrP7KDuSHTSnWXkjY8/PZ26zm76vFC3aUYp1s7jQfe2BoyGvPPC7cbZ9tjb8wTLbLOqtNUaEJeVdT3k5G/To2PLtG7PmuP+Rh+PH29W0/R3hNa64HUhzATVbUXgAm4qP6EmT+xb/uSsv1fc/o2ACo0rQpzjKH2vp+IsX7WzAQAAACAjEYCHWftQEanRc+Mon1uCCZhoi5W72kwPv/ECreWzz1eaORXHkvKub9gn/ehhdujvs8DrwdCVwlCdXQxVzl0ss1tfiXTzRua6WwOkSHMRFXtBWACLqo/YeY/yjRzdfq4HVB+YHqZZ9tv1ODT5EOmlaYb4qifMBMAAAAAMhoJvpwgbMGmw7rLSRsKdx13n7cttae01OC9duJ/vbrZaGzpSNr5b55cbJ1Xpo1Hw74TLcZ5QwO1PrhgW4Kri543PdPNPzO6wHh9Q6018hRAhTATVbUXgD5ezJycm01vN73P/kNfaP9+uzNd3ORjnm2v2vv9xv79OuV4j9rB5Ti5zQ4/O0xfUvb7Gzu4PGyP6PyW6WLTbvWYUT4OwkwAAAAAyFgk+Lp6bKEV4lwxMt840Zy8ICzd2X+iRWsIfPxsu9uESEYWLtx82Fo3M5k4DXS+O6VkwH2lAdGQqSXW/hJo1jQ0J6HC6JDnTable4NhaaKU7OcTUh/CTFTVXgD6eDFzcmpzIjTTcUZfmnyjn32KwhzzDzmBhj+dpodyAg17Phxmv3+xw9FT9ojOMgk143wchJkAAAAAkJFIUCMj+ZzwRjqaQ/R09fQaFw0PrBk5fvnupJ5bRg3eMyvYsfy9HbF1E/cLGV0p579m/Mp+95PX2u/ml6fMWpmRKKg8ZjVNcuqsP3NOd0mQYhBmoqr2AhBVCTMBAAAAIFN5Z0udG9rIOoaMQoudGyYVWc/f/XM3J/W8s4r3u9fuTwuiX6/SbyTEtbqSD8/t9/UzdVW1W+8dM9Ybnd29SawyNnJ3HnVrraxv0l0OpBiEmaiqvQBEVcJMAAAAAMhUpHO5BDbSPEZnA5t05r/tka3XP70maeeU0FA6qMt5vzphldGcwI7lA/HS2mCo2tQWvo68imA4+LUJq41TKf5aW7/vpFvvuppG3eVAikGYiaraC0BUJcwEAAAAgExEAjGngzMdzOPnqbwqtzN3skYbSrdtJ2yTEZo6WVJ+xK0l3BqYMrLx0hGB19nlI/ONvcdTZ53MSOw+etZ9TO/vOKq7nJRm66HT1rT8cUleZkEnhJmoqr0ARFXCTAAAAADIRGQtQCewmbvuoO5y0pa3PVP1k9XQZt2+Rveca/Y0JOWckSipDtYiIxq9SOh67fiVbsOfVVXHNVUZG8eagmGxdDWHyDhrpp5vXt+zGkcIJxPCTFTVXgCiKmEmAAAAAGQia/eecAObUqbSxk35odPu85hfeSwp55xXVuue8/CptqScMxJVx4KjGJdtDzYhks7lP3ih1L1NpqOnC1K7U/e01TW6y0lpnDVjxdWag/VkQZiJqtoLQFQlzAQAAACAeJBO103nUnek0islB9wQouFsu+5y0ha5xs7z+MKa5ARfo96ttM53yYhcq6u5ThpbOtzHP7v0gLVNljB48K1t7vaHFm5Pu+ZS8txK7U+8v0t3KSmLrNUqI26d6yxLLmQDhJmoqr0ARFXCTAAAAACIFRnZJc11Lhy23Fi5OzWn1g5bvNMKIK4YlZ92QVOqcfXYFWG7ihfuOm4FfD0+B44/fXmDdb6bJxf7etx4kMd2vh1oTcwPhFnTi/a5Adft09cZHd09mquMnS+NW+kGsRAe73IH4g9fXKe7pKRAmImq2gtAVCXMBAAAAIBYGb98t/sB/ytPrUrJMOfH09db9clUYBgcd8wIPJffnxZ8Lk80d1hhtmxfscvfQNtZh/J388t9PW68OGHuX97eYdQ0tLij9aQxjIzcTEe+/dxa6zHcP3ez7lJSlhfX7AsJMy8avtw415l673V+Q5iJqtoLQFQlzAQAAACAWNhSeypk6mWqrhd41eOFjDzzCWeU66c9o1y9o9ZmFO3z7VytHd3ucSevqPbtuIPBCf7um7PJeNmzfMH2w2d0lxY3d85c744shfD8+rUtIe9zorzuMx3CTFTVXgCiKmEmAAAAAESLjEr6xtNrrA/1Fz+aa43KdEKuM22dustzOdXamZCgLVuZVbzffT5lRKbw1qZD7rYxy/xbd3FnXZN73Pd21A98hyTgTHv/3tQS4zevBwKuzz+xIq2XL/jVvMDjkAY3EB5nhLAzylt8bsVe3WUlHMJMVNVeAKIqYSYAAAAARMvoZZUhIaFML3Z+f/y91GkksvHAKbeuVF3TM52QLs7O81m2/6S1bUJelbvtgTe2+nauxeV17nGlk3gq4DT7kXDrC08EppxLqJnODF20w3ocMoUegjjTyBua20MaXzldze9+qUxzhYmHMBNVtReAqEqYCQAAAADRICGW8+H+thdKrcYoMjLNWU9R1pM72nROd5kWb2wIjhqsPdmqu5y05/CpNvf5fH1DrbXtt29sDWmC4xdP5++xjilNd6TRVCowzrNGrKNMN09nnsytcv9u03mEqZ/MK6u1XncjllSEfFGzrqbRXWpBusB3dvfqLjWhEGaiqvYCEFUJMwEAAABgIGQdw69OWOV+mN9/osW9rfzQ6YRMNx4MUoczFd7vTtvZiDyH8lx6R+AOmVriXvevTVjt27mcdQq/PtG/Yw6WmWv39Qkz03m9TGGGpyN7i/n3DcF1REVnnVRZH/hse5exdNsR9zZZNziTIcxEVe0FIKoSZgIAAADAQMhIJeeD/CthRqTJ1Eu57dIRedZ6lbr52Ssb3UAC/MEJd34xe6P1+2fHFLiviU8+muvb6L5v2dN5pdlOqrBoa11IkCmv866e9B6d513ztO50m+5yUgJnKrnXbz6zxrqt/sw5d9uV5mtfQv2ahma9BScIwkxU1V4AoiphJgAAAAD0R2lNsGv1j2esN3rDjHQsqQ7uM6lQf4OMLz8ZGEX6Wx/Xcsx2Hng9MK1cRujKSDU19Glq6xr0Obp7eq1pz3I8mdqdKqzdeyLkscoIvnQnr+KY+3gqjjTpLicl8Ab0jg8u2Obe7h256b4nTl9vhd2psiSCHxBmoqr2AhBVCTMBAAAAIBLN7V1uMPipx/KMQyfDj+CSUXnfs6cdf2Z0gdZpqzIlPps6DyeLSQV73Gm3Wz1LCzjuPT74UWqyfIFzPBk5mCrsqj8b8lhlXc90Z4NnDVz5MiLbkZG2zvPxebvJk/jq+oPuPrJW5ns76o2fzCrr8/r/9Kh8Y9S7lSFLcKQrhJmoqr0ARFXCTAAAAACIxCPv7HA/rM/zfKgPR17FUXdfGVWnq6nIzromtw4JHsAflpQfCQmJ1TCnuPrEoM9R6Gm6svlg6qxLeKK5I+SxSnf3dGfPsWb+Tjw0nA12L59TesAKJv/r1c3WlyPhONjYajVRunpsYchrQ9aWPXImNRqhxQthJqpqLwBRlTATAAAAIHFIoPdaWa0xMb/KmkKbTqzZ0+B+QJeRSOGml3uR2298NrjmnDThGeg+icDbedqP0YIQwBsSD5lW2ifMfGdL3aDPMd3TlOZ0Cqy96iANkKTLtTMytenc4KfU68Yb3kkX72ynsj74+s7deTTq+8lozeXm/nfMCE5BX12V3mE3YSaqai8AUZUwEwAAACBxeEeapVtgcNfMwFTKy0fmR90gpKahxbhm/Er3Mf/vm+VGW2fyppxLQ44LhwXWXPzhi+u0jQ7NRLzT98+zgz3pbO9se2FNzaDP8eeF261jfe7xQh8q9hdnBF6mNJXq6O5xr93UVdW6y9FOkWdd1E1xjAqW9z7n/tL5PJ0hzERV7QUgqhJmAgAAACQGaQghzVKcD7gyciddkBGVlz2WZ9U9dNGOmO4rUyyvf2aN+7i/PnF1UqYMS3B5z6wN1jllFJ2MtAJ/8QbV4q1Tio0rRuZbP8u03MHygxdK3UZTqcb9czcFGlwVpP96mQ6fsv/GpTN3tuPtWB/PupfHPSNdX0uzL65UCDNRVXsBiKqEmQAAAACJ4fmV1SHBj4xmk6md6YB3lNH8jbE3YjnZ0mEFUt7H/tOXN1ij98oPnU7IlHuZGuqcb8SSCt+PD0afxie/eX2L8U07uP71a1sGdWwJo68YlW8H6Dt9qtg/ZGRq2f6T1rTiTOFaO5z+04LtukvRzsy1wSUOzrbHvoyAjEB37v/imn0JqDB5EGaiqvYCEFUJMwEAAAD85/CpNuOTjwam4F49NtgZVxpLpAOLy4OjlCqOxDfCUdYZnFW832qIoa6vKFPXfzlnk3W7jKAc7Nqa5zp73K7rnx1TYJxpS531FjOJx5ZWhFzH8bm7jbtfCgSct71QOqhjNzQHR7a9XJIefyfpzncmF1vPt4w6zXactXbl/Sqe5SnkPhfYS1zIGsnpDGEmqmovAFGVMBMAAADAf341b4sbzGw8cMoN2m6fvk53aVExelll4IP98NxBj0STUZ4y0u66iav7hJqOV44psJ6zuesOGo0tHTGfQ6b+DmYkKUSHXB/vdXt9Q63xx7e2WT/La3wwrNvX6B53TQZ0C08HnCBa1pfNdh5cEHgdy2jVeJH3MTmGhP7pDGEmqmovAFGVMBMAAADAX9Z6GklIAxzB22H7WFPqTzX/0YvrAl2rp5b4elxZT/PtLXXWtNZrlfUXHb84boU1TT1aak+2uqM/vzulxBoRComhpLox5FoVV5+wRmfKzxcNXz6ohkvSIMs5roxshsQjywTI8y1LBWQ7P3tlo/VcfG8Q73lfeSrwpZUE/OkMYSaqai8AUZUwEwAAAMA/ZBSj0/xGGugct9fI3H74jBvUvJLiU2glDLx0RKAxyKNLErd2oQRfEkTKSMrfzS8PmY4/NoaGJE5jFnHrodMJqxcMo/7MuZAw89DJNuv17Px+qjX+6f3SQMjpkD7YZQcgOoYt3pmy3eOTzc32lPt7Z2+M+xiZMm2fMBNVtReAqEqYCQAAAOAf3iYS8rODBHdOZ/PBri2YaPYeb3Yfw4JNh5N2XnmO7rCbBslIy2hGsK6qOu7W+tBCmpgkGgkZnQ7Ysj5gV0+v8d6Oevca7D56Nu5jS4MoOYaESpAcJuRVuddyMKNqMwEZET7Y9xGn6Zm8j6UzhJmoqr0ARFXCTAAAAAB/kFGYl9lBj0zbVNeadNahlOm4qTzyTKaBO+HUrvr4w6l42HzwlHvu4Yv7HxXa3tVjfN1eh1O6YJ9ojn2tTYidW6cERp9JOC9s8lyzwax16Sw78Pv55X6VCgPw0tr97rVrjqODd6Yg78cX2s17nsqLv3mPNDXLhECeMBNVtReAqEqYCQAAAOAPsj6mdy1BFW/zlIazqbtu5ki7Y7V0Y5eRd8nmF7MDa9dJuCDTmCMxbXWN+3zOTpMu8ZnAM3azpWF22CzXaLAjeVs7ut1jTF5R7We50A8LNh9mnVKTM22d7vMwq3h/3Mdx/g1wgv50hTATVbUXgKhKmAkAAAAweDbsP+l+GJau3OEoqDzm7rPt8JkkVxg9P3ih1KrxB5qmw1ccaQp5LsNNf5VGQrK2ouxz07NrjW4NoWu2ItdDOtQ7o4tlhKxzvaauii+I3FkXvObv7zjqZ7nQD4W7gss0yDXIVmoagktrLN12JO7jjFgS+CLos2MKfKwu+RBmoqr2AhBVCTMBAAAglZEPljJSK5XDKqnt28+tdUcz1p0OP8LJG9Ll7kzNwEYeyyftzuAyQlMX0hDIea4Wl9f1uf2B17e6t5ftP6mhQvDymdEF1rWQMCce5Bo717PqWHKXNshmvEsErN3bdzR5trB+X/DLqJLqxriP46xBemGar0FKmImq2gtAVCXMBAAAgFRlm6cD+BsbDukuJyKvrg9OH39+ZeSRaSdbOtz9Xk7RjuayRqZT48LNyWv+oyLPldPd/IqR+dZITIfSmka3RtZXTA1ufLbIuh7//ermuO7/dH5g6vr5Q9+3RnpCcqj2NPt6d3u97nK04W1iNZgw/YU1waUvznWm7+uYMBNVtReAqEqYCQAAAKnKvfbaieL9c+MLSRLN1kOnreYzzjpp/QUxMlLHGfU49r1dSawyeqQu5zmXqZc6Wbk7OAX2rpll1qhRWcPzhkmB4Ey6akfT8RwSj9OJfMi0+JYm+PVrW6z7S0MnSB7SNMv5G5u3/qDucrQxp/SA+zw0tsTfSGxeWW1arIs8EISZqKq9APTpQubkfNR0ommhaaP9hz46wr6fM11p2mraZLrY9IIw+xkRHBpm3wvs4zTZx10h54nzsRBmAgAAQMrhHZUpSpdwtTu4bmQK/MV2OCmu2HV8wPtcZ3fflmnSqcap1k7j0hGBbux3zlyvuxyLR97Z4T6/0hhIlhxwfp9etE93eWDzpwXbrWtyzfiVUd9HRq7JiDhplvWNp9dY979vzqYEVgkq8p4azajyTMc7MrinN/7p4fJvgvN87jvR4mOFyYUwE1W1F4A+XcicnPPsIHGt6axIYabJpabNpsWmt5j+0LTStN70Y8q+8j9vm16j+Allv4/Z96+0jyfHLbHPc0kcj4UwEwAAAFIOCTW8YWYqrY0ojU+cD7/iBcOWG6+V1UZ1XxlhqLO5Tn94H9Ng1o3zk5aObuPWKcV9XgvXP70m5cLtbGb88t3Wdbl4eG5U+59u7TSGTC3pc13HmceB5HL5yMDI8jHL+h8tLmsBy6jo32Xg0g5DFwW+NLl6bOGgjuMdTZ7KTd4GgjATVbUXgD5dyJycvxLtn/+5nzBzoT1y8x882/7TtMt0grKv/M+0KM490b7/f3q2/YN9ngVxPBbCTAAAAEgptntGZcr00/OGBn5+Kq9Kd2lGW2e31WHbqU8an6yriT74e3DBNut+XxoX/Qg2v5Gp2up6bk3nuqy1KaW2708rTanmFRJoepccyPZmJanItNXBtQIHWvNSpt9KB3o1yBTzKo4lqWJw+PKTq6zn/sG3tvW7n3cJiuNpPIU6HLKMiTwueV0Oho0Hgg2VZMRxukKYiaraC8AEXNQIYabJh0zPmc4Ic58C02plW7RhZo1pfpjtM+3zfSjG+gkzAQAAIKVwOllfNHy51fjlu1MCI7hueb5YW00S7smom28+syZkdOCBxtaYjuOdzpjMDu2yNt6CzYetcFhGYl0yItfIqwh2VJ+yMjh9Wx5nqiHP1WNLKwKhy4L+QxdIPvM8TbAamiMHXYdPtVnrYjr7yt+6fBnw+oZaa8p5KoXo2YIzQlbWPY2EXBcn9BT3Hte7nq7fyBc48rh+MqtsUMfZfTTYQC1359GB75CiEGaiqvYCMAEXNXKYeYm9/YEw93na9APTv/Vsk/85bdpu2mm61fQ+5X5/Z99vYphj/tY+xidjrJ8wEwAAAJLC/hMtxrp9jf0GFjJ12Jn2+Ns3AutKeqc/SyiXbOrPnLPWkPSOILtn1gajqa0r5mNJaOMcw9uh229kKvyOujPGcyv2hp3O60wJliBJQk6ZKi/bvjO5OKUDpbPtXSldX7biXSuwpiH8WoHSUEpGJDv7DV20c1DrE4I//M+8wKjEb00qirjPzrqmkPeOzQdPJbHCxCPN2+Rx/eHNwU2hl6n4znO0YNNhn6pLPoSZqKq9AEzARY0cZn7Z3n5XmPsMs2/7N8+2N0x/Yvo10x+Z5tr7jPXs84mcyE2B7rZvu7afWj9uh5dehxBmAgAAQKKRDrHONOY/vrUt4lRUmZrnfBh8d3u9tc07dW9xed2ga+mNMUAZvnine37pXD6jaJ81VTseVlc1JDwQkEZEX3hiRdgA88oxBdboTBn1agWangZG0mk9VdYlhfTC+7ouP3S6z+0VR5qMqx4vdPeRNTYJpVODUe9WWtdEvkSKxIS8qpD3kVVVqTd6ezA4jc8GWjd0IOQLLuc5mlW836fqkg9hJqpqLwATcFEHDjPvDHMfJ8z81wGO/Z5pd47dLMgTZj4SZl8nzLymn+ONzonQNZ0wEwAAABKJd009cci00rDrrjkfrC8cttxax1GQ4PByTxA6GGS0oqxz+cAb0XcT/549svHbz621GpcMhqpjwWmITljrJ0ebzlmd373PtdQtYYSEp87U9mXmuZ21SJ2Qc0ttZo22guQhrx3ntVSkrGe6yXzdOV9kiFNXVRNkphDTi/a516a5ve9oc7lW1z+9JuQ9ZUn5EQ2VJgZZB9l5XC+sqRnUsWSksXOsZwv3+lRh8iHMRFXtBWACLqpP08wjHPtO+xg3278Papo5IzMBAABABxKgXTs+ML3UG6DJ6EHvKC7vumx3vxS6dtl/v7rZHRkp6+7Fi0xtjWWat9TujF4cvWzw/39JAlrn/DLC029+83qwOZGEFP09RunALqHx1yasjjg1GCAaZA1F53W3zBPSS7Ap67M6t81dd1BfkRAW7xIB1WHWwtxzrDkkyBRfXX8w+YUmiEMn/Z0a7nyZ9Ph7gxvlqRPCTFTVXgAm4KIO3ABoepj75OcoDYAiHPsu+9jf9myrNs0Ls++MHBoAAQAAQAqSX3nM/bA4p/RASKAoQeE7WwJTx72jFl8uORByjALPMWSkYWtHd1y1XO9p4CMf4gfCG9Is3Dz4D7oS2DofdmUUqp+s2ROc6iuNVaLhZEsH6xbCoDnW1O6+9mRdWEHWyHWWM5CGV87fOaQW3mU81FG1gqy7q4aZMro2U9iw/6Sv0+e/OC6wxMfDb2/3oTo9EGaiqvYCMAEXNUKYad+2wLTB9KOebf+RE2jw81QUx15u2iXn8GybYN///3i2fdT0hOlbcdRPmAkAAAAJRZrlWKMqR+ZbIaQEetL9+EK76Yw49r1dxuQVwY7atSf7dgmX9cyc22WkZqzdwKV5kPcD+YglFQPeR6ZTOvtX1jfFdL5I3DCpyH0MfiFrkDpdomVKfrgp/ACJwjtV98U1gRHHr5QccLe9vyN9OztnOjLS3blOb2061Od2+fJIbrt5crG1rq78PG75bg2V+o+MlL/x2SL38R9o7PvvTqw47++yNnG6QpiJqtoLQB8vZk7Ozaa3m95n/6EvtH8XP2Lvc6lpi+lae//bTCtM6511MO39HjadY/pT02+Y3mFaYB93lHLej5keNd1p+gP7uHL8ZjlfHI+DMBMAAAASgoSW3i646kjE9ftOGp8dU+Defr49BT1SV10JL3/2ykZ3/889Xmg155EO6dGMLly+82iftSQH4on3AwGqjDCTTut+8NOXA+Hud6eU+HI8QRojOY9rdumBge8A4CPyt+58OSHrswqTCva4S0sw+jd16ejucd87ZBSmFwn3nNumrKw2Pm83FnvknR2aqvUPeT+/a2ZZxH+f4uUHL5Rax5Mv8dIVwkxU1V4A+ngxc3JqcyI00zE9z7Pf1aYrTdtMz5ouMb1QOdb3TEvs0ZXddjBZnBOmE7q9/4X2cc7ax5Xjfy7Ox0GYCQAAAL4iowR//spGdxSP474TfddllFFBzsgfx6fsMCQcMpLmW5OKQvYXrx5baDy6ZKcVkHqDE+/PI5dWhNxHQhanyVAkfjIr8GH3O5OL43gmwvOXt3e4NfvFQwu3W8eUKezxdloHGAxOt3L5OxTkv/K7NJeC1ObqseFDSmmI47xf1jQ0G9+0l+mQtXnTGQnfpZmc89j+Z95m3wJ35ws3aXKXrhBmoqr2AhBVCTMBAADAbxZtresTNv5XP1OqZeq5fJh09t1++Ey/x5cprQs2H7YCU+9U9WCwucK4ffo6678SWMr0dMEJTb0NSWSdyUjIB15n5OifFvi3/pl3DToJfv3gqxMCjZPkOQHQgbPMwe/t9VofeGOr9bt0wobURkaJy7X6mfL+4Wy/wR4tnwmjDoWn8/e478HymM51+vM+LDzwuv26f2aNb8dMNoSZqKq9AERVwkwAAADwG1krzFojc1S+1fBndVXDgKFdb+8H1vqUuTtjW1vvTFun1YH2ZxGCTcfVexrcTuoyQtP5WT7URuJo0zn3/q+U+Dd1W+p1jnvQhzXapGO5ul4hQLJxgq9fzA4EYne/FBjVfNsL6TtCLVuQL5vkWsn6kQ7etTSfKQi8T/7cHnX4van+LZGRbOZvPOQ+rusmrraaoPmJjG6VY8uU/HSFMBNVtReAqEqYCQAAAH4ioeWn7G7d//tmdB21/eJ0a6fVwOLe2RuNH764znhwwTarW7rU8ulR+e4H2OLqE+4ozTtmrI94vJW7j7v3Kdt/0rc65fzOcWW9z8HiHQm79dBpHyoEiB1nSQb52xNkaQb5/f65mzRXBgPxmL0Eh3wB5TCreH+f5me/m1/uhoDpiHypdYH9pZcsi+DHl0kqzjrLl47I8/3YyYIwE1W1F4CoSpgJAAAAfiIfFlOpg/GTuVUhIzTlg6xMa3fW85N1PSM19pGGF879BlpbMxZqGlrc476zpW7Qx3PW4PwU62WCRpwR2U4Dry+NW2n9/ueF/i3RAIlBRnQ770kt5vujIKG0/P61CautJTcEabjmBIHh8GvZDL+Q99pW+/FUHGlyv2iT9/1EffEzeUXw3410fT8mzERV7QBc/m0AACAASURBVAUgqhJmAgAAgJ8Msz/sXjw81/1QrJOz7V1uYxLx+3ZThqXbjgw4mtEJZ77y1Cpfa5I1P51zy1RE6frccLY97uNdZ69VKF3SAXThhOpfHLfCCr+cBmDjlu/WXRoMgCzx4W30c9x8P3J+H++5ftKcTbbJkh5OwOnw5sZD1vIdo5cl/3Nl/ZlzxvSifdaSGw7z1h+0ar18ZL418tTpxC415lUcS1gtsiSJ89zJbIF0hDATVbUXgKhKmAkAAAB+IeteSpARrpGETuaV1fb5YF53Orge3BfMD7kSBMpoTZlaWVB5zNh7vNltqvPf/TQvipcfT1/fp2lRPKOajjUFQ4dpq2t8rxMgWsa+F5xe6w3spSM2pDayjIZ3GY5X7SBQLPd82eMdwSnX2IvTxfv8of6sBRwLzpqfznqtgiwhEm795Nml/q1/HI6Fm4NrIh862ZbQcyUKwkxU1V4AoiphJgAAAESDdHuVsLI/pAu58yFOAsRUobun1/jlnE3GteNXuh+yZVSRdFmO1DDIq3Qf9xsJLuVD761Tit3zrN17IubjeEeYbqk95XudANHyvGdZhtqTre7PMmIPUhvv9ZIGZXfNDKx/eo35nul93399Q/CLIfkixcvNk4PvZTJKN5lcPTYw+l7WSJb31o7uHndksHdkvgTuiUZGfaprjaYbhJmoqr0ARFXCTAAAABgIZ7q1M2VP1sK7YVKRNWVbRjTK7bIunne0oXQCT3X2n2gxJuZXGQ+8sdUKFa8YmR82zCypHnyTnkg0tXVZI5nU6ZzRMnTRDnc0XKS1PwGSwZzSAyHBvPNzIqf0gj9IAOhcr5FLK9z3pFHvhn5GXLa93t2v+nhzyG3ONG7xouHLranf8XKmrbPPNPZInGjuCHm/lqZqmw+ecn9/16xZ3us37D8Z9TEHQ2lNo3tuPxvHJRPCTFTVXgCiKmEmAAAA9IeEbdGMXvT63SklusuOC/mge6q101pDc3F5nTUic8Hmwwn/ADxkWqn1vEmgGivO6NJ7ZrFeJuhl0da6kJHZzs8bDzBiOB34nD2C0fulzgYljCvyhNTekeA9vR+4XcId1SA0GuS9VrqBy7qW8kVNNMi0eO95nynYYy1tEGkEaaLZURecoVC463hSz+0XhJmoqr0ARFXCTAAAAOgP7/TD++duNsYs22U8/PZ24zevb7FGZd72Qqlx47NF1hTuK0blG58dU2DkVzISKxZkdKjTmOJUDA0jTrYERyTJFF8AnazYdTxkOm+kEXyQmtzyfHFIKCjr+PYoS4vI+pnO7aurGtztjZ73IifUlGnesj1aJMiUANQ5zmdGF0R1v5fW7g+p+0cvrrPWzpSfpRN7sjnQGPw3U74US0cIM1FVewGIqoSZAAAA0B+ZMMok1ZFpkc5z/P6Oo1HfzxseydRGAJ1s8DSRcRqyiLEEWqCP++duCgkFhy/e2WeffSda3NtlvV6H3UfPutulc7jzs3Q/jxbpgq6O8j/b3jXg/f60YHvIfaTT+uX26FK5Ldl4p71LI6V0hDATVbUXgKhKmAkAAAD94V37btNBposmAlmv7pIRgWYVQxf1DRAiIUGB3EfWt2vp6B74DgAJxBto3fTsWvdnacAFqc+IJRUhoWC4tYK9Qd08T1DnneotobaMjpSfJVSUpUoGYmddk3v/i4fnuj9H00DHGVHqvId6lWZGyca7/ui01TVJP78fEGaiqvYCEFUJMwEAAKA/3u2n4QP4h0zZj3Va5B0zAg2XvjM59rU2AfzmyJlz7nuFEyx9elS+7rIgSiR4c67flWMKjK4wIXSkoM67Xqo025Ep6LEsgTF1VXXIiE/n54GaR0lQ7oSfsvyJ07jIUaZ868CpaXxu7E3dUgHCTFTVXgCiKmEmAAAA9IeMvnE+GDY0J7eRQjYxo2if+zwfOtk24P4SNEgH80jTQQGSTXN732Zh101M/pqFEB/eQPKhhZGnZ8tamFZQtzwY1M1cG3z/kqnhsv6lM2JSgtHWAUaO3zkz8MXMN59ZY5xu7XSPNat4f7/3ky/YnH0Xbj7sNlMTpbt6MrqXh8NpppSu782EmaiqvQBEVcJMAAAA6I8pK4MjZjq6e3SXk7FUHAlOs5y/8dCA+3unZUoIAaCb3t4PrCZW3jDz+9NKdZcFUbLV29xnT0PE/SQkDCyJEew2Lh3InaY/ToC4fOdR93jSpCcSbZ3dxkXDA02DRi6tsO7vrHkp62/2h3fmgLyHOktviA+8vjXGZ8A/vj5xtVXD7+eXa6thMBBmoqr2AhBVCTMBAACgP5yuxDIKEBKHBEEygkme6x+8UNqni7DK3HXBEbMHNU2lBFCRaeXeMPO+OZt0lwRRIiGiTPd+YU1NvyMaZfSkGhb+8a1t1rYvP7nK3Sbvac6+X3hihTVFPRxr9gSnpBdUBqaVf/u5wJqr987e2G/NEzzrBsvxvWs8y3ukLm6dUhxV/akKYSaqai8AUZUwEwAAAPrjzwsDnWKvGb9SdykZz7jlu6OeXikjfmS/qx4v1DaVEkDlK0+tCgkzH1ywTXdJ4DPyZYtcW1nn1+GeWRvCjsR9Z0tw6vprZbVhj+eM6rxg2HK3e/l/vbrZ2nbDpKJ+a/nlnE3u9HRBlt+Qum58tsg41do5iEc5OO6aWWbVJY2Q0hHCTFTVXgCiKmEmAAAA9Mf9cwMfKmWkDCQWmW7pTE+U6Zr7TrRE3NcJjeT6AKQKN08uDgkzZWQ3ZBY/f2WjdW2HTC1xtzkjKdX3IwkXnfcq+W+4pkLfsV8zt70QDELHLNvlNpLq78saGQlqjRJ9Q9+U8nA4YWy6/rtJmImq2gtAVCXMBAAAgP64ffo660OZNGiAxLPxwCl33cHbIkw3bzjb7oZFMiUUIFVwGrmE63gNmcHv7FHh33h6jbvNaXgzdFHfhjfzymrd14OM1PTS2NLh3japYI+7fXbpgQEbzzWdCzackunxqYSMSFan3acThJmoqr0ARFXCTAAAAOiPb00qsj6U/c88RgAmi9HLKvttnJFXEWyssWH/SQ0VAoTHGZHm+MaGgZtZQXoxbPFO69pKgCl09/S6X8B4A0kHWcvyC3bTIJkO3uv5gmbptiNh38tW7Drubt9SezpsHfmVx9x9ZP9UQgLY+jPn3Gnz6QZhJqpqLwBRlTATAAAA+sPpXPuXt3cMvDP4wrnOHuO6fqaby+gnue3CYcutfQFShT8t2B4SZubuPKq7JPCZJ3MDTXekA7lMAfeOFJ+3/mDY+8iXMuFeEw/ZazJ/6rE8o7M7OAV9z7Fmd38JPFVqGlqMz4wONEy72HyPlBGe4B+EmaiqvQBEVcJMAAAAiIR8UJUPivKBcfzy3brLySo2HQw/3VzCyytGBjpG/5JO0ZBieEcVi2WMHM44ZGkL5/rK+1FlfdOA4XVrR7dx5ZhA+HjL88XWvy1n2jqNyx7LC9v1XtYPdo45ZWXoFPITzR0hjaYWbQ2dug6DhzATVbUXgKhKmAkAAACRkA+qrM2oD6cJhjhz7T5r25Ly4LRMmW4OkEo8W7g3JMyUEXaQWbzmWQPz+Nl2Y82eBvf3zQdPRbzf8yur3f1Wm/fxvlbkGCpXjw2sw/nw29vdbfJvkjQecu43eUVqrZWZKRBmoqr2AhBVCTMBAAAgEkebzrH2nUbkg7s02XCmUsrUyp/MKrN+v+rxwpBpmQCpwMslB0LCzEjNWyB9eXd7vXt9q483G29vqXN/P9jYGvF+TW1dxuX2qPLvTS0xPj0q+HO4juXfn1Zq3X7XzDLrdxmd7l2T9c8Lt/fb6RzihzATVbUXgKhKmAkAAACR2H30rPvBcTlr32lhs2e6+U3PrnWvh4zaBEg1Fmw+HBJmErhnHt6RmFtqTxkvrtnn/i7TyfvDWW/Ta0HlsbD7Ol3TZUq5MOrd4BIG98zaYHT18NpKFISZqKq9AERVwkwAAID0R9YQG7d8t/FUXlVIp9jBsn7fSffDY2lNo2/Hhdh4/L1dfQIACZoBUo28imCHaVnbFTKPrYdOB6eLVzW4y2FcOiJvwPvKv1WftNdhFr/93NqI/2ZNyAsEnxcMW24ts+HcR77USdcu4ekCYSaqai8AUZUwEwAAIH3p6O4xZhTtc6fuiauqjvt2fG8wUXGkybfjQmx4p5uL351SorskgLCs29fovk6/OmGV7nIgAchyF95O47+3R1B+bcLqqO7vHWG5bHt9xP3mbzzU50ucLzyxwqg/c86vhwIRIMxEVe0FIKoSZgIAAKQfsk5Y4a7jxtcnru7zYU8+KPrFW5uCHybrTrf5dlyIHZnO6Uw3f31Dre5yAMIiX3o47xnSqAUyD1kH1bnG88pqrTUt5efbXiiN6v6nWjuNn7+y0Ri6aKe1DmYkSqobQ/5tk87nfKmWHAgzUVV7AYiqhJkAAACpT3tXj/UhbtHWOmvNsR+9uC7kQ94Nk4qM658JjNz7pvlfv5BRn845WgZYCw0Sj3y4lyDTz6UEAPzk0Mk29z3jF7M36i4HEoD8e+Rc42mra4xvmf/+yM//M2+zr+fxvpZkqvnqMB3PITEQZqKq9gIQVQkzAQAAUg8ZhSfrhd0/d7M1+tIZkacq3WBnlx6wGiFMWVntbpcu5H7wlL1m2YXmB0m6xgLAQJxp63Tfh/741jbd5UCCuNhe93J87m7jyjEF1s/DF+/09RwyalOCUgky39hwyNdjQ/8QZqKq9gIQVQkzAQAAUgcJJeXDYbjg0jtCRUZfStMFma7nUO5pyiAdhf1ApgHK8T73eKEvxwOAzKbbfA9z3ofkPQoyk6vHrrCu8YNvbXOv93Mr9vp+HhkF6teXcxA9hJmoqr0ARFXCTAAAAL3I2peTV1RbeqePnz/0feP6p9dYU/eeKdhjvLu93qg6dtZq+hMOGcVyxahAI6A/vFnuS20PvL7VOt71Pk5dB4DM5iezyqzR5H42I4PUwpla7vW1slrdZYFPEGaiqvYC0KcLmZPzUdOJpoWmjfYf+ugI+37OdKVpq2mT6WLTCyLs+3vTPaadpgdNR5l+OMx+Hzeda3rS9JxpmekNcT4WwkzQyt7jzUZze5fuMgAAtOBtluH128+tNfafaIn5eBJ8yv2vHltorXH5yzmbjOsmrjYONLbGVZ+EErE0dgAAkC9WTjR36C4DEoh0GpflR7z/buVXHtNdFvgEYSaqai8AfbqQOTnn2cHkWtNZkcJMk0tNm02LTW8x/aFppWm96ceUfR81/cB0vOk3TB+2Q82XlP3+xrTCtM70HtMbTZeadpteF8djIcyEhCHTQu5+qcwaadTUFhpYSvMC6bjrjPihmQEAZCOvrj8Y8mFQ1iF7dMlOa2pdPEhnWedY35lc7P4c70jNW54PHOO+OZviuj8AAGQmNQ0txj2zNlj/RshI3NqT8X1pBqkHYSaqai8AfbqQOTl/Jdo//3M/YeZCe+TmP3i2/adpl+kEz7Z/Mm03nancf7gdcF7m2faAfb5rPds+ZLrLdGMcj4UwExKCTIX80riVId0OHTq7e43fzy8P+QB/soVv8AEg+5DgUt4DL3sszxrNNNgvdg42tkZcZ/PImdjXHfvyk6vcddEAAAC8SGO49ftOGpsPntJdCvgIYSaqai8AE3BRI4SZdsAoU8BnhLlPgWm15/d77GNco+z3b/b24Z5tK2QqephjDrP3/fcY6yfMBN8prWk0rhiZH/JBWj4Qywd1+T890p1X/aAt080BALKNO2ast94Dh0zzZxq3vMd+5alV7nurjHx3fh77XuzNOC6338tlJD0AAABkPoSZqKq9AEzARY0cZl5ib38gzH2etkdc/q39+5P2vn8fZl8Z2Tnf8/sxGfEZZr9b7WPcFGP9hJngK4u21hkXDQ+uoSPTzJ2fV1c1GO9sqXN/dzohiuv2NeouHQAg6UiXcHkP/PPC7b4dc0JelXVM6Xgu3c7vnBkITCWYPBvDGsVdnq7EiehSCwAAAKkHYSaqai8AE3BRI4eZX7a33xXmPs4oyn+zf3/JtCPC8ffKSE7P710RRnteax/z7n5q/bgdXnodQpgJfiCjgWQqubvu2/Bcq/OuNPf51GN51ra7Zpa5Aebnn1hhTUlx9l9m7guZBeugAvSPLK/hvAfOKNrn23FlKY91NY1GW2e39bt0FHbOM3Nt9Ofx1jen9IBv9QEAAEDqQpiJqtoLwARc1IHDzDvD3McJM//V/l3CzPYIx5cwM9/zu4SZ08Ps54SZfcJTzz6j7X36SJgJg6G7p9cYumin+6H306PyjbL9J93bhy0O3ua4pPyI0cgH5YxDQu2ivSeszseXjsizRuMCQHg2mO+T3pHriUK+WPimPd38mvErrRGX0bDvREvIezYAAABkPoSZqKq9AEzARfV3mvlHwuzr2zRzRmZCPEhQefxse8RRdq0d3VaXW+/amNXK+peV9U0hQeaPZ6y3Qi9ZQ/P8oYFtzxTsScbDgQQh11PWSv3hi+tCrjVNQwAi85qn8/jhU20JPdebGw/FHExuqT0dDFv38MUEAABANkCYiaraC8AEXNSBGwCFG0WZnxPaAOgn9jG+pOz3rzl9GwAVmlaFOeZQe99PxFg/a2ZCCDJip/zQaWN60T7j3tkb3eYPMvIyHD9/ZaP7YffmycVW8BmOH7xQ6nbUlU7nDlePLez3+JD6yCjcH9tNTFTvmbVBd3kAKcvIpRXW34mMYk70sgztXT3u++0tzxdbX0AMhHd6+lbz3wUAAADIfAgzUVV7AZiAixohzLRvW2DaYPpRz7b/MO00fcqz7R9lmrkafNoBpYzgvMyz7Tdq8GkHp5WmG+KonzAzy5G11WTtSlnv8qcvb3DXt1SVpj5N50IbR+w51hwSWrV0dEc8z466M8b3p5Uab2w4FLL9pmfXWvf/71c3J+TxQeLYZL5uZB1U7+tEQpknc6vcxk/fmlSku0yAlMX5O/nulJKknO/5ldXBpms1Azddk4Zuzv77T7QkoUIAAADQDWEmqmovAH28mDk5N5vebnqf/Ye+0P79dme6uMmlpi2ma+39bzOtMK03/ZhyvEft4HKc6XWmD5l2mL6k7Pc3dnB52B7R+S3Txabdcr84HgdhZhYiI3QkVPzJrDLjkhG5YcNL8StPrTJ+MTs48nJxeV3IccYt3+3eVnuyNa5anA/zMj0ZUhNZDkCur7xuBFlH7/65m0JeK/I6kteDrIMqjFhS4a6fCpAtyJdD8rchDc5un77OePjt7dYo9/zKY0ZNQ7PR0d0Tsr/sl8zlGKSzufOeLyPvB2J26QH3b1zuCwAAAJkPYSaqai8AfbyYOTm1ORGa6Zie59nvatOVpm2mZ02XmF4Y4Zh/yAk0/JGRm4dyAg17Phxmv38xfdX0lD2is0xCzTgfB2FmFiHrX84q3m98wf4Arfr1iauNv7y9wxqNc+TMOes+Mu38M6ML+oyelGM5ncllinG8/G5+uXWM68xzQ2ryyDs73CUCZKTlheZ/3a71j+YaY5btMhqaQ5cXmLoqOALMCUEBMp28imMRvxwSZY1geZ+VjuJn2jrd7S+sqUlajY8uCTZk26usb+wgU9ClE/rT+XvcfbujbBoEAAAA6Q1hJqpqLwBRlTAzu5ARQt4P1tLVVtaqXLrtiHGsKfxal8KfF2639v/ko7lWwx/Bu5bags2H465p1LuV1jGuGMkIvlRk99GzYUOZ84a+b406i/S6kdeEs++hk4ltbAKQKjzw+lZ3pPKPXlxnXPV4YcRg03nvEwt3HU9ajQcaW62/Xzmv/A2ryN+rrH/srfUKRlgDAABkDYSZqKq9AERVwszs4md2s57Pjikw3t5SZ426jIYVu4LB5fKdR61tv3l9i/W7rLHZ2s9amQPBCL7U5lfztrijMh9/b5e1rqqMpt1Vf7bf+xXtPeFeV1lbEyDTkTWD5Qsfec3/0TNtXEZgSvMcec+dkFdlvf+qwebBxviW6YgXGWVvjawenhsyqlo6qn/5yVV96pMGbgAAAJAdEGaiqvYCEFUJM7MHmTbofIh+cEFs67NJyHiZ3RhIgqzTrZ3Wh2D5/U8L+o7siYX5Gw+5H5jr7antkBpU1je510ZG58aCd0TnezvqE1QhQOogawo7r/nVVQ0R95OR8N6gUALQngR3MleRpm/O+WUquaAGmfLeLtPfZUq83AYAAADZAWEmqmovAFGVMDN7kA+jzofUOaUHYr6/s7aldKuWNd+cY63fd3JQdRVUBteY21nXNKhjgb84o7dkVGasDZ6kWYhzXV8pif31BpBuOM3S5Euj/ka9yxdL3gZaMqU72UgNMtpSzn+lWW/18eaQIHN87m5rHwAAAMg+CDNRVXsBiKqEmdmDjI5zPqjKlMdYkenl6tTD28wPw72DHFG0pfZ0cDTTnsijmZKNTJ3fsP9k0kdMpQoyjdy5LuHW1RsICUIuGr7cDUYAMhkJ753GWMMW7xxwf1lrVtYJjvfvyw+87+nO9Hjr73U5QSYAAEA2Q5iJqtoLQFQlzMwexpkfUOWDqnzgjmdtSuls+9UJgZE7N0wqskZ3tgxirUwHGfHnfIiWNeVSBWdN0P99s1x3KVqYVLh30A18nJFe3vUDATKR18pq3b+Xsv3RjVbffviMtQ7t0SY9y2vIFzXOe7rjE+/vIsgEAADIcggzUVV7AYiqhJnZwx0z1lsfVm95Pv4pjTL6qKah2dcPuxKIOh+kZxTt8+24g0Eadlxgj7ISpXN7tnGbPQX1O4OYAutMY737pTIfKwNIPX5uN1f70riVgx6tnkzmrjvovs9JsEqQCQAAAISZqKq9AERVwszsQEbgOA18hi7aobucEOTDszPFUUaPpgKLttaFjFaSEYaD6diebpxt73LDXBmpFS9OJ3QZyQuQyUiIKa/1P6TZSO7unl5jyspqa2QpQSYAAAAIhJmoqr0ARFXCzOxARlM6wZx0D081nOnIsXZZTxS/fm1Ln/VBx74Xf6iXbnibMq0ZxDqmjy2tsI5xxah8H6sDSC2a27vcvxcJBgEAAADSGcJMVNVeAKIqYWZ28M6W4EjDyvrU6xj+vaklVm0yVVM3sp7op+xRrDLK6ocvrrN+Pn9o9nRbH2mHkBcPz7XWSo2Xaatr3Nfduc7Y12kFSAdk7UvndZ6786jucgAAAAAGBWEmqmovAFGVMDM7cMIpmc7d1dOru5w+3Ds7sN7crVPiX5/RL2R9TCeYkG6/e441u12Kpb7uFHz+/Ob6Z9ZYj/fOmesHdZyFmw+7z6U0egLIRLxfFlUfb9ZdDgAAAMCgIMxEVe0FIKoSZmYH358WaMQiDVlSkT8v3G7Vd834lVrOL13UZWr51kOnjUfe2REYlfhortutfWJ+lRtWzCrer6XGZFF/5pz7WGVk5WAo2nvCPdbGA6d8qhAgtXgqL/D+IOvMdnZn/pcdAAAAkNkQZqKq9gIQVQkzMx8ZiXmx3WBn1LupeZ3H5+52pzUnuwmFBJZyXmcq+SUjAj/LaFEHmXp+3cTV1naZgl53ui2pNfrJ/9/emYDJUZULuy7g9V7Fu/569d7nuqAgCi6IC4iyKMhVBAQ3QHGBqwjKFWQLYQkQEhJCZA+EELIAISEGAmSZ7JN9Xyb7ZN8my2SbJJNMJgnUf76qOtXVZ2pmqme6+/Tyvs/zaqa7uurrqjM19NfnfJ/MLJ23YY+3ZL52/+EmnZeHRGZTLty0t13HWrFtX7ivtxfVtGtfAIXK/w6Y641xmdEMAAAAUOyQzERT6wEgmpLMLH3GLkstm35zwRbb4cTywuS1YYzSSTufjKja2qTZT1yjpGmrd4bP/bbfnKLt/PvIqBVp7/MzHUd6DZh+3Gu6e9Or892LH5/sPf6FThXusXfb9x731DeWzYxWKF8u6OGXZZCkJgAAAECxQzITTa0HgGhKMrP0ubavX4/ytPsrwmXThcaw+amac+t25q62oiQge1SsdG8etMCtO+QnTW8ZvDCccakbEUltUZm1aCLd1nWckgQtNg4fPeYlKeOSt6Y3DJzX7uPJ+dazXruOXJ6FdwBQWMiy8pOCmrqy3BwAAACg2CGZiabWA0A0JZlZ2khiUCen7hu+xHY4zRKtrTh3fe5qK1Ys3RYep8vI5d4S/C8+MCZM3skS7LcW1bgLNu6Jff3u+kb3yw/623/14XFhQrRYkE7L+v13H73C7TdtnTdT88+vLfCa/chSellmf/r9Fe6MNbuyckyZ9SnHk2MAFDKTVu5w36mqaVJ6oSWqt+8Pf6ekERAAAABAsUMyE02tB4BoSjKztOn8zrKi6LK7ZEtdGOfoJdtycgxZMv3dnpXhcT5/32jvWJkmIqKdizu+sTgnseYKXdtPkpVSBzQOmU2ZSTKnNa541m8+dVXvmVnbJ0C2kfqun+zg/15f02emu62uIdHrRka+IFjUzhqzAAAAAIUAyUw0tR4AoinJzNLlUGNqSXGhJ5IkcaATAq/M2pCTY7weaWyj1bMspfGPzLpMgiT7JNmh9yGNdIoBeX9SH1NivnNoVd6OK13i5ZjfoTkKFDCPVqTXkpUZ2zKT2UR+/zsMq/JmMMuXIU+OXxW+plDLeAAAAABkAslMNLUeAKIpyczSZcicVPJuZMyH8kJC6s7pWCU50BI79jd4S+bHLdueeP8yC1Evd/5Gl/FhkxvtT5+fkVG80eX7z0xcndFrbTFgxvow5plrs7OEPAn3q2ulZ4MCFCKSoDw/aOIjM7aj94Y7hi5y6yNJyuhMzDM7j3Ov7z/H+/dZXcdbfAcAAAAA2YNkJppaDwDRlGRmaSIfznXC7utdxnm1IQsdPYv0J89Nb3YJtHD764vCZMLTE1Yl6ir+4tR14Wtem73RfXtRTVrCQrqpZ8qXglmdHYYVx1Lzy5/xl3tLUjeby8hbQ5K9+jzXM3MNCpBlNfvCMdp78hovYalr6YrnPjrRq6Nbd/CIVys3rmHWL/rMsv02AAAAALICyUw0tR4AoinJzNJkcsSvRgAAIABJREFUyqratIRfMSAdxnXMP3t+hru/oWlzHenGfbrRjfuuv1V5jXuaQ/ZzxkNjvW0v6DHJ21bqZ0qzm/Z0UP/Bk1O810q3+EJF3qc0PdId7UXp5p5PhkZqjEqjJ4BC47ExK8Mxumn3Qe+xrXWH3KtfSJWTkI7l+nde1F9maDu9xd9QAAAAKA1IZqKp9QAQTUlmlia/fHGW9wH7c/eNdvceTFYL0jZSby6aPLj06anuHqOO5dhl28PnT703tRy079R1ze73r2OrY5fbS5JPEhTX9ZvTpnh/P3BuwdeCvC0yi9Vb6t2pIkzW5As53sn3jAqW5Y71kkQAhYLM7L7gsUnhPSeKzGCWWdu61qxW7q8z1uxKe2zgzA2W3gEAAABAdiGZiabWA0A0JZlZeizfuq9oZwvJ8nJdg0686K+V7o59qa7Cf35tQZjI3LCr3j2nm18HU7qUxy0333ngcFgD74dPTW2yjSRQj7VxyfWDb/ud4qURSJKl7vlGEjGn3V8R1quUOqNraw9YiSVav1WWu8sMW4BCYOW2/eHY7DVpTew2S2vqvHuMvvds3OV/IXB9/7nhayW5CQAAAFAKkMxEU+sBIJqSzCw8pC7boNkb3dr9h9v0+lsHLww7dOd7Fl42kPqe//daasn5t7tP9N6HJDp1YvKmV+d720ryQW8nNe1MHnh7afj81FU7sxpntA6nJE0LjdU7UkkaGU+2ufuNxWE8j4xaYTscAI+ekZnb8gVJc8j9580FW9zq7fvDx9bvrHfP7jre/f4TU1qs8wsAAABQTJDMRFPrASCakswsLGQ23WVBoxZJ6GXKKvVB+9N3j0xL+BUjMlsymvySDuTRRjKjguXiMmvzpOD9yvZRvOXNHf3lzdf0mZn1GGWZuo5n4aa9Wd9/e4nWqpSZZbaR2Zi65uC3uk+wHQ6AV09XN/SRsdkWWqrXCwAAAFCMkMxEU+sBIJqSzCwsol22pUFNJkjyTpJ++vWLCjDBlgmydLvryOVNugbL7MzoLKjf9psT1oOMPv6XIYtyei6WbKkL9z+iamvrL8gzsqxcYjvlnlEF083+2UmphHS0fACADR56Z1k4HofN32w7HAAAAICCgGQmmloPANGUZGbhIDPXZMaa/nAtTSeS1nOUxNC5ke7cMouxFJCEpnRjjyYzzRmrMktTPzd84RbvMamD98kO/mN/eHleTmKTxkr6uL0nrwkfm7l2V5vrcGYTPcP3yl7TbYcSMnvd7thmTAD5Ru4Relb3T56bXpB1bwEAAABsQDITTa0HgGhKMrNw6Bupwajdsrf1zs+SQLv48cnha2Q2Y6l9MO83LXVuKqtr055rPPqu++UHx3jP/fT5GV5SWDfmkLqhq3fkpumNnGPdYEdmQQo/enZaq93V84GcE73EXuqGFgoyc1Z3hpZZcQA2kN/dn6l7hYxDSWhK0zQAAAAA8CGZiabWA0A0JZnZfmSGz9a61pOOzSEfrKUTrk7I6WRPkg659YePhgk0scOwqpJLZGrmbdjtTlixPfY56dquz8FZXVNL7e8cWpXTmL73Vz+JfF2/OV7DJn3cm16xW6908ebUEnhpWlJIXB7MGJWZowA2kGZg+vdD7h0AAAAAkIJkJppaDwDRlGRm+9BNaSQB+cS4Vd6MuKTIUmRZanvZ01PTZmNG6woOmbup2dfLLDdpbKO3/eOr8wtiebMNduxvcL/z2KS083jyPaPcmgQzW9uDrtcpM2NHL0k1BLpUXVObDJy5IYxlbW1uZqa2lc5BnUJpVHWo8ZiXWDqz8zhmakLeeL5yTfj7sfPAYdvhAAAAABQUJDPR1HoAiKYkM9uGzH7sPnpFk2XhktSSWXEtIUnIV2Zt8Br8RF8rjVoeG7PSWyat6z3Kz3FIB93fDZgbvvbXL83OKJFaikiTm5dnbgi7E0tyOdfoJjuy3PzhEalmImc8NDbnx26J219fFDZFerfAEtzRGqfTVu9M+z14a1GN7fCgDOj4xmJvvH3xgTG2QwEAAAAoOEhmoqn1ABBNSWZmjiSHosuav95lXFrNSqnB1m30Ci+pKfUrZZaeNKEZMGO9N5NTZqFFk5jygbrnmJXursgMoW8+MiG22Y0+frRT90+fm+HNcAMfSRav21mfl2NFZ3h9t2dl2nWVEgC20Mvff9FnlrUYmkNm0UaT/+bvwna6nGeV/Q1H3BXbqAkZ5dq+s73xdslTU2yHAgAAAFBwkMxEU+sBoIWL7jhfV45RHlDWKycpz4nZrjK4YZhWxGx7ovIJ5VblYeUi5VVtjI9kZgxSn1EaRJgdl2UZ9x1DU4nEc7pNcDfuOujNinx8XHVavcvWlISlNIqJS3rp5hRXPNu0ruBD76RmAMqH8X0NR3J2HqBl3qmqafb6Si1VGxxsPOo1PpIYZPZwIfLt7umzkj9/3+jw37/qO7tk677mGzmPuqu9LO/nvPqc38MvSSFfMgEAAABAOiQz0dR6AJjnC+44XwuSjVOUP1JeoZwZPHa2sa0kM9cqzzI8NWa/Y5V7lTcoL1D2CW4217QhRpKZBpKwvCD4sCt1F3U3bFnG/KdBC8Kki2xjNv6RGVCXGjUw5eczO49Nm432xoLN3v6aQy8TllmcUUYvSS3RlRqRu6j3ZpWFm/Y2m8wctyy+WVGumb461dxE6ngWIrcOXph2rmTWcvQxKcMA7WfDrvq08/xc5RrbIVlH7u8ndxzlnQ+ZOQ8AAAAA6ZDMRFPrAWCeL7jjVCi3Kz8QeexDyp3K6ca2ksxcmmCfPwhuLFcbj0uCs0Z5fIYxksw0iNb007MjZRn39f3npiUkpXt1HFLPctDsje4Lk9e6m3Yf9B6TGVGrtu93l2ypSzQ76snxq8Jj6SXk2+oa3C8FHc9lOe6WHDe3gdaJdjA37TdtXd7jWbBxT5g4l7qrhbpk++VIgyLpPi91YusOHQk70Z9672h3fZ5KBZQyr6n7kDkuX2+hqVg5IE3B9LmQRlkAAAAAkA7JTDS1HgDm+YL7S8sHxzw+LLg5fCzyWNJkZp9gvycYj18d7PObGcZIMjOCtyzTmFmpl4Trf8vzew825jSONxdsCY9XvX2/VydT6h/qx0ZUbW19J5BzZLxI46ZoYk7/nO/u3DILMxpLz7HVeT1+JqypPRA2uXo5klCSzuY6/it7Tfdm0UHb+fNr/kxyaVD1hU4V3r+lBIGNJF6hXMtZa3eFY6yyutZ2OAAAAAAFB8lMNLUeAOb5gjtOo3JAzOODgpvD9yKPSTKzQblHeSxYct5F+Y/Ga2WZ+pyYfZ4W7PP3GcZIMjNCdIlul5HL3XONjuPSbGd/HmpUSs1Ofczxy7d7y271z7e9vijnx4fkXPDYpPDa/PHV+eHPvx84N28xSFfwT9/t12uVBlQvF8GMM0nID5yxvkm39WhzrV6TWBbdViTRLs3J5Dz+bsBcd8763d6MV31ue1SszKiGpswqlwZmbWlsJeNTZpNL4x3zeucbmZmqz8Ha2gNWYwEAAAAoREhmoqn1ADDPF9xxFiqrlcdFHjshSFSmLRVXPKy8MaiBKUvJn1YeVU42Xr/KiW8K9LFgn3e3EM9HguRl1MtIZqb45Yv+7MfP3jvK3V3fmDaLR57LV9fwaMfnl6atc7//xJRwhugBi12yoSl6zOhr9augU7Jcs3wgM3dPD2bdSS3AiSt35OW4uUJ+x3TNWmmotXwrnbjbgiTq9LiURmPCok173a88lKrfK7V5W6rdq5EGZ1K/V15zz5uLM4pj856D7peD8hiiJEVtIjOWdRkGKW8AAAAAAOmQzERT6wFgni+441wX3AR6Kf9L+d/KF4OZl/L4z1t5/W3BdldEHpNk5uiYbXUys0ML+3vAie+YTjLT9ZNC+gO3zA7TyMzIF6euy+sHX5kxJQlVnUTVcUktTSgsOgyrCq/P4s11bsc3Fnv/lmW9uUaS3tESCG8tqsn5MfOBNFY6KZhpKvVpo7978m+pa/vIqBVhcy5oSnQ2dzQhLLVIo93kf/3SbPdgY8tfkEgJA729zLCU5GYS5FqZZTuentD2e5gsVZfZvNK4R2bOS2JSfgcy4Zag0ZSUhAAAAACAppDMRFPrAaCFi+44dwU1LvUNYYayW/Dvb7Xy2v8ItuseeazNy8yZmdkyvSevCT9wryuA5iMX9qxsUruTpiiFh04aSeMdmeUmHaP19ZKmNrlCElCXRhJFsgS4lOg5ZmX43iRxKcukOwxbHNZ+FC/6a2VGS6XLCSl5IOdIZkWaS7ulcdUPn0qNHUk47joQ39BMiDY/06UvWkOuy91BYj/qj3tNb/N7+tu8zU32d9kz07yma0mR43slQ56f0eY4AAAAAEoZkploaj0AtHThHef9ytOVnwh+7q2sN+thxrxOJzMfiTz2ghPfAOgqhwZA7UJmKMmH3HO6TbAdisdv+81p8qEdCg+ZpSZJlhXb/Nlv71TVhNdsaU1ultTKDLVogunOoVUll9ST83rJU1OaJK9MZ6/b7W0/fc3OtESnLCOWZjdSS1SWq8sSfJlV+MDbS92dLSTuSgEZC3pZ+B9enhe7jdS+vDYoiSCe9+hEd8Oupl+WyLnS9Vi10lioNfpMWRtuf7m6d903fEnYgKjuYNuS/PJe9D7lerZltufXHvbPy1+GUHsYAAAAIA6SmWhqPQC0r+Ljyjrl4wm2vTO4iVweeez7cUvUZem5skZ5fIbxkMxUyIy6z93nN8e4Y2hhfMiNNkKJ1r2DwkbqEuprVrF0W06OIQm5aC3XJHUPixEp/XBypEO7LD2XJP+QuZvCZJYsG5aZedFGTK35efW7LjNZs9WMRhJ+D49Y5s7bsCcr+2svqyIlMwbMWN/sdjJubh2yMNxWZhdLqYQoUmJDP69rmcq9sqX6wSMXbw271UsToq11h9wpq2rD/UjCP1PkGutk9c2DFrgNR4653wmuuSRbk9TilNfoGJ4YR8kOAAAAgDhIZqKp9QAwzxfcn43ZSXmJ8sKgBuZO5VzliZHtvq2sUN6gvEh5aVBnU2prTnAiDYCC7cc6ftfz3zl+w6AXgpvNL9oQI8lMxdz1qe7hwxdusR2OR3Rmk8xmyrQ2HNhBluvq6ybXMNv0jSSXvvfXye6+htwtZS8Exizd5nWGl+ZK0RmVfxq0wJ+hd8+otKX9N70631ui/pjy0YoVbvfRK9xuSlmqflXvmWlJzRez9AWBbvp0fo9J7d7X9n0N7U5OSwJTv0dJCLeEzOKUc6S3l0RlZXVt+LxuPnbuoxPTamdGE5KSFJbjSJJZlpbrBPRp91e4y2r8GctSP1N3U7/t9cy/MJJEsT62dCQXqjanaqvK70JrtT9X70gleYfN35xxDAAAAADlAMlMNLUeAOb5gjvOKY7fjXy3slG5WtlZ+UFju88oRyq3KA8rG5SLlR1liXrMfk9UPqncFuy3SpaZtzFGkpkKaayjP+Tu2FcYSUNJ4kRn30FxIMkhnbSJNpLKBjIm9Iy3rz48zt2y91BW919MyLJyc8bl2V3He7PvmkOujcwQlO30UmWdbGsrMiMwGkNb66RKIk6SfLKPX/SZ1a6yAT95zq8LKUuqk+6n//T14diSmY7PTlrtJYP1+5J7pCQkTw9mR0rtSUkSX/3CTC9paV4LSTJOjiRFheuC0hkydjOdFfv4uOpw39sj9+jo4z/vPaPFGaMTV+wIt5UvsAAAAACgKSQz0dR6AIimJDN95EOwfMD9bs9K26GErK09EH7wHjqPWUTFhDSmket2ff85WdunJM10klRmzyVZVlvKSJLu/B7pS8v1jL3WmLdhdzijTxpttZQAbY0bX5mXFsOcNiTJpN7qd4xl8uOWtd5kJw5pXqb3IV2/M0GWh0eX9UfdvOegt83tQcK1OWWMSnMdSRyaDIzMGM10/F7x7LRwBmYUmcUarf0pieDmrqckbOMSogAAAACQgmQmmloPANGUZKZfR03X35MmFYWELK2VJbPHslTbD/KDbt508eOTW984IbpBlZQcSNJNuhzoPTm1vFwSyJn8nkRn9HV+Z1mbjr+m9kA4m1E7sIUalXEcOHzUq1VpJgVl7LSlpmd0NqUsq86UWWt3pTVS+uYjE7xl/BpZ7v2pDqnyFxLnXX+rcgfN3ugu37qvxc7im3YfTJvpmRSZ7aqPKbVJTeQeLklMvW9Z9h+X0JTrLM+fcs+orNVLBQAAACg1SGaiqfUAEE1JZrru1FWp5apSEw6gvdwfdG6WRjPZ6DIuSTq9lJcuzCmkPulXHhrrJbomrWw6E7AlJOkmXbb1cuwkyLWUxjFfenCMt7xallrre4f+QqTjG4szimPGml3hPrqMXJ5W8iLTRjkyTr7RxV9CL++trdTuP+zNXm1uybwkLSXpKR3RM0XPWpbO8km7yo9avDU8J+bSdY0sL9cz7EX5QkGWxUf53YC53nMyCxYAAAAA4iGZiabWA0A0JZnphs0vZIbV3oONtsOBEuCFyanmTbvr2z+mZBmy3t/gORuzEGHpsK2uoU0zEIVek9Ykvk6SyOwWaZQTVRoU6WXQkuDMhFdmbQj3IzMXJUF4xkP+TE3p0N7STEcTadyj9/XqrMIcJ9FawEkbAXUYtjicUdlSSQA5dz99LpXQ/N8Bc9OaKf1P0MzoNy/Nbvf7AAAAAChVSGaiqfUAEE3LPZkpM3cuCOruXfLUFNvhQIkwYcX2MKEyompru/cXTXitaqU7NSRn4spUQxhpKNQcZsdvmcn5re4TwgTb0po6r4u3/Hz6/RUZzcbVS5+lVqVeJt9nSioZnknX7T++Ot97zWfvHVWwXe7l3OhGQElqjMr2stRdtk3SCE2W7V8ZmTH7h5fneQnNtxfVhCUBst2YCwAAAKCUIJmJptYDQDQt92Rm11HLww+90bpwAO1BZo/prs/X95/b7v3J0nLZl9QypNZf9thadyj8/e87dV3sNmYiUzqhb9x10Ht8/c56bx/CgEhzG90sJwm6vqosv9bI+JGO3/rxJMnRuoNHwuY9f35tQeLj20BmoJ4SxCrvT2bXNse01akyIFJDOAn7G46EJQREWX7+6aDhk5R+qOYLAQAAAIBmIZmJptYDQDQt52SmzAjSM3V++NTUtOWIAO1FmqLI2JIkSnuXmuvZw9LYBLKHJAmldqOc2zuHVsU+H22ooxOZcUgNSb1dJg2adEf2GwbOS3s8ugQ+rjO4SbRTuCQAC51obVCpByvJ4LgGTnJe9AzYTMqASL3PS5+emlYOQOqaTi+CcwMAAABgE5KZaGo9AETTck1myswdvUxUZjO1teYeQHPMjCS3Mu1wLbMvdXMVSYTq/UjzGcguP3ver7F42dNT0x7PJJEpyMxIve0zE1cnOnbj0Xfdk4IZg1KPM21/h46ETZ8kxtbQiTtZkl0Ms3flvd8yeGFaslFmU0pzIY3MetXn5/aE9TWjSPLzB0/6dTJlPxVLafAGAAAA0BokM9HUegCIpuWYzNxT3+glLvQH6BebWV4K0B4koaRr/f3o2cw6S986ZKE3a3jgzA3eLD89Vqesiu/kDG1Hd56XOpN6ZqAkMntUrAzP+1ldx7sbdtW3ui/ZTrb/06Bky7zX1B4Ij/H63E1Nnn94xLLw+YWb9ja7n5Xb9ofb9RxbnejYhYLULT2n24Qwfkk6SvkP6U4u70U/XrW5+fffEpJkllmus9e1XJsTAAAAAHxIZqKp9QAQTcstmbljX4NXo01/QP7dgLlFMYsJipNorUWpr5gESVrp18jS2puCpi6S3NxfoE1diplBszeG53udukaSyHxsTOaJTOHXL81uUv+yJcYuSyWq521ommyTmYm61uM1fWZ6jYbi7le6iZDuiF5sHGw86iUw9SxMUWbOfyXo6n6pMWsWAAAAAHIHyUw0tR4Aomk5JTPlQ/63u08MPyzfPGgBdTIhp0jncT3eZKZfEq7vn+r0HPXixyfnONryZMHGPeE5HrV4q/u3eZvDn7/RZXziJLSgG4pJUu7w0WOtbt97cqou5p5m6qrq5k9aSfDJvWvInE1uzd5D3j3szM5jw0Y3xcyymn3uZZHGPdohMbNWAQAAACA3kMxEU+sBIJqWSzJTamJKYkJ/OL77jcWxzSYAss0lT/k1+z7TcaTXdKolZOadHqO6G7q2w7DFeYq4vJDapPocy4xM3WxJEoSZJDKFNxdsCfclibnW0E2ivvTgmGa3kS9hvtuzskmCLzpzVP9bErHFjtyXpRmQrhf6ZXVuZMk5AAAAAOQHkploaj0ARNNySGYu2VLnnhEsVxRl9pQsJQXIB3PX7/YSmXpWXUvLgP/w8rxwZp8kw6KJqqElkKgqVM59dGJ4ffT57jNlbcb7keY1+vU3vjLP3byn5SXfP33Obz50RYKaqrLU/ZVZG7wx8gUj0a07gsty7VJhW12D+9T4Vd7MWQAAAADIHyQz0dR6AIimpZ7MlJlwp9+f+uAvXYZJZEK+GTwnVZdRlovrTuVRqiNL0mVpsTBhxXb3Ux1GuKfeO9qrnwi5QWrnRhODcs9oS31S6dAtsyz1fiSJfd/wJV4TmjjO7Dwu7XonRWYvSm3Vpyes8paWy35emkYjMwAAAABoPyQz0dR6AIimpZzMrKyu9ToU68RC/+nrbYcEZcyDb6eatMQ1npI6iPKcJC/X1h4IH5el56t3HDB3B1kk2jXbm709cnmb9yWdxc26pzIzXOo+Rq/5voYjaV+yAAAAAAAUAiQz0dR6AIimpZrMlFlVekamJIdKoZYcFDdHj73rXtt3dmxDIEleyjjVjakgv0jjH31dpHt4NmbBVm3e6179wsy0pOaVvaZ7yWlhUaRrvRwfAAAAAKAQIJmJptYDQDQt1WTmwkiigBmZUCjUHTriXvDYpHBsDl+4xXv8ttdTHatluTnkl3U768Pzf8vghVnbr5S0eKeqxv16l3Hh/iVp3emtpV6TG/2YzOYEAAAAACgESGaiqfUAEE1LNZk5btn2MFFAAwkoJCRxphu4nHLPKHdE1Vav4Y/8LM1dIP9I0vHOoVVe5/mWGjS1lQOHj7pdRi73Zn2ajXs+2WGE23CEbt0AAAAAUBiQzERT6wEgmpZqMjPacCUXyQmA9jBlVW2YwIy6ZEud7dAgh8isW2nYE73m53SbYDssAAAAAIAQkploaj0ARNNSTWZKQw2dLDjUyKwnKDyk/EE0qXVdvzm2Q4I8ILNApbzA1x72l57fmsVl7QAAAAAA7YVkJppaDwDRtFSTmVKTThIFn79vtO1QAGKRpNbdbywOk5lS5xXKB1l6Prm6li9bAAAAAKCgIJmJptYDQDQt1WTmH1+d7yWIzn10ou1QAJrlyLF33b5T17kj6WYNAAAAAAAFAMlMNLUeAKJpqSYzr+o900tmXtlruu1QAAAAAAAAAIoCkploaj0ARNNSTWZe2LPSS2b+fuBc26EAAAAAAAAAFAUkM9HUegCIpqWazPzyg2O8ZKbUJAQAAAAAAACA1iGZiabWA0A0LcVk5tFj74ZNVXqOrbYdDgAAAAAAAEBRQDITTa0HgGhaisnMHfsawmTmwBnrbYcDAAAAAAAAUBSQzERT6wEgmpZiMnNpTV2YzBxFl2gAAAAAAACARJDMRFPrASCalmIys7K6Nkxmzl6323Y4AAAAAAAAAEUByUw0tR4AomkpJjOHzd8cJjPX1h6wHQ4AAAAAAABAUUAyE02tB4BoWorJzN6T14TJzH0NR2yHAwAAAAAAAFAUkMxEU+sBoIWL7jhfV45RHlDWKycpz2lm2wuVM5WHlLuU/ZUfidnufcpOyg3KRuVK5c1tjK/kkpldRi73Epkn3zPKfe+992yHAwAAAAAAAFAUkMxEU+sBYJ4vuON8TXlYOUX5I+UVQbJSHjvb2PY85VHlcOVFyl8otyiXKN9vbNsn2McdyvOVjyjfU3ZsQ4wll8y8dfBCL5l5dtfxtkMBAAAAAAAAKBpIZqKp9QAwzxfccSqU25UfiDz2IeVO5XRj2znKZcoTIo99M7iJ3Bh57LQgcXm38foXghmd/5ZhjCWXzLy272wvmXnp01NthwIAAAAAAABQNJDMRFPrAWCeL7i/tHxwzOPDgpvDx4Kf/yv4uUPMttXKsZGf7wm2/aix3dnB49dkGGPJJTO//8QUL5n5235zbIcCAAAAAAAAUDSQzERT6wFgni+4X89yQMzjg4Kbw/eCny8Ofv5BzLZDlVsjP7+mrI3Z7oPBPrpmGGPJJTO/9vA4L5l5x9BFtkMBAAAAAAAAKBpIZqKp9QAwzxfccRYGMyuPizx2gnJtcHO4OnjsmuDns2L20VuSopGfxypXNnM8SZ72biGejwTJy6iXlVIy891333M/ffdIL5nZbfQK2+EAAAAAAAAAFA0kM9HUegCY5wvuONcFN4FewVLy/1a+qDwWPP7zYDudzPxGzD4kmXk48rMkM1c0czxJZj7fQjwPBMdpYqkkM/fUN3qJTPHFqetshwMAAAAAAABQNJDMRFPrAaCFi+44dwW1M/UNYYayW/DvbwXb5GWZeTnMzFy1fX+YzBy+cIvtcAAAAAAAAACKBpKZaGo9ALR04R3n/crTlZ8IfpbZlvXKfwx+1g2A7op57UonvQFQRye+AdBZDg2A3OlrdobJzOmrd9oOBwAAAAAAAKBoIJmJptYDQPsqPq6sUz5uPD5buUR5fOQxnaD8Q+QxST6+ZyY+ZXm58pDy3zKMp6SSmW8vqgmTmSu37bcdDgAAAAAAAEDRQDITTa0HgHm+4P5szE7KS5QXKm9T7lTOVZ5obHu+8qjyjWBbqaO5KUhwvt/Yto/U0VTerjxP2SVIcHZsQ4wllcx8adq6MJm568Bh2+EAAAAAAAAAFA0kM9HUegCY5wvuOKcoJyt3O35zntXKzlLfspntL1LOVDYErxkgdS5jtnuf4zfz2RjsVzqm39zGGEsqmfloxQovkfmpDiO8zuYAAAAAAAAAkAySmWhqPQBE01L6wH0QAAAL2ElEQVRLZt45tMpLZp7ZeZztUAAAAAAAAACKCpKZaGo9AETTUkpmrqk94J7TbYKXzLz48cm2wwEAAAAAAAAoKkhmoqn1ABBNizmZ+d5777m76xvd5Vv3uUPmbHJPu78irJfZc8xK2+EBAAAAAAAAFBUkM9HUegCIpsWczPziA2PC5GXUHhUr3WPUywQAAAAAAADICJKZaGo9AETTYk5mnvfoxLQk5umdKtwxS7fZDgsAAAAAAACgKCGZiabWA0A0LeZk5sCZG9y+U9e5I6q2unPX73b3NxyxHRIAAAAAAABA0UIyE02tB4BoWszJTAAAAAAAAADIHiQz0dR6AIimJDMBAAAAAAAAQCCZiabWA0A0JZkJAAAAAAAAAALJTDS1HgCiKclMAAAAAAAAABBIZqKp9QAQTUlmAgAAAAAAAIBAMhNNrQeAaEoyEwAAAAAAAAAEkploaj0ARFOSmQAAAAAAAAAgkMxEU+sBIJqSzAQAAAAAAAAAgWQmmloPANGUZCYAAAAAAAAACCQz0dR6AIimJDMBAAAAAAAAQCCZiabWA0A0VZwhN6rhw4d7Ny1ERERERERELE8lN0AyE6NaDwDRVHFZcKNCRERERERERBRJZqKn9QAQTRX/7PgJTZmheVoZqJO3lxVALFg+Mu7Qpow/zLeMOcy3jDnMpYwvzLe2x9wZgf9gO1+BhaH1ABDL3eDmzLdMmFcZd2hTxh/mW8Yc5lvGHOZSxhfmW8YcFprWA0Asd/nDgDZk3KFNGX+YbxlzmG8Zc5hLGV+YbxlzWGhaDwCx3OUPA9qQcYc2ZfxhvmXMYb5lzGEuZXxhvmXMYaFpPQDEcpc/DGhDxh3alPGH+ZYxh/mWMYe5lPGF+ZYxh4Wm9QAQy13FR5QPyP/bjgXLR8Yd2pTxh/mWMYf5ljGHuZTxhfmWMYeFpvUAEBEREREREREREZNoPQBERERERERERETEJFoPABERERERERERETGJ1gNARERERERERERETKL1ABARERERERERERGTaD0ARNsqvqN8SblSeVBZo3xLeWbMtl9RjlfWK+uUbyhPitnuluC59Up5oLKZY1cGzzfnRxO+h6RxNXecDravQzlZLmNO8ZtWjsW4Y/zl+p73MWV/Za3ysHKx8nrb16DcLPYxp/iW8kXlfGVj8LpPNrNtoriwdMdcsO0FynHBvac+uPf8n/L4DN5D1uNCxlcmcSk+qBysrFYeCN7rMuW98pzt61Bulsu4C7bjswO2qvUAEG2rGKqcqLxReZ7yJ8qZyqPyRyOy3anK/copyh8or1QuDf6QfNjYp/yRkQ89fYMbfmUzx/688ixD+UN1RGJIGH8mcbnB+zWP+Z+2r0M5WS5jTv4dcyxxbDAWP2v7WpSjZTT+/lm5VrnZ8RPrFzt+YlOe/Ivt61BOlsCY66TcoHxTOclpOZmZKC4s6TF3ofLdYKxcHvz8VDBunkwYf9bjQsZXpnEp/kU5RHmD8nvBsR4K7p/jbV+HcrNcxl2wLZ9ZsVWtB4BoW8VHYh47Ubk9+oda8bpyp/KfIo99IviD3t14/XGRfy/N5D8sFb8ObuCJZg9lGJf8zzO2z3m5W05jLua18i2/fLs/1fZ1KFfLZfwpOgT7PdN4/RjHnxHwL7avRblYAmMueqzbnZaTmW2OC0tjzClecfyZ4B80Hpd7z76E8efldwEZX63F1czruwf3wSYz6pBx10L8fGbFrGo9AMRC1fG/+aoO/n2C8pDy+Zjt5Ca+qoX9ZPohS76tkmTPiQm2zSgu/jAUtqU45mK2uS4Yh7+2fb6xybUpqfGneEf+Az9mu5uDMXiV7XNe7hbDmIt5bYvJzPbEhbk3H2NO0c/xZx8dZzwuM9x2JIgxb78LyPjKJK7Idvo++HHb5xxLc9w5fGbFBFoPALEQdfzliV4dj+DnzwY31Ztitu2hfE/5D83sK/F/WCpODo7TJ+H2GcUVbLtH2eD4db9kWcFvbZ9vLN0xF7PNdOU+5Qdsn3NMuy4lN/6C/zjeGLPd74N9dLV93svZYhlzMa8nmVmk5mvMKb7h+DOYnlH+p+Mv1b3W8Wcf3ZYgzrz8LiDjK2lcir9z/GTUPyn/R7lNOcj2OcfSHXcOn1kxgdYDQCxEHX8qvdQfOTP4+ZtOMzN5FHcHz32smX1l8iGrW7CvsxJun1FcileV1yi/rfyxclSwTWfb57zcLdUxZzx/avB8k29l0a6lOP4Ujzt+faePG9sNDLbrbfu8l7PFMuZiXk8ys0jN55gL9l3jpJpWHFPekTDOvPwuIOMraVyybeRYojShOcH2OcfSHXcOn1kxgdYDQCw05SYZ3Cz/FHlM34B/HrO9vgHHdkRN+h+Wjv+Np3zTuTTmueOC57XHtzeuyHbvBH8EP9xajMiYa2dcPYLnv2r7nGPpjz/F5xx/FsFU5WnKf1f+0Ul1o37O9rkvV4tpzMVsRzKzCM3nmFOcqdyhfFv5Q8fvANw5uPfc19qYy8fvAjK+MolL8a/KrwbH6uj4K2yki/ZxzZ0TZNxl674W2Y7PrJim9QAQC0nH71gq/+hoPJ7zJT+Ky4Jj3BLzXH8n/RvRyvbGFdnu58E+vm/7/Jej5TLmFO8L/iNoke1zjuUz/uS+ptwU2Y/8+0/Bv++1ff7L0WIbczHbkcwsMvM95hSzlIsdIyGueNDxZ4ufFPyc1b+zjDnGV67HV2Q7/dnhCtvnv1wt83HHZ1b0tB4AYqEY+aPQKeY5XbS4yUweRYWThWLsjv8Np3y79e8xz33S8b8R1X62vXFFttNLRy62fQ3KzXIac/IfvI7x7TEy/vIx/hy/1pfUSZSZmscrrw7e97m2r0G5WYxjLmY7kplFpI0x5/gzwvvFPP7DIJZLgp+z+ne2tbiQ8dXeuCLbfSo41l22r0E5Wsbjjs+smKb1ABALQcV9Tit1OJygW5vyQ5HHPu74H4y6tfC6Vv/DUvFRx582P6QNsbcprsi2Ix2/ePP/s30dyslyG3OKEY5fxPtfbZ97LL/xF9nu7x1/dsFC29eg3CzmMWfsh2RmkWhrzCnWKZc4TWcwdQni+VKC2HP2u4CMr/b8HQ22vS441o9tX4dys8zHHZ9ZMU3rASDaVnFbcBMerTzLNLKdNC85oJzs+EsXrwhu6lII+cPGPuWbqJ8EyrLGZZGfPxETw11BDBe1If5EcSnuUPZT/lJ5vvJnjt/tN/abPWTMtXfMRbaXrodSJPxV2+cey2v8KZ52/MLxcs+TD1+LlLuUp9m+DuVkCYy5D0f2PSDYz43Bz+e1Jy4svTGnuDk4tjSsuFzGnOM3npJk+riE8efsdwEZX0njUtzg+A1mfuX4NRJlFl53x59hN92hCRDjLjfjjs+smEjrASDaVlHppNf2SNPYVoofj1cedPzi128qPx2zz/4t7PM3MdtXK9cr/66N76HVuBSXOn4jjNrgD89+5RQnpqscMuayMeYi23YM4rjA9rnH8hp/iuHKrY7/Tb40fpH/OP6E7WtQbhb7mHP8D1PNHauyPXFhaY45xZWO/99cO5X1jj/j6V7lBzN4Dzn5XUDGV9K4HL9pizRdkWRTY7DtouBYH7B9HcrNMhp3fGbFRFoPABERERERERERETGJ1gNARERERERERERETKL1ABARERERERERERGTaD0ARERERERERERExCRaDwARERERERERERExidYDQEREREREREREREyi9QAQERERERERERERk2g9AERERERERERERMQkWg8AERERERERERERMYnWA0BERERERERERERMovUAEBEREREREREREZNoPQBERERERERERETEJFoPABERERERERERETGJ1gNARERERERERERETKL1ABARERERERERERGTaD0ARERERERERERExCRaDwARERERERERERExidYDQEREREREREREREyi9QAQERERERERERERk2g9AERERERERERERMQkWg8AERERERERERERMYnWA0BERERERERERERMovUAEBEREREREREREZNoPQBERERERERERETEJP5/YFeCUttX13YAAAAASUVORK5CYII="/>
          <p:cNvSpPr>
            <a:spLocks noChangeAspect="1" noChangeArrowheads="1"/>
          </p:cNvSpPr>
          <p:nvPr/>
        </p:nvSpPr>
        <p:spPr bwMode="auto">
          <a:xfrm>
            <a:off x="155575" y="-1668463"/>
            <a:ext cx="121920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799" y="3794108"/>
            <a:ext cx="10058400" cy="2879226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76810"/>
              </p:ext>
            </p:extLst>
          </p:nvPr>
        </p:nvGraphicFramePr>
        <p:xfrm>
          <a:off x="1590515" y="1067408"/>
          <a:ext cx="9010968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109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googlefinance-example.py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googlefinance.client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get_price_data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pip install googlefinance.client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param = {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'q': 'GOOGL', # Stock symbol (ex: 'AAPL', 'MSFT', 'FB')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'i': '86400', # Interval size in seconds ('86400' = 1 day intervals)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'x': 'NASD', # Stock exchange symbol on which stock is traded (ex: 'NASD')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'p': '1Y' # Period (Ex: '1Y' = 1 year)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 =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get_price_data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(param)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price data (return pandas dataframe)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plt.plot(df['Close'])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8568912" y="6488668"/>
            <a:ext cx="37786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pypi.org/project/</a:t>
            </a:r>
            <a:r>
              <a:rPr lang="en-US" dirty="0" err="1">
                <a:hlinkClick r:id="rId4"/>
              </a:rPr>
              <a:t>googlefinance.client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7318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4665" y="1983473"/>
            <a:ext cx="10055225" cy="212648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4788" y="100433"/>
            <a:ext cx="10515600" cy="885685"/>
          </a:xfrm>
        </p:spPr>
        <p:txBody>
          <a:bodyPr/>
          <a:lstStyle/>
          <a:p>
            <a:r>
              <a:rPr lang="da-DK" dirty="0"/>
              <a:t>Pandas </a:t>
            </a:r>
            <a:r>
              <a:rPr lang="da-DK" dirty="0" err="1"/>
              <a:t>datareader</a:t>
            </a:r>
            <a:r>
              <a:rPr lang="da-DK" dirty="0"/>
              <a:t> and </a:t>
            </a:r>
            <a:r>
              <a:rPr lang="da-DK" dirty="0" err="1"/>
              <a:t>Matplotlib</a:t>
            </a:r>
            <a:r>
              <a:rPr lang="da-DK" dirty="0"/>
              <a:t>  </a:t>
            </a:r>
            <a:endParaRPr lang="en-US" dirty="0"/>
          </a:p>
        </p:txBody>
      </p:sp>
      <p:sp>
        <p:nvSpPr>
          <p:cNvPr id="5" name="AutoShape 4" descr="data:image/png;base64,iVBORw0KGgoAAAANSUhEUgAABTMAAAF9CAYAAADY0/zAAAAABHNCSVQICAgIfAhkiAAAIABJREFUeJzsvQmYVOWd/9szN3lmJnMz996ZSWYm8/xnXKNRE2PMotmMMZqoCYmJcYlZNM5MErNMTDQCIosICooioIAoICoKyiJKb2xNd0OzNks3NHSzNDQNNM3S9ELvnnt+p845dertqu6q6lP11vL5PM8ndp86dc6v6lQXqW+97/vLMQwjBxERERERERERETHV1V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IiIiIiIiIiIiYjRqLwARERERERERERExGrUXgIiIiIiIiIiIiBiN2gtAREREREREREREjEbtBSAiIiIiIiIiIiJGo/YCEBEREREREREREaNRewGIiIiIiIiIiIiI0ai9AERERERERERERMRo1F4A+nQhc3I+ajrRtNC00VQ2jlb2+b9M/2Sab3rE9JxplelTpv9vhOP+3nSPaafpQdNRph8Os9/HTeeanrSPW2Z6g+7nBRERERERERERM0ftBaBPFzIn5zzTJtO1prMihJn/t2mz6UzT202/YYebp013mf6dsv+jph+Yjrf3fdgONV9S9vsb0wrTOtN7TG80XWrabXqd7ucGEREREREREREzQ+0FoE8XMifnr0T753/uZ2TmP4W57+32/j/1bPsn03YJPpV9h9sB52WebQ/Y97/Ws+1DdkC6Ufdzg4iIiIiIiIiImaH2AjABFzVCmNnP/v9h7z/Ms+0ee9s1yr7/Zm8f7tm2QqaihznuMHvff4+x/v/HdIjpVaaXIyIiIiIiImLWepXt3+rOWzA11F4AJuCixh5m3mvvP8Sz7Ul729+H2b/RdL7n92OmC8Psd6t9jJtirH+IfT9ERERERERERPFy3XkLpobaC8AEXNQYwkyTfzc9brrZ9K89218y7Yhwn72mBZ7fu0xnhNnvWruOu/s5vzQOUr91+ZHcb+nSpUZlZSUiIiIiIiIiZqmSDRBmolftBWACLmqUYabJP5ruMG0wvUC5TcLM9gj3kzAz3/O7hJnTw+znhJl39VPD6EjfusibFgAAAAAAAABkL5INEGaiV+0FYAIuahRhpsn/Z7rV9KTpZ8Lc7kwz/0iY23ybZh5hZOYQwkwAAAAAAAAAIMxEVe0FYAIu6gBhpifIPG16VYR9fmIf40vK9n+1t3sbABWaVoU5xlB730/EWP/lhJkAAAAAAAAAQJiJqtoLwARc1H7CTE+Qecb08/0cQ6agt6vTx+2A8gPTyzzbfqMGnyYfMq003RBH/YSZAAAAAAAAAECYiX3UXgD6eDFzcm42vd30PvsPfaH9u/gR078z3WSHkX8wvUbxQuV4j9r7jjO9zvQh0w7Tl5T9/sYOLg/bIzq/ZbrYtFvuF8fjIMwEAAAAAAAAAMJM7KP2AtDHi5mTU5sToZmO6Xm2kW4X54Y5poSe0vCn0/RQTqBhz4fD7Pcvpq+anrJHdJZJqBnn4yDMBAAAAAAAAADCTOyj9gIQVQkzAQAAAAAAAEAgzERV7QUgqhJmAgAAAAAAAIBAmImq2gtAVCXMBAAAAAAAAACBMBNVtReAqEqYCQAAAACQGXzwwQe6SwCANIcwE1W1F4CoSpgJAAAAAJD+lB86bVz1eKFxxch849vPrTXun7vJGLm0wnhp7X5j+c6jxvbDZ4zTrZ26ywSAFIcwE1W1F4CoSpgJAAAAAJDe9PZ+YNw6pdj4z0fe79fzhr5vzFy7T3e5AJDCEGaiqvYCEFUJMwEAAAAA0pul2464geXdL5UZv5yzybjp2bXG5SPz+wSaV49dYfT0Mh0dAMJDmImq2gtAVCXMBAAAAABIXzq6e4yvTlhlB5WFRktHt3ubrKHZ1NZlVBxpMp7MrXIDzY0HTmmsGABSGcJMVNVeAKIqYSYAAAAAQPrySskBN6R8df3BiPudbOkwzh8a2G/Msl3WNpmevq6m0aisbzK6e3qTVDEApDKEmaiqvQBEVcJMAAAAAID0pLO712r6IwHldRNXG10DBJJ3zlxv7fvlJ1dZozbHL9/tBqGXjsgz7p290Wg4256k6gEgFSHMRFXtBSCqEmYCAAAAAKQnZftPumHkws2HB9x/7rqD7v5vbTpkXDBseZ81NWcU0SAIIJshzERV7QUgqhJmAgAAAACkJxPzg+tgyjTygTjW1O7u70w5l0BzVvF+40I72JS1NQEgeyHMRFXtBSCqEmYCAAAAAKQnQ6aWWAHkLc8XR32fH7xQGjIS84n3A+tnXjmmwPr9saUViSoXANIAwkxU1V4AoiphJgAAAABA+nGmrdM4zx5dGctoSplG7gSZXxy3wu1+LutoyrY/LdieqJIBIA0gzERV7QUgqhJmAgAAAACkPuc6e6xRlTc9u9aaLv7+jqNuKFla0xj1cepOtxmXjMi17rd851F3+7cmFVnbfv3alkSUDwBpAmEmqmovAFGVMBMAAAAAIPXJ3RkMLx94Y6sxdNEO62cJJtu7emI61q76s8amg6dCtg2ZFph+/rNXNvpZNgCkGYSZqKq9AERVwkwAAAAAgNRn1LuVIWtdfuqxPF/Dx7tfKrOO96MX1/lyPABITwgzUVV7AYiqhJkAAAAAAKnPdyYXh4SZjtKJ3A/un7vZOp6cBwCyF8JMVNVeAKIqYSYAAAAAQGrT1NblNvtxGvU4Vh0768s5/vBmuXW8r09c7cvxACA9IcxEVe0FIKoSZgIAAAAApDaFu4674eWqquNusx7pRv7BBx/4co6hi3Zax7x67ApfjgcA6QlhJqpqLwBRlTATAAAAACC1eeL9XVbQeMGw5UZrR7ex70SLNZJy7d4Tvp1j7Hu73LU4ASB7IcxEVe0FIKoSZgIAAAAApDbfm1piBY3ScTxRTCrc647+7O31Z7QnAKQfhJmoqr0ARFXCTAAAAACA1KW5vcs4314vc/zy3Qk7z4yifW6YKaM/QT+EyqADwkxU1V4AoiphJgAAAABA6rJ6T0PIepmJYl5ZrXuehub2hJ0HBuZ0a6cxYkmFccmIXGuJAYBkQpiJqtoLQFQlzAQAAAAASF2eyquyAkbpZt50rith51lcXueGmQcbWxN2HohMT+8HVqh85ZgC91pcMTJfd1mQZRBmoqr2AhBVCTMBAAAAAFIT6VR+8+RiK9S65fnihJ4rv/KYG6BVHGlK6LmgLxv2nzS+Y19rVVlqACBZEGaiqvYCEFUJMwEAAAAAUpMttafcQOu5FXsTeq6S6kb3XBsPnErouSBI/Zlzxu/ml4eEl195apXx0MLt7u97jzfrLhOyCMJMVNVeAKIqYSYAAAAAQGrihFwXDV+e8HUstx467YZnsk4nJBYZdTtz7T7j0hF57vMua2Q+v7LaaO/qsUZqOtvXcD0giRBmoqr2AhBVCTMBAAAAAFKP42fbjQuHLbfCrP99szzh59tzrNkNz97fcTTh58t2dtWfDRmN+cAbW40jZ865tx8+1ebe9ubGQxorhWyDMBNVtReAqEqYCQAAAACQekwq2OOGWeWHTif8fN7wbMHmwwk/X7bjXaN02fb6Prd3dvdaTZ/k9kmFiV1iAMALYSaqai8AUZUwEwAAAAAgtejo7jGuHltoBVlDppYk5ZynWjvdcG1O6YGknDObea2s1n2+jzWFX0Lg80+ssG6X9TMBkgVhJqpqLwBRlTATAAAAACC1WFxe5wZdi7bWJeWcsk6jc85pq2uScs5s5tnCve7z3dXTG3YfCbLl9ntmbUhydZDNEGaiqvYC0KcLmZPzUdOJpoWmjfYf+ugw+33V9GXTraad9n7nRTimEcGhYfa9wHSxaZNpq+kK08/F+VgIMwEAAAAAUogh00qtEEtGZ8oozWQgDWkusNfonJhflZRzZjPDFu+0nuurHi+MuM+v5m2x9rn+mTXJKwyyHsJMVNVeAPp0IXNyzrODxLWms/oJM0eZ1pouMV0TRZj5tuk1ip9Q9vuYab1ppekPTW8xLTFtNr0kjsdCmAkAAAAAkCKUe7qKy7qZyeSKUfnWeUe9y2eDRPNfr262nuubnl0bcZ/RyyqtfaTjuYTNAMmAMBNVtReAPl3InJy/Eu2f/7mfMPOvPT8/FEWYOS2Kc8uI0C7T//Rs+wd7hOiCOB4LYSYAAAAAQIogncslwJJO5tLRPJl8adxK69wPv80ajYnm+/bo2/6mkL+0dr8bbJ9p60xidZDNEGaiqvYCMAEXtZ8wU9nPrzCzxjQ/zPaZpudMPxRj/YSZAAAAAAApQENzu3HR8MBU79++sTXp55fpzHLuBzScO9v48pOrrOf6j29ti7jPezvq3TBzV/3ZJFYH2QxhJqpqLwATcFH9DTNPm7bb62vKOpv3Kfv8nekHMjozzP1/ax/jkzHWT5gJAAAAAJACTF5R7YZXmw+eSvr5vzsl0HDm3tkbk37ubEKmjF/8aK71XI9bvjvifltqg0sOrNx9POT+q6sajCdzq5I+ehcyH8JMVNVeACbgovoXZr5h+hPTr5n+yDTX3n+sZ59P5ERuCnS3fdu1/dTwcTu89DqEMBMAAAAAQC+d3b3G559YYQVXt04p1rJG4p0z11vn//GM9Uk/dzbRdK7LDSllKnkkjjadc/ebV1ZrbatpaDF+9spGd/vQRTuTVTZkCYSZqKq9AEzARfUpzIxwn/dMu00/Zv/uhJmPhNnXCTOv6ed4o3MidE0nzAQAAAAA0MfSbUfcgGrh5sNaavjlnE1umAqJQwJJ51ovLq+LuF93T69x/tDAfhPyqoyddU3uiE7HW57nWoG/EGaiqvYCMAEXNbFh5p32fW62fx/UNHNGZgIAAAAApCa3vRBoCHPV44VGe1ePlhp+Nz/QfOj6p9doOX+2ULb/pBtGllQ39rvvNeNXumtrPmgqP5839H13zc2Lh+caXT29SaocsgHCTFTVXgAm4KImNsy8y77Ptz3bqk3zwuw7I4cGQAAAAAAAaYeMuHPCLRmBp4tH3tlh1fDFcSu01ZANLNsebOyz51hzv/s6Ibf894pR+dbPv35tizV61znG3uP9HwMgFggzUVV7AZiAi5rYMHO5aZecw7NtQk6gQdD/8Wz7qOkJ07fiqJ8wEwAAAABAI39asN0KpS4YttyoP3NOWx1jlu2y6rhiZL62GrKBV0oOuEHkqdbOfveVzvLeaeWiLElQcaQp5HcAvyDMRFXtBaCPFzMn52bT203vs//QF9q/ix+x9/mYZ9ur9n6/sX+/znOsh03nmP7U9Bumd5gW2PuPUs4rxzxqutP0B3Yda02bTS+N43EQZgIAAAAAaKKxpcOaKiyh1G9e36K1lmcK9lh1yDqNOhoQ6eRcZ48VMu4+ejbh53oqr8p6ni8cttzo7e3/eX7i/V0hQaasmdnc3mUtRSDht2yTruYAfkGYiaraC0AfL2ZOTm1OhGY6zuhLO5iMtE+R51jfMy2xR1d228FksUwzj3DuC02XmJ41bTNdafq5OB8HYSYAAAAAgCamra5xg6oN+09qreXFNfvcWiTcyyZ+a4+AvGFSUcLP9eeFgZG4Xxq3csB9vaM4xfvnbnZvu/HZImvbz1/ZmMhyIcsgzERV7QUgqhJmAgAAAADoQUblfW3CaiuQuunZtdpHQ766/qAbmsmI0WxhS+2pkMCwozuxQa6Ej3Ke704pGXDfvIqjIbUt2hrsfv57u2ETa5yCnxBmoqr2AhBVCTMBAAAAAPSwbl+jG1LNLj2guxzj7S11bj2HTrbpLicpSKA8ZFppSGCY6Md+8+Ri6zz3zdk04L7bD59x67po+HKj6VyXe5t3JO1Aa28CRAthJqpqLwBRlTATAAAAACA5SOD0cskBNyz7w5vl7jqIZ9r0h1G5O4OjAJOxdmQqsKT8SJ8GO4me7v/5J1ZY5/nL2zsG3Lehud2t6xezQ6eTr97T4N62rqYxUeVClkGYiaraC0BUJcwEAAAAAEgOzrqMVz1eaGypPW2FmPK7TBdOBYr2nnDDMZl6nenIuqDXjF9pPd5P2tdClIAzUfT0fmA1WJLzPJ2/Z8D9ZeSorOMp+xdUHgu57VhTMOicVbw/USVDlkGYiaraC0BUJcwEAAAAAEg8Mj34Yk9gdqHdiTqVRtVtPhhcO3Lt3hO6y0k4U1ZWh4SBzs8vrKlJ2DlPNHe455kT5dICLR3dRk1Dc5/tssbqZ8cUWMeSpkIAfkCYiaraC0BUJcwEAAAAAEg8CzYf7jOdWZQGQDL6LhXYVX/WrUsaz2Qyx8+2G596LM96rN9+bq01YvKKUfnW7yOWVCTsvN7n+P0dg3+O75pZZh3rlueLfagOgDAT+6q9AERVwkwAAAAAgMTz05c3WKHT1WMLjcff2+UGWlNXVesuzUXW8nTqemdL3cB3SGMefnu7+1hL7ZGxNz4bmM59/9zNCTvvWs9U/o0HBj+Vf8yywGvp4uG5RndPrw8VQrZDmImq2gtAVCXMBAAAAABILNLExVkncdS7ldb04Jlr91kjAGXdxlShsSU4BXre+oO6y0kYFUeajPPs63H/3GBH8Z+/sjHhoxzf8XSMP9DYOujjeUf8Vh3LjqZNkFgIM1FVewGIqoSZAAAAAACJZXbpAU9jndO6y4mIBKtOndOL9ukuJyFIkOxMzZZ1S/edaHFvG7poh9ugKVHI8+o8x7IW5mCpPt7sHu/VDA6gIXkQZqKq9gIQVQkzAQAAAADio7m9y6g73WYcPhVQpmnXnmw1Dja2WqPu9p9oscKyIVNLrLDpK0+tssK0VEVqc0YsTioYuNN2OiIdwZ3wT0bJepm8ItgQqL0rMSNmnSUGLh2R58trQY5x9dgV1jF/NW+LDxVCtkOYiaraC0BUJcwEAAAAAIidlbuPGxcND3Ykj8YJeVW6yx6Qy0cGmuBI6JZpdHb3GtdNXG09vs+MLjBOt3aG3O6dsn3Qhyng4fj9/HK38ZNf/M4+5pVjClKmmRSkL4SZqKq9AERVwkwAAAAAgNj5w5vlMQWZEnx6pzSnKl94IjDKT6ZcZxovlwSn+8vPKiXVje7t6/Y1JqQGZ4r7D19c59sx52885NZdWd/k23EhOyHMRFXtBSCqEmYCAAAAAMSONImR8Ojbz621RvQtNH17S53V4GXR1jpjcXmdsaT8iLF0W8C9x5t1lxwV33h6jfW4ZARhJtHU1mV8elRg1Kk8RhmlqSJhc6K7uV8zfqV1/Afe2OrbMWVpA6fuWcX7fTsuZCeEmaiqvQBEVcJMAAAAAIDYkKm8suahhEcjl1boLsdXnJDW2+U7E5BA2Qn88iqOhd2nrbPb3Wfa6hrfa5Cu9olosCTrZl5rh6T3zcms6wbJhzATVbUXgKhKmAkAAAAAEBtHzpxzQ6l5GdZB+sfT11uPS6ZDZxLPFOyxHpc0OOqvuY+spSn7DV+80/caZJ3VRE1j/9OC7dZxZc3T7p6+o04BooUwE1W1F4CoSpgJAAAAABAbRXtPBEOpmsSsraiLX8zeaD2u700t0V2Kr0in72ga78iyAYka4TipcK/7ujnb3uXrsWVavHPs8kOnfT02ZBeEmaiqvQBEVcJMAAAAAIDYeMXTSKbhbLvucnzlgde3Wo/rm8+s0V2Kr9wwqch6XL8cIKS81w5zJdT0Gycovj4Bz229Z7RwIqbIQ/ZAmImq2gtAVCXMBAAAAACIjWGLd1qh0RUj8631CjOJhxYGpitLo5pMoaun17hw2HLrcY1fvrvffZ1re+WYAl9rkNfJVY8XWsf+41vbfD22w3UTV1vHv2fWhoQcH7IDwkxU1V4AoiphJgAAAABAbNwxI7Cu5PenleouxXdGvVtpPTbp/J0p1DQ0u6MWpet8f0xdVe3ue64z8tqasXL4VJt73NmlB3w7rpehiwJB7CUjco2Obv9qh+yCMBNVtReAqEqYCQAAAAAQG1ePDYywk6YrmcaEvCrrsclIxkwZdZpXcTTq9STf9qw9ue9Ei281vL8jWMOW2sSsablse717jg37TybkHJD5EGaiqvYCEFUJMwEAAAAAoudMW6cbGL2wJvPWJpT1Fp3Hlymj+7yjLQdqvCMNnZx9S6r9a+40Pne3dcwLhi33dcSnlxPNHW7tzxbuTcg5IPMhzERV7QUgqhJmAgAAAABEj4yqcwKjgspjusvxndc31LqPT6ZGZwJ/eLPcejxfGjfwOqAHGlujnpIeC3fNLLOO+Z3Jxb4dMxw3PhtodPTj6esTeh7IXAgzUVV7AYiqhJkAAAAAANGzYNPhhExDThXW7QuOTCzae0J3Ob5wy/PFUTfGae/qcR//JJ9GN/b2fmA1i5JjPvLODl+OGQlnzdOLhiduBChkNoSZqKq9AERVwkwAAAAAgOiRbthOWCRdsjONhrPtbpj3SkliGtUkEwkSpSGOPB4J+qLhG0+vsfa/d/ZGX2qoaWhxn9M3Nhzy5ZiRyK885p6ruDozwmhILoSZqKq9AERVwkwAAAAAgACtHd3GnNIDxh/f2masrmoI2wDnl3M2WUHRDZOKNFSYeOQxO6MIhy/eqbucuNlzrNloOtcV0kX8tbLaqO4r11/2/+yYAl+aIC3aGmwqVHGkadDH64+mti7jvKGBcz2VV5XQc0FmQpiJqtoLQFQlzAQAAACAbKf+zDlrxOUVo/Ld0EmU6ckrdx8P2fe6iaut2341b4umahPPkKkl1mOUdR7TkRW7jlv1f3HcCuPNjYfc61kWZYfvV9cfdO9zsLF10PU4U78vfjQ3KaN5b50SmFb//WmlCT8XZB6EmaiqvQBEVcJMAAAAAMhWth8+Y/x+frnVYdobYjoj2xynrKy2RuhJt+jz7dsm5mfuqLcH7ZGJX3hihe5S4kKCZufaSYDo/HyypSOq+++oO+PeZ0n5kUHXc9sLpUkNF8fZSyHIa3Wg7u0AKoSZqKq9AERVwkwAAAAAyCYklJR1BW+fvi4ksLQ6QM9Yb3UoP93aaTy/sjpkpKYEZDLt2Pn9/R1HdT+UhDFtdY37ONMtDOvs7jUuH5nf59rKtYvlGE4IOnJpxaDqkZGYn/TpWNGyek+D+7jVkcUAA0GYiaraC0BUJcwEAAAAgGxiVvH+kJDrwmHLjT+8WW6NxlORxi1ffnJVn2DsgTe2Gj29g19LMVXJqzjqPtZth/s+L6mMtxv7ZY/luT9LeB0LzmhKmXI/GCrrm9wa3tlSN6hjRUtLR7c72vjx93Yl5ZyQORBmoqr2AhBVCTMBAAAAIJuQdSCdoOvJ3CrjaNO5fvc/1tRu3PTsWus+V48tNJbvPOpLU5hUZu/xZjeAk+Y16YR3inX5odPuKM2xMYZ6EgI6Xevbu3rirme+Z83OmobmuI8TK04Ye/Pk4qSdEzIDwkxU1V4AoiphJgAAAABkC729H7hTxx95Z0fU92vr7DZWVR23OkVnAx3dPWm7Nui3JhVZdf/oxcBIzF31Z42pq6qtpQNiYdn2ejeE3FJ7Ou56hi7a4YbnyRzN+3T+Hrf+WB87ZDeEmaiqvQBEVcJMAAAAAMgWDjS2ugHP6xtqdZeT0qRj1/bDp9rc6yvrfvp1rJdLDsR9HBkZKce4Y8b6QdUTK+tqgtPtc3dm7vqu4D+EmaiqvQD06ULm5HzUdKJpoWmj/Yc+Osx+XzV92XSraae933n9HPf3pnvsfQ+ajjL9cJj9Pm461/Sk6TnTMtMb4nwshJkAAAAAkBUs3XbEDXjCrZEJQX45Z5P1PN34bJHuUqJm3vqD7vWVtSoHgywlcPXYFdaxfje/PK5jyPT0C+21K2X6ezKRc188PNB4aMSS5DQegsyAMBNVtReAPl3InJzzTJtM15rO6ifMlDCy1nSJ6Zr+wkyTR00/MB1v+g3Th+1Q8yVlv78xrTCtM73H9EbTpabdptfF8VgIMwEAAAAgKxjrWQdRplJDZJ54P/BcSSDW3dOru5youM8OYL/wxApf1jW9f+5m63hfeWpVXPffeui0G66+t6N+0PXEyp0z11vnvmFSUdLPDekLYSaqai8AfbqQOTl/Jdo//3M/YeZfe35+KFKYafJPpu2mM5Xtw+2A8zLPtgfs41zr2fYh012mG+N4LISZAAAAAJAV/HhGINz57pTBdajOBt70NK452Niqu5x+kbBVppU7Hbz/8nb066H2hxzTeQ7iWS91TukB9/4ybT3ZPL+y2j1/w9n2pJ8f0hPCTFTVXgAm4KL2E2Yq+/UXZt5j33aNsv3f7O3DPdtWyFT0MMcYZu/77zHWT5gJAAAAABmPNP+RJiwS7AxbvFN3OSnPpoOn3CBs5e7jusuJiKyD+gO7c7co07q3HfZnCQHvsgTVx2PvRP7gW9us+352TIEvI0VjZbPnGspjAYgGwkxU1V4AJuCi+hNmPmnf9vdhbpM1Oed7fj9mujDMfrfax7gpxvoJMwEAAAAg46lpaHGDnfkbD+kuJ+U51drpPl8vrd2vu5w+SDgoa2ReOiLPrfObz6zxdS3UUk8ADU6GAAAgAElEQVQTnXX7GmO+//VmPXLfn72y0beaYqGzu9d9fvwarQqZD2EmqmovABNwUf0JM18y7Yhwv72mBZ7fu0xnhNnvWvv4d/dTw8ft8NLrEMJMAAAAAMh0FpfXucFUxZHBNYfJFq4cU2A9X4+8k1pB2LGmduOnL29wr6c4Ztkuq+mNn+w51uwe/93tsa156R0VOXlFta91xYIEqVLDF8etMNo6u7XVAekDYSaqai8AE3BR/Qsz2yPcT8LMfM/vEmZOD7OfE2be1U8No+19+kiYCQAAAACZzOhllYGGNo/mWiPWYGB++OI66zm7ffo63aVYyGhMmS796VH5blD45SdXxTVqMhpOtnS453ml5EBM97139kb39aZzvcr5nrVP6WoO0UCYiaraC8AEXFR/p5l/JMxtvk0zZ2QmAAAAAGQrP7KDuSHTSnWXkjY8/PZ26zm76vFC3aUYp1s7jQfe2BoyGvPPC7cbZ9tjb8wTLbLOqtNUaEJeVdT3k5G/To2PLtG7PmuP+Rh+PH29W0/R3hNa64HUhzATVbUXgAm4qP6EmT+xb/uSsv1fc/o2ACo0rQpzjKH2vp+IsX7WzAQAAACAjEYCHWftQEanRc+Mon1uCCZhoi5W72kwPv/ECreWzz1eaORXHkvKub9gn/ehhdujvs8DrwdCVwlCdXQxVzl0ss1tfiXTzRua6WwOkSHMRFXtBWACLqo/YeY/yjRzdfq4HVB+YHqZZ9tv1ODT5EOmlaYb4qifMBMAAAAAMhoJvpwgbMGmw7rLSRsKdx13n7cttae01OC9duJ/vbrZaGzpSNr5b55cbJ1Xpo1Hw74TLcZ5QwO1PrhgW4Kri543PdPNPzO6wHh9Q6018hRAhTATVbUXgD5ezJycm01vN73P/kNfaP9+uzNd3ORjnm2v2vv9xv79OuV4j9rB5Ti5zQ4/O0xfUvb7Gzu4PGyP6PyW6WLTbvWYUT4OwkwAAAAAyFgk+Lp6bKEV4lwxMt840Zy8ICzd2X+iRWsIfPxsu9uESEYWLtx82Fo3M5k4DXS+O6VkwH2lAdGQqSXW/hJo1jQ0J6HC6JDnTable4NhaaKU7OcTUh/CTFTVXgD6eDFzcmpzIjTTcUZfmnyjn32KwhzzDzmBhj+dpodyAg17Phxmv3+xw9FT9ojOMgk143wchJkAAAAAkJFIUCMj+ZzwRjqaQ/R09fQaFw0PrBk5fvnupJ5bRg3eMyvYsfy9HbF1E/cLGV0p579m/Mp+95PX2u/ml6fMWpmRKKg8ZjVNcuqsP3NOd0mQYhBmoqr2AhBVCTMBAAAAIFN5Z0udG9rIOoaMQoudGyYVWc/f/XM3J/W8s4r3u9fuTwuiX6/SbyTEtbqSD8/t9/UzdVW1W+8dM9Ybnd29SawyNnJ3HnVrraxv0l0OpBiEmaiqvQBEVcJMAAAAAMhUpHO5BDbSPEZnA5t05r/tka3XP70maeeU0FA6qMt5vzphldGcwI7lA/HS2mCo2tQWvo68imA4+LUJq41TKf5aW7/vpFvvuppG3eVAikGYiaraC0BUJcwEAAAAgExEAjGngzMdzOPnqbwqtzN3skYbSrdtJ2yTEZo6WVJ+xK0l3BqYMrLx0hGB19nlI/ONvcdTZ53MSOw+etZ9TO/vOKq7nJRm66HT1rT8cUleZkEnhJmoqr0ARFXCTAAAAADIRGQtQCewmbvuoO5y0pa3PVP1k9XQZt2+Rveca/Y0JOWckSipDtYiIxq9SOh67fiVbsOfVVXHNVUZG8eagmGxdDWHyDhrpp5vXt+zGkcIJxPCTFTVXgCiKmEmAAAAAGQia/eecAObUqbSxk35odPu85hfeSwp55xXVuue8/CptqScMxJVx4KjGJdtDzYhks7lP3ih1L1NpqOnC1K7U/e01TW6y0lpnDVjxdWag/VkQZiJqtoLQFQlzAQAAACAeJBO103nUnek0islB9wQouFsu+5y0ha5xs7z+MKa5ARfo96ttM53yYhcq6u5ThpbOtzHP7v0gLVNljB48K1t7vaHFm5Pu+ZS8txK7U+8v0t3KSmLrNUqI26d6yxLLmQDhJmoqr0ARFXCTAAAAACIFRnZJc11Lhy23Fi5OzWn1g5bvNMKIK4YlZ92QVOqcfXYFWG7ihfuOm4FfD0+B44/fXmDdb6bJxf7etx4kMd2vh1oTcwPhFnTi/a5Adft09cZHd09mquMnS+NW+kGsRAe73IH4g9fXKe7pKRAmImq2gtAVCXMBAAAAIBYGb98t/sB/ytPrUrJMOfH09db9clUYBgcd8wIPJffnxZ8Lk80d1hhtmxfscvfQNtZh/J388t9PW68OGHuX97eYdQ0tLij9aQxjIzcTEe+/dxa6zHcP3ez7lJSlhfX7AsJMy8avtw415l673V+Q5iJqtoLQFQlzAQAAACAWNhSeypk6mWqrhd41eOFjDzzCWeU66c9o1y9o9ZmFO3z7VytHd3ucSevqPbtuIPBCf7um7PJeNmzfMH2w2d0lxY3d85c744shfD8+rUtIe9zorzuMx3CTFTVXgCiKmEmAAAAAESLjEr6xtNrrA/1Fz+aa43KdEKuM22dustzOdXamZCgLVuZVbzffT5lRKbw1qZD7rYxy/xbd3FnXZN73Pd21A98hyTgTHv/3tQS4zevBwKuzz+xIq2XL/jVvMDjkAY3EB5nhLAzylt8bsVe3WUlHMJMVNVeAKIqYSYAAAAARMvoZZUhIaFML3Z+f/y91GkksvHAKbeuVF3TM52QLs7O81m2/6S1bUJelbvtgTe2+nauxeV17nGlk3gq4DT7kXDrC08EppxLqJnODF20w3ocMoUegjjTyBua20MaXzldze9+qUxzhYmHMBNVtReAqEqYCQAAAADRICGW8+H+thdKrcYoMjLNWU9R1pM72nROd5kWb2wIjhqsPdmqu5y05/CpNvf5fH1DrbXtt29sDWmC4xdP5++xjilNd6TRVCowzrNGrKNMN09nnsytcv9u03mEqZ/MK6u1XncjllSEfFGzrqbRXWpBusB3dvfqLjWhEGaiqvYCEFUJMwEAAABgIGQdw69OWOV+mN9/osW9rfzQ6YRMNx4MUoczFd7vTtvZiDyH8lx6R+AOmVriXvevTVjt27mcdQq/PtG/Yw6WmWv39Qkz03m9TGGGpyN7i/n3DcF1REVnnVRZH/hse5exdNsR9zZZNziTIcxEVe0FIKoSZgIAAADAQMhIJeeD/CthRqTJ1Eu57dIRedZ6lbr52Ssb3UAC/MEJd34xe6P1+2fHFLiviU8+muvb6L5v2dN5pdlOqrBoa11IkCmv866e9B6d513ztO50m+5yUgJnKrnXbz6zxrqt/sw5d9uV5mtfQv2ahma9BScIwkxU1V4AoiphJgAAAAD0R2lNsGv1j2esN3rDjHQsqQ7uM6lQf4OMLz8ZGEX6Wx/Xcsx2Hng9MK1cRujKSDU19Glq6xr0Obp7eq1pz3I8mdqdKqzdeyLkscoIvnQnr+KY+3gqjjTpLicl8Ab0jg8u2Obe7h256b4nTl9vhd2psiSCHxBmoqr2AhBVCTMBAAAAIBLN7V1uMPipx/KMQyfDj+CSUXnfs6cdf2Z0gdZpqzIlPps6DyeLSQV73Gm3Wz1LCzjuPT74UWqyfIFzPBk5mCrsqj8b8lhlXc90Z4NnDVz5MiLbkZG2zvPxebvJk/jq+oPuPrJW5ns76o2fzCrr8/r/9Kh8Y9S7lSFLcKQrhJmoqr0ARFXCTAAAAACIxCPv7HA/rM/zfKgPR17FUXdfGVWnq6nIzromtw4JHsAflpQfCQmJ1TCnuPrEoM9R6Gm6svlg6qxLeKK5I+SxSnf3dGfPsWb+Tjw0nA12L59TesAKJv/r1c3WlyPhONjYajVRunpsYchrQ9aWPXImNRqhxQthJqpqLwBRlTATAAAAIHFIoPdaWa0xMb/KmkKbTqzZ0+B+QJeRSOGml3uR2298NrjmnDThGeg+icDbedqP0YIQwBsSD5lW2ifMfGdL3aDPMd3TlOZ0Cqy96iANkKTLtTMytenc4KfU68Yb3kkX72ynsj74+s7deTTq+8lozeXm/nfMCE5BX12V3mE3YSaqai8AUZUwEwAAACBxeEeapVtgcNfMwFTKy0fmR90gpKahxbhm/Er3Mf/vm+VGW2fyppxLQ44LhwXWXPzhi+u0jQ7NRLzT98+zgz3pbO9se2FNzaDP8eeF261jfe7xQh8q9hdnBF6mNJXq6O5xr93UVdW6y9FOkWdd1E1xjAqW9z7n/tL5PJ0hzERV7QUgqhJmAgAAACQGaQghzVKcD7gyciddkBGVlz2WZ9U9dNGOmO4rUyyvf2aN+7i/PnF1UqYMS3B5z6wN1jllFJ2MtAJ/8QbV4q1Tio0rRuZbP8u03MHygxdK3UZTqcb9czcFGlwVpP96mQ6fsv/GpTN3tuPtWB/PupfHPSNdX0uzL65UCDNRVXsBiKqEmQAAAACJ4fmV1SHBj4xmk6md6YB3lNH8jbE3YjnZ0mEFUt7H/tOXN1ij98oPnU7IlHuZGuqcb8SSCt+PD0afxie/eX2L8U07uP71a1sGdWwJo68YlW8H6Dt9qtg/ZGRq2f6T1rTiTOFaO5z+04LtukvRzsy1wSUOzrbHvoyAjEB37v/imn0JqDB5EGaiqvYCEFUJMwEAAAD85/CpNuOTjwam4F49NtgZVxpLpAOLy4OjlCqOxDfCUdYZnFW832qIoa6vKFPXfzlnk3W7jKAc7Nqa5zp73K7rnx1TYJxpS531FjOJx5ZWhFzH8bm7jbtfCgSct71QOqhjNzQHR7a9XJIefyfpzncmF1vPt4w6zXactXbl/Sqe5SnkPhfYS1zIGsnpDGEmqmovAFGVMBMAAADAf341b4sbzGw8cMoN2m6fvk53aVExelll4IP98NxBj0STUZ4y0u66iav7hJqOV44psJ6zuesOGo0tHTGfQ6b+DmYkKUSHXB/vdXt9Q63xx7e2WT/La3wwrNvX6B53TQZ0C08HnCBa1pfNdh5cEHgdy2jVeJH3MTmGhP7pDGEmqmovAFGVMBMAAADAX9Z6GklIAxzB22H7WFPqTzX/0YvrAl2rp5b4elxZT/PtLXXWtNZrlfUXHb84boU1TT1aak+2uqM/vzulxBoRComhpLox5FoVV5+wRmfKzxcNXz6ohkvSIMs5roxshsQjywTI8y1LBWQ7P3tlo/VcfG8Q73lfeSrwpZUE/OkMYSaqai8AUZUwEwAAAMA/ZBSj0/xGGugct9fI3H74jBvUvJLiU2glDLx0RKAxyKNLErd2oQRfEkTKSMrfzS8PmY4/NoaGJE5jFnHrodMJqxcMo/7MuZAw89DJNuv17Px+qjX+6f3SQMjpkD7YZQcgOoYt3pmy3eOTzc32lPt7Z2+M+xiZMm2fMBNVtReAqEqYCQAAAOAf3iYS8rODBHdOZ/PBri2YaPYeb3Yfw4JNh5N2XnmO7rCbBslIy2hGsK6qOu7W+tBCmpgkGgkZnQ7Ysj5gV0+v8d6Oevca7D56Nu5jS4MoOYaESpAcJuRVuddyMKNqMwEZET7Y9xGn6Zm8j6UzhJmoqr0ARFXCTAAAAAB/kFGYl9lBj0zbVNeadNahlOm4qTzyTKaBO+HUrvr4w6l42HzwlHvu4Yv7HxXa3tVjfN1eh1O6YJ9ojn2tTYidW6cERp9JOC9s8lyzwax16Sw78Pv55X6VCgPw0tr97rVrjqODd6Yg78cX2s17nsqLv3mPNDXLhECeMBNVtReAqEqYCQAAAOAPsj6mdy1BFW/zlIazqbtu5ki7Y7V0Y5eRd8nmF7MDa9dJuCDTmCMxbXWN+3zOTpMu8ZnAM3azpWF22CzXaLAjeVs7ut1jTF5R7We50A8LNh9mnVKTM22d7vMwq3h/3Mdx/g1wgv50hTATVbUXgKhKmAkAAAAweDbsP+l+GJau3OEoqDzm7rPt8JkkVxg9P3ih1KrxB5qmw1ccaQp5LsNNf5VGQrK2ouxz07NrjW4NoWu2ItdDOtQ7o4tlhKxzvaauii+I3FkXvObv7zjqZ7nQD4W7gss0yDXIVmoagktrLN12JO7jjFgS+CLos2MKfKwu+RBmoqr2AhBVCTMBAAAglZEPljJSK5XDKqnt28+tdUcz1p0OP8LJG9Ll7kzNwEYeyyftzuAyQlMX0hDIea4Wl9f1uf2B17e6t5ftP6mhQvDymdEF1rWQMCce5Bo717PqWHKXNshmvEsErN3bdzR5trB+X/DLqJLqxriP46xBemGar0FKmImq2gtAVCXMBAAAgFRlm6cD+BsbDukuJyKvrg9OH39+ZeSRaSdbOtz9Xk7RjuayRqZT48LNyWv+oyLPldPd/IqR+dZITIfSmka3RtZXTA1ufLbIuh7//ermuO7/dH5g6vr5Q9+3RnpCcqj2NPt6d3u97nK04W1iNZgw/YU1waUvznWm7+uYMBNVtReAqEqYCQAAAKnKvfbaieL9c+MLSRLN1kOnreYzzjpp/QUxMlLHGfU49r1dSawyeqQu5zmXqZc6Wbk7OAX2rpll1qhRWcPzhkmB4Ey6akfT8RwSj9OJfMi0+JYm+PVrW6z7S0MnSB7SNMv5G5u3/qDucrQxp/SA+zw0tsTfSGxeWW1arIs8EISZqKq9APTpQubkfNR0ommhaaP9hz46wr6fM11p2mraZLrY9IIw+xkRHBpm3wvs4zTZx10h54nzsRBmAgAAQMrhHZUpSpdwtTu4bmQK/MV2OCmu2HV8wPtcZ3fflmnSqcap1k7j0hGBbux3zlyvuxyLR97Z4T6/0hhIlhxwfp9etE93eWDzpwXbrWtyzfiVUd9HRq7JiDhplvWNp9dY979vzqYEVgkq8p4azajyTMc7MrinN/7p4fJvgvN87jvR4mOFyYUwE1W1F4A+XcicnPPsIHGt6axIYabJpabNpsWmt5j+0LTStN70Y8q+8j9vm16j+Allv4/Z96+0jyfHLbHPc0kcj4UwEwAAAFIOCTW8YWYqrY0ojU+cD7/iBcOWG6+V1UZ1XxlhqLO5Tn94H9Ng1o3zk5aObuPWKcV9XgvXP70m5cLtbGb88t3Wdbl4eG5U+59u7TSGTC3pc13HmceB5HL5yMDI8jHL+h8tLmsBy6jo32Xg0g5DFwW+NLl6bOGgjuMdTZ7KTd4GgjATVbUXgD5dyJycvxLtn/+5nzBzoT1y8x882/7TtMt0grKv/M+0KM490b7/f3q2/YN9ngVxPBbCTAAAAEgptntGZcr00/OGBn5+Kq9Kd2lGW2e31WHbqU8an6yriT74e3DBNut+XxoX/Qg2v5Gp2up6bk3nuqy1KaW2708rTanmFRJoepccyPZmJanItNXBtQIHWvNSpt9KB3o1yBTzKo4lqWJw+PKTq6zn/sG3tvW7n3cJiuNpPIU6HLKMiTwueV0Oho0Hgg2VZMRxukKYiaraC8AEXNQIYabJh0zPmc4Ic58C02plW7RhZo1pfpjtM+3zfSjG+gkzAQAAIKVwOllfNHy51fjlu1MCI7hueb5YW00S7smom28+syZkdOCBxtaYjuOdzpjMDu2yNt6CzYetcFhGYl0yItfIqwh2VJ+yMjh9Wx5nqiHP1WNLKwKhy4L+QxdIPvM8TbAamiMHXYdPtVnrYjr7yt+6fBnw+oZaa8p5KoXo2YIzQlbWPY2EXBcn9BT3Hte7nq7fyBc48rh+MqtsUMfZfTTYQC1359GB75CiEGaiqvYCMAEXNXKYeYm9/YEw93na9APTv/Vsk/85bdpu2mm61fQ+5X5/Z99vYphj/tY+xidjrJ8wEwAAAJLC/hMtxrp9jf0GFjJ12Jn2+Ns3AutKeqc/SyiXbOrPnLPWkPSOILtn1gajqa0r5mNJaOMcw9uh229kKvyOujPGcyv2hp3O60wJliBJQk6ZKi/bvjO5OKUDpbPtXSldX7biXSuwpiH8WoHSUEpGJDv7DV20c1DrE4I//M+8wKjEb00qirjPzrqmkPeOzQdPJbHCxCPN2+Rx/eHNwU2hl6n4znO0YNNhn6pLPoSZqKq9AEzARY0cZn7Z3n5XmPsMs2/7N8+2N0x/Yvo10x+Z5tr7jPXs84mcyE2B7rZvu7afWj9uh5dehxBmAgAAQKKRDrHONOY/vrUt4lRUmZrnfBh8d3u9tc07dW9xed2ga+mNMUAZvnine37pXD6jaJ81VTseVlc1JDwQkEZEX3hiRdgA88oxBdboTBn1agWangZG0mk9VdYlhfTC+7ouP3S6z+0VR5qMqx4vdPeRNTYJpVODUe9WWtdEvkSKxIS8qpD3kVVVqTd6ezA4jc8GWjd0IOQLLuc5mlW836fqkg9hJqpqLwATcFEHDjPvDHMfJ8z81wGO/Z5pd47dLMgTZj4SZl8nzLymn+ONzonQNZ0wEwAAABKJd009cci00rDrrjkfrC8cttxax1GQ4PByTxA6GGS0oqxz+cAb0XcT/549svHbz621GpcMhqpjwWmITljrJ0ebzlmd373PtdQtYYSEp87U9mXmuZ21SJ2Qc0ttZo22guQhrx3ntVSkrGe6yXzdOV9kiFNXVRNkphDTi/a516a5ve9oc7lW1z+9JuQ9ZUn5EQ2VJgZZB9l5XC+sqRnUsWSksXOsZwv3+lRh8iHMRFXtBWACLqpP08wjHPtO+xg3278Papo5IzMBAABABxKgXTs+ML3UG6DJ6EHvKC7vumx3vxS6dtl/v7rZHRkp6+7Fi0xtjWWat9TujF4cvWzw/39JAlrn/DLC029+83qwOZGEFP09RunALqHx1yasjjg1GCAaZA1F53W3zBPSS7Ap67M6t81dd1BfkRAW7xIB1WHWwtxzrDkkyBRfXX8w+YUmiEMn/Z0a7nyZ9Ph7gxvlqRPCTFTVXgAm4KIO3ABoepj75OcoDYAiHPsu+9jf9myrNs0Ls++MHBoAAQAAQAqSX3nM/bA4p/RASKAoQeE7WwJTx72jFl8uORByjALPMWSkYWtHd1y1XO9p4CMf4gfCG9Is3Dz4D7oS2DofdmUUqp+s2ROc6iuNVaLhZEsH6xbCoDnW1O6+9mRdWEHWyHWWM5CGV87fOaQW3mU81FG1gqy7q4aZMro2U9iw/6Sv0+e/OC6wxMfDb2/3oTo9EGaiqvYCMAEXNUKYad+2wLTB9KOebf+RE2jw81QUx15u2iXn8GybYN///3i2fdT0hOlbcdRPmAkAAAAJRZrlWKMqR+ZbIaQEetL9+EK76Yw49r1dxuQVwY7atSf7dgmX9cyc22WkZqzdwKV5kPcD+YglFQPeR6ZTOvtX1jfFdL5I3DCpyH0MfiFrkDpdomVKfrgp/ACJwjtV98U1gRHHr5QccLe9vyN9OztnOjLS3blOb2061Od2+fJIbrt5crG1rq78PG75bg2V+o+MlL/x2SL38R9o7PvvTqw47++yNnG6QpiJqtoLQB8vZk7Ozaa3m95n/6EvtH8XP2Lvc6lpi+lae//bTCtM6511MO39HjadY/pT02+Y3mFaYB93lHLej5keNd1p+gP7uHL8ZjlfHI+DMBMAAAASgoSW3i646kjE9ftOGp8dU+Defr49BT1SV10JL3/2ykZ3/889Xmg155EO6dGMLly+82iftSQH4on3AwGqjDCTTut+8NOXA+Hud6eU+HI8QRojOY9rdumBge8A4CPyt+58OSHrswqTCva4S0sw+jd16ejucd87ZBSmFwn3nNumrKw2Pm83FnvknR2aqvUPeT+/a2ZZxH+f4uUHL5Rax5Mv8dIVwkxU1V4A+ngxc3JqcyI00zE9z7Pf1aYrTdtMz5ouMb1QOdb3TEvs0ZXddjBZnBOmE7q9/4X2cc7ax5Xjfy7Ox0GYCQAAAL4iowR//spGdxSP474TfddllFFBzsgfx6fsMCQcMpLmW5OKQvYXrx5baDy6ZKcVkHqDE+/PI5dWhNxHQhanyVAkfjIr8GH3O5OL43gmwvOXt3e4NfvFQwu3W8eUKezxdloHGAxOt3L5OxTkv/K7NJeC1ObqseFDSmmI47xf1jQ0G9+0l+mQtXnTGQnfpZmc89j+Z95m3wJ35ws3aXKXrhBmoqr2AhBVCTMBAADAbxZtresTNv5XP1OqZeq5fJh09t1++Ey/x5cprQs2H7YCU+9U9WCwucK4ffo6678SWMr0dMEJTb0NSWSdyUjIB15n5OifFvi3/pl3DToJfv3gqxMCjZPkOQHQgbPMwe/t9VofeGOr9bt0wobURkaJy7X6mfL+4Wy/wR4tnwmjDoWn8/e478HymM51+vM+LDzwuv26f2aNb8dMNoSZqKq9AERVwkwAAADwG1krzFojc1S+1fBndVXDgKFdb+8H1vqUuTtjW1vvTFun1YH2ZxGCTcfVexrcTuoyQtP5WT7URuJo0zn3/q+U+Dd1W+p1jnvQhzXapGO5ul4hQLJxgq9fzA4EYne/FBjVfNsL6TtCLVuQL5vkWsn6kQ7etTSfKQi8T/7cHnX4van+LZGRbOZvPOQ+rusmrraaoPmJjG6VY8uU/HSFMBNVtReAqEqYCQAAAH4ioeWn7G7d//tmdB21/eJ0a6fVwOLe2RuNH764znhwwTarW7rU8ulR+e4H2OLqE+4ozTtmrI94vJW7j7v3Kdt/0rc65fzOcWW9z8HiHQm79dBpHyoEiB1nSQb52xNkaQb5/f65mzRXBgPxmL0Eh3wB5TCreH+f5me/m1/uhoDpiHypdYH9pZcsi+DHl0kqzjrLl47I8/3YyYIwE1W1F4CoSpgJAAAAfiIfFlOpg/GTuVUhIzTlg6xMa3fW85N1PSM19pGGF879BlpbMxZqGlrc476zpW7Qx3PW4PwU62WCRpwR2U4Dry+NW2n9/ueF/i3RAIlBRnQ770kt5vujIKG0/P61CautJTcEabjmBIHh8GvZDL+Q99pW+/FUHGlyv2iT9/1EffEzeUXw3410fT8mzERV7QBc/m0AACAASURBVAUgqhJmAgAAgJ8Msz/sXjw81/1QrJOz7V1uYxLx+3ZThqXbjgw4mtEJZ77y1Cpfa5I1P51zy1RE6frccLY97uNdZ69VKF3SAXThhOpfHLfCCr+cBmDjlu/WXRoMgCzx4W30c9x8P3J+H++5ftKcTbbJkh5OwOnw5sZD1vIdo5cl/3Nl/ZlzxvSifdaSGw7z1h+0ar18ZL418tTpxC415lUcS1gtsiSJ89zJbIF0hDATVbUXgKhKmAkAAAB+IeteSpARrpGETuaV1fb5YF53Orge3BfMD7kSBMpoTZlaWVB5zNh7vNltqvPf/TQvipcfT1/fp2lRPKOajjUFQ4dpq2t8rxMgWsa+F5xe6w3spSM2pDayjIZ3GY5X7SBQLPd82eMdwSnX2IvTxfv8of6sBRwLzpqfznqtgiwhEm795Nml/q1/HI6Fm4NrIh862ZbQcyUKwkxU1V4AoiphJgAAAESDdHuVsLI/pAu58yFOAsRUobun1/jlnE3GteNXuh+yZVSRdFmO1DDIq3Qf9xsJLuVD761Tit3zrN17IubjeEeYbqk95XudANHyvGdZhtqTre7PMmIPUhvv9ZIGZXfNDKx/eo35nul93399Q/CLIfkixcvNk4PvZTJKN5lcPTYw+l7WSJb31o7uHndksHdkvgTuiUZGfaprjaYbhJmoqr0ARFXCTAAAABgIZ7q1M2VP1sK7YVKRNWVbRjTK7bIunne0oXQCT3X2n2gxJuZXGQ+8sdUKFa8YmR82zCypHnyTnkg0tXVZI5nU6ZzRMnTRDnc0XKS1PwGSwZzSAyHBvPNzIqf0gj9IAOhcr5FLK9z3pFHvhn5GXLa93t2v+nhzyG3ONG7xouHLranf8XKmrbPPNPZInGjuCHm/lqZqmw+ecn9/16xZ3us37D8Z9TEHQ2lNo3tuPxvHJRPCTFTVXgCiKmEmAAAA9IeEbdGMXvT63SklusuOC/mge6q101pDc3F5nTUic8Hmwwn/ADxkWqn1vEmgGivO6NJ7ZrFeJuhl0da6kJHZzs8bDzBiOB34nD2C0fulzgYljCvyhNTekeA9vR+4XcId1SA0GuS9VrqBy7qW8kVNNMi0eO95nynYYy1tEGkEaaLZURecoVC463hSz+0XhJmoqr0ARFXCTAAAAOgP7/TD++duNsYs22U8/PZ24zevb7FGZd72Qqlx47NF1hTuK0blG58dU2DkVzISKxZkdKjTmOJUDA0jTrYERyTJFF8AnazYdTxkOm+kEXyQmtzyfHFIKCjr+PYoS4vI+pnO7aurGtztjZ73IifUlGnesj1aJMiUANQ5zmdGF0R1v5fW7g+p+0cvrrPWzpSfpRN7sjnQGPw3U74US0cIM1FVewGIqoSZAAAA0B+ZMMok1ZFpkc5z/P6Oo1HfzxseydRGAJ1s8DSRcRqyiLEEWqCP++duCgkFhy/e2WeffSda3NtlvV6H3UfPutulc7jzs3Q/jxbpgq6O8j/b3jXg/f60YHvIfaTT+uX26FK5Ldl4p71LI6V0hDATVbUXgKhKmAkAAAD94V37btNBposmAlmv7pIRgWYVQxf1DRAiIUGB3EfWt2vp6B74DgAJxBto3fTsWvdnacAFqc+IJRUhoWC4tYK9Qd08T1DnneotobaMjpSfJVSUpUoGYmddk3v/i4fnuj9H00DHGVHqvId6lWZGyca7/ui01TVJP78fEGaiqvYCEFUJMwEAAKA/3u2n4QP4h0zZj3Va5B0zAg2XvjM59rU2AfzmyJlz7nuFEyx9elS+7rIgSiR4c67flWMKjK4wIXSkoM67Xqo025Ep6LEsgTF1VXXIiE/n54GaR0lQ7oSfsvyJ07jIUaZ868CpaXxu7E3dUgHCTFTVXgCiKmEmAAAA9IeMvnE+GDY0J7eRQjYxo2if+zwfOtk24P4SNEgH80jTQQGSTXN732Zh101M/pqFEB/eQPKhhZGnZ8tamFZQtzwY1M1cG3z/kqnhsv6lM2JSgtHWAUaO3zkz8MXMN59ZY5xu7XSPNat4f7/3ky/YnH0Xbj7sNlMTpbt6MrqXh8NpppSu782EmaiqvQBEVcJMAAAA6I8pK4MjZjq6e3SXk7FUHAlOs5y/8dCA+3unZUoIAaCb3t4PrCZW3jDz+9NKdZcFUbLV29xnT0PE/SQkDCyJEew2Lh3InaY/ToC4fOdR93jSpCcSbZ3dxkXDA02DRi6tsO7vrHkp62/2h3fmgLyHOktviA+8vjXGZ8A/vj5xtVXD7+eXa6thMBBmoqr2AhBVCTMBAACgP5yuxDIKEBKHBEEygkme6x+8UNqni7DK3HXBEbMHNU2lBFCRaeXeMPO+OZt0lwRRIiGiTPd+YU1NvyMaZfSkGhb+8a1t1rYvP7nK3Sbvac6+X3hihTVFPRxr9gSnpBdUBqaVf/u5wJqr987e2G/NEzzrBsvxvWs8y3ukLm6dUhxV/akKYSaqai8AUZUwEwAAAPrjzwsDnWKvGb9SdykZz7jlu6OeXikjfmS/qx4v1DaVEkDlK0+tCgkzH1ywTXdJ4DPyZYtcW1nn1+GeWRvCjsR9Z0tw6vprZbVhj+eM6rxg2HK3e/l/vbrZ2nbDpKJ+a/nlnE3u9HRBlt+Qum58tsg41do5iEc5OO6aWWbVJY2Q0hHCTFTVXgCiKmEmAAAA9Mf9cwMfKmWkDCQWmW7pTE+U6Zr7TrRE3NcJjeT6AKQKN08uDgkzZWQ3ZBY/f2WjdW2HTC1xtzkjKdX3IwkXnfcq+W+4pkLfsV8zt70QDELHLNvlNpLq78saGQlqjRJ9Q9+U8nA4YWy6/rtJmImq2gtAVCXMBAAAgP64ffo660OZNGiAxLPxwCl33cHbIkw3bzjb7oZFMiUUIFVwGrmE63gNmcHv7FHh33h6jbvNaXgzdFHfhjfzymrd14OM1PTS2NLh3japYI+7fXbpgQEbzzWdCzackunxqYSMSFan3acThJmoqr0ARFXCTAAAAOiPb00qsj6U/c88RgAmi9HLKvttnJFXEWyssWH/SQ0VAoTHGZHm+MaGgZtZQXoxbPFO69pKgCl09/S6X8B4A0kHWcvyC3bTIJkO3uv5gmbptiNh38tW7Drubt9SezpsHfmVx9x9ZP9UQgLY+jPn3Gnz6QZhJqpqLwBRlTATAAAA+sPpXPuXt3cMvDP4wrnOHuO6fqaby+gnue3CYcutfQFShT8t2B4SZubuPKq7JPCZJ3MDTXekA7lMAfeOFJ+3/mDY+8iXMuFeEw/ZazJ/6rE8o7M7OAV9z7Fmd38JPFVqGlqMz4wONEy72HyPlBGe4B+EmaiqvQBEVcJMAAAAiIR8UJUPivKBcfzy3brLySo2HQw/3VzCyytGBjpG/5JO0ZBieEcVi2WMHM44ZGkL5/rK+1FlfdOA4XVrR7dx5ZhA+HjL88XWvy1n2jqNyx7LC9v1XtYPdo45ZWXoFPITzR0hjaYWbQ2dug6DhzATVbUXgKhKmAkAAACRkA+qrM2oD6cJhjhz7T5r25Ly4LRMmW4OkEo8W7g3JMyUEXaQWbzmWQPz+Nl2Y82eBvf3zQdPRbzf8yur3f1Wm/fxvlbkGCpXjw2sw/nw29vdbfJvkjQecu43eUVqrZWZKRBmoqr2AhBVCTMBAAAgEkebzrH2nUbkg7s02XCmUsrUyp/MKrN+v+rxwpBpmQCpwMslB0LCzEjNWyB9eXd7vXt9q483G29vqXN/P9jYGvF+TW1dxuX2qPLvTS0xPj0q+HO4juXfn1Zq3X7XzDLrdxmd7l2T9c8Lt/fb6RzihzATVbUXgKhKmAkAAACR2H30rPvBcTlr32lhs2e6+U3PrnWvh4zaBEg1Fmw+HBJmErhnHt6RmFtqTxkvrtnn/i7TyfvDWW/Ta0HlsbD7Ol3TZUq5MOrd4BIG98zaYHT18NpKFISZqKq9AERVwkwAAID0R9YQG7d8t/FUXlVIp9jBsn7fSffDY2lNo2/Hhdh4/L1dfQIACZoBUo28imCHaVnbFTKPrYdOB6eLVzW4y2FcOiJvwPvKv1WftNdhFr/93NqI/2ZNyAsEnxcMW24ts+HcR77USdcu4ekCYSaqai8AUZUwEwAAIH3p6O4xZhTtc6fuiauqjvt2fG8wUXGkybfjQmx4p5uL351SorskgLCs29fovk6/OmGV7nIgAchyF95O47+3R1B+bcLqqO7vHWG5bHt9xP3mbzzU50ucLzyxwqg/c86vhwIRIMxEVe0FIKoSZgIAAKQfsk5Y4a7jxtcnru7zYU8+KPrFW5uCHybrTrf5dlyIHZnO6Uw3f31Dre5yAMIiX3o47xnSqAUyD1kH1bnG88pqrTUt5efbXiiN6v6nWjuNn7+y0Ri6aKe1DmYkSqobQ/5tk87nfKmWHAgzUVV7AYiqhJkAAACpT3tXj/UhbtHWOmvNsR+9uC7kQ94Nk4qM658JjNz7pvlfv5BRn845WgZYCw0Sj3y4lyDTz6UEAPzk0Mk29z3jF7M36i4HEoD8e+Rc42mra4xvmf/+yM//M2+zr+fxvpZkqvnqMB3PITEQZqKq9gIQVQkzAQAAUg8ZhSfrhd0/d7M1+tIZkacq3WBnlx6wGiFMWVntbpcu5H7wlL1m2YXmB0m6xgLAQJxp63Tfh/741jbd5UCCuNhe93J87m7jyjEF1s/DF+/09RwyalOCUgky39hwyNdjQ/8QZqKq9gIQVQkzAQAAUgcJJeXDYbjg0jtCRUZfStMFma7nUO5pyiAdhf1ApgHK8T73eKEvxwOAzKbbfA9z3ofkPQoyk6vHrrCu8YNvbXOv93Mr9vp+HhkF6teXcxA9hJmoqr0ARFXCTAAAAL3I2peTV1RbeqePnz/0feP6p9dYU/eeKdhjvLu93qg6dtZq+hMOGcVyxahAI6A/vFnuS20PvL7VOt71Pk5dB4DM5iezyqzR5H42I4PUwpla7vW1slrdZYFPEGaiqvYC0KcLmZPzUdOJpoWmjfYf+ugI+37OdKVpq2mT6WLTCyLs+3vTPaadpgdNR5l+OMx+Hzeda3rS9JxpmekNcT4WwkzQyt7jzUZze5fuMgAAtOBtluH128+tNfafaIn5eBJ8yv2vHltorXH5yzmbjOsmrjYONLbGVZ+EErE0dgAAkC9WTjR36C4DEoh0GpflR7z/buVXHtNdFvgEYSaqai8AfbqQOTnn2cHkWtNZkcJMk0tNm02LTW8x/aFppWm96ceUfR81/cB0vOk3TB+2Q82XlP3+xrTCtM70HtMbTZeadpteF8djIcyEhCHTQu5+qcwaadTUFhpYSvMC6bjrjPihmQEAZCOvrj8Y8mFQ1iF7dMlOa2pdPEhnWedY35lc7P4c70jNW54PHOO+OZviuj8AAGQmNQ0txj2zNlj/RshI3NqT8X1pBqkHYSaqai8AfbqQOTl/Jdo//3M/YeZCe+TmP3i2/adpl+kEz7Z/Mm03nancf7gdcF7m2faAfb5rPds+ZLrLdGMcj4UwExKCTIX80riVId0OHTq7e43fzy8P+QB/soVv8AEg+5DgUt4DL3sszxrNNNgvdg42tkZcZ/PImdjXHfvyk6vcddEAAAC8SGO49ftOGpsPntJdCvgIYSaqai8AE3BRI4SZdsAoU8BnhLlPgWm15/d77GNco+z3b/b24Z5tK2QqephjDrP3/fcY6yfMBN8prWk0rhiZH/JBWj4Qywd1+T890p1X/aAt080BALKNO2ast94Dh0zzZxq3vMd+5alV7nurjHx3fh77XuzNOC6338tlJD0AAABkPoSZqKq9AEzARY0cZl5ib38gzH2etkdc/q39+5P2vn8fZl8Z2Tnf8/sxGfEZZr9b7WPcFGP9hJngK4u21hkXDQ+uoSPTzJ2fV1c1GO9sqXN/dzohiuv2NeouHQAg6UiXcHkP/PPC7b4dc0JelXVM6Xgu3c7vnBkITCWYPBvDGsVdnq7EiehSCwAAAKkHYSaqai8AE3BRI4eZX7a33xXmPs4oyn+zf3/JtCPC8ffKSE7P710RRnteax/z7n5q/bgdXnodQpgJfiCjgWQqubvu2/Bcq/OuNPf51GN51ra7Zpa5Aebnn1hhTUlx9l9m7guZBeugAvSPLK/hvAfOKNrn23FlKY91NY1GW2e39bt0FHbOM3Nt9Ofx1jen9IBv9QEAAEDqQpiJqtoLwARc1IHDzDvD3McJM//V/l3CzPYIx5cwM9/zu4SZ08Ps54SZfcJTzz6j7X36SJgJg6G7p9cYumin+6H306PyjbL9J93bhy0O3ua4pPyI0cgH5YxDQu2ivSeszseXjsizRuMCQHg2mO+T3pHriUK+WPimPd38mvErrRGX0bDvREvIezYAAABkPoSZqKq9AEzARfV3mvlHwuzr2zRzRmZCPEhQefxse8RRdq0d3VaXW+/amNXK+peV9U0hQeaPZ6y3Qi9ZQ/P8oYFtzxTsScbDgQQh11PWSv3hi+tCrjVNQwAi85qn8/jhU20JPdebGw/FHExuqT0dDFv38MUEAABANkCYiaraC8AEXNSBGwCFG0WZnxPaAOgn9jG+pOz3rzl9GwAVmlaFOeZQe99PxFg/a2ZCCDJip/zQaWN60T7j3tkb3eYPMvIyHD9/ZaP7YffmycVW8BmOH7xQ6nbUlU7nDlePLez3+JD6yCjcH9tNTFTvmbVBd3kAKcvIpRXW34mMYk70sgztXT3u++0tzxdbX0AMhHd6+lbz3wUAAADIfAgzUVV7AZiAixohzLRvW2DaYPpRz7b/MO00fcqz7R9lmrkafNoBpYzgvMyz7Tdq8GkHp5WmG+KonzAzy5G11WTtSlnv8qcvb3DXt1SVpj5N50IbR+w51hwSWrV0dEc8z466M8b3p5Uab2w4FLL9pmfXWvf/71c3J+TxQeLYZL5uZB1U7+tEQpknc6vcxk/fmlSku0yAlMX5O/nulJKknO/5ldXBpms1Azddk4Zuzv77T7QkoUIAAADQDWEmqmovAH28mDk5N5vebnqf/Ye+0P79dme6uMmlpi2ma+39bzOtMK03/ZhyvEft4HKc6XWmD5l2mL6k7Pc3dnB52B7R+S3Txabdcr84HgdhZhYiI3QkVPzJrDLjkhG5YcNL8StPrTJ+MTs48nJxeV3IccYt3+3eVnuyNa5anA/zMj0ZUhNZDkCur7xuBFlH7/65m0JeK/I6kteDrIMqjFhS4a6fCpAtyJdD8rchDc5un77OePjt7dYo9/zKY0ZNQ7PR0d0Tsr/sl8zlGKSzufOeLyPvB2J26QH3b1zuCwAAAJkPYSaqai8AfbyYOTm1ORGa6Zie59nvatOVpm2mZ02XmF4Y4Zh/yAk0/JGRm4dyAg17Phxmv38xfdX0lD2is0xCzTgfB2FmFiHrX84q3m98wf4Arfr1iauNv7y9wxqNc+TMOes+Mu38M6ML+oyelGM5ncllinG8/G5+uXWM68xzQ2ryyDs73CUCZKTlheZ/3a71j+YaY5btMhqaQ5cXmLoqOALMCUEBMp28imMRvxwSZY1geZ+VjuJn2jrd7S+sqUlajY8uCTZk26usb+wgU9ClE/rT+XvcfbujbBoEAAAA6Q1hJqpqLwBRlTAzu5ARQt4P1tLVVtaqXLrtiHGsKfxal8KfF2639v/ko7lWwx/Bu5bags2H465p1LuV1jGuGMkIvlRk99GzYUOZ84a+b406i/S6kdeEs++hk4ltbAKQKjzw+lZ3pPKPXlxnXPV4YcRg03nvEwt3HU9ajQcaW62/Xzmv/A2ryN+rrH/srfUKRlgDAABkDYSZqKq9AERVwszs4md2s57Pjikw3t5SZ426jIYVu4LB5fKdR61tv3l9i/W7rLHZ2s9amQPBCL7U5lfztrijMh9/b5e1rqqMpt1Vf7bf+xXtPeFeV1lbEyDTkTWD5Qsfec3/0TNtXEZgSvMcec+dkFdlvf+qwebBxviW6YgXGWVvjawenhsyqlo6qn/5yVV96pMGbgAAAJAdEGaiqvYCEFUJM7MHmTbofIh+cEFs67NJyHiZ3RhIgqzTrZ3Wh2D5/U8L+o7siYX5Gw+5H5jr7antkBpU1je510ZG58aCd0TnezvqE1QhQOogawo7r/nVVQ0R95OR8N6gUALQngR3MleRpm/O+WUquaAGmfLeLtPfZUq83AYAAADZAWEmqmovAFGVMDN7kA+jzofUOaUHYr6/s7aldKuWNd+cY63fd3JQdRVUBteY21nXNKhjgb84o7dkVGasDZ6kWYhzXV8pif31BpBuOM3S5Euj/ka9yxdL3gZaMqU72UgNMtpSzn+lWW/18eaQIHN87m5rHwAAAMg+CDNRVXsBiKqEmdmDjI5zPqjKlMdYkenl6tTD28wPw72DHFG0pfZ0cDTTnsijmZKNTJ3fsP9k0kdMpQoyjdy5LuHW1RsICUIuGr7cDUYAMhkJ753GWMMW7xxwf1lrVtYJjvfvyw+87+nO9Hjr73U5QSYAAEA2Q5iJqtoLQFQlzMwexpkfUOWDqnzgjmdtSuls+9UJgZE7N0wqskZ3tgxirUwHGfHnfIiWNeVSBWdN0P99s1x3KVqYVLh30A18nJFe3vUDATKR18pq3b+Xsv3RjVbffviMtQ7t0SY9y2vIFzXOe7rjE+/vIsgEAADIcggzUVV7AYiqhJnZwx0z1lsfVm95Pv4pjTL6qKah2dcPuxKIOh+kZxTt8+24g0Eadlxgj7ISpXN7tnGbPQX1O4OYAutMY737pTIfKwNIPX5uN1f70riVgx6tnkzmrjvovs9JsEqQCQAAAISZqKq9AERVwszsQEbgOA18hi7aobucEOTDszPFUUaPpgKLttaFjFaSEYaD6diebpxt73LDXBmpFS9OJ3QZyQuQyUiIKa/1P6TZSO7unl5jyspqa2QpQSYAAAAIhJmoqr0ARFXCzOxARlM6wZx0D081nOnIsXZZTxS/fm1Ln/VBx74Xf6iXbnibMq0ZxDqmjy2tsI5xxah8H6sDSC2a27vcvxcJBgEAAADSGcJMVNVeAKIqYWZ28M6W4EjDyvrU6xj+vaklVm0yVVM3sp7op+xRrDLK6ocvrrN+Pn9o9nRbH2mHkBcPz7XWSo2Xaatr3Nfduc7Y12kFSAdk7UvndZ6786jucgAAAAAGBWEmqmovAFGVMDM7cMIpmc7d1dOru5w+3Ds7sN7crVPiX5/RL2R9TCeYkG6/e441u12Kpb7uFHz+/Ob6Z9ZYj/fOmesHdZyFmw+7z6U0egLIRLxfFlUfb9ZdDgAAAMCgIMxEVe0FIKoSZmYH358WaMQiDVlSkT8v3G7Vd834lVrOL13UZWr51kOnjUfe2REYlfhortutfWJ+lRtWzCrer6XGZFF/5pz7WGVk5WAo2nvCPdbGA6d8qhAgtXgqL/D+IOvMdnZn/pcdAAAAkNkQZqKq9gIQVQkzMx8ZiXmx3WBn1LupeZ3H5+52pzUnuwmFBJZyXmcq+SUjAj/LaFEHmXp+3cTV1naZgl53ui2pNfrJ/9/emYDJUZULuy7g9V7Fu/569d7nuqAgCi6IC4iyKMhVBAQ3QHGBqwjKFWQLYQkQEhJCZA+EELIAISEGAmSZ7JN9Xyb7ZN8my2SbJJNMJgnUf76qOtXVZ2pmqme6+/Tyvs/zaqa7uurrqjM19NfnfJ/MLJ23YY+3ZL52/+EmnZeHRGZTLty0t13HWrFtX7ivtxfVtGtfAIXK/w6Y641xmdEMAAAAUOyQzERT6wEgmpLMLH3GLkstm35zwRbb4cTywuS1YYzSSTufjKja2qTZT1yjpGmrd4bP/bbfnKLt/PvIqBVp7/MzHUd6DZh+3Gu6e9Or892LH5/sPf6FThXusXfb9x731DeWzYxWKF8u6OGXZZCkJgAAAECxQzITTa0HgGhKMrP0ubavX4/ytPsrwmXThcaw+amac+t25q62oiQge1SsdG8etMCtO+QnTW8ZvDCccakbEUltUZm1aCLd1nWckgQtNg4fPeYlKeOSt6Y3DJzX7uPJ+dazXruOXJ6FdwBQWMiy8pOCmrqy3BwAAACg2CGZiabWA0A0JZlZ2khiUCen7hu+xHY4zRKtrTh3fe5qK1Ys3RYep8vI5d4S/C8+MCZM3skS7LcW1bgLNu6Jff3u+kb3yw/623/14XFhQrRYkE7L+v13H73C7TdtnTdT88+vLfCa/chSellmf/r9Fe6MNbuyckyZ9SnHk2MAFDKTVu5w36mqaVJ6oSWqt+8Pf6ekERAAAABAsUMyE02tB4BoSjKztOn8zrKi6LK7ZEtdGOfoJdtycgxZMv3dnpXhcT5/32jvWJkmIqKdizu+sTgnseYKXdtPkpVSBzQOmU2ZSTKnNa541m8+dVXvmVnbJ0C2kfqun+zg/15f02emu62uIdHrRka+IFjUzhqzAAAAAIUAyUw0tR4AoinJzNLlUGNqSXGhJ5IkcaATAq/M2pCTY7weaWyj1bMspfGPzLpMgiT7JNmh9yGNdIoBeX9SH1NivnNoVd6OK13i5ZjfoTkKFDCPVqTXkpUZ2zKT2UR+/zsMq/JmMMuXIU+OXxW+plDLeAAAAABkAslMNLUeAKIpyczSZcicVPJuZMyH8kJC6s7pWCU50BI79jd4S+bHLdueeP8yC1Evd/5Gl/FhkxvtT5+fkVG80eX7z0xcndFrbTFgxvow5plrs7OEPAn3q2ulZ4MCFCKSoDw/aOIjM7aj94Y7hi5y6yNJyuhMzDM7j3Ov7z/H+/dZXcdbfAcAAAAA2YNkJppaDwDRlGRmaSIfznXC7utdxnm1IQsdPYv0J89Nb3YJtHD764vCZMLTE1Yl6ir+4tR14Wtem73RfXtRTVrCQrqpZ8qXglmdHYYVx1Lzy5/xl3tLUjeby8hbQ5K9+jzXM3MNCpBlNfvCMdp78hovYalr6YrnPjrRq6Nbd/CIVys3rmHWL/rMsv02AAAAALICyUw0tR4AoinJzNJkcsSvRgAAIABJREFUyqratIRfMSAdxnXMP3t+hru/oWlzHenGfbrRjfuuv1V5jXuaQ/ZzxkNjvW0v6DHJ21bqZ0qzm/Z0UP/Bk1O810q3+EJF3qc0PdId7UXp5p5PhkZqjEqjJ4BC47ExK8Mxumn3Qe+xrXWH3KtfSJWTkI7l+nde1F9maDu9xd9QAAAAKA1IZqKp9QAQTUlmlia/fHGW9wH7c/eNdvceTFYL0jZSby6aPLj06anuHqOO5dhl28PnT703tRy079R1ze73r2OrY5fbS5JPEhTX9ZvTpnh/P3BuwdeCvC0yi9Vb6t2pIkzW5As53sn3jAqW5Y71kkQAhYLM7L7gsUnhPSeKzGCWWdu61qxW7q8z1uxKe2zgzA2W3gEAAABAdiGZiabWA0A0JZlZeizfuq9oZwvJ8nJdg0686K+V7o59qa7Cf35tQZjI3LCr3j2nm18HU7qUxy0333ngcFgD74dPTW2yjSRQj7VxyfWDb/ud4qURSJKl7vlGEjGn3V8R1quUOqNraw9YiSVav1WWu8sMW4BCYOW2/eHY7DVpTew2S2vqvHuMvvds3OV/IXB9/7nhayW5CQAAAFAKkMxEU+sBIJqSzCw8pC7boNkb3dr9h9v0+lsHLww7dOd7Fl42kPqe//daasn5t7tP9N6HJDp1YvKmV+d720ryQW8nNe1MHnh7afj81FU7sxpntA6nJE0LjdU7UkkaGU+2ufuNxWE8j4xaYTscAI+ekZnb8gVJc8j9580FW9zq7fvDx9bvrHfP7jre/f4TU1qs8wsAAABQTJDMRFPrASCakswsLGQ23WVBoxZJ6GXKKvVB+9N3j0xL+BUjMlsymvySDuTRRjKjguXiMmvzpOD9yvZRvOXNHf3lzdf0mZn1GGWZuo5n4aa9Wd9/e4nWqpSZZbaR2Zi65uC3uk+wHQ6AV09XN/SRsdkWWqrXCwAAAFCMkMxEU+sBIJqSzCwsol22pUFNJkjyTpJ++vWLCjDBlgmydLvryOVNugbL7MzoLKjf9psT1oOMPv6XIYtyei6WbKkL9z+iamvrL8gzsqxcYjvlnlEF083+2UmphHS0fACADR56Z1k4HofN32w7HAAAAICCgGQmmloPANGUZGbhIDPXZMaa/nAtTSeS1nOUxNC5ke7cMouxFJCEpnRjjyYzzRmrMktTPzd84RbvMamD98kO/mN/eHleTmKTxkr6uL0nrwkfm7l2V5vrcGYTPcP3yl7TbYcSMnvd7thmTAD5Ru4Relb3T56bXpB1bwEAAABsQDITTa0HgGhKMrNw6Bupwajdsrf1zs+SQLv48cnha2Q2Y6l9MO83LXVuKqtr055rPPqu++UHx3jP/fT5GV5SWDfmkLqhq3fkpumNnGPdYEdmQQo/enZaq93V84GcE73EXuqGFgoyc1Z3hpZZcQA2kN/dn6l7hYxDSWhK0zQAAAAA8CGZiabWA0A0JZnZfmSGz9a61pOOzSEfrKUTrk7I6WRPkg659YePhgk0scOwqpJLZGrmbdjtTlixPfY56dquz8FZXVNL7e8cWpXTmL73Vz+JfF2/OV7DJn3cm16xW6908ebUEnhpWlJIXB7MGJWZowA2kGZg+vdD7h0AAAAAkIJkJppaDwDRlGRm+9BNaSQB+cS4Vd6MuKTIUmRZanvZ01PTZmNG6woOmbup2dfLLDdpbKO3/eOr8wtiebMNduxvcL/z2KS083jyPaPcmgQzW9uDrtcpM2NHL0k1BLpUXVObDJy5IYxlbW1uZqa2lc5BnUJpVHWo8ZiXWDqz8zhmakLeeL5yTfj7sfPAYdvhAAAAABQUJDPR1HoAiKYkM9uGzH7sPnpFk2XhktSSWXEtIUnIV2Zt8Br8RF8rjVoeG7PSWyat6z3Kz3FIB93fDZgbvvbXL83OKJFaikiTm5dnbgi7E0tyOdfoJjuy3PzhEalmImc8NDbnx26J219fFDZFerfAEtzRGqfTVu9M+z14a1GN7fCgDOj4xmJvvH3xgTG2QwEAAAAoOEhmoqn1ABBNSWZmjiSHosuav95lXFrNSqnB1m30Ci+pKfUrZZaeNKEZMGO9N5NTZqFFk5jygbrnmJXursgMoW8+MiG22Y0+frRT90+fm+HNcAMfSRav21mfl2NFZ3h9t2dl2nWVEgC20Mvff9FnlrUYmkNm0UaT/+bvwna6nGeV/Q1H3BXbqAkZ5dq+s73xdslTU2yHAgAAAFBwkMxEU+sBoIWL7jhfV45RHlDWKycpz4nZrjK4YZhWxGx7ovIJ5VblYeUi5VVtjI9kZgxSn1EaRJgdl2UZ9x1DU4nEc7pNcDfuOujNinx8XHVavcvWlISlNIqJS3rp5hRXPNu0ruBD76RmAMqH8X0NR3J2HqBl3qmqafb6Si1VGxxsPOo1PpIYZPZwIfLt7umzkj9/3+jw37/qO7tk677mGzmPuqu9LO/nvPqc38MvSSFfMgEAAABAOiQz0dR6AJjnC+44XwuSjVOUP1JeoZwZPHa2sa0kM9cqzzI8NWa/Y5V7lTcoL1D2CW4217QhRpKZBpKwvCD4sCt1F3U3bFnG/KdBC8Kki2xjNv6RGVCXGjUw5eczO49Nm432xoLN3v6aQy8TllmcUUYvSS3RlRqRu6j3ZpWFm/Y2m8wctyy+WVGumb461dxE6ngWIrcOXph2rmTWcvQxKcMA7WfDrvq08/xc5RrbIVlH7u8ndxzlnQ+ZOQ8AAAAA6ZDMRFPrAWCeL7jjVCi3Kz8QeexDyp3K6ca2ksxcmmCfPwhuLFcbj0uCs0Z5fIYxksw0iNb007MjZRn39f3npiUkpXt1HFLPctDsje4Lk9e6m3Yf9B6TGVGrtu93l2ypSzQ76snxq8Jj6SXk2+oa3C8FHc9lOe6WHDe3gdaJdjA37TdtXd7jWbBxT5g4l7qrhbpk++VIgyLpPi91YusOHQk70Z9672h3fZ5KBZQyr6n7kDkuX2+hqVg5IE3B9LmQRlkAAAAAkA7JTDS1HgDm+YL7S8sHxzw+LLg5fCzyWNJkZp9gvycYj18d7PObGcZIMjOCtyzTmFmpl4Trf8vzew825jSONxdsCY9XvX2/VydT6h/qx0ZUbW19J5BzZLxI46ZoYk7/nO/u3DILMxpLz7HVeT1+JqypPRA2uXo5klCSzuY6/it7Tfdm0UHb+fNr/kxyaVD1hU4V3r+lBIGNJF6hXMtZa3eFY6yyutZ2OAAAAAAFB8lMNLUeAOb5gjtOo3JAzOODgpvD9yKPSTKzQblHeSxYct5F+Y/Ga2WZ+pyYfZ4W7PP3GcZIMjNCdIlul5HL3XONjuPSbGd/HmpUSs1Ofczxy7d7y271z7e9vijnx4fkXPDYpPDa/PHV+eHPvx84N28xSFfwT9/t12uVBlQvF8GMM0nID5yxvkm39WhzrV6TWBbdViTRLs3J5Dz+bsBcd8763d6MV31ue1SszKiGpswqlwZmbWlsJeNTZpNL4x3zeucbmZmqz8Ha2gNWYwEAAAAoREhmoqn1ADDPF9xxFiqrlcdFHjshSFSmLRVXPKy8MaiBKUvJn1YeVU42Xr/KiW8K9LFgn3e3EM9HguRl1MtIZqb45Yv+7MfP3jvK3V3fmDaLR57LV9fwaMfnl6atc7//xJRwhugBi12yoSl6zOhr9augU7Jcs3wgM3dPD2bdSS3AiSt35OW4uUJ+x3TNWmmotXwrnbjbgiTq9LiURmPCok173a88lKrfK7V5W6rdq5EGZ1K/V15zz5uLM4pj856D7peD8hiiJEVtIjOWdRkGKW8AAAAAAOmQzERT6wFgni+441wX3AR6Kf9L+d/KF4OZl/L4z1t5/W3BdldEHpNk5uiYbXUys0ML+3vAie+YTjLT9ZNC+gO3zA7TyMzIF6euy+sHX5kxJQlVnUTVcUktTSgsOgyrCq/P4s11bsc3Fnv/lmW9uUaS3tESCG8tqsn5MfOBNFY6KZhpKvVpo7978m+pa/vIqBVhcy5oSnQ2dzQhLLVIo93kf/3SbPdgY8tfkEgJA729zLCU5GYS5FqZZTuentD2e5gsVZfZvNK4R2bOS2JSfgcy4Zag0ZSUhAAAAACAppDMRFPrAaCFi+44dwU1LvUNYYayW/Dvb7Xy2v8ItuseeazNy8yZmdkyvSevCT9wryuA5iMX9qxsUruTpiiFh04aSeMdmeUmHaP19ZKmNrlCElCXRhJFsgS4lOg5ZmX43iRxKcukOwxbHNZ+FC/6a2VGS6XLCSl5IOdIZkWaS7ulcdUPn0qNHUk47joQ39BMiDY/06UvWkOuy91BYj/qj3tNb/N7+tu8zU32d9kz07yma0mR43slQ56f0eY4AAAAAEoZkploaj0AtHThHef9ytOVnwh+7q2sN+thxrxOJzMfiTz2ghPfAOgqhwZA7UJmKMmH3HO6TbAdisdv+81p8qEdCg+ZpSZJlhXb/Nlv71TVhNdsaU1ultTKDLVogunOoVUll9ST83rJU1OaJK9MZ6/b7W0/fc3OtESnLCOWZjdSS1SWq8sSfJlV+MDbS92dLSTuSgEZC3pZ+B9enhe7jdS+vDYoiSCe9+hEd8Oupl+WyLnS9Vi10lioNfpMWRtuf7m6d903fEnYgKjuYNuS/PJe9D7lerZltufXHvbPy1+GUHsYAAAAIA6SmWhqPQC0r+Ljyjrl4wm2vTO4iVweeez7cUvUZem5skZ5fIbxkMxUyIy6z93nN8e4Y2hhfMiNNkKJ1r2DwkbqEuprVrF0W06OIQm5aC3XJHUPixEp/XBypEO7LD2XJP+QuZvCZJYsG5aZedFGTK35efW7LjNZs9WMRhJ+D49Y5s7bsCcr+2svqyIlMwbMWN/sdjJubh2yMNxWZhdLqYQoUmJDP69rmcq9sqX6wSMXbw271UsToq11h9wpq2rD/UjCP1PkGutk9c2DFrgNR4653wmuuSRbk9TilNfoGJ4YR8kOAAAAgDhIZqKp9QAwzxfcn43ZSXmJ8sKgBuZO5VzliZHtvq2sUN6gvEh5aVBnU2prTnAiDYCC7cc6ftfz3zl+w6AXgpvNL9oQI8lMxdz1qe7hwxdusR2OR3Rmk8xmyrQ2HNhBluvq6ybXMNv0jSSXvvfXye6+htwtZS8Exizd5nWGl+ZK0RmVfxq0wJ+hd8+otKX9N70631ui/pjy0YoVbvfRK9xuSlmqflXvmWlJzRez9AWBbvp0fo9J7d7X9n0N7U5OSwJTv0dJCLeEzOKUc6S3l0RlZXVt+LxuPnbuoxPTamdGE5KSFJbjSJJZlpbrBPRp91e4y2r8GctSP1N3U7/t9cy/MJJEsT62dCQXqjanaqvK70JrtT9X70gleYfN35xxDAAAAADlAMlMNLUeAOb5gjvOKY7fjXy3slG5WtlZ+UFju88oRyq3KA8rG5SLlR1liXrMfk9UPqncFuy3SpaZtzFGkpkKaayjP+Tu2FcYSUNJ4kRn30FxIMkhnbSJNpLKBjIm9Iy3rz48zt2y91BW919MyLJyc8bl2V3He7PvmkOujcwQlO30UmWdbGsrMiMwGkNb66RKIk6SfLKPX/SZ1a6yAT95zq8LKUuqk+6n//T14diSmY7PTlrtJYP1+5J7pCQkTw9mR0rtSUkSX/3CTC9paV4LSTJOjiRFheuC0hkydjOdFfv4uOpw39sj9+jo4z/vPaPFGaMTV+wIt5UvsAAAAACgKSQz0dR6AIimJDN95EOwfMD9bs9K26GErK09EH7wHjqPWUTFhDSmket2ff85WdunJM10klRmzyVZVlvKSJLu/B7pS8v1jL3WmLdhdzijTxpttZQAbY0bX5mXFsOcNiTJpN7qd4xl8uOWtd5kJw5pXqb3IV2/M0GWh0eX9UfdvOegt83tQcK1OWWMSnMdSRyaDIzMGM10/F7x7LRwBmYUmcUarf0pieDmrqckbOMSogAAAACQgmQmmloPANGUZKZfR03X35MmFYWELK2VJbPHslTbD/KDbt508eOTW984IbpBlZQcSNJNuhzoPTm1vFwSyJn8nkRn9HV+Z1mbjr+m9kA4m1E7sIUalXEcOHzUq1VpJgVl7LSlpmd0NqUsq86UWWt3pTVS+uYjE7xl/BpZ7v2pDqnyFxLnXX+rcgfN3ugu37qvxc7im3YfTJvpmRSZ7aqPKbVJTeQeLklMvW9Z9h+X0JTrLM+fcs+orNVLBQAAACg1SGaiqfUAEE1JZrru1FWp5apSEw6gvdwfdG6WRjPZ6DIuSTq9lJcuzCmkPulXHhrrJbomrWw6E7AlJOkmXbb1cuwkyLWUxjFfenCMt7xallrre4f+QqTjG4szimPGml3hPrqMXJ5W8iLTRjkyTr7RxV9CL++trdTuP+zNXm1uybwkLSXpKR3RM0XPWpbO8km7yo9avDU8J+bSdY0sL9cz7EX5QkGWxUf53YC53nMyCxYAAAAA4iGZiabWA0A0JZnphs0vZIbV3oONtsOBEuCFyanmTbvr2z+mZBmy3t/gORuzEGHpsK2uoU0zEIVek9Ykvk6SyOwWaZQTVRoU6WXQkuDMhFdmbQj3IzMXJUF4xkP+TE3p0N7STEcTadyj9/XqrMIcJ9FawEkbAXUYtjicUdlSSQA5dz99LpXQ/N8Bc9OaKf1P0MzoNy/Nbvf7AAAAAChVSGaiqfUAEE3LPZkpM3cuCOruXfLUFNvhQIkwYcX2MKEyompru/cXTXitaqU7NSRn4spUQxhpKNQcZsdvmcn5re4TwgTb0po6r4u3/Hz6/RUZzcbVS5+lVqVeJt9nSioZnknX7T++Ot97zWfvHVWwXe7l3OhGQElqjMr2stRdtk3SCE2W7V8ZmTH7h5fneQnNtxfVhCUBst2YCwAAAKCUIJmJptYDQDQt92Rm11HLww+90bpwAO1BZo/prs/X95/b7v3J0nLZl9QypNZf9thadyj8/e87dV3sNmYiUzqhb9x10Ht8/c56bx/CgEhzG90sJwm6vqosv9bI+JGO3/rxJMnRuoNHwuY9f35tQeLj20BmoJ4SxCrvT2bXNse01akyIFJDOAn7G46EJQREWX7+6aDhk5R+qOYLAQAAAIBmIZmJptYDQDQt52SmzAjSM3V++NTUtOWIAO1FmqLI2JIkSnuXmuvZw9LYBLKHJAmldqOc2zuHVsU+H22ooxOZcUgNSb1dJg2adEf2GwbOS3s8ugQ+rjO4SbRTuCQAC51obVCpByvJ4LgGTnJe9AzYTMqASL3PS5+emlYOQOqaTi+CcwMAAABgE5KZaGo9AETTck1myswdvUxUZjO1teYeQHPMjCS3Mu1wLbMvdXMVSYTq/UjzGcguP3ver7F42dNT0x7PJJEpyMxIve0zE1cnOnbj0Xfdk4IZg1KPM21/h46ETZ8kxtbQiTtZkl0Ms3flvd8yeGFaslFmU0pzIY3MetXn5/aE9TWjSPLzB0/6dTJlPxVLafAGAAAA0BokM9HUegCIpuWYzNxT3+glLvQH6BebWV4K0B4koaRr/f3o2cw6S986ZKE3a3jgzA3eLD89Vqesiu/kDG1Hd56XOpN6ZqAkMntUrAzP+1ldx7sbdtW3ui/ZTrb/06Bky7zX1B4Ij/H63E1Nnn94xLLw+YWb9ja7n5Xb9ofb9RxbnejYhYLULT2n24Qwfkk6SvkP6U4u70U/XrW5+fffEpJkllmus9e1XJsTAAAAAHxIZqKp9QAQTcstmbljX4NXo01/QP7dgLlFMYsJipNorUWpr5gESVrp18jS2puCpi6S3NxfoE1diplBszeG53udukaSyHxsTOaJTOHXL81uUv+yJcYuSyWq521ommyTmYm61uM1fWZ6jYbi7le6iZDuiF5sHGw86iUw9SxMUWbOfyXo6n6pMWsWAAAAAHIHyUw0tR4Aomk5JTPlQ/63u08MPyzfPGgBdTIhp0jncT3eZKZfEq7vn+r0HPXixyfnONryZMHGPeE5HrV4q/u3eZvDn7/RZXziJLSgG4pJUu7w0WOtbt97cqou5p5m6qrq5k9aSfDJvWvInE1uzd5D3j3szM5jw0Y3xcyymn3uZZHGPdohMbNWAQAAACA3kMxEU+sBIJqWSzJTamJKYkJ/OL77jcWxzSYAss0lT/k1+z7TcaTXdKolZOadHqO6G7q2w7DFeYq4vJDapPocy4xM3WxJEoSZJDKFNxdsCfclibnW0E2ivvTgmGa3kS9hvtuzskmCLzpzVP9bErHFjtyXpRmQrhf6ZXVuZMk5AAAAAOQHkploaj0ARNNySGYu2VLnnhEsVxRl9pQsJQXIB3PX7/YSmXpWXUvLgP/w8rxwZp8kw6KJqqElkKgqVM59dGJ4ffT57jNlbcb7keY1+vU3vjLP3byn5SXfP33Obz50RYKaqrLU/ZVZG7wx8gUj0a07gsty7VJhW12D+9T4Vd7MWQAAAADIHyQz0dR6AIimpZ7MlJlwp9+f+uAvXYZJZEK+GTwnVZdRlovrTuVRqiNL0mVpsTBhxXb3Ux1GuKfeO9qrnwi5QWrnRhODcs9oS31S6dAtsyz1fiSJfd/wJV4TmjjO7Dwu7XonRWYvSm3Vpyes8paWy35emkYjMwAAAABoPyQz0dR6AIimpZzMrKyu9ToU68RC/+nrbYcEZcyDb6eatMQ1npI6iPKcJC/X1h4IH5el56t3HDB3B1kk2jXbm709cnmb9yWdxc26pzIzXOo+Rq/5voYjaV+yAAAAAAAUAiQz0dR6AIimpZrMlFlVekamJIdKoZYcFDdHj73rXtt3dmxDIEleyjjVjakgv0jjH31dpHt4NmbBVm3e6179wsy0pOaVvaZ7yWlhUaRrvRwfAAAAAKAQIJmJptYDQDQt1WTmwkiigBmZUCjUHTriXvDYpHBsDl+4xXv8ttdTHatluTnkl3U768Pzf8vghVnbr5S0eKeqxv16l3Hh/iVp3emtpV6TG/2YzOYEAAAAACgESGaiqfUAEE1LNZk5btn2MFFAAwkoJCRxphu4nHLPKHdE1Vav4Y/8LM1dIP9I0vHOoVVe5/mWGjS1lQOHj7pdRi73Zn2ajXs+2WGE23CEbt0AAAAAUBiQzERT6wEgmpZqMjPacCUXyQmA9jBlVW2YwIy6ZEud7dAgh8isW2nYE73m53SbYDssAAAAAIAQkploaj0ARNNSTWZKQw2dLDjUyKwnKDyk/EE0qXVdvzm2Q4I8ILNApbzA1x72l57fmsVl7QAAAAAA7YVkJppaDwDRtFSTmVKTThIFn79vtO1QAGKRpNbdbywOk5lS5xXKB1l6Prm6li9bAAAAAKCgIJmJptYDQDQt1WTmH1+d7yWIzn10ou1QAJrlyLF33b5T17kj6WYNAAAAAAAFAMlMNLUeAKJpqSYzr+o900tmXtlruu1QAAAAAAAAAIoCkploaj0ARNNSTWZe2LPSS2b+fuBc26EAAAAAAAAAFAUkM9HUegCIpqWazPzyg2O8ZKbUJAQAAAAAAACA1iGZiabWA0A0LcVk5tFj74ZNVXqOrbYdDgAAAAAAAEBRQDITTa0HgGhaisnMHfsawmTmwBnrbYcDAAAAAAAAUBSQzERT6wEgmpZiMnNpTV2YzBxFl2gAAAAAAACARJDMRFPrASCalmIys7K6Nkxmzl6323Y4AAAAAAAAAEUByUw0tR4AomkpJjOHzd8cJjPX1h6wHQ4AAAAAAABAUUAyE02tB4BoWorJzN6T14TJzH0NR2yHAwAAAAAAAFAUkMxEU+sBoIWL7jhfV45RHlDWKycpz2lm2wuVM5WHlLuU/ZUfidnufcpOyg3KRuVK5c1tjK/kkpldRi73Epkn3zPKfe+992yHAwAAAAAAAFAUkMxEU+sBYJ4vuON8TXlYOUX5I+UVQbJSHjvb2PY85VHlcOVFyl8otyiXKN9vbNsn2McdyvOVjyjfU3ZsQ4wll8y8dfBCL5l5dtfxtkMBAAAAAAAAKBpIZqKp9QAwzxfccSqU25UfiDz2IeVO5XRj2znKZcoTIo99M7iJ3Bh57LQgcXm38foXghmd/5ZhjCWXzLy272wvmXnp01NthwIAAAAAAABQNJDMRFPrAWCeL7i/tHxwzOPDgpvDx4Kf/yv4uUPMttXKsZGf7wm2/aix3dnB49dkGGPJJTO//8QUL5n5235zbIcCAAAAAAAAUDSQzERT6wFgni+4X89yQMzjg4Kbw/eCny8Ofv5BzLZDlVsjP7+mrI3Z7oPBPrpmGGPJJTO/9vA4L5l5x9BFtkMBAAAAAAAAKBpIZqKp9QAwzxfccRYGMyuPizx2gnJtcHO4OnjsmuDns2L20VuSopGfxypXNnM8SZ72biGejwTJy6iXlVIy891333M/ffdIL5nZbfQK2+EAAAAAAAAAFA0kM9HUegCY5wvuONcFN4FewVLy/1a+qDwWPP7zYDudzPxGzD4kmXk48rMkM1c0czxJZj7fQjwPBMdpYqkkM/fUN3qJTPHFqetshwMAAAAAAABQNJDMRFPrAaCFi+44dwW1M/UNYYayW/DvbwXb5GWZeTnMzFy1fX+YzBy+cIvtcAAAAAAAAACKBpKZaGo9ALR04R3n/crTlZ8IfpbZlvXKfwx+1g2A7op57UonvQFQRye+AdBZDg2A3OlrdobJzOmrd9oOBwAAAAAAAKBoIJmJptYDQPsqPq6sUz5uPD5buUR5fOQxnaD8Q+QxST6+ZyY+ZXm58pDy3zKMp6SSmW8vqgmTmSu37bcdDgAAAAAAAEDRQDITTa0HgHm+4P5szE7KS5QXKm9T7lTOVZ5obHu+8qjyjWBbqaO5KUhwvt/Yto/U0VTerjxP2SVIcHZsQ4wllcx8adq6MJm568Bh2+EAAAAAAAAAFA0kM9HUegCY5wvuOKcoJyt3O35zntXKzlLfspntL1LOVDYErxkgdS5jtnuf4zfz2RjsVzqm39zGGEsqmfloxQovkfmpDiO8zuYAAAAAAAAAkAySmWhqPQBE01L6wH0QAAAL2ElEQVRLZt45tMpLZp7ZeZztUAAAAAAAAACKCpKZaGo9AETTUkpmrqk94J7TbYKXzLz48cm2wwEAAAAAAAAoKkhmoqn1ABBNizmZ+d5777m76xvd5Vv3uUPmbHJPu78irJfZc8xK2+EBAAAAAAAAFBUkM9HUegCIpsWczPziA2PC5GXUHhUr3WPUywQAAAAAAADICJKZaGo9AETTYk5mnvfoxLQk5umdKtwxS7fZDgsAAAAAAACgKCGZiabWA0A0LeZk5sCZG9y+U9e5I6q2unPX73b3NxyxHRIAAAAAAABA0UIyE02tB4BoWszJTAAAAAAAAADIHiQz0dR6AIimJDMBAAAAAAAAQCCZiabWA0A0JZkJAAAAAAAAAALJTDS1HgCiKclMAAAAAAAAABBIZqKp9QAQTUlmAgAAAAAAAIBAMhNNrQeAaEoyEwAAAAAAAAAEkploaj0ARFOSmQAAAAAAAAAgkMxEU+sBIJqSzAQAAAAAAAAAgWQmmloPANGUZCYAAAAAAAAACCQz0dR6AIimJDMBAAAAAAAAQCCZiabWA0A0VZwhN6rhw4d7Ny1ERERERERELE8lN0AyE6NaDwDRVHFZcKNCRERERERERBRJZqKn9QAQTRX/7PgJTZmheVoZqJO3lxVALFg+Mu7Qpow/zLeMOcy3jDnMpYwvzLe2x9wZgf9gO1+BhaH1ABDL3eDmzLdMmFcZd2hTxh/mW8Yc5lvGHOZSxhfmW8YcFprWA0Asd/nDgDZk3KFNGX+YbxlzmG8Zc5hLGV+YbxlzWGhaDwCx3OUPA9qQcYc2ZfxhvmXMYb5lzGEuZXxhvmXMYaFpPQDEcpc/DGhDxh3alPGH+ZYxh/mWMYe5lPGF+ZYxh4Wm9QAQy13FR5QPyP/bjgXLR8Yd2pTxh/mWMYf5ljGHuZTxhfmWMYeFpvUAEBEREREREREREZNoPQBERERERERERETEJFoPABERERERERERETGJ1gNARERERERERERETKL1ABARERERERERERGTaD0ARNsqvqN8SblSeVBZo3xLeWbMtl9RjlfWK+uUbyhPitnuluC59Up5oLKZY1cGzzfnRxO+h6RxNXecDravQzlZLmNO8ZtWjsW4Y/zl+p73MWV/Za3ysHKx8nrb16DcLPYxp/iW8kXlfGVj8LpPNrNtoriwdMdcsO0FynHBvac+uPf8n/L4DN5D1uNCxlcmcSk+qBysrFYeCN7rMuW98pzt61Bulsu4C7bjswO2qvUAEG2rGKqcqLxReZ7yJ8qZyqPyRyOy3anK/copyh8or1QuDf6QfNjYp/yRkQ89fYMbfmUzx/688ixD+UN1RGJIGH8mcbnB+zWP+Z+2r0M5WS5jTv4dcyxxbDAWP2v7WpSjZTT+/lm5VrnZ8RPrFzt+YlOe/Ivt61BOlsCY66TcoHxTOclpOZmZKC4s6TF3ofLdYKxcHvz8VDBunkwYf9bjQsZXpnEp/kU5RHmD8nvBsR4K7p/jbV+HcrNcxl2wLZ9ZsVWtB4BoW8VHYh47Ubk9+oda8bpyp/KfIo99IviD3t14/XGRfy/N5D8sFb8ObuCJZg9lGJf8zzO2z3m5W05jLua18i2/fLs/1fZ1KFfLZfwpOgT7PdN4/RjHnxHwL7avRblYAmMueqzbnZaTmW2OC0tjzClecfyZ4B80Hpd7z76E8efldwEZX63F1czruwf3wSYz6pBx10L8fGbFrGo9AMRC1fG/+aoO/n2C8pDy+Zjt5Ca+qoX9ZPohS76tkmTPiQm2zSgu/jAUtqU45mK2uS4Yh7+2fb6xybUpqfGneEf+Az9mu5uDMXiV7XNe7hbDmIt5bYvJzPbEhbk3H2NO0c/xZx8dZzwuM9x2JIgxb78LyPjKJK7Idvo++HHb5xxLc9w5fGbFBFoPALEQdfzliV4dj+DnzwY31Ztitu2hfE/5D83sK/F/WCpODo7TJ+H2GcUVbLtH2eD4db9kWcFvbZ9vLN0xF7PNdOU+5Qdsn3NMuy4lN/6C/zjeGLPd74N9dLV93svZYhlzMa8nmVmk5mvMKb7h+DOYnlH+p+Mv1b3W8Wcf3ZYgzrz8LiDjK2lcir9z/GTUPyn/R7lNOcj2OcfSHXcOn1kxgdYDQCxEHX8qvdQfOTP4+ZtOMzN5FHcHz32smX1l8iGrW7CvsxJun1FcileV1yi/rfyxclSwTWfb57zcLdUxZzx/avB8k29l0a6lOP4Ujzt+faePG9sNDLbrbfu8l7PFMuZiXk8ys0jN55gL9l3jpJpWHFPekTDOvPwuIOMraVyybeRYojShOcH2OcfSHXcOn1kxgdYDQCw05SYZ3Cz/FHlM34B/HrO9vgHHdkRN+h+Wjv+Np3zTuTTmueOC57XHtzeuyHbvBH8EP9xajMiYa2dcPYLnv2r7nGPpjz/F5xx/FsFU5WnKf1f+0Ul1o37O9rkvV4tpzMVsRzKzCM3nmFOcqdyhfFv5Q8fvANw5uPfc19qYy8fvAjK+MolL8a/KrwbH6uj4K2yki/ZxzZ0TZNxl674W2Y7PrJim9QAQC0nH71gq/+hoPJ7zJT+Ky4Jj3BLzXH8n/RvRyvbGFdnu58E+vm/7/Jej5TLmFO8L/iNoke1zjuUz/uS+ptwU2Y/8+0/Bv++1ff7L0WIbczHbkcwsMvM95hSzlIsdIyGueNDxZ4ufFPyc1b+zjDnGV67HV2Q7/dnhCtvnv1wt83HHZ1b0tB4AYqEY+aPQKeY5XbS4yUweRYWThWLsjv8Np3y79e8xz33S8b8R1X62vXFFttNLRy62fQ3KzXIac/IfvI7x7TEy/vIx/hy/1pfUSZSZmscrrw7e97m2r0G5WYxjLmY7kplFpI0x5/gzwvvFPP7DIJZLgp+z+ne2tbiQ8dXeuCLbfSo41l22r0E5Wsbjjs+smKb1ABALQcV9Tit1OJygW5vyQ5HHPu74H4y6tfC6Vv/DUvFRx582P6QNsbcprsi2Ix2/ePP/s30dyslyG3OKEY5fxPtfbZ97LL/xF9nu7x1/dsFC29eg3CzmMWfsh2RmkWhrzCnWKZc4TWcwdQni+VKC2HP2u4CMr/b8HQ22vS441o9tX4dys8zHHZ9ZMU3rASDaVnFbcBMerTzLNLKdNC85oJzs+EsXrwhu6lII+cPGPuWbqJ8EyrLGZZGfPxETw11BDBe1If5EcSnuUPZT/lJ5vvJnjt/tN/abPWTMtXfMRbaXrodSJPxV2+cey2v8KZ52/MLxcs+TD1+LlLuUp9m+DuVkCYy5D0f2PSDYz43Bz+e1Jy4svTGnuDk4tjSsuFzGnOM3npJk+riE8efsdwEZX0njUtzg+A1mfuX4NRJlFl53x59hN92hCRDjLjfjjs+smEjrASDaVlHppNf2SNPYVoofj1cedPzi128qPx2zz/4t7PM3MdtXK9cr/66N76HVuBSXOn4jjNrgD89+5RQnpqscMuayMeYi23YM4rjA9rnH8hp/iuHKrY7/Tb40fpH/OP6E7WtQbhb7mHP8D1PNHauyPXFhaY45xZWO/99cO5X1jj/j6V7lBzN4Dzn5XUDGV9K4HL9pizRdkWRTY7DtouBYH7B9HcrNMhp3fGbFRFoPABERERERERERETGJ1gNARERERERERERETKL1ABARERERERERERGTaD0ARERERERERERExCRaDwARERERERERERExidYDQEREREREREREREyi9QAQERERERERERERk2g9AERERERERERERMQkWg8AERERERERERERMYnWA0BERERERERERERMovUAEBEREREREREREZNoPQBERERERERERETEJFoPABERERERERERETGJ1gNARERERERERERETKL1ABARERERERERERGTaD0ARERERERERERExCRaDwARERERERERERExidYDQEREREREREREREyi9QAQERERERERERERk2g9AERERERERERERMQkWg8AERERERERERERMYnWA0BERERERERERERMovUAEBEREREREREREZNoPQBERERERERERETEJP5/YFeCUttX13YAAAAASUVORK5CYII="/>
          <p:cNvSpPr>
            <a:spLocks noChangeAspect="1" noChangeArrowheads="1"/>
          </p:cNvSpPr>
          <p:nvPr/>
        </p:nvSpPr>
        <p:spPr bwMode="auto">
          <a:xfrm>
            <a:off x="155575" y="-1668463"/>
            <a:ext cx="12192000" cy="3486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618758" y="6165502"/>
            <a:ext cx="63548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pandas-datareader.readthedocs.io</a:t>
            </a:r>
            <a:endParaRPr lang="en-US" dirty="0"/>
          </a:p>
          <a:p>
            <a:pPr algn="r"/>
            <a:r>
              <a:rPr lang="en-US" dirty="0">
                <a:hlinkClick r:id="rId5"/>
              </a:rPr>
              <a:t>pandas-datareader.readthedocs.io/</a:t>
            </a:r>
            <a:r>
              <a:rPr lang="en-US" dirty="0" err="1">
                <a:hlinkClick r:id="rId5"/>
              </a:rPr>
              <a:t>en</a:t>
            </a:r>
            <a:r>
              <a:rPr lang="en-US" dirty="0">
                <a:hlinkClick r:id="rId5"/>
              </a:rPr>
              <a:t>/latest/readers/stooq.html</a:t>
            </a:r>
            <a:endParaRPr lang="en-US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6198124"/>
              </p:ext>
            </p:extLst>
          </p:nvPr>
        </p:nvGraphicFramePr>
        <p:xfrm>
          <a:off x="343626" y="4275742"/>
          <a:ext cx="1145730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573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pandas-datareader.py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pandas_datareader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#df = pandas_datareader.data.DataReader(['AAPL', 'GOOGL', 'MSFT', 'ZM'], 'stooq')  # ignores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start=...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 = pandas_datareader.stooq.StooqDailyReader(['AAPL', 'GOOGL', 'MSFT', 'ZM'], start='2000-01-01').read()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df['Close']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905640" y="901066"/>
            <a:ext cx="10515600" cy="1082408"/>
          </a:xfrm>
        </p:spPr>
        <p:txBody>
          <a:bodyPr>
            <a:normAutofit/>
          </a:bodyPr>
          <a:lstStyle/>
          <a:p>
            <a:r>
              <a:rPr lang="pt-BR" dirty="0">
                <a:cs typeface="Courier New" panose="02070309020205020404" pitchFamily="49" charset="0"/>
              </a:rPr>
              <a:t>pandas_datareader provides access to many data sources</a:t>
            </a:r>
            <a:endParaRPr lang="en-US" dirty="0"/>
          </a:p>
          <a:p>
            <a:r>
              <a:rPr lang="en-US" dirty="0" err="1">
                <a:cs typeface="Courier New" panose="02070309020205020404" pitchFamily="49" charset="0"/>
              </a:rPr>
              <a:t>dataframes</a:t>
            </a:r>
            <a:r>
              <a:rPr lang="en-US" dirty="0">
                <a:cs typeface="Courier New" panose="02070309020205020404" pitchFamily="49" charset="0"/>
              </a:rPr>
              <a:t> have a .plot method (using </a:t>
            </a:r>
            <a:r>
              <a:rPr lang="en-US" dirty="0" err="1">
                <a:cs typeface="Courier New" panose="02070309020205020404" pitchFamily="49" charset="0"/>
              </a:rPr>
              <a:t>matplotlib.pyplot</a:t>
            </a:r>
            <a:r>
              <a:rPr lang="en-US" dirty="0">
                <a:cs typeface="Courier New" panose="02070309020205020404" pitchFamily="49" charset="0"/>
              </a:rPr>
              <a:t>)</a:t>
            </a:r>
            <a:endParaRPr lang="pt-BR" dirty="0"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1026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624" y="0"/>
            <a:ext cx="10515600" cy="1325563"/>
          </a:xfrm>
        </p:spPr>
        <p:txBody>
          <a:bodyPr/>
          <a:lstStyle/>
          <a:p>
            <a:r>
              <a:rPr lang="en-US" dirty="0"/>
              <a:t>Hierarchical / Multi-level indexing (</a:t>
            </a:r>
            <a:r>
              <a:rPr lang="en-US" dirty="0" err="1"/>
              <a:t>MultiIndex</a:t>
            </a:r>
            <a:r>
              <a:rPr lang="en-US" dirty="0"/>
              <a:t>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2062312"/>
              </p:ext>
            </p:extLst>
          </p:nvPr>
        </p:nvGraphicFramePr>
        <p:xfrm>
          <a:off x="301624" y="1220855"/>
          <a:ext cx="8984615" cy="51296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8461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4245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.tail(2)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Attributes   Close                   ...     Volume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Symbols       AAPL    GOOGL    MSFT  ...      GOOGL        MSFT          ZM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                                ...           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287.73  1342.18  177.43  ...  5417888.0  51286559.0  22033320.0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293.80  1346.70  179.21  ...  2788644.0  53627543.0  16648922.0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'Close'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].tail(2)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Symbols       AAPL    GOOGL    MSFT      ZM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              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287.73  1342.18  177.43  146.48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293.80  1346.70  179.21  135.17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'Close'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][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'GOOGL'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].tail(2)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  1342.18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  1346.70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Name: GOOGL,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dtype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float64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df.loc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[:, </a:t>
                      </a: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pd.IndexSlice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[:,'GOOGL']].tail(2)</a:t>
                      </a:r>
                      <a:endParaRPr lang="en-US" sz="14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Attributes    Close     High      Low     Open     Volume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Symbols       GOOGL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GOOGL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Date                                                 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2020-04-29  1342.18  1360.15  1326.73  1345.00  5417888.0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2020-04-30  1346.70  1350.00  1321.50  1331.36  2788644.0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7304402"/>
              </p:ext>
            </p:extLst>
          </p:nvPr>
        </p:nvGraphicFramePr>
        <p:xfrm>
          <a:off x="8775065" y="2633096"/>
          <a:ext cx="3310255" cy="41237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10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44245">
                <a:tc>
                  <a:txBody>
                    <a:bodyPr/>
                    <a:lstStyle/>
                    <a:p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1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1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1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1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df</a:t>
                      </a:r>
                      <a:r>
                        <a:rPr lang="pt-BR" sz="11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.columns</a:t>
                      </a:r>
                      <a:endParaRPr lang="en-US" sz="11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MultiIndex</a:t>
                      </a: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([( 'Close',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'Close',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'Close',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'Close',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'High',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 'Low',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  'Open',    'ZM'),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 'AAPL'),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'GOOGL'),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 'MSFT'),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('Volume',    'ZM')],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names=['Attributes', 'Symbols'])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91440" y="6452060"/>
            <a:ext cx="801624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pandas.pydata.org/pandas-docs/stable/</a:t>
            </a:r>
            <a:r>
              <a:rPr lang="en-US" dirty="0" err="1">
                <a:hlinkClick r:id="rId3"/>
              </a:rPr>
              <a:t>user_guide</a:t>
            </a:r>
            <a:r>
              <a:rPr lang="en-US" dirty="0">
                <a:hlinkClick r:id="rId3"/>
              </a:rPr>
              <a:t>/advanced.html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9497059" y="1517664"/>
            <a:ext cx="237744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Both rows and columns can have multi-level indexing</a:t>
            </a:r>
          </a:p>
        </p:txBody>
      </p:sp>
    </p:spTree>
    <p:extLst>
      <p:ext uri="{BB962C8B-B14F-4D97-AF65-F5344CB8AC3E}">
        <p14:creationId xmlns:p14="http://schemas.microsoft.com/office/powerpoint/2010/main" val="41052766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043985"/>
              </p:ext>
            </p:extLst>
          </p:nvPr>
        </p:nvGraphicFramePr>
        <p:xfrm>
          <a:off x="4879659" y="213704"/>
          <a:ext cx="6118669" cy="237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335688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438660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1173876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2170445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232349">
                <a:tc gridSpan="4">
                  <a:txBody>
                    <a:bodyPr/>
                    <a:lstStyle/>
                    <a:p>
                      <a:pPr algn="ctr"/>
                      <a:r>
                        <a:rPr lang="da-DK" sz="2000" dirty="0" err="1"/>
                        <a:t>Table</a:t>
                      </a:r>
                      <a:r>
                        <a:rPr lang="da-DK" sz="2000" dirty="0"/>
                        <a:t>:</a:t>
                      </a:r>
                      <a:r>
                        <a:rPr lang="da-DK" sz="2000" baseline="0" dirty="0"/>
                        <a:t> country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232349">
                <a:tc>
                  <a:txBody>
                    <a:bodyPr/>
                    <a:lstStyle/>
                    <a:p>
                      <a:r>
                        <a:rPr lang="en-US" sz="20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85866568"/>
              </p:ext>
            </p:extLst>
          </p:nvPr>
        </p:nvGraphicFramePr>
        <p:xfrm>
          <a:off x="4879658" y="2730404"/>
          <a:ext cx="6118670" cy="39624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44573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297305">
                  <a:extLst>
                    <a:ext uri="{9D8B030D-6E8A-4147-A177-3AD203B41FA5}">
                      <a16:colId xmlns:a16="http://schemas.microsoft.com/office/drawing/2014/main" val="2672540004"/>
                    </a:ext>
                  </a:extLst>
                </a:gridCol>
                <a:gridCol w="1363218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1413574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</a:tblGrid>
              <a:tr h="259224">
                <a:tc gridSpan="4">
                  <a:txBody>
                    <a:bodyPr/>
                    <a:lstStyle/>
                    <a:p>
                      <a:pPr algn="ctr"/>
                      <a:r>
                        <a:rPr lang="da-DK" sz="2000" dirty="0" err="1"/>
                        <a:t>Table</a:t>
                      </a:r>
                      <a:r>
                        <a:rPr lang="da-DK" sz="2000" dirty="0"/>
                        <a:t>:</a:t>
                      </a:r>
                      <a:r>
                        <a:rPr lang="da-DK" sz="2000" baseline="0" dirty="0"/>
                        <a:t> city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220831">
                <a:tc>
                  <a:txBody>
                    <a:bodyPr/>
                    <a:lstStyle/>
                    <a:p>
                      <a:pPr algn="l"/>
                      <a:r>
                        <a:rPr lang="en-US" sz="20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country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>
                          <a:solidFill>
                            <a:schemeClr val="bg1"/>
                          </a:solidFill>
                        </a:rPr>
                        <a:t>population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da-DK" sz="2000" dirty="0" err="1">
                          <a:solidFill>
                            <a:schemeClr val="bg1"/>
                          </a:solidFill>
                        </a:rPr>
                        <a:t>established</a:t>
                      </a:r>
                      <a:endParaRPr lang="en-US" sz="20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'Copenhagen'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'Denmark'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775033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'Aarhus'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'Denmark'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273077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750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11387351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'Berlin'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'Germany'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3711930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1237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55681931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'Munich'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'Germany'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1464301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1158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77431080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'Reykjavik'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</a:t>
                      </a:r>
                      <a:r>
                        <a:rPr lang="da-DK" sz="20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Iceland</a:t>
                      </a:r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126100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874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3206793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'Washington D.C.'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0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'USA'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693972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1790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'New Orleans'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0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'USA'</a:t>
                      </a:r>
                      <a:endPara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343829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1718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79732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'San Francisco'</a:t>
                      </a: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da-DK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'USA'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884363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1776</a:t>
                      </a:r>
                    </a:p>
                  </a:txBody>
                  <a:tcPr anchor="b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209261" y="1928362"/>
            <a:ext cx="1825487" cy="1325563"/>
          </a:xfrm>
        </p:spPr>
        <p:txBody>
          <a:bodyPr/>
          <a:lstStyle/>
          <a:p>
            <a:pPr algn="ctr"/>
            <a:r>
              <a:rPr lang="da-DK" dirty="0" err="1"/>
              <a:t>Two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 err="1"/>
              <a:t>tables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1982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66367" cy="1325563"/>
          </a:xfrm>
        </p:spPr>
        <p:txBody>
          <a:bodyPr>
            <a:normAutofit/>
          </a:bodyPr>
          <a:lstStyle/>
          <a:p>
            <a:r>
              <a:rPr lang="da-DK" dirty="0"/>
              <a:t>SQL </a:t>
            </a:r>
            <a:br>
              <a:rPr lang="da-DK" dirty="0"/>
            </a:br>
            <a:r>
              <a:rPr lang="da-DK" sz="3200" dirty="0" err="1"/>
              <a:t>pronounced</a:t>
            </a:r>
            <a:r>
              <a:rPr lang="da-DK" sz="3200" dirty="0"/>
              <a:t> </a:t>
            </a:r>
            <a:r>
              <a:rPr lang="en-US" sz="3200" dirty="0"/>
              <a:t>ˌ</a:t>
            </a:r>
            <a:r>
              <a:rPr lang="en-US" sz="3200" dirty="0" err="1"/>
              <a:t>ɛsˌkju</a:t>
            </a:r>
            <a:r>
              <a:rPr lang="en-US" sz="3200" dirty="0"/>
              <a:t>ːˈ</a:t>
            </a:r>
            <a:r>
              <a:rPr lang="en-US" sz="3200" dirty="0" err="1"/>
              <a:t>ɛl</a:t>
            </a:r>
            <a:r>
              <a:rPr lang="en-US" sz="3200" dirty="0"/>
              <a:t>   or  ˈ</a:t>
            </a:r>
            <a:r>
              <a:rPr lang="en-US" sz="3200" dirty="0" err="1"/>
              <a:t>siːkwəl</a:t>
            </a:r>
            <a:endParaRPr lang="en-US" sz="3200" dirty="0"/>
          </a:p>
        </p:txBody>
      </p:sp>
      <p:sp>
        <p:nvSpPr>
          <p:cNvPr id="4" name="TextBox 3"/>
          <p:cNvSpPr txBox="1"/>
          <p:nvPr/>
        </p:nvSpPr>
        <p:spPr>
          <a:xfrm>
            <a:off x="11353800" y="108802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267850" cy="3847932"/>
          </a:xfrm>
        </p:spPr>
        <p:txBody>
          <a:bodyPr>
            <a:normAutofit lnSpcReduction="10000"/>
          </a:bodyPr>
          <a:lstStyle/>
          <a:p>
            <a:r>
              <a:rPr lang="da-DK" dirty="0"/>
              <a:t>SQL = </a:t>
            </a:r>
            <a:r>
              <a:rPr lang="da-DK" dirty="0" err="1"/>
              <a:t>Structured</a:t>
            </a:r>
            <a:r>
              <a:rPr lang="da-DK" dirty="0"/>
              <a:t> Query </a:t>
            </a:r>
            <a:r>
              <a:rPr lang="da-DK" b="1" dirty="0"/>
              <a:t>Language</a:t>
            </a:r>
          </a:p>
          <a:p>
            <a:r>
              <a:rPr lang="da-DK" b="1" dirty="0"/>
              <a:t>Database = </a:t>
            </a:r>
            <a:r>
              <a:rPr lang="da-DK" b="1" dirty="0" err="1"/>
              <a:t>collection</a:t>
            </a:r>
            <a:r>
              <a:rPr lang="da-DK" b="1" dirty="0"/>
              <a:t> of </a:t>
            </a:r>
            <a:r>
              <a:rPr lang="da-DK" b="1" dirty="0" err="1"/>
              <a:t>tables</a:t>
            </a:r>
            <a:r>
              <a:rPr lang="da-DK" b="1" dirty="0"/>
              <a:t> </a:t>
            </a:r>
            <a:r>
              <a:rPr lang="da-DK" dirty="0" err="1"/>
              <a:t>stored</a:t>
            </a:r>
            <a:r>
              <a:rPr lang="da-DK" dirty="0"/>
              <a:t> </a:t>
            </a:r>
            <a:r>
              <a:rPr lang="da-DK" dirty="0" err="1"/>
              <a:t>persistently</a:t>
            </a:r>
            <a:r>
              <a:rPr lang="da-DK" dirty="0"/>
              <a:t> on disk</a:t>
            </a:r>
          </a:p>
          <a:p>
            <a:pPr>
              <a:spcAft>
                <a:spcPts val="1200"/>
              </a:spcAft>
            </a:pPr>
            <a:r>
              <a:rPr lang="da-DK" dirty="0"/>
              <a:t>ANSI and ISO standards </a:t>
            </a:r>
            <a:r>
              <a:rPr lang="da-DK" dirty="0" err="1"/>
              <a:t>since</a:t>
            </a:r>
            <a:r>
              <a:rPr lang="da-DK" dirty="0"/>
              <a:t> 1986 and 1987, </a:t>
            </a:r>
            <a:r>
              <a:rPr lang="da-DK" dirty="0" err="1"/>
              <a:t>respectively</a:t>
            </a:r>
            <a:r>
              <a:rPr lang="da-DK" dirty="0"/>
              <a:t>; </a:t>
            </a:r>
            <a:r>
              <a:rPr lang="da-DK" dirty="0" err="1"/>
              <a:t>origin</a:t>
            </a:r>
            <a:r>
              <a:rPr lang="da-DK" dirty="0"/>
              <a:t> </a:t>
            </a:r>
            <a:r>
              <a:rPr lang="da-DK" dirty="0" err="1"/>
              <a:t>early</a:t>
            </a:r>
            <a:r>
              <a:rPr lang="da-DK" dirty="0"/>
              <a:t> 70s</a:t>
            </a:r>
          </a:p>
          <a:p>
            <a:pPr>
              <a:spcAft>
                <a:spcPts val="1200"/>
              </a:spcAft>
            </a:pP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SQL databases (</a:t>
            </a:r>
            <a:r>
              <a:rPr lang="da-DK" dirty="0" err="1"/>
              <a:t>can</a:t>
            </a:r>
            <a:r>
              <a:rPr lang="da-DK" dirty="0"/>
              <a:t> handle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tables</a:t>
            </a:r>
            <a:r>
              <a:rPr lang="da-DK" dirty="0"/>
              <a:t>/</a:t>
            </a:r>
            <a:r>
              <a:rPr lang="da-DK" dirty="0" err="1"/>
              <a:t>rows</a:t>
            </a:r>
            <a:r>
              <a:rPr lang="da-DK" dirty="0"/>
              <a:t>/</a:t>
            </a:r>
            <a:r>
              <a:rPr lang="da-DK" dirty="0" err="1"/>
              <a:t>users</a:t>
            </a:r>
            <a:r>
              <a:rPr lang="da-DK" dirty="0"/>
              <a:t>):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Oracle</a:t>
            </a:r>
            <a:r>
              <a:rPr lang="da-DK" dirty="0"/>
              <a:t>,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MySQL</a:t>
            </a:r>
            <a:r>
              <a:rPr lang="da-DK" dirty="0"/>
              <a:t>,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Microsoft SQL Server</a:t>
            </a:r>
            <a:r>
              <a:rPr lang="da-DK" dirty="0"/>
              <a:t>,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PostgreSQL</a:t>
            </a:r>
            <a:r>
              <a:rPr lang="da-DK" dirty="0"/>
              <a:t> and </a:t>
            </a:r>
            <a:r>
              <a:rPr lang="da-DK" dirty="0">
                <a:solidFill>
                  <a:schemeClr val="accent1">
                    <a:lumMod val="50000"/>
                  </a:schemeClr>
                </a:solidFill>
              </a:rPr>
              <a:t>IBM DB2</a:t>
            </a:r>
          </a:p>
          <a:p>
            <a:r>
              <a:rPr lang="da-DK" b="1" dirty="0" err="1">
                <a:solidFill>
                  <a:schemeClr val="accent1">
                    <a:lumMod val="50000"/>
                  </a:schemeClr>
                </a:solidFill>
              </a:rPr>
              <a:t>SQLite</a:t>
            </a:r>
            <a:r>
              <a:rPr lang="da-DK" dirty="0"/>
              <a:t> is a </a:t>
            </a:r>
            <a:r>
              <a:rPr lang="en-US" dirty="0"/>
              <a:t>very lightweight version storing a database in a single file,</a:t>
            </a:r>
            <a:br>
              <a:rPr lang="en-US" dirty="0"/>
            </a:br>
            <a:r>
              <a:rPr lang="en-US" dirty="0"/>
              <a:t>without a separate database server</a:t>
            </a:r>
          </a:p>
          <a:p>
            <a:r>
              <a:rPr lang="da-DK" dirty="0" err="1"/>
              <a:t>SQLite</a:t>
            </a:r>
            <a:r>
              <a:rPr lang="da-DK" dirty="0"/>
              <a:t> is </a:t>
            </a:r>
            <a:r>
              <a:rPr lang="da-DK" dirty="0" err="1"/>
              <a:t>included</a:t>
            </a:r>
            <a:r>
              <a:rPr lang="da-DK" dirty="0"/>
              <a:t> in </a:t>
            </a:r>
            <a:r>
              <a:rPr lang="da-DK" dirty="0" err="1"/>
              <a:t>both</a:t>
            </a:r>
            <a:r>
              <a:rPr lang="da-DK" dirty="0"/>
              <a:t> </a:t>
            </a:r>
            <a:r>
              <a:rPr lang="da-DK" dirty="0" err="1"/>
              <a:t>iOS</a:t>
            </a:r>
            <a:r>
              <a:rPr lang="da-DK" dirty="0"/>
              <a:t> and Android mobil </a:t>
            </a:r>
            <a:r>
              <a:rPr lang="da-DK" dirty="0" err="1"/>
              <a:t>phones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712739" y="6103678"/>
            <a:ext cx="44792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Course “</a:t>
            </a:r>
            <a:r>
              <a:rPr lang="en-US" dirty="0">
                <a:hlinkClick r:id="rId3"/>
              </a:rPr>
              <a:t>Database Systems</a:t>
            </a:r>
            <a:r>
              <a:rPr lang="en-US" dirty="0"/>
              <a:t>” gives a more in-depth introduction to SQL (MySQL)</a:t>
            </a:r>
          </a:p>
        </p:txBody>
      </p:sp>
      <p:graphicFrame>
        <p:nvGraphicFramePr>
          <p:cNvPr id="8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4716480"/>
              </p:ext>
            </p:extLst>
          </p:nvPr>
        </p:nvGraphicFramePr>
        <p:xfrm>
          <a:off x="7712739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0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400" dirty="0" err="1">
                          <a:solidFill>
                            <a:schemeClr val="bg1"/>
                          </a:solidFill>
                        </a:rPr>
                        <a:t>name</a:t>
                      </a:r>
                      <a:endParaRPr 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9" name="Can 8"/>
          <p:cNvSpPr/>
          <p:nvPr/>
        </p:nvSpPr>
        <p:spPr>
          <a:xfrm>
            <a:off x="4971570" y="5747657"/>
            <a:ext cx="1728907" cy="871723"/>
          </a:xfrm>
          <a:prstGeom prst="can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Database</a:t>
            </a:r>
            <a:endParaRPr lang="en-US" dirty="0"/>
          </a:p>
        </p:txBody>
      </p:sp>
      <p:sp>
        <p:nvSpPr>
          <p:cNvPr id="10" name="Left-Right Arrow 9"/>
          <p:cNvSpPr/>
          <p:nvPr/>
        </p:nvSpPr>
        <p:spPr>
          <a:xfrm>
            <a:off x="3767097" y="5906892"/>
            <a:ext cx="1021977" cy="553251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b="1" dirty="0"/>
              <a:t>SQL</a:t>
            </a:r>
            <a:endParaRPr lang="en-US" b="1" dirty="0"/>
          </a:p>
        </p:txBody>
      </p:sp>
      <p:sp>
        <p:nvSpPr>
          <p:cNvPr id="11" name="Cloud 10"/>
          <p:cNvSpPr/>
          <p:nvPr/>
        </p:nvSpPr>
        <p:spPr>
          <a:xfrm>
            <a:off x="1901797" y="5747657"/>
            <a:ext cx="1682804" cy="871723"/>
          </a:xfrm>
          <a:prstGeom prst="cloud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programs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6156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Examples</a:t>
            </a:r>
            <a:r>
              <a:rPr lang="da-DK" dirty="0"/>
              <a:t> : SQL statements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071514"/>
            <a:ext cx="11353800" cy="478648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CREATE TABLE country (name, population, area, capital)</a:t>
            </a:r>
          </a:p>
          <a:p>
            <a:r>
              <a:rPr lang="en-US" dirty="0"/>
              <a:t>INSERT INTO country VALUES ('Denmark', 5748769, 42931, 'Copenhagen')</a:t>
            </a:r>
          </a:p>
          <a:p>
            <a:r>
              <a:rPr lang="en-US" dirty="0"/>
              <a:t>UPDATE country SET population=5748770 WHERE name='Denmark'</a:t>
            </a:r>
          </a:p>
          <a:p>
            <a:r>
              <a:rPr lang="en-US" dirty="0"/>
              <a:t>SELECT name, capital FROM country WHERE population &gt;= 1000000</a:t>
            </a:r>
          </a:p>
          <a:p>
            <a:pPr marL="457200" lvl="1" indent="0">
              <a:buNone/>
            </a:pP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&gt; [('Denmark', 'Copenhagen'), ('Germany', 'Berlin'), ('USA', 'Washington, D.C.')]</a:t>
            </a:r>
          </a:p>
          <a:p>
            <a:r>
              <a:rPr lang="en-US" dirty="0"/>
              <a:t>SELECT * FROM country WHERE capital = 'Berlin'</a:t>
            </a:r>
            <a:br>
              <a:rPr lang="en-US" dirty="0"/>
            </a:b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&gt; [('Germany', 82800000, 357168, 'Berlin')]</a:t>
            </a:r>
          </a:p>
          <a:p>
            <a:r>
              <a:rPr lang="en-US" dirty="0"/>
              <a:t>SELECT country.name, city.name, </a:t>
            </a:r>
            <a:r>
              <a:rPr lang="en-US" dirty="0" err="1"/>
              <a:t>city.established</a:t>
            </a:r>
            <a:r>
              <a:rPr lang="en-US" dirty="0"/>
              <a:t> FROM city, country </a:t>
            </a:r>
            <a:br>
              <a:rPr lang="en-US" dirty="0"/>
            </a:br>
            <a:r>
              <a:rPr lang="en-US" dirty="0"/>
              <a:t>WHERE city.name=</a:t>
            </a:r>
            <a:r>
              <a:rPr lang="en-US" dirty="0" err="1"/>
              <a:t>country.capital</a:t>
            </a:r>
            <a:r>
              <a:rPr lang="en-US" dirty="0"/>
              <a:t> AND </a:t>
            </a:r>
            <a:r>
              <a:rPr lang="en-US" dirty="0" err="1"/>
              <a:t>city.population</a:t>
            </a:r>
            <a:r>
              <a:rPr lang="en-US" dirty="0"/>
              <a:t> &lt; 500000</a:t>
            </a:r>
            <a:br>
              <a:rPr lang="en-US" dirty="0"/>
            </a:br>
            <a:r>
              <a:rPr lang="en-US" sz="2400" dirty="0"/>
              <a:t>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</a:rPr>
              <a:t>&gt; [('Iceland', 'Reykjavik', 874), ('USA', 'Washington, D.C.', 1790)]</a:t>
            </a:r>
          </a:p>
          <a:p>
            <a:r>
              <a:rPr lang="en-US" dirty="0"/>
              <a:t>DELETE FROM country WHERE name = 'Germany'</a:t>
            </a:r>
          </a:p>
          <a:p>
            <a:r>
              <a:rPr lang="da-DK" dirty="0"/>
              <a:t>DROP TABLE country</a:t>
            </a:r>
          </a:p>
        </p:txBody>
      </p:sp>
      <p:graphicFrame>
        <p:nvGraphicFramePr>
          <p:cNvPr id="4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9371035"/>
              </p:ext>
            </p:extLst>
          </p:nvPr>
        </p:nvGraphicFramePr>
        <p:xfrm>
          <a:off x="7712738" y="113506"/>
          <a:ext cx="4393311" cy="18288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63930">
                  <a:extLst>
                    <a:ext uri="{9D8B030D-6E8A-4147-A177-3AD203B41FA5}">
                      <a16:colId xmlns:a16="http://schemas.microsoft.com/office/drawing/2014/main" val="3187250031"/>
                    </a:ext>
                  </a:extLst>
                </a:gridCol>
                <a:gridCol w="1036955">
                  <a:extLst>
                    <a:ext uri="{9D8B030D-6E8A-4147-A177-3AD203B41FA5}">
                      <a16:colId xmlns:a16="http://schemas.microsoft.com/office/drawing/2014/main" val="469853633"/>
                    </a:ext>
                  </a:extLst>
                </a:gridCol>
                <a:gridCol w="855980">
                  <a:extLst>
                    <a:ext uri="{9D8B030D-6E8A-4147-A177-3AD203B41FA5}">
                      <a16:colId xmlns:a16="http://schemas.microsoft.com/office/drawing/2014/main" val="2249350212"/>
                    </a:ext>
                  </a:extLst>
                </a:gridCol>
                <a:gridCol w="1536446">
                  <a:extLst>
                    <a:ext uri="{9D8B030D-6E8A-4147-A177-3AD203B41FA5}">
                      <a16:colId xmlns:a16="http://schemas.microsoft.com/office/drawing/2014/main" val="682886588"/>
                    </a:ext>
                  </a:extLst>
                </a:gridCol>
              </a:tblGrid>
              <a:tr h="155894">
                <a:tc gridSpan="4">
                  <a:txBody>
                    <a:bodyPr/>
                    <a:lstStyle/>
                    <a:p>
                      <a:pPr algn="ctr"/>
                      <a:r>
                        <a:rPr lang="da-DK" sz="1400" dirty="0" err="1"/>
                        <a:t>Table</a:t>
                      </a:r>
                      <a:r>
                        <a:rPr lang="da-DK" sz="1400" dirty="0"/>
                        <a:t>:</a:t>
                      </a:r>
                      <a:r>
                        <a:rPr lang="da-DK" sz="1400" baseline="0" dirty="0"/>
                        <a:t> country</a:t>
                      </a:r>
                      <a:endParaRPr lang="en-US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8840374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name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population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area 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/>
                          </a:solidFill>
                        </a:rPr>
                        <a:t>capital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127257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'Denmark'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5748769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42931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'Copenhagen'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229502880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'Germany'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82800000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357168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'Berlin'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44912866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'USA'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325719178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9833520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'Washington, D.C.'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23377307"/>
                  </a:ext>
                </a:extLst>
              </a:tr>
              <a:tr h="155894">
                <a:tc>
                  <a:txBody>
                    <a:bodyPr/>
                    <a:lstStyle/>
                    <a:p>
                      <a:r>
                        <a:rPr lang="en-US" sz="1400" dirty="0"/>
                        <a:t>'Iceland'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334252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102775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'Reykjavik'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64028599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9511813" y="6367394"/>
            <a:ext cx="25942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www.w3schools.com/sql/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29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78712" y="2792015"/>
            <a:ext cx="2513288" cy="1325563"/>
          </a:xfrm>
        </p:spPr>
        <p:txBody>
          <a:bodyPr/>
          <a:lstStyle/>
          <a:p>
            <a:pPr algn="ctr"/>
            <a:r>
              <a:rPr lang="da-DK" dirty="0" err="1"/>
              <a:t>SQLite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4043093"/>
              </p:ext>
            </p:extLst>
          </p:nvPr>
        </p:nvGraphicFramePr>
        <p:xfrm>
          <a:off x="220884" y="170577"/>
          <a:ext cx="9472930" cy="6568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729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sqlite3.connect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('example.sqlite')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creates file if necessary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connection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.cursor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executescript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('''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 TABLE IF EXISTS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;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multiple SQL statements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DROP TABLE IF EXISTS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city''')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countries = [('Denmark', 5748769, 42931, 'Copenhagen'),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('Germany', 82800000, 357168, 'Berlin'),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('USA', 325719178, 9833520, 'Washington, D.C.'),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('Iceland', 334252, 102775, 'Reykjavik')]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 = [('Copenhagen', 'Denmark', 775033, 800),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('Aarhus', 'Denmark', 273077, 750),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('Berlin', 'Germany', 3711930, 1237),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('Munich', 'Germany', 1464301, 1158),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('Reykjavik', 'Iceland', 126100, 874),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('Washington, D.C.', 'USA', 693972, 1790),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('New Orleans', 'USA', 343829, 1718),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('San Francisco', 'USA', 884363, 1776)]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 TABLE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 (name, population, area, capital)')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CREATE TABLE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 (name</a:t>
                      </a:r>
                      <a:r>
                        <a:rPr lang="pt-BR" sz="16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country, population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established)')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.executemany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(?,?,?,?)', countries)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.executemany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 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(?,?,?,?)', cities)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.commit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 data to database before closing</a:t>
                      </a:r>
                    </a:p>
                    <a:p>
                      <a:r>
                        <a:rPr lang="pt-BR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.close</a:t>
                      </a:r>
                      <a:r>
                        <a:rPr lang="pt-BR" sz="1600" b="1" baseline="0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endParaRPr lang="pt-BR" sz="16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4" name="Rectangle 3"/>
          <p:cNvSpPr/>
          <p:nvPr/>
        </p:nvSpPr>
        <p:spPr>
          <a:xfrm>
            <a:off x="9910413" y="6211669"/>
            <a:ext cx="228158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docs.python.org</a:t>
            </a:r>
            <a:br>
              <a:rPr lang="en-US" dirty="0">
                <a:hlinkClick r:id="rId3"/>
              </a:rPr>
            </a:br>
            <a:r>
              <a:rPr lang="en-US" dirty="0">
                <a:hlinkClick r:id="rId3"/>
              </a:rPr>
              <a:t>/3/library/sqlite3.html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01598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6770539"/>
              </p:ext>
            </p:extLst>
          </p:nvPr>
        </p:nvGraphicFramePr>
        <p:xfrm>
          <a:off x="189189" y="945931"/>
          <a:ext cx="11803116" cy="579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031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row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country'):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* =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all columns, execute returns iterator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print(row)                   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row is by default a Python tuple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row in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('''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city, country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all pairs of rows from city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×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city.name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country.capital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700000'''):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print(row)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print(*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'SELECT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country.name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</a:t>
                      </a:r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(city.name)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</a:t>
                      </a:r>
                      <a:r>
                        <a:rPr lang="en-US" sz="1600" b="1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100 *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600" b="1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/ </a:t>
                      </a:r>
                      <a:r>
                        <a:rPr lang="en-US" sz="1600" b="1" dirty="0" err="1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country.population</a:t>
                      </a:r>
                      <a:endParaRPr lang="en-US" sz="1600" b="1" dirty="0">
                        <a:solidFill>
                          <a:srgbClr val="00CCFF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city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JOIN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country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city.country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country.name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 SQL join 2 tables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WHERE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500000   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only consider big cities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GROUP BY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city.country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output has one row per group of rows</a:t>
                      </a:r>
                      <a:endParaRPr lang="en-US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ORDER BY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cities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city.population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DESC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'''))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ordering of output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('Denmark', 5748769, 42931, 'Copenhagen')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('Germany', 82800000, 357168, 'Berlin')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('USA', 325719178, 9833520, 'Washington, D.C.')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('Iceland', 334252, 102775, 'Reykjavik')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('Reykjavik', 'Iceland', 126100, 874, 'Iceland', 334252, 102775, 'Reykjavik')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('Washington, D.C.', 'USA', 693972, 1790, 'USA', 325719178, 9833520, 'Washington, D.C.')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'Germany'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(</a:t>
                      </a:r>
                      <a:r>
                        <a:rPr lang="da-DK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'USA'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(</a:t>
                      </a:r>
                      <a:r>
                        <a:rPr lang="da-DK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'Denmark'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600" b="1" baseline="0" dirty="0">
                          <a:solidFill>
                            <a:srgbClr val="00CCFF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r>
                        <a:rPr lang="da-DK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31641" y="126124"/>
            <a:ext cx="5391090" cy="945932"/>
          </a:xfrm>
        </p:spPr>
        <p:txBody>
          <a:bodyPr>
            <a:normAutofit/>
          </a:bodyPr>
          <a:lstStyle/>
          <a:p>
            <a:r>
              <a:rPr lang="da-DK" dirty="0" err="1"/>
              <a:t>SQLite</a:t>
            </a:r>
            <a:r>
              <a:rPr lang="da-DK" dirty="0"/>
              <a:t> </a:t>
            </a:r>
            <a:r>
              <a:rPr lang="da-DK" dirty="0" err="1"/>
              <a:t>query</a:t>
            </a:r>
            <a:r>
              <a:rPr lang="da-DK" dirty="0"/>
              <a:t> </a:t>
            </a:r>
            <a:r>
              <a:rPr lang="da-DK" dirty="0" err="1"/>
              <a:t>examples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4120055" y="52552"/>
            <a:ext cx="7924800" cy="1266552"/>
            <a:chOff x="4120055" y="52552"/>
            <a:chExt cx="7924800" cy="1266552"/>
          </a:xfrm>
        </p:grpSpPr>
        <p:sp>
          <p:nvSpPr>
            <p:cNvPr id="8" name="Rectangle 7"/>
            <p:cNvSpPr/>
            <p:nvPr/>
          </p:nvSpPr>
          <p:spPr>
            <a:xfrm>
              <a:off x="5948855" y="52552"/>
              <a:ext cx="6096000" cy="646331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dirty="0"/>
                <a:t>try to avoid using the asterisk (*) as a good habit</a:t>
              </a:r>
            </a:p>
            <a:p>
              <a:pPr algn="r"/>
              <a:r>
                <a:rPr lang="en-US" dirty="0">
                  <a:hlinkClick r:id="rId3"/>
                </a:rPr>
                <a:t>www.sqlitetutorial.net/sqlite-select</a:t>
              </a:r>
              <a:endParaRPr lang="en-US" dirty="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 flipH="1">
              <a:off x="4120055" y="375717"/>
              <a:ext cx="3394842" cy="94338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0497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SQL </a:t>
            </a:r>
            <a:r>
              <a:rPr lang="da-DK" dirty="0" err="1"/>
              <a:t>injection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75107"/>
              </p:ext>
            </p:extLst>
          </p:nvPr>
        </p:nvGraphicFramePr>
        <p:xfrm>
          <a:off x="2265897" y="1709403"/>
          <a:ext cx="7761605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1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unsafe-example.py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sqlite3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 =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sqlite3.connect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users.sqlite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.cursor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'CREATE TABLE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 (name)')</a:t>
                      </a:r>
                    </a:p>
                    <a:p>
                      <a:pPr>
                        <a:spcBef>
                          <a:spcPts val="600"/>
                        </a:spcBef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user = input('New user: ')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.executescript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INSERT INTO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("%s")' % user)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.commit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print(list(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.execute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SELECT * FROM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users')))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Left Arrow 6"/>
          <p:cNvSpPr/>
          <p:nvPr/>
        </p:nvSpPr>
        <p:spPr>
          <a:xfrm>
            <a:off x="9858454" y="3481542"/>
            <a:ext cx="2119097" cy="1060645"/>
          </a:xfrm>
          <a:prstGeom prst="lef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1600" dirty="0" err="1">
                <a:solidFill>
                  <a:schemeClr val="bg1"/>
                </a:solidFill>
              </a:rPr>
              <a:t>Insecure</a:t>
            </a:r>
            <a:r>
              <a:rPr lang="da-DK" sz="1600" dirty="0">
                <a:solidFill>
                  <a:schemeClr val="bg1"/>
                </a:solidFill>
              </a:rPr>
              <a:t>: NEVER </a:t>
            </a:r>
            <a:r>
              <a:rPr lang="da-DK" sz="1600" dirty="0" err="1">
                <a:solidFill>
                  <a:schemeClr val="bg1"/>
                </a:solidFill>
              </a:rPr>
              <a:t>use</a:t>
            </a:r>
            <a:r>
              <a:rPr lang="da-DK" sz="1600" dirty="0">
                <a:solidFill>
                  <a:schemeClr val="bg1"/>
                </a:solidFill>
              </a:rPr>
              <a:t> % on </a:t>
            </a:r>
            <a:r>
              <a:rPr lang="da-DK" sz="1600" dirty="0" err="1">
                <a:solidFill>
                  <a:schemeClr val="bg1"/>
                </a:solidFill>
              </a:rPr>
              <a:t>user</a:t>
            </a:r>
            <a:r>
              <a:rPr lang="da-DK" sz="1600" dirty="0">
                <a:solidFill>
                  <a:schemeClr val="bg1"/>
                </a:solidFill>
              </a:rPr>
              <a:t> input</a:t>
            </a: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77510" y="1852052"/>
            <a:ext cx="1700041" cy="1415012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759881" y="662420"/>
            <a:ext cx="635622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sz="1600" dirty="0">
                <a:cs typeface="Courier New" panose="02070309020205020404" pitchFamily="49" charset="0"/>
              </a:rPr>
              <a:t>Right </a:t>
            </a:r>
            <a:r>
              <a:rPr lang="da-DK" sz="1600" dirty="0" err="1">
                <a:cs typeface="Courier New" panose="02070309020205020404" pitchFamily="49" charset="0"/>
              </a:rPr>
              <a:t>way</a:t>
            </a:r>
            <a:endParaRPr lang="en-US" sz="1600" dirty="0">
              <a:cs typeface="Courier New" panose="02070309020205020404" pitchFamily="49" charset="0"/>
            </a:endParaRPr>
          </a:p>
          <a:p>
            <a:r>
              <a:rPr 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.execute</a:t>
            </a:r>
            <a:r>
              <a:rPr 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('INSERT INTO users VALUES (?)', (user,))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>
            <a:off x="7730138" y="1383126"/>
            <a:ext cx="1075766" cy="242047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1744276" y="3984824"/>
            <a:ext cx="9768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233633" y="3615492"/>
            <a:ext cx="162133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400" dirty="0" err="1"/>
              <a:t>can</a:t>
            </a:r>
            <a:r>
              <a:rPr lang="da-DK" sz="1400" dirty="0"/>
              <a:t> </a:t>
            </a:r>
            <a:r>
              <a:rPr lang="da-DK" sz="1400" dirty="0" err="1"/>
              <a:t>execute</a:t>
            </a:r>
            <a:r>
              <a:rPr lang="da-DK" sz="1400" dirty="0"/>
              <a:t> a </a:t>
            </a:r>
            <a:r>
              <a:rPr lang="da-DK" sz="1400" dirty="0" err="1"/>
              <a:t>string</a:t>
            </a:r>
            <a:r>
              <a:rPr lang="da-DK" sz="1400" dirty="0"/>
              <a:t> </a:t>
            </a:r>
            <a:r>
              <a:rPr lang="da-DK" sz="1400" dirty="0" err="1"/>
              <a:t>containing</a:t>
            </a:r>
            <a:r>
              <a:rPr lang="da-DK" sz="1400" dirty="0"/>
              <a:t> </a:t>
            </a:r>
            <a:r>
              <a:rPr lang="da-DK" sz="1400" dirty="0" err="1"/>
              <a:t>several</a:t>
            </a:r>
            <a:r>
              <a:rPr lang="da-DK" sz="1400" dirty="0"/>
              <a:t> SQL statements </a:t>
            </a:r>
            <a:endParaRPr lang="en-US" sz="1400" dirty="0"/>
          </a:p>
        </p:txBody>
      </p:sp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510236"/>
              </p:ext>
            </p:extLst>
          </p:nvPr>
        </p:nvGraphicFramePr>
        <p:xfrm>
          <a:off x="2265897" y="4849961"/>
          <a:ext cx="7761605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1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gerth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[('gerth',)]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guido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[('gerth',), ('guido',)]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user: </a:t>
                      </a: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evil"); DROP TABLE users; --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sqlite3.OperationalError: no such table: users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pSp>
        <p:nvGrpSpPr>
          <p:cNvPr id="6" name="Group 5"/>
          <p:cNvGrpSpPr/>
          <p:nvPr/>
        </p:nvGrpSpPr>
        <p:grpSpPr>
          <a:xfrm>
            <a:off x="6165952" y="5423338"/>
            <a:ext cx="6099896" cy="907046"/>
            <a:chOff x="6165952" y="5423338"/>
            <a:chExt cx="6099896" cy="907046"/>
          </a:xfrm>
        </p:grpSpPr>
        <p:sp>
          <p:nvSpPr>
            <p:cNvPr id="3" name="Rectangle 2"/>
            <p:cNvSpPr/>
            <p:nvPr/>
          </p:nvSpPr>
          <p:spPr>
            <a:xfrm>
              <a:off x="6781654" y="5656341"/>
              <a:ext cx="548419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INSERT INTO users VALUES ("evil"); DROP TABLE users; --")</a:t>
              </a:r>
            </a:p>
          </p:txBody>
        </p:sp>
        <p:sp>
          <p:nvSpPr>
            <p:cNvPr id="5" name="Arc 4"/>
            <p:cNvSpPr/>
            <p:nvPr/>
          </p:nvSpPr>
          <p:spPr>
            <a:xfrm>
              <a:off x="6165952" y="5423338"/>
              <a:ext cx="2158242" cy="907046"/>
            </a:xfrm>
            <a:prstGeom prst="arc">
              <a:avLst>
                <a:gd name="adj1" fmla="val 173403"/>
                <a:gd name="adj2" fmla="val 3971648"/>
              </a:avLst>
            </a:prstGeom>
            <a:ln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19398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215" y="1906208"/>
            <a:ext cx="11309569" cy="3481174"/>
          </a:xfrm>
        </p:spPr>
      </p:pic>
      <p:sp>
        <p:nvSpPr>
          <p:cNvPr id="5" name="Rectangle 4"/>
          <p:cNvSpPr/>
          <p:nvPr/>
        </p:nvSpPr>
        <p:spPr>
          <a:xfrm>
            <a:off x="10436157" y="6356520"/>
            <a:ext cx="15928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xkcd.com/327/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4749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Pandas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5589" y="5455816"/>
            <a:ext cx="5486411" cy="1143002"/>
          </a:xfr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825625"/>
            <a:ext cx="10515600" cy="3135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Comprehensive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library</a:t>
            </a:r>
            <a:r>
              <a:rPr lang="da-DK" dirty="0"/>
              <a:t> </a:t>
            </a:r>
            <a:r>
              <a:rPr lang="en-US" dirty="0"/>
              <a:t>for data manipulation and analysis,</a:t>
            </a:r>
            <a:br>
              <a:rPr lang="en-US" dirty="0"/>
            </a:br>
            <a:r>
              <a:rPr lang="en-US" dirty="0"/>
              <a:t>in particular tables and time series</a:t>
            </a:r>
          </a:p>
          <a:p>
            <a:r>
              <a:rPr lang="da-DK" dirty="0"/>
              <a:t>Pandas </a:t>
            </a:r>
            <a:r>
              <a:rPr lang="da-DK" b="1" dirty="0"/>
              <a:t>data frames</a:t>
            </a:r>
            <a:r>
              <a:rPr lang="da-DK" dirty="0"/>
              <a:t> = </a:t>
            </a:r>
            <a:r>
              <a:rPr lang="da-DK" dirty="0" err="1"/>
              <a:t>tables</a:t>
            </a:r>
            <a:endParaRPr lang="da-DK" dirty="0"/>
          </a:p>
          <a:p>
            <a:r>
              <a:rPr lang="da-DK" dirty="0"/>
              <a:t>Supports </a:t>
            </a:r>
            <a:r>
              <a:rPr lang="da-DK" dirty="0" err="1"/>
              <a:t>interaction</a:t>
            </a:r>
            <a:r>
              <a:rPr lang="da-DK" dirty="0"/>
              <a:t> with SQL, CSV, JSON, ...</a:t>
            </a:r>
          </a:p>
          <a:p>
            <a:r>
              <a:rPr lang="da-DK" dirty="0" err="1"/>
              <a:t>Integrates</a:t>
            </a:r>
            <a:r>
              <a:rPr lang="da-DK" dirty="0"/>
              <a:t> with </a:t>
            </a:r>
            <a:r>
              <a:rPr lang="da-DK" dirty="0" err="1"/>
              <a:t>Jupyter</a:t>
            </a:r>
            <a:r>
              <a:rPr lang="da-DK" dirty="0"/>
              <a:t>, </a:t>
            </a:r>
            <a:r>
              <a:rPr lang="da-DK" dirty="0" err="1"/>
              <a:t>numpy</a:t>
            </a:r>
            <a:r>
              <a:rPr lang="da-DK" dirty="0"/>
              <a:t>, </a:t>
            </a:r>
            <a:r>
              <a:rPr lang="da-DK" dirty="0" err="1"/>
              <a:t>matplotlib</a:t>
            </a:r>
            <a:r>
              <a:rPr lang="da-DK" dirty="0"/>
              <a:t>, ...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0165733" y="6488668"/>
            <a:ext cx="1921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pandas.pydata.org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8227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54486</TotalTime>
  <Words>2762</Words>
  <Application>Microsoft Office PowerPoint</Application>
  <PresentationFormat>Widescreen</PresentationFormat>
  <Paragraphs>421</Paragraphs>
  <Slides>17</Slides>
  <Notes>11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Wingdings</vt:lpstr>
      <vt:lpstr>Office Theme</vt:lpstr>
      <vt:lpstr>Relational data</vt:lpstr>
      <vt:lpstr>Two  tables</vt:lpstr>
      <vt:lpstr>SQL  pronounced ˌɛsˌkjuːˈɛl   or  ˈsiːkwəl</vt:lpstr>
      <vt:lpstr>Examples : SQL statements</vt:lpstr>
      <vt:lpstr>SQLite</vt:lpstr>
      <vt:lpstr>SQLite query examples</vt:lpstr>
      <vt:lpstr>SQL injection</vt:lpstr>
      <vt:lpstr>PowerPoint Presentation</vt:lpstr>
      <vt:lpstr>Pandas</vt:lpstr>
      <vt:lpstr>Pandas integration with Jupyter</vt:lpstr>
      <vt:lpstr>Reading tables (data frames)</vt:lpstr>
      <vt:lpstr>Selecting columns and rows</vt:lpstr>
      <vt:lpstr>Row labels</vt:lpstr>
      <vt:lpstr>Merging tables and creating a new column</vt:lpstr>
      <vt:lpstr>Googlefinance &gt; Pandas &gt; Matplotlib  </vt:lpstr>
      <vt:lpstr>Pandas datareader and Matplotlib  </vt:lpstr>
      <vt:lpstr>Hierarchical / Multi-level indexing (MultiIndex)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1886</cp:revision>
  <dcterms:created xsi:type="dcterms:W3CDTF">2017-10-19T06:54:16Z</dcterms:created>
  <dcterms:modified xsi:type="dcterms:W3CDTF">2023-04-25T11:54:17Z</dcterms:modified>
</cp:coreProperties>
</file>