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466" r:id="rId2"/>
    <p:sldId id="774" r:id="rId3"/>
    <p:sldId id="781" r:id="rId4"/>
    <p:sldId id="778" r:id="rId5"/>
    <p:sldId id="771" r:id="rId6"/>
    <p:sldId id="790" r:id="rId7"/>
    <p:sldId id="786" r:id="rId8"/>
    <p:sldId id="780" r:id="rId9"/>
    <p:sldId id="737" r:id="rId10"/>
    <p:sldId id="783" r:id="rId11"/>
    <p:sldId id="784" r:id="rId12"/>
    <p:sldId id="789" r:id="rId13"/>
    <p:sldId id="782" r:id="rId14"/>
    <p:sldId id="775" r:id="rId15"/>
    <p:sldId id="776" r:id="rId16"/>
    <p:sldId id="777" r:id="rId17"/>
    <p:sldId id="559" r:id="rId18"/>
    <p:sldId id="660" r:id="rId19"/>
    <p:sldId id="788" r:id="rId20"/>
    <p:sldId id="785" r:id="rId21"/>
    <p:sldId id="787" r:id="rId2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FFF2CC"/>
    <a:srgbClr val="FFA7A7"/>
    <a:srgbClr val="DEEBF7"/>
    <a:srgbClr val="E2F0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13" autoAdjust="0"/>
    <p:restoredTop sz="76821" autoAdjust="0"/>
  </p:normalViewPr>
  <p:slideViewPr>
    <p:cSldViewPr snapToGrid="0">
      <p:cViewPr varScale="1">
        <p:scale>
          <a:sx n="45" d="100"/>
          <a:sy n="45" d="100"/>
        </p:scale>
        <p:origin x="1344" y="32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808A8E8C-E864-4F20-9592-16FE57C30321}"/>
    <pc:docChg chg="undo custSel modSld">
      <pc:chgData name="Gerth Stølting Brodal" userId="04ef4784-6591-4f86-a140-f5c3b108582a" providerId="ADAL" clId="{808A8E8C-E864-4F20-9592-16FE57C30321}" dt="2024-04-21T21:04:14.800" v="105" actId="20577"/>
      <pc:docMkLst>
        <pc:docMk/>
      </pc:docMkLst>
      <pc:sldChg chg="modSp mod">
        <pc:chgData name="Gerth Stølting Brodal" userId="04ef4784-6591-4f86-a140-f5c3b108582a" providerId="ADAL" clId="{808A8E8C-E864-4F20-9592-16FE57C30321}" dt="2024-04-21T21:04:14.800" v="105" actId="20577"/>
        <pc:sldMkLst>
          <pc:docMk/>
          <pc:sldMk cId="1591653014" sldId="466"/>
        </pc:sldMkLst>
        <pc:spChg chg="mod">
          <ac:chgData name="Gerth Stølting Brodal" userId="04ef4784-6591-4f86-a140-f5c3b108582a" providerId="ADAL" clId="{808A8E8C-E864-4F20-9592-16FE57C30321}" dt="2024-04-21T21:04:14.800" v="105" actId="20577"/>
          <ac:spMkLst>
            <pc:docMk/>
            <pc:sldMk cId="1591653014" sldId="466"/>
            <ac:spMk id="3" creationId="{00000000-0000-0000-0000-000000000000}"/>
          </ac:spMkLst>
        </pc:spChg>
      </pc:sldChg>
      <pc:sldChg chg="modNotesTx">
        <pc:chgData name="Gerth Stølting Brodal" userId="04ef4784-6591-4f86-a140-f5c3b108582a" providerId="ADAL" clId="{808A8E8C-E864-4F20-9592-16FE57C30321}" dt="2024-04-17T07:05:57.485" v="99" actId="20577"/>
        <pc:sldMkLst>
          <pc:docMk/>
          <pc:sldMk cId="3341382760" sldId="660"/>
        </pc:sldMkLst>
      </pc:sldChg>
      <pc:sldChg chg="modSp mod">
        <pc:chgData name="Gerth Stølting Brodal" userId="04ef4784-6591-4f86-a140-f5c3b108582a" providerId="ADAL" clId="{808A8E8C-E864-4F20-9592-16FE57C30321}" dt="2024-04-17T06:40:34.640" v="1" actId="20577"/>
        <pc:sldMkLst>
          <pc:docMk/>
          <pc:sldMk cId="3693141304" sldId="774"/>
        </pc:sldMkLst>
        <pc:spChg chg="mod">
          <ac:chgData name="Gerth Stølting Brodal" userId="04ef4784-6591-4f86-a140-f5c3b108582a" providerId="ADAL" clId="{808A8E8C-E864-4F20-9592-16FE57C30321}" dt="2024-04-17T06:40:34.640" v="1" actId="20577"/>
          <ac:spMkLst>
            <pc:docMk/>
            <pc:sldMk cId="3693141304" sldId="774"/>
            <ac:spMk id="3" creationId="{00000000-0000-0000-0000-000000000000}"/>
          </ac:spMkLst>
        </pc:spChg>
      </pc:sldChg>
    </pc:docChg>
  </pc:docChgLst>
  <pc:docChgLst>
    <pc:chgData name="Gerth Stølting Brodal" userId="04ef4784-6591-4f86-a140-f5c3b108582a" providerId="ADAL" clId="{2164AC87-6B14-4821-88A5-C4E818E611EC}"/>
    <pc:docChg chg="undo custSel addSld modSld">
      <pc:chgData name="Gerth Stølting Brodal" userId="04ef4784-6591-4f86-a140-f5c3b108582a" providerId="ADAL" clId="{2164AC87-6B14-4821-88A5-C4E818E611EC}" dt="2022-04-20T11:41:30.869" v="686" actId="20577"/>
      <pc:docMkLst>
        <pc:docMk/>
      </pc:docMkLst>
      <pc:sldChg chg="addSp delSp modSp">
        <pc:chgData name="Gerth Stølting Brodal" userId="04ef4784-6591-4f86-a140-f5c3b108582a" providerId="ADAL" clId="{2164AC87-6B14-4821-88A5-C4E818E611EC}" dt="2022-04-20T11:14:45.626" v="135"/>
        <pc:sldMkLst>
          <pc:docMk/>
          <pc:sldMk cId="3341382760" sldId="660"/>
        </pc:sldMkLst>
        <pc:spChg chg="add del mod">
          <ac:chgData name="Gerth Stølting Brodal" userId="04ef4784-6591-4f86-a140-f5c3b108582a" providerId="ADAL" clId="{2164AC87-6B14-4821-88A5-C4E818E611EC}" dt="2022-04-20T11:14:45.626" v="135"/>
          <ac:spMkLst>
            <pc:docMk/>
            <pc:sldMk cId="3341382760" sldId="660"/>
            <ac:spMk id="7" creationId="{8663191D-98B8-4323-A9EF-13D0E80F85C6}"/>
          </ac:spMkLst>
        </pc:spChg>
      </pc:sldChg>
      <pc:sldChg chg="modSp mod">
        <pc:chgData name="Gerth Stølting Brodal" userId="04ef4784-6591-4f86-a140-f5c3b108582a" providerId="ADAL" clId="{2164AC87-6B14-4821-88A5-C4E818E611EC}" dt="2022-04-20T07:30:03.124" v="3" actId="20577"/>
        <pc:sldMkLst>
          <pc:docMk/>
          <pc:sldMk cId="3693141304" sldId="774"/>
        </pc:sldMkLst>
        <pc:spChg chg="mod">
          <ac:chgData name="Gerth Stølting Brodal" userId="04ef4784-6591-4f86-a140-f5c3b108582a" providerId="ADAL" clId="{2164AC87-6B14-4821-88A5-C4E818E611EC}" dt="2022-04-20T07:30:03.124" v="3" actId="20577"/>
          <ac:spMkLst>
            <pc:docMk/>
            <pc:sldMk cId="3693141304" sldId="774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2164AC87-6B14-4821-88A5-C4E818E611EC}" dt="2022-04-20T07:36:56.776" v="13" actId="20577"/>
        <pc:sldMkLst>
          <pc:docMk/>
          <pc:sldMk cId="1864606071" sldId="778"/>
        </pc:sldMkLst>
        <pc:graphicFrameChg chg="modGraphic">
          <ac:chgData name="Gerth Stølting Brodal" userId="04ef4784-6591-4f86-a140-f5c3b108582a" providerId="ADAL" clId="{2164AC87-6B14-4821-88A5-C4E818E611EC}" dt="2022-04-20T07:36:56.776" v="13" actId="20577"/>
          <ac:graphicFrameMkLst>
            <pc:docMk/>
            <pc:sldMk cId="1864606071" sldId="778"/>
            <ac:graphicFrameMk id="8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2164AC87-6B14-4821-88A5-C4E818E611EC}" dt="2022-04-20T07:49:58.187" v="133" actId="20577"/>
        <pc:sldMkLst>
          <pc:docMk/>
          <pc:sldMk cId="2057769851" sldId="786"/>
        </pc:sldMkLst>
      </pc:sldChg>
      <pc:sldChg chg="addSp modSp">
        <pc:chgData name="Gerth Stølting Brodal" userId="04ef4784-6591-4f86-a140-f5c3b108582a" providerId="ADAL" clId="{2164AC87-6B14-4821-88A5-C4E818E611EC}" dt="2022-04-20T11:14:48.592" v="136"/>
        <pc:sldMkLst>
          <pc:docMk/>
          <pc:sldMk cId="3956128854" sldId="788"/>
        </pc:sldMkLst>
        <pc:spChg chg="add mod">
          <ac:chgData name="Gerth Stølting Brodal" userId="04ef4784-6591-4f86-a140-f5c3b108582a" providerId="ADAL" clId="{2164AC87-6B14-4821-88A5-C4E818E611EC}" dt="2022-04-20T11:14:48.592" v="136"/>
          <ac:spMkLst>
            <pc:docMk/>
            <pc:sldMk cId="3956128854" sldId="788"/>
            <ac:spMk id="20" creationId="{D7254EC2-946E-4C24-AF46-E0062D627CAB}"/>
          </ac:spMkLst>
        </pc:spChg>
      </pc:sldChg>
      <pc:sldChg chg="addSp delSp modSp new mod">
        <pc:chgData name="Gerth Stølting Brodal" userId="04ef4784-6591-4f86-a140-f5c3b108582a" providerId="ADAL" clId="{2164AC87-6B14-4821-88A5-C4E818E611EC}" dt="2022-04-20T11:41:30.869" v="686" actId="20577"/>
        <pc:sldMkLst>
          <pc:docMk/>
          <pc:sldMk cId="1478869086" sldId="790"/>
        </pc:sldMkLst>
        <pc:spChg chg="mod">
          <ac:chgData name="Gerth Stølting Brodal" userId="04ef4784-6591-4f86-a140-f5c3b108582a" providerId="ADAL" clId="{2164AC87-6B14-4821-88A5-C4E818E611EC}" dt="2022-04-20T11:33:18.854" v="468" actId="2711"/>
          <ac:spMkLst>
            <pc:docMk/>
            <pc:sldMk cId="1478869086" sldId="790"/>
            <ac:spMk id="2" creationId="{72F81AC0-7BE2-4DC1-9F85-AB546A2F4A15}"/>
          </ac:spMkLst>
        </pc:spChg>
        <pc:spChg chg="del">
          <ac:chgData name="Gerth Stølting Brodal" userId="04ef4784-6591-4f86-a140-f5c3b108582a" providerId="ADAL" clId="{2164AC87-6B14-4821-88A5-C4E818E611EC}" dt="2022-04-20T11:32:17.784" v="441" actId="478"/>
          <ac:spMkLst>
            <pc:docMk/>
            <pc:sldMk cId="1478869086" sldId="790"/>
            <ac:spMk id="3" creationId="{F7918A79-03AC-45B8-BB91-8EBD33644ECE}"/>
          </ac:spMkLst>
        </pc:spChg>
        <pc:spChg chg="add del">
          <ac:chgData name="Gerth Stølting Brodal" userId="04ef4784-6591-4f86-a140-f5c3b108582a" providerId="ADAL" clId="{2164AC87-6B14-4821-88A5-C4E818E611EC}" dt="2022-04-20T11:24:29.899" v="139" actId="22"/>
          <ac:spMkLst>
            <pc:docMk/>
            <pc:sldMk cId="1478869086" sldId="790"/>
            <ac:spMk id="5" creationId="{2B6583F0-6A1E-4D46-B4C0-AF6859571942}"/>
          </ac:spMkLst>
        </pc:spChg>
        <pc:spChg chg="add del">
          <ac:chgData name="Gerth Stølting Brodal" userId="04ef4784-6591-4f86-a140-f5c3b108582a" providerId="ADAL" clId="{2164AC87-6B14-4821-88A5-C4E818E611EC}" dt="2022-04-20T11:33:29.234" v="470" actId="22"/>
          <ac:spMkLst>
            <pc:docMk/>
            <pc:sldMk cId="1478869086" sldId="790"/>
            <ac:spMk id="9" creationId="{F03FF9AC-291F-4DDC-8C35-1D7EA37C7639}"/>
          </ac:spMkLst>
        </pc:spChg>
        <pc:spChg chg="add mod">
          <ac:chgData name="Gerth Stølting Brodal" userId="04ef4784-6591-4f86-a140-f5c3b108582a" providerId="ADAL" clId="{2164AC87-6B14-4821-88A5-C4E818E611EC}" dt="2022-04-20T11:41:30.869" v="686" actId="20577"/>
          <ac:spMkLst>
            <pc:docMk/>
            <pc:sldMk cId="1478869086" sldId="790"/>
            <ac:spMk id="10" creationId="{AC47CB29-1260-4C4C-A3AA-8585FA059BD6}"/>
          </ac:spMkLst>
        </pc:spChg>
        <pc:spChg chg="add del mod">
          <ac:chgData name="Gerth Stølting Brodal" userId="04ef4784-6591-4f86-a140-f5c3b108582a" providerId="ADAL" clId="{2164AC87-6B14-4821-88A5-C4E818E611EC}" dt="2022-04-20T11:36:32.464" v="565"/>
          <ac:spMkLst>
            <pc:docMk/>
            <pc:sldMk cId="1478869086" sldId="790"/>
            <ac:spMk id="11" creationId="{370E00D5-0CE1-4F40-9DF9-AC7AC6CE8E80}"/>
          </ac:spMkLst>
        </pc:spChg>
        <pc:graphicFrameChg chg="add mod modGraphic">
          <ac:chgData name="Gerth Stølting Brodal" userId="04ef4784-6591-4f86-a140-f5c3b108582a" providerId="ADAL" clId="{2164AC87-6B14-4821-88A5-C4E818E611EC}" dt="2022-04-20T11:40:50.550" v="683" actId="1076"/>
          <ac:graphicFrameMkLst>
            <pc:docMk/>
            <pc:sldMk cId="1478869086" sldId="790"/>
            <ac:graphicFrameMk id="6" creationId="{36C27043-1223-40A7-9D1C-D3FCE10864D3}"/>
          </ac:graphicFrameMkLst>
        </pc:graphicFrameChg>
        <pc:graphicFrameChg chg="add mod modGraphic">
          <ac:chgData name="Gerth Stølting Brodal" userId="04ef4784-6591-4f86-a140-f5c3b108582a" providerId="ADAL" clId="{2164AC87-6B14-4821-88A5-C4E818E611EC}" dt="2022-04-20T11:40:46.444" v="682" actId="1076"/>
          <ac:graphicFrameMkLst>
            <pc:docMk/>
            <pc:sldMk cId="1478869086" sldId="790"/>
            <ac:graphicFrameMk id="12" creationId="{095D38DE-1174-4280-BD92-982BCA5F301F}"/>
          </ac:graphicFrameMkLst>
        </pc:graphicFrameChg>
        <pc:picChg chg="add mod">
          <ac:chgData name="Gerth Stølting Brodal" userId="04ef4784-6591-4f86-a140-f5c3b108582a" providerId="ADAL" clId="{2164AC87-6B14-4821-88A5-C4E818E611EC}" dt="2022-04-20T11:40:56.982" v="684" actId="1076"/>
          <ac:picMkLst>
            <pc:docMk/>
            <pc:sldMk cId="1478869086" sldId="790"/>
            <ac:picMk id="7" creationId="{190C25B2-2BB1-4A42-929D-0EC26085D73B}"/>
          </ac:picMkLst>
        </pc:picChg>
      </pc:sldChg>
    </pc:docChg>
  </pc:docChgLst>
  <pc:docChgLst>
    <pc:chgData name="Gerth Stølting Brodal" userId="04ef4784-6591-4f86-a140-f5c3b108582a" providerId="ADAL" clId="{A080D9BA-16EC-4AEE-988E-46CF3D7B74AC}"/>
    <pc:docChg chg="undo custSel modSld">
      <pc:chgData name="Gerth Stølting Brodal" userId="04ef4784-6591-4f86-a140-f5c3b108582a" providerId="ADAL" clId="{A080D9BA-16EC-4AEE-988E-46CF3D7B74AC}" dt="2023-04-24T06:10:52.544" v="211" actId="114"/>
      <pc:docMkLst>
        <pc:docMk/>
      </pc:docMkLst>
      <pc:sldChg chg="modSp mod modNotesTx">
        <pc:chgData name="Gerth Stølting Brodal" userId="04ef4784-6591-4f86-a140-f5c3b108582a" providerId="ADAL" clId="{A080D9BA-16EC-4AEE-988E-46CF3D7B74AC}" dt="2023-04-24T05:58:35.054" v="192" actId="313"/>
        <pc:sldMkLst>
          <pc:docMk/>
          <pc:sldMk cId="1591653014" sldId="466"/>
        </pc:sldMkLst>
        <pc:spChg chg="mod">
          <ac:chgData name="Gerth Stølting Brodal" userId="04ef4784-6591-4f86-a140-f5c3b108582a" providerId="ADAL" clId="{A080D9BA-16EC-4AEE-988E-46CF3D7B74AC}" dt="2023-04-24T05:58:33.232" v="190" actId="313"/>
          <ac:spMkLst>
            <pc:docMk/>
            <pc:sldMk cId="1591653014" sldId="466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A080D9BA-16EC-4AEE-988E-46CF3D7B74AC}" dt="2023-04-24T06:10:52.544" v="211" actId="114"/>
        <pc:sldMkLst>
          <pc:docMk/>
          <pc:sldMk cId="3341382760" sldId="660"/>
        </pc:sldMkLst>
        <pc:spChg chg="mod">
          <ac:chgData name="Gerth Stølting Brodal" userId="04ef4784-6591-4f86-a140-f5c3b108582a" providerId="ADAL" clId="{A080D9BA-16EC-4AEE-988E-46CF3D7B74AC}" dt="2023-04-24T06:10:52.544" v="211" actId="114"/>
          <ac:spMkLst>
            <pc:docMk/>
            <pc:sldMk cId="3341382760" sldId="660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A080D9BA-16EC-4AEE-988E-46CF3D7B74AC}" dt="2023-04-24T05:59:11.976" v="208" actId="313"/>
        <pc:sldMkLst>
          <pc:docMk/>
          <pc:sldMk cId="1385633794" sldId="737"/>
        </pc:sldMkLst>
        <pc:graphicFrameChg chg="modGraphic">
          <ac:chgData name="Gerth Stølting Brodal" userId="04ef4784-6591-4f86-a140-f5c3b108582a" providerId="ADAL" clId="{A080D9BA-16EC-4AEE-988E-46CF3D7B74AC}" dt="2023-04-24T05:59:11.976" v="208" actId="313"/>
          <ac:graphicFrameMkLst>
            <pc:docMk/>
            <pc:sldMk cId="1385633794" sldId="737"/>
            <ac:graphicFrameMk id="5" creationId="{00000000-0000-0000-0000-000000000000}"/>
          </ac:graphicFrameMkLst>
        </pc:graphicFrameChg>
      </pc:sldChg>
      <pc:sldChg chg="addSp modSp mod modNotesTx">
        <pc:chgData name="Gerth Stølting Brodal" userId="04ef4784-6591-4f86-a140-f5c3b108582a" providerId="ADAL" clId="{A080D9BA-16EC-4AEE-988E-46CF3D7B74AC}" dt="2023-04-24T05:59:27.628" v="210" actId="313"/>
        <pc:sldMkLst>
          <pc:docMk/>
          <pc:sldMk cId="664324381" sldId="771"/>
        </pc:sldMkLst>
        <pc:graphicFrameChg chg="mod modGraphic">
          <ac:chgData name="Gerth Stølting Brodal" userId="04ef4784-6591-4f86-a140-f5c3b108582a" providerId="ADAL" clId="{A080D9BA-16EC-4AEE-988E-46CF3D7B74AC}" dt="2023-04-18T19:17:52.404" v="40"/>
          <ac:graphicFrameMkLst>
            <pc:docMk/>
            <pc:sldMk cId="664324381" sldId="771"/>
            <ac:graphicFrameMk id="6" creationId="{00000000-0000-0000-0000-000000000000}"/>
          </ac:graphicFrameMkLst>
        </pc:graphicFrameChg>
        <pc:picChg chg="add mod">
          <ac:chgData name="Gerth Stølting Brodal" userId="04ef4784-6591-4f86-a140-f5c3b108582a" providerId="ADAL" clId="{A080D9BA-16EC-4AEE-988E-46CF3D7B74AC}" dt="2023-04-24T05:46:18.101" v="161" actId="1076"/>
          <ac:picMkLst>
            <pc:docMk/>
            <pc:sldMk cId="664324381" sldId="771"/>
            <ac:picMk id="4" creationId="{49B87005-3E56-6328-F773-D5DB2C6D4D98}"/>
          </ac:picMkLst>
        </pc:picChg>
      </pc:sldChg>
      <pc:sldChg chg="modSp mod">
        <pc:chgData name="Gerth Stølting Brodal" userId="04ef4784-6591-4f86-a140-f5c3b108582a" providerId="ADAL" clId="{A080D9BA-16EC-4AEE-988E-46CF3D7B74AC}" dt="2023-04-18T19:12:47.451" v="33" actId="20577"/>
        <pc:sldMkLst>
          <pc:docMk/>
          <pc:sldMk cId="3693141304" sldId="774"/>
        </pc:sldMkLst>
        <pc:spChg chg="mod">
          <ac:chgData name="Gerth Stølting Brodal" userId="04ef4784-6591-4f86-a140-f5c3b108582a" providerId="ADAL" clId="{A080D9BA-16EC-4AEE-988E-46CF3D7B74AC}" dt="2023-04-18T19:12:47.451" v="33" actId="20577"/>
          <ac:spMkLst>
            <pc:docMk/>
            <pc:sldMk cId="3693141304" sldId="774"/>
            <ac:spMk id="3" creationId="{00000000-0000-0000-0000-000000000000}"/>
          </ac:spMkLst>
        </pc:spChg>
      </pc:sldChg>
      <pc:sldChg chg="modNotesTx">
        <pc:chgData name="Gerth Stølting Brodal" userId="04ef4784-6591-4f86-a140-f5c3b108582a" providerId="ADAL" clId="{A080D9BA-16EC-4AEE-988E-46CF3D7B74AC}" dt="2023-04-18T19:11:57.691" v="29" actId="20577"/>
        <pc:sldMkLst>
          <pc:docMk/>
          <pc:sldMk cId="2262655743" sldId="777"/>
        </pc:sldMkLst>
      </pc:sldChg>
      <pc:sldChg chg="modNotesTx">
        <pc:chgData name="Gerth Stølting Brodal" userId="04ef4784-6591-4f86-a140-f5c3b108582a" providerId="ADAL" clId="{A080D9BA-16EC-4AEE-988E-46CF3D7B74AC}" dt="2023-04-18T19:31:13.857" v="134"/>
        <pc:sldMkLst>
          <pc:docMk/>
          <pc:sldMk cId="2298857009" sldId="780"/>
        </pc:sldMkLst>
      </pc:sldChg>
      <pc:sldChg chg="modSp mod">
        <pc:chgData name="Gerth Stølting Brodal" userId="04ef4784-6591-4f86-a140-f5c3b108582a" providerId="ADAL" clId="{A080D9BA-16EC-4AEE-988E-46CF3D7B74AC}" dt="2023-04-24T05:58:38.442" v="194" actId="313"/>
        <pc:sldMkLst>
          <pc:docMk/>
          <pc:sldMk cId="1192181667" sldId="781"/>
        </pc:sldMkLst>
        <pc:graphicFrameChg chg="modGraphic">
          <ac:chgData name="Gerth Stølting Brodal" userId="04ef4784-6591-4f86-a140-f5c3b108582a" providerId="ADAL" clId="{A080D9BA-16EC-4AEE-988E-46CF3D7B74AC}" dt="2023-04-24T05:58:38.442" v="194" actId="313"/>
          <ac:graphicFrameMkLst>
            <pc:docMk/>
            <pc:sldMk cId="1192181667" sldId="781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A080D9BA-16EC-4AEE-988E-46CF3D7B74AC}" dt="2023-04-18T19:47:31.371" v="138" actId="14100"/>
        <pc:sldMkLst>
          <pc:docMk/>
          <pc:sldMk cId="1523777493" sldId="782"/>
        </pc:sldMkLst>
        <pc:spChg chg="mod">
          <ac:chgData name="Gerth Stølting Brodal" userId="04ef4784-6591-4f86-a140-f5c3b108582a" providerId="ADAL" clId="{A080D9BA-16EC-4AEE-988E-46CF3D7B74AC}" dt="2023-04-18T19:47:31.371" v="138" actId="14100"/>
          <ac:spMkLst>
            <pc:docMk/>
            <pc:sldMk cId="1523777493" sldId="782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A080D9BA-16EC-4AEE-988E-46CF3D7B74AC}" dt="2023-04-24T05:58:22.773" v="182" actId="313"/>
        <pc:sldMkLst>
          <pc:docMk/>
          <pc:sldMk cId="2596356894" sldId="784"/>
        </pc:sldMkLst>
        <pc:graphicFrameChg chg="modGraphic">
          <ac:chgData name="Gerth Stølting Brodal" userId="04ef4784-6591-4f86-a140-f5c3b108582a" providerId="ADAL" clId="{A080D9BA-16EC-4AEE-988E-46CF3D7B74AC}" dt="2023-04-24T05:58:22.773" v="182" actId="313"/>
          <ac:graphicFrameMkLst>
            <pc:docMk/>
            <pc:sldMk cId="2596356894" sldId="784"/>
            <ac:graphicFrameMk id="6" creationId="{00000000-0000-0000-0000-000000000000}"/>
          </ac:graphicFrameMkLst>
        </pc:graphicFrameChg>
      </pc:sldChg>
      <pc:sldChg chg="addSp modSp">
        <pc:chgData name="Gerth Stølting Brodal" userId="04ef4784-6591-4f86-a140-f5c3b108582a" providerId="ADAL" clId="{A080D9BA-16EC-4AEE-988E-46CF3D7B74AC}" dt="2023-04-18T19:54:24.241" v="139"/>
        <pc:sldMkLst>
          <pc:docMk/>
          <pc:sldMk cId="3590058370" sldId="785"/>
        </pc:sldMkLst>
        <pc:spChg chg="add mod">
          <ac:chgData name="Gerth Stølting Brodal" userId="04ef4784-6591-4f86-a140-f5c3b108582a" providerId="ADAL" clId="{A080D9BA-16EC-4AEE-988E-46CF3D7B74AC}" dt="2023-04-18T19:54:24.241" v="139"/>
          <ac:spMkLst>
            <pc:docMk/>
            <pc:sldMk cId="3590058370" sldId="785"/>
            <ac:spMk id="3" creationId="{82E1DB06-B049-075A-BA23-D831E3274BDD}"/>
          </ac:spMkLst>
        </pc:spChg>
      </pc:sldChg>
      <pc:sldChg chg="modSp mod">
        <pc:chgData name="Gerth Stølting Brodal" userId="04ef4784-6591-4f86-a140-f5c3b108582a" providerId="ADAL" clId="{A080D9BA-16EC-4AEE-988E-46CF3D7B74AC}" dt="2023-04-24T05:56:35.139" v="174" actId="6549"/>
        <pc:sldMkLst>
          <pc:docMk/>
          <pc:sldMk cId="2057769851" sldId="786"/>
        </pc:sldMkLst>
        <pc:graphicFrameChg chg="modGraphic">
          <ac:chgData name="Gerth Stølting Brodal" userId="04ef4784-6591-4f86-a140-f5c3b108582a" providerId="ADAL" clId="{A080D9BA-16EC-4AEE-988E-46CF3D7B74AC}" dt="2023-04-24T05:56:35.139" v="174" actId="6549"/>
          <ac:graphicFrameMkLst>
            <pc:docMk/>
            <pc:sldMk cId="2057769851" sldId="786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A080D9BA-16EC-4AEE-988E-46CF3D7B74AC}" dt="2023-04-24T05:58:29.335" v="188" actId="313"/>
        <pc:sldMkLst>
          <pc:docMk/>
          <pc:sldMk cId="1145542974" sldId="787"/>
        </pc:sldMkLst>
        <pc:graphicFrameChg chg="modGraphic">
          <ac:chgData name="Gerth Stølting Brodal" userId="04ef4784-6591-4f86-a140-f5c3b108582a" providerId="ADAL" clId="{A080D9BA-16EC-4AEE-988E-46CF3D7B74AC}" dt="2023-04-24T05:58:29.335" v="188" actId="313"/>
          <ac:graphicFrameMkLst>
            <pc:docMk/>
            <pc:sldMk cId="1145542974" sldId="787"/>
            <ac:graphicFrameMk id="6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A080D9BA-16EC-4AEE-988E-46CF3D7B74AC}" dt="2023-04-18T19:26:26.981" v="131" actId="20577"/>
        <pc:sldMkLst>
          <pc:docMk/>
          <pc:sldMk cId="1478869086" sldId="79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'import antigravity' open this </a:t>
            </a:r>
            <a:r>
              <a:rPr lang="en-US" dirty="0" err="1"/>
              <a:t>xkcd</a:t>
            </a:r>
            <a:r>
              <a:rPr lang="en-US" dirty="0"/>
              <a:t> webpage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188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by</a:t>
            </a:r>
            <a:r>
              <a:rPr lang="en-US" baseline="0" dirty="0"/>
              <a:t> scheduling exercise</a:t>
            </a:r>
          </a:p>
          <a:p>
            <a:r>
              <a:rPr lang="en-US" baseline="0" dirty="0" err="1"/>
              <a:t>queue.PriorityQueue</a:t>
            </a:r>
            <a:r>
              <a:rPr lang="en-US" baseline="0" dirty="0"/>
              <a:t> is an alternative priority queue that supports </a:t>
            </a:r>
            <a:r>
              <a:rPr lang="en-US" baseline="0"/>
              <a:t>concurrent processes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884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earlier ways to structure</a:t>
            </a:r>
            <a:r>
              <a:rPr lang="en-US" baseline="0" dirty="0"/>
              <a:t> code: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functions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01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16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'from &lt;</a:t>
            </a:r>
            <a:r>
              <a:rPr lang="da-DK" dirty="0" err="1"/>
              <a:t>module</a:t>
            </a:r>
            <a:r>
              <a:rPr lang="da-DK" dirty="0"/>
              <a:t>&gt;</a:t>
            </a:r>
            <a:r>
              <a:rPr lang="da-DK" baseline="0" dirty="0"/>
              <a:t> import ....' </a:t>
            </a:r>
            <a:r>
              <a:rPr lang="da-DK" baseline="0" dirty="0" err="1"/>
              <a:t>will</a:t>
            </a:r>
            <a:r>
              <a:rPr lang="da-DK" baseline="0" dirty="0"/>
              <a:t> </a:t>
            </a:r>
            <a:r>
              <a:rPr lang="da-DK" baseline="0" dirty="0" err="1"/>
              <a:t>automatically</a:t>
            </a:r>
            <a:r>
              <a:rPr lang="da-DK" baseline="0" dirty="0"/>
              <a:t> load the </a:t>
            </a:r>
            <a:r>
              <a:rPr lang="da-DK" baseline="0" dirty="0" err="1"/>
              <a:t>full</a:t>
            </a:r>
            <a:r>
              <a:rPr lang="da-DK" baseline="0" dirty="0"/>
              <a:t> </a:t>
            </a:r>
            <a:r>
              <a:rPr lang="da-DK" baseline="0" dirty="0" err="1"/>
              <a:t>module</a:t>
            </a:r>
            <a:r>
              <a:rPr lang="da-DK" baseline="0" dirty="0"/>
              <a:t>, if it has not </a:t>
            </a:r>
            <a:r>
              <a:rPr lang="da-DK" baseline="0" dirty="0" err="1"/>
              <a:t>already</a:t>
            </a:r>
            <a:r>
              <a:rPr lang="da-DK" baseline="0" dirty="0"/>
              <a:t> </a:t>
            </a:r>
            <a:r>
              <a:rPr lang="da-DK" baseline="0" dirty="0" err="1"/>
              <a:t>been</a:t>
            </a:r>
            <a:r>
              <a:rPr lang="da-DK" baseline="0" dirty="0"/>
              <a:t> </a:t>
            </a:r>
            <a:r>
              <a:rPr lang="da-DK" baseline="0" dirty="0" err="1"/>
              <a:t>loaded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56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defines __all__ but e.g. matplotlib or </a:t>
            </a:r>
            <a:r>
              <a:rPr lang="en-US" dirty="0" err="1"/>
              <a:t>matplotlib.pyplot</a:t>
            </a:r>
            <a:r>
              <a:rPr lang="en-US" dirty="0"/>
              <a:t> do not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92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math.sqrt</a:t>
            </a:r>
            <a:r>
              <a:rPr lang="da-DK" dirty="0"/>
              <a:t> </a:t>
            </a:r>
            <a:r>
              <a:rPr lang="da-DK" dirty="0" err="1"/>
              <a:t>slowest</a:t>
            </a:r>
            <a:endParaRPr lang="da-DK" dirty="0"/>
          </a:p>
          <a:p>
            <a:r>
              <a:rPr lang="da-DK" dirty="0" err="1"/>
              <a:t>Could</a:t>
            </a:r>
            <a:r>
              <a:rPr lang="da-DK" dirty="0"/>
              <a:t> </a:t>
            </a:r>
            <a:r>
              <a:rPr lang="da-DK" dirty="0" err="1"/>
              <a:t>also</a:t>
            </a:r>
            <a:r>
              <a:rPr lang="da-DK" dirty="0"/>
              <a:t> </a:t>
            </a:r>
            <a:r>
              <a:rPr lang="da-DK" dirty="0" err="1"/>
              <a:t>use</a:t>
            </a:r>
            <a:r>
              <a:rPr lang="da-DK" dirty="0"/>
              <a:t> a </a:t>
            </a:r>
            <a:r>
              <a:rPr lang="da-DK" dirty="0" err="1"/>
              <a:t>local</a:t>
            </a:r>
            <a:r>
              <a:rPr lang="da-DK" dirty="0"/>
              <a:t> variable </a:t>
            </a:r>
            <a:r>
              <a:rPr lang="da-DK" dirty="0" err="1"/>
              <a:t>instead</a:t>
            </a:r>
            <a:r>
              <a:rPr lang="da-DK" dirty="0"/>
              <a:t> of a </a:t>
            </a:r>
            <a:r>
              <a:rPr lang="da-DK" dirty="0" err="1"/>
              <a:t>keyword</a:t>
            </a:r>
            <a:r>
              <a:rPr lang="da-DK" dirty="0"/>
              <a:t> argument. Performance </a:t>
            </a:r>
            <a:r>
              <a:rPr lang="da-DK" dirty="0" err="1"/>
              <a:t>about</a:t>
            </a:r>
            <a:r>
              <a:rPr lang="da-DK" dirty="0"/>
              <a:t> the same.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17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Warning</a:t>
            </a:r>
            <a:r>
              <a:rPr lang="da-DK" dirty="0"/>
              <a:t>: dir</a:t>
            </a:r>
            <a:r>
              <a:rPr lang="da-DK" baseline="0" dirty="0"/>
              <a:t> is not </a:t>
            </a:r>
            <a:r>
              <a:rPr lang="da-DK" baseline="0" dirty="0" err="1"/>
              <a:t>necessarily</a:t>
            </a:r>
            <a:r>
              <a:rPr lang="da-DK" baseline="0" dirty="0"/>
              <a:t> the </a:t>
            </a:r>
            <a:r>
              <a:rPr lang="da-DK" baseline="0" dirty="0" err="1"/>
              <a:t>full</a:t>
            </a:r>
            <a:r>
              <a:rPr lang="da-DK" baseline="0" dirty="0"/>
              <a:t> list – it is just </a:t>
            </a:r>
            <a:r>
              <a:rPr lang="da-DK" baseline="0" dirty="0" err="1"/>
              <a:t>trying</a:t>
            </a:r>
            <a:r>
              <a:rPr lang="da-DK" baseline="0" dirty="0"/>
              <a:t> to generate a </a:t>
            </a:r>
            <a:r>
              <a:rPr lang="da-DK" baseline="0" dirty="0" err="1"/>
              <a:t>meaningfull</a:t>
            </a:r>
            <a:r>
              <a:rPr lang="da-DK" baseline="0" dirty="0"/>
              <a:t> list; </a:t>
            </a:r>
            <a:r>
              <a:rPr lang="da-DK" baseline="0" dirty="0" err="1"/>
              <a:t>technically</a:t>
            </a:r>
            <a:r>
              <a:rPr lang="da-DK" baseline="0" dirty="0"/>
              <a:t> it</a:t>
            </a:r>
          </a:p>
          <a:p>
            <a:r>
              <a:rPr lang="da-DK" baseline="0" dirty="0" err="1"/>
              <a:t>calls</a:t>
            </a:r>
            <a:r>
              <a:rPr lang="da-DK" baseline="0" dirty="0"/>
              <a:t> the __dir__ </a:t>
            </a:r>
            <a:r>
              <a:rPr lang="da-DK" baseline="0" dirty="0" err="1"/>
              <a:t>method</a:t>
            </a:r>
            <a:endParaRPr lang="da-DK" baseline="0" dirty="0"/>
          </a:p>
          <a:p>
            <a:endParaRPr lang="da-DK" baseline="0" dirty="0"/>
          </a:p>
          <a:p>
            <a:r>
              <a:rPr lang="en-US" dirty="0"/>
              <a:t>set(</a:t>
            </a:r>
            <a:r>
              <a:rPr lang="en-US" dirty="0" err="1"/>
              <a:t>numpy</a:t>
            </a:r>
            <a:r>
              <a:rPr lang="en-US" dirty="0"/>
              <a:t>.__</a:t>
            </a:r>
            <a:r>
              <a:rPr lang="en-US" dirty="0" err="1"/>
              <a:t>dir</a:t>
            </a:r>
            <a:r>
              <a:rPr lang="en-US" dirty="0"/>
              <a:t>__()) - set(</a:t>
            </a:r>
            <a:r>
              <a:rPr lang="en-US" dirty="0" err="1"/>
              <a:t>numpy</a:t>
            </a:r>
            <a:r>
              <a:rPr lang="en-US" dirty="0"/>
              <a:t>.__all__)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61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Why</a:t>
            </a:r>
            <a:r>
              <a:rPr lang="da-DK" dirty="0"/>
              <a:t> double-\</a:t>
            </a:r>
            <a:r>
              <a:rPr lang="da-DK" baseline="0" dirty="0"/>
              <a:t> (</a:t>
            </a:r>
            <a:r>
              <a:rPr lang="da-DK" baseline="0" dirty="0" err="1"/>
              <a:t>since</a:t>
            </a:r>
            <a:r>
              <a:rPr lang="da-DK" baseline="0" dirty="0"/>
              <a:t> </a:t>
            </a:r>
            <a:r>
              <a:rPr lang="da-DK" baseline="0" dirty="0" err="1"/>
              <a:t>Python</a:t>
            </a:r>
            <a:r>
              <a:rPr lang="da-DK" baseline="0" dirty="0"/>
              <a:t> </a:t>
            </a:r>
            <a:r>
              <a:rPr lang="da-DK" baseline="0" dirty="0" err="1"/>
              <a:t>string</a:t>
            </a:r>
            <a:r>
              <a:rPr lang="da-DK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43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24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python.org/3/tutorial/modules.html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heapq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145/512274.512284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512274.51228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docs.python.org/3/library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145/512274.512284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#dir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2" y="2920558"/>
            <a:ext cx="11522780" cy="1325563"/>
          </a:xfrm>
        </p:spPr>
        <p:txBody>
          <a:bodyPr/>
          <a:lstStyle/>
          <a:p>
            <a:pPr algn="r"/>
            <a:r>
              <a:rPr lang="da-DK" dirty="0" err="1"/>
              <a:t>Modules</a:t>
            </a:r>
            <a:r>
              <a:rPr lang="da-DK" dirty="0"/>
              <a:t> and </a:t>
            </a:r>
            <a:r>
              <a:rPr lang="da-DK" dirty="0" err="1"/>
              <a:t>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9981" y="3920647"/>
            <a:ext cx="5131432" cy="2937353"/>
          </a:xfrm>
        </p:spPr>
        <p:txBody>
          <a:bodyPr>
            <a:normAutofit/>
          </a:bodyPr>
          <a:lstStyle/>
          <a:p>
            <a:r>
              <a:rPr lang="da-DK" dirty="0"/>
              <a:t>import – from – as</a:t>
            </a:r>
          </a:p>
          <a:p>
            <a:r>
              <a:rPr lang="da-DK" dirty="0"/>
              <a:t>__</a:t>
            </a:r>
            <a:r>
              <a:rPr lang="da-DK" dirty="0" err="1"/>
              <a:t>name</a:t>
            </a:r>
            <a:r>
              <a:rPr lang="da-DK" dirty="0"/>
              <a:t>__, '__</a:t>
            </a:r>
            <a:r>
              <a:rPr lang="da-DK" dirty="0" err="1"/>
              <a:t>main</a:t>
            </a:r>
            <a:r>
              <a:rPr lang="da-DK" dirty="0"/>
              <a:t>__'</a:t>
            </a:r>
          </a:p>
          <a:p>
            <a:r>
              <a:rPr lang="da-DK"/>
              <a:t>heapq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30" y="338348"/>
            <a:ext cx="5485393" cy="622666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79117" y="6531959"/>
            <a:ext cx="15030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xkcd.com/353</a:t>
            </a:r>
          </a:p>
        </p:txBody>
      </p:sp>
      <p:sp>
        <p:nvSpPr>
          <p:cNvPr id="6" name="Rectangle 5"/>
          <p:cNvSpPr/>
          <p:nvPr/>
        </p:nvSpPr>
        <p:spPr>
          <a:xfrm>
            <a:off x="8098507" y="6380344"/>
            <a:ext cx="4093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docs.python.org/3/tutorial/modules.html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653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670" y="197977"/>
            <a:ext cx="10515600" cy="1325563"/>
          </a:xfrm>
        </p:spPr>
        <p:txBody>
          <a:bodyPr/>
          <a:lstStyle/>
          <a:p>
            <a:r>
              <a:rPr lang="da-DK" dirty="0" err="1"/>
              <a:t>module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importlib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607" y="1778730"/>
            <a:ext cx="5788742" cy="4351338"/>
          </a:xfrm>
        </p:spPr>
        <p:txBody>
          <a:bodyPr/>
          <a:lstStyle/>
          <a:p>
            <a:r>
              <a:rPr lang="da-DK" dirty="0" err="1"/>
              <a:t>Implements</a:t>
            </a:r>
            <a:r>
              <a:rPr lang="da-DK" dirty="0"/>
              <a:t> the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a-DK" dirty="0"/>
              <a:t> statement </a:t>
            </a:r>
            <a:br>
              <a:rPr lang="da-DK" dirty="0"/>
            </a:br>
            <a:r>
              <a:rPr lang="da-DK" dirty="0"/>
              <a:t>(</a:t>
            </a:r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internal</a:t>
            </a:r>
            <a:r>
              <a:rPr lang="da-DK" dirty="0"/>
              <a:t> </a:t>
            </a:r>
            <a:r>
              <a:rPr lang="da-DK" dirty="0" err="1"/>
              <a:t>implementation</a:t>
            </a:r>
            <a:r>
              <a:rPr lang="da-DK" dirty="0"/>
              <a:t> </a:t>
            </a:r>
            <a:r>
              <a:rPr lang="da-DK" dirty="0" err="1"/>
              <a:t>details</a:t>
            </a:r>
            <a:r>
              <a:rPr lang="da-DK" dirty="0"/>
              <a:t>)</a:t>
            </a:r>
          </a:p>
          <a:p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importlib.reload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i="1" dirty="0" err="1"/>
              <a:t>module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a-DK" dirty="0"/>
              <a:t> </a:t>
            </a:r>
          </a:p>
          <a:p>
            <a:pPr lvl="1"/>
            <a:r>
              <a:rPr lang="en-US" dirty="0"/>
              <a:t>Reloads a previously imported </a:t>
            </a:r>
            <a:br>
              <a:rPr lang="en-US" dirty="0"/>
            </a:br>
            <a:r>
              <a:rPr lang="en-US" i="1" dirty="0"/>
              <a:t>module</a:t>
            </a:r>
            <a:r>
              <a:rPr lang="en-US" dirty="0"/>
              <a:t>. Relevant if you have </a:t>
            </a:r>
            <a:br>
              <a:rPr lang="en-US" dirty="0"/>
            </a:br>
            <a:r>
              <a:rPr lang="en-US" dirty="0"/>
              <a:t>edited the code for the module </a:t>
            </a:r>
            <a:br>
              <a:rPr lang="en-US" dirty="0"/>
            </a:br>
            <a:r>
              <a:rPr lang="en-US" dirty="0"/>
              <a:t>and want to load the new version </a:t>
            </a:r>
            <a:br>
              <a:rPr lang="en-US" dirty="0"/>
            </a:br>
            <a:r>
              <a:rPr lang="en-US" dirty="0"/>
              <a:t>in the Python interpreter, without restarting the full program from scratch.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084191"/>
              </p:ext>
            </p:extLst>
          </p:nvPr>
        </p:nvGraphicFramePr>
        <p:xfrm>
          <a:off x="6056671" y="703441"/>
          <a:ext cx="5980430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04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a_constant.py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the_constant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a_constant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import module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a_constant.the_constant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a_constant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the_constant</a:t>
                      </a: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the_constant</a:t>
                      </a: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400" b="1" i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Update 7 to 42 in a_constant.py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a_constant.the_constant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new value not reflected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a_constant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void, module already loaded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a_constant.the_constant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unchanged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importlib</a:t>
                      </a:r>
                      <a:endParaRPr lang="en-US" sz="1400" b="1" baseline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importlib.reload</a:t>
                      </a:r>
                      <a:r>
                        <a:rPr lang="en-US" sz="14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a_constant</a:t>
                      </a:r>
                      <a:r>
                        <a:rPr lang="en-US" sz="14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&lt;module '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a_constant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 from 'C:\\...\\a_constant.py'&gt;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a_constant.the_constant</a:t>
                      </a: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the_constant</a:t>
                      </a: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imported attributes are not updated by reload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a_constant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the_constant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force update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the_constant</a:t>
                      </a:r>
                      <a:endParaRPr lang="en-US" sz="14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the new value</a:t>
                      </a:r>
                      <a:endParaRPr lang="pt-BR" sz="14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470" y="5317101"/>
            <a:ext cx="514430" cy="4059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925" y="3800377"/>
            <a:ext cx="514430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488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62008" cy="4158987"/>
          </a:xfrm>
        </p:spPr>
        <p:txBody>
          <a:bodyPr/>
          <a:lstStyle/>
          <a:p>
            <a:r>
              <a:rPr lang="da-DK" dirty="0"/>
              <a:t>A </a:t>
            </a:r>
            <a:r>
              <a:rPr lang="da-DK" dirty="0" err="1"/>
              <a:t>package</a:t>
            </a:r>
            <a:r>
              <a:rPr lang="da-DK" dirty="0"/>
              <a:t> is a </a:t>
            </a:r>
            <a:r>
              <a:rPr lang="da-DK" dirty="0" err="1"/>
              <a:t>collection</a:t>
            </a:r>
            <a:r>
              <a:rPr lang="da-DK" dirty="0"/>
              <a:t> of </a:t>
            </a:r>
            <a:r>
              <a:rPr lang="da-DK" dirty="0" err="1"/>
              <a:t>modules</a:t>
            </a:r>
            <a:r>
              <a:rPr lang="da-DK" dirty="0"/>
              <a:t> (and </a:t>
            </a:r>
            <a:r>
              <a:rPr lang="da-DK" dirty="0" err="1"/>
              <a:t>subpackages</a:t>
            </a:r>
            <a:r>
              <a:rPr lang="da-DK" dirty="0"/>
              <a:t>) in a folder = </a:t>
            </a:r>
            <a:r>
              <a:rPr lang="da-DK" dirty="0" err="1"/>
              <a:t>package</a:t>
            </a:r>
            <a:r>
              <a:rPr lang="da-DK" dirty="0"/>
              <a:t> </a:t>
            </a:r>
            <a:r>
              <a:rPr lang="da-DK" dirty="0" err="1"/>
              <a:t>name</a:t>
            </a:r>
            <a:endParaRPr lang="da-DK" dirty="0"/>
          </a:p>
          <a:p>
            <a:r>
              <a:rPr lang="da-DK" dirty="0" err="1"/>
              <a:t>Only</a:t>
            </a:r>
            <a:r>
              <a:rPr lang="da-DK" dirty="0"/>
              <a:t> folders </a:t>
            </a:r>
            <a:r>
              <a:rPr lang="da-DK" dirty="0" err="1"/>
              <a:t>having</a:t>
            </a:r>
            <a:r>
              <a:rPr lang="da-DK" dirty="0"/>
              <a:t> an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  <a:r>
              <a:rPr lang="da-DK" dirty="0"/>
              <a:t> file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considered</a:t>
            </a:r>
            <a:r>
              <a:rPr lang="da-DK" dirty="0"/>
              <a:t> </a:t>
            </a:r>
            <a:r>
              <a:rPr lang="da-DK" dirty="0" err="1"/>
              <a:t>packages</a:t>
            </a:r>
            <a:endParaRPr lang="da-DK" dirty="0"/>
          </a:p>
          <a:p>
            <a:r>
              <a:rPr lang="da-DK" dirty="0"/>
              <a:t>The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empty</a:t>
            </a:r>
            <a:r>
              <a:rPr lang="da-DK" dirty="0"/>
              <a:t>, or </a:t>
            </a:r>
            <a:r>
              <a:rPr lang="da-DK" dirty="0" err="1"/>
              <a:t>contain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loaded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the </a:t>
            </a:r>
            <a:r>
              <a:rPr lang="da-DK" dirty="0" err="1"/>
              <a:t>package</a:t>
            </a:r>
            <a:r>
              <a:rPr lang="da-DK" dirty="0"/>
              <a:t> is </a:t>
            </a:r>
            <a:r>
              <a:rPr lang="da-DK" dirty="0" err="1"/>
              <a:t>imported</a:t>
            </a:r>
            <a:r>
              <a:rPr lang="da-DK" dirty="0"/>
              <a:t>, </a:t>
            </a:r>
            <a:r>
              <a:rPr lang="da-DK" dirty="0" err="1"/>
              <a:t>e.g</a:t>
            </a:r>
            <a:r>
              <a:rPr lang="da-DK" dirty="0"/>
              <a:t>. </a:t>
            </a:r>
            <a:r>
              <a:rPr lang="da-DK" dirty="0" err="1"/>
              <a:t>importing</a:t>
            </a:r>
            <a:r>
              <a:rPr lang="da-DK" dirty="0"/>
              <a:t> </a:t>
            </a:r>
            <a:r>
              <a:rPr lang="da-DK" dirty="0" err="1"/>
              <a:t>specific</a:t>
            </a:r>
            <a:r>
              <a:rPr lang="da-DK" dirty="0"/>
              <a:t> </a:t>
            </a:r>
            <a:r>
              <a:rPr lang="da-DK" dirty="0" err="1"/>
              <a:t>modules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941091"/>
              </p:ext>
            </p:extLst>
          </p:nvPr>
        </p:nvGraphicFramePr>
        <p:xfrm>
          <a:off x="7848792" y="1690688"/>
          <a:ext cx="4136253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25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mypackage/__init__.py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885854"/>
              </p:ext>
            </p:extLst>
          </p:nvPr>
        </p:nvGraphicFramePr>
        <p:xfrm>
          <a:off x="7848792" y="3972932"/>
          <a:ext cx="4136253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25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using_mypackage.py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mypackage.a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mypackage.a.f()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Loading mypackage.a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mypackage.a.f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942293"/>
              </p:ext>
            </p:extLst>
          </p:nvPr>
        </p:nvGraphicFramePr>
        <p:xfrm>
          <a:off x="7848792" y="2557145"/>
          <a:ext cx="4142105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21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mypackage/a.py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Loading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mypackage.a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da-DK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f():</a:t>
                      </a: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mypackage.a.f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6356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93701"/>
              </p:ext>
            </p:extLst>
          </p:nvPr>
        </p:nvGraphicFramePr>
        <p:xfrm>
          <a:off x="272375" y="1884784"/>
          <a:ext cx="5916930" cy="4480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69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81324">
                <a:tc>
                  <a:txBody>
                    <a:bodyPr/>
                    <a:lstStyle/>
                    <a:p>
                      <a:r>
                        <a:rPr kumimoji="0" lang="da-DK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mypackage/__init__.py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174975"/>
                  </a:ext>
                </a:extLst>
              </a:tr>
              <a:tr h="3813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print('loading mypackage')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600649"/>
                  </a:ext>
                </a:extLst>
              </a:tr>
              <a:tr h="3813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mypackage/a.py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480056"/>
                  </a:ext>
                </a:extLst>
              </a:tr>
              <a:tr h="953311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print('Loading mypackage.a')</a:t>
                      </a:r>
                    </a:p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print('mypackage.a.f')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771232"/>
                  </a:ext>
                </a:extLst>
              </a:tr>
              <a:tr h="3813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mypackage/mysubpackage/__init__.py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692336"/>
                  </a:ext>
                </a:extLst>
              </a:tr>
              <a:tr h="6673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print('loading mypackage.mysubpackage')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mypackage.mysubpackage.b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303969"/>
                  </a:ext>
                </a:extLst>
              </a:tr>
              <a:tr h="381324">
                <a:tc>
                  <a:txBody>
                    <a:bodyPr/>
                    <a:lstStyle/>
                    <a:p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mypackage/mysubpackage/b.py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221438"/>
                  </a:ext>
                </a:extLst>
              </a:tr>
              <a:tr h="953311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print('Loading mypackage.mysubpackage.b')</a:t>
                      </a:r>
                    </a:p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g():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print('mypackage.mysubpackage.b.g')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87961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453043"/>
              </p:ext>
            </p:extLst>
          </p:nvPr>
        </p:nvGraphicFramePr>
        <p:xfrm>
          <a:off x="6428899" y="1884784"/>
          <a:ext cx="5507355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73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97347">
                <a:tc>
                  <a:txBody>
                    <a:bodyPr/>
                    <a:lstStyle/>
                    <a:p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using_mysubpackage.py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777209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mypackage.a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mypackage.a.f()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mypackage.mysubpackage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mypackage.mysubpackage.b.g()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mypackage.mysubpackage.b import g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182592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loading mypackage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Loading mypackage.a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mypackage.a.f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loading mypackage.mysubpackage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Loading mypackage.mysubpackage.b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mypackage.mysubpackage.b.g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mypackage.mysubpackage.b.g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dirty="0"/>
              <a:t>A </a:t>
            </a:r>
            <a:r>
              <a:rPr lang="da-DK" dirty="0" err="1"/>
              <a:t>package</a:t>
            </a:r>
            <a:r>
              <a:rPr lang="da-DK" dirty="0"/>
              <a:t> with a </a:t>
            </a:r>
            <a:r>
              <a:rPr lang="da-DK" dirty="0" err="1"/>
              <a:t>subpackage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951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pycache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 </a:t>
            </a:r>
            <a:r>
              <a:rPr lang="da-DK" dirty="0"/>
              <a:t>folder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a-DK" dirty="0" err="1"/>
              <a:t>When</a:t>
            </a:r>
            <a:r>
              <a:rPr lang="da-DK" dirty="0"/>
              <a:t> Python </a:t>
            </a:r>
            <a:r>
              <a:rPr lang="da-DK" dirty="0" err="1"/>
              <a:t>loads</a:t>
            </a:r>
            <a:r>
              <a:rPr lang="da-DK" dirty="0"/>
              <a:t> a </a:t>
            </a:r>
            <a:r>
              <a:rPr lang="da-DK" dirty="0" err="1"/>
              <a:t>module</a:t>
            </a:r>
            <a:r>
              <a:rPr lang="da-DK" dirty="0"/>
              <a:t> the </a:t>
            </a:r>
            <a:r>
              <a:rPr lang="da-DK" dirty="0" err="1"/>
              <a:t>first</a:t>
            </a:r>
            <a:r>
              <a:rPr lang="da-DK" dirty="0"/>
              <a:t> time it is </a:t>
            </a:r>
            <a:r>
              <a:rPr lang="da-DK" i="1" dirty="0" err="1">
                <a:solidFill>
                  <a:srgbClr val="C00000"/>
                </a:solidFill>
              </a:rPr>
              <a:t>compiled</a:t>
            </a:r>
            <a:r>
              <a:rPr lang="da-DK" dirty="0"/>
              <a:t> to </a:t>
            </a:r>
            <a:r>
              <a:rPr lang="da-DK" dirty="0" err="1"/>
              <a:t>some</a:t>
            </a:r>
            <a:r>
              <a:rPr lang="da-DK" dirty="0"/>
              <a:t> </a:t>
            </a:r>
            <a:r>
              <a:rPr lang="da-DK" dirty="0" err="1"/>
              <a:t>intermediate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, and </a:t>
            </a:r>
            <a:r>
              <a:rPr lang="da-DK" dirty="0" err="1"/>
              <a:t>stored</a:t>
            </a:r>
            <a:r>
              <a:rPr lang="da-DK" dirty="0"/>
              <a:t> as a </a:t>
            </a:r>
            <a:r>
              <a:rPr lang="da-DK" dirty="0">
                <a:solidFill>
                  <a:srgbClr val="C00000"/>
                </a:solidFill>
              </a:rPr>
              <a:t>.</a:t>
            </a:r>
            <a:r>
              <a:rPr lang="da-DK" dirty="0" err="1">
                <a:solidFill>
                  <a:srgbClr val="C00000"/>
                </a:solidFill>
              </a:rPr>
              <a:t>pyc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/>
              <a:t>file in the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pycache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 </a:t>
            </a:r>
            <a:r>
              <a:rPr lang="da-DK" dirty="0"/>
              <a:t>folder.</a:t>
            </a:r>
          </a:p>
          <a:p>
            <a:r>
              <a:rPr lang="da-DK" dirty="0"/>
              <a:t>If a .</a:t>
            </a:r>
            <a:r>
              <a:rPr lang="da-DK" dirty="0" err="1"/>
              <a:t>pyc</a:t>
            </a:r>
            <a:r>
              <a:rPr lang="da-DK" dirty="0"/>
              <a:t> file </a:t>
            </a:r>
            <a:r>
              <a:rPr lang="da-DK" dirty="0" err="1"/>
              <a:t>exists</a:t>
            </a:r>
            <a:r>
              <a:rPr lang="da-DK" dirty="0"/>
              <a:t> for a </a:t>
            </a:r>
            <a:r>
              <a:rPr lang="da-DK" dirty="0" err="1"/>
              <a:t>module</a:t>
            </a:r>
            <a:r>
              <a:rPr lang="da-DK" dirty="0"/>
              <a:t>, and the .</a:t>
            </a:r>
            <a:r>
              <a:rPr lang="da-DK" dirty="0" err="1"/>
              <a:t>pyc</a:t>
            </a:r>
            <a:r>
              <a:rPr lang="da-DK" dirty="0"/>
              <a:t> file is </a:t>
            </a:r>
            <a:r>
              <a:rPr lang="da-DK" dirty="0" err="1"/>
              <a:t>newer</a:t>
            </a:r>
            <a:r>
              <a:rPr lang="da-DK" dirty="0"/>
              <a:t> </a:t>
            </a:r>
            <a:r>
              <a:rPr lang="da-DK" dirty="0" err="1"/>
              <a:t>than</a:t>
            </a:r>
            <a:r>
              <a:rPr lang="da-DK" dirty="0"/>
              <a:t> the .py file, </a:t>
            </a:r>
            <a:r>
              <a:rPr lang="da-DK" dirty="0" err="1"/>
              <a:t>then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a-DK" dirty="0"/>
              <a:t> </a:t>
            </a:r>
            <a:r>
              <a:rPr lang="da-DK" dirty="0" err="1"/>
              <a:t>loads</a:t>
            </a:r>
            <a:r>
              <a:rPr lang="da-DK" dirty="0"/>
              <a:t> .</a:t>
            </a:r>
            <a:r>
              <a:rPr lang="da-DK" dirty="0" err="1"/>
              <a:t>pyc</a:t>
            </a:r>
            <a:r>
              <a:rPr lang="da-DK" dirty="0"/>
              <a:t> – </a:t>
            </a:r>
            <a:r>
              <a:rPr lang="da-DK" dirty="0" err="1">
                <a:solidFill>
                  <a:srgbClr val="C00000"/>
                </a:solidFill>
              </a:rPr>
              <a:t>saving</a:t>
            </a:r>
            <a:r>
              <a:rPr lang="da-DK" dirty="0">
                <a:solidFill>
                  <a:srgbClr val="C00000"/>
                </a:solidFill>
              </a:rPr>
              <a:t> time </a:t>
            </a:r>
            <a:r>
              <a:rPr lang="da-DK" dirty="0"/>
              <a:t>to load the </a:t>
            </a:r>
            <a:r>
              <a:rPr lang="da-DK" dirty="0" err="1"/>
              <a:t>module</a:t>
            </a:r>
            <a:r>
              <a:rPr lang="da-DK" dirty="0"/>
              <a:t> (but </a:t>
            </a:r>
            <a:r>
              <a:rPr lang="da-DK" dirty="0" err="1"/>
              <a:t>does</a:t>
            </a:r>
            <a:r>
              <a:rPr lang="da-DK" dirty="0"/>
              <a:t> not </a:t>
            </a:r>
            <a:r>
              <a:rPr lang="da-DK" dirty="0" err="1"/>
              <a:t>make</a:t>
            </a:r>
            <a:r>
              <a:rPr lang="da-DK" dirty="0"/>
              <a:t> the program </a:t>
            </a:r>
            <a:r>
              <a:rPr lang="da-DK" dirty="0" err="1"/>
              <a:t>itself</a:t>
            </a:r>
            <a:r>
              <a:rPr lang="da-DK" dirty="0"/>
              <a:t> faster)</a:t>
            </a:r>
          </a:p>
          <a:p>
            <a:r>
              <a:rPr lang="da-DK" dirty="0"/>
              <a:t>It is </a:t>
            </a:r>
            <a:r>
              <a:rPr lang="da-DK" dirty="0" err="1"/>
              <a:t>safe</a:t>
            </a:r>
            <a:r>
              <a:rPr lang="da-DK" dirty="0"/>
              <a:t> to delete the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pycache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>
                <a:cs typeface="Courier New" panose="02070309020205020404" pitchFamily="49" charset="0"/>
              </a:rPr>
              <a:t> folder – but it </a:t>
            </a:r>
            <a:r>
              <a:rPr lang="da-DK" dirty="0" err="1">
                <a:cs typeface="Courier New" panose="02070309020205020404" pitchFamily="49" charset="0"/>
              </a:rPr>
              <a:t>will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be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created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again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next</a:t>
            </a:r>
            <a:r>
              <a:rPr lang="da-DK" dirty="0">
                <a:cs typeface="Courier New" panose="02070309020205020404" pitchFamily="49" charset="0"/>
              </a:rPr>
              <a:t> time a </a:t>
            </a:r>
            <a:r>
              <a:rPr lang="da-DK" dirty="0" err="1">
                <a:cs typeface="Courier New" panose="02070309020205020404" pitchFamily="49" charset="0"/>
              </a:rPr>
              <a:t>module</a:t>
            </a:r>
            <a:r>
              <a:rPr lang="da-DK" dirty="0">
                <a:cs typeface="Courier New" panose="02070309020205020404" pitchFamily="49" charset="0"/>
              </a:rPr>
              <a:t> is </a:t>
            </a:r>
            <a:r>
              <a:rPr lang="da-DK" dirty="0" err="1">
                <a:cs typeface="Courier New" panose="02070309020205020404" pitchFamily="49" charset="0"/>
              </a:rPr>
              <a:t>loaded</a:t>
            </a:r>
            <a:endParaRPr lang="da-DK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777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to modules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199" y="1479885"/>
            <a:ext cx="11060575" cy="26830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searches</a:t>
            </a:r>
            <a:r>
              <a:rPr lang="da-DK" dirty="0"/>
              <a:t> the </a:t>
            </a:r>
            <a:r>
              <a:rPr lang="da-DK" dirty="0" err="1"/>
              <a:t>following</a:t>
            </a:r>
            <a:r>
              <a:rPr lang="da-DK" dirty="0"/>
              <a:t> folders for a </a:t>
            </a:r>
            <a:r>
              <a:rPr lang="da-DK" dirty="0" err="1"/>
              <a:t>module</a:t>
            </a:r>
            <a:r>
              <a:rPr lang="da-DK" dirty="0"/>
              <a:t> in the </a:t>
            </a:r>
            <a:r>
              <a:rPr lang="da-DK" dirty="0" err="1"/>
              <a:t>following</a:t>
            </a:r>
            <a:r>
              <a:rPr lang="da-DK" dirty="0"/>
              <a:t> </a:t>
            </a:r>
            <a:r>
              <a:rPr lang="da-DK" dirty="0" err="1"/>
              <a:t>order</a:t>
            </a:r>
            <a:r>
              <a:rPr lang="da-DK" dirty="0"/>
              <a:t>: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 The directory containing the input script / current directory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 </a:t>
            </a:r>
            <a:r>
              <a:rPr lang="en-US" i="1" dirty="0"/>
              <a:t>Environment</a:t>
            </a:r>
            <a:r>
              <a:rPr lang="en-US" dirty="0"/>
              <a:t>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PYTHONPATH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 Installation defaults</a:t>
            </a:r>
          </a:p>
          <a:p>
            <a:pPr marL="0" indent="0">
              <a:buNone/>
            </a:pPr>
            <a:r>
              <a:rPr lang="da-DK" dirty="0"/>
              <a:t>The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da-DK" dirty="0"/>
              <a:t> in the modul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r>
              <a:rPr lang="da-DK" dirty="0"/>
              <a:t> </a:t>
            </a:r>
            <a:r>
              <a:rPr lang="da-DK" dirty="0" err="1"/>
              <a:t>returns</a:t>
            </a:r>
            <a:r>
              <a:rPr lang="da-DK" dirty="0"/>
              <a:t> a list of the </a:t>
            </a:r>
            <a:r>
              <a:rPr lang="da-DK" dirty="0" err="1"/>
              <a:t>paths</a:t>
            </a:r>
            <a:endParaRPr lang="en-US" dirty="0"/>
          </a:p>
          <a:p>
            <a:endParaRPr lang="da-DK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12" y="4503007"/>
            <a:ext cx="11933929" cy="223479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287254" y="5349313"/>
            <a:ext cx="1288883" cy="51006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41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Setting</a:t>
            </a:r>
            <a:r>
              <a:rPr lang="da-DK" dirty="0"/>
              <a:t> PYTHONPATH from </a:t>
            </a:r>
            <a:r>
              <a:rPr lang="da-DK" dirty="0" err="1"/>
              <a:t>windows</a:t>
            </a:r>
            <a:r>
              <a:rPr lang="da-DK" dirty="0"/>
              <a:t> </a:t>
            </a:r>
            <a:r>
              <a:rPr lang="da-DK" dirty="0" err="1"/>
              <a:t>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5846"/>
            <a:ext cx="10515600" cy="949350"/>
          </a:xfrm>
        </p:spPr>
        <p:txBody>
          <a:bodyPr>
            <a:normAutofit/>
          </a:bodyPr>
          <a:lstStyle/>
          <a:p>
            <a:r>
              <a:rPr lang="da-DK" dirty="0"/>
              <a:t>set PYTHONPATH=</a:t>
            </a:r>
            <a:r>
              <a:rPr lang="da-DK" i="1" dirty="0" err="1"/>
              <a:t>paths</a:t>
            </a:r>
            <a:r>
              <a:rPr lang="da-DK" i="1" dirty="0"/>
              <a:t> </a:t>
            </a:r>
            <a:r>
              <a:rPr lang="da-DK" i="1" dirty="0" err="1"/>
              <a:t>separated</a:t>
            </a:r>
            <a:r>
              <a:rPr lang="da-DK" i="1" dirty="0"/>
              <a:t> by </a:t>
            </a:r>
            <a:r>
              <a:rPr lang="da-DK" i="1" dirty="0" err="1"/>
              <a:t>semicolon</a:t>
            </a:r>
            <a:br>
              <a:rPr lang="da-DK" i="1" dirty="0"/>
            </a:br>
            <a:r>
              <a:rPr lang="da-DK" dirty="0"/>
              <a:t>(</a:t>
            </a:r>
            <a:r>
              <a:rPr lang="da-DK" dirty="0" err="1"/>
              <a:t>only</a:t>
            </a:r>
            <a:r>
              <a:rPr lang="da-DK" dirty="0"/>
              <a:t> valid </a:t>
            </a:r>
            <a:r>
              <a:rPr lang="da-DK" dirty="0" err="1"/>
              <a:t>until</a:t>
            </a:r>
            <a:r>
              <a:rPr lang="da-DK" dirty="0"/>
              <a:t> </a:t>
            </a:r>
            <a:r>
              <a:rPr lang="da-DK" dirty="0" err="1"/>
              <a:t>shell</a:t>
            </a:r>
            <a:r>
              <a:rPr lang="da-DK" dirty="0"/>
              <a:t> is </a:t>
            </a:r>
            <a:r>
              <a:rPr lang="da-DK" dirty="0" err="1"/>
              <a:t>closed</a:t>
            </a:r>
            <a:r>
              <a:rPr lang="da-DK" dirty="0"/>
              <a:t>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050" y="2510331"/>
            <a:ext cx="9867900" cy="40005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453832" y="3447690"/>
            <a:ext cx="5231757" cy="59030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08350" y="4703353"/>
            <a:ext cx="1699551" cy="59030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24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b="44846"/>
          <a:stretch/>
        </p:blipFill>
        <p:spPr>
          <a:xfrm>
            <a:off x="395648" y="2246092"/>
            <a:ext cx="10544175" cy="46755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Setting</a:t>
            </a:r>
            <a:r>
              <a:rPr lang="da-DK" dirty="0"/>
              <a:t> PYTHONPATH from </a:t>
            </a:r>
            <a:r>
              <a:rPr lang="da-DK" dirty="0" err="1"/>
              <a:t>control</a:t>
            </a:r>
            <a:r>
              <a:rPr lang="da-DK" dirty="0"/>
              <a:t> panel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5878"/>
            <a:ext cx="10979552" cy="674507"/>
          </a:xfrm>
        </p:spPr>
        <p:txBody>
          <a:bodyPr>
            <a:normAutofit fontScale="92500" lnSpcReduction="20000"/>
          </a:bodyPr>
          <a:lstStyle/>
          <a:p>
            <a:r>
              <a:rPr lang="da-DK" dirty="0"/>
              <a:t>Control panel &gt; System &gt; Advanced system </a:t>
            </a:r>
            <a:r>
              <a:rPr lang="da-DK" dirty="0" err="1"/>
              <a:t>settings</a:t>
            </a:r>
            <a:r>
              <a:rPr lang="da-DK" dirty="0"/>
              <a:t> &gt; Environment Variables  &gt; User variables &gt; Edit or New PYTHONPATH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12927" y="4884516"/>
            <a:ext cx="2877514" cy="49016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1763" y="3038223"/>
            <a:ext cx="3186744" cy="368581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2778" y="3038223"/>
            <a:ext cx="3350779" cy="3677499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048847" y="5856788"/>
            <a:ext cx="1479660" cy="50928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551657" y="3201231"/>
            <a:ext cx="1147928" cy="37237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0275322" y="4467139"/>
            <a:ext cx="1147928" cy="37237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655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050245"/>
              </p:ext>
            </p:extLst>
          </p:nvPr>
        </p:nvGraphicFramePr>
        <p:xfrm>
          <a:off x="1055576" y="220338"/>
          <a:ext cx="10077887" cy="649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788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42355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014378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this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Zen of Python, by Tim Peters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Beautiful is better than ugly.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Explicit is better than implicit.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Simple is better than complex.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 is better than complicated.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Flat is better than nested.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Sparse is better than dense.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Readability counts.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Special cases aren't special enough to break the rules.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Although practicality beats purity.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Errors should never pass silently.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Unless explicitly silenced.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 the face of ambiguity, refuse the temptation to guess.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There should be one-- and preferably only one --obvious way to do it.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Although that way may not be obvious at first unless you're Dutch.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Now is better than never.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Although never is often better than *right* now.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the implementation is hard to explain, it's a bad idea.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the implementation is easy to explain, it may be a good idea.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Namespaces are one honking great idea -- let's do more of those!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315047" y="220338"/>
            <a:ext cx="3811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www.python.org/dev/peps/pep-0020/</a:t>
            </a:r>
          </a:p>
        </p:txBody>
      </p:sp>
    </p:spTree>
    <p:extLst>
      <p:ext uri="{BB962C8B-B14F-4D97-AF65-F5344CB8AC3E}">
        <p14:creationId xmlns:p14="http://schemas.microsoft.com/office/powerpoint/2010/main" val="2999158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689" y="366912"/>
            <a:ext cx="10515600" cy="1325563"/>
          </a:xfrm>
        </p:spPr>
        <p:txBody>
          <a:bodyPr/>
          <a:lstStyle/>
          <a:p>
            <a:r>
              <a:rPr lang="da-DK" dirty="0" err="1"/>
              <a:t>module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heapq</a:t>
            </a:r>
            <a:r>
              <a:rPr lang="da-DK" b="0" dirty="0">
                <a:cs typeface="Courier New" panose="02070309020205020404" pitchFamily="49" charset="0"/>
              </a:rPr>
              <a:t> (</a:t>
            </a:r>
            <a:r>
              <a:rPr lang="da-DK" b="0" dirty="0" err="1">
                <a:cs typeface="Courier New" panose="02070309020205020404" pitchFamily="49" charset="0"/>
              </a:rPr>
              <a:t>Priority</a:t>
            </a:r>
            <a:r>
              <a:rPr lang="da-DK" b="0" dirty="0">
                <a:cs typeface="Courier New" panose="02070309020205020404" pitchFamily="49" charset="0"/>
              </a:rPr>
              <a:t> Queue)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809509" cy="4351338"/>
          </a:xfrm>
        </p:spPr>
        <p:txBody>
          <a:bodyPr/>
          <a:lstStyle/>
          <a:p>
            <a:r>
              <a:rPr lang="en-US" dirty="0"/>
              <a:t>Implements a binary </a:t>
            </a:r>
            <a:r>
              <a:rPr lang="en-US" b="1" dirty="0">
                <a:solidFill>
                  <a:srgbClr val="C00000"/>
                </a:solidFill>
              </a:rPr>
              <a:t>heap</a:t>
            </a:r>
            <a:r>
              <a:rPr lang="en-US" dirty="0"/>
              <a:t> (Williams 1964).</a:t>
            </a:r>
          </a:p>
          <a:p>
            <a:r>
              <a:rPr lang="da-DK" dirty="0"/>
              <a:t>Stores a set of elements in a standard list, </a:t>
            </a:r>
            <a:r>
              <a:rPr lang="da-DK" dirty="0" err="1"/>
              <a:t>where</a:t>
            </a:r>
            <a:r>
              <a:rPr lang="da-DK" dirty="0"/>
              <a:t> </a:t>
            </a:r>
            <a:r>
              <a:rPr lang="da-DK" dirty="0" err="1"/>
              <a:t>arbitrary</a:t>
            </a:r>
            <a:r>
              <a:rPr lang="da-DK" dirty="0"/>
              <a:t> elements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inserted</a:t>
            </a:r>
            <a:r>
              <a:rPr lang="da-DK" dirty="0"/>
              <a:t> </a:t>
            </a:r>
            <a:r>
              <a:rPr lang="da-DK" dirty="0" err="1"/>
              <a:t>efficiently</a:t>
            </a:r>
            <a:r>
              <a:rPr lang="da-DK" dirty="0"/>
              <a:t> and the </a:t>
            </a:r>
            <a:r>
              <a:rPr lang="da-DK" i="1" dirty="0"/>
              <a:t>smallest element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extracted</a:t>
            </a:r>
            <a:r>
              <a:rPr lang="da-DK" dirty="0"/>
              <a:t> </a:t>
            </a:r>
            <a:r>
              <a:rPr lang="da-DK" dirty="0" err="1"/>
              <a:t>efficiently</a:t>
            </a:r>
            <a:endParaRPr lang="da-DK" dirty="0"/>
          </a:p>
          <a:p>
            <a:endParaRPr lang="da-DK" dirty="0"/>
          </a:p>
          <a:p>
            <a:pPr marL="457200" lvl="1" indent="0">
              <a:buNone/>
            </a:pP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heapq.heappush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heapq.heappop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089043"/>
              </p:ext>
            </p:extLst>
          </p:nvPr>
        </p:nvGraphicFramePr>
        <p:xfrm>
          <a:off x="7968597" y="233762"/>
          <a:ext cx="4011930" cy="719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9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heap.py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heapq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random import random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 = []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 heap is just a list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_ in range(10):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heapq.heappush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(H, random())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heapq.heappop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(H)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print(x)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heapq.heappush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(H, x + random())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0.20569933892764458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0.27057819339616174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0.31115615362876237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0.4841062272152259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0.5054280956005357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0.509387117524076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0.598647195480462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0.7035150735555027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0.7073929685826221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0.7091224012815325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0.714213496127318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0.727868481291271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0.8051275413759873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0.8279523767282903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0.8626022363202895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0.9376631236263869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0.9378490058037452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1.0444967889759456</a:t>
                      </a:r>
                      <a:endParaRPr lang="pt-BR" sz="14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04172" y="6123041"/>
            <a:ext cx="3784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docs.python.org/3/library/heapq.html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172" y="6438451"/>
            <a:ext cx="76808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4"/>
              </a:rPr>
              <a:t>J. W. J. Williams.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hlinkClick r:id="rId4"/>
              </a:rPr>
              <a:t>Algorithm 232: Heapsort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4"/>
              </a:rPr>
              <a:t>. Communications of the ACM (1964)</a:t>
            </a:r>
            <a:endParaRPr lang="en-US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41382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272" y="1945176"/>
            <a:ext cx="5506310" cy="3366441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i="1" dirty="0"/>
              <a:t>valid heap</a:t>
            </a:r>
            <a:r>
              <a:rPr lang="en-US" dirty="0"/>
              <a:t> satisfies for all i:</a:t>
            </a:r>
          </a:p>
          <a:p>
            <a:pPr marL="0" indent="0">
              <a:buNone/>
            </a:pPr>
            <a:r>
              <a:rPr lang="en-US" dirty="0"/>
              <a:t>       L[i] ≤ L[2∙i +1] and L[i] ≤ L[2∙i + 2]</a:t>
            </a:r>
          </a:p>
          <a:p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heapify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(L)</a:t>
            </a:r>
            <a:r>
              <a:rPr lang="en-US" dirty="0"/>
              <a:t> rearranges the elements in a list to make the </a:t>
            </a:r>
            <a:br>
              <a:rPr lang="en-US" dirty="0"/>
            </a:br>
            <a:r>
              <a:rPr lang="en-US" dirty="0"/>
              <a:t>list a valid heap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530662"/>
              </p:ext>
            </p:extLst>
          </p:nvPr>
        </p:nvGraphicFramePr>
        <p:xfrm>
          <a:off x="5995398" y="1165047"/>
          <a:ext cx="5910580" cy="4708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05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64127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343174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random</a:t>
                      </a:r>
                      <a:r>
                        <a:rPr lang="da-DK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da-DK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randint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[randint(1, 20) for _ in range(10)]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just random numbers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[18, 1, 15, 17, 4, 14, 11, 3, 4, 9]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heapq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heapq.heapify</a:t>
                      </a: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make L a valid heap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 3, 11, 4, 4, 14, 15, 17, 18, 9]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heapq.heappop</a:t>
                      </a: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(L))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[3, 4, 11, 4, 9, 14, 15, 17, 18]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heapq.heappush</a:t>
                      </a: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(L, 7)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[3, 4, 11, 4, 7, 14, 15, 17, 18, 9]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6533765" y="3258948"/>
            <a:ext cx="4347669" cy="688457"/>
            <a:chOff x="6582926" y="3740728"/>
            <a:chExt cx="4347669" cy="688457"/>
          </a:xfrm>
        </p:grpSpPr>
        <p:sp>
          <p:nvSpPr>
            <p:cNvPr id="10" name="Arc 9"/>
            <p:cNvSpPr/>
            <p:nvPr/>
          </p:nvSpPr>
          <p:spPr>
            <a:xfrm>
              <a:off x="6582926" y="3952861"/>
              <a:ext cx="405218" cy="157316"/>
            </a:xfrm>
            <a:prstGeom prst="arc">
              <a:avLst>
                <a:gd name="adj1" fmla="val 11015704"/>
                <a:gd name="adj2" fmla="val 21205930"/>
              </a:avLst>
            </a:prstGeom>
            <a:ln w="3175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c 10"/>
            <p:cNvSpPr/>
            <p:nvPr/>
          </p:nvSpPr>
          <p:spPr>
            <a:xfrm>
              <a:off x="6582926" y="3880092"/>
              <a:ext cx="954190" cy="336192"/>
            </a:xfrm>
            <a:prstGeom prst="arc">
              <a:avLst>
                <a:gd name="adj1" fmla="val 11015704"/>
                <a:gd name="adj2" fmla="val 21316143"/>
              </a:avLst>
            </a:prstGeom>
            <a:ln w="3175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>
              <a:off x="7041290" y="3873285"/>
              <a:ext cx="911131" cy="336192"/>
            </a:xfrm>
            <a:prstGeom prst="arc">
              <a:avLst>
                <a:gd name="adj1" fmla="val 11015704"/>
                <a:gd name="adj2" fmla="val 21477415"/>
              </a:avLst>
            </a:prstGeom>
            <a:ln w="3175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>
              <a:off x="7041290" y="3829108"/>
              <a:ext cx="1322612" cy="441170"/>
            </a:xfrm>
            <a:prstGeom prst="arc">
              <a:avLst>
                <a:gd name="adj1" fmla="val 11015704"/>
                <a:gd name="adj2" fmla="val 21467681"/>
              </a:avLst>
            </a:prstGeom>
            <a:ln w="3175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>
              <a:off x="7537117" y="3824952"/>
              <a:ext cx="1313078" cy="441170"/>
            </a:xfrm>
            <a:prstGeom prst="arc">
              <a:avLst>
                <a:gd name="adj1" fmla="val 11015704"/>
                <a:gd name="adj2" fmla="val 21467681"/>
              </a:avLst>
            </a:prstGeom>
            <a:ln w="3175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c 14"/>
            <p:cNvSpPr/>
            <p:nvPr/>
          </p:nvSpPr>
          <p:spPr>
            <a:xfrm>
              <a:off x="7537116" y="3764828"/>
              <a:ext cx="1853405" cy="571951"/>
            </a:xfrm>
            <a:prstGeom prst="arc">
              <a:avLst>
                <a:gd name="adj1" fmla="val 11015704"/>
                <a:gd name="adj2" fmla="val 21467681"/>
              </a:avLst>
            </a:prstGeom>
            <a:ln w="3175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Arc 15"/>
            <p:cNvSpPr/>
            <p:nvPr/>
          </p:nvSpPr>
          <p:spPr>
            <a:xfrm>
              <a:off x="7992931" y="3784224"/>
              <a:ext cx="1929606" cy="571951"/>
            </a:xfrm>
            <a:prstGeom prst="arc">
              <a:avLst>
                <a:gd name="adj1" fmla="val 11015704"/>
                <a:gd name="adj2" fmla="val 21417877"/>
              </a:avLst>
            </a:prstGeom>
            <a:ln w="3175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Arc 16"/>
            <p:cNvSpPr/>
            <p:nvPr/>
          </p:nvSpPr>
          <p:spPr>
            <a:xfrm>
              <a:off x="7980719" y="3740728"/>
              <a:ext cx="2519810" cy="688457"/>
            </a:xfrm>
            <a:prstGeom prst="arc">
              <a:avLst>
                <a:gd name="adj1" fmla="val 11015704"/>
                <a:gd name="adj2" fmla="val 21417877"/>
              </a:avLst>
            </a:prstGeom>
            <a:ln w="3175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Arc 17"/>
            <p:cNvSpPr/>
            <p:nvPr/>
          </p:nvSpPr>
          <p:spPr>
            <a:xfrm>
              <a:off x="8410785" y="3740728"/>
              <a:ext cx="2519810" cy="688457"/>
            </a:xfrm>
            <a:prstGeom prst="arc">
              <a:avLst>
                <a:gd name="adj1" fmla="val 11015704"/>
                <a:gd name="adj2" fmla="val 21417877"/>
              </a:avLst>
            </a:prstGeom>
            <a:ln w="3175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D7254EC2-946E-4C24-AF46-E0062D627CAB}"/>
              </a:ext>
            </a:extLst>
          </p:cNvPr>
          <p:cNvSpPr/>
          <p:nvPr/>
        </p:nvSpPr>
        <p:spPr>
          <a:xfrm>
            <a:off x="104172" y="6438451"/>
            <a:ext cx="76808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2"/>
              </a:rPr>
              <a:t>J. W. J. Williams.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hlinkClick r:id="rId2"/>
              </a:rPr>
              <a:t>Algorithm 232: Heapsort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2"/>
              </a:rPr>
              <a:t>. Communications of the ACM (1964)</a:t>
            </a:r>
            <a:endParaRPr lang="en-US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56128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36649" y="1653227"/>
            <a:ext cx="10871200" cy="10767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modules</a:t>
            </a:r>
            <a:r>
              <a:rPr lang="da-DK" dirty="0"/>
              <a:t> and </a:t>
            </a:r>
            <a:r>
              <a:rPr lang="da-DK" dirty="0" err="1"/>
              <a:t>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925"/>
            <a:ext cx="10515600" cy="50410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Python </a:t>
            </a:r>
            <a:r>
              <a:rPr lang="en-US" dirty="0">
                <a:solidFill>
                  <a:srgbClr val="C00000"/>
                </a:solidFill>
              </a:rPr>
              <a:t>module</a:t>
            </a:r>
            <a:r>
              <a:rPr lang="en-US" dirty="0"/>
              <a:t> is a </a:t>
            </a:r>
            <a:r>
              <a:rPr lang="en-US" i="1" dirty="0"/>
              <a:t>module_name</a:t>
            </a:r>
            <a:r>
              <a:rPr lang="en-US" dirty="0"/>
              <a:t>.py file containing Python code</a:t>
            </a:r>
          </a:p>
          <a:p>
            <a:r>
              <a:rPr lang="en-US" dirty="0"/>
              <a:t>A Python </a:t>
            </a:r>
            <a:r>
              <a:rPr lang="en-US" dirty="0">
                <a:solidFill>
                  <a:srgbClr val="C00000"/>
                </a:solidFill>
              </a:rPr>
              <a:t>package</a:t>
            </a:r>
            <a:r>
              <a:rPr lang="en-US" dirty="0"/>
              <a:t> is a collection of modules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Why do you need modules ?</a:t>
            </a:r>
          </a:p>
          <a:p>
            <a:r>
              <a:rPr lang="en-US" dirty="0"/>
              <a:t>A way to structure code into </a:t>
            </a:r>
            <a:r>
              <a:rPr lang="en-US" dirty="0">
                <a:solidFill>
                  <a:srgbClr val="C00000"/>
                </a:solidFill>
              </a:rPr>
              <a:t>smaller logical units</a:t>
            </a:r>
          </a:p>
          <a:p>
            <a:r>
              <a:rPr lang="en-US" dirty="0">
                <a:solidFill>
                  <a:srgbClr val="C00000"/>
                </a:solidFill>
              </a:rPr>
              <a:t>Encapsulation </a:t>
            </a:r>
            <a:r>
              <a:rPr lang="en-US" dirty="0"/>
              <a:t>of functionality</a:t>
            </a:r>
          </a:p>
          <a:p>
            <a:pPr>
              <a:spcAft>
                <a:spcPts val="1800"/>
              </a:spcAft>
            </a:pPr>
            <a:r>
              <a:rPr lang="en-US" dirty="0">
                <a:solidFill>
                  <a:srgbClr val="C00000"/>
                </a:solidFill>
              </a:rPr>
              <a:t>Reuse</a:t>
            </a:r>
            <a:r>
              <a:rPr lang="en-US" dirty="0"/>
              <a:t> of code in different programs</a:t>
            </a:r>
            <a:endParaRPr lang="da-DK" dirty="0"/>
          </a:p>
          <a:p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write</a:t>
            </a:r>
            <a:r>
              <a:rPr lang="da-DK" dirty="0"/>
              <a:t>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>
                <a:solidFill>
                  <a:srgbClr val="C00000"/>
                </a:solidFill>
              </a:rPr>
              <a:t>own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modules</a:t>
            </a:r>
            <a:r>
              <a:rPr lang="da-DK" dirty="0">
                <a:solidFill>
                  <a:srgbClr val="C00000"/>
                </a:solidFill>
              </a:rPr>
              <a:t> and </a:t>
            </a:r>
            <a:r>
              <a:rPr lang="da-DK" dirty="0" err="1">
                <a:solidFill>
                  <a:srgbClr val="C00000"/>
                </a:solidFill>
              </a:rPr>
              <a:t>packages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/>
              <a:t>or </a:t>
            </a:r>
            <a:r>
              <a:rPr lang="da-DK" dirty="0" err="1"/>
              <a:t>use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 err="1"/>
              <a:t>any</a:t>
            </a:r>
            <a:r>
              <a:rPr lang="da-DK" dirty="0"/>
              <a:t> of the +500.000 </a:t>
            </a:r>
            <a:r>
              <a:rPr lang="da-DK" dirty="0" err="1"/>
              <a:t>existing</a:t>
            </a:r>
            <a:r>
              <a:rPr lang="da-DK" dirty="0"/>
              <a:t> </a:t>
            </a:r>
            <a:r>
              <a:rPr lang="da-DK" dirty="0" err="1"/>
              <a:t>packages</a:t>
            </a:r>
            <a:r>
              <a:rPr lang="da-DK" dirty="0"/>
              <a:t> from </a:t>
            </a:r>
            <a:r>
              <a:rPr lang="da-DK" dirty="0">
                <a:solidFill>
                  <a:srgbClr val="C00000"/>
                </a:solidFill>
                <a:hlinkClick r:id="rId3"/>
              </a:rPr>
              <a:t>pypi.org</a:t>
            </a:r>
            <a:endParaRPr lang="da-DK" dirty="0">
              <a:solidFill>
                <a:srgbClr val="C00000"/>
              </a:solidFill>
            </a:endParaRPr>
          </a:p>
          <a:p>
            <a:r>
              <a:rPr lang="da-DK" dirty="0">
                <a:solidFill>
                  <a:srgbClr val="C00000"/>
                </a:solidFill>
              </a:rPr>
              <a:t>The </a:t>
            </a:r>
            <a:r>
              <a:rPr lang="da-DK" dirty="0" err="1">
                <a:solidFill>
                  <a:srgbClr val="C00000"/>
                </a:solidFill>
              </a:rPr>
              <a:t>Python</a:t>
            </a:r>
            <a:r>
              <a:rPr lang="da-DK" dirty="0">
                <a:solidFill>
                  <a:srgbClr val="C00000"/>
                </a:solidFill>
              </a:rPr>
              <a:t> Standard Library</a:t>
            </a:r>
            <a:r>
              <a:rPr lang="da-DK" dirty="0"/>
              <a:t> </a:t>
            </a:r>
            <a:r>
              <a:rPr lang="da-DK" dirty="0" err="1"/>
              <a:t>consists</a:t>
            </a:r>
            <a:r>
              <a:rPr lang="da-DK" dirty="0"/>
              <a:t> of the </a:t>
            </a:r>
            <a:r>
              <a:rPr lang="da-DK" dirty="0" err="1"/>
              <a:t>modules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 err="1"/>
              <a:t>listed</a:t>
            </a:r>
            <a:r>
              <a:rPr lang="da-DK" dirty="0"/>
              <a:t> on </a:t>
            </a:r>
            <a:r>
              <a:rPr lang="da-DK" dirty="0">
                <a:solidFill>
                  <a:srgbClr val="C00000"/>
                </a:solidFill>
                <a:hlinkClick r:id="rId4"/>
              </a:rPr>
              <a:t>docs.python.org/3/</a:t>
            </a:r>
            <a:r>
              <a:rPr lang="da-DK" dirty="0" err="1">
                <a:solidFill>
                  <a:srgbClr val="C00000"/>
                </a:solidFill>
                <a:hlinkClick r:id="rId4"/>
              </a:rPr>
              <a:t>library</a:t>
            </a:r>
            <a:endParaRPr lang="da-DK" dirty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9998" y="4537276"/>
            <a:ext cx="2742002" cy="232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1413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heapq</a:t>
            </a:r>
            <a:r>
              <a:rPr lang="en-US" dirty="0"/>
              <a:t> 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597928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dirty="0"/>
              <a:t> on a list take </a:t>
            </a:r>
            <a:r>
              <a:rPr lang="en-US" i="1" dirty="0"/>
              <a:t>linear time</a:t>
            </a:r>
            <a:r>
              <a:rPr lang="en-US" dirty="0"/>
              <a:t> (runs through the whole list)</a:t>
            </a:r>
          </a:p>
          <a:p>
            <a:pPr>
              <a:spcBef>
                <a:spcPts val="1800"/>
              </a:spcBef>
            </a:pPr>
            <a:r>
              <a:rPr lang="en-US" dirty="0" err="1"/>
              <a:t>heapq</a:t>
            </a:r>
            <a:r>
              <a:rPr lang="en-US" dirty="0"/>
              <a:t> supports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heappush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heappop</a:t>
            </a:r>
            <a:r>
              <a:rPr lang="en-US" dirty="0"/>
              <a:t> in </a:t>
            </a:r>
            <a:r>
              <a:rPr lang="en-US" i="1" dirty="0"/>
              <a:t>logarithmic time</a:t>
            </a:r>
          </a:p>
          <a:p>
            <a:pPr>
              <a:spcBef>
                <a:spcPts val="1800"/>
              </a:spcBef>
            </a:pPr>
            <a:r>
              <a:rPr lang="en-US" dirty="0"/>
              <a:t>For lists of length 30.000.000 the performance gain is a </a:t>
            </a:r>
            <a:r>
              <a:rPr lang="en-US" dirty="0">
                <a:solidFill>
                  <a:srgbClr val="C00000"/>
                </a:solidFill>
              </a:rPr>
              <a:t>factor 200.000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4177" y="365125"/>
            <a:ext cx="4895850" cy="6305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775" y="1690688"/>
            <a:ext cx="487666" cy="40590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2E1DB06-B049-075A-BA23-D831E3274BDD}"/>
              </a:ext>
            </a:extLst>
          </p:cNvPr>
          <p:cNvSpPr/>
          <p:nvPr/>
        </p:nvSpPr>
        <p:spPr>
          <a:xfrm>
            <a:off x="104172" y="6438451"/>
            <a:ext cx="76808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4"/>
              </a:rPr>
              <a:t>J. W. J. Williams.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hlinkClick r:id="rId4"/>
              </a:rPr>
              <a:t>Algorithm 232: Heapsort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4"/>
              </a:rPr>
              <a:t>. Communications of the ACM (1964)</a:t>
            </a:r>
            <a:endParaRPr lang="en-US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90058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639847"/>
              </p:ext>
            </p:extLst>
          </p:nvPr>
        </p:nvGraphicFramePr>
        <p:xfrm>
          <a:off x="438279" y="252776"/>
          <a:ext cx="11367135" cy="627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23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6294755">
                  <a:extLst>
                    <a:ext uri="{9D8B030D-6E8A-4147-A177-3AD203B41FA5}">
                      <a16:colId xmlns:a16="http://schemas.microsoft.com/office/drawing/2014/main" val="1863524865"/>
                    </a:ext>
                  </a:extLst>
                </a:gridCol>
              </a:tblGrid>
              <a:tr h="287562">
                <a:tc gridSpan="2"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heap_performance.py (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generating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plot on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previous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slide)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5725091"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heapq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random import random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matplotlib.pyplot as plt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time import time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gc  # garbage collection</a:t>
                      </a:r>
                    </a:p>
                    <a:p>
                      <a:endParaRPr lang="pt-BR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 = []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time_heap = []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time_list = []</a:t>
                      </a:r>
                    </a:p>
                    <a:p>
                      <a:endParaRPr lang="pt-BR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 in range(26):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 = 2 ** i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size.append(n)</a:t>
                      </a:r>
                    </a:p>
                    <a:p>
                      <a:endParaRPr lang="pt-BR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 = [random() for _ in range(n)]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 = max(1, 2 ** 23 // n)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gc.collect()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time()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_ in range(R):</a:t>
                      </a:r>
                    </a:p>
                    <a:p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600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L.append(random())</a:t>
                      </a:r>
                    </a:p>
                    <a:p>
                      <a:r>
                        <a:rPr lang="pt-BR" sz="1600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 = min(L)</a:t>
                      </a:r>
                    </a:p>
                    <a:p>
                      <a:r>
                        <a:rPr lang="pt-BR" sz="1600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L.remove(x)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time()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time_list.append((end - start) / R)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 = None  # avoid MemoryError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 = [random() for _ in range(n)]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heapq.heapify(L)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make L a legal heap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gc.collect()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time()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_ in range(100000):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heapq.heappush(L, random())</a:t>
                      </a:r>
                    </a:p>
                    <a:p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 = heapq.heappop(L)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time()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time_heap.append((end - start) / 100000)</a:t>
                      </a:r>
                    </a:p>
                    <a:p>
                      <a:endParaRPr lang="pt-BR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plt.title('Average time for insert + delete min')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plt.xlabel('list size')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plt.ylabel('time (seconds)')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plt.plot(size, time_list, 'b.-', 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label='list (append, min, remove)')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plt.plot(size, time_heap, 'r.-', 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label='heapq (heappush, heappop)')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plt.xscale('log')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plt.yscale('log')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plt.legend()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5752620" y="625032"/>
            <a:ext cx="252000" cy="252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1" name="Oval 10"/>
          <p:cNvSpPr/>
          <p:nvPr/>
        </p:nvSpPr>
        <p:spPr>
          <a:xfrm>
            <a:off x="698339" y="4564281"/>
            <a:ext cx="252000" cy="252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" name="Oval 11"/>
          <p:cNvSpPr/>
          <p:nvPr/>
        </p:nvSpPr>
        <p:spPr>
          <a:xfrm>
            <a:off x="5769979" y="1383172"/>
            <a:ext cx="252000" cy="252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54635" y="5590573"/>
            <a:ext cx="4894611" cy="1154162"/>
            <a:chOff x="7432431" y="5694745"/>
            <a:chExt cx="4639965" cy="1154162"/>
          </a:xfrm>
        </p:grpSpPr>
        <p:sp>
          <p:nvSpPr>
            <p:cNvPr id="4" name="TextBox 3"/>
            <p:cNvSpPr txBox="1"/>
            <p:nvPr/>
          </p:nvSpPr>
          <p:spPr>
            <a:xfrm>
              <a:off x="7432431" y="5694745"/>
              <a:ext cx="4639965" cy="11541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358775">
                <a:spcAft>
                  <a:spcPts val="600"/>
                </a:spcAft>
                <a:buClr>
                  <a:srgbClr val="C00000"/>
                </a:buClr>
              </a:pPr>
              <a:r>
                <a:rPr lang="en-US" sz="1600" dirty="0"/>
                <a:t>Avoid out of memory error for largest experiment, by allowing old 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r>
                <a:rPr lang="en-US" sz="1600" dirty="0"/>
                <a:t> to be garbage collected</a:t>
              </a:r>
            </a:p>
            <a:p>
              <a:pPr marL="358775">
                <a:buClr>
                  <a:srgbClr val="C00000"/>
                </a:buClr>
              </a:pPr>
              <a:r>
                <a:rPr lang="en-US" sz="1600" dirty="0"/>
                <a:t>Reduce noise in experiments by forcing Python garbage collection before measurement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7525030" y="5758405"/>
              <a:ext cx="252000" cy="252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7536605" y="6291228"/>
              <a:ext cx="252000" cy="252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50006" y="6375002"/>
              <a:ext cx="487666" cy="4059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5542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err="1"/>
              <a:t>Defining</a:t>
            </a:r>
            <a:r>
              <a:rPr lang="da-DK" dirty="0"/>
              <a:t> and </a:t>
            </a:r>
            <a:r>
              <a:rPr lang="da-DK" dirty="0" err="1"/>
              <a:t>importing</a:t>
            </a:r>
            <a:r>
              <a:rPr lang="da-DK" dirty="0"/>
              <a:t> a </a:t>
            </a:r>
            <a:r>
              <a:rPr lang="da-DK" dirty="0" err="1"/>
              <a:t>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325" y="5543732"/>
            <a:ext cx="10515600" cy="880568"/>
          </a:xfrm>
        </p:spPr>
        <p:txBody>
          <a:bodyPr/>
          <a:lstStyle/>
          <a:p>
            <a:r>
              <a:rPr lang="da-DK" dirty="0"/>
              <a:t>A </a:t>
            </a:r>
            <a:r>
              <a:rPr lang="da-DK" dirty="0" err="1"/>
              <a:t>module</a:t>
            </a:r>
            <a:r>
              <a:rPr lang="da-DK" dirty="0"/>
              <a:t> is </a:t>
            </a:r>
            <a:r>
              <a:rPr lang="da-DK" dirty="0" err="1"/>
              <a:t>only</a:t>
            </a:r>
            <a:r>
              <a:rPr lang="da-DK" dirty="0"/>
              <a:t> run </a:t>
            </a:r>
            <a:r>
              <a:rPr lang="da-DK" dirty="0" err="1"/>
              <a:t>once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imported</a:t>
            </a:r>
            <a:r>
              <a:rPr lang="da-DK" dirty="0"/>
              <a:t> </a:t>
            </a:r>
            <a:r>
              <a:rPr lang="da-DK" dirty="0" err="1"/>
              <a:t>several</a:t>
            </a:r>
            <a:r>
              <a:rPr lang="da-DK" dirty="0"/>
              <a:t> times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08668"/>
              </p:ext>
            </p:extLst>
          </p:nvPr>
        </p:nvGraphicFramePr>
        <p:xfrm>
          <a:off x="118141" y="1716480"/>
          <a:ext cx="7173308" cy="362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330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mymodule.py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'''This is a 'print something' module.'''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random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randint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print('Running my module')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print_something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(n):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 = ['Eat', 'Sleep', 'Rave', 'Repeat']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words = (W[randint(0, len(W) - 1)] for _ in range(n))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 '.join(words))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the_name():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print('__name__ = "' + __name__ +'"')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327792"/>
              </p:ext>
            </p:extLst>
          </p:nvPr>
        </p:nvGraphicFramePr>
        <p:xfrm>
          <a:off x="7368643" y="1722912"/>
          <a:ext cx="4669589" cy="3614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958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60039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using_mymodule.py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73089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mymodule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mymodule.the_name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mymodule.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print_something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mymodule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print_something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print_something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360039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1163961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Running my module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__name__ = "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mymodule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Eat Sleep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Sleep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Sleep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Rave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Eat Sleep Rave Repeat Sleep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181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779" y="365125"/>
            <a:ext cx="11216021" cy="1325563"/>
          </a:xfrm>
        </p:spPr>
        <p:txBody>
          <a:bodyPr/>
          <a:lstStyle/>
          <a:p>
            <a:r>
              <a:rPr lang="da-DK" dirty="0" err="1"/>
              <a:t>Some</a:t>
            </a:r>
            <a:r>
              <a:rPr lang="da-DK" dirty="0"/>
              <a:t> </a:t>
            </a:r>
            <a:r>
              <a:rPr lang="da-DK" dirty="0" err="1"/>
              <a:t>modules</a:t>
            </a:r>
            <a:r>
              <a:rPr lang="da-DK" dirty="0"/>
              <a:t> </a:t>
            </a:r>
            <a:r>
              <a:rPr lang="da-DK" dirty="0" err="1"/>
              <a:t>mentioned</a:t>
            </a:r>
            <a:r>
              <a:rPr lang="da-DK" dirty="0"/>
              <a:t> in the </a:t>
            </a:r>
            <a:r>
              <a:rPr lang="da-DK" dirty="0" err="1"/>
              <a:t>course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2225141"/>
              </p:ext>
            </p:extLst>
          </p:nvPr>
        </p:nvGraphicFramePr>
        <p:xfrm>
          <a:off x="137779" y="1523086"/>
          <a:ext cx="6430074" cy="523128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473133">
                  <a:extLst>
                    <a:ext uri="{9D8B030D-6E8A-4147-A177-3AD203B41FA5}">
                      <a16:colId xmlns:a16="http://schemas.microsoft.com/office/drawing/2014/main" val="2413513230"/>
                    </a:ext>
                  </a:extLst>
                </a:gridCol>
                <a:gridCol w="2956941">
                  <a:extLst>
                    <a:ext uri="{9D8B030D-6E8A-4147-A177-3AD203B41FA5}">
                      <a16:colId xmlns:a16="http://schemas.microsoft.com/office/drawing/2014/main" val="3582344199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da-DK" sz="1400" dirty="0" err="1"/>
                        <a:t>Module</a:t>
                      </a:r>
                      <a:r>
                        <a:rPr lang="da-DK" sz="1400" baseline="0" dirty="0"/>
                        <a:t> (</a:t>
                      </a:r>
                      <a:r>
                        <a:rPr lang="da-DK" sz="1400" baseline="0" dirty="0" err="1"/>
                        <a:t>example</a:t>
                      </a:r>
                      <a:r>
                        <a:rPr lang="da-DK" sz="1400" baseline="0" dirty="0"/>
                        <a:t> </a:t>
                      </a:r>
                      <a:r>
                        <a:rPr lang="da-DK" sz="1400" baseline="0" dirty="0" err="1"/>
                        <a:t>functions</a:t>
                      </a:r>
                      <a:r>
                        <a:rPr lang="da-DK" sz="1400" baseline="0" dirty="0"/>
                        <a:t>)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dirty="0" err="1"/>
                        <a:t>Description</a:t>
                      </a:r>
                      <a:endParaRPr lang="en-US" sz="14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77002"/>
                  </a:ext>
                </a:extLst>
              </a:tr>
              <a:tr h="3086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math (pi </a:t>
                      </a:r>
                      <a:r>
                        <a:rPr lang="en-US" sz="1400" dirty="0" err="1"/>
                        <a:t>sqrt</a:t>
                      </a:r>
                      <a:r>
                        <a:rPr lang="en-US" sz="1400" dirty="0"/>
                        <a:t> ceil log</a:t>
                      </a:r>
                      <a:r>
                        <a:rPr lang="da-DK" sz="1400" baseline="0" dirty="0"/>
                        <a:t> sin)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/>
                        <a:t>basic </a:t>
                      </a:r>
                      <a:r>
                        <a:rPr lang="da-DK" sz="1400" i="1" dirty="0" err="1"/>
                        <a:t>math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0258304"/>
                  </a:ext>
                </a:extLst>
              </a:tr>
              <a:tr h="3086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dirty="0" err="1"/>
                        <a:t>random</a:t>
                      </a:r>
                      <a:r>
                        <a:rPr lang="da-DK" sz="1400" dirty="0"/>
                        <a:t> (</a:t>
                      </a:r>
                      <a:r>
                        <a:rPr lang="da-DK" sz="1400" dirty="0" err="1"/>
                        <a:t>random</a:t>
                      </a:r>
                      <a:r>
                        <a:rPr lang="da-DK" sz="1400" dirty="0"/>
                        <a:t> </a:t>
                      </a:r>
                      <a:r>
                        <a:rPr lang="da-DK" sz="1400" dirty="0" err="1"/>
                        <a:t>randint</a:t>
                      </a:r>
                      <a:r>
                        <a:rPr lang="da-DK" sz="1400" dirty="0"/>
                        <a:t>)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 err="1"/>
                        <a:t>random</a:t>
                      </a:r>
                      <a:r>
                        <a:rPr lang="da-DK" sz="1400" i="1" dirty="0"/>
                        <a:t> </a:t>
                      </a:r>
                      <a:r>
                        <a:rPr lang="da-DK" sz="1400" i="1" dirty="0" err="1"/>
                        <a:t>number</a:t>
                      </a:r>
                      <a:r>
                        <a:rPr lang="da-DK" sz="1400" i="1" dirty="0"/>
                        <a:t> generator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3362687"/>
                  </a:ext>
                </a:extLst>
              </a:tr>
              <a:tr h="3086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dirty="0" err="1"/>
                        <a:t>numpy</a:t>
                      </a:r>
                      <a:r>
                        <a:rPr lang="da-DK" sz="1400" dirty="0"/>
                        <a:t> (array </a:t>
                      </a:r>
                      <a:r>
                        <a:rPr lang="da-DK" sz="1400" dirty="0" err="1"/>
                        <a:t>shape</a:t>
                      </a:r>
                      <a:r>
                        <a:rPr lang="da-DK" sz="1400" dirty="0"/>
                        <a:t>)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 err="1"/>
                        <a:t>multi</a:t>
                      </a:r>
                      <a:r>
                        <a:rPr lang="da-DK" sz="1400" i="1" dirty="0"/>
                        <a:t>-dimensional</a:t>
                      </a:r>
                      <a:r>
                        <a:rPr lang="da-DK" sz="1400" i="1" baseline="0" dirty="0"/>
                        <a:t> data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1962943"/>
                  </a:ext>
                </a:extLst>
              </a:tr>
              <a:tr h="3086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dirty="0"/>
                        <a:t>pandas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/>
                        <a:t>data </a:t>
                      </a:r>
                      <a:r>
                        <a:rPr lang="da-DK" sz="1400" i="1" dirty="0" err="1"/>
                        <a:t>tables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8353291"/>
                  </a:ext>
                </a:extLst>
              </a:tr>
              <a:tr h="3086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dirty="0" err="1"/>
                        <a:t>SQLlite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/>
                        <a:t>SQL database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23036"/>
                  </a:ext>
                </a:extLst>
              </a:tr>
              <a:tr h="740722">
                <a:tc>
                  <a:txBody>
                    <a:bodyPr/>
                    <a:lstStyle/>
                    <a:p>
                      <a:r>
                        <a:rPr lang="da-DK" sz="1400" dirty="0" err="1"/>
                        <a:t>scipy</a:t>
                      </a:r>
                      <a:endParaRPr lang="en-US" sz="1400" dirty="0"/>
                    </a:p>
                    <a:p>
                      <a:r>
                        <a:rPr lang="en-US" sz="1400" dirty="0" err="1"/>
                        <a:t>scipy.optimize</a:t>
                      </a:r>
                      <a:r>
                        <a:rPr lang="en-US" sz="1400" dirty="0"/>
                        <a:t> (minimize </a:t>
                      </a:r>
                      <a:r>
                        <a:rPr lang="en-US" sz="1400" dirty="0" err="1"/>
                        <a:t>linprog</a:t>
                      </a:r>
                      <a:r>
                        <a:rPr lang="en-US" sz="1400" dirty="0"/>
                        <a:t>)</a:t>
                      </a:r>
                    </a:p>
                    <a:p>
                      <a:r>
                        <a:rPr lang="en-US" sz="1400" dirty="0" err="1"/>
                        <a:t>scipy.spatial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ConvexHull</a:t>
                      </a:r>
                      <a:r>
                        <a:rPr lang="en-US" sz="14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 err="1"/>
                        <a:t>mathematical</a:t>
                      </a:r>
                      <a:r>
                        <a:rPr lang="da-DK" sz="1400" i="1" dirty="0"/>
                        <a:t> </a:t>
                      </a:r>
                      <a:r>
                        <a:rPr lang="da-DK" sz="1400" i="1" dirty="0" err="1"/>
                        <a:t>optimization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3686565"/>
                  </a:ext>
                </a:extLst>
              </a:tr>
              <a:tr h="956766">
                <a:tc>
                  <a:txBody>
                    <a:bodyPr/>
                    <a:lstStyle/>
                    <a:p>
                      <a:r>
                        <a:rPr lang="da-DK" sz="1400" dirty="0" err="1"/>
                        <a:t>matplotlib</a:t>
                      </a:r>
                      <a:endParaRPr lang="da-DK" sz="1400" dirty="0"/>
                    </a:p>
                    <a:p>
                      <a:r>
                        <a:rPr lang="da-DK" sz="1400" dirty="0" err="1"/>
                        <a:t>matplotlib.pyplot</a:t>
                      </a:r>
                      <a:r>
                        <a:rPr lang="da-DK" sz="1400" dirty="0"/>
                        <a:t> (plot show </a:t>
                      </a:r>
                      <a:r>
                        <a:rPr lang="da-DK" sz="1400" dirty="0" err="1"/>
                        <a:t>style</a:t>
                      </a:r>
                      <a:r>
                        <a:rPr lang="da-DK" sz="1400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matplotlib.backends.backend_pdf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PdfPages</a:t>
                      </a:r>
                      <a:r>
                        <a:rPr lang="en-US" sz="1400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mpl_toolkits.mplot3d (Axes3D)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a-DK" sz="1400" i="1" dirty="0"/>
                    </a:p>
                    <a:p>
                      <a:r>
                        <a:rPr lang="da-DK" sz="1400" i="1" dirty="0"/>
                        <a:t>plotting</a:t>
                      </a:r>
                      <a:r>
                        <a:rPr lang="da-DK" sz="1400" i="1" baseline="0" dirty="0"/>
                        <a:t> data</a:t>
                      </a:r>
                    </a:p>
                    <a:p>
                      <a:r>
                        <a:rPr lang="da-DK" sz="1400" i="1" baseline="0" dirty="0"/>
                        <a:t>print plots to PDF</a:t>
                      </a:r>
                    </a:p>
                    <a:p>
                      <a:r>
                        <a:rPr lang="da-DK" sz="1400" i="1" baseline="0" dirty="0"/>
                        <a:t>3D plot </a:t>
                      </a:r>
                      <a:r>
                        <a:rPr lang="da-DK" sz="1400" i="1" baseline="0" dirty="0" err="1"/>
                        <a:t>tools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2400109"/>
                  </a:ext>
                </a:extLst>
              </a:tr>
              <a:tr h="524678">
                <a:tc>
                  <a:txBody>
                    <a:bodyPr/>
                    <a:lstStyle/>
                    <a:p>
                      <a:r>
                        <a:rPr lang="da-DK" sz="1400" dirty="0"/>
                        <a:t>doctest (testmod)</a:t>
                      </a:r>
                    </a:p>
                    <a:p>
                      <a:r>
                        <a:rPr lang="da-DK" sz="1400" dirty="0"/>
                        <a:t>unittest (</a:t>
                      </a:r>
                      <a:r>
                        <a:rPr lang="en-US" sz="1400" dirty="0" err="1"/>
                        <a:t>assertEqual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assertTrue</a:t>
                      </a:r>
                      <a:r>
                        <a:rPr lang="en-US" sz="1400" baseline="0" dirty="0"/>
                        <a:t>)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 err="1"/>
                        <a:t>testing</a:t>
                      </a:r>
                      <a:r>
                        <a:rPr lang="da-DK" sz="1400" i="1" dirty="0"/>
                        <a:t> </a:t>
                      </a:r>
                      <a:r>
                        <a:rPr lang="da-DK" sz="1400" i="1" dirty="0" err="1"/>
                        <a:t>using</a:t>
                      </a:r>
                      <a:r>
                        <a:rPr lang="da-DK" sz="1400" i="1" dirty="0"/>
                        <a:t> </a:t>
                      </a:r>
                      <a:r>
                        <a:rPr lang="da-DK" sz="1400" i="1" dirty="0" err="1"/>
                        <a:t>doc</a:t>
                      </a:r>
                      <a:r>
                        <a:rPr lang="da-DK" sz="1400" i="1" dirty="0"/>
                        <a:t> </a:t>
                      </a:r>
                      <a:r>
                        <a:rPr lang="da-DK" sz="1400" i="1" dirty="0" err="1"/>
                        <a:t>strings</a:t>
                      </a:r>
                      <a:endParaRPr lang="da-DK" sz="1400" i="1" dirty="0"/>
                    </a:p>
                    <a:p>
                      <a:r>
                        <a:rPr lang="da-DK" sz="1400" i="1" dirty="0"/>
                        <a:t>unit</a:t>
                      </a:r>
                      <a:r>
                        <a:rPr lang="da-DK" sz="1400" i="1" baseline="0" dirty="0"/>
                        <a:t> </a:t>
                      </a:r>
                      <a:r>
                        <a:rPr lang="da-DK" sz="1400" i="1" baseline="0" dirty="0" err="1"/>
                        <a:t>testing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2660056"/>
                  </a:ext>
                </a:extLst>
              </a:tr>
              <a:tr h="524678">
                <a:tc>
                  <a:txBody>
                    <a:bodyPr/>
                    <a:lstStyle/>
                    <a:p>
                      <a:r>
                        <a:rPr lang="en-US" sz="1400" dirty="0"/>
                        <a:t>time (time)</a:t>
                      </a:r>
                    </a:p>
                    <a:p>
                      <a:r>
                        <a:rPr lang="en-US" sz="1400" dirty="0" err="1"/>
                        <a:t>datetime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date.today</a:t>
                      </a:r>
                      <a:r>
                        <a:rPr lang="en-US" sz="14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baseline="0" dirty="0" err="1"/>
                        <a:t>current</a:t>
                      </a:r>
                      <a:r>
                        <a:rPr lang="da-DK" sz="1400" i="1" baseline="0" dirty="0"/>
                        <a:t> time, </a:t>
                      </a:r>
                      <a:r>
                        <a:rPr lang="da-DK" sz="1400" i="1" baseline="0" dirty="0" err="1"/>
                        <a:t>coversion</a:t>
                      </a:r>
                      <a:r>
                        <a:rPr lang="da-DK" sz="1400" i="1" baseline="0" dirty="0"/>
                        <a:t> of time </a:t>
                      </a:r>
                      <a:r>
                        <a:rPr lang="da-DK" sz="1400" i="1" baseline="0" dirty="0" err="1"/>
                        <a:t>values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6221436"/>
                  </a:ext>
                </a:extLst>
              </a:tr>
              <a:tr h="308634">
                <a:tc>
                  <a:txBody>
                    <a:bodyPr/>
                    <a:lstStyle/>
                    <a:p>
                      <a:r>
                        <a:rPr lang="da-DK" sz="1400" dirty="0" err="1"/>
                        <a:t>timeit</a:t>
                      </a:r>
                      <a:r>
                        <a:rPr lang="da-DK" sz="1400" dirty="0"/>
                        <a:t> (</a:t>
                      </a:r>
                      <a:r>
                        <a:rPr lang="da-DK" sz="1400" dirty="0" err="1"/>
                        <a:t>timeit</a:t>
                      </a:r>
                      <a:r>
                        <a:rPr lang="da-DK" sz="1400" dirty="0"/>
                        <a:t>)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/>
                        <a:t>time </a:t>
                      </a:r>
                      <a:r>
                        <a:rPr lang="da-DK" sz="1400" i="1" dirty="0" err="1"/>
                        <a:t>execution</a:t>
                      </a:r>
                      <a:r>
                        <a:rPr lang="da-DK" sz="1400" i="1" dirty="0"/>
                        <a:t> </a:t>
                      </a:r>
                      <a:r>
                        <a:rPr lang="da-DK" sz="1400" i="1" baseline="0" dirty="0"/>
                        <a:t>of simple </a:t>
                      </a:r>
                      <a:r>
                        <a:rPr lang="da-DK" sz="1400" i="1" baseline="0" dirty="0" err="1"/>
                        <a:t>code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7486694"/>
                  </a:ext>
                </a:extLst>
              </a:tr>
              <a:tr h="308634">
                <a:tc>
                  <a:txBody>
                    <a:bodyPr/>
                    <a:lstStyle/>
                    <a:p>
                      <a:r>
                        <a:rPr lang="en-US" sz="1400" dirty="0" err="1"/>
                        <a:t>heapq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/>
                        <a:t>use a list </a:t>
                      </a:r>
                      <a:r>
                        <a:rPr lang="en-US" sz="1400" i="1" dirty="0"/>
                        <a:t>as a heap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3771592"/>
                  </a:ext>
                </a:extLst>
              </a:tr>
            </a:tbl>
          </a:graphicData>
        </a:graphic>
      </p:graphicFrame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5049743"/>
              </p:ext>
            </p:extLst>
          </p:nvPr>
        </p:nvGraphicFramePr>
        <p:xfrm>
          <a:off x="6667994" y="1523086"/>
          <a:ext cx="5409375" cy="523127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355088">
                  <a:extLst>
                    <a:ext uri="{9D8B030D-6E8A-4147-A177-3AD203B41FA5}">
                      <a16:colId xmlns:a16="http://schemas.microsoft.com/office/drawing/2014/main" val="2413513230"/>
                    </a:ext>
                  </a:extLst>
                </a:gridCol>
                <a:gridCol w="3054287">
                  <a:extLst>
                    <a:ext uri="{9D8B030D-6E8A-4147-A177-3AD203B41FA5}">
                      <a16:colId xmlns:a16="http://schemas.microsoft.com/office/drawing/2014/main" val="3582344199"/>
                    </a:ext>
                  </a:extLst>
                </a:gridCol>
              </a:tblGrid>
              <a:tr h="324924">
                <a:tc>
                  <a:txBody>
                    <a:bodyPr/>
                    <a:lstStyle/>
                    <a:p>
                      <a:r>
                        <a:rPr lang="da-DK" sz="1400" dirty="0" err="1"/>
                        <a:t>Module</a:t>
                      </a:r>
                      <a:r>
                        <a:rPr lang="da-DK" sz="1400" baseline="0" dirty="0"/>
                        <a:t> (</a:t>
                      </a:r>
                      <a:r>
                        <a:rPr lang="da-DK" sz="1400" baseline="0" dirty="0" err="1"/>
                        <a:t>example</a:t>
                      </a:r>
                      <a:r>
                        <a:rPr lang="da-DK" sz="1400" baseline="0" dirty="0"/>
                        <a:t> </a:t>
                      </a:r>
                      <a:r>
                        <a:rPr lang="da-DK" sz="1400" baseline="0" dirty="0" err="1"/>
                        <a:t>functions</a:t>
                      </a:r>
                      <a:r>
                        <a:rPr lang="da-DK" sz="1400" baseline="0" dirty="0"/>
                        <a:t>)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dirty="0" err="1"/>
                        <a:t>Description</a:t>
                      </a:r>
                      <a:endParaRPr lang="en-US" sz="14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77002"/>
                  </a:ext>
                </a:extLst>
              </a:tr>
              <a:tr h="5523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functools</a:t>
                      </a:r>
                      <a:r>
                        <a:rPr lang="en-US" sz="1400" dirty="0"/>
                        <a:t> (cache </a:t>
                      </a:r>
                      <a:r>
                        <a:rPr lang="en-US" sz="1400" dirty="0" err="1"/>
                        <a:t>lru_cache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total_ordering</a:t>
                      </a:r>
                      <a:r>
                        <a:rPr lang="en-US" sz="14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 err="1"/>
                        <a:t>higher</a:t>
                      </a:r>
                      <a:r>
                        <a:rPr lang="da-DK" sz="1400" i="1" dirty="0"/>
                        <a:t> </a:t>
                      </a:r>
                      <a:r>
                        <a:rPr lang="da-DK" sz="1400" i="1" dirty="0" err="1"/>
                        <a:t>order</a:t>
                      </a:r>
                      <a:r>
                        <a:rPr lang="da-DK" sz="1400" i="1" dirty="0"/>
                        <a:t> </a:t>
                      </a:r>
                      <a:r>
                        <a:rPr lang="da-DK" sz="1400" i="1" dirty="0" err="1"/>
                        <a:t>functions</a:t>
                      </a:r>
                      <a:r>
                        <a:rPr lang="da-DK" sz="1400" i="1" dirty="0"/>
                        <a:t> and </a:t>
                      </a:r>
                      <a:r>
                        <a:rPr lang="da-DK" sz="1400" i="1" dirty="0" err="1"/>
                        <a:t>decorators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0258304"/>
                  </a:ext>
                </a:extLst>
              </a:tr>
              <a:tr h="3249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itertools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islice</a:t>
                      </a:r>
                      <a:r>
                        <a:rPr lang="en-US" sz="1400" dirty="0"/>
                        <a:t> permutations)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 err="1"/>
                        <a:t>Iterator</a:t>
                      </a:r>
                      <a:r>
                        <a:rPr lang="da-DK" sz="1400" i="1" dirty="0"/>
                        <a:t> </a:t>
                      </a:r>
                      <a:r>
                        <a:rPr lang="da-DK" sz="1400" i="1" dirty="0" err="1"/>
                        <a:t>tools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3362687"/>
                  </a:ext>
                </a:extLst>
              </a:tr>
              <a:tr h="3249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collections (Counter </a:t>
                      </a:r>
                      <a:r>
                        <a:rPr lang="en-US" sz="1400" dirty="0" err="1"/>
                        <a:t>deque</a:t>
                      </a:r>
                      <a:r>
                        <a:rPr lang="en-US" sz="14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 err="1"/>
                        <a:t>datat</a:t>
                      </a:r>
                      <a:r>
                        <a:rPr lang="da-DK" sz="1400" i="1" baseline="0" dirty="0"/>
                        <a:t> </a:t>
                      </a:r>
                      <a:r>
                        <a:rPr lang="da-DK" sz="1400" i="1" baseline="0" dirty="0" err="1"/>
                        <a:t>structures</a:t>
                      </a:r>
                      <a:r>
                        <a:rPr lang="da-DK" sz="1400" i="1" baseline="0" dirty="0"/>
                        <a:t> for </a:t>
                      </a:r>
                      <a:r>
                        <a:rPr lang="da-DK" sz="1400" i="1" baseline="0" dirty="0" err="1"/>
                        <a:t>collections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1962943"/>
                  </a:ext>
                </a:extLst>
              </a:tr>
              <a:tr h="3249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dirty="0" err="1"/>
                        <a:t>builtins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 err="1"/>
                        <a:t>module</a:t>
                      </a:r>
                      <a:r>
                        <a:rPr lang="da-DK" sz="1400" i="1" dirty="0"/>
                        <a:t> </a:t>
                      </a:r>
                      <a:r>
                        <a:rPr lang="da-DK" sz="1400" i="1" dirty="0" err="1"/>
                        <a:t>containing</a:t>
                      </a:r>
                      <a:r>
                        <a:rPr lang="da-DK" sz="1400" i="1" baseline="0" dirty="0"/>
                        <a:t> the </a:t>
                      </a:r>
                      <a:r>
                        <a:rPr lang="da-DK" sz="1400" i="1" baseline="0" dirty="0" err="1"/>
                        <a:t>Python</a:t>
                      </a:r>
                      <a:r>
                        <a:rPr lang="da-DK" sz="1400" i="1" baseline="0" dirty="0"/>
                        <a:t> </a:t>
                      </a:r>
                      <a:r>
                        <a:rPr lang="da-DK" sz="1400" i="1" baseline="0" dirty="0" err="1"/>
                        <a:t>builtins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99056861"/>
                  </a:ext>
                </a:extLst>
              </a:tr>
              <a:tr h="3249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os</a:t>
                      </a:r>
                      <a:r>
                        <a:rPr lang="en-US" sz="1400" dirty="0"/>
                        <a:t> (path)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/>
                        <a:t>operating system</a:t>
                      </a:r>
                      <a:r>
                        <a:rPr lang="da-DK" sz="1400" i="1" baseline="0" dirty="0"/>
                        <a:t> interface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8353291"/>
                  </a:ext>
                </a:extLst>
              </a:tr>
              <a:tr h="324924">
                <a:tc>
                  <a:txBody>
                    <a:bodyPr/>
                    <a:lstStyle/>
                    <a:p>
                      <a:r>
                        <a:rPr lang="en-US" sz="1400" dirty="0"/>
                        <a:t>sys (</a:t>
                      </a:r>
                      <a:r>
                        <a:rPr lang="en-US" sz="1400" dirty="0" err="1"/>
                        <a:t>argv</a:t>
                      </a:r>
                      <a:r>
                        <a:rPr lang="en-US" sz="1400" dirty="0"/>
                        <a:t> path)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/>
                        <a:t>system </a:t>
                      </a:r>
                      <a:r>
                        <a:rPr lang="da-DK" sz="1400" i="1" dirty="0" err="1"/>
                        <a:t>specific</a:t>
                      </a:r>
                      <a:r>
                        <a:rPr lang="da-DK" sz="1400" i="1" dirty="0"/>
                        <a:t> </a:t>
                      </a:r>
                      <a:r>
                        <a:rPr lang="da-DK" sz="1400" i="1" dirty="0" err="1"/>
                        <a:t>functions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23036"/>
                  </a:ext>
                </a:extLst>
              </a:tr>
              <a:tr h="552371">
                <a:tc>
                  <a:txBody>
                    <a:bodyPr/>
                    <a:lstStyle/>
                    <a:p>
                      <a:r>
                        <a:rPr lang="da-DK" sz="1400" dirty="0" err="1"/>
                        <a:t>Tkinter</a:t>
                      </a:r>
                      <a:endParaRPr lang="da-DK" sz="1400" dirty="0"/>
                    </a:p>
                    <a:p>
                      <a:r>
                        <a:rPr lang="da-DK" sz="1400" dirty="0" err="1"/>
                        <a:t>PyQt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 err="1"/>
                        <a:t>graphic</a:t>
                      </a:r>
                      <a:r>
                        <a:rPr lang="da-DK" sz="1400" i="1" dirty="0"/>
                        <a:t> </a:t>
                      </a:r>
                      <a:r>
                        <a:rPr lang="da-DK" sz="1400" i="1" dirty="0" err="1"/>
                        <a:t>user</a:t>
                      </a:r>
                      <a:r>
                        <a:rPr lang="da-DK" sz="1400" i="1" baseline="0" dirty="0"/>
                        <a:t> interface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2400109"/>
                  </a:ext>
                </a:extLst>
              </a:tr>
              <a:tr h="324924">
                <a:tc>
                  <a:txBody>
                    <a:bodyPr/>
                    <a:lstStyle/>
                    <a:p>
                      <a:r>
                        <a:rPr lang="da-DK" sz="1400" dirty="0"/>
                        <a:t>xml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/>
                        <a:t>xml files (</a:t>
                      </a:r>
                      <a:r>
                        <a:rPr lang="en-US" sz="1400" i="1" dirty="0" err="1"/>
                        <a:t>eXtensible</a:t>
                      </a:r>
                      <a:r>
                        <a:rPr lang="en-US" sz="1400" i="1" dirty="0"/>
                        <a:t> Markup Language)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2660056"/>
                  </a:ext>
                </a:extLst>
              </a:tr>
              <a:tr h="324924">
                <a:tc>
                  <a:txBody>
                    <a:bodyPr/>
                    <a:lstStyle/>
                    <a:p>
                      <a:r>
                        <a:rPr lang="da-DK" sz="1400" dirty="0" err="1"/>
                        <a:t>json</a:t>
                      </a:r>
                      <a:endParaRPr lang="da-DK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/>
                        <a:t>JSON (JavaScript Object Notation) files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6221436"/>
                  </a:ext>
                </a:extLst>
              </a:tr>
              <a:tr h="324924">
                <a:tc>
                  <a:txBody>
                    <a:bodyPr/>
                    <a:lstStyle/>
                    <a:p>
                      <a:r>
                        <a:rPr lang="da-DK" sz="1400" dirty="0" err="1"/>
                        <a:t>csv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 err="1"/>
                        <a:t>comma</a:t>
                      </a:r>
                      <a:r>
                        <a:rPr lang="da-DK" sz="1400" i="1" baseline="0" dirty="0"/>
                        <a:t> </a:t>
                      </a:r>
                      <a:r>
                        <a:rPr lang="da-DK" sz="1400" i="1" baseline="0" dirty="0" err="1"/>
                        <a:t>separated</a:t>
                      </a:r>
                      <a:r>
                        <a:rPr lang="da-DK" sz="1400" i="1" baseline="0" dirty="0"/>
                        <a:t> files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12343"/>
                  </a:ext>
                </a:extLst>
              </a:tr>
              <a:tr h="324924">
                <a:tc>
                  <a:txBody>
                    <a:bodyPr/>
                    <a:lstStyle/>
                    <a:p>
                      <a:r>
                        <a:rPr lang="da-DK" sz="1400" dirty="0" err="1"/>
                        <a:t>openpyxl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baseline="0" dirty="0"/>
                        <a:t>EXCEL files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6517128"/>
                  </a:ext>
                </a:extLst>
              </a:tr>
              <a:tr h="324924">
                <a:tc>
                  <a:txBody>
                    <a:bodyPr/>
                    <a:lstStyle/>
                    <a:p>
                      <a:r>
                        <a:rPr lang="en-US" sz="1400" dirty="0"/>
                        <a:t>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 err="1"/>
                        <a:t>regular</a:t>
                      </a:r>
                      <a:r>
                        <a:rPr lang="da-DK" sz="1400" i="1" dirty="0"/>
                        <a:t> </a:t>
                      </a:r>
                      <a:r>
                        <a:rPr lang="da-DK" sz="1400" i="1" dirty="0" err="1"/>
                        <a:t>expression</a:t>
                      </a:r>
                      <a:r>
                        <a:rPr lang="da-DK" sz="1400" i="1" dirty="0"/>
                        <a:t>, </a:t>
                      </a:r>
                      <a:r>
                        <a:rPr lang="da-DK" sz="1400" i="1" dirty="0" err="1"/>
                        <a:t>string</a:t>
                      </a:r>
                      <a:r>
                        <a:rPr lang="da-DK" sz="1400" i="1" dirty="0"/>
                        <a:t> </a:t>
                      </a:r>
                      <a:r>
                        <a:rPr lang="da-DK" sz="1400" i="1" dirty="0" err="1"/>
                        <a:t>searching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3163729"/>
                  </a:ext>
                </a:extLst>
              </a:tr>
              <a:tr h="5523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string (split</a:t>
                      </a:r>
                      <a:r>
                        <a:rPr lang="en-US" sz="1400" baseline="0" dirty="0"/>
                        <a:t> join</a:t>
                      </a:r>
                      <a:r>
                        <a:rPr lang="en-US" sz="1400" dirty="0"/>
                        <a:t> lower </a:t>
                      </a:r>
                      <a:r>
                        <a:rPr lang="en-US" sz="1400" dirty="0" err="1"/>
                        <a:t>ascii_letters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digits)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 err="1"/>
                        <a:t>string</a:t>
                      </a:r>
                      <a:r>
                        <a:rPr lang="da-DK" sz="1400" i="1" baseline="0" dirty="0"/>
                        <a:t> </a:t>
                      </a:r>
                      <a:r>
                        <a:rPr lang="da-DK" sz="1400" i="1" baseline="0" dirty="0" err="1"/>
                        <a:t>functions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5537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4606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319" y="365125"/>
            <a:ext cx="10515600" cy="898584"/>
          </a:xfrm>
        </p:spPr>
        <p:txBody>
          <a:bodyPr/>
          <a:lstStyle/>
          <a:p>
            <a:r>
              <a:rPr lang="da-DK" dirty="0" err="1"/>
              <a:t>Ways</a:t>
            </a:r>
            <a:r>
              <a:rPr lang="da-DK" dirty="0"/>
              <a:t> of </a:t>
            </a:r>
            <a:r>
              <a:rPr lang="da-DK" dirty="0" err="1"/>
              <a:t>importing</a:t>
            </a:r>
            <a:r>
              <a:rPr lang="da-DK" dirty="0"/>
              <a:t> </a:t>
            </a:r>
            <a:r>
              <a:rPr lang="da-DK" dirty="0" err="1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m.py</a:t>
            </a:r>
          </a:p>
          <a:p>
            <a:r>
              <a:rPr lang="da-DK" dirty="0"/>
              <a:t>m/__init__.py</a:t>
            </a:r>
          </a:p>
          <a:p>
            <a:r>
              <a:rPr lang="da-DK" dirty="0"/>
              <a:t>m/__main__.py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943648"/>
              </p:ext>
            </p:extLst>
          </p:nvPr>
        </p:nvGraphicFramePr>
        <p:xfrm>
          <a:off x="372319" y="1204754"/>
          <a:ext cx="11447362" cy="559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736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Import a module name in the current namespace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All definitions in the module are available as &lt;module&gt;.&lt;name&gt;</a:t>
                      </a:r>
                    </a:p>
                    <a:p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math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math.sqrt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(2))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Import only one or more specific definitions into current namespace</a:t>
                      </a:r>
                    </a:p>
                    <a:p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ceil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ceil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(100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2)))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Import specific modules/definitions from a module into current namespace under new names</a:t>
                      </a:r>
                    </a:p>
                    <a:p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kvadratrod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\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logaritme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long import line broken onto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multiple lines</a:t>
                      </a:r>
                      <a:b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matplotlib.pyplot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plt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logaritme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kvadratrod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(100)))</a:t>
                      </a:r>
                    </a:p>
                    <a:p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Import all definitions form a module in current namespace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pt-BR" sz="14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Deprecated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since unclear what happens to the namespace</a:t>
                      </a:r>
                    </a:p>
                    <a:p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*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where did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'pi' come from?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1.4142135623730951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2.302585092994046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3.141592653589793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9B87005-3E56-6328-F773-D5DB2C6D4D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356" y="4582558"/>
            <a:ext cx="514430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324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81AC0-7BE2-4DC1-9F85-AB546A2F4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__all__</a:t>
            </a:r>
            <a:r>
              <a:rPr lang="da-DK" dirty="0"/>
              <a:t> </a:t>
            </a:r>
            <a:r>
              <a:rPr lang="da-DK" dirty="0" err="1"/>
              <a:t>vs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import *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6C27043-1223-40A7-9D1C-D3FCE10864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66001"/>
              </p:ext>
            </p:extLst>
          </p:nvPr>
        </p:nvGraphicFramePr>
        <p:xfrm>
          <a:off x="252091" y="2820108"/>
          <a:ext cx="726440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440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&lt;built-in function min&gt;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</a:t>
                      </a:r>
                      <a:endParaRPr lang="en-US" sz="14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&lt;built-in function sum&gt;</a:t>
                      </a:r>
                      <a:endParaRPr lang="en-US" sz="1400" b="1" i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numpy.min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&lt;function amin at 0x0000024768E69F30&gt;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en-US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numpy.min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</a:t>
                      </a:r>
                      <a:r>
                        <a:rPr lang="en-US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numpy.amin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numpy.sum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&lt;function sum at 0x0000024768E69510&gt;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*</a:t>
                      </a:r>
                      <a:endParaRPr lang="en-US" sz="1400" b="1" baseline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&lt;function sum at 0x0000024768E69510&gt;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en-US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numpy.sum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&lt;built-in function min&gt;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en-US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builtin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min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__all__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[..., 'sum', ...] 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'min' is not in list</a:t>
                      </a:r>
                      <a:endParaRPr lang="pt-BR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190C25B2-2BB1-4A42-929D-0EC26085D73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140" y="5830591"/>
            <a:ext cx="514430" cy="405904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C47CB29-1260-4C4C-A3AA-8585FA059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37" y="1781629"/>
            <a:ext cx="6442860" cy="947537"/>
          </a:xfrm>
        </p:spPr>
        <p:txBody>
          <a:bodyPr/>
          <a:lstStyle/>
          <a:p>
            <a:r>
              <a:rPr lang="da-DK" dirty="0"/>
              <a:t>A </a:t>
            </a:r>
            <a:r>
              <a:rPr lang="da-DK" dirty="0" err="1"/>
              <a:t>module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control</a:t>
            </a:r>
            <a:r>
              <a:rPr lang="da-DK" dirty="0"/>
              <a:t> </a:t>
            </a:r>
            <a:r>
              <a:rPr lang="da-DK" dirty="0" err="1"/>
              <a:t>what</a:t>
            </a:r>
            <a:r>
              <a:rPr lang="da-DK" dirty="0"/>
              <a:t> is </a:t>
            </a:r>
            <a:r>
              <a:rPr lang="da-DK" dirty="0" err="1"/>
              <a:t>imported</a:t>
            </a:r>
            <a:r>
              <a:rPr lang="da-DK" dirty="0"/>
              <a:t> by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import *</a:t>
            </a:r>
            <a:r>
              <a:rPr lang="da-DK" dirty="0"/>
              <a:t> by </a:t>
            </a:r>
            <a:r>
              <a:rPr lang="da-DK" dirty="0" err="1"/>
              <a:t>defining</a:t>
            </a:r>
            <a:r>
              <a:rPr lang="da-DK"/>
              <a:t>  </a:t>
            </a:r>
            <a:r>
              <a:rPr lang="da-DK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all__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95D38DE-1174-4280-BD92-982BCA5F30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362881"/>
              </p:ext>
            </p:extLst>
          </p:nvPr>
        </p:nvGraphicFramePr>
        <p:xfrm>
          <a:off x="7767641" y="2484828"/>
          <a:ext cx="4172268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22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all.py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__all__ 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['</a:t>
                      </a:r>
                      <a:r>
                        <a:rPr lang="en-US" sz="1400" b="1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']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en-US" sz="1400" b="1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print('this is f')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en-US" sz="1400" b="1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print('this is g')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all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all.</a:t>
                      </a:r>
                      <a:r>
                        <a:rPr lang="en-US" sz="1400" b="1" baseline="0" dirty="0" err="1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 is f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all.</a:t>
                      </a:r>
                      <a:r>
                        <a:rPr lang="en-US" sz="1400" b="1" baseline="0" dirty="0" err="1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 is g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all import *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 is f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400" b="1" baseline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NameError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name 'g' is not defined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869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603" y="3402957"/>
            <a:ext cx="4049691" cy="334116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math import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400" dirty="0">
                <a:cs typeface="Courier New" panose="02070309020205020404" pitchFamily="49" charset="0"/>
              </a:rPr>
              <a:t>appears to be faster than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22948"/>
              </p:ext>
            </p:extLst>
          </p:nvPr>
        </p:nvGraphicFramePr>
        <p:xfrm>
          <a:off x="4755748" y="480872"/>
          <a:ext cx="6934682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468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sqrt_performance.py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time import time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math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= time()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sum(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math.sqrt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 for x in range(10000000))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= time()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math.sqrt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end - start)</a:t>
                      </a:r>
                    </a:p>
                    <a:p>
                      <a:r>
                        <a:rPr lang="en-US" sz="1600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math import </a:t>
                      </a:r>
                      <a:r>
                        <a:rPr lang="en-US" sz="1600" b="1" dirty="0" err="1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en-US" sz="1600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= time()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sum(</a:t>
                      </a:r>
                      <a:r>
                        <a:rPr lang="en-US" sz="1600" b="1" dirty="0" err="1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 for x in range(10000000))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= time()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print('from math import sqrt', end - start)</a:t>
                      </a:r>
                    </a:p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test(</a:t>
                      </a:r>
                      <a:r>
                        <a:rPr lang="en-US" sz="16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en-U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6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math.sqrt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abuse of keyword argument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time()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sum(</a:t>
                      </a:r>
                      <a:r>
                        <a:rPr lang="en-US" sz="16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 for x in range(10000000))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time()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print('bind sqrt to keyword argument', end - start)   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math.sqrt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4.05187726020813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math import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3.5011463165283203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bind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 keyword argument </a:t>
                      </a:r>
                      <a:r>
                        <a:rPr lang="en-US" sz="1600" b="1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3.261594772338867</a:t>
                      </a:r>
                      <a:endParaRPr lang="pt-BR" sz="1600" b="1" baseline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861" y="480872"/>
            <a:ext cx="3669174" cy="2366500"/>
          </a:xfrm>
        </p:spPr>
        <p:txBody>
          <a:bodyPr/>
          <a:lstStyle/>
          <a:p>
            <a:pPr algn="ctr"/>
            <a:r>
              <a:rPr lang="en-US" dirty="0"/>
              <a:t>Performance of different ways of importing</a:t>
            </a:r>
          </a:p>
        </p:txBody>
      </p:sp>
    </p:spTree>
    <p:extLst>
      <p:ext uri="{BB962C8B-B14F-4D97-AF65-F5344CB8AC3E}">
        <p14:creationId xmlns:p14="http://schemas.microsoft.com/office/powerpoint/2010/main" val="2057769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Listing definitions in a </a:t>
            </a:r>
            <a:r>
              <a:rPr lang="da-DK" dirty="0" err="1"/>
              <a:t>module</a:t>
            </a:r>
            <a:r>
              <a:rPr lang="da-DK" dirty="0"/>
              <a:t>: dir(</a:t>
            </a:r>
            <a:r>
              <a:rPr lang="da-DK" i="1" dirty="0" err="1"/>
              <a:t>module</a:t>
            </a:r>
            <a:r>
              <a:rPr lang="da-DK" dirty="0"/>
              <a:t>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501648"/>
              </p:ext>
            </p:extLst>
          </p:nvPr>
        </p:nvGraphicFramePr>
        <p:xfrm>
          <a:off x="838200" y="1472228"/>
          <a:ext cx="10419608" cy="5038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960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math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matplotlib.pyplot 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plt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(math)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['__doc__', '__loader__', '__name__', '__package__', '__spec__', 'acos', 'acosh', 'asin', 'asinh', 'atan', 'atan2', 'atanh', 'ceil', 'copysign', 'cos', 'cosh', 'degrees', 'e', 'erf', 'erfc', 'exp', 'expm1', 'fabs', 'factorial', 'floor', 'fmod', 'frexp', 'fsum', 'gamma', 'gcd', 'hypot', 'inf', 'isclose', 'isfinite', 'isinf', 'isnan', 'ldexp', 'lgamma', 'log', 'log10', 'log1p', 'log2', 'modf', 'nan', 'pi', 'pow', 'radians', 'sin', 'sinh', 'sqrt', 'tan', 'tanh', 'tau', 'trunc']</a:t>
                      </a:r>
                    </a:p>
                    <a:p>
                      <a:pPr marL="266700" indent="-266700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help(math)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Help on built-in module math: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math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DESCRIPTION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030779" y="6508123"/>
            <a:ext cx="5161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https://docs.python.org/3/library/functions.html#dir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857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911234"/>
              </p:ext>
            </p:extLst>
          </p:nvPr>
        </p:nvGraphicFramePr>
        <p:xfrm>
          <a:off x="558395" y="1611299"/>
          <a:ext cx="5329555" cy="501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95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'''Module double.'''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f(x):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'''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Some doc test code: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&gt;&gt;&gt; f(21)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42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&gt;&gt;&gt; f(7)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14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'''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2 * x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print('__name__ =', __name__)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__name__ 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'__main__'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import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doctest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doctest.testmod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(verbose=True)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__name__ = __main__</a:t>
                      </a:r>
                      <a:b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 </a:t>
                      </a:r>
                      <a:b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passed and 0 failed.</a:t>
                      </a:r>
                      <a:b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 passed.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1510" y="4022769"/>
            <a:ext cx="5257800" cy="2602490"/>
          </a:xfrm>
        </p:spPr>
        <p:txBody>
          <a:bodyPr>
            <a:normAutofit fontScale="92500"/>
          </a:bodyPr>
          <a:lstStyle/>
          <a:p>
            <a:r>
              <a:rPr lang="da-DK" dirty="0"/>
              <a:t>The variable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/>
              <a:t> </a:t>
            </a:r>
            <a:r>
              <a:rPr lang="da-DK" dirty="0" err="1"/>
              <a:t>contains</a:t>
            </a:r>
            <a:r>
              <a:rPr lang="da-DK" dirty="0"/>
              <a:t> the </a:t>
            </a:r>
            <a:r>
              <a:rPr lang="da-DK" dirty="0" err="1"/>
              <a:t>name</a:t>
            </a:r>
            <a:r>
              <a:rPr lang="da-DK" dirty="0"/>
              <a:t> of the </a:t>
            </a:r>
            <a:r>
              <a:rPr lang="da-DK" dirty="0" err="1"/>
              <a:t>module</a:t>
            </a:r>
            <a:r>
              <a:rPr lang="da-DK" dirty="0"/>
              <a:t>, or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'__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__'</a:t>
            </a:r>
            <a:r>
              <a:rPr lang="da-DK" dirty="0"/>
              <a:t>  if the file is run as the </a:t>
            </a:r>
            <a:r>
              <a:rPr lang="da-DK" dirty="0" err="1"/>
              <a:t>main</a:t>
            </a:r>
            <a:r>
              <a:rPr lang="da-DK" dirty="0"/>
              <a:t> file by the interpreter</a:t>
            </a:r>
          </a:p>
          <a:p>
            <a:r>
              <a:rPr lang="da-DK" dirty="0"/>
              <a:t>Can </a:t>
            </a:r>
            <a:r>
              <a:rPr lang="da-DK" dirty="0" err="1"/>
              <a:t>e.g</a:t>
            </a:r>
            <a:r>
              <a:rPr lang="da-DK" dirty="0"/>
              <a:t>.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to test a </a:t>
            </a:r>
            <a:r>
              <a:rPr lang="da-DK" dirty="0" err="1"/>
              <a:t>module</a:t>
            </a:r>
            <a:r>
              <a:rPr lang="da-DK" dirty="0"/>
              <a:t> if the </a:t>
            </a:r>
            <a:r>
              <a:rPr lang="da-DK" dirty="0" err="1"/>
              <a:t>module</a:t>
            </a:r>
            <a:r>
              <a:rPr lang="da-DK" dirty="0"/>
              <a:t> is run </a:t>
            </a:r>
            <a:r>
              <a:rPr lang="da-DK" dirty="0" err="1"/>
              <a:t>independently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857216"/>
              </p:ext>
            </p:extLst>
          </p:nvPr>
        </p:nvGraphicFramePr>
        <p:xfrm>
          <a:off x="6345632" y="1611299"/>
          <a:ext cx="5329555" cy="214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95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using_double.py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double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print(__name__)</a:t>
                      </a:r>
                      <a:b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double.f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__name__ = double</a:t>
                      </a:r>
                      <a:b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__main__</a:t>
                      </a:r>
                      <a:b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5633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51123</TotalTime>
  <Words>3229</Words>
  <Application>Microsoft Office PowerPoint</Application>
  <PresentationFormat>Widescreen</PresentationFormat>
  <Paragraphs>472</Paragraphs>
  <Slides>21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Wingdings</vt:lpstr>
      <vt:lpstr>Office Theme</vt:lpstr>
      <vt:lpstr>Modules and packages</vt:lpstr>
      <vt:lpstr>Python modules and packages</vt:lpstr>
      <vt:lpstr>Defining and importing a module</vt:lpstr>
      <vt:lpstr>Some modules mentioned in the course</vt:lpstr>
      <vt:lpstr>Ways of importing modules</vt:lpstr>
      <vt:lpstr>__all__ vs import *</vt:lpstr>
      <vt:lpstr>Performance of different ways of importing</vt:lpstr>
      <vt:lpstr>Listing definitions in a module: dir(module)</vt:lpstr>
      <vt:lpstr>__name__</vt:lpstr>
      <vt:lpstr>module importlib</vt:lpstr>
      <vt:lpstr>Packages</vt:lpstr>
      <vt:lpstr>A package with a subpackage</vt:lpstr>
      <vt:lpstr>__pycache__ folder</vt:lpstr>
      <vt:lpstr>Path to modules</vt:lpstr>
      <vt:lpstr>Setting PYTHONPATH from windows shell</vt:lpstr>
      <vt:lpstr>Setting PYTHONPATH from control panel</vt:lpstr>
      <vt:lpstr>PowerPoint Presentation</vt:lpstr>
      <vt:lpstr>module heapq (Priority Queue)</vt:lpstr>
      <vt:lpstr>Valid heap</vt:lpstr>
      <vt:lpstr>Why heapq ?</vt:lpstr>
      <vt:lpstr>PowerPoint Presentation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1733</cp:revision>
  <dcterms:created xsi:type="dcterms:W3CDTF">2017-10-19T06:54:16Z</dcterms:created>
  <dcterms:modified xsi:type="dcterms:W3CDTF">2024-04-21T21:04:15Z</dcterms:modified>
</cp:coreProperties>
</file>