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6" r:id="rId2"/>
    <p:sldId id="774" r:id="rId3"/>
    <p:sldId id="781" r:id="rId4"/>
    <p:sldId id="778" r:id="rId5"/>
    <p:sldId id="771" r:id="rId6"/>
    <p:sldId id="790" r:id="rId7"/>
    <p:sldId id="786" r:id="rId8"/>
    <p:sldId id="780" r:id="rId9"/>
    <p:sldId id="737" r:id="rId10"/>
    <p:sldId id="783" r:id="rId11"/>
    <p:sldId id="784" r:id="rId12"/>
    <p:sldId id="789" r:id="rId13"/>
    <p:sldId id="782" r:id="rId14"/>
    <p:sldId id="775" r:id="rId15"/>
    <p:sldId id="776" r:id="rId16"/>
    <p:sldId id="777" r:id="rId17"/>
    <p:sldId id="559" r:id="rId18"/>
    <p:sldId id="660" r:id="rId19"/>
    <p:sldId id="788" r:id="rId20"/>
    <p:sldId id="785" r:id="rId21"/>
    <p:sldId id="7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64066-7729-4275-8EA4-55E0B846AAEA}" v="20" dt="2025-04-06T20:35:35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76821" autoAdjust="0"/>
  </p:normalViewPr>
  <p:slideViewPr>
    <p:cSldViewPr snapToGrid="0">
      <p:cViewPr varScale="1">
        <p:scale>
          <a:sx n="94" d="100"/>
          <a:sy n="94" d="100"/>
        </p:scale>
        <p:origin x="91" y="1421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08A8E8C-E864-4F20-9592-16FE57C30321}"/>
    <pc:docChg chg="undo custSel modSld">
      <pc:chgData name="Gerth Stølting Brodal" userId="04ef4784-6591-4f86-a140-f5c3b108582a" providerId="ADAL" clId="{808A8E8C-E864-4F20-9592-16FE57C30321}" dt="2024-04-21T21:04:14.800" v="105" actId="20577"/>
      <pc:docMkLst>
        <pc:docMk/>
      </pc:docMkLst>
      <pc:sldChg chg="modSp mod">
        <pc:chgData name="Gerth Stølting Brodal" userId="04ef4784-6591-4f86-a140-f5c3b108582a" providerId="ADAL" clId="{808A8E8C-E864-4F20-9592-16FE57C30321}" dt="2024-04-21T21:04:14.800" v="105" actId="20577"/>
        <pc:sldMkLst>
          <pc:docMk/>
          <pc:sldMk cId="1591653014" sldId="466"/>
        </pc:sldMkLst>
      </pc:sldChg>
      <pc:sldChg chg="modNotesTx">
        <pc:chgData name="Gerth Stølting Brodal" userId="04ef4784-6591-4f86-a140-f5c3b108582a" providerId="ADAL" clId="{808A8E8C-E864-4F20-9592-16FE57C30321}" dt="2024-04-17T07:05:57.485" v="99" actId="20577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808A8E8C-E864-4F20-9592-16FE57C30321}" dt="2024-04-17T06:40:34.640" v="1" actId="20577"/>
        <pc:sldMkLst>
          <pc:docMk/>
          <pc:sldMk cId="3693141304" sldId="774"/>
        </pc:sldMkLst>
      </pc:sldChg>
    </pc:docChg>
  </pc:docChgLst>
  <pc:docChgLst>
    <pc:chgData name="Gerth Stølting Brodal" userId="04ef4784-6591-4f86-a140-f5c3b108582a" providerId="ADAL" clId="{2164AC87-6B14-4821-88A5-C4E818E611EC}"/>
    <pc:docChg chg="undo custSel addSld modSld">
      <pc:chgData name="Gerth Stølting Brodal" userId="04ef4784-6591-4f86-a140-f5c3b108582a" providerId="ADAL" clId="{2164AC87-6B14-4821-88A5-C4E818E611EC}" dt="2022-04-20T11:41:30.869" v="686" actId="20577"/>
      <pc:docMkLst>
        <pc:docMk/>
      </pc:docMkLst>
      <pc:sldChg chg="addSp delSp modSp">
        <pc:chgData name="Gerth Stølting Brodal" userId="04ef4784-6591-4f86-a140-f5c3b108582a" providerId="ADAL" clId="{2164AC87-6B14-4821-88A5-C4E818E611EC}" dt="2022-04-20T11:14:45.626" v="135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2164AC87-6B14-4821-88A5-C4E818E611EC}" dt="2022-04-20T07:30:03.124" v="3" actId="20577"/>
        <pc:sldMkLst>
          <pc:docMk/>
          <pc:sldMk cId="3693141304" sldId="774"/>
        </pc:sldMkLst>
      </pc:sldChg>
      <pc:sldChg chg="modSp mod">
        <pc:chgData name="Gerth Stølting Brodal" userId="04ef4784-6591-4f86-a140-f5c3b108582a" providerId="ADAL" clId="{2164AC87-6B14-4821-88A5-C4E818E611EC}" dt="2022-04-20T07:36:56.776" v="13" actId="20577"/>
        <pc:sldMkLst>
          <pc:docMk/>
          <pc:sldMk cId="1864606071" sldId="778"/>
        </pc:sldMkLst>
      </pc:sldChg>
      <pc:sldChg chg="modNotesTx">
        <pc:chgData name="Gerth Stølting Brodal" userId="04ef4784-6591-4f86-a140-f5c3b108582a" providerId="ADAL" clId="{2164AC87-6B14-4821-88A5-C4E818E611EC}" dt="2022-04-20T07:49:58.187" v="133" actId="20577"/>
        <pc:sldMkLst>
          <pc:docMk/>
          <pc:sldMk cId="2057769851" sldId="786"/>
        </pc:sldMkLst>
      </pc:sldChg>
      <pc:sldChg chg="addSp modSp">
        <pc:chgData name="Gerth Stølting Brodal" userId="04ef4784-6591-4f86-a140-f5c3b108582a" providerId="ADAL" clId="{2164AC87-6B14-4821-88A5-C4E818E611EC}" dt="2022-04-20T11:14:48.592" v="136"/>
        <pc:sldMkLst>
          <pc:docMk/>
          <pc:sldMk cId="3956128854" sldId="788"/>
        </pc:sldMkLst>
      </pc:sldChg>
      <pc:sldChg chg="addSp delSp modSp new mod">
        <pc:chgData name="Gerth Stølting Brodal" userId="04ef4784-6591-4f86-a140-f5c3b108582a" providerId="ADAL" clId="{2164AC87-6B14-4821-88A5-C4E818E611EC}" dt="2022-04-20T11:41:30.869" v="686" actId="20577"/>
        <pc:sldMkLst>
          <pc:docMk/>
          <pc:sldMk cId="1478869086" sldId="790"/>
        </pc:sldMkLst>
      </pc:sldChg>
    </pc:docChg>
  </pc:docChgLst>
  <pc:docChgLst>
    <pc:chgData name="Gerth Stølting Brodal" userId="04ef4784-6591-4f86-a140-f5c3b108582a" providerId="ADAL" clId="{A080D9BA-16EC-4AEE-988E-46CF3D7B74AC}"/>
    <pc:docChg chg="undo custSel modSld">
      <pc:chgData name="Gerth Stølting Brodal" userId="04ef4784-6591-4f86-a140-f5c3b108582a" providerId="ADAL" clId="{A080D9BA-16EC-4AEE-988E-46CF3D7B74AC}" dt="2023-04-24T06:10:52.544" v="211" actId="114"/>
      <pc:docMkLst>
        <pc:docMk/>
      </pc:docMkLst>
      <pc:sldChg chg="modSp mod modNotesTx">
        <pc:chgData name="Gerth Stølting Brodal" userId="04ef4784-6591-4f86-a140-f5c3b108582a" providerId="ADAL" clId="{A080D9BA-16EC-4AEE-988E-46CF3D7B74AC}" dt="2023-04-24T05:58:35.054" v="192" actId="313"/>
        <pc:sldMkLst>
          <pc:docMk/>
          <pc:sldMk cId="1591653014" sldId="466"/>
        </pc:sldMkLst>
      </pc:sldChg>
      <pc:sldChg chg="modSp mod">
        <pc:chgData name="Gerth Stølting Brodal" userId="04ef4784-6591-4f86-a140-f5c3b108582a" providerId="ADAL" clId="{A080D9BA-16EC-4AEE-988E-46CF3D7B74AC}" dt="2023-04-24T06:10:52.544" v="211" actId="114"/>
        <pc:sldMkLst>
          <pc:docMk/>
          <pc:sldMk cId="3341382760" sldId="660"/>
        </pc:sldMkLst>
      </pc:sldChg>
      <pc:sldChg chg="modSp mod">
        <pc:chgData name="Gerth Stølting Brodal" userId="04ef4784-6591-4f86-a140-f5c3b108582a" providerId="ADAL" clId="{A080D9BA-16EC-4AEE-988E-46CF3D7B74AC}" dt="2023-04-24T05:59:11.976" v="208" actId="313"/>
        <pc:sldMkLst>
          <pc:docMk/>
          <pc:sldMk cId="1385633794" sldId="737"/>
        </pc:sldMkLst>
      </pc:sldChg>
      <pc:sldChg chg="addSp modSp mod modNotesTx">
        <pc:chgData name="Gerth Stølting Brodal" userId="04ef4784-6591-4f86-a140-f5c3b108582a" providerId="ADAL" clId="{A080D9BA-16EC-4AEE-988E-46CF3D7B74AC}" dt="2023-04-24T05:59:27.628" v="210" actId="313"/>
        <pc:sldMkLst>
          <pc:docMk/>
          <pc:sldMk cId="664324381" sldId="771"/>
        </pc:sldMkLst>
      </pc:sldChg>
      <pc:sldChg chg="modSp mod">
        <pc:chgData name="Gerth Stølting Brodal" userId="04ef4784-6591-4f86-a140-f5c3b108582a" providerId="ADAL" clId="{A080D9BA-16EC-4AEE-988E-46CF3D7B74AC}" dt="2023-04-18T19:12:47.451" v="33" actId="20577"/>
        <pc:sldMkLst>
          <pc:docMk/>
          <pc:sldMk cId="3693141304" sldId="774"/>
        </pc:sldMkLst>
      </pc:sldChg>
      <pc:sldChg chg="modNotesTx">
        <pc:chgData name="Gerth Stølting Brodal" userId="04ef4784-6591-4f86-a140-f5c3b108582a" providerId="ADAL" clId="{A080D9BA-16EC-4AEE-988E-46CF3D7B74AC}" dt="2023-04-18T19:11:57.691" v="29" actId="20577"/>
        <pc:sldMkLst>
          <pc:docMk/>
          <pc:sldMk cId="2262655743" sldId="777"/>
        </pc:sldMkLst>
      </pc:sldChg>
      <pc:sldChg chg="modNotesTx">
        <pc:chgData name="Gerth Stølting Brodal" userId="04ef4784-6591-4f86-a140-f5c3b108582a" providerId="ADAL" clId="{A080D9BA-16EC-4AEE-988E-46CF3D7B74AC}" dt="2023-04-18T19:31:13.857" v="134"/>
        <pc:sldMkLst>
          <pc:docMk/>
          <pc:sldMk cId="2298857009" sldId="780"/>
        </pc:sldMkLst>
      </pc:sldChg>
      <pc:sldChg chg="modSp mod">
        <pc:chgData name="Gerth Stølting Brodal" userId="04ef4784-6591-4f86-a140-f5c3b108582a" providerId="ADAL" clId="{A080D9BA-16EC-4AEE-988E-46CF3D7B74AC}" dt="2023-04-24T05:58:38.442" v="194" actId="313"/>
        <pc:sldMkLst>
          <pc:docMk/>
          <pc:sldMk cId="1192181667" sldId="781"/>
        </pc:sldMkLst>
      </pc:sldChg>
      <pc:sldChg chg="modSp mod">
        <pc:chgData name="Gerth Stølting Brodal" userId="04ef4784-6591-4f86-a140-f5c3b108582a" providerId="ADAL" clId="{A080D9BA-16EC-4AEE-988E-46CF3D7B74AC}" dt="2023-04-18T19:47:31.371" v="138" actId="14100"/>
        <pc:sldMkLst>
          <pc:docMk/>
          <pc:sldMk cId="1523777493" sldId="782"/>
        </pc:sldMkLst>
      </pc:sldChg>
      <pc:sldChg chg="modSp mod">
        <pc:chgData name="Gerth Stølting Brodal" userId="04ef4784-6591-4f86-a140-f5c3b108582a" providerId="ADAL" clId="{A080D9BA-16EC-4AEE-988E-46CF3D7B74AC}" dt="2023-04-24T05:58:22.773" v="182" actId="313"/>
        <pc:sldMkLst>
          <pc:docMk/>
          <pc:sldMk cId="2596356894" sldId="784"/>
        </pc:sldMkLst>
      </pc:sldChg>
      <pc:sldChg chg="addSp modSp">
        <pc:chgData name="Gerth Stølting Brodal" userId="04ef4784-6591-4f86-a140-f5c3b108582a" providerId="ADAL" clId="{A080D9BA-16EC-4AEE-988E-46CF3D7B74AC}" dt="2023-04-18T19:54:24.241" v="139"/>
        <pc:sldMkLst>
          <pc:docMk/>
          <pc:sldMk cId="3590058370" sldId="785"/>
        </pc:sldMkLst>
      </pc:sldChg>
      <pc:sldChg chg="modSp mod">
        <pc:chgData name="Gerth Stølting Brodal" userId="04ef4784-6591-4f86-a140-f5c3b108582a" providerId="ADAL" clId="{A080D9BA-16EC-4AEE-988E-46CF3D7B74AC}" dt="2023-04-24T05:56:35.139" v="174" actId="6549"/>
        <pc:sldMkLst>
          <pc:docMk/>
          <pc:sldMk cId="2057769851" sldId="786"/>
        </pc:sldMkLst>
      </pc:sldChg>
      <pc:sldChg chg="modSp mod">
        <pc:chgData name="Gerth Stølting Brodal" userId="04ef4784-6591-4f86-a140-f5c3b108582a" providerId="ADAL" clId="{A080D9BA-16EC-4AEE-988E-46CF3D7B74AC}" dt="2023-04-24T05:58:29.335" v="188" actId="313"/>
        <pc:sldMkLst>
          <pc:docMk/>
          <pc:sldMk cId="1145542974" sldId="787"/>
        </pc:sldMkLst>
      </pc:sldChg>
      <pc:sldChg chg="modNotesTx">
        <pc:chgData name="Gerth Stølting Brodal" userId="04ef4784-6591-4f86-a140-f5c3b108582a" providerId="ADAL" clId="{A080D9BA-16EC-4AEE-988E-46CF3D7B74AC}" dt="2023-04-18T19:26:26.981" v="131" actId="20577"/>
        <pc:sldMkLst>
          <pc:docMk/>
          <pc:sldMk cId="1478869086" sldId="790"/>
        </pc:sldMkLst>
      </pc:sldChg>
    </pc:docChg>
  </pc:docChgLst>
  <pc:docChgLst>
    <pc:chgData name="Gerth Stølting Brodal" userId="04ef4784-6591-4f86-a140-f5c3b108582a" providerId="ADAL" clId="{A2864066-7729-4275-8EA4-55E0B846AAEA}"/>
    <pc:docChg chg="modSld">
      <pc:chgData name="Gerth Stølting Brodal" userId="04ef4784-6591-4f86-a140-f5c3b108582a" providerId="ADAL" clId="{A2864066-7729-4275-8EA4-55E0B846AAEA}" dt="2025-04-07T10:16:35.715" v="27" actId="20577"/>
      <pc:docMkLst>
        <pc:docMk/>
      </pc:docMkLst>
      <pc:sldChg chg="modSp">
        <pc:chgData name="Gerth Stølting Brodal" userId="04ef4784-6591-4f86-a140-f5c3b108582a" providerId="ADAL" clId="{A2864066-7729-4275-8EA4-55E0B846AAEA}" dt="2025-04-06T20:35:35.422" v="16"/>
        <pc:sldMkLst>
          <pc:docMk/>
          <pc:sldMk cId="1385633794" sldId="737"/>
        </pc:sldMkLst>
        <pc:graphicFrameChg chg="mod">
          <ac:chgData name="Gerth Stølting Brodal" userId="04ef4784-6591-4f86-a140-f5c3b108582a" providerId="ADAL" clId="{A2864066-7729-4275-8EA4-55E0B846AAEA}" dt="2025-04-06T20:33:15.234" v="13"/>
          <ac:graphicFrameMkLst>
            <pc:docMk/>
            <pc:sldMk cId="1385633794" sldId="737"/>
            <ac:graphicFrameMk id="5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A2864066-7729-4275-8EA4-55E0B846AAEA}" dt="2025-04-06T20:35:35.422" v="16"/>
          <ac:graphicFrameMkLst>
            <pc:docMk/>
            <pc:sldMk cId="1385633794" sldId="737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2864066-7729-4275-8EA4-55E0B846AAEA}" dt="2025-04-07T10:16:35.715" v="27" actId="20577"/>
        <pc:sldMkLst>
          <pc:docMk/>
          <pc:sldMk cId="1192181667" sldId="781"/>
        </pc:sldMkLst>
        <pc:graphicFrameChg chg="mod modGraphic">
          <ac:chgData name="Gerth Stølting Brodal" userId="04ef4784-6591-4f86-a140-f5c3b108582a" providerId="ADAL" clId="{A2864066-7729-4275-8EA4-55E0B846AAEA}" dt="2025-04-07T10:16:35.715" v="27" actId="20577"/>
          <ac:graphicFrameMkLst>
            <pc:docMk/>
            <pc:sldMk cId="1192181667" sldId="781"/>
            <ac:graphicFrameMk id="4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A2864066-7729-4275-8EA4-55E0B846AAEA}" dt="2025-04-06T20:26:08.930" v="11"/>
        <pc:sldMkLst>
          <pc:docMk/>
          <pc:sldMk cId="1478869086" sldId="790"/>
        </pc:sldMkLst>
        <pc:graphicFrameChg chg="mod">
          <ac:chgData name="Gerth Stølting Brodal" userId="04ef4784-6591-4f86-a140-f5c3b108582a" providerId="ADAL" clId="{A2864066-7729-4275-8EA4-55E0B846AAEA}" dt="2025-04-06T20:26:08.930" v="11"/>
          <ac:graphicFrameMkLst>
            <pc:docMk/>
            <pc:sldMk cId="1478869086" sldId="790"/>
            <ac:graphicFrameMk id="6" creationId="{36C27043-1223-40A7-9D1C-D3FCE10864D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'import antigravity' open this </a:t>
            </a:r>
            <a:r>
              <a:rPr lang="en-US" dirty="0" err="1"/>
              <a:t>xkcd</a:t>
            </a:r>
            <a:r>
              <a:rPr lang="en-US" dirty="0"/>
              <a:t>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by</a:t>
            </a:r>
            <a:r>
              <a:rPr lang="en-US" baseline="0" dirty="0"/>
              <a:t> scheduling exercise</a:t>
            </a:r>
          </a:p>
          <a:p>
            <a:r>
              <a:rPr lang="en-US" baseline="0" dirty="0" err="1"/>
              <a:t>queue.PriorityQueue</a:t>
            </a:r>
            <a:r>
              <a:rPr lang="en-US" baseline="0" dirty="0"/>
              <a:t> is an alternative priority queue that supports </a:t>
            </a:r>
            <a:r>
              <a:rPr lang="en-US" baseline="0"/>
              <a:t>concurrent processes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ways to structure</a:t>
            </a:r>
            <a:r>
              <a:rPr lang="en-US" baseline="0" dirty="0"/>
              <a:t>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'from &lt;</a:t>
            </a:r>
            <a:r>
              <a:rPr lang="da-DK" dirty="0" err="1"/>
              <a:t>module</a:t>
            </a:r>
            <a:r>
              <a:rPr lang="da-DK" dirty="0"/>
              <a:t>&gt;</a:t>
            </a:r>
            <a:r>
              <a:rPr lang="da-DK" baseline="0" dirty="0"/>
              <a:t> import ....'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automatically</a:t>
            </a:r>
            <a:r>
              <a:rPr lang="da-DK" baseline="0" dirty="0"/>
              <a:t> load the </a:t>
            </a:r>
            <a:r>
              <a:rPr lang="da-DK" baseline="0" dirty="0" err="1"/>
              <a:t>full</a:t>
            </a:r>
            <a:r>
              <a:rPr lang="da-DK" baseline="0" dirty="0"/>
              <a:t> </a:t>
            </a:r>
            <a:r>
              <a:rPr lang="da-DK" baseline="0" dirty="0" err="1"/>
              <a:t>module</a:t>
            </a:r>
            <a:r>
              <a:rPr lang="da-DK" baseline="0" dirty="0"/>
              <a:t>, if it has not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defines __all__ </a:t>
            </a:r>
          </a:p>
          <a:p>
            <a:r>
              <a:rPr lang="en-US" dirty="0"/>
              <a:t>matplotlib also but </a:t>
            </a:r>
            <a:r>
              <a:rPr lang="en-US" dirty="0" err="1"/>
              <a:t>matplotlib.pyplot</a:t>
            </a:r>
            <a:r>
              <a:rPr lang="en-US" dirty="0"/>
              <a:t> not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math.sqrt</a:t>
            </a:r>
            <a:r>
              <a:rPr lang="da-DK" dirty="0"/>
              <a:t> </a:t>
            </a:r>
            <a:r>
              <a:rPr lang="da-DK" dirty="0" err="1"/>
              <a:t>slowest</a:t>
            </a:r>
            <a:endParaRPr lang="da-DK" dirty="0"/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instead</a:t>
            </a:r>
            <a:r>
              <a:rPr lang="da-DK" dirty="0"/>
              <a:t> of a </a:t>
            </a:r>
            <a:r>
              <a:rPr lang="da-DK" dirty="0" err="1"/>
              <a:t>keyword</a:t>
            </a:r>
            <a:r>
              <a:rPr lang="da-DK" dirty="0"/>
              <a:t> argument. Performance </a:t>
            </a:r>
            <a:r>
              <a:rPr lang="da-DK" dirty="0" err="1"/>
              <a:t>about</a:t>
            </a:r>
            <a:r>
              <a:rPr lang="da-DK" dirty="0"/>
              <a:t>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Warning</a:t>
            </a:r>
            <a:r>
              <a:rPr lang="da-DK" dirty="0"/>
              <a:t>: dir</a:t>
            </a:r>
            <a:r>
              <a:rPr lang="da-DK" baseline="0" dirty="0"/>
              <a:t> is not </a:t>
            </a:r>
            <a:r>
              <a:rPr lang="da-DK" baseline="0" dirty="0" err="1"/>
              <a:t>necessarily</a:t>
            </a:r>
            <a:r>
              <a:rPr lang="da-DK" baseline="0" dirty="0"/>
              <a:t> the </a:t>
            </a:r>
            <a:r>
              <a:rPr lang="da-DK" baseline="0" dirty="0" err="1"/>
              <a:t>full</a:t>
            </a:r>
            <a:r>
              <a:rPr lang="da-DK" baseline="0" dirty="0"/>
              <a:t> list – it is just </a:t>
            </a:r>
            <a:r>
              <a:rPr lang="da-DK" baseline="0" dirty="0" err="1"/>
              <a:t>trying</a:t>
            </a:r>
            <a:r>
              <a:rPr lang="da-DK" baseline="0" dirty="0"/>
              <a:t> to generate a </a:t>
            </a:r>
            <a:r>
              <a:rPr lang="da-DK" baseline="0" dirty="0" err="1"/>
              <a:t>meaningfull</a:t>
            </a:r>
            <a:r>
              <a:rPr lang="da-DK" baseline="0" dirty="0"/>
              <a:t> list; </a:t>
            </a:r>
            <a:r>
              <a:rPr lang="da-DK" baseline="0" dirty="0" err="1"/>
              <a:t>technically</a:t>
            </a:r>
            <a:r>
              <a:rPr lang="da-DK" baseline="0" dirty="0"/>
              <a:t> it</a:t>
            </a:r>
          </a:p>
          <a:p>
            <a:r>
              <a:rPr lang="da-DK" baseline="0" dirty="0" err="1"/>
              <a:t>calls</a:t>
            </a:r>
            <a:r>
              <a:rPr lang="da-DK" baseline="0" dirty="0"/>
              <a:t> the __dir__ </a:t>
            </a:r>
            <a:r>
              <a:rPr lang="da-DK" baseline="0" dirty="0" err="1"/>
              <a:t>method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set(</a:t>
            </a:r>
            <a:r>
              <a:rPr lang="en-US" dirty="0" err="1"/>
              <a:t>numpy</a:t>
            </a:r>
            <a:r>
              <a:rPr lang="en-US" dirty="0"/>
              <a:t>.__</a:t>
            </a:r>
            <a:r>
              <a:rPr lang="en-US" dirty="0" err="1"/>
              <a:t>dir</a:t>
            </a:r>
            <a:r>
              <a:rPr lang="en-US" dirty="0"/>
              <a:t>__()) - set(</a:t>
            </a:r>
            <a:r>
              <a:rPr lang="en-US" dirty="0" err="1"/>
              <a:t>numpy</a:t>
            </a:r>
            <a:r>
              <a:rPr lang="en-US" dirty="0"/>
              <a:t>.__all__)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Open "</a:t>
            </a:r>
            <a:r>
              <a:rPr lang="da-DK" dirty="0" err="1"/>
              <a:t>control</a:t>
            </a:r>
            <a:r>
              <a:rPr lang="da-DK" dirty="0"/>
              <a:t> panel" and </a:t>
            </a:r>
            <a:r>
              <a:rPr lang="da-DK" dirty="0" err="1"/>
              <a:t>search</a:t>
            </a:r>
            <a:r>
              <a:rPr lang="da-DK" dirty="0"/>
              <a:t> for "</a:t>
            </a:r>
            <a:r>
              <a:rPr lang="da-DK" dirty="0" err="1"/>
              <a:t>environment</a:t>
            </a:r>
            <a:r>
              <a:rPr lang="da-DK" dirty="0"/>
              <a:t> variables"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512274.512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da-DK" dirty="0"/>
              <a:t>import – from – as</a:t>
            </a:r>
          </a:p>
          <a:p>
            <a:r>
              <a:rPr lang="da-DK" dirty="0"/>
              <a:t>__</a:t>
            </a:r>
            <a:r>
              <a:rPr lang="da-DK" dirty="0" err="1"/>
              <a:t>name</a:t>
            </a:r>
            <a:r>
              <a:rPr lang="da-DK" dirty="0"/>
              <a:t>__, '__</a:t>
            </a:r>
            <a:r>
              <a:rPr lang="da-DK" dirty="0" err="1"/>
              <a:t>main</a:t>
            </a:r>
            <a:r>
              <a:rPr lang="da-DK" dirty="0"/>
              <a:t>__'</a:t>
            </a:r>
          </a:p>
          <a:p>
            <a:r>
              <a:rPr lang="da-DK"/>
              <a:t>heapq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0" y="338348"/>
            <a:ext cx="5485393" cy="6226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117" y="6531959"/>
            <a:ext cx="150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xkcd.com/353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507" y="6380344"/>
            <a:ext cx="409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docs.python.org/3/tutorial/modules.html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0" y="197977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7" y="1778730"/>
            <a:ext cx="5788742" cy="4351338"/>
          </a:xfrm>
        </p:spPr>
        <p:txBody>
          <a:bodyPr/>
          <a:lstStyle/>
          <a:p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statement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details</a:t>
            </a:r>
            <a:r>
              <a:rPr lang="da-DK" dirty="0"/>
              <a:t>)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importlib.reload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</a:t>
            </a:r>
          </a:p>
          <a:p>
            <a:pPr lvl="1"/>
            <a:r>
              <a:rPr lang="en-US" dirty="0"/>
              <a:t>Reloads a previously imported </a:t>
            </a:r>
            <a:r>
              <a:rPr lang="en-US" i="1" dirty="0"/>
              <a:t>module</a:t>
            </a:r>
            <a:r>
              <a:rPr lang="en-US" dirty="0"/>
              <a:t>. Relevant if you have edited the code </a:t>
            </a:r>
            <a:br>
              <a:rPr lang="en-US" dirty="0"/>
            </a:br>
            <a:r>
              <a:rPr lang="en-US" dirty="0"/>
              <a:t>for the module and want to load the new version in the Python interpreter, without restarting the full program from scratch.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4191"/>
              </p:ext>
            </p:extLst>
          </p:nvPr>
        </p:nvGraphicFramePr>
        <p:xfrm>
          <a:off x="6056671" y="703441"/>
          <a:ext cx="59804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module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7 to 42 in a_constant.py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value not reflected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void, module already loaded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unchanged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importlib.reload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&lt;module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from 'C:\\...\\a_constant.py'&gt;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imported attributes are not updated by reload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force update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new value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0" y="5317101"/>
            <a:ext cx="514430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5" y="3800377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2008" cy="415898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modules</a:t>
            </a:r>
            <a:r>
              <a:rPr lang="da-DK" dirty="0"/>
              <a:t> (and </a:t>
            </a:r>
            <a:r>
              <a:rPr lang="da-DK" dirty="0" err="1"/>
              <a:t>subpackages</a:t>
            </a:r>
            <a:r>
              <a:rPr lang="da-DK" dirty="0"/>
              <a:t>) in a folder =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folders </a:t>
            </a:r>
            <a:r>
              <a:rPr lang="da-DK" dirty="0" err="1"/>
              <a:t>having</a:t>
            </a:r>
            <a:r>
              <a:rPr lang="da-DK" dirty="0"/>
              <a:t> an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da-DK" dirty="0"/>
              <a:t> file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, or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package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091"/>
              </p:ext>
            </p:extLst>
          </p:nvPr>
        </p:nvGraphicFramePr>
        <p:xfrm>
          <a:off x="7848792" y="1690688"/>
          <a:ext cx="41362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mypackage/__init__.py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5854"/>
              </p:ext>
            </p:extLst>
          </p:nvPr>
        </p:nvGraphicFramePr>
        <p:xfrm>
          <a:off x="7848792" y="3972932"/>
          <a:ext cx="41362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42293"/>
              </p:ext>
            </p:extLst>
          </p:nvPr>
        </p:nvGraphicFramePr>
        <p:xfrm>
          <a:off x="7848792" y="2557145"/>
          <a:ext cx="41421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701"/>
              </p:ext>
            </p:extLst>
          </p:nvPr>
        </p:nvGraphicFramePr>
        <p:xfrm>
          <a:off x="272375" y="1884784"/>
          <a:ext cx="591693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1324">
                <a:tc>
                  <a:txBody>
                    <a:bodyPr/>
                    <a:lstStyle/>
                    <a:p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4975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0064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80056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mypackage.a')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print('mypackage.a.f')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71232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mypackage/mysubpackage/__init__.py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2336"/>
                  </a:ext>
                </a:extLst>
              </a:tr>
              <a:tr h="667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mypackage.mysubpackage.b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0396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mypackage/mysubpackage/b.py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21438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mypackage.mysubpackage.b')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print('mypackage.mysubpackage.b.g')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796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53043"/>
              </p:ext>
            </p:extLst>
          </p:nvPr>
        </p:nvGraphicFramePr>
        <p:xfrm>
          <a:off x="6428899" y="1884784"/>
          <a:ext cx="550735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7347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using_mysubpackage.py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7209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mypackage.mysubpackage.b import g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2592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mypackage.mysubpackage.b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with a </a:t>
            </a:r>
            <a:r>
              <a:rPr lang="da-DK" dirty="0" err="1"/>
              <a:t>subpackage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Python </a:t>
            </a:r>
            <a:r>
              <a:rPr lang="da-DK" dirty="0" err="1"/>
              <a:t>loads</a:t>
            </a:r>
            <a:r>
              <a:rPr lang="da-DK" dirty="0"/>
              <a:t> a </a:t>
            </a:r>
            <a:r>
              <a:rPr lang="da-DK" dirty="0" err="1"/>
              <a:t>module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time it is </a:t>
            </a:r>
            <a:r>
              <a:rPr lang="da-DK" i="1" dirty="0" err="1">
                <a:solidFill>
                  <a:srgbClr val="C00000"/>
                </a:solidFill>
              </a:rPr>
              <a:t>compiled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and </a:t>
            </a:r>
            <a:r>
              <a:rPr lang="da-DK" dirty="0" err="1"/>
              <a:t>stored</a:t>
            </a:r>
            <a:r>
              <a:rPr lang="da-DK" dirty="0"/>
              <a:t> as a </a:t>
            </a:r>
            <a:r>
              <a:rPr lang="da-DK" dirty="0">
                <a:solidFill>
                  <a:srgbClr val="C00000"/>
                </a:solidFill>
              </a:rPr>
              <a:t>.</a:t>
            </a:r>
            <a:r>
              <a:rPr lang="da-DK" dirty="0" err="1">
                <a:solidFill>
                  <a:srgbClr val="C00000"/>
                </a:solidFill>
              </a:rPr>
              <a:t>pyc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file in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folder.</a:t>
            </a:r>
          </a:p>
          <a:p>
            <a:r>
              <a:rPr lang="da-DK" dirty="0"/>
              <a:t>If a .</a:t>
            </a:r>
            <a:r>
              <a:rPr lang="da-DK" dirty="0" err="1"/>
              <a:t>pyc</a:t>
            </a:r>
            <a:r>
              <a:rPr lang="da-DK" dirty="0"/>
              <a:t> file </a:t>
            </a:r>
            <a:r>
              <a:rPr lang="da-DK" dirty="0" err="1"/>
              <a:t>exists</a:t>
            </a:r>
            <a:r>
              <a:rPr lang="da-DK" dirty="0"/>
              <a:t> for a </a:t>
            </a:r>
            <a:r>
              <a:rPr lang="da-DK" dirty="0" err="1"/>
              <a:t>module</a:t>
            </a:r>
            <a:r>
              <a:rPr lang="da-DK" dirty="0"/>
              <a:t>, and the .</a:t>
            </a:r>
            <a:r>
              <a:rPr lang="da-DK" dirty="0" err="1"/>
              <a:t>pyc</a:t>
            </a:r>
            <a:r>
              <a:rPr lang="da-DK" dirty="0"/>
              <a:t> file is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.py file,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.</a:t>
            </a:r>
            <a:r>
              <a:rPr lang="da-DK" dirty="0" err="1"/>
              <a:t>pyc</a:t>
            </a:r>
            <a:r>
              <a:rPr lang="da-DK" dirty="0"/>
              <a:t> – </a:t>
            </a:r>
            <a:r>
              <a:rPr lang="da-DK" dirty="0" err="1">
                <a:solidFill>
                  <a:srgbClr val="C00000"/>
                </a:solidFill>
              </a:rPr>
              <a:t>saving</a:t>
            </a:r>
            <a:r>
              <a:rPr lang="da-DK" dirty="0">
                <a:solidFill>
                  <a:srgbClr val="C00000"/>
                </a:solidFill>
              </a:rPr>
              <a:t> time </a:t>
            </a:r>
            <a:r>
              <a:rPr lang="da-DK" dirty="0"/>
              <a:t>to load the </a:t>
            </a:r>
            <a:r>
              <a:rPr lang="da-DK" dirty="0" err="1"/>
              <a:t>module</a:t>
            </a:r>
            <a:r>
              <a:rPr lang="da-DK" dirty="0"/>
              <a:t> (but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the program </a:t>
            </a:r>
            <a:r>
              <a:rPr lang="da-DK" dirty="0" err="1"/>
              <a:t>itself</a:t>
            </a:r>
            <a:r>
              <a:rPr lang="da-DK" dirty="0"/>
              <a:t> faster)</a:t>
            </a:r>
          </a:p>
          <a:p>
            <a:r>
              <a:rPr lang="da-DK" dirty="0"/>
              <a:t>It is </a:t>
            </a:r>
            <a:r>
              <a:rPr lang="da-DK" dirty="0" err="1"/>
              <a:t>safe</a:t>
            </a:r>
            <a:r>
              <a:rPr lang="da-DK" dirty="0"/>
              <a:t> to delete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cs typeface="Courier New" panose="02070309020205020404" pitchFamily="49" charset="0"/>
              </a:rPr>
              <a:t> folder – but it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again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next</a:t>
            </a:r>
            <a:r>
              <a:rPr lang="da-DK" dirty="0">
                <a:cs typeface="Courier New" panose="02070309020205020404" pitchFamily="49" charset="0"/>
              </a:rPr>
              <a:t> time a </a:t>
            </a:r>
            <a:r>
              <a:rPr lang="da-DK" dirty="0" err="1">
                <a:cs typeface="Courier New" panose="02070309020205020404" pitchFamily="49" charset="0"/>
              </a:rPr>
              <a:t>module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loaded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79885"/>
            <a:ext cx="11060575" cy="268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folders for a </a:t>
            </a:r>
            <a:r>
              <a:rPr lang="da-DK" dirty="0" err="1"/>
              <a:t>module</a:t>
            </a:r>
            <a:r>
              <a:rPr lang="da-DK" dirty="0"/>
              <a:t> in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: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The directory containing the input script / current directory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i="1" dirty="0"/>
              <a:t>Environment</a:t>
            </a:r>
            <a:r>
              <a:rPr lang="en-US" dirty="0"/>
              <a:t>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Installation defaults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/>
              <a:t> in the modul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list of the </a:t>
            </a:r>
            <a:r>
              <a:rPr lang="da-DK" dirty="0" err="1"/>
              <a:t>paths</a:t>
            </a:r>
            <a:endParaRPr lang="en-US" dirty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4503007"/>
            <a:ext cx="11933929" cy="22347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7254" y="5349313"/>
            <a:ext cx="1288883" cy="510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0515600" cy="949350"/>
          </a:xfrm>
        </p:spPr>
        <p:txBody>
          <a:bodyPr>
            <a:normAutofit/>
          </a:bodyPr>
          <a:lstStyle/>
          <a:p>
            <a:r>
              <a:rPr lang="da-DK" dirty="0"/>
              <a:t>set PYTHONPATH=</a:t>
            </a:r>
            <a:r>
              <a:rPr lang="da-DK" i="1" dirty="0" err="1"/>
              <a:t>paths</a:t>
            </a:r>
            <a:r>
              <a:rPr lang="da-DK" i="1" dirty="0"/>
              <a:t> </a:t>
            </a:r>
            <a:r>
              <a:rPr lang="da-DK" i="1" dirty="0" err="1"/>
              <a:t>separated</a:t>
            </a:r>
            <a:r>
              <a:rPr lang="da-DK" i="1" dirty="0"/>
              <a:t> by </a:t>
            </a:r>
            <a:r>
              <a:rPr lang="da-DK" i="1" dirty="0" err="1"/>
              <a:t>semicolon</a:t>
            </a:r>
            <a:br>
              <a:rPr lang="da-DK" i="1" dirty="0"/>
            </a:br>
            <a:r>
              <a:rPr lang="da-DK" dirty="0"/>
              <a:t>(</a:t>
            </a:r>
            <a:r>
              <a:rPr lang="da-DK" dirty="0" err="1"/>
              <a:t>only</a:t>
            </a:r>
            <a:r>
              <a:rPr lang="da-DK" dirty="0"/>
              <a:t> valid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is </a:t>
            </a:r>
            <a:r>
              <a:rPr lang="da-DK" dirty="0" err="1"/>
              <a:t>closed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10331"/>
            <a:ext cx="9867900" cy="4000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53832" y="3447690"/>
            <a:ext cx="5231757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8350" y="4703353"/>
            <a:ext cx="1699551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4846"/>
          <a:stretch/>
        </p:blipFill>
        <p:spPr>
          <a:xfrm>
            <a:off x="395648" y="2246092"/>
            <a:ext cx="10544175" cy="467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control</a:t>
            </a:r>
            <a:r>
              <a:rPr lang="da-DK" dirty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78"/>
            <a:ext cx="10979552" cy="67450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Control panel &gt; System &gt; Advanced system </a:t>
            </a:r>
            <a:r>
              <a:rPr lang="da-DK" dirty="0" err="1"/>
              <a:t>settings</a:t>
            </a:r>
            <a:r>
              <a:rPr lang="da-DK" dirty="0"/>
              <a:t> &gt; Environment Variables  &gt; User variables &gt; Edit or New PYTHONPATH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2927" y="4884516"/>
            <a:ext cx="2877514" cy="4901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3" y="3038223"/>
            <a:ext cx="3186744" cy="368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78" y="3038223"/>
            <a:ext cx="3350779" cy="36774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48847" y="5856788"/>
            <a:ext cx="1479660" cy="50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1657" y="3201231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75322" y="4467139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0245"/>
              </p:ext>
            </p:extLst>
          </p:nvPr>
        </p:nvGraphicFramePr>
        <p:xfrm>
          <a:off x="1055576" y="220338"/>
          <a:ext cx="1007788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88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23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1437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this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Zen of Python, by Tim Peters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Beautiful is better than ugly.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 is better than implicit.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Simple is better than complex.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is better than complicated.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is better than nested.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 is better than dense.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Readability counts.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 cases aren't special enough to break the rules.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practicality beats purity.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Errors should never pass silently.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Unless explicitly silenced.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face of ambiguity, refuse the temptation to guess.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should be one-- and preferably only one --obvious way to do 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that way may not be obvious at first unless you're Dutch.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 is better than never.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never is often better than *right* now.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hard to explain, it's a bad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easy to explain, it may be a good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Namespaces are one honking great idea -- let's do more of those!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15047" y="220338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www.python.org/dev/peps/pep-0020/</a:t>
            </a:r>
          </a:p>
        </p:txBody>
      </p:sp>
    </p:spTree>
    <p:extLst>
      <p:ext uri="{BB962C8B-B14F-4D97-AF65-F5344CB8AC3E}">
        <p14:creationId xmlns:p14="http://schemas.microsoft.com/office/powerpoint/2010/main" val="29991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89" y="366912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da-DK" b="0" dirty="0">
                <a:cs typeface="Courier New" panose="02070309020205020404" pitchFamily="49" charset="0"/>
              </a:rPr>
              <a:t> (</a:t>
            </a:r>
            <a:r>
              <a:rPr lang="da-DK" b="0" dirty="0" err="1">
                <a:cs typeface="Courier New" panose="02070309020205020404" pitchFamily="49" charset="0"/>
              </a:rPr>
              <a:t>Priority</a:t>
            </a:r>
            <a:r>
              <a:rPr lang="da-DK" b="0" dirty="0">
                <a:cs typeface="Courier New" panose="02070309020205020404" pitchFamily="49" charset="0"/>
              </a:rPr>
              <a:t> 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Implements a binary </a:t>
            </a:r>
            <a:r>
              <a:rPr lang="en-US" b="1" dirty="0">
                <a:solidFill>
                  <a:srgbClr val="C00000"/>
                </a:solidFill>
              </a:rPr>
              <a:t>heap</a:t>
            </a:r>
            <a:r>
              <a:rPr lang="en-US" dirty="0"/>
              <a:t> (Williams 1964).</a:t>
            </a:r>
          </a:p>
          <a:p>
            <a:r>
              <a:rPr lang="da-DK" dirty="0"/>
              <a:t>Stores a set of elements in a standard list,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arbitrary</a:t>
            </a:r>
            <a:r>
              <a:rPr lang="da-DK" dirty="0"/>
              <a:t> elements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inserted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r>
              <a:rPr lang="da-DK" dirty="0"/>
              <a:t> and the </a:t>
            </a:r>
            <a:r>
              <a:rPr lang="da-DK" i="1" dirty="0"/>
              <a:t>smallest element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endParaRPr lang="da-DK" dirty="0"/>
          </a:p>
          <a:p>
            <a:endParaRPr lang="da-DK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9043"/>
              </p:ext>
            </p:extLst>
          </p:nvPr>
        </p:nvGraphicFramePr>
        <p:xfrm>
          <a:off x="7968597" y="233762"/>
          <a:ext cx="4011930" cy="71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[]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heap is just a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random())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x + random())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0.20569933892764458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0.27057819339616174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0.31115615362876237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0.4841062272152259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0.5054280956005357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0.509387117524076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0.598647195480462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0.7035150735555027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0.7073929685826221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0.7091224012815325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0.714213496127318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0.727868481291271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0.8051275413759873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0.8279523767282903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0.8626022363202895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0.9376631236263869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0.9378490058037452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1.0444967889759456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172" y="6123041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docs.python.org/3/library/heapq.html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72" y="1945176"/>
            <a:ext cx="5506310" cy="336644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valid heap</a:t>
            </a:r>
            <a:r>
              <a:rPr lang="en-US" dirty="0"/>
              <a:t> satisfies for all i:</a:t>
            </a:r>
          </a:p>
          <a:p>
            <a:pPr marL="0" indent="0">
              <a:buNone/>
            </a:pPr>
            <a:r>
              <a:rPr lang="en-US" dirty="0"/>
              <a:t>       L[i] ≤ L[2∙i +1] and L[i] ≤ L[2∙i + 2]</a:t>
            </a: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/>
              <a:t> rearranges the elements in a list to make the </a:t>
            </a:r>
            <a:br>
              <a:rPr lang="en-US" dirty="0"/>
            </a:br>
            <a:r>
              <a:rPr lang="en-US" dirty="0"/>
              <a:t>list a valid heap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0662"/>
              </p:ext>
            </p:extLst>
          </p:nvPr>
        </p:nvGraphicFramePr>
        <p:xfrm>
          <a:off x="5995398" y="1165047"/>
          <a:ext cx="5910580" cy="470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41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4317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[randint(1, 20) for _ in range(10)]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just random numbers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[18, 1, 15, 17, 4, 14, 11, 3, 4,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valid heap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11, 4, 4, 14, 15, 17, 18,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9, 14, 15, 17,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7, 14, 15, 17, 18,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533765" y="3258948"/>
            <a:ext cx="4347669" cy="688457"/>
            <a:chOff x="6582926" y="3740728"/>
            <a:chExt cx="4347669" cy="688457"/>
          </a:xfrm>
        </p:grpSpPr>
        <p:sp>
          <p:nvSpPr>
            <p:cNvPr id="10" name="Arc 9"/>
            <p:cNvSpPr/>
            <p:nvPr/>
          </p:nvSpPr>
          <p:spPr>
            <a:xfrm>
              <a:off x="6582926" y="3952861"/>
              <a:ext cx="405218" cy="157316"/>
            </a:xfrm>
            <a:prstGeom prst="arc">
              <a:avLst>
                <a:gd name="adj1" fmla="val 11015704"/>
                <a:gd name="adj2" fmla="val 21205930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582926" y="3880092"/>
              <a:ext cx="954190" cy="336192"/>
            </a:xfrm>
            <a:prstGeom prst="arc">
              <a:avLst>
                <a:gd name="adj1" fmla="val 11015704"/>
                <a:gd name="adj2" fmla="val 2131614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7041290" y="3873285"/>
              <a:ext cx="911131" cy="336192"/>
            </a:xfrm>
            <a:prstGeom prst="arc">
              <a:avLst>
                <a:gd name="adj1" fmla="val 11015704"/>
                <a:gd name="adj2" fmla="val 21477415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7041290" y="3829108"/>
              <a:ext cx="1322612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7537117" y="3824952"/>
              <a:ext cx="1313078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37116" y="3764828"/>
              <a:ext cx="1853405" cy="571951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7992931" y="3784224"/>
              <a:ext cx="1929606" cy="571951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7980719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8410785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54EC2-946E-4C24-AF46-E0062D627CAB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6649" y="1653227"/>
            <a:ext cx="10871200" cy="10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25"/>
            <a:ext cx="10515600" cy="504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</a:t>
            </a:r>
            <a:r>
              <a:rPr lang="en-US" i="1" dirty="0"/>
              <a:t>module_name</a:t>
            </a:r>
            <a:r>
              <a:rPr lang="en-US" dirty="0"/>
              <a:t>.py file containing Python code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is a collection of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do you need modules ?</a:t>
            </a:r>
          </a:p>
          <a:p>
            <a:r>
              <a:rPr lang="en-US" dirty="0"/>
              <a:t>A way to structure code into </a:t>
            </a:r>
            <a:r>
              <a:rPr lang="en-US" dirty="0">
                <a:solidFill>
                  <a:srgbClr val="C00000"/>
                </a:solidFill>
              </a:rPr>
              <a:t>smaller logical units</a:t>
            </a:r>
          </a:p>
          <a:p>
            <a:r>
              <a:rPr lang="en-US" dirty="0">
                <a:solidFill>
                  <a:srgbClr val="C00000"/>
                </a:solidFill>
              </a:rPr>
              <a:t>Encapsulation </a:t>
            </a:r>
            <a:r>
              <a:rPr lang="en-US" dirty="0"/>
              <a:t>of functionality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Reuse</a:t>
            </a:r>
            <a:r>
              <a:rPr lang="en-US" dirty="0"/>
              <a:t> of code in different programs</a:t>
            </a:r>
            <a:endParaRPr lang="da-DK" dirty="0"/>
          </a:p>
          <a:p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modules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 err="1">
                <a:solidFill>
                  <a:srgbClr val="C00000"/>
                </a:solidFill>
              </a:rPr>
              <a:t>packages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any</a:t>
            </a:r>
            <a:r>
              <a:rPr lang="da-DK" dirty="0"/>
              <a:t> of the +600.000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  <a:hlinkClick r:id="rId3"/>
              </a:rPr>
              <a:t>pypi.org</a:t>
            </a:r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The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r>
              <a:rPr lang="da-DK" dirty="0">
                <a:solidFill>
                  <a:srgbClr val="C00000"/>
                </a:solidFill>
              </a:rPr>
              <a:t> Standard Library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the </a:t>
            </a:r>
            <a:r>
              <a:rPr lang="da-DK" dirty="0" err="1"/>
              <a:t>modules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listed</a:t>
            </a:r>
            <a:r>
              <a:rPr lang="da-DK" dirty="0"/>
              <a:t> on </a:t>
            </a:r>
            <a:r>
              <a:rPr lang="da-DK" dirty="0">
                <a:solidFill>
                  <a:srgbClr val="C00000"/>
                </a:solidFill>
                <a:hlinkClick r:id="rId4"/>
              </a:rPr>
              <a:t>docs.python.org/3/</a:t>
            </a:r>
            <a:r>
              <a:rPr lang="da-DK" dirty="0" err="1">
                <a:solidFill>
                  <a:srgbClr val="C00000"/>
                </a:solidFill>
                <a:hlinkClick r:id="rId4"/>
              </a:rPr>
              <a:t>library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98" y="4537276"/>
            <a:ext cx="2742002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79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on a list take </a:t>
            </a:r>
            <a:r>
              <a:rPr lang="en-US" i="1" dirty="0"/>
              <a:t>linear time</a:t>
            </a:r>
            <a:r>
              <a:rPr lang="en-US" dirty="0"/>
              <a:t> (runs through the whole list)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heapq</a:t>
            </a:r>
            <a:r>
              <a:rPr lang="en-US" dirty="0"/>
              <a:t> supports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heappop</a:t>
            </a:r>
            <a:r>
              <a:rPr lang="en-US" dirty="0"/>
              <a:t> in </a:t>
            </a:r>
            <a:r>
              <a:rPr lang="en-US" i="1" dirty="0"/>
              <a:t>logarithmic time</a:t>
            </a:r>
          </a:p>
          <a:p>
            <a:pPr>
              <a:spcBef>
                <a:spcPts val="1800"/>
              </a:spcBef>
            </a:pPr>
            <a:r>
              <a:rPr lang="en-US" dirty="0"/>
              <a:t>For lists of length 30.000.000 the performance gain is a </a:t>
            </a:r>
            <a:r>
              <a:rPr lang="en-US" dirty="0">
                <a:solidFill>
                  <a:srgbClr val="C00000"/>
                </a:solidFill>
              </a:rPr>
              <a:t>factor 200.000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365125"/>
            <a:ext cx="4895850" cy="630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75" y="1690688"/>
            <a:ext cx="487666" cy="4059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1DB06-B049-075A-BA23-D831E3274BDD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639847"/>
              </p:ext>
            </p:extLst>
          </p:nvPr>
        </p:nvGraphicFramePr>
        <p:xfrm>
          <a:off x="438279" y="252776"/>
          <a:ext cx="1136713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1863524865"/>
                    </a:ext>
                  </a:extLst>
                </a:gridCol>
              </a:tblGrid>
              <a:tr h="287562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heap_performance.py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generating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on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72509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gc  # garbage collection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time_heap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 = []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range(26):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2 ** i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size.append(n)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 = max(1, 2 ** 23 // n)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range(R):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min(L)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L.remove(x)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time_list.append((end - start) / R)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None  # avoid MemoryError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heapq.heapify(L)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legal heap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range(100000):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heapq.heappush(L, 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heapq.heappop(L)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time_heap.append((end - start) / 100000)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plt.title('Average time for insert + delete min')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plt.xlabel('list size')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plt.ylabel('time (seconds)')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time_list, 'b.-',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label='list (append, min, remove)')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time_heap, 'r.-',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label='heapq (heappush, heappop)')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52620" y="62503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98339" y="4564281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69979" y="138317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4635" y="5590573"/>
            <a:ext cx="4894611" cy="1154162"/>
            <a:chOff x="7432431" y="5694745"/>
            <a:chExt cx="4639965" cy="1154162"/>
          </a:xfrm>
        </p:grpSpPr>
        <p:sp>
          <p:nvSpPr>
            <p:cNvPr id="4" name="TextBox 3"/>
            <p:cNvSpPr txBox="1"/>
            <p:nvPr/>
          </p:nvSpPr>
          <p:spPr>
            <a:xfrm>
              <a:off x="7432431" y="5694745"/>
              <a:ext cx="4639965" cy="1154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58775">
                <a:spcAft>
                  <a:spcPts val="600"/>
                </a:spcAft>
                <a:buClr>
                  <a:srgbClr val="C00000"/>
                </a:buClr>
              </a:pPr>
              <a:r>
                <a:rPr lang="en-US" sz="1600" dirty="0"/>
                <a:t>Avoid out of memory error for largest experiment, by allowing old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sz="1600" dirty="0"/>
                <a:t> to be garbage collected</a:t>
              </a:r>
            </a:p>
            <a:p>
              <a:pPr marL="358775">
                <a:buClr>
                  <a:srgbClr val="C00000"/>
                </a:buClr>
              </a:pPr>
              <a:r>
                <a:rPr lang="en-US" sz="1600" dirty="0"/>
                <a:t>Reduce noise in experiments by forcing Python garbage collection before measurement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25030" y="5758405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536605" y="6291228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006" y="6375002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5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Defining</a:t>
            </a:r>
            <a:r>
              <a:rPr lang="da-DK" dirty="0"/>
              <a:t> and </a:t>
            </a:r>
            <a:r>
              <a:rPr lang="da-DK" dirty="0" err="1"/>
              <a:t>importing</a:t>
            </a:r>
            <a:r>
              <a:rPr lang="da-DK" dirty="0"/>
              <a:t> a </a:t>
            </a:r>
            <a:r>
              <a:rPr lang="da-DK" dirty="0" err="1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5543732"/>
            <a:ext cx="10515600" cy="88056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run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764611"/>
              </p:ext>
            </p:extLst>
          </p:nvPr>
        </p:nvGraphicFramePr>
        <p:xfrm>
          <a:off x="118141" y="1716480"/>
          <a:ext cx="7173308" cy="36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'''This is a 'print something' module.'''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random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choice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print('Running my module')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= ['Eat', 'Sleep', 'Rave', 'Repeat']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'.join(choice(W) for _ in range(n)))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the_name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f'{__name__ = 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7792"/>
              </p:ext>
            </p:extLst>
          </p:nvPr>
        </p:nvGraphicFramePr>
        <p:xfrm>
          <a:off x="7368643" y="1722912"/>
          <a:ext cx="4669589" cy="36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08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mymodule.the_name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1639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my module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"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Rave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Rave Repeat Sleep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9" y="365125"/>
            <a:ext cx="11216021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the </a:t>
            </a:r>
            <a:r>
              <a:rPr lang="da-DK" dirty="0" err="1"/>
              <a:t>course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5141"/>
              </p:ext>
            </p:extLst>
          </p:nvPr>
        </p:nvGraphicFramePr>
        <p:xfrm>
          <a:off x="137779" y="1523086"/>
          <a:ext cx="6430074" cy="52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133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2956941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math (pi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 ceil log</a:t>
                      </a:r>
                      <a:r>
                        <a:rPr lang="da-DK" sz="1400" baseline="0" dirty="0"/>
                        <a:t> sin)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basic </a:t>
                      </a:r>
                      <a:r>
                        <a:rPr lang="da-DK" sz="1400" i="1" dirty="0" err="1"/>
                        <a:t>math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randint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random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number</a:t>
                      </a:r>
                      <a:r>
                        <a:rPr lang="da-DK" sz="1400" i="1" dirty="0"/>
                        <a:t> generator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numpy</a:t>
                      </a:r>
                      <a:r>
                        <a:rPr lang="da-DK" sz="1400" dirty="0"/>
                        <a:t> (array </a:t>
                      </a:r>
                      <a:r>
                        <a:rPr lang="da-DK" sz="1400" dirty="0" err="1"/>
                        <a:t>shape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multi</a:t>
                      </a:r>
                      <a:r>
                        <a:rPr lang="da-DK" sz="1400" i="1" dirty="0"/>
                        <a:t>-dimensional</a:t>
                      </a:r>
                      <a:r>
                        <a:rPr lang="da-DK" sz="1400" i="1" baseline="0" dirty="0"/>
                        <a:t> data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pandas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data </a:t>
                      </a:r>
                      <a:r>
                        <a:rPr lang="da-DK" sz="1400" i="1" dirty="0" err="1"/>
                        <a:t>tables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SQLlite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SQL database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740722">
                <a:tc>
                  <a:txBody>
                    <a:bodyPr/>
                    <a:lstStyle/>
                    <a:p>
                      <a:r>
                        <a:rPr lang="da-DK" sz="1400" dirty="0" err="1"/>
                        <a:t>scipy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scipy.optimize</a:t>
                      </a:r>
                      <a:r>
                        <a:rPr lang="en-US" sz="1400" dirty="0"/>
                        <a:t> (minimize </a:t>
                      </a:r>
                      <a:r>
                        <a:rPr lang="en-US" sz="1400" dirty="0" err="1"/>
                        <a:t>linprog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 err="1"/>
                        <a:t>scipy.spatial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ConvexHull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mathematical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optimization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86565"/>
                  </a:ext>
                </a:extLst>
              </a:tr>
              <a:tr h="956766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matplotlib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matplotlib.pyplot</a:t>
                      </a:r>
                      <a:r>
                        <a:rPr lang="da-DK" sz="1400" dirty="0"/>
                        <a:t> (plot show </a:t>
                      </a:r>
                      <a:r>
                        <a:rPr lang="da-DK" sz="1400" dirty="0" err="1"/>
                        <a:t>style</a:t>
                      </a:r>
                      <a:r>
                        <a:rPr lang="da-DK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matplotlib.backends.backend_pdf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PdfPages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mpl_toolkits.mplot3d (Axes3D)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sz="1400" i="1" dirty="0"/>
                    </a:p>
                    <a:p>
                      <a:r>
                        <a:rPr lang="da-DK" sz="1400" i="1" dirty="0"/>
                        <a:t>plotting</a:t>
                      </a:r>
                      <a:r>
                        <a:rPr lang="da-DK" sz="1400" i="1" baseline="0" dirty="0"/>
                        <a:t> data</a:t>
                      </a:r>
                    </a:p>
                    <a:p>
                      <a:r>
                        <a:rPr lang="da-DK" sz="1400" i="1" baseline="0" dirty="0"/>
                        <a:t>print plots to PDF</a:t>
                      </a:r>
                    </a:p>
                    <a:p>
                      <a:r>
                        <a:rPr lang="da-DK" sz="1400" i="1" baseline="0" dirty="0"/>
                        <a:t>3D plot </a:t>
                      </a:r>
                      <a:r>
                        <a:rPr lang="da-DK" sz="1400" i="1" baseline="0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da-DK" sz="1400" dirty="0"/>
                        <a:t>doctest (testmod)</a:t>
                      </a:r>
                    </a:p>
                    <a:p>
                      <a:r>
                        <a:rPr lang="da-DK" sz="1400" dirty="0"/>
                        <a:t>unittest (</a:t>
                      </a:r>
                      <a:r>
                        <a:rPr lang="en-US" sz="1400" dirty="0" err="1"/>
                        <a:t>assertEqual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assertTrue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testing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doc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strings</a:t>
                      </a:r>
                      <a:endParaRPr lang="da-DK" sz="1400" i="1" dirty="0"/>
                    </a:p>
                    <a:p>
                      <a:r>
                        <a:rPr lang="da-DK" sz="1400" i="1" dirty="0"/>
                        <a:t>unit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testing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en-US" sz="1400" dirty="0"/>
                        <a:t>time (time)</a:t>
                      </a:r>
                    </a:p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date.today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 err="1"/>
                        <a:t>current</a:t>
                      </a:r>
                      <a:r>
                        <a:rPr lang="da-DK" sz="1400" i="1" baseline="0" dirty="0"/>
                        <a:t> time, </a:t>
                      </a:r>
                      <a:r>
                        <a:rPr lang="da-DK" sz="1400" i="1" baseline="0" dirty="0" err="1"/>
                        <a:t>coversion</a:t>
                      </a:r>
                      <a:r>
                        <a:rPr lang="da-DK" sz="1400" i="1" baseline="0" dirty="0"/>
                        <a:t> of time </a:t>
                      </a:r>
                      <a:r>
                        <a:rPr lang="da-DK" sz="1400" i="1" baseline="0" dirty="0" err="1"/>
                        <a:t>values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time </a:t>
                      </a:r>
                      <a:r>
                        <a:rPr lang="da-DK" sz="1400" i="1" dirty="0" err="1"/>
                        <a:t>execution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baseline="0" dirty="0"/>
                        <a:t>of simple </a:t>
                      </a:r>
                      <a:r>
                        <a:rPr lang="da-DK" sz="1400" i="1" baseline="0" dirty="0" err="1"/>
                        <a:t>code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8669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heapq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use a list </a:t>
                      </a:r>
                      <a:r>
                        <a:rPr lang="en-US" sz="1400" i="1" dirty="0"/>
                        <a:t>as a heap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7715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49743"/>
              </p:ext>
            </p:extLst>
          </p:nvPr>
        </p:nvGraphicFramePr>
        <p:xfrm>
          <a:off x="6667994" y="1523086"/>
          <a:ext cx="5409375" cy="52312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5088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3054287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functools</a:t>
                      </a:r>
                      <a:r>
                        <a:rPr lang="en-US" sz="1400" dirty="0"/>
                        <a:t> (cache </a:t>
                      </a:r>
                      <a:r>
                        <a:rPr lang="en-US" sz="1400" dirty="0" err="1"/>
                        <a:t>lru_cache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total_ordering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higher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order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r>
                        <a:rPr lang="da-DK" sz="1400" i="1" dirty="0"/>
                        <a:t> and </a:t>
                      </a:r>
                      <a:r>
                        <a:rPr lang="da-DK" sz="1400" i="1" dirty="0" err="1"/>
                        <a:t>decorators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itertools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islice</a:t>
                      </a:r>
                      <a:r>
                        <a:rPr lang="en-US" sz="1400" dirty="0"/>
                        <a:t> permutations)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Iterator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collections (Counter </a:t>
                      </a:r>
                      <a:r>
                        <a:rPr lang="en-US" sz="1400" dirty="0" err="1"/>
                        <a:t>deque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datat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structures</a:t>
                      </a:r>
                      <a:r>
                        <a:rPr lang="da-DK" sz="1400" i="1" baseline="0" dirty="0"/>
                        <a:t> for </a:t>
                      </a:r>
                      <a:r>
                        <a:rPr lang="da-DK" sz="1400" i="1" baseline="0" dirty="0" err="1"/>
                        <a:t>collections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builtins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module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containing</a:t>
                      </a:r>
                      <a:r>
                        <a:rPr lang="da-DK" sz="1400" i="1" baseline="0" dirty="0"/>
                        <a:t> the </a:t>
                      </a:r>
                      <a:r>
                        <a:rPr lang="da-DK" sz="1400" i="1" baseline="0" dirty="0" err="1"/>
                        <a:t>Python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builtins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05686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operating system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sys (</a:t>
                      </a:r>
                      <a:r>
                        <a:rPr lang="en-US" sz="1400" dirty="0" err="1"/>
                        <a:t>argv</a:t>
                      </a:r>
                      <a:r>
                        <a:rPr lang="en-US" sz="1400" dirty="0"/>
                        <a:t> 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system </a:t>
                      </a:r>
                      <a:r>
                        <a:rPr lang="da-DK" sz="1400" i="1" dirty="0" err="1"/>
                        <a:t>specific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r>
                        <a:rPr lang="da-DK" sz="1400" dirty="0" err="1"/>
                        <a:t>Tkinter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PyQt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graphic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user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/>
                        <a:t>xml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xml files (</a:t>
                      </a:r>
                      <a:r>
                        <a:rPr lang="en-US" sz="1400" i="1" dirty="0" err="1"/>
                        <a:t>eXtensible</a:t>
                      </a:r>
                      <a:r>
                        <a:rPr lang="en-US" sz="1400" i="1" dirty="0"/>
                        <a:t> Markup Language)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json</a:t>
                      </a:r>
                      <a:endParaRPr lang="da-DK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JSON (JavaScript Object Notation) files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csv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comma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separated</a:t>
                      </a:r>
                      <a:r>
                        <a:rPr lang="da-DK" sz="1400" i="1" baseline="0" dirty="0"/>
                        <a:t>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123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openpyxl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/>
                        <a:t>EXCEL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17128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regular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expression</a:t>
                      </a:r>
                      <a:r>
                        <a:rPr lang="da-DK" sz="1400" i="1" dirty="0"/>
                        <a:t>, </a:t>
                      </a:r>
                      <a:r>
                        <a:rPr lang="da-DK" sz="1400" i="1" dirty="0" err="1"/>
                        <a:t>string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searching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63729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(split</a:t>
                      </a:r>
                      <a:r>
                        <a:rPr lang="en-US" sz="1400" baseline="0" dirty="0"/>
                        <a:t> join</a:t>
                      </a:r>
                      <a:r>
                        <a:rPr lang="en-US" sz="1400" dirty="0"/>
                        <a:t> lower </a:t>
                      </a:r>
                      <a:r>
                        <a:rPr lang="en-US" sz="1400" dirty="0" err="1"/>
                        <a:t>ascii_letters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digits)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string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5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9" y="365125"/>
            <a:ext cx="10515600" cy="898584"/>
          </a:xfrm>
        </p:spPr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m.py</a:t>
            </a:r>
          </a:p>
          <a:p>
            <a:r>
              <a:rPr lang="da-DK" dirty="0"/>
              <a:t>m/__init__.py</a:t>
            </a:r>
          </a:p>
          <a:p>
            <a:r>
              <a:rPr lang="da-DK" dirty="0"/>
              <a:t>m/__main__.py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3648"/>
              </p:ext>
            </p:extLst>
          </p:nvPr>
        </p:nvGraphicFramePr>
        <p:xfrm>
          <a:off x="372319" y="1204754"/>
          <a:ext cx="114473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3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 module name in the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definitions in the module are available as &lt;module&gt;.&lt;name&gt;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only one or more specific definitions into current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2)))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specific modules/definitions from a module into current namespace under new names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long import line broken onto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multiple lines</a:t>
                      </a:r>
                      <a:b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(100)))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all definitions form a module in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Deprecated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since unclear what happens to the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*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where did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'pi' come from?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1.4142135623730951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2.302585092994046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B87005-3E56-6328-F773-D5DB2C6D4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356" y="4582558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AC0-7BE2-4DC1-9F85-AB546A2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C27043-1223-40A7-9D1C-D3FCE108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990093"/>
              </p:ext>
            </p:extLst>
          </p:nvPr>
        </p:nvGraphicFramePr>
        <p:xfrm>
          <a:off x="252091" y="2820108"/>
          <a:ext cx="726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sum&gt;</a:t>
                      </a:r>
                      <a:endParaRPr lang="en-US" sz="1400" b="1" i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min at 0x0000024E5DAC71F0&gt;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0x0000024E5DAC5D70&gt;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*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min at 0x0000024E5DAC71F0&gt;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0x0000024E5DAC5D70&gt;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[..., 'min', ..., 'sum', ...]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.__all__) == 500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7CB29-1260-4C4C-A3AA-8585FA0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7" y="1781629"/>
            <a:ext cx="6442860" cy="94753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  <a:r>
              <a:rPr lang="da-DK" dirty="0"/>
              <a:t>  by </a:t>
            </a:r>
            <a:r>
              <a:rPr lang="da-DK" dirty="0" err="1"/>
              <a:t>defining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5D38DE-1174-4280-BD92-982BCA5F3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2881"/>
              </p:ext>
            </p:extLst>
          </p:nvPr>
        </p:nvGraphicFramePr>
        <p:xfrm>
          <a:off x="7767641" y="2484828"/>
          <a:ext cx="41722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f')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all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all import *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'g' is not defined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03" y="3402957"/>
            <a:ext cx="4049691" cy="33411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appears to be faster than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2948"/>
              </p:ext>
            </p:extLst>
          </p:nvPr>
        </p:nvGraphicFramePr>
        <p:xfrm>
          <a:off x="4755748" y="480872"/>
          <a:ext cx="69346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end - start)</a:t>
                      </a: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print('from math import sqrt', end - start)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abuse of keyword argument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sum(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print('bind sqrt to keyword argument', end - start)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4.05187726020813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3.5011463165283203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3.261594772338867</a:t>
                      </a:r>
                      <a:endParaRPr lang="pt-BR" sz="1600" b="1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480872"/>
            <a:ext cx="3669174" cy="2366500"/>
          </a:xfrm>
        </p:spPr>
        <p:txBody>
          <a:bodyPr/>
          <a:lstStyle/>
          <a:p>
            <a:pPr algn="ctr"/>
            <a:r>
              <a:rPr lang="en-US" dirty="0"/>
              <a:t>Performance of different ways of importing</a:t>
            </a:r>
          </a:p>
        </p:txBody>
      </p:sp>
    </p:spTree>
    <p:extLst>
      <p:ext uri="{BB962C8B-B14F-4D97-AF65-F5344CB8AC3E}">
        <p14:creationId xmlns:p14="http://schemas.microsoft.com/office/powerpoint/2010/main" val="20577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Listing definitions in a </a:t>
            </a:r>
            <a:r>
              <a:rPr lang="da-DK" dirty="0" err="1"/>
              <a:t>module</a:t>
            </a:r>
            <a:r>
              <a:rPr lang="da-DK" dirty="0"/>
              <a:t>: dir(</a:t>
            </a:r>
            <a:r>
              <a:rPr lang="da-DK" i="1" dirty="0" err="1"/>
              <a:t>module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01648"/>
              </p:ext>
            </p:extLst>
          </p:nvPr>
        </p:nvGraphicFramePr>
        <p:xfrm>
          <a:off x="838200" y="1472228"/>
          <a:ext cx="10419608" cy="50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module math: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0779" y="6508123"/>
            <a:ext cx="516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01743"/>
              </p:ext>
            </p:extLst>
          </p:nvPr>
        </p:nvGraphicFramePr>
        <p:xfrm>
          <a:off x="558395" y="1611299"/>
          <a:ext cx="532955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'''Module double.'''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 doc test code: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f(21)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f(7)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2 *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print(f'{__name__ = }')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'__main__'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passed and 0 failed.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0" y="4022769"/>
            <a:ext cx="5257800" cy="2602490"/>
          </a:xfrm>
        </p:spPr>
        <p:txBody>
          <a:bodyPr>
            <a:normAutofit fontScale="92500"/>
          </a:bodyPr>
          <a:lstStyle/>
          <a:p>
            <a:r>
              <a:rPr lang="da-DK" dirty="0"/>
              <a:t>The variable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module</a:t>
            </a:r>
            <a:r>
              <a:rPr lang="da-DK" dirty="0"/>
              <a:t>,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lang="da-DK" dirty="0"/>
              <a:t>  if the file is run as the </a:t>
            </a:r>
            <a:r>
              <a:rPr lang="da-DK" dirty="0" err="1"/>
              <a:t>main</a:t>
            </a:r>
            <a:r>
              <a:rPr lang="da-DK" dirty="0"/>
              <a:t> file by the interpreter</a:t>
            </a:r>
          </a:p>
          <a:p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test a </a:t>
            </a:r>
            <a:r>
              <a:rPr lang="da-DK" dirty="0" err="1"/>
              <a:t>module</a:t>
            </a:r>
            <a:r>
              <a:rPr lang="da-DK" dirty="0"/>
              <a:t> if the </a:t>
            </a:r>
            <a:r>
              <a:rPr lang="da-DK" dirty="0" err="1"/>
              <a:t>module</a:t>
            </a:r>
            <a:r>
              <a:rPr lang="da-DK" dirty="0"/>
              <a:t> is run </a:t>
            </a:r>
            <a:r>
              <a:rPr lang="da-DK" dirty="0" err="1"/>
              <a:t>independently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000028"/>
              </p:ext>
            </p:extLst>
          </p:nvPr>
        </p:nvGraphicFramePr>
        <p:xfrm>
          <a:off x="6345632" y="1611299"/>
          <a:ext cx="53295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double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print(f'{__name__ = }')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'double'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'__main__'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51176</TotalTime>
  <Words>3216</Words>
  <Application>Microsoft Office PowerPoint</Application>
  <PresentationFormat>Widescreen</PresentationFormat>
  <Paragraphs>473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Modules and packages</vt:lpstr>
      <vt:lpstr>Python modules and packages</vt:lpstr>
      <vt:lpstr>Defining and importing a module</vt:lpstr>
      <vt:lpstr>Some modules mentioned in the course</vt:lpstr>
      <vt:lpstr>Ways of importing modules</vt:lpstr>
      <vt:lpstr>__all__ vs import *</vt:lpstr>
      <vt:lpstr>Performance of different ways of importing</vt:lpstr>
      <vt:lpstr>Listing definitions in a module: dir(module)</vt:lpstr>
      <vt:lpstr>__name__</vt:lpstr>
      <vt:lpstr>module importlib</vt:lpstr>
      <vt:lpstr>Packages</vt:lpstr>
      <vt:lpstr>A package with a subpackage</vt:lpstr>
      <vt:lpstr>__pycache__ folder</vt:lpstr>
      <vt:lpstr>Path to modules</vt:lpstr>
      <vt:lpstr>Setting PYTHONPATH from windows shell</vt:lpstr>
      <vt:lpstr>Setting PYTHONPATH from control panel</vt:lpstr>
      <vt:lpstr>PowerPoint Presentation</vt:lpstr>
      <vt:lpstr>module heapq (Priority Queue)</vt:lpstr>
      <vt:lpstr>Valid heap</vt:lpstr>
      <vt:lpstr>Why heapq ?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1733</cp:revision>
  <dcterms:created xsi:type="dcterms:W3CDTF">2017-10-19T06:54:16Z</dcterms:created>
  <dcterms:modified xsi:type="dcterms:W3CDTF">2025-04-07T10:16:36Z</dcterms:modified>
</cp:coreProperties>
</file>