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sldx" ContentType="application/vnd.openxmlformats-officedocument.presentationml.slide"/>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564" r:id="rId2"/>
    <p:sldId id="628" r:id="rId3"/>
    <p:sldId id="629" r:id="rId4"/>
    <p:sldId id="616" r:id="rId5"/>
    <p:sldId id="617" r:id="rId6"/>
    <p:sldId id="619" r:id="rId7"/>
    <p:sldId id="653" r:id="rId8"/>
    <p:sldId id="622" r:id="rId9"/>
    <p:sldId id="576" r:id="rId10"/>
    <p:sldId id="623" r:id="rId11"/>
    <p:sldId id="618" r:id="rId12"/>
    <p:sldId id="631" r:id="rId13"/>
    <p:sldId id="552" r:id="rId14"/>
    <p:sldId id="609" r:id="rId15"/>
    <p:sldId id="624" r:id="rId16"/>
    <p:sldId id="557" r:id="rId17"/>
    <p:sldId id="626" r:id="rId18"/>
    <p:sldId id="563" r:id="rId19"/>
    <p:sldId id="613" r:id="rId20"/>
    <p:sldId id="632" r:id="rId21"/>
    <p:sldId id="634" r:id="rId22"/>
    <p:sldId id="635" r:id="rId23"/>
    <p:sldId id="637" r:id="rId24"/>
    <p:sldId id="647" r:id="rId25"/>
    <p:sldId id="650" r:id="rId26"/>
    <p:sldId id="646" r:id="rId27"/>
    <p:sldId id="654" r:id="rId28"/>
    <p:sldId id="641" r:id="rId29"/>
    <p:sldId id="640" r:id="rId30"/>
    <p:sldId id="645" r:id="rId31"/>
    <p:sldId id="642" r:id="rId32"/>
    <p:sldId id="649" r:id="rId33"/>
    <p:sldId id="651" r:id="rId34"/>
    <p:sldId id="486" r:id="rId35"/>
    <p:sldId id="652" r:id="rId36"/>
    <p:sldId id="648" r:id="rId37"/>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1818"/>
    <a:srgbClr val="DE4D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1" autoAdjust="0"/>
    <p:restoredTop sz="60738" autoAdjust="0"/>
  </p:normalViewPr>
  <p:slideViewPr>
    <p:cSldViewPr>
      <p:cViewPr varScale="1">
        <p:scale>
          <a:sx n="33" d="100"/>
          <a:sy n="33" d="100"/>
        </p:scale>
        <p:origin x="1720" y="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2098" cy="465743"/>
          </a:xfrm>
          <a:prstGeom prst="rect">
            <a:avLst/>
          </a:prstGeom>
        </p:spPr>
        <p:txBody>
          <a:bodyPr vert="horz" lIns="87316" tIns="43658" rIns="87316" bIns="43658" rtlCol="0"/>
          <a:lstStyle>
            <a:lvl1pPr algn="l">
              <a:defRPr sz="1100"/>
            </a:lvl1pPr>
          </a:lstStyle>
          <a:p>
            <a:endParaRPr lang="en-CA"/>
          </a:p>
        </p:txBody>
      </p:sp>
      <p:sp>
        <p:nvSpPr>
          <p:cNvPr id="3" name="Date Placeholder 2"/>
          <p:cNvSpPr>
            <a:spLocks noGrp="1"/>
          </p:cNvSpPr>
          <p:nvPr>
            <p:ph type="dt" sz="quarter" idx="1"/>
          </p:nvPr>
        </p:nvSpPr>
        <p:spPr>
          <a:xfrm>
            <a:off x="3884414" y="0"/>
            <a:ext cx="2972098" cy="465743"/>
          </a:xfrm>
          <a:prstGeom prst="rect">
            <a:avLst/>
          </a:prstGeom>
        </p:spPr>
        <p:txBody>
          <a:bodyPr vert="horz" lIns="87316" tIns="43658" rIns="87316" bIns="43658" rtlCol="0"/>
          <a:lstStyle>
            <a:lvl1pPr algn="r">
              <a:defRPr sz="1100"/>
            </a:lvl1pPr>
          </a:lstStyle>
          <a:p>
            <a:fld id="{8482D238-79A2-4C90-8AEB-320F5ECF5BAC}" type="datetimeFigureOut">
              <a:rPr lang="en-CA" smtClean="0"/>
              <a:t>2013-09-17</a:t>
            </a:fld>
            <a:endParaRPr lang="en-CA"/>
          </a:p>
        </p:txBody>
      </p:sp>
      <p:sp>
        <p:nvSpPr>
          <p:cNvPr id="4" name="Footer Placeholder 3"/>
          <p:cNvSpPr>
            <a:spLocks noGrp="1"/>
          </p:cNvSpPr>
          <p:nvPr>
            <p:ph type="ftr" sz="quarter" idx="2"/>
          </p:nvPr>
        </p:nvSpPr>
        <p:spPr>
          <a:xfrm>
            <a:off x="0" y="8830658"/>
            <a:ext cx="2972098" cy="465742"/>
          </a:xfrm>
          <a:prstGeom prst="rect">
            <a:avLst/>
          </a:prstGeom>
        </p:spPr>
        <p:txBody>
          <a:bodyPr vert="horz" lIns="87316" tIns="43658" rIns="87316" bIns="43658" rtlCol="0" anchor="b"/>
          <a:lstStyle>
            <a:lvl1pPr algn="l">
              <a:defRPr sz="1100"/>
            </a:lvl1pPr>
          </a:lstStyle>
          <a:p>
            <a:endParaRPr lang="en-CA"/>
          </a:p>
        </p:txBody>
      </p:sp>
      <p:sp>
        <p:nvSpPr>
          <p:cNvPr id="5" name="Slide Number Placeholder 4"/>
          <p:cNvSpPr>
            <a:spLocks noGrp="1"/>
          </p:cNvSpPr>
          <p:nvPr>
            <p:ph type="sldNum" sz="quarter" idx="3"/>
          </p:nvPr>
        </p:nvSpPr>
        <p:spPr>
          <a:xfrm>
            <a:off x="3884414" y="8830658"/>
            <a:ext cx="2972098" cy="465742"/>
          </a:xfrm>
          <a:prstGeom prst="rect">
            <a:avLst/>
          </a:prstGeom>
        </p:spPr>
        <p:txBody>
          <a:bodyPr vert="horz" lIns="87316" tIns="43658" rIns="87316" bIns="43658" rtlCol="0" anchor="b"/>
          <a:lstStyle>
            <a:lvl1pPr algn="r">
              <a:defRPr sz="1100"/>
            </a:lvl1pPr>
          </a:lstStyle>
          <a:p>
            <a:fld id="{7F6CE8CE-021C-49EE-B175-7A891A67972D}" type="slidenum">
              <a:rPr lang="en-CA" smtClean="0"/>
              <a:t>‹#›</a:t>
            </a:fld>
            <a:endParaRPr lang="en-CA"/>
          </a:p>
        </p:txBody>
      </p:sp>
    </p:spTree>
    <p:extLst>
      <p:ext uri="{BB962C8B-B14F-4D97-AF65-F5344CB8AC3E}">
        <p14:creationId xmlns:p14="http://schemas.microsoft.com/office/powerpoint/2010/main" val="128403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72098" cy="464205"/>
          </a:xfrm>
          <a:prstGeom prst="rect">
            <a:avLst/>
          </a:prstGeom>
        </p:spPr>
        <p:txBody>
          <a:bodyPr vert="horz" lIns="92296" tIns="46147" rIns="92296" bIns="46147" rtlCol="0"/>
          <a:lstStyle>
            <a:lvl1pPr algn="l" fontAlgn="auto">
              <a:spcBef>
                <a:spcPts val="0"/>
              </a:spcBef>
              <a:spcAft>
                <a:spcPts val="0"/>
              </a:spcAft>
              <a:defRPr sz="1100">
                <a:latin typeface="+mn-lt"/>
              </a:defRPr>
            </a:lvl1pPr>
          </a:lstStyle>
          <a:p>
            <a:pPr>
              <a:defRPr/>
            </a:pPr>
            <a:endParaRPr lang="en-CA"/>
          </a:p>
        </p:txBody>
      </p:sp>
      <p:sp>
        <p:nvSpPr>
          <p:cNvPr id="3" name="날짜 개체 틀 2"/>
          <p:cNvSpPr>
            <a:spLocks noGrp="1"/>
          </p:cNvSpPr>
          <p:nvPr>
            <p:ph type="dt" idx="1"/>
          </p:nvPr>
        </p:nvSpPr>
        <p:spPr>
          <a:xfrm>
            <a:off x="3884414" y="1"/>
            <a:ext cx="2972098" cy="464205"/>
          </a:xfrm>
          <a:prstGeom prst="rect">
            <a:avLst/>
          </a:prstGeom>
        </p:spPr>
        <p:txBody>
          <a:bodyPr vert="horz" lIns="92296" tIns="46147" rIns="92296" bIns="46147" rtlCol="0"/>
          <a:lstStyle>
            <a:lvl1pPr algn="r" fontAlgn="auto">
              <a:spcBef>
                <a:spcPts val="0"/>
              </a:spcBef>
              <a:spcAft>
                <a:spcPts val="0"/>
              </a:spcAft>
              <a:defRPr sz="1100">
                <a:latin typeface="+mn-lt"/>
              </a:defRPr>
            </a:lvl1pPr>
          </a:lstStyle>
          <a:p>
            <a:pPr>
              <a:defRPr/>
            </a:pPr>
            <a:fld id="{92A2D2B4-3BA4-4CE4-9C70-EE242A949C0E}" type="datetimeFigureOut">
              <a:rPr lang="en-CA"/>
              <a:pPr>
                <a:defRPr/>
              </a:pPr>
              <a:t>2013-09-17</a:t>
            </a:fld>
            <a:endParaRPr lang="en-CA"/>
          </a:p>
        </p:txBody>
      </p:sp>
      <p:sp>
        <p:nvSpPr>
          <p:cNvPr id="4" name="슬라이드 이미지 개체 틀 3"/>
          <p:cNvSpPr>
            <a:spLocks noGrp="1" noRot="1" noChangeAspect="1"/>
          </p:cNvSpPr>
          <p:nvPr>
            <p:ph type="sldImg" idx="2"/>
          </p:nvPr>
        </p:nvSpPr>
        <p:spPr>
          <a:xfrm>
            <a:off x="1106488" y="696913"/>
            <a:ext cx="4646612" cy="3486150"/>
          </a:xfrm>
          <a:prstGeom prst="rect">
            <a:avLst/>
          </a:prstGeom>
          <a:noFill/>
          <a:ln w="12700">
            <a:solidFill>
              <a:prstClr val="black"/>
            </a:solidFill>
          </a:ln>
        </p:spPr>
        <p:txBody>
          <a:bodyPr vert="horz" lIns="92296" tIns="46147" rIns="92296" bIns="46147" rtlCol="0" anchor="ctr"/>
          <a:lstStyle/>
          <a:p>
            <a:pPr lvl="0"/>
            <a:endParaRPr lang="en-CA" noProof="0"/>
          </a:p>
        </p:txBody>
      </p:sp>
      <p:sp>
        <p:nvSpPr>
          <p:cNvPr id="5" name="슬라이드 노트 개체 틀 4"/>
          <p:cNvSpPr>
            <a:spLocks noGrp="1"/>
          </p:cNvSpPr>
          <p:nvPr>
            <p:ph type="body" sz="quarter" idx="3"/>
          </p:nvPr>
        </p:nvSpPr>
        <p:spPr>
          <a:xfrm>
            <a:off x="686098" y="4416099"/>
            <a:ext cx="5485805" cy="4182457"/>
          </a:xfrm>
          <a:prstGeom prst="rect">
            <a:avLst/>
          </a:prstGeom>
        </p:spPr>
        <p:txBody>
          <a:bodyPr vert="horz" lIns="92296" tIns="46147" rIns="92296" bIns="46147" rtlCol="0">
            <a:normAutofit/>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endParaRPr lang="en-CA" noProof="0"/>
          </a:p>
        </p:txBody>
      </p:sp>
      <p:sp>
        <p:nvSpPr>
          <p:cNvPr id="6" name="바닥글 개체 틀 5"/>
          <p:cNvSpPr>
            <a:spLocks noGrp="1"/>
          </p:cNvSpPr>
          <p:nvPr>
            <p:ph type="ftr" sz="quarter" idx="4"/>
          </p:nvPr>
        </p:nvSpPr>
        <p:spPr>
          <a:xfrm>
            <a:off x="0" y="8830659"/>
            <a:ext cx="2972098" cy="464205"/>
          </a:xfrm>
          <a:prstGeom prst="rect">
            <a:avLst/>
          </a:prstGeom>
        </p:spPr>
        <p:txBody>
          <a:bodyPr vert="horz" lIns="92296" tIns="46147" rIns="92296" bIns="46147" rtlCol="0" anchor="b"/>
          <a:lstStyle>
            <a:lvl1pPr algn="l" fontAlgn="auto">
              <a:spcBef>
                <a:spcPts val="0"/>
              </a:spcBef>
              <a:spcAft>
                <a:spcPts val="0"/>
              </a:spcAft>
              <a:defRPr sz="1100">
                <a:latin typeface="+mn-lt"/>
              </a:defRPr>
            </a:lvl1pPr>
          </a:lstStyle>
          <a:p>
            <a:pPr>
              <a:defRPr/>
            </a:pPr>
            <a:endParaRPr lang="en-CA"/>
          </a:p>
        </p:txBody>
      </p:sp>
      <p:sp>
        <p:nvSpPr>
          <p:cNvPr id="7" name="슬라이드 번호 개체 틀 6"/>
          <p:cNvSpPr>
            <a:spLocks noGrp="1"/>
          </p:cNvSpPr>
          <p:nvPr>
            <p:ph type="sldNum" sz="quarter" idx="5"/>
          </p:nvPr>
        </p:nvSpPr>
        <p:spPr>
          <a:xfrm>
            <a:off x="3884414" y="8830659"/>
            <a:ext cx="2972098" cy="464205"/>
          </a:xfrm>
          <a:prstGeom prst="rect">
            <a:avLst/>
          </a:prstGeom>
        </p:spPr>
        <p:txBody>
          <a:bodyPr vert="horz" lIns="92296" tIns="46147" rIns="92296" bIns="46147" rtlCol="0" anchor="b"/>
          <a:lstStyle>
            <a:lvl1pPr algn="r" fontAlgn="auto">
              <a:spcBef>
                <a:spcPts val="0"/>
              </a:spcBef>
              <a:spcAft>
                <a:spcPts val="0"/>
              </a:spcAft>
              <a:defRPr sz="1100">
                <a:latin typeface="+mn-lt"/>
              </a:defRPr>
            </a:lvl1pPr>
          </a:lstStyle>
          <a:p>
            <a:pPr>
              <a:defRPr/>
            </a:pPr>
            <a:fld id="{245A49AF-03A4-4AED-BA70-CAD96C018204}" type="slidenum">
              <a:rPr lang="en-CA"/>
              <a:pPr>
                <a:defRPr/>
              </a:pPr>
              <a:t>‹#›</a:t>
            </a:fld>
            <a:endParaRPr lang="en-CA"/>
          </a:p>
        </p:txBody>
      </p:sp>
    </p:spTree>
    <p:extLst>
      <p:ext uri="{BB962C8B-B14F-4D97-AF65-F5344CB8AC3E}">
        <p14:creationId xmlns:p14="http://schemas.microsoft.com/office/powerpoint/2010/main" val="37097503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슬라이드 이미지 개체 틀 1"/>
          <p:cNvSpPr>
            <a:spLocks noGrp="1" noRot="1" noChangeAspect="1"/>
          </p:cNvSpPr>
          <p:nvPr>
            <p:ph type="sldImg"/>
          </p:nvPr>
        </p:nvSpPr>
        <p:spPr bwMode="auto">
          <a:noFill/>
          <a:ln>
            <a:solidFill>
              <a:srgbClr val="000000"/>
            </a:solidFill>
            <a:miter lim="800000"/>
            <a:headEnd/>
            <a:tailEnd/>
          </a:ln>
        </p:spPr>
      </p:sp>
      <p:sp>
        <p:nvSpPr>
          <p:cNvPr id="15362"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CA" dirty="0" smtClean="0"/>
          </a:p>
        </p:txBody>
      </p:sp>
      <p:sp>
        <p:nvSpPr>
          <p:cNvPr id="15363"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D757BCB-8C79-4B53-9220-585C2F198A1A}" type="slidenum">
              <a:rPr lang="en-CA"/>
              <a:pPr fontAlgn="base">
                <a:spcBef>
                  <a:spcPct val="0"/>
                </a:spcBef>
                <a:spcAft>
                  <a:spcPct val="0"/>
                </a:spcAft>
                <a:defRPr/>
              </a:pPr>
              <a:t>1</a:t>
            </a:fld>
            <a:endParaRPr lang="en-CA"/>
          </a:p>
        </p:txBody>
      </p:sp>
    </p:spTree>
    <p:extLst>
      <p:ext uri="{BB962C8B-B14F-4D97-AF65-F5344CB8AC3E}">
        <p14:creationId xmlns:p14="http://schemas.microsoft.com/office/powerpoint/2010/main" val="596832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33" name="슬라이드 이미지 개체 틀 1"/>
          <p:cNvSpPr>
            <a:spLocks noGrp="1" noRot="1" noChangeAspect="1"/>
          </p:cNvSpPr>
          <p:nvPr>
            <p:ph type="sldImg"/>
          </p:nvPr>
        </p:nvSpPr>
        <p:spPr bwMode="auto">
          <a:noFill/>
          <a:ln>
            <a:solidFill>
              <a:srgbClr val="000000"/>
            </a:solidFill>
            <a:miter lim="800000"/>
            <a:headEnd/>
            <a:tailEnd/>
          </a:ln>
        </p:spPr>
      </p:sp>
      <p:sp>
        <p:nvSpPr>
          <p:cNvPr id="1221634"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defTabSz="921669" eaLnBrk="1" hangingPunct="1">
              <a:spcBef>
                <a:spcPct val="0"/>
              </a:spcBef>
            </a:pPr>
            <a:r>
              <a:rPr lang="en-CA" dirty="0" smtClean="0"/>
              <a:t>In addition, I employed a special bootstrap method in dynamic GSCA, called a modified moving block bootstrap method, in order to assess the reliability of parameter estimates. This is because the standard bootstrap method used in the original GSCA does not take into account the time order of observations. Specifically, in Dynamic GSCA, I break down  the original BOLD signals into overlapping blocks. Then, I draw blocks of observations with replacement. Finally, I apply Dynamic GSCA to the bootstrapped samples, considering time dependence among consecutive observations.</a:t>
            </a:r>
            <a:endParaRPr lang="en-CA" altLang="ja-JP" dirty="0" smtClean="0"/>
          </a:p>
          <a:p>
            <a:pPr defTabSz="921669" eaLnBrk="1" hangingPunct="1">
              <a:spcBef>
                <a:spcPct val="0"/>
              </a:spcBef>
            </a:pPr>
            <a:endParaRPr lang="en-CA" altLang="ja-JP" dirty="0" smtClean="0"/>
          </a:p>
          <a:p>
            <a:pPr defTabSz="921669" eaLnBrk="1" hangingPunct="1">
              <a:spcBef>
                <a:spcPct val="0"/>
              </a:spcBef>
            </a:pPr>
            <a:endParaRPr lang="en-CA" dirty="0" smtClean="0"/>
          </a:p>
        </p:txBody>
      </p:sp>
      <p:sp>
        <p:nvSpPr>
          <p:cNvPr id="1221635"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E72ADD-6001-45B4-82CE-9DB378BB210D}" type="slidenum">
              <a:rPr lang="en-CA"/>
              <a:pPr fontAlgn="base">
                <a:spcBef>
                  <a:spcPct val="0"/>
                </a:spcBef>
                <a:spcAft>
                  <a:spcPct val="0"/>
                </a:spcAft>
                <a:defRPr/>
              </a:pPr>
              <a:t>13</a:t>
            </a:fld>
            <a:endParaRPr lang="en-CA"/>
          </a:p>
        </p:txBody>
      </p:sp>
    </p:spTree>
    <p:extLst>
      <p:ext uri="{BB962C8B-B14F-4D97-AF65-F5344CB8AC3E}">
        <p14:creationId xmlns:p14="http://schemas.microsoft.com/office/powerpoint/2010/main" val="3945783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777" name="슬라이드 이미지 개체 틀 1"/>
          <p:cNvSpPr>
            <a:spLocks noGrp="1" noRot="1" noChangeAspect="1"/>
          </p:cNvSpPr>
          <p:nvPr>
            <p:ph type="sldImg"/>
          </p:nvPr>
        </p:nvSpPr>
        <p:spPr bwMode="auto">
          <a:noFill/>
          <a:ln>
            <a:solidFill>
              <a:srgbClr val="000000"/>
            </a:solidFill>
            <a:miter lim="800000"/>
            <a:headEnd/>
            <a:tailEnd/>
          </a:ln>
        </p:spPr>
      </p:sp>
      <p:sp>
        <p:nvSpPr>
          <p:cNvPr id="1227778"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defTabSz="921669" eaLnBrk="1" hangingPunct="1">
              <a:spcBef>
                <a:spcPct val="0"/>
              </a:spcBef>
            </a:pPr>
            <a:r>
              <a:rPr lang="en-CA" smtClean="0"/>
              <a:t>Next, let’s see the result of the attention to visual motion data anaysis. All contemporaneous effects were significant at the alpha level of .05.; only one autoregressive effect turned out be significant; the direct effect of u1 on V1 was signficant. However, neither of the two modulating effects of stimulus inputs were significant. </a:t>
            </a:r>
          </a:p>
          <a:p>
            <a:pPr defTabSz="921669" eaLnBrk="1" hangingPunct="1">
              <a:spcBef>
                <a:spcPct val="0"/>
              </a:spcBef>
            </a:pPr>
            <a:endParaRPr lang="en-CA" smtClean="0"/>
          </a:p>
        </p:txBody>
      </p:sp>
      <p:sp>
        <p:nvSpPr>
          <p:cNvPr id="1227779"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46B1260-53B2-48C6-B048-3C000649D155}" type="slidenum">
              <a:rPr lang="en-CA"/>
              <a:pPr fontAlgn="base">
                <a:spcBef>
                  <a:spcPct val="0"/>
                </a:spcBef>
                <a:spcAft>
                  <a:spcPct val="0"/>
                </a:spcAft>
                <a:defRPr/>
              </a:pPr>
              <a:t>14</a:t>
            </a:fld>
            <a:endParaRPr lang="en-CA"/>
          </a:p>
        </p:txBody>
      </p:sp>
    </p:spTree>
    <p:extLst>
      <p:ext uri="{BB962C8B-B14F-4D97-AF65-F5344CB8AC3E}">
        <p14:creationId xmlns:p14="http://schemas.microsoft.com/office/powerpoint/2010/main" val="3571673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25" name="슬라이드 이미지 개체 틀 1"/>
          <p:cNvSpPr>
            <a:spLocks noGrp="1" noRot="1" noChangeAspect="1"/>
          </p:cNvSpPr>
          <p:nvPr>
            <p:ph type="sldImg"/>
          </p:nvPr>
        </p:nvSpPr>
        <p:spPr bwMode="auto">
          <a:noFill/>
          <a:ln>
            <a:solidFill>
              <a:srgbClr val="000000"/>
            </a:solidFill>
            <a:miter lim="800000"/>
            <a:headEnd/>
            <a:tailEnd/>
          </a:ln>
        </p:spPr>
      </p:sp>
      <p:sp>
        <p:nvSpPr>
          <p:cNvPr id="1229826"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defTabSz="921669" eaLnBrk="1" hangingPunct="1">
              <a:spcBef>
                <a:spcPct val="0"/>
              </a:spcBef>
            </a:pPr>
            <a:r>
              <a:rPr lang="en-CA" dirty="0" smtClean="0"/>
              <a:t>In this figure, the time series of u1 and extracted components are presented. As can be seen, the significant direct effect of u1 on V1 is sensible because they </a:t>
            </a:r>
            <a:r>
              <a:rPr lang="en-CA" dirty="0" err="1" smtClean="0"/>
              <a:t>covary</a:t>
            </a:r>
            <a:r>
              <a:rPr lang="en-CA" dirty="0" smtClean="0"/>
              <a:t> quite clearly. </a:t>
            </a:r>
          </a:p>
        </p:txBody>
      </p:sp>
      <p:sp>
        <p:nvSpPr>
          <p:cNvPr id="1229827"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EBF0E1-41E1-46C3-92B4-5A81B2913285}" type="slidenum">
              <a:rPr lang="en-CA"/>
              <a:pPr fontAlgn="base">
                <a:spcBef>
                  <a:spcPct val="0"/>
                </a:spcBef>
                <a:spcAft>
                  <a:spcPct val="0"/>
                </a:spcAft>
                <a:defRPr/>
              </a:pPr>
              <a:t>15</a:t>
            </a:fld>
            <a:endParaRPr lang="en-CA"/>
          </a:p>
        </p:txBody>
      </p:sp>
    </p:spTree>
    <p:extLst>
      <p:ext uri="{BB962C8B-B14F-4D97-AF65-F5344CB8AC3E}">
        <p14:creationId xmlns:p14="http://schemas.microsoft.com/office/powerpoint/2010/main" val="2045964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3" name="슬라이드 이미지 개체 틀 1"/>
          <p:cNvSpPr>
            <a:spLocks noGrp="1" noRot="1" noChangeAspect="1"/>
          </p:cNvSpPr>
          <p:nvPr>
            <p:ph type="sldImg"/>
          </p:nvPr>
        </p:nvSpPr>
        <p:spPr bwMode="auto">
          <a:noFill/>
          <a:ln>
            <a:solidFill>
              <a:srgbClr val="000000"/>
            </a:solidFill>
            <a:miter lim="800000"/>
            <a:headEnd/>
            <a:tailEnd/>
          </a:ln>
        </p:spPr>
      </p:sp>
      <p:sp>
        <p:nvSpPr>
          <p:cNvPr id="1231874"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defTabSz="921669" eaLnBrk="1" hangingPunct="1">
              <a:spcBef>
                <a:spcPct val="0"/>
              </a:spcBef>
            </a:pPr>
            <a:r>
              <a:rPr lang="en-CA" smtClean="0"/>
              <a:t>In the second example, I considered a network hub drawn from a memory study. In the model, there are seven ROIs, which are fully connected by contemporaneous reciprocal relations and by autoregressive paths. Although this kind of complex model is realistic and prevalent in practical brain connectivity studies, it cannot be fitted by any other existing methods because of computational difficulties. </a:t>
            </a:r>
          </a:p>
          <a:p>
            <a:pPr defTabSz="921669" eaLnBrk="1" hangingPunct="1">
              <a:spcBef>
                <a:spcPct val="0"/>
              </a:spcBef>
            </a:pPr>
            <a:endParaRPr lang="en-CA" smtClean="0"/>
          </a:p>
        </p:txBody>
      </p:sp>
      <p:sp>
        <p:nvSpPr>
          <p:cNvPr id="1231875"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8880C6C-5F06-403B-A836-5E4FC725983D}" type="slidenum">
              <a:rPr lang="en-CA"/>
              <a:pPr fontAlgn="base">
                <a:spcBef>
                  <a:spcPct val="0"/>
                </a:spcBef>
                <a:spcAft>
                  <a:spcPct val="0"/>
                </a:spcAft>
                <a:defRPr/>
              </a:pPr>
              <a:t>16</a:t>
            </a:fld>
            <a:endParaRPr lang="en-CA"/>
          </a:p>
        </p:txBody>
      </p:sp>
    </p:spTree>
    <p:extLst>
      <p:ext uri="{BB962C8B-B14F-4D97-AF65-F5344CB8AC3E}">
        <p14:creationId xmlns:p14="http://schemas.microsoft.com/office/powerpoint/2010/main" val="1116021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1" name="슬라이드 이미지 개체 틀 1"/>
          <p:cNvSpPr>
            <a:spLocks noGrp="1" noRot="1" noChangeAspect="1"/>
          </p:cNvSpPr>
          <p:nvPr>
            <p:ph type="sldImg"/>
          </p:nvPr>
        </p:nvSpPr>
        <p:spPr bwMode="auto">
          <a:noFill/>
          <a:ln>
            <a:solidFill>
              <a:srgbClr val="000000"/>
            </a:solidFill>
            <a:miter lim="800000"/>
            <a:headEnd/>
            <a:tailEnd/>
          </a:ln>
        </p:spPr>
      </p:sp>
      <p:sp>
        <p:nvSpPr>
          <p:cNvPr id="1233922"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CA" smtClean="0"/>
              <a:t>I found the significant paths using Dynamic GSCA without any computational difficulties. </a:t>
            </a:r>
            <a:endParaRPr lang="en-CA" altLang="ja-JP" smtClean="0"/>
          </a:p>
          <a:p>
            <a:pPr eaLnBrk="1" hangingPunct="1">
              <a:spcBef>
                <a:spcPct val="0"/>
              </a:spcBef>
            </a:pPr>
            <a:endParaRPr lang="en-CA" altLang="ja-JP" smtClean="0"/>
          </a:p>
          <a:p>
            <a:pPr eaLnBrk="1" hangingPunct="1">
              <a:spcBef>
                <a:spcPct val="0"/>
              </a:spcBef>
            </a:pPr>
            <a:r>
              <a:rPr lang="en-CA" altLang="ja-JP" smtClean="0"/>
              <a:t>****Slides 19 and 20 might be combined into one. You present 19, and then add X’s to connections that were insignificant.</a:t>
            </a:r>
          </a:p>
          <a:p>
            <a:pPr eaLnBrk="1" hangingPunct="1">
              <a:spcBef>
                <a:spcPct val="0"/>
              </a:spcBef>
            </a:pPr>
            <a:endParaRPr lang="en-CA" smtClean="0"/>
          </a:p>
        </p:txBody>
      </p:sp>
      <p:sp>
        <p:nvSpPr>
          <p:cNvPr id="1233923"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831D48-FDE7-4A75-A2DA-7A45723F0C00}" type="slidenum">
              <a:rPr lang="en-CA"/>
              <a:pPr fontAlgn="base">
                <a:spcBef>
                  <a:spcPct val="0"/>
                </a:spcBef>
                <a:spcAft>
                  <a:spcPct val="0"/>
                </a:spcAft>
                <a:defRPr/>
              </a:pPr>
              <a:t>17</a:t>
            </a:fld>
            <a:endParaRPr lang="en-CA"/>
          </a:p>
        </p:txBody>
      </p:sp>
    </p:spTree>
    <p:extLst>
      <p:ext uri="{BB962C8B-B14F-4D97-AF65-F5344CB8AC3E}">
        <p14:creationId xmlns:p14="http://schemas.microsoft.com/office/powerpoint/2010/main" val="2124773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69" name="슬라이드 이미지 개체 틀 1"/>
          <p:cNvSpPr>
            <a:spLocks noGrp="1" noRot="1" noChangeAspect="1"/>
          </p:cNvSpPr>
          <p:nvPr>
            <p:ph type="sldImg"/>
          </p:nvPr>
        </p:nvSpPr>
        <p:spPr bwMode="auto">
          <a:noFill/>
          <a:ln>
            <a:solidFill>
              <a:srgbClr val="000000"/>
            </a:solidFill>
            <a:miter lim="800000"/>
            <a:headEnd/>
            <a:tailEnd/>
          </a:ln>
        </p:spPr>
      </p:sp>
      <p:sp>
        <p:nvSpPr>
          <p:cNvPr id="1235970"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defTabSz="921669" eaLnBrk="1" hangingPunct="1">
              <a:spcBef>
                <a:spcPct val="0"/>
              </a:spcBef>
            </a:pPr>
            <a:r>
              <a:rPr lang="en-US" dirty="0" smtClean="0"/>
              <a:t>To summarize, I observed that Dynamic GSCA was capable of modeling and analyzing the elaborate and complex models without encountering computational difficulties.</a:t>
            </a:r>
            <a:endParaRPr lang="en-US" altLang="ja-JP" dirty="0" smtClean="0"/>
          </a:p>
          <a:p>
            <a:pPr defTabSz="921669" eaLnBrk="1" hangingPunct="1">
              <a:spcBef>
                <a:spcPct val="0"/>
              </a:spcBef>
            </a:pPr>
            <a:endParaRPr lang="en-US" altLang="ja-JP" dirty="0" smtClean="0"/>
          </a:p>
        </p:txBody>
      </p:sp>
      <p:sp>
        <p:nvSpPr>
          <p:cNvPr id="1235971"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C197D45-4EDA-4B33-B7B1-AA80C31D8925}" type="slidenum">
              <a:rPr lang="en-CA"/>
              <a:pPr fontAlgn="base">
                <a:spcBef>
                  <a:spcPct val="0"/>
                </a:spcBef>
                <a:spcAft>
                  <a:spcPct val="0"/>
                </a:spcAft>
                <a:defRPr/>
              </a:pPr>
              <a:t>18</a:t>
            </a:fld>
            <a:endParaRPr lang="en-CA"/>
          </a:p>
        </p:txBody>
      </p:sp>
    </p:spTree>
    <p:extLst>
      <p:ext uri="{BB962C8B-B14F-4D97-AF65-F5344CB8AC3E}">
        <p14:creationId xmlns:p14="http://schemas.microsoft.com/office/powerpoint/2010/main" val="1935966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017" name="슬라이드 이미지 개체 틀 1"/>
          <p:cNvSpPr>
            <a:spLocks noGrp="1" noRot="1" noChangeAspect="1"/>
          </p:cNvSpPr>
          <p:nvPr>
            <p:ph type="sldImg"/>
          </p:nvPr>
        </p:nvSpPr>
        <p:spPr bwMode="auto">
          <a:noFill/>
          <a:ln>
            <a:solidFill>
              <a:srgbClr val="000000"/>
            </a:solidFill>
            <a:miter lim="800000"/>
            <a:headEnd/>
            <a:tailEnd/>
          </a:ln>
        </p:spPr>
      </p:sp>
      <p:sp>
        <p:nvSpPr>
          <p:cNvPr id="1238018"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CA" dirty="0" smtClean="0"/>
              <a:t>Furthermore, the Dynamic GSCA model may be extended by in a variety of ways to enhance its capabilities. The possible enhancements include higher order latent variables, simultaneous analysis of multi-sample data, and incorporating interactions among latent variables.</a:t>
            </a:r>
            <a:endParaRPr lang="en-CA" altLang="ja-JP" dirty="0" smtClean="0"/>
          </a:p>
          <a:p>
            <a:pPr eaLnBrk="1" hangingPunct="1">
              <a:spcBef>
                <a:spcPct val="0"/>
              </a:spcBef>
            </a:pPr>
            <a:endParaRPr lang="en-CA" altLang="ja-JP" dirty="0" smtClean="0"/>
          </a:p>
          <a:p>
            <a:pPr eaLnBrk="1" hangingPunct="1">
              <a:spcBef>
                <a:spcPct val="0"/>
              </a:spcBef>
            </a:pPr>
            <a:endParaRPr lang="en-CA" dirty="0" smtClean="0"/>
          </a:p>
        </p:txBody>
      </p:sp>
      <p:sp>
        <p:nvSpPr>
          <p:cNvPr id="1238019"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C14D81-1DCD-4CEC-95B2-21F6BEB7E734}" type="slidenum">
              <a:rPr lang="en-CA"/>
              <a:pPr fontAlgn="base">
                <a:spcBef>
                  <a:spcPct val="0"/>
                </a:spcBef>
                <a:spcAft>
                  <a:spcPct val="0"/>
                </a:spcAft>
                <a:defRPr/>
              </a:pPr>
              <a:t>19</a:t>
            </a:fld>
            <a:endParaRPr lang="en-CA"/>
          </a:p>
        </p:txBody>
      </p:sp>
    </p:spTree>
    <p:extLst>
      <p:ext uri="{BB962C8B-B14F-4D97-AF65-F5344CB8AC3E}">
        <p14:creationId xmlns:p14="http://schemas.microsoft.com/office/powerpoint/2010/main" val="1769996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245A49AF-03A4-4AED-BA70-CAD96C018204}" type="slidenum">
              <a:rPr lang="en-CA" smtClean="0"/>
              <a:pPr>
                <a:defRPr/>
              </a:pPr>
              <a:t>22</a:t>
            </a:fld>
            <a:endParaRPr lang="en-CA"/>
          </a:p>
        </p:txBody>
      </p:sp>
    </p:spTree>
    <p:extLst>
      <p:ext uri="{BB962C8B-B14F-4D97-AF65-F5344CB8AC3E}">
        <p14:creationId xmlns:p14="http://schemas.microsoft.com/office/powerpoint/2010/main" val="2868891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245A49AF-03A4-4AED-BA70-CAD96C018204}" type="slidenum">
              <a:rPr lang="en-CA" smtClean="0"/>
              <a:pPr>
                <a:defRPr/>
              </a:pPr>
              <a:t>23</a:t>
            </a:fld>
            <a:endParaRPr lang="en-CA"/>
          </a:p>
        </p:txBody>
      </p:sp>
    </p:spTree>
    <p:extLst>
      <p:ext uri="{BB962C8B-B14F-4D97-AF65-F5344CB8AC3E}">
        <p14:creationId xmlns:p14="http://schemas.microsoft.com/office/powerpoint/2010/main" val="3919071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245A49AF-03A4-4AED-BA70-CAD96C018204}" type="slidenum">
              <a:rPr lang="en-CA" smtClean="0"/>
              <a:pPr>
                <a:defRPr/>
              </a:pPr>
              <a:t>24</a:t>
            </a:fld>
            <a:endParaRPr lang="en-CA"/>
          </a:p>
        </p:txBody>
      </p:sp>
    </p:spTree>
    <p:extLst>
      <p:ext uri="{BB962C8B-B14F-4D97-AF65-F5344CB8AC3E}">
        <p14:creationId xmlns:p14="http://schemas.microsoft.com/office/powerpoint/2010/main" val="660347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245A49AF-03A4-4AED-BA70-CAD96C018204}" type="slidenum">
              <a:rPr lang="en-CA" smtClean="0"/>
              <a:pPr>
                <a:defRPr/>
              </a:pPr>
              <a:t>2</a:t>
            </a:fld>
            <a:endParaRPr lang="en-CA"/>
          </a:p>
        </p:txBody>
      </p:sp>
    </p:spTree>
    <p:extLst>
      <p:ext uri="{BB962C8B-B14F-4D97-AF65-F5344CB8AC3E}">
        <p14:creationId xmlns:p14="http://schemas.microsoft.com/office/powerpoint/2010/main" val="2171097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245A49AF-03A4-4AED-BA70-CAD96C018204}" type="slidenum">
              <a:rPr lang="en-CA" smtClean="0"/>
              <a:pPr>
                <a:defRPr/>
              </a:pPr>
              <a:t>25</a:t>
            </a:fld>
            <a:endParaRPr lang="en-CA"/>
          </a:p>
        </p:txBody>
      </p:sp>
    </p:spTree>
    <p:extLst>
      <p:ext uri="{BB962C8B-B14F-4D97-AF65-F5344CB8AC3E}">
        <p14:creationId xmlns:p14="http://schemas.microsoft.com/office/powerpoint/2010/main" val="93361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245A49AF-03A4-4AED-BA70-CAD96C018204}" type="slidenum">
              <a:rPr lang="en-CA" smtClean="0"/>
              <a:pPr>
                <a:defRPr/>
              </a:pPr>
              <a:t>26</a:t>
            </a:fld>
            <a:endParaRPr lang="en-CA"/>
          </a:p>
        </p:txBody>
      </p:sp>
    </p:spTree>
    <p:extLst>
      <p:ext uri="{BB962C8B-B14F-4D97-AF65-F5344CB8AC3E}">
        <p14:creationId xmlns:p14="http://schemas.microsoft.com/office/powerpoint/2010/main" val="2320579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245A49AF-03A4-4AED-BA70-CAD96C018204}" type="slidenum">
              <a:rPr lang="en-CA" smtClean="0"/>
              <a:pPr>
                <a:defRPr/>
              </a:pPr>
              <a:t>28</a:t>
            </a:fld>
            <a:endParaRPr lang="en-CA"/>
          </a:p>
        </p:txBody>
      </p:sp>
    </p:spTree>
    <p:extLst>
      <p:ext uri="{BB962C8B-B14F-4D97-AF65-F5344CB8AC3E}">
        <p14:creationId xmlns:p14="http://schemas.microsoft.com/office/powerpoint/2010/main" val="17794731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5" name="슬라이드 이미지 개체 틀 1"/>
          <p:cNvSpPr>
            <a:spLocks noGrp="1" noRot="1" noChangeAspect="1"/>
          </p:cNvSpPr>
          <p:nvPr>
            <p:ph type="sldImg"/>
          </p:nvPr>
        </p:nvSpPr>
        <p:spPr bwMode="auto">
          <a:noFill/>
          <a:ln>
            <a:solidFill>
              <a:srgbClr val="000000"/>
            </a:solidFill>
            <a:miter lim="800000"/>
            <a:headEnd/>
            <a:tailEnd/>
          </a:ln>
        </p:spPr>
      </p:sp>
      <p:sp>
        <p:nvSpPr>
          <p:cNvPr id="1240066"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CA" smtClean="0"/>
          </a:p>
        </p:txBody>
      </p:sp>
      <p:sp>
        <p:nvSpPr>
          <p:cNvPr id="1240067"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AB5166F-F3B8-4C02-9112-D5876D515BEA}" type="slidenum">
              <a:rPr lang="en-CA"/>
              <a:pPr fontAlgn="base">
                <a:spcBef>
                  <a:spcPct val="0"/>
                </a:spcBef>
                <a:spcAft>
                  <a:spcPct val="0"/>
                </a:spcAft>
                <a:defRPr/>
              </a:pPr>
              <a:t>34</a:t>
            </a:fld>
            <a:endParaRPr lang="en-CA"/>
          </a:p>
        </p:txBody>
      </p:sp>
    </p:spTree>
    <p:extLst>
      <p:ext uri="{BB962C8B-B14F-4D97-AF65-F5344CB8AC3E}">
        <p14:creationId xmlns:p14="http://schemas.microsoft.com/office/powerpoint/2010/main" val="25478345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245A49AF-03A4-4AED-BA70-CAD96C018204}" type="slidenum">
              <a:rPr lang="en-CA" smtClean="0"/>
              <a:pPr>
                <a:defRPr/>
              </a:pPr>
              <a:t>36</a:t>
            </a:fld>
            <a:endParaRPr lang="en-CA"/>
          </a:p>
        </p:txBody>
      </p:sp>
    </p:spTree>
    <p:extLst>
      <p:ext uri="{BB962C8B-B14F-4D97-AF65-F5344CB8AC3E}">
        <p14:creationId xmlns:p14="http://schemas.microsoft.com/office/powerpoint/2010/main" val="2537232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슬라이드 이미지 개체 틀 1"/>
          <p:cNvSpPr>
            <a:spLocks noGrp="1" noRot="1" noChangeAspect="1"/>
          </p:cNvSpPr>
          <p:nvPr>
            <p:ph type="sldImg"/>
          </p:nvPr>
        </p:nvSpPr>
        <p:spPr bwMode="auto">
          <a:noFill/>
          <a:ln>
            <a:solidFill>
              <a:srgbClr val="000000"/>
            </a:solidFill>
            <a:miter lim="800000"/>
            <a:headEnd/>
            <a:tailEnd/>
          </a:ln>
        </p:spPr>
      </p:sp>
      <p:sp>
        <p:nvSpPr>
          <p:cNvPr id="17410"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a:p>
            <a:pPr eaLnBrk="1" hangingPunct="1">
              <a:spcBef>
                <a:spcPct val="0"/>
              </a:spcBef>
            </a:pPr>
            <a:r>
              <a:rPr lang="en-US" dirty="0" smtClean="0"/>
              <a:t>Dynamic GSCA is a useful method to reveal how functionally specialized areas interact and how these interactions depend on changes of experimental context. Here is an example of analyzing effective connectivity. First, a number of specific brain regions are selected based on a hypothesis about their importance in completing a given task. Here, V1, V5, and SPC are selected. The selected brain areas are called regions of interest, in short, ROIs. And then, their directional relationships in response to cognitive tasks are modeled and tested. </a:t>
            </a:r>
          </a:p>
          <a:p>
            <a:pPr eaLnBrk="1" hangingPunct="1">
              <a:spcBef>
                <a:spcPct val="0"/>
              </a:spcBef>
            </a:pPr>
            <a:endParaRPr lang="en-CA" dirty="0" smtClean="0"/>
          </a:p>
        </p:txBody>
      </p:sp>
      <p:sp>
        <p:nvSpPr>
          <p:cNvPr id="17411"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B5CD9E7-E829-4DC1-898E-0B39B674BA6A}" type="slidenum">
              <a:rPr lang="en-CA"/>
              <a:pPr fontAlgn="base">
                <a:spcBef>
                  <a:spcPct val="0"/>
                </a:spcBef>
                <a:spcAft>
                  <a:spcPct val="0"/>
                </a:spcAft>
                <a:defRPr/>
              </a:pPr>
              <a:t>4</a:t>
            </a:fld>
            <a:endParaRPr lang="en-CA"/>
          </a:p>
        </p:txBody>
      </p:sp>
    </p:spTree>
    <p:extLst>
      <p:ext uri="{BB962C8B-B14F-4D97-AF65-F5344CB8AC3E}">
        <p14:creationId xmlns:p14="http://schemas.microsoft.com/office/powerpoint/2010/main" val="156280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슬라이드 이미지 개체 틀 1"/>
          <p:cNvSpPr>
            <a:spLocks noGrp="1" noRot="1" noChangeAspect="1"/>
          </p:cNvSpPr>
          <p:nvPr>
            <p:ph type="sldImg"/>
          </p:nvPr>
        </p:nvSpPr>
        <p:spPr bwMode="auto">
          <a:noFill/>
          <a:ln>
            <a:solidFill>
              <a:srgbClr val="000000"/>
            </a:solidFill>
            <a:miter lim="800000"/>
            <a:headEnd/>
            <a:tailEnd/>
          </a:ln>
        </p:spPr>
      </p:sp>
      <p:sp>
        <p:nvSpPr>
          <p:cNvPr id="19458"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Here are the functional neuroimaging data. Five BOLD signals in each of the three ROIs are presented in the figure. It can be seen that although there is a bit of variability among the voxels, there is also some common variability across voxels within a ROI. This common variability is our main focus of analysis. It is deemed representative of neuronal activities in the ROI, and is to be captured in the form of a latent variable in a SEM framework. Thus, in the Dynamic GSCA model, ROIs correspond to constructs or latent variables, which indicate activity in the brain regions. And the BOLD signals in voxels in the ROIs correspond to indicator or observed variables. </a:t>
            </a:r>
            <a:endParaRPr lang="en-CA" dirty="0" smtClean="0"/>
          </a:p>
          <a:p>
            <a:pPr eaLnBrk="1" hangingPunct="1">
              <a:spcBef>
                <a:spcPct val="0"/>
              </a:spcBef>
            </a:pPr>
            <a:endParaRPr lang="en-US" dirty="0" smtClean="0"/>
          </a:p>
        </p:txBody>
      </p:sp>
      <p:sp>
        <p:nvSpPr>
          <p:cNvPr id="19459"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CF589B1-C31E-4279-A45C-7CBE69E02700}" type="slidenum">
              <a:rPr lang="en-CA"/>
              <a:pPr fontAlgn="base">
                <a:spcBef>
                  <a:spcPct val="0"/>
                </a:spcBef>
                <a:spcAft>
                  <a:spcPct val="0"/>
                </a:spcAft>
                <a:defRPr/>
              </a:pPr>
              <a:t>5</a:t>
            </a:fld>
            <a:endParaRPr lang="en-CA"/>
          </a:p>
        </p:txBody>
      </p:sp>
    </p:spTree>
    <p:extLst>
      <p:ext uri="{BB962C8B-B14F-4D97-AF65-F5344CB8AC3E}">
        <p14:creationId xmlns:p14="http://schemas.microsoft.com/office/powerpoint/2010/main" val="3543162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201" name="슬라이드 이미지 개체 틀 1"/>
          <p:cNvSpPr>
            <a:spLocks noGrp="1" noRot="1" noChangeAspect="1"/>
          </p:cNvSpPr>
          <p:nvPr>
            <p:ph type="sldImg"/>
          </p:nvPr>
        </p:nvSpPr>
        <p:spPr bwMode="auto">
          <a:noFill/>
          <a:ln>
            <a:solidFill>
              <a:srgbClr val="000000"/>
            </a:solidFill>
            <a:miter lim="800000"/>
            <a:headEnd/>
            <a:tailEnd/>
          </a:ln>
        </p:spPr>
      </p:sp>
      <p:sp>
        <p:nvSpPr>
          <p:cNvPr id="1203202"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defTabSz="921669" eaLnBrk="1" hangingPunct="1">
              <a:spcBef>
                <a:spcPct val="0"/>
              </a:spcBef>
            </a:pPr>
            <a:r>
              <a:rPr lang="en-CA" dirty="0" smtClean="0"/>
              <a:t>Here is a diagram which includes all the features that I mentioned right before. In the model, there are three ROIs and three stimuli. The hypothesized model includes 6 contemporaneous effects, 3 time lagged effects, 1 direct effect, and 2 modulating effects. </a:t>
            </a:r>
            <a:endParaRPr lang="en-CA" altLang="ja-JP" dirty="0" smtClean="0"/>
          </a:p>
        </p:txBody>
      </p:sp>
      <p:sp>
        <p:nvSpPr>
          <p:cNvPr id="1203203"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E2397C9-F868-45B5-BFAB-0C12A65633BA}" type="slidenum">
              <a:rPr lang="en-CA"/>
              <a:pPr fontAlgn="base">
                <a:spcBef>
                  <a:spcPct val="0"/>
                </a:spcBef>
                <a:spcAft>
                  <a:spcPct val="0"/>
                </a:spcAft>
                <a:defRPr/>
              </a:pPr>
              <a:t>6</a:t>
            </a:fld>
            <a:endParaRPr lang="en-CA"/>
          </a:p>
        </p:txBody>
      </p:sp>
    </p:spTree>
    <p:extLst>
      <p:ext uri="{BB962C8B-B14F-4D97-AF65-F5344CB8AC3E}">
        <p14:creationId xmlns:p14="http://schemas.microsoft.com/office/powerpoint/2010/main" val="2361604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297" name="슬라이드 이미지 개체 틀 1"/>
          <p:cNvSpPr>
            <a:spLocks noGrp="1" noRot="1" noChangeAspect="1"/>
          </p:cNvSpPr>
          <p:nvPr>
            <p:ph type="sldImg"/>
          </p:nvPr>
        </p:nvSpPr>
        <p:spPr bwMode="auto">
          <a:noFill/>
          <a:ln>
            <a:solidFill>
              <a:srgbClr val="000000"/>
            </a:solidFill>
            <a:miter lim="800000"/>
            <a:headEnd/>
            <a:tailEnd/>
          </a:ln>
        </p:spPr>
      </p:sp>
      <p:sp>
        <p:nvSpPr>
          <p:cNvPr id="1207298"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CA" dirty="0" smtClean="0"/>
              <a:t>Here is an example of shift matrices. </a:t>
            </a:r>
            <a:r>
              <a:rPr lang="en-US" dirty="0" smtClean="0"/>
              <a:t>S0 represents contemporaneous effect between ROIs, while S1 represent time-one lag effects among ROIs. </a:t>
            </a:r>
            <a:endParaRPr lang="en-US" altLang="ja-JP" dirty="0" smtClean="0"/>
          </a:p>
        </p:txBody>
      </p:sp>
      <p:sp>
        <p:nvSpPr>
          <p:cNvPr id="1207299"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250073-7347-46EE-85DD-1C2EE24D2168}" type="slidenum">
              <a:rPr lang="en-CA"/>
              <a:pPr fontAlgn="base">
                <a:spcBef>
                  <a:spcPct val="0"/>
                </a:spcBef>
                <a:spcAft>
                  <a:spcPct val="0"/>
                </a:spcAft>
                <a:defRPr/>
              </a:pPr>
              <a:t>8</a:t>
            </a:fld>
            <a:endParaRPr lang="en-CA"/>
          </a:p>
        </p:txBody>
      </p:sp>
    </p:spTree>
    <p:extLst>
      <p:ext uri="{BB962C8B-B14F-4D97-AF65-F5344CB8AC3E}">
        <p14:creationId xmlns:p14="http://schemas.microsoft.com/office/powerpoint/2010/main" val="1657741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3" name="슬라이드 이미지 개체 틀 1"/>
          <p:cNvSpPr>
            <a:spLocks noGrp="1" noRot="1" noChangeAspect="1"/>
          </p:cNvSpPr>
          <p:nvPr>
            <p:ph type="sldImg"/>
          </p:nvPr>
        </p:nvSpPr>
        <p:spPr bwMode="auto">
          <a:noFill/>
          <a:ln>
            <a:solidFill>
              <a:srgbClr val="000000"/>
            </a:solidFill>
            <a:miter lim="800000"/>
            <a:headEnd/>
            <a:tailEnd/>
          </a:ln>
        </p:spPr>
      </p:sp>
      <p:sp>
        <p:nvSpPr>
          <p:cNvPr id="1211394"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defTabSz="921669" eaLnBrk="1" hangingPunct="1">
              <a:spcBef>
                <a:spcPct val="0"/>
              </a:spcBef>
            </a:pPr>
            <a:r>
              <a:rPr lang="en-US" dirty="0" smtClean="0"/>
              <a:t>Here is an example of experimental stimuli convolved with hemodynamic response function. Specifically, to model a hemodynamic response function of an experimental stimulus, first, a delta function is generated with zero and one (zero denotes no stimulus, one denotes stimulus), and then the inputs were convolved with a hemodynamic response function (gamma function). Here, I used a SPM routine for the convolution, which is commonly used for this purpose. </a:t>
            </a:r>
          </a:p>
        </p:txBody>
      </p:sp>
      <p:sp>
        <p:nvSpPr>
          <p:cNvPr id="1211395"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FAD06B-9B9F-4B5C-AC53-4B9EACE3402B}" type="slidenum">
              <a:rPr lang="en-CA"/>
              <a:pPr fontAlgn="base">
                <a:spcBef>
                  <a:spcPct val="0"/>
                </a:spcBef>
                <a:spcAft>
                  <a:spcPct val="0"/>
                </a:spcAft>
                <a:defRPr/>
              </a:pPr>
              <a:t>9</a:t>
            </a:fld>
            <a:endParaRPr lang="en-CA"/>
          </a:p>
        </p:txBody>
      </p:sp>
    </p:spTree>
    <p:extLst>
      <p:ext uri="{BB962C8B-B14F-4D97-AF65-F5344CB8AC3E}">
        <p14:creationId xmlns:p14="http://schemas.microsoft.com/office/powerpoint/2010/main" val="3864322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3441" name="슬라이드 이미지 개체 틀 1"/>
          <p:cNvSpPr>
            <a:spLocks noGrp="1" noRot="1" noChangeAspect="1"/>
          </p:cNvSpPr>
          <p:nvPr>
            <p:ph type="sldImg"/>
          </p:nvPr>
        </p:nvSpPr>
        <p:spPr bwMode="auto">
          <a:noFill/>
          <a:ln>
            <a:solidFill>
              <a:srgbClr val="000000"/>
            </a:solidFill>
            <a:miter lim="800000"/>
            <a:headEnd/>
            <a:tailEnd/>
          </a:ln>
        </p:spPr>
      </p:sp>
      <p:sp>
        <p:nvSpPr>
          <p:cNvPr id="1213442"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defTabSz="921669" eaLnBrk="1" hangingPunct="1">
              <a:spcBef>
                <a:spcPct val="0"/>
              </a:spcBef>
            </a:pPr>
            <a:r>
              <a:rPr lang="en-US" smtClean="0"/>
              <a:t>As a result, I obtained the following time series of three experimental stimuli. </a:t>
            </a:r>
          </a:p>
          <a:p>
            <a:pPr defTabSz="921669" eaLnBrk="1" hangingPunct="1">
              <a:spcBef>
                <a:spcPct val="0"/>
              </a:spcBef>
            </a:pPr>
            <a:endParaRPr lang="en-US" smtClean="0"/>
          </a:p>
        </p:txBody>
      </p:sp>
      <p:sp>
        <p:nvSpPr>
          <p:cNvPr id="1213443"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08D176-376A-4406-82F9-C2873438DAA0}" type="slidenum">
              <a:rPr lang="en-CA"/>
              <a:pPr fontAlgn="base">
                <a:spcBef>
                  <a:spcPct val="0"/>
                </a:spcBef>
                <a:spcAft>
                  <a:spcPct val="0"/>
                </a:spcAft>
                <a:defRPr/>
              </a:pPr>
              <a:t>10</a:t>
            </a:fld>
            <a:endParaRPr lang="en-CA"/>
          </a:p>
        </p:txBody>
      </p:sp>
    </p:spTree>
    <p:extLst>
      <p:ext uri="{BB962C8B-B14F-4D97-AF65-F5344CB8AC3E}">
        <p14:creationId xmlns:p14="http://schemas.microsoft.com/office/powerpoint/2010/main" val="3420548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슬라이드 이미지 개체 틀 1"/>
          <p:cNvSpPr>
            <a:spLocks noGrp="1" noRot="1" noChangeAspect="1"/>
          </p:cNvSpPr>
          <p:nvPr>
            <p:ph type="sldImg"/>
          </p:nvPr>
        </p:nvSpPr>
        <p:spPr bwMode="auto">
          <a:noFill/>
          <a:ln>
            <a:solidFill>
              <a:srgbClr val="000000"/>
            </a:solidFill>
            <a:miter lim="800000"/>
            <a:headEnd/>
            <a:tailEnd/>
          </a:ln>
        </p:spPr>
      </p:sp>
      <p:sp>
        <p:nvSpPr>
          <p:cNvPr id="21506"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Next, let’s see the model features of Dynamic GSCA. Dynamic GSCA has a feature to capture contemporaneous effects of ROIs on other ROIs as the same as conventional SEM. However, it has new features, that is, time lagged effects and stimulus effects. Here, time l</a:t>
            </a:r>
            <a:r>
              <a:rPr lang="en-CA" smtClean="0"/>
              <a:t>agged effects indicate that earlier states in ROIs exert influence on later states in ROIs. Dynamic GSCA is also able to investigate direct effects of experimental stimuli on a certain ROIs and modulating effects on connections between ROIs. Thus, Dynamic GSCA enables us to examine more specific research questions. </a:t>
            </a:r>
          </a:p>
          <a:p>
            <a:pPr eaLnBrk="1" hangingPunct="1">
              <a:spcBef>
                <a:spcPct val="0"/>
              </a:spcBef>
            </a:pPr>
            <a:endParaRPr lang="en-US" smtClean="0"/>
          </a:p>
        </p:txBody>
      </p:sp>
      <p:sp>
        <p:nvSpPr>
          <p:cNvPr id="21507"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AA15ABF-9807-46FA-A212-CF9E48FD81CC}" type="slidenum">
              <a:rPr lang="en-CA"/>
              <a:pPr fontAlgn="base">
                <a:spcBef>
                  <a:spcPct val="0"/>
                </a:spcBef>
                <a:spcAft>
                  <a:spcPct val="0"/>
                </a:spcAft>
                <a:defRPr/>
              </a:pPr>
              <a:t>11</a:t>
            </a:fld>
            <a:endParaRPr lang="en-CA"/>
          </a:p>
        </p:txBody>
      </p:sp>
    </p:spTree>
    <p:extLst>
      <p:ext uri="{BB962C8B-B14F-4D97-AF65-F5344CB8AC3E}">
        <p14:creationId xmlns:p14="http://schemas.microsoft.com/office/powerpoint/2010/main" val="2878143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en-CA"/>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en-CA"/>
          </a:p>
        </p:txBody>
      </p:sp>
      <p:sp>
        <p:nvSpPr>
          <p:cNvPr id="4" name="날짜 개체 틀 3"/>
          <p:cNvSpPr>
            <a:spLocks noGrp="1"/>
          </p:cNvSpPr>
          <p:nvPr>
            <p:ph type="dt" sz="half" idx="10"/>
          </p:nvPr>
        </p:nvSpPr>
        <p:spPr/>
        <p:txBody>
          <a:bodyPr/>
          <a:lstStyle>
            <a:lvl1pPr>
              <a:defRPr/>
            </a:lvl1pPr>
          </a:lstStyle>
          <a:p>
            <a:pPr>
              <a:defRPr/>
            </a:pPr>
            <a:fld id="{E31A0285-CCA6-4A03-83A1-4AFEF536B94C}" type="datetimeFigureOut">
              <a:rPr lang="en-CA"/>
              <a:pPr>
                <a:defRPr/>
              </a:pPr>
              <a:t>2013-09-17</a:t>
            </a:fld>
            <a:endParaRPr lang="en-CA"/>
          </a:p>
        </p:txBody>
      </p:sp>
      <p:sp>
        <p:nvSpPr>
          <p:cNvPr id="5" name="바닥글 개체 틀 4"/>
          <p:cNvSpPr>
            <a:spLocks noGrp="1"/>
          </p:cNvSpPr>
          <p:nvPr>
            <p:ph type="ftr" sz="quarter" idx="11"/>
          </p:nvPr>
        </p:nvSpPr>
        <p:spPr/>
        <p:txBody>
          <a:bodyPr/>
          <a:lstStyle>
            <a:lvl1pPr>
              <a:defRPr/>
            </a:lvl1pPr>
          </a:lstStyle>
          <a:p>
            <a:pPr>
              <a:defRPr/>
            </a:pPr>
            <a:endParaRPr lang="en-CA"/>
          </a:p>
        </p:txBody>
      </p:sp>
      <p:sp>
        <p:nvSpPr>
          <p:cNvPr id="6" name="슬라이드 번호 개체 틀 5"/>
          <p:cNvSpPr>
            <a:spLocks noGrp="1"/>
          </p:cNvSpPr>
          <p:nvPr>
            <p:ph type="sldNum" sz="quarter" idx="12"/>
          </p:nvPr>
        </p:nvSpPr>
        <p:spPr/>
        <p:txBody>
          <a:bodyPr/>
          <a:lstStyle>
            <a:lvl1pPr>
              <a:defRPr/>
            </a:lvl1pPr>
          </a:lstStyle>
          <a:p>
            <a:pPr>
              <a:defRPr/>
            </a:pPr>
            <a:fld id="{4B8170D3-2E4C-4C9E-B502-541B2CC9692B}" type="slidenum">
              <a:rPr lang="en-CA"/>
              <a:pPr>
                <a:defRPr/>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CA"/>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CA"/>
          </a:p>
        </p:txBody>
      </p:sp>
      <p:sp>
        <p:nvSpPr>
          <p:cNvPr id="4" name="날짜 개체 틀 3"/>
          <p:cNvSpPr>
            <a:spLocks noGrp="1"/>
          </p:cNvSpPr>
          <p:nvPr>
            <p:ph type="dt" sz="half" idx="10"/>
          </p:nvPr>
        </p:nvSpPr>
        <p:spPr/>
        <p:txBody>
          <a:bodyPr/>
          <a:lstStyle>
            <a:lvl1pPr>
              <a:defRPr/>
            </a:lvl1pPr>
          </a:lstStyle>
          <a:p>
            <a:pPr>
              <a:defRPr/>
            </a:pPr>
            <a:fld id="{6F29CE16-AB5D-4D88-BE7C-4C4A24EE9C8D}" type="datetimeFigureOut">
              <a:rPr lang="en-CA"/>
              <a:pPr>
                <a:defRPr/>
              </a:pPr>
              <a:t>2013-09-17</a:t>
            </a:fld>
            <a:endParaRPr lang="en-CA"/>
          </a:p>
        </p:txBody>
      </p:sp>
      <p:sp>
        <p:nvSpPr>
          <p:cNvPr id="5" name="바닥글 개체 틀 4"/>
          <p:cNvSpPr>
            <a:spLocks noGrp="1"/>
          </p:cNvSpPr>
          <p:nvPr>
            <p:ph type="ftr" sz="quarter" idx="11"/>
          </p:nvPr>
        </p:nvSpPr>
        <p:spPr/>
        <p:txBody>
          <a:bodyPr/>
          <a:lstStyle>
            <a:lvl1pPr>
              <a:defRPr/>
            </a:lvl1pPr>
          </a:lstStyle>
          <a:p>
            <a:pPr>
              <a:defRPr/>
            </a:pPr>
            <a:endParaRPr lang="en-CA"/>
          </a:p>
        </p:txBody>
      </p:sp>
      <p:sp>
        <p:nvSpPr>
          <p:cNvPr id="6" name="슬라이드 번호 개체 틀 5"/>
          <p:cNvSpPr>
            <a:spLocks noGrp="1"/>
          </p:cNvSpPr>
          <p:nvPr>
            <p:ph type="sldNum" sz="quarter" idx="12"/>
          </p:nvPr>
        </p:nvSpPr>
        <p:spPr/>
        <p:txBody>
          <a:bodyPr/>
          <a:lstStyle>
            <a:lvl1pPr>
              <a:defRPr/>
            </a:lvl1pPr>
          </a:lstStyle>
          <a:p>
            <a:pPr>
              <a:defRPr/>
            </a:pPr>
            <a:fld id="{DEFE6B56-F237-4FDA-8D4F-C366EC8E63DE}" type="slidenum">
              <a:rPr lang="en-CA"/>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en-CA"/>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CA"/>
          </a:p>
        </p:txBody>
      </p:sp>
      <p:sp>
        <p:nvSpPr>
          <p:cNvPr id="4" name="날짜 개체 틀 3"/>
          <p:cNvSpPr>
            <a:spLocks noGrp="1"/>
          </p:cNvSpPr>
          <p:nvPr>
            <p:ph type="dt" sz="half" idx="10"/>
          </p:nvPr>
        </p:nvSpPr>
        <p:spPr/>
        <p:txBody>
          <a:bodyPr/>
          <a:lstStyle>
            <a:lvl1pPr>
              <a:defRPr/>
            </a:lvl1pPr>
          </a:lstStyle>
          <a:p>
            <a:pPr>
              <a:defRPr/>
            </a:pPr>
            <a:fld id="{7F356110-F2CF-4629-A76A-9F5C78E6D682}" type="datetimeFigureOut">
              <a:rPr lang="en-CA"/>
              <a:pPr>
                <a:defRPr/>
              </a:pPr>
              <a:t>2013-09-17</a:t>
            </a:fld>
            <a:endParaRPr lang="en-CA"/>
          </a:p>
        </p:txBody>
      </p:sp>
      <p:sp>
        <p:nvSpPr>
          <p:cNvPr id="5" name="바닥글 개체 틀 4"/>
          <p:cNvSpPr>
            <a:spLocks noGrp="1"/>
          </p:cNvSpPr>
          <p:nvPr>
            <p:ph type="ftr" sz="quarter" idx="11"/>
          </p:nvPr>
        </p:nvSpPr>
        <p:spPr/>
        <p:txBody>
          <a:bodyPr/>
          <a:lstStyle>
            <a:lvl1pPr>
              <a:defRPr/>
            </a:lvl1pPr>
          </a:lstStyle>
          <a:p>
            <a:pPr>
              <a:defRPr/>
            </a:pPr>
            <a:endParaRPr lang="en-CA"/>
          </a:p>
        </p:txBody>
      </p:sp>
      <p:sp>
        <p:nvSpPr>
          <p:cNvPr id="6" name="슬라이드 번호 개체 틀 5"/>
          <p:cNvSpPr>
            <a:spLocks noGrp="1"/>
          </p:cNvSpPr>
          <p:nvPr>
            <p:ph type="sldNum" sz="quarter" idx="12"/>
          </p:nvPr>
        </p:nvSpPr>
        <p:spPr/>
        <p:txBody>
          <a:bodyPr/>
          <a:lstStyle>
            <a:lvl1pPr>
              <a:defRPr/>
            </a:lvl1pPr>
          </a:lstStyle>
          <a:p>
            <a:pPr>
              <a:defRPr/>
            </a:pPr>
            <a:fld id="{3EC98073-28FA-434E-B7B2-B327FBF37CE8}" type="slidenum">
              <a:rPr lang="en-CA"/>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CA"/>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CA"/>
          </a:p>
        </p:txBody>
      </p:sp>
      <p:sp>
        <p:nvSpPr>
          <p:cNvPr id="4" name="날짜 개체 틀 3"/>
          <p:cNvSpPr>
            <a:spLocks noGrp="1"/>
          </p:cNvSpPr>
          <p:nvPr>
            <p:ph type="dt" sz="half" idx="10"/>
          </p:nvPr>
        </p:nvSpPr>
        <p:spPr/>
        <p:txBody>
          <a:bodyPr/>
          <a:lstStyle>
            <a:lvl1pPr>
              <a:defRPr/>
            </a:lvl1pPr>
          </a:lstStyle>
          <a:p>
            <a:pPr>
              <a:defRPr/>
            </a:pPr>
            <a:fld id="{FB93F551-7E82-4ACD-B7B7-F651ABEF52FE}" type="datetimeFigureOut">
              <a:rPr lang="en-CA"/>
              <a:pPr>
                <a:defRPr/>
              </a:pPr>
              <a:t>2013-09-17</a:t>
            </a:fld>
            <a:endParaRPr lang="en-CA"/>
          </a:p>
        </p:txBody>
      </p:sp>
      <p:sp>
        <p:nvSpPr>
          <p:cNvPr id="5" name="바닥글 개체 틀 4"/>
          <p:cNvSpPr>
            <a:spLocks noGrp="1"/>
          </p:cNvSpPr>
          <p:nvPr>
            <p:ph type="ftr" sz="quarter" idx="11"/>
          </p:nvPr>
        </p:nvSpPr>
        <p:spPr/>
        <p:txBody>
          <a:bodyPr/>
          <a:lstStyle>
            <a:lvl1pPr>
              <a:defRPr/>
            </a:lvl1pPr>
          </a:lstStyle>
          <a:p>
            <a:pPr>
              <a:defRPr/>
            </a:pPr>
            <a:endParaRPr lang="en-CA"/>
          </a:p>
        </p:txBody>
      </p:sp>
      <p:sp>
        <p:nvSpPr>
          <p:cNvPr id="6" name="슬라이드 번호 개체 틀 5"/>
          <p:cNvSpPr>
            <a:spLocks noGrp="1"/>
          </p:cNvSpPr>
          <p:nvPr>
            <p:ph type="sldNum" sz="quarter" idx="12"/>
          </p:nvPr>
        </p:nvSpPr>
        <p:spPr/>
        <p:txBody>
          <a:bodyPr/>
          <a:lstStyle>
            <a:lvl1pPr>
              <a:defRPr/>
            </a:lvl1pPr>
          </a:lstStyle>
          <a:p>
            <a:pPr>
              <a:defRPr/>
            </a:pPr>
            <a:fld id="{B9043BBC-26A6-43F8-82E1-7D1F4DC5E44A}" type="slidenum">
              <a:rPr lang="en-CA"/>
              <a:pPr>
                <a:defRPr/>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en-CA"/>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pPr>
              <a:defRPr/>
            </a:pPr>
            <a:fld id="{368C0E15-F477-4474-BB0F-794EFE01B8C2}" type="datetimeFigureOut">
              <a:rPr lang="en-CA"/>
              <a:pPr>
                <a:defRPr/>
              </a:pPr>
              <a:t>2013-09-17</a:t>
            </a:fld>
            <a:endParaRPr lang="en-CA"/>
          </a:p>
        </p:txBody>
      </p:sp>
      <p:sp>
        <p:nvSpPr>
          <p:cNvPr id="5" name="바닥글 개체 틀 4"/>
          <p:cNvSpPr>
            <a:spLocks noGrp="1"/>
          </p:cNvSpPr>
          <p:nvPr>
            <p:ph type="ftr" sz="quarter" idx="11"/>
          </p:nvPr>
        </p:nvSpPr>
        <p:spPr/>
        <p:txBody>
          <a:bodyPr/>
          <a:lstStyle>
            <a:lvl1pPr>
              <a:defRPr/>
            </a:lvl1pPr>
          </a:lstStyle>
          <a:p>
            <a:pPr>
              <a:defRPr/>
            </a:pPr>
            <a:endParaRPr lang="en-CA"/>
          </a:p>
        </p:txBody>
      </p:sp>
      <p:sp>
        <p:nvSpPr>
          <p:cNvPr id="6" name="슬라이드 번호 개체 틀 5"/>
          <p:cNvSpPr>
            <a:spLocks noGrp="1"/>
          </p:cNvSpPr>
          <p:nvPr>
            <p:ph type="sldNum" sz="quarter" idx="12"/>
          </p:nvPr>
        </p:nvSpPr>
        <p:spPr/>
        <p:txBody>
          <a:bodyPr/>
          <a:lstStyle>
            <a:lvl1pPr>
              <a:defRPr/>
            </a:lvl1pPr>
          </a:lstStyle>
          <a:p>
            <a:pPr>
              <a:defRPr/>
            </a:pPr>
            <a:fld id="{FB688211-575C-4CB3-8C16-A05785B9E5A7}" type="slidenum">
              <a:rPr lang="en-CA"/>
              <a:pPr>
                <a:defRPr/>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CA"/>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CA"/>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CA"/>
          </a:p>
        </p:txBody>
      </p:sp>
      <p:sp>
        <p:nvSpPr>
          <p:cNvPr id="5" name="날짜 개체 틀 3"/>
          <p:cNvSpPr>
            <a:spLocks noGrp="1"/>
          </p:cNvSpPr>
          <p:nvPr>
            <p:ph type="dt" sz="half" idx="10"/>
          </p:nvPr>
        </p:nvSpPr>
        <p:spPr/>
        <p:txBody>
          <a:bodyPr/>
          <a:lstStyle>
            <a:lvl1pPr>
              <a:defRPr/>
            </a:lvl1pPr>
          </a:lstStyle>
          <a:p>
            <a:pPr>
              <a:defRPr/>
            </a:pPr>
            <a:fld id="{C5C207E8-378E-42EE-A820-F1DAD2A7D182}" type="datetimeFigureOut">
              <a:rPr lang="en-CA"/>
              <a:pPr>
                <a:defRPr/>
              </a:pPr>
              <a:t>2013-09-17</a:t>
            </a:fld>
            <a:endParaRPr lang="en-CA"/>
          </a:p>
        </p:txBody>
      </p:sp>
      <p:sp>
        <p:nvSpPr>
          <p:cNvPr id="6" name="바닥글 개체 틀 4"/>
          <p:cNvSpPr>
            <a:spLocks noGrp="1"/>
          </p:cNvSpPr>
          <p:nvPr>
            <p:ph type="ftr" sz="quarter" idx="11"/>
          </p:nvPr>
        </p:nvSpPr>
        <p:spPr/>
        <p:txBody>
          <a:bodyPr/>
          <a:lstStyle>
            <a:lvl1pPr>
              <a:defRPr/>
            </a:lvl1pPr>
          </a:lstStyle>
          <a:p>
            <a:pPr>
              <a:defRPr/>
            </a:pPr>
            <a:endParaRPr lang="en-CA"/>
          </a:p>
        </p:txBody>
      </p:sp>
      <p:sp>
        <p:nvSpPr>
          <p:cNvPr id="7" name="슬라이드 번호 개체 틀 5"/>
          <p:cNvSpPr>
            <a:spLocks noGrp="1"/>
          </p:cNvSpPr>
          <p:nvPr>
            <p:ph type="sldNum" sz="quarter" idx="12"/>
          </p:nvPr>
        </p:nvSpPr>
        <p:spPr/>
        <p:txBody>
          <a:bodyPr/>
          <a:lstStyle>
            <a:lvl1pPr>
              <a:defRPr/>
            </a:lvl1pPr>
          </a:lstStyle>
          <a:p>
            <a:pPr>
              <a:defRPr/>
            </a:pPr>
            <a:fld id="{536B8F1F-ED69-47FC-B517-0FF158134894}" type="slidenum">
              <a:rPr lang="en-CA"/>
              <a:pPr>
                <a:defRPr/>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en-CA"/>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CA"/>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CA"/>
          </a:p>
        </p:txBody>
      </p:sp>
      <p:sp>
        <p:nvSpPr>
          <p:cNvPr id="7" name="날짜 개체 틀 3"/>
          <p:cNvSpPr>
            <a:spLocks noGrp="1"/>
          </p:cNvSpPr>
          <p:nvPr>
            <p:ph type="dt" sz="half" idx="10"/>
          </p:nvPr>
        </p:nvSpPr>
        <p:spPr/>
        <p:txBody>
          <a:bodyPr/>
          <a:lstStyle>
            <a:lvl1pPr>
              <a:defRPr/>
            </a:lvl1pPr>
          </a:lstStyle>
          <a:p>
            <a:pPr>
              <a:defRPr/>
            </a:pPr>
            <a:fld id="{11A782DB-84C7-4F53-9CD0-0D1096B83A0D}" type="datetimeFigureOut">
              <a:rPr lang="en-CA"/>
              <a:pPr>
                <a:defRPr/>
              </a:pPr>
              <a:t>2013-09-17</a:t>
            </a:fld>
            <a:endParaRPr lang="en-CA"/>
          </a:p>
        </p:txBody>
      </p:sp>
      <p:sp>
        <p:nvSpPr>
          <p:cNvPr id="8" name="바닥글 개체 틀 4"/>
          <p:cNvSpPr>
            <a:spLocks noGrp="1"/>
          </p:cNvSpPr>
          <p:nvPr>
            <p:ph type="ftr" sz="quarter" idx="11"/>
          </p:nvPr>
        </p:nvSpPr>
        <p:spPr/>
        <p:txBody>
          <a:bodyPr/>
          <a:lstStyle>
            <a:lvl1pPr>
              <a:defRPr/>
            </a:lvl1pPr>
          </a:lstStyle>
          <a:p>
            <a:pPr>
              <a:defRPr/>
            </a:pPr>
            <a:endParaRPr lang="en-CA"/>
          </a:p>
        </p:txBody>
      </p:sp>
      <p:sp>
        <p:nvSpPr>
          <p:cNvPr id="9" name="슬라이드 번호 개체 틀 5"/>
          <p:cNvSpPr>
            <a:spLocks noGrp="1"/>
          </p:cNvSpPr>
          <p:nvPr>
            <p:ph type="sldNum" sz="quarter" idx="12"/>
          </p:nvPr>
        </p:nvSpPr>
        <p:spPr/>
        <p:txBody>
          <a:bodyPr/>
          <a:lstStyle>
            <a:lvl1pPr>
              <a:defRPr/>
            </a:lvl1pPr>
          </a:lstStyle>
          <a:p>
            <a:pPr>
              <a:defRPr/>
            </a:pPr>
            <a:fld id="{9E1694F2-1AB6-4BFA-9020-7A730A7F3792}" type="slidenum">
              <a:rPr lang="en-CA"/>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CA"/>
          </a:p>
        </p:txBody>
      </p:sp>
      <p:sp>
        <p:nvSpPr>
          <p:cNvPr id="3" name="날짜 개체 틀 3"/>
          <p:cNvSpPr>
            <a:spLocks noGrp="1"/>
          </p:cNvSpPr>
          <p:nvPr>
            <p:ph type="dt" sz="half" idx="10"/>
          </p:nvPr>
        </p:nvSpPr>
        <p:spPr/>
        <p:txBody>
          <a:bodyPr/>
          <a:lstStyle>
            <a:lvl1pPr>
              <a:defRPr/>
            </a:lvl1pPr>
          </a:lstStyle>
          <a:p>
            <a:pPr>
              <a:defRPr/>
            </a:pPr>
            <a:fld id="{454DE9D5-C48F-4D8A-9C39-DC42A103528F}" type="datetimeFigureOut">
              <a:rPr lang="en-CA"/>
              <a:pPr>
                <a:defRPr/>
              </a:pPr>
              <a:t>2013-09-17</a:t>
            </a:fld>
            <a:endParaRPr lang="en-CA"/>
          </a:p>
        </p:txBody>
      </p:sp>
      <p:sp>
        <p:nvSpPr>
          <p:cNvPr id="4" name="바닥글 개체 틀 4"/>
          <p:cNvSpPr>
            <a:spLocks noGrp="1"/>
          </p:cNvSpPr>
          <p:nvPr>
            <p:ph type="ftr" sz="quarter" idx="11"/>
          </p:nvPr>
        </p:nvSpPr>
        <p:spPr/>
        <p:txBody>
          <a:bodyPr/>
          <a:lstStyle>
            <a:lvl1pPr>
              <a:defRPr/>
            </a:lvl1pPr>
          </a:lstStyle>
          <a:p>
            <a:pPr>
              <a:defRPr/>
            </a:pPr>
            <a:endParaRPr lang="en-CA"/>
          </a:p>
        </p:txBody>
      </p:sp>
      <p:sp>
        <p:nvSpPr>
          <p:cNvPr id="5" name="슬라이드 번호 개체 틀 5"/>
          <p:cNvSpPr>
            <a:spLocks noGrp="1"/>
          </p:cNvSpPr>
          <p:nvPr>
            <p:ph type="sldNum" sz="quarter" idx="12"/>
          </p:nvPr>
        </p:nvSpPr>
        <p:spPr/>
        <p:txBody>
          <a:bodyPr/>
          <a:lstStyle>
            <a:lvl1pPr>
              <a:defRPr/>
            </a:lvl1pPr>
          </a:lstStyle>
          <a:p>
            <a:pPr>
              <a:defRPr/>
            </a:pPr>
            <a:fld id="{320A850E-8DF4-49D7-A658-46BEAA1DF704}" type="slidenum">
              <a:rPr lang="en-CA"/>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pPr>
              <a:defRPr/>
            </a:pPr>
            <a:fld id="{763D4B29-8FFB-4A5F-A7A3-6792328660D4}" type="datetimeFigureOut">
              <a:rPr lang="en-CA"/>
              <a:pPr>
                <a:defRPr/>
              </a:pPr>
              <a:t>2013-09-17</a:t>
            </a:fld>
            <a:endParaRPr lang="en-CA"/>
          </a:p>
        </p:txBody>
      </p:sp>
      <p:sp>
        <p:nvSpPr>
          <p:cNvPr id="3" name="바닥글 개체 틀 4"/>
          <p:cNvSpPr>
            <a:spLocks noGrp="1"/>
          </p:cNvSpPr>
          <p:nvPr>
            <p:ph type="ftr" sz="quarter" idx="11"/>
          </p:nvPr>
        </p:nvSpPr>
        <p:spPr/>
        <p:txBody>
          <a:bodyPr/>
          <a:lstStyle>
            <a:lvl1pPr>
              <a:defRPr/>
            </a:lvl1pPr>
          </a:lstStyle>
          <a:p>
            <a:pPr>
              <a:defRPr/>
            </a:pPr>
            <a:endParaRPr lang="en-CA"/>
          </a:p>
        </p:txBody>
      </p:sp>
      <p:sp>
        <p:nvSpPr>
          <p:cNvPr id="4" name="슬라이드 번호 개체 틀 5"/>
          <p:cNvSpPr>
            <a:spLocks noGrp="1"/>
          </p:cNvSpPr>
          <p:nvPr>
            <p:ph type="sldNum" sz="quarter" idx="12"/>
          </p:nvPr>
        </p:nvSpPr>
        <p:spPr/>
        <p:txBody>
          <a:bodyPr/>
          <a:lstStyle>
            <a:lvl1pPr>
              <a:defRPr/>
            </a:lvl1pPr>
          </a:lstStyle>
          <a:p>
            <a:pPr>
              <a:defRPr/>
            </a:pPr>
            <a:fld id="{BE9F1794-184C-407B-A0AF-B4B279A07589}" type="slidenum">
              <a:rPr lang="en-CA"/>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en-CA"/>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CA"/>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3CB03FBA-FDC8-4003-986E-14FA5BDA3090}" type="datetimeFigureOut">
              <a:rPr lang="en-CA"/>
              <a:pPr>
                <a:defRPr/>
              </a:pPr>
              <a:t>2013-09-17</a:t>
            </a:fld>
            <a:endParaRPr lang="en-CA"/>
          </a:p>
        </p:txBody>
      </p:sp>
      <p:sp>
        <p:nvSpPr>
          <p:cNvPr id="6" name="바닥글 개체 틀 4"/>
          <p:cNvSpPr>
            <a:spLocks noGrp="1"/>
          </p:cNvSpPr>
          <p:nvPr>
            <p:ph type="ftr" sz="quarter" idx="11"/>
          </p:nvPr>
        </p:nvSpPr>
        <p:spPr/>
        <p:txBody>
          <a:bodyPr/>
          <a:lstStyle>
            <a:lvl1pPr>
              <a:defRPr/>
            </a:lvl1pPr>
          </a:lstStyle>
          <a:p>
            <a:pPr>
              <a:defRPr/>
            </a:pPr>
            <a:endParaRPr lang="en-CA"/>
          </a:p>
        </p:txBody>
      </p:sp>
      <p:sp>
        <p:nvSpPr>
          <p:cNvPr id="7" name="슬라이드 번호 개체 틀 5"/>
          <p:cNvSpPr>
            <a:spLocks noGrp="1"/>
          </p:cNvSpPr>
          <p:nvPr>
            <p:ph type="sldNum" sz="quarter" idx="12"/>
          </p:nvPr>
        </p:nvSpPr>
        <p:spPr/>
        <p:txBody>
          <a:bodyPr/>
          <a:lstStyle>
            <a:lvl1pPr>
              <a:defRPr/>
            </a:lvl1pPr>
          </a:lstStyle>
          <a:p>
            <a:pPr>
              <a:defRPr/>
            </a:pPr>
            <a:fld id="{0FA4C872-E07B-4BBE-98CF-963F99A8AFFF}" type="slidenum">
              <a:rPr lang="en-CA"/>
              <a:pPr>
                <a:defRPr/>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en-CA"/>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ABE37945-AAD0-44E2-8E60-08C6A3394635}" type="datetimeFigureOut">
              <a:rPr lang="en-CA"/>
              <a:pPr>
                <a:defRPr/>
              </a:pPr>
              <a:t>2013-09-17</a:t>
            </a:fld>
            <a:endParaRPr lang="en-CA"/>
          </a:p>
        </p:txBody>
      </p:sp>
      <p:sp>
        <p:nvSpPr>
          <p:cNvPr id="6" name="바닥글 개체 틀 4"/>
          <p:cNvSpPr>
            <a:spLocks noGrp="1"/>
          </p:cNvSpPr>
          <p:nvPr>
            <p:ph type="ftr" sz="quarter" idx="11"/>
          </p:nvPr>
        </p:nvSpPr>
        <p:spPr/>
        <p:txBody>
          <a:bodyPr/>
          <a:lstStyle>
            <a:lvl1pPr>
              <a:defRPr/>
            </a:lvl1pPr>
          </a:lstStyle>
          <a:p>
            <a:pPr>
              <a:defRPr/>
            </a:pPr>
            <a:endParaRPr lang="en-CA"/>
          </a:p>
        </p:txBody>
      </p:sp>
      <p:sp>
        <p:nvSpPr>
          <p:cNvPr id="7" name="슬라이드 번호 개체 틀 5"/>
          <p:cNvSpPr>
            <a:spLocks noGrp="1"/>
          </p:cNvSpPr>
          <p:nvPr>
            <p:ph type="sldNum" sz="quarter" idx="12"/>
          </p:nvPr>
        </p:nvSpPr>
        <p:spPr/>
        <p:txBody>
          <a:bodyPr/>
          <a:lstStyle>
            <a:lvl1pPr>
              <a:defRPr/>
            </a:lvl1pPr>
          </a:lstStyle>
          <a:p>
            <a:pPr>
              <a:defRPr/>
            </a:pPr>
            <a:fld id="{559F6DE4-CBAE-4105-A768-1B10BD8AB0CC}" type="slidenum">
              <a:rPr lang="en-CA"/>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제목 개체 틀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endParaRPr lang="en-CA" smtClean="0"/>
          </a:p>
        </p:txBody>
      </p:sp>
      <p:sp>
        <p:nvSpPr>
          <p:cNvPr id="1027" name="텍스트 개체 틀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CA" smtClean="0"/>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A1E43BC3-F513-41B2-98BC-FFCC4454F2ED}" type="datetimeFigureOut">
              <a:rPr lang="en-CA"/>
              <a:pPr>
                <a:defRPr/>
              </a:pPr>
              <a:t>2013-09-17</a:t>
            </a:fld>
            <a:endParaRPr lang="en-CA"/>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CA"/>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87E3A147-4DA8-41ED-9FAA-384C1010E8FF}"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6.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PowerPoint_Slide1.sld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10.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png"/><Relationship Id="rId5" Type="http://schemas.openxmlformats.org/officeDocument/2006/relationships/image" Target="../media/image12.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제목 1"/>
          <p:cNvSpPr>
            <a:spLocks noGrp="1"/>
          </p:cNvSpPr>
          <p:nvPr>
            <p:ph type="ctrTitle"/>
          </p:nvPr>
        </p:nvSpPr>
        <p:spPr>
          <a:xfrm>
            <a:off x="976313" y="1196975"/>
            <a:ext cx="7772400" cy="1943993"/>
          </a:xfrm>
        </p:spPr>
        <p:txBody>
          <a:bodyPr/>
          <a:lstStyle/>
          <a:p>
            <a:pPr algn="l" eaLnBrk="1" hangingPunct="1"/>
            <a:r>
              <a:rPr lang="en-US" sz="3600" b="1" dirty="0" smtClean="0"/>
              <a:t>Statistical Models for the Analysis of Brain Connectivity Based on fMRI Data</a:t>
            </a:r>
            <a:endParaRPr lang="en-CA" sz="3600" dirty="0" smtClean="0"/>
          </a:p>
        </p:txBody>
      </p:sp>
      <p:sp>
        <p:nvSpPr>
          <p:cNvPr id="14338" name="부제목 2"/>
          <p:cNvSpPr>
            <a:spLocks noGrp="1"/>
          </p:cNvSpPr>
          <p:nvPr>
            <p:ph type="subTitle" idx="1"/>
          </p:nvPr>
        </p:nvSpPr>
        <p:spPr>
          <a:xfrm>
            <a:off x="975941" y="2924943"/>
            <a:ext cx="7972425" cy="2941249"/>
          </a:xfrm>
        </p:spPr>
        <p:txBody>
          <a:bodyPr/>
          <a:lstStyle/>
          <a:p>
            <a:pPr eaLnBrk="1" hangingPunct="1"/>
            <a:r>
              <a:rPr lang="en-US" dirty="0" smtClean="0">
                <a:solidFill>
                  <a:schemeClr val="tx1"/>
                </a:solidFill>
              </a:rPr>
              <a:t>Yoshio </a:t>
            </a:r>
            <a:r>
              <a:rPr lang="en-US" dirty="0" err="1">
                <a:solidFill>
                  <a:schemeClr val="tx1"/>
                </a:solidFill>
              </a:rPr>
              <a:t>T</a:t>
            </a:r>
            <a:r>
              <a:rPr lang="en-US" dirty="0" err="1" smtClean="0">
                <a:solidFill>
                  <a:schemeClr val="tx1"/>
                </a:solidFill>
              </a:rPr>
              <a:t>akane</a:t>
            </a:r>
            <a:r>
              <a:rPr lang="en-US" dirty="0" smtClean="0">
                <a:solidFill>
                  <a:schemeClr val="tx1"/>
                </a:solidFill>
              </a:rPr>
              <a:t> </a:t>
            </a:r>
            <a:endParaRPr lang="en-US" dirty="0">
              <a:solidFill>
                <a:schemeClr val="tx1"/>
              </a:solidFill>
            </a:endParaRPr>
          </a:p>
          <a:p>
            <a:pPr eaLnBrk="1" hangingPunct="1"/>
            <a:r>
              <a:rPr lang="en-US" dirty="0" smtClean="0">
                <a:solidFill>
                  <a:schemeClr val="tx1"/>
                </a:solidFill>
              </a:rPr>
              <a:t>McGill University and University of Victoria </a:t>
            </a:r>
          </a:p>
          <a:p>
            <a:pPr eaLnBrk="1" hangingPunct="1"/>
            <a:r>
              <a:rPr lang="en-US" dirty="0" smtClean="0">
                <a:solidFill>
                  <a:schemeClr val="tx1"/>
                </a:solidFill>
              </a:rPr>
              <a:t>September 19, 2013</a:t>
            </a:r>
          </a:p>
          <a:p>
            <a:pPr eaLnBrk="1" hangingPunct="1"/>
            <a:r>
              <a:rPr lang="en-US" dirty="0" smtClean="0">
                <a:solidFill>
                  <a:schemeClr val="tx1"/>
                </a:solidFill>
              </a:rPr>
              <a:t>This talk is dedicated to Professor </a:t>
            </a:r>
            <a:r>
              <a:rPr lang="en-US" dirty="0" err="1" smtClean="0">
                <a:solidFill>
                  <a:schemeClr val="tx1"/>
                </a:solidFill>
              </a:rPr>
              <a:t>Haruo</a:t>
            </a:r>
            <a:r>
              <a:rPr lang="en-US" dirty="0" smtClean="0">
                <a:solidFill>
                  <a:schemeClr val="tx1"/>
                </a:solidFill>
              </a:rPr>
              <a:t> </a:t>
            </a:r>
            <a:r>
              <a:rPr lang="en-US" dirty="0" err="1" smtClean="0">
                <a:solidFill>
                  <a:schemeClr val="tx1"/>
                </a:solidFill>
              </a:rPr>
              <a:t>Yanai</a:t>
            </a:r>
            <a:r>
              <a:rPr lang="en-US" dirty="0" smtClean="0">
                <a:solidFill>
                  <a:schemeClr val="tx1"/>
                </a:solidFill>
              </a:rPr>
              <a:t> of St. Luke College of Nursing</a:t>
            </a:r>
          </a:p>
        </p:txBody>
      </p:sp>
      <p:sp>
        <p:nvSpPr>
          <p:cNvPr id="5" name="직사각형 4"/>
          <p:cNvSpPr/>
          <p:nvPr/>
        </p:nvSpPr>
        <p:spPr>
          <a:xfrm>
            <a:off x="590550" y="1392238"/>
            <a:ext cx="215900" cy="1944687"/>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CA"/>
          </a:p>
        </p:txBody>
      </p:sp>
      <p:pic>
        <p:nvPicPr>
          <p:cNvPr id="14340" name="그림 7" descr="mcgill_logo.png"/>
          <p:cNvPicPr>
            <a:picLocks noChangeAspect="1"/>
          </p:cNvPicPr>
          <p:nvPr/>
        </p:nvPicPr>
        <p:blipFill>
          <a:blip r:embed="rId3"/>
          <a:srcRect/>
          <a:stretch>
            <a:fillRect/>
          </a:stretch>
        </p:blipFill>
        <p:spPr bwMode="auto">
          <a:xfrm>
            <a:off x="3712847" y="6093296"/>
            <a:ext cx="1928813" cy="455613"/>
          </a:xfrm>
          <a:prstGeom prst="rect">
            <a:avLst/>
          </a:prstGeom>
          <a:noFill/>
          <a:ln w="9525">
            <a:noFill/>
            <a:miter lim="800000"/>
            <a:headEnd/>
            <a:tailEnd/>
          </a:ln>
        </p:spPr>
      </p:pic>
      <p:grpSp>
        <p:nvGrpSpPr>
          <p:cNvPr id="14341" name="그룹 15"/>
          <p:cNvGrpSpPr>
            <a:grpSpLocks/>
          </p:cNvGrpSpPr>
          <p:nvPr/>
        </p:nvGrpSpPr>
        <p:grpSpPr bwMode="auto">
          <a:xfrm>
            <a:off x="0" y="0"/>
            <a:ext cx="9144000" cy="928688"/>
            <a:chOff x="0" y="0"/>
            <a:chExt cx="9144000" cy="990600"/>
          </a:xfrm>
        </p:grpSpPr>
        <p:pic>
          <p:nvPicPr>
            <p:cNvPr id="14342" name="그림 12" descr="logo2.gif"/>
            <p:cNvPicPr>
              <a:picLocks noChangeAspect="1"/>
            </p:cNvPicPr>
            <p:nvPr/>
          </p:nvPicPr>
          <p:blipFill>
            <a:blip r:embed="rId4"/>
            <a:srcRect/>
            <a:stretch>
              <a:fillRect/>
            </a:stretch>
          </p:blipFill>
          <p:spPr bwMode="auto">
            <a:xfrm>
              <a:off x="0" y="0"/>
              <a:ext cx="2390775" cy="990600"/>
            </a:xfrm>
            <a:prstGeom prst="rect">
              <a:avLst/>
            </a:prstGeom>
            <a:noFill/>
            <a:ln w="9525">
              <a:noFill/>
              <a:miter lim="800000"/>
              <a:headEnd/>
              <a:tailEnd/>
            </a:ln>
          </p:spPr>
        </p:pic>
        <p:pic>
          <p:nvPicPr>
            <p:cNvPr id="14343" name="그림 13" descr="top1.gif"/>
            <p:cNvPicPr>
              <a:picLocks noChangeAspect="1"/>
            </p:cNvPicPr>
            <p:nvPr/>
          </p:nvPicPr>
          <p:blipFill>
            <a:blip r:embed="rId5"/>
            <a:srcRect/>
            <a:stretch>
              <a:fillRect/>
            </a:stretch>
          </p:blipFill>
          <p:spPr bwMode="auto">
            <a:xfrm>
              <a:off x="2357422" y="0"/>
              <a:ext cx="3333750" cy="990600"/>
            </a:xfrm>
            <a:prstGeom prst="rect">
              <a:avLst/>
            </a:prstGeom>
            <a:noFill/>
            <a:ln w="9525">
              <a:noFill/>
              <a:miter lim="800000"/>
              <a:headEnd/>
              <a:tailEnd/>
            </a:ln>
          </p:spPr>
        </p:pic>
        <p:pic>
          <p:nvPicPr>
            <p:cNvPr id="14344" name="그림 14" descr="top2.gif"/>
            <p:cNvPicPr>
              <a:picLocks noChangeAspect="1"/>
            </p:cNvPicPr>
            <p:nvPr/>
          </p:nvPicPr>
          <p:blipFill>
            <a:blip r:embed="rId6"/>
            <a:srcRect/>
            <a:stretch>
              <a:fillRect/>
            </a:stretch>
          </p:blipFill>
          <p:spPr bwMode="auto">
            <a:xfrm>
              <a:off x="5643570" y="0"/>
              <a:ext cx="3500430" cy="99060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17" name="제목 1"/>
          <p:cNvSpPr>
            <a:spLocks noGrp="1"/>
          </p:cNvSpPr>
          <p:nvPr>
            <p:ph type="title"/>
          </p:nvPr>
        </p:nvSpPr>
        <p:spPr>
          <a:xfrm>
            <a:off x="297649" y="97818"/>
            <a:ext cx="8229600" cy="1143000"/>
          </a:xfrm>
        </p:spPr>
        <p:txBody>
          <a:bodyPr/>
          <a:lstStyle/>
          <a:p>
            <a:pPr eaLnBrk="1" hangingPunct="1"/>
            <a:r>
              <a:rPr lang="en-US" sz="4000" b="1" smtClean="0"/>
              <a:t>Time Series of Experimental Stimuli</a:t>
            </a:r>
            <a:endParaRPr lang="en-CA" sz="4000" b="1" smtClean="0"/>
          </a:p>
        </p:txBody>
      </p:sp>
      <p:sp>
        <p:nvSpPr>
          <p:cNvPr id="6" name="직사각형 5"/>
          <p:cNvSpPr/>
          <p:nvPr/>
        </p:nvSpPr>
        <p:spPr>
          <a:xfrm>
            <a:off x="428625" y="1177925"/>
            <a:ext cx="8124825" cy="46038"/>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CA"/>
          </a:p>
        </p:txBody>
      </p:sp>
      <p:pic>
        <p:nvPicPr>
          <p:cNvPr id="1212419" name="Picture 2"/>
          <p:cNvPicPr>
            <a:picLocks noChangeAspect="1" noChangeArrowheads="1"/>
          </p:cNvPicPr>
          <p:nvPr/>
        </p:nvPicPr>
        <p:blipFill>
          <a:blip r:embed="rId3"/>
          <a:srcRect l="25781" t="16875" r="22070" b="49374"/>
          <a:stretch>
            <a:fillRect/>
          </a:stretch>
        </p:blipFill>
        <p:spPr bwMode="auto">
          <a:xfrm>
            <a:off x="428625" y="1500188"/>
            <a:ext cx="8124825" cy="3286125"/>
          </a:xfrm>
          <a:prstGeom prst="rect">
            <a:avLst/>
          </a:prstGeom>
          <a:noFill/>
          <a:ln w="9525">
            <a:noFill/>
            <a:miter lim="800000"/>
            <a:headEnd/>
            <a:tailEnd/>
          </a:ln>
        </p:spPr>
      </p:pic>
      <p:sp>
        <p:nvSpPr>
          <p:cNvPr id="1212420" name="TextBox 10"/>
          <p:cNvSpPr txBox="1">
            <a:spLocks noChangeArrowheads="1"/>
          </p:cNvSpPr>
          <p:nvPr/>
        </p:nvSpPr>
        <p:spPr bwMode="auto">
          <a:xfrm>
            <a:off x="6715125" y="4862513"/>
            <a:ext cx="1714500" cy="923925"/>
          </a:xfrm>
          <a:prstGeom prst="rect">
            <a:avLst/>
          </a:prstGeom>
          <a:noFill/>
          <a:ln w="9525">
            <a:solidFill>
              <a:srgbClr val="AC1818"/>
            </a:solidFill>
            <a:miter lim="800000"/>
            <a:headEnd/>
            <a:tailEnd/>
          </a:ln>
        </p:spPr>
        <p:txBody>
          <a:bodyPr>
            <a:spAutoFit/>
          </a:bodyPr>
          <a:lstStyle/>
          <a:p>
            <a:r>
              <a:rPr lang="en-US" b="1">
                <a:latin typeface="Calibri" pitchFamily="34" charset="0"/>
              </a:rPr>
              <a:t>u1  = Photic</a:t>
            </a:r>
          </a:p>
          <a:p>
            <a:r>
              <a:rPr lang="en-US" b="1">
                <a:latin typeface="Calibri" pitchFamily="34" charset="0"/>
              </a:rPr>
              <a:t>u2  = Motion</a:t>
            </a:r>
          </a:p>
          <a:p>
            <a:r>
              <a:rPr lang="en-US" b="1">
                <a:latin typeface="Calibri" pitchFamily="34" charset="0"/>
              </a:rPr>
              <a:t>u3  = Attention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제목 1"/>
          <p:cNvSpPr>
            <a:spLocks noGrp="1"/>
          </p:cNvSpPr>
          <p:nvPr>
            <p:ph type="title"/>
          </p:nvPr>
        </p:nvSpPr>
        <p:spPr/>
        <p:txBody>
          <a:bodyPr/>
          <a:lstStyle/>
          <a:p>
            <a:pPr eaLnBrk="1" hangingPunct="1"/>
            <a:r>
              <a:rPr lang="en-US" sz="4000" b="1" smtClean="0"/>
              <a:t>Model Features</a:t>
            </a:r>
            <a:endParaRPr lang="en-CA" sz="4000" b="1" smtClean="0"/>
          </a:p>
        </p:txBody>
      </p:sp>
      <p:sp>
        <p:nvSpPr>
          <p:cNvPr id="6" name="직사각형 5"/>
          <p:cNvSpPr/>
          <p:nvPr/>
        </p:nvSpPr>
        <p:spPr>
          <a:xfrm>
            <a:off x="428625" y="1177925"/>
            <a:ext cx="8124825" cy="46038"/>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CA"/>
          </a:p>
        </p:txBody>
      </p:sp>
      <p:sp>
        <p:nvSpPr>
          <p:cNvPr id="20483" name="내용 개체 틀 2"/>
          <p:cNvSpPr>
            <a:spLocks noGrp="1"/>
          </p:cNvSpPr>
          <p:nvPr>
            <p:ph idx="1"/>
          </p:nvPr>
        </p:nvSpPr>
        <p:spPr>
          <a:xfrm>
            <a:off x="457200" y="1385888"/>
            <a:ext cx="8229600" cy="4900612"/>
          </a:xfrm>
        </p:spPr>
        <p:txBody>
          <a:bodyPr/>
          <a:lstStyle/>
          <a:p>
            <a:pPr marL="514350" indent="-514350" eaLnBrk="1" hangingPunct="1">
              <a:buFont typeface="Arial" charset="0"/>
              <a:buAutoNum type="arabicParenBoth"/>
            </a:pPr>
            <a:r>
              <a:rPr lang="en-US" dirty="0" smtClean="0"/>
              <a:t>Features in Conventional SEM</a:t>
            </a:r>
          </a:p>
          <a:p>
            <a:pPr marL="914400" lvl="1" indent="-514350" eaLnBrk="1" hangingPunct="1"/>
            <a:r>
              <a:rPr lang="en-US" dirty="0" smtClean="0"/>
              <a:t>Contemporaneous Effects of ROIs on other ROIs</a:t>
            </a:r>
          </a:p>
          <a:p>
            <a:pPr marL="514350" indent="-514350" eaLnBrk="1" hangingPunct="1">
              <a:buFont typeface="Arial" charset="0"/>
              <a:buNone/>
            </a:pPr>
            <a:endParaRPr lang="en-US" dirty="0" smtClean="0"/>
          </a:p>
          <a:p>
            <a:pPr marL="514350" indent="-514350" eaLnBrk="1" hangingPunct="1">
              <a:buFont typeface="Arial" charset="0"/>
              <a:buNone/>
            </a:pPr>
            <a:r>
              <a:rPr lang="en-US" dirty="0" smtClean="0"/>
              <a:t>(2) New Features</a:t>
            </a:r>
          </a:p>
          <a:p>
            <a:pPr marL="914400" lvl="1" indent="-514350" eaLnBrk="1" hangingPunct="1"/>
            <a:r>
              <a:rPr lang="en-US" dirty="0" smtClean="0">
                <a:solidFill>
                  <a:srgbClr val="FF0000"/>
                </a:solidFill>
              </a:rPr>
              <a:t>Time Lagged Effect</a:t>
            </a:r>
            <a:r>
              <a:rPr lang="en-US" altLang="ja-JP" dirty="0" smtClean="0">
                <a:solidFill>
                  <a:srgbClr val="FF0000"/>
                </a:solidFill>
              </a:rPr>
              <a:t>s</a:t>
            </a:r>
            <a:endParaRPr lang="en-US" dirty="0" smtClean="0">
              <a:solidFill>
                <a:srgbClr val="FF0000"/>
              </a:solidFill>
            </a:endParaRPr>
          </a:p>
          <a:p>
            <a:pPr marL="914400" lvl="1" indent="-514350" eaLnBrk="1" hangingPunct="1"/>
            <a:r>
              <a:rPr lang="en-US" dirty="0" smtClean="0">
                <a:solidFill>
                  <a:srgbClr val="FF0000"/>
                </a:solidFill>
              </a:rPr>
              <a:t>Stimulus Effects</a:t>
            </a:r>
          </a:p>
          <a:p>
            <a:pPr marL="914400" lvl="1" indent="-514350" eaLnBrk="1" hangingPunct="1">
              <a:buFont typeface="Arial" charset="0"/>
              <a:buNone/>
            </a:pPr>
            <a:r>
              <a:rPr lang="en-US" dirty="0" smtClean="0"/>
              <a:t>       a) Direct effects</a:t>
            </a:r>
          </a:p>
          <a:p>
            <a:pPr marL="914400" lvl="1" indent="-514350" eaLnBrk="1" hangingPunct="1">
              <a:buFont typeface="Arial" charset="0"/>
              <a:buNone/>
            </a:pPr>
            <a:r>
              <a:rPr lang="en-US" dirty="0" smtClean="0"/>
              <a:t>       b) Modulating effects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Model Fitting</a:t>
            </a:r>
            <a:endParaRPr lang="en-CA" dirty="0"/>
          </a:p>
        </p:txBody>
      </p:sp>
      <p:sp>
        <p:nvSpPr>
          <p:cNvPr id="3" name="Rectangle 2"/>
          <p:cNvSpPr/>
          <p:nvPr/>
        </p:nvSpPr>
        <p:spPr>
          <a:xfrm>
            <a:off x="914400" y="1700808"/>
            <a:ext cx="7467600" cy="1384995"/>
          </a:xfrm>
          <a:prstGeom prst="rect">
            <a:avLst/>
          </a:prstGeom>
        </p:spPr>
        <p:txBody>
          <a:bodyPr wrap="square">
            <a:spAutoFit/>
          </a:bodyPr>
          <a:lstStyle/>
          <a:p>
            <a:pPr eaLnBrk="1" hangingPunct="1"/>
            <a:r>
              <a:rPr lang="en-US" altLang="ja-JP" sz="2800" dirty="0"/>
              <a:t>Estimate model parameters in such a way as to minimize the sum of squared residuals under some side conditions</a:t>
            </a:r>
          </a:p>
        </p:txBody>
      </p:sp>
      <p:graphicFrame>
        <p:nvGraphicFramePr>
          <p:cNvPr id="4" name="Object 6"/>
          <p:cNvGraphicFramePr>
            <a:graphicFrameLocks noChangeAspect="1"/>
          </p:cNvGraphicFramePr>
          <p:nvPr/>
        </p:nvGraphicFramePr>
        <p:xfrm>
          <a:off x="914400" y="3581400"/>
          <a:ext cx="7467600" cy="2357438"/>
        </p:xfrm>
        <a:graphic>
          <a:graphicData uri="http://schemas.openxmlformats.org/presentationml/2006/ole">
            <mc:AlternateContent xmlns:mc="http://schemas.openxmlformats.org/markup-compatibility/2006">
              <mc:Choice xmlns:v="urn:schemas-microsoft-com:vml" Requires="v">
                <p:oleObj spid="_x0000_s1208360" name="Equation" r:id="rId3" imgW="2895600" imgH="914400" progId="Equation.3">
                  <p:embed/>
                </p:oleObj>
              </mc:Choice>
              <mc:Fallback>
                <p:oleObj name="Equation" r:id="rId3" imgW="2895600" imgH="914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581400"/>
                        <a:ext cx="7467600" cy="235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07742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43" name="내용 개체 틀 2"/>
          <p:cNvSpPr>
            <a:spLocks noGrp="1"/>
          </p:cNvSpPr>
          <p:nvPr>
            <p:ph idx="1"/>
          </p:nvPr>
        </p:nvSpPr>
        <p:spPr>
          <a:xfrm>
            <a:off x="462558" y="1916833"/>
            <a:ext cx="8229600" cy="3528392"/>
          </a:xfrm>
        </p:spPr>
        <p:txBody>
          <a:bodyPr/>
          <a:lstStyle/>
          <a:p>
            <a:pPr eaLnBrk="1" hangingPunct="1"/>
            <a:r>
              <a:rPr lang="en-US" dirty="0" smtClean="0"/>
              <a:t>Assessment of reliability – Bootstrap method</a:t>
            </a:r>
          </a:p>
          <a:p>
            <a:pPr eaLnBrk="1" hangingPunct="1"/>
            <a:endParaRPr lang="en-US" dirty="0"/>
          </a:p>
          <a:p>
            <a:pPr eaLnBrk="1" hangingPunct="1"/>
            <a:r>
              <a:rPr lang="en-US" dirty="0" smtClean="0"/>
              <a:t>Data are correlated</a:t>
            </a:r>
          </a:p>
          <a:p>
            <a:pPr eaLnBrk="1" hangingPunct="1"/>
            <a:r>
              <a:rPr lang="en-US" dirty="0" smtClean="0"/>
              <a:t> A modified moving block bootstrap method</a:t>
            </a:r>
            <a:endParaRPr lang="en-CA" dirty="0" smtClean="0"/>
          </a:p>
        </p:txBody>
      </p:sp>
      <p:sp>
        <p:nvSpPr>
          <p:cNvPr id="983044" name="제목 1"/>
          <p:cNvSpPr>
            <a:spLocks noGrp="1"/>
          </p:cNvSpPr>
          <p:nvPr>
            <p:ph type="title"/>
          </p:nvPr>
        </p:nvSpPr>
        <p:spPr>
          <a:xfrm>
            <a:off x="457200" y="225425"/>
            <a:ext cx="8229600" cy="1143000"/>
          </a:xfrm>
        </p:spPr>
        <p:txBody>
          <a:bodyPr/>
          <a:lstStyle/>
          <a:p>
            <a:pPr eaLnBrk="1" hangingPunct="1"/>
            <a:r>
              <a:rPr lang="en-US" sz="4000" b="1" smtClean="0"/>
              <a:t>A Special Bootstrap Method</a:t>
            </a:r>
          </a:p>
        </p:txBody>
      </p:sp>
      <p:sp>
        <p:nvSpPr>
          <p:cNvPr id="8" name="직사각형 7"/>
          <p:cNvSpPr/>
          <p:nvPr/>
        </p:nvSpPr>
        <p:spPr>
          <a:xfrm>
            <a:off x="428625" y="1177925"/>
            <a:ext cx="8124825" cy="46038"/>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CA"/>
          </a:p>
        </p:txBody>
      </p:sp>
      <p:graphicFrame>
        <p:nvGraphicFramePr>
          <p:cNvPr id="983042" name="Object 2"/>
          <p:cNvGraphicFramePr>
            <a:graphicFrameLocks noChangeAspect="1"/>
          </p:cNvGraphicFramePr>
          <p:nvPr>
            <p:extLst>
              <p:ext uri="{D42A27DB-BD31-4B8C-83A1-F6EECF244321}">
                <p14:modId xmlns:p14="http://schemas.microsoft.com/office/powerpoint/2010/main" val="1837521849"/>
              </p:ext>
            </p:extLst>
          </p:nvPr>
        </p:nvGraphicFramePr>
        <p:xfrm>
          <a:off x="1043608" y="4464347"/>
          <a:ext cx="5101158" cy="330200"/>
        </p:xfrm>
        <a:graphic>
          <a:graphicData uri="http://schemas.openxmlformats.org/presentationml/2006/ole">
            <mc:AlternateContent xmlns:mc="http://schemas.openxmlformats.org/markup-compatibility/2006">
              <mc:Choice xmlns:v="urn:schemas-microsoft-com:vml" Requires="v">
                <p:oleObj spid="_x0000_s983094" name="Equation" r:id="rId4" imgW="5346360" imgH="342720" progId="">
                  <p:embed/>
                </p:oleObj>
              </mc:Choice>
              <mc:Fallback>
                <p:oleObj name="Equation" r:id="rId4" imgW="5346360" imgH="34272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4464347"/>
                        <a:ext cx="5101158" cy="330200"/>
                      </a:xfrm>
                      <a:prstGeom prst="rect">
                        <a:avLst/>
                      </a:prstGeom>
                      <a:noFill/>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p:cNvSpPr>
            <a:spLocks noGrp="1"/>
          </p:cNvSpPr>
          <p:nvPr>
            <p:ph type="title"/>
          </p:nvPr>
        </p:nvSpPr>
        <p:spPr>
          <a:xfrm>
            <a:off x="457200" y="225425"/>
            <a:ext cx="8229600" cy="1143000"/>
          </a:xfrm>
        </p:spPr>
        <p:txBody>
          <a:bodyPr rtlCol="0">
            <a:normAutofit fontScale="90000"/>
          </a:bodyPr>
          <a:lstStyle/>
          <a:p>
            <a:pPr eaLnBrk="1" fontAlgn="auto" hangingPunct="1">
              <a:spcAft>
                <a:spcPts val="0"/>
              </a:spcAft>
              <a:defRPr/>
            </a:pPr>
            <a:r>
              <a:rPr lang="en-US" b="1" dirty="0" smtClean="0"/>
              <a:t>Result 1</a:t>
            </a:r>
            <a:r>
              <a:rPr lang="en-US" sz="4000" b="1" dirty="0" smtClean="0"/>
              <a:t> : </a:t>
            </a:r>
            <a:r>
              <a:rPr lang="en-US" sz="4000" dirty="0" smtClean="0"/>
              <a:t>Attention to Visual Motion Data</a:t>
            </a:r>
            <a:endParaRPr lang="en-US" sz="4000" b="1" dirty="0" smtClean="0"/>
          </a:p>
        </p:txBody>
      </p:sp>
      <p:sp>
        <p:nvSpPr>
          <p:cNvPr id="8" name="직사각형 7"/>
          <p:cNvSpPr/>
          <p:nvPr/>
        </p:nvSpPr>
        <p:spPr>
          <a:xfrm>
            <a:off x="428625" y="1177925"/>
            <a:ext cx="8124825" cy="46038"/>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CA"/>
          </a:p>
        </p:txBody>
      </p:sp>
      <p:grpSp>
        <p:nvGrpSpPr>
          <p:cNvPr id="1226755" name="그룹 12"/>
          <p:cNvGrpSpPr>
            <a:grpSpLocks/>
          </p:cNvGrpSpPr>
          <p:nvPr/>
        </p:nvGrpSpPr>
        <p:grpSpPr bwMode="auto">
          <a:xfrm>
            <a:off x="1547664" y="2025650"/>
            <a:ext cx="5429250" cy="4429125"/>
            <a:chOff x="2071670" y="1428736"/>
            <a:chExt cx="5241763" cy="4143404"/>
          </a:xfrm>
        </p:grpSpPr>
        <p:grpSp>
          <p:nvGrpSpPr>
            <p:cNvPr id="1226757" name="그룹 9"/>
            <p:cNvGrpSpPr>
              <a:grpSpLocks/>
            </p:cNvGrpSpPr>
            <p:nvPr/>
          </p:nvGrpSpPr>
          <p:grpSpPr bwMode="auto">
            <a:xfrm>
              <a:off x="2071670" y="1428736"/>
              <a:ext cx="5241763" cy="4143404"/>
              <a:chOff x="571472" y="1643050"/>
              <a:chExt cx="5241763" cy="4143404"/>
            </a:xfrm>
          </p:grpSpPr>
          <p:pic>
            <p:nvPicPr>
              <p:cNvPr id="1226759" name="Picture 1"/>
              <p:cNvPicPr>
                <a:picLocks noChangeAspect="1" noChangeArrowheads="1"/>
              </p:cNvPicPr>
              <p:nvPr/>
            </p:nvPicPr>
            <p:blipFill>
              <a:blip r:embed="rId3"/>
              <a:srcRect l="25781" t="33749" r="58217" b="21249"/>
              <a:stretch>
                <a:fillRect/>
              </a:stretch>
            </p:blipFill>
            <p:spPr bwMode="auto">
              <a:xfrm>
                <a:off x="571472" y="1643050"/>
                <a:ext cx="2357454" cy="4143404"/>
              </a:xfrm>
              <a:prstGeom prst="rect">
                <a:avLst/>
              </a:prstGeom>
              <a:noFill/>
              <a:ln w="9525">
                <a:noFill/>
                <a:miter lim="800000"/>
                <a:headEnd/>
                <a:tailEnd/>
              </a:ln>
            </p:spPr>
          </p:pic>
          <p:pic>
            <p:nvPicPr>
              <p:cNvPr id="1226760" name="Picture 1"/>
              <p:cNvPicPr>
                <a:picLocks noChangeAspect="1" noChangeArrowheads="1"/>
              </p:cNvPicPr>
              <p:nvPr/>
            </p:nvPicPr>
            <p:blipFill>
              <a:blip r:embed="rId3"/>
              <a:srcRect l="60210" t="33749" r="19727" b="21249"/>
              <a:stretch>
                <a:fillRect/>
              </a:stretch>
            </p:blipFill>
            <p:spPr bwMode="auto">
              <a:xfrm>
                <a:off x="2857488" y="1643050"/>
                <a:ext cx="2955747" cy="4143404"/>
              </a:xfrm>
              <a:prstGeom prst="rect">
                <a:avLst/>
              </a:prstGeom>
              <a:noFill/>
              <a:ln w="9525">
                <a:noFill/>
                <a:miter lim="800000"/>
                <a:headEnd/>
                <a:tailEnd/>
              </a:ln>
            </p:spPr>
          </p:pic>
        </p:grpSp>
        <p:sp>
          <p:nvSpPr>
            <p:cNvPr id="12" name="직사각형 11"/>
            <p:cNvSpPr/>
            <p:nvPr/>
          </p:nvSpPr>
          <p:spPr>
            <a:xfrm>
              <a:off x="5227457" y="1623282"/>
              <a:ext cx="1915849" cy="2346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226756" name="내용 개체 틀 2"/>
          <p:cNvSpPr>
            <a:spLocks noGrp="1"/>
          </p:cNvSpPr>
          <p:nvPr>
            <p:ph idx="1"/>
          </p:nvPr>
        </p:nvSpPr>
        <p:spPr>
          <a:xfrm>
            <a:off x="428625" y="1311275"/>
            <a:ext cx="8229600" cy="714375"/>
          </a:xfrm>
        </p:spPr>
        <p:txBody>
          <a:bodyPr/>
          <a:lstStyle/>
          <a:p>
            <a:pPr eaLnBrk="1" hangingPunct="1"/>
            <a:r>
              <a:rPr lang="en-US" sz="2800" smtClean="0"/>
              <a:t>Estimates, SE, p-values</a:t>
            </a:r>
          </a:p>
          <a:p>
            <a:pPr eaLnBrk="1" hangingPunct="1"/>
            <a:endParaRPr lang="en-US" smtClean="0"/>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p:cNvSpPr>
            <a:spLocks noGrp="1"/>
          </p:cNvSpPr>
          <p:nvPr>
            <p:ph type="title"/>
          </p:nvPr>
        </p:nvSpPr>
        <p:spPr>
          <a:xfrm>
            <a:off x="457200" y="225425"/>
            <a:ext cx="8401050" cy="1143000"/>
          </a:xfrm>
        </p:spPr>
        <p:txBody>
          <a:bodyPr rtlCol="0">
            <a:normAutofit fontScale="90000"/>
          </a:bodyPr>
          <a:lstStyle/>
          <a:p>
            <a:pPr eaLnBrk="1" fontAlgn="auto" hangingPunct="1">
              <a:spcAft>
                <a:spcPts val="0"/>
              </a:spcAft>
              <a:defRPr/>
            </a:pPr>
            <a:r>
              <a:rPr lang="en-US" b="1" dirty="0" smtClean="0"/>
              <a:t>Result 1</a:t>
            </a:r>
            <a:r>
              <a:rPr lang="en-US" sz="4000" b="1" dirty="0" smtClean="0"/>
              <a:t>: Attention to Visual Motion Data</a:t>
            </a:r>
          </a:p>
        </p:txBody>
      </p:sp>
      <p:sp>
        <p:nvSpPr>
          <p:cNvPr id="8" name="직사각형 7"/>
          <p:cNvSpPr/>
          <p:nvPr/>
        </p:nvSpPr>
        <p:spPr>
          <a:xfrm>
            <a:off x="428625" y="1177925"/>
            <a:ext cx="8124825" cy="46038"/>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CA"/>
          </a:p>
        </p:txBody>
      </p:sp>
      <p:pic>
        <p:nvPicPr>
          <p:cNvPr id="6" name="Picture 5"/>
          <p:cNvPicPr>
            <a:picLocks noChangeAspect="1"/>
          </p:cNvPicPr>
          <p:nvPr/>
        </p:nvPicPr>
        <p:blipFill rotWithShape="1">
          <a:blip r:embed="rId3"/>
          <a:srcRect l="-1746" t="24230" r="1746" b="22770"/>
          <a:stretch/>
        </p:blipFill>
        <p:spPr>
          <a:xfrm>
            <a:off x="1043608" y="1556792"/>
            <a:ext cx="6296025" cy="472514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849" name="제목 1"/>
          <p:cNvSpPr>
            <a:spLocks noGrp="1"/>
          </p:cNvSpPr>
          <p:nvPr>
            <p:ph type="title"/>
          </p:nvPr>
        </p:nvSpPr>
        <p:spPr>
          <a:xfrm>
            <a:off x="457200" y="225425"/>
            <a:ext cx="8229600" cy="1143000"/>
          </a:xfrm>
        </p:spPr>
        <p:txBody>
          <a:bodyPr/>
          <a:lstStyle/>
          <a:p>
            <a:pPr eaLnBrk="1" hangingPunct="1"/>
            <a:r>
              <a:rPr lang="en-US" sz="4000" b="1" smtClean="0"/>
              <a:t>Result 2: Memory Task Data</a:t>
            </a:r>
          </a:p>
        </p:txBody>
      </p:sp>
      <p:sp>
        <p:nvSpPr>
          <p:cNvPr id="8" name="직사각형 7"/>
          <p:cNvSpPr/>
          <p:nvPr/>
        </p:nvSpPr>
        <p:spPr>
          <a:xfrm>
            <a:off x="428625" y="1177925"/>
            <a:ext cx="8124825" cy="46038"/>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CA"/>
          </a:p>
        </p:txBody>
      </p:sp>
      <p:grpSp>
        <p:nvGrpSpPr>
          <p:cNvPr id="1230851" name="그룹 44"/>
          <p:cNvGrpSpPr>
            <a:grpSpLocks/>
          </p:cNvGrpSpPr>
          <p:nvPr/>
        </p:nvGrpSpPr>
        <p:grpSpPr bwMode="auto">
          <a:xfrm>
            <a:off x="1098550" y="1500188"/>
            <a:ext cx="7402513" cy="4643437"/>
            <a:chOff x="1098042" y="1500174"/>
            <a:chExt cx="7403048" cy="4643470"/>
          </a:xfrm>
        </p:grpSpPr>
        <p:grpSp>
          <p:nvGrpSpPr>
            <p:cNvPr id="1230853" name="그룹 202"/>
            <p:cNvGrpSpPr>
              <a:grpSpLocks/>
            </p:cNvGrpSpPr>
            <p:nvPr/>
          </p:nvGrpSpPr>
          <p:grpSpPr bwMode="auto">
            <a:xfrm>
              <a:off x="1098042" y="1500174"/>
              <a:ext cx="7403048" cy="4643470"/>
              <a:chOff x="455100" y="500042"/>
              <a:chExt cx="7403048" cy="4643470"/>
            </a:xfrm>
          </p:grpSpPr>
          <p:sp>
            <p:nvSpPr>
              <p:cNvPr id="49" name="Oval 3"/>
              <p:cNvSpPr/>
              <p:nvPr/>
            </p:nvSpPr>
            <p:spPr>
              <a:xfrm>
                <a:off x="4214572" y="571480"/>
                <a:ext cx="785870" cy="785819"/>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sz="1050" dirty="0"/>
              </a:p>
            </p:txBody>
          </p:sp>
          <p:sp>
            <p:nvSpPr>
              <p:cNvPr id="50" name="Oval 3"/>
              <p:cNvSpPr/>
              <p:nvPr/>
            </p:nvSpPr>
            <p:spPr>
              <a:xfrm>
                <a:off x="1642636" y="4000504"/>
                <a:ext cx="785870" cy="785819"/>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sz="1050" dirty="0"/>
              </a:p>
            </p:txBody>
          </p:sp>
          <p:sp>
            <p:nvSpPr>
              <p:cNvPr id="51" name="Oval 3"/>
              <p:cNvSpPr/>
              <p:nvPr/>
            </p:nvSpPr>
            <p:spPr>
              <a:xfrm>
                <a:off x="499553" y="2500306"/>
                <a:ext cx="785870" cy="785818"/>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sz="1050" dirty="0"/>
              </a:p>
            </p:txBody>
          </p:sp>
          <p:sp>
            <p:nvSpPr>
              <p:cNvPr id="52" name="Oval 3"/>
              <p:cNvSpPr/>
              <p:nvPr/>
            </p:nvSpPr>
            <p:spPr>
              <a:xfrm>
                <a:off x="1714079" y="500042"/>
                <a:ext cx="785869" cy="785818"/>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sz="1050" dirty="0"/>
              </a:p>
            </p:txBody>
          </p:sp>
          <p:sp>
            <p:nvSpPr>
              <p:cNvPr id="53" name="Oval 3"/>
              <p:cNvSpPr/>
              <p:nvPr/>
            </p:nvSpPr>
            <p:spPr>
              <a:xfrm>
                <a:off x="3643030" y="4357694"/>
                <a:ext cx="785870" cy="785818"/>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sz="1050" dirty="0"/>
              </a:p>
            </p:txBody>
          </p:sp>
          <p:sp>
            <p:nvSpPr>
              <p:cNvPr id="54" name="Oval 3"/>
              <p:cNvSpPr/>
              <p:nvPr/>
            </p:nvSpPr>
            <p:spPr>
              <a:xfrm>
                <a:off x="7000836" y="3000372"/>
                <a:ext cx="785869" cy="785819"/>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sz="1050" dirty="0"/>
              </a:p>
            </p:txBody>
          </p:sp>
          <p:sp>
            <p:nvSpPr>
              <p:cNvPr id="55" name="Oval 3"/>
              <p:cNvSpPr/>
              <p:nvPr/>
            </p:nvSpPr>
            <p:spPr>
              <a:xfrm>
                <a:off x="4500342" y="2500306"/>
                <a:ext cx="785870" cy="785818"/>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sz="1050" dirty="0"/>
              </a:p>
            </p:txBody>
          </p:sp>
          <p:cxnSp>
            <p:nvCxnSpPr>
              <p:cNvPr id="56" name="Straight Arrow Connector 23"/>
              <p:cNvCxnSpPr/>
              <p:nvPr/>
            </p:nvCxnSpPr>
            <p:spPr>
              <a:xfrm rot="5400000" flipH="1" flipV="1">
                <a:off x="580567" y="1347745"/>
                <a:ext cx="1401773" cy="865251"/>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23"/>
              <p:cNvCxnSpPr/>
              <p:nvPr/>
            </p:nvCxnSpPr>
            <p:spPr>
              <a:xfrm rot="5400000">
                <a:off x="410698" y="1231854"/>
                <a:ext cx="1571636" cy="96527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23"/>
              <p:cNvCxnSpPr>
                <a:stCxn id="50" idx="2"/>
              </p:cNvCxnSpPr>
              <p:nvPr/>
            </p:nvCxnSpPr>
            <p:spPr>
              <a:xfrm rot="10800000">
                <a:off x="839303" y="3298824"/>
                <a:ext cx="803333" cy="1095383"/>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23"/>
              <p:cNvCxnSpPr>
                <a:stCxn id="51" idx="3"/>
              </p:cNvCxnSpPr>
              <p:nvPr/>
            </p:nvCxnSpPr>
            <p:spPr>
              <a:xfrm rot="16200000" flipH="1">
                <a:off x="428950" y="3358323"/>
                <a:ext cx="1400185" cy="102718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23"/>
              <p:cNvCxnSpPr/>
              <p:nvPr/>
            </p:nvCxnSpPr>
            <p:spPr>
              <a:xfrm rot="16200000" flipH="1">
                <a:off x="2843676" y="4102844"/>
                <a:ext cx="285752" cy="1678109"/>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23"/>
              <p:cNvCxnSpPr/>
              <p:nvPr/>
            </p:nvCxnSpPr>
            <p:spPr>
              <a:xfrm rot="10800000">
                <a:off x="2287207" y="4697422"/>
                <a:ext cx="1444729" cy="290514"/>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23"/>
              <p:cNvCxnSpPr>
                <a:stCxn id="53" idx="5"/>
                <a:endCxn id="54" idx="4"/>
              </p:cNvCxnSpPr>
              <p:nvPr/>
            </p:nvCxnSpPr>
            <p:spPr>
              <a:xfrm rot="5400000" flipH="1" flipV="1">
                <a:off x="5233068" y="2867714"/>
                <a:ext cx="1243021" cy="3079973"/>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23"/>
              <p:cNvCxnSpPr/>
              <p:nvPr/>
            </p:nvCxnSpPr>
            <p:spPr>
              <a:xfrm rot="10800000" flipV="1">
                <a:off x="4428900" y="3786190"/>
                <a:ext cx="2714821" cy="107157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23"/>
              <p:cNvCxnSpPr>
                <a:stCxn id="54" idx="0"/>
              </p:cNvCxnSpPr>
              <p:nvPr/>
            </p:nvCxnSpPr>
            <p:spPr>
              <a:xfrm rot="16200000" flipV="1">
                <a:off x="5125932" y="731740"/>
                <a:ext cx="2130440" cy="2406824"/>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23"/>
              <p:cNvCxnSpPr/>
              <p:nvPr/>
            </p:nvCxnSpPr>
            <p:spPr>
              <a:xfrm>
                <a:off x="4987741" y="1004871"/>
                <a:ext cx="2240124" cy="2008201"/>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23"/>
              <p:cNvCxnSpPr>
                <a:stCxn id="49" idx="0"/>
              </p:cNvCxnSpPr>
              <p:nvPr/>
            </p:nvCxnSpPr>
            <p:spPr>
              <a:xfrm rot="16200000" flipV="1">
                <a:off x="3375519" y="-661300"/>
                <a:ext cx="71438" cy="2394123"/>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23"/>
              <p:cNvCxnSpPr>
                <a:stCxn id="52" idx="7"/>
                <a:endCxn id="49" idx="1"/>
              </p:cNvCxnSpPr>
              <p:nvPr/>
            </p:nvCxnSpPr>
            <p:spPr>
              <a:xfrm rot="16200000" flipH="1">
                <a:off x="3322335" y="-322352"/>
                <a:ext cx="71438" cy="1944829"/>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23"/>
              <p:cNvCxnSpPr/>
              <p:nvPr/>
            </p:nvCxnSpPr>
            <p:spPr>
              <a:xfrm rot="5400000">
                <a:off x="606805" y="2607461"/>
                <a:ext cx="2714644" cy="71443"/>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23"/>
              <p:cNvCxnSpPr>
                <a:stCxn id="50" idx="0"/>
                <a:endCxn id="52" idx="4"/>
              </p:cNvCxnSpPr>
              <p:nvPr/>
            </p:nvCxnSpPr>
            <p:spPr>
              <a:xfrm rot="5400000" flipH="1" flipV="1">
                <a:off x="714763" y="2607461"/>
                <a:ext cx="2714644" cy="71443"/>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23"/>
              <p:cNvCxnSpPr>
                <a:endCxn id="53" idx="1"/>
              </p:cNvCxnSpPr>
              <p:nvPr/>
            </p:nvCxnSpPr>
            <p:spPr>
              <a:xfrm rot="16200000" flipH="1">
                <a:off x="1393484" y="2106553"/>
                <a:ext cx="3186136" cy="154475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23"/>
              <p:cNvCxnSpPr/>
              <p:nvPr/>
            </p:nvCxnSpPr>
            <p:spPr>
              <a:xfrm rot="16200000" flipV="1">
                <a:off x="1464135" y="2035908"/>
                <a:ext cx="3214710" cy="1571739"/>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23"/>
              <p:cNvCxnSpPr>
                <a:stCxn id="52" idx="5"/>
              </p:cNvCxnSpPr>
              <p:nvPr/>
            </p:nvCxnSpPr>
            <p:spPr>
              <a:xfrm rot="16200000" flipH="1">
                <a:off x="2635741" y="921457"/>
                <a:ext cx="1614499" cy="2114703"/>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23"/>
              <p:cNvCxnSpPr/>
              <p:nvPr/>
            </p:nvCxnSpPr>
            <p:spPr>
              <a:xfrm rot="10800000">
                <a:off x="2415805" y="1058846"/>
                <a:ext cx="2143280" cy="1643074"/>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23"/>
              <p:cNvCxnSpPr/>
              <p:nvPr/>
            </p:nvCxnSpPr>
            <p:spPr>
              <a:xfrm>
                <a:off x="2487247" y="982645"/>
                <a:ext cx="4500888" cy="2251091"/>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23"/>
              <p:cNvCxnSpPr>
                <a:endCxn id="52" idx="6"/>
              </p:cNvCxnSpPr>
              <p:nvPr/>
            </p:nvCxnSpPr>
            <p:spPr>
              <a:xfrm rot="10800000">
                <a:off x="2499948" y="893745"/>
                <a:ext cx="4572330" cy="228601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23"/>
              <p:cNvCxnSpPr/>
              <p:nvPr/>
            </p:nvCxnSpPr>
            <p:spPr>
              <a:xfrm flipV="1">
                <a:off x="999652" y="857232"/>
                <a:ext cx="3214919" cy="1643075"/>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23"/>
              <p:cNvCxnSpPr/>
              <p:nvPr/>
            </p:nvCxnSpPr>
            <p:spPr>
              <a:xfrm rot="10800000" flipV="1">
                <a:off x="1117136" y="990582"/>
                <a:ext cx="3070447" cy="1536711"/>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23"/>
              <p:cNvCxnSpPr>
                <a:endCxn id="55" idx="2"/>
              </p:cNvCxnSpPr>
              <p:nvPr/>
            </p:nvCxnSpPr>
            <p:spPr>
              <a:xfrm>
                <a:off x="1142538" y="2643182"/>
                <a:ext cx="3357805" cy="250827"/>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23"/>
              <p:cNvCxnSpPr/>
              <p:nvPr/>
            </p:nvCxnSpPr>
            <p:spPr>
              <a:xfrm rot="10800000">
                <a:off x="1213980" y="2746370"/>
                <a:ext cx="3286362" cy="214315"/>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23"/>
              <p:cNvCxnSpPr/>
              <p:nvPr/>
            </p:nvCxnSpPr>
            <p:spPr>
              <a:xfrm>
                <a:off x="1285423" y="3040060"/>
                <a:ext cx="5715413" cy="393703"/>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23"/>
              <p:cNvCxnSpPr/>
              <p:nvPr/>
            </p:nvCxnSpPr>
            <p:spPr>
              <a:xfrm rot="10800000">
                <a:off x="1220330" y="3111498"/>
                <a:ext cx="5728114" cy="38417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23"/>
              <p:cNvCxnSpPr>
                <a:stCxn id="51" idx="5"/>
              </p:cNvCxnSpPr>
              <p:nvPr/>
            </p:nvCxnSpPr>
            <p:spPr>
              <a:xfrm rot="16200000" flipH="1">
                <a:off x="1671261" y="2671677"/>
                <a:ext cx="1471623" cy="247191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23"/>
              <p:cNvCxnSpPr/>
              <p:nvPr/>
            </p:nvCxnSpPr>
            <p:spPr>
              <a:xfrm rot="10800000">
                <a:off x="1045693" y="3227386"/>
                <a:ext cx="2570349" cy="1536711"/>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23"/>
              <p:cNvCxnSpPr>
                <a:stCxn id="54" idx="3"/>
                <a:endCxn id="50" idx="6"/>
              </p:cNvCxnSpPr>
              <p:nvPr/>
            </p:nvCxnSpPr>
            <p:spPr>
              <a:xfrm rot="5400000">
                <a:off x="4412253" y="1688142"/>
                <a:ext cx="720730" cy="468822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23"/>
              <p:cNvCxnSpPr/>
              <p:nvPr/>
            </p:nvCxnSpPr>
            <p:spPr>
              <a:xfrm flipV="1">
                <a:off x="2428506" y="3598864"/>
                <a:ext cx="4643773" cy="700092"/>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23"/>
              <p:cNvCxnSpPr/>
              <p:nvPr/>
            </p:nvCxnSpPr>
            <p:spPr>
              <a:xfrm rot="5400000" flipH="1" flipV="1">
                <a:off x="1766564" y="1506453"/>
                <a:ext cx="2870220" cy="214328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23"/>
              <p:cNvCxnSpPr>
                <a:stCxn id="49" idx="3"/>
              </p:cNvCxnSpPr>
              <p:nvPr/>
            </p:nvCxnSpPr>
            <p:spPr>
              <a:xfrm rot="5400000">
                <a:off x="1857850" y="1599325"/>
                <a:ext cx="2828945" cy="2116291"/>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23"/>
              <p:cNvCxnSpPr/>
              <p:nvPr/>
            </p:nvCxnSpPr>
            <p:spPr>
              <a:xfrm rot="5400000" flipH="1" flipV="1">
                <a:off x="2642933" y="2571727"/>
                <a:ext cx="3071835" cy="500099"/>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23"/>
              <p:cNvCxnSpPr>
                <a:endCxn id="53" idx="0"/>
              </p:cNvCxnSpPr>
              <p:nvPr/>
            </p:nvCxnSpPr>
            <p:spPr>
              <a:xfrm rot="5400000">
                <a:off x="2777085" y="2616972"/>
                <a:ext cx="3000396" cy="48104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23"/>
              <p:cNvCxnSpPr/>
              <p:nvPr/>
            </p:nvCxnSpPr>
            <p:spPr>
              <a:xfrm rot="16200000" flipV="1">
                <a:off x="4183653" y="1839104"/>
                <a:ext cx="1214447" cy="10795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23"/>
              <p:cNvCxnSpPr/>
              <p:nvPr/>
            </p:nvCxnSpPr>
            <p:spPr>
              <a:xfrm rot="16200000" flipH="1">
                <a:off x="4116177" y="1874823"/>
                <a:ext cx="1143008" cy="10795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23"/>
              <p:cNvCxnSpPr/>
              <p:nvPr/>
            </p:nvCxnSpPr>
            <p:spPr>
              <a:xfrm rot="5400000" flipH="1" flipV="1">
                <a:off x="3933603" y="3652826"/>
                <a:ext cx="1187458" cy="400079"/>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23"/>
              <p:cNvCxnSpPr/>
              <p:nvPr/>
            </p:nvCxnSpPr>
            <p:spPr>
              <a:xfrm rot="5400000">
                <a:off x="3785958" y="3571862"/>
                <a:ext cx="1285884" cy="42865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23"/>
              <p:cNvCxnSpPr/>
              <p:nvPr/>
            </p:nvCxnSpPr>
            <p:spPr>
              <a:xfrm>
                <a:off x="5286212" y="2906709"/>
                <a:ext cx="1714624" cy="392115"/>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23"/>
              <p:cNvCxnSpPr>
                <a:stCxn id="54" idx="2"/>
              </p:cNvCxnSpPr>
              <p:nvPr/>
            </p:nvCxnSpPr>
            <p:spPr>
              <a:xfrm rot="10800000">
                <a:off x="5286212" y="3000372"/>
                <a:ext cx="1714624" cy="393703"/>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96" name="Shape 95"/>
              <p:cNvCxnSpPr/>
              <p:nvPr/>
            </p:nvCxnSpPr>
            <p:spPr>
              <a:xfrm rot="6000000" flipH="1">
                <a:off x="528140" y="2936862"/>
                <a:ext cx="288927" cy="323873"/>
              </a:xfrm>
              <a:prstGeom prst="curvedConnector4">
                <a:avLst>
                  <a:gd name="adj1" fmla="val -42952"/>
                  <a:gd name="adj2" fmla="val 128240"/>
                </a:avLst>
              </a:prstGeom>
              <a:ln w="28575">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Shape 96"/>
              <p:cNvCxnSpPr/>
              <p:nvPr/>
            </p:nvCxnSpPr>
            <p:spPr>
              <a:xfrm rot="6000000" flipH="1">
                <a:off x="1683129" y="4436265"/>
                <a:ext cx="288927" cy="325462"/>
              </a:xfrm>
              <a:prstGeom prst="curvedConnector4">
                <a:avLst>
                  <a:gd name="adj1" fmla="val -42952"/>
                  <a:gd name="adj2" fmla="val 128240"/>
                </a:avLst>
              </a:prstGeom>
              <a:ln w="28575">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hape 97"/>
              <p:cNvCxnSpPr/>
              <p:nvPr/>
            </p:nvCxnSpPr>
            <p:spPr>
              <a:xfrm rot="6000000" flipH="1">
                <a:off x="3682730" y="4794250"/>
                <a:ext cx="288927" cy="323873"/>
              </a:xfrm>
              <a:prstGeom prst="curvedConnector4">
                <a:avLst>
                  <a:gd name="adj1" fmla="val -42952"/>
                  <a:gd name="adj2" fmla="val 128240"/>
                </a:avLst>
              </a:prstGeom>
              <a:ln w="28575">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Shape 98"/>
              <p:cNvCxnSpPr/>
              <p:nvPr/>
            </p:nvCxnSpPr>
            <p:spPr>
              <a:xfrm rot="6000000" flipH="1">
                <a:off x="7040535" y="3508366"/>
                <a:ext cx="288927" cy="323873"/>
              </a:xfrm>
              <a:prstGeom prst="curvedConnector4">
                <a:avLst>
                  <a:gd name="adj1" fmla="val -42952"/>
                  <a:gd name="adj2" fmla="val 128240"/>
                </a:avLst>
              </a:prstGeom>
              <a:ln w="28575">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hape 99"/>
              <p:cNvCxnSpPr/>
              <p:nvPr/>
            </p:nvCxnSpPr>
            <p:spPr>
              <a:xfrm rot="6000000" flipH="1">
                <a:off x="4540042" y="2936862"/>
                <a:ext cx="288927" cy="323873"/>
              </a:xfrm>
              <a:prstGeom prst="curvedConnector4">
                <a:avLst>
                  <a:gd name="adj1" fmla="val -42952"/>
                  <a:gd name="adj2" fmla="val 128240"/>
                </a:avLst>
              </a:prstGeom>
              <a:ln w="28575">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Shape 100"/>
              <p:cNvCxnSpPr/>
              <p:nvPr/>
            </p:nvCxnSpPr>
            <p:spPr>
              <a:xfrm rot="6000000" flipH="1">
                <a:off x="4182829" y="1008035"/>
                <a:ext cx="288927" cy="323873"/>
              </a:xfrm>
              <a:prstGeom prst="curvedConnector4">
                <a:avLst>
                  <a:gd name="adj1" fmla="val -42952"/>
                  <a:gd name="adj2" fmla="val 128240"/>
                </a:avLst>
              </a:prstGeom>
              <a:ln w="28575">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Shape 101"/>
              <p:cNvCxnSpPr/>
              <p:nvPr/>
            </p:nvCxnSpPr>
            <p:spPr>
              <a:xfrm rot="6000000" flipH="1">
                <a:off x="1754572" y="1007241"/>
                <a:ext cx="288927" cy="325461"/>
              </a:xfrm>
              <a:prstGeom prst="curvedConnector4">
                <a:avLst>
                  <a:gd name="adj1" fmla="val -42952"/>
                  <a:gd name="adj2" fmla="val 128240"/>
                </a:avLst>
              </a:prstGeom>
              <a:ln w="28575">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30910" name="TextBox 102"/>
              <p:cNvSpPr txBox="1">
                <a:spLocks noChangeArrowheads="1"/>
              </p:cNvSpPr>
              <p:nvPr/>
            </p:nvSpPr>
            <p:spPr bwMode="auto">
              <a:xfrm>
                <a:off x="1674724" y="732992"/>
                <a:ext cx="857256" cy="338554"/>
              </a:xfrm>
              <a:prstGeom prst="rect">
                <a:avLst/>
              </a:prstGeom>
              <a:noFill/>
              <a:ln w="9525">
                <a:noFill/>
                <a:miter lim="800000"/>
                <a:headEnd/>
                <a:tailEnd/>
              </a:ln>
            </p:spPr>
            <p:txBody>
              <a:bodyPr>
                <a:spAutoFit/>
              </a:bodyPr>
              <a:lstStyle/>
              <a:p>
                <a:pPr algn="ctr"/>
                <a:r>
                  <a:rPr lang="en-CA" sz="1600">
                    <a:latin typeface="Calibri" pitchFamily="34" charset="0"/>
                  </a:rPr>
                  <a:t>PCUN</a:t>
                </a:r>
              </a:p>
            </p:txBody>
          </p:sp>
          <p:sp>
            <p:nvSpPr>
              <p:cNvPr id="1230911" name="TextBox 103"/>
              <p:cNvSpPr txBox="1">
                <a:spLocks noChangeArrowheads="1"/>
              </p:cNvSpPr>
              <p:nvPr/>
            </p:nvSpPr>
            <p:spPr bwMode="auto">
              <a:xfrm>
                <a:off x="455100" y="2754376"/>
                <a:ext cx="857256" cy="338554"/>
              </a:xfrm>
              <a:prstGeom prst="rect">
                <a:avLst/>
              </a:prstGeom>
              <a:noFill/>
              <a:ln w="9525">
                <a:noFill/>
                <a:miter lim="800000"/>
                <a:headEnd/>
                <a:tailEnd/>
              </a:ln>
            </p:spPr>
            <p:txBody>
              <a:bodyPr>
                <a:spAutoFit/>
              </a:bodyPr>
              <a:lstStyle/>
              <a:p>
                <a:pPr algn="ctr"/>
                <a:r>
                  <a:rPr lang="en-CA" sz="1600">
                    <a:latin typeface="Calibri" pitchFamily="34" charset="0"/>
                  </a:rPr>
                  <a:t>MOG</a:t>
                </a:r>
              </a:p>
            </p:txBody>
          </p:sp>
          <p:sp>
            <p:nvSpPr>
              <p:cNvPr id="1230912" name="TextBox 104"/>
              <p:cNvSpPr txBox="1">
                <a:spLocks noChangeArrowheads="1"/>
              </p:cNvSpPr>
              <p:nvPr/>
            </p:nvSpPr>
            <p:spPr bwMode="auto">
              <a:xfrm>
                <a:off x="1584856" y="4241322"/>
                <a:ext cx="857256" cy="338554"/>
              </a:xfrm>
              <a:prstGeom prst="rect">
                <a:avLst/>
              </a:prstGeom>
              <a:noFill/>
              <a:ln w="9525">
                <a:noFill/>
                <a:miter lim="800000"/>
                <a:headEnd/>
                <a:tailEnd/>
              </a:ln>
            </p:spPr>
            <p:txBody>
              <a:bodyPr>
                <a:spAutoFit/>
              </a:bodyPr>
              <a:lstStyle/>
              <a:p>
                <a:pPr algn="ctr"/>
                <a:r>
                  <a:rPr lang="en-CA" sz="1600">
                    <a:latin typeface="Calibri" pitchFamily="34" charset="0"/>
                  </a:rPr>
                  <a:t>MTG</a:t>
                </a:r>
              </a:p>
            </p:txBody>
          </p:sp>
          <p:sp>
            <p:nvSpPr>
              <p:cNvPr id="1230913" name="TextBox 105"/>
              <p:cNvSpPr txBox="1">
                <a:spLocks noChangeArrowheads="1"/>
              </p:cNvSpPr>
              <p:nvPr/>
            </p:nvSpPr>
            <p:spPr bwMode="auto">
              <a:xfrm>
                <a:off x="3630054" y="4598718"/>
                <a:ext cx="857256" cy="338554"/>
              </a:xfrm>
              <a:prstGeom prst="rect">
                <a:avLst/>
              </a:prstGeom>
              <a:noFill/>
              <a:ln w="9525">
                <a:noFill/>
                <a:miter lim="800000"/>
                <a:headEnd/>
                <a:tailEnd/>
              </a:ln>
            </p:spPr>
            <p:txBody>
              <a:bodyPr>
                <a:spAutoFit/>
              </a:bodyPr>
              <a:lstStyle/>
              <a:p>
                <a:pPr algn="ctr"/>
                <a:r>
                  <a:rPr lang="en-CA" sz="1600">
                    <a:latin typeface="Calibri" pitchFamily="34" charset="0"/>
                  </a:rPr>
                  <a:t>HIP</a:t>
                </a:r>
              </a:p>
            </p:txBody>
          </p:sp>
          <p:sp>
            <p:nvSpPr>
              <p:cNvPr id="1230914" name="TextBox 106"/>
              <p:cNvSpPr txBox="1">
                <a:spLocks noChangeArrowheads="1"/>
              </p:cNvSpPr>
              <p:nvPr/>
            </p:nvSpPr>
            <p:spPr bwMode="auto">
              <a:xfrm>
                <a:off x="7000892" y="3214686"/>
                <a:ext cx="857256" cy="338554"/>
              </a:xfrm>
              <a:prstGeom prst="rect">
                <a:avLst/>
              </a:prstGeom>
              <a:noFill/>
              <a:ln w="9525">
                <a:noFill/>
                <a:miter lim="800000"/>
                <a:headEnd/>
                <a:tailEnd/>
              </a:ln>
            </p:spPr>
            <p:txBody>
              <a:bodyPr>
                <a:spAutoFit/>
              </a:bodyPr>
              <a:lstStyle/>
              <a:p>
                <a:pPr algn="ctr"/>
                <a:r>
                  <a:rPr lang="en-CA" sz="1600">
                    <a:latin typeface="Calibri" pitchFamily="34" charset="0"/>
                  </a:rPr>
                  <a:t>INS</a:t>
                </a:r>
              </a:p>
            </p:txBody>
          </p:sp>
          <p:sp>
            <p:nvSpPr>
              <p:cNvPr id="1230915" name="TextBox 107"/>
              <p:cNvSpPr txBox="1">
                <a:spLocks noChangeArrowheads="1"/>
              </p:cNvSpPr>
              <p:nvPr/>
            </p:nvSpPr>
            <p:spPr bwMode="auto">
              <a:xfrm>
                <a:off x="4455628" y="2741124"/>
                <a:ext cx="857256" cy="338554"/>
              </a:xfrm>
              <a:prstGeom prst="rect">
                <a:avLst/>
              </a:prstGeom>
              <a:noFill/>
              <a:ln w="9525">
                <a:noFill/>
                <a:miter lim="800000"/>
                <a:headEnd/>
                <a:tailEnd/>
              </a:ln>
            </p:spPr>
            <p:txBody>
              <a:bodyPr>
                <a:spAutoFit/>
              </a:bodyPr>
              <a:lstStyle/>
              <a:p>
                <a:pPr algn="ctr"/>
                <a:r>
                  <a:rPr lang="en-CA" sz="1600">
                    <a:latin typeface="Calibri" pitchFamily="34" charset="0"/>
                  </a:rPr>
                  <a:t>THA</a:t>
                </a:r>
              </a:p>
            </p:txBody>
          </p:sp>
          <p:sp>
            <p:nvSpPr>
              <p:cNvPr id="1230916" name="TextBox 108"/>
              <p:cNvSpPr txBox="1">
                <a:spLocks noChangeArrowheads="1"/>
              </p:cNvSpPr>
              <p:nvPr/>
            </p:nvSpPr>
            <p:spPr bwMode="auto">
              <a:xfrm>
                <a:off x="4161802" y="785794"/>
                <a:ext cx="857256" cy="338554"/>
              </a:xfrm>
              <a:prstGeom prst="rect">
                <a:avLst/>
              </a:prstGeom>
              <a:noFill/>
              <a:ln w="9525">
                <a:noFill/>
                <a:miter lim="800000"/>
                <a:headEnd/>
                <a:tailEnd/>
              </a:ln>
            </p:spPr>
            <p:txBody>
              <a:bodyPr>
                <a:spAutoFit/>
              </a:bodyPr>
              <a:lstStyle/>
              <a:p>
                <a:pPr algn="ctr"/>
                <a:r>
                  <a:rPr lang="en-CA" sz="1600">
                    <a:latin typeface="Calibri" pitchFamily="34" charset="0"/>
                  </a:rPr>
                  <a:t>DCG</a:t>
                </a:r>
              </a:p>
            </p:txBody>
          </p:sp>
        </p:grpSp>
        <p:cxnSp>
          <p:nvCxnSpPr>
            <p:cNvPr id="47" name="Straight Arrow Connector 23"/>
            <p:cNvCxnSpPr/>
            <p:nvPr/>
          </p:nvCxnSpPr>
          <p:spPr>
            <a:xfrm flipV="1">
              <a:off x="2925387" y="4114805"/>
              <a:ext cx="2256000" cy="106680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23"/>
            <p:cNvCxnSpPr>
              <a:stCxn id="55" idx="3"/>
            </p:cNvCxnSpPr>
            <p:nvPr/>
          </p:nvCxnSpPr>
          <p:spPr>
            <a:xfrm rot="5400000">
              <a:off x="3608095" y="3573390"/>
              <a:ext cx="1052520" cy="2249651"/>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grpSp>
      <p:sp>
        <p:nvSpPr>
          <p:cNvPr id="1230852" name="TextBox 109"/>
          <p:cNvSpPr txBox="1">
            <a:spLocks noChangeArrowheads="1"/>
          </p:cNvSpPr>
          <p:nvPr/>
        </p:nvSpPr>
        <p:spPr bwMode="auto">
          <a:xfrm>
            <a:off x="6286500" y="6286500"/>
            <a:ext cx="2714625" cy="369888"/>
          </a:xfrm>
          <a:prstGeom prst="rect">
            <a:avLst/>
          </a:prstGeom>
          <a:noFill/>
          <a:ln w="9525">
            <a:noFill/>
            <a:miter lim="800000"/>
            <a:headEnd/>
            <a:tailEnd/>
          </a:ln>
        </p:spPr>
        <p:txBody>
          <a:bodyPr>
            <a:spAutoFit/>
          </a:bodyPr>
          <a:lstStyle/>
          <a:p>
            <a:r>
              <a:rPr lang="en-US">
                <a:latin typeface="Calibri" pitchFamily="34" charset="0"/>
              </a:rPr>
              <a:t>Source: Wang et al. (2010)</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897" name="제목 1"/>
          <p:cNvSpPr>
            <a:spLocks noGrp="1"/>
          </p:cNvSpPr>
          <p:nvPr>
            <p:ph type="title"/>
          </p:nvPr>
        </p:nvSpPr>
        <p:spPr/>
        <p:txBody>
          <a:bodyPr/>
          <a:lstStyle/>
          <a:p>
            <a:pPr eaLnBrk="1" hangingPunct="1"/>
            <a:r>
              <a:rPr lang="en-US" sz="4000" b="1" dirty="0" smtClean="0"/>
              <a:t>Result 2: Memory Task Data</a:t>
            </a:r>
          </a:p>
        </p:txBody>
      </p:sp>
      <p:sp>
        <p:nvSpPr>
          <p:cNvPr id="2" name="Content Placeholder 1"/>
          <p:cNvSpPr>
            <a:spLocks noGrp="1"/>
          </p:cNvSpPr>
          <p:nvPr>
            <p:ph idx="1"/>
          </p:nvPr>
        </p:nvSpPr>
        <p:spPr/>
        <p:txBody>
          <a:bodyPr/>
          <a:lstStyle/>
          <a:p>
            <a:pPr marL="0" indent="0">
              <a:buNone/>
            </a:pPr>
            <a:endParaRPr lang="en-CA" dirty="0"/>
          </a:p>
        </p:txBody>
      </p:sp>
      <p:sp>
        <p:nvSpPr>
          <p:cNvPr id="8" name="직사각형 7"/>
          <p:cNvSpPr/>
          <p:nvPr/>
        </p:nvSpPr>
        <p:spPr>
          <a:xfrm>
            <a:off x="428625" y="1177925"/>
            <a:ext cx="8124825" cy="46038"/>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CA"/>
          </a:p>
        </p:txBody>
      </p:sp>
      <p:grpSp>
        <p:nvGrpSpPr>
          <p:cNvPr id="1232899" name="그룹 54"/>
          <p:cNvGrpSpPr>
            <a:grpSpLocks/>
          </p:cNvGrpSpPr>
          <p:nvPr/>
        </p:nvGrpSpPr>
        <p:grpSpPr bwMode="auto">
          <a:xfrm>
            <a:off x="1098550" y="1500188"/>
            <a:ext cx="7402513" cy="4643437"/>
            <a:chOff x="1098042" y="1500174"/>
            <a:chExt cx="7403048" cy="4643470"/>
          </a:xfrm>
        </p:grpSpPr>
        <p:grpSp>
          <p:nvGrpSpPr>
            <p:cNvPr id="1232900" name="그룹 66"/>
            <p:cNvGrpSpPr>
              <a:grpSpLocks/>
            </p:cNvGrpSpPr>
            <p:nvPr/>
          </p:nvGrpSpPr>
          <p:grpSpPr bwMode="auto">
            <a:xfrm>
              <a:off x="1098042" y="1500174"/>
              <a:ext cx="7403048" cy="4643470"/>
              <a:chOff x="1098042" y="1500174"/>
              <a:chExt cx="7403048" cy="4643470"/>
            </a:xfrm>
          </p:grpSpPr>
          <p:grpSp>
            <p:nvGrpSpPr>
              <p:cNvPr id="1232902" name="그룹 202"/>
              <p:cNvGrpSpPr>
                <a:grpSpLocks/>
              </p:cNvGrpSpPr>
              <p:nvPr/>
            </p:nvGrpSpPr>
            <p:grpSpPr bwMode="auto">
              <a:xfrm>
                <a:off x="1098042" y="1500174"/>
                <a:ext cx="7403048" cy="4643470"/>
                <a:chOff x="455100" y="500042"/>
                <a:chExt cx="7403048" cy="4643470"/>
              </a:xfrm>
            </p:grpSpPr>
            <p:sp>
              <p:nvSpPr>
                <p:cNvPr id="117" name="Oval 3"/>
                <p:cNvSpPr/>
                <p:nvPr/>
              </p:nvSpPr>
              <p:spPr>
                <a:xfrm>
                  <a:off x="4214572" y="571480"/>
                  <a:ext cx="785870" cy="785819"/>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sz="1050" dirty="0"/>
                </a:p>
              </p:txBody>
            </p:sp>
            <p:sp>
              <p:nvSpPr>
                <p:cNvPr id="118" name="Oval 3"/>
                <p:cNvSpPr/>
                <p:nvPr/>
              </p:nvSpPr>
              <p:spPr>
                <a:xfrm>
                  <a:off x="1642636" y="4000504"/>
                  <a:ext cx="785870" cy="785819"/>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sz="1050" dirty="0"/>
                </a:p>
              </p:txBody>
            </p:sp>
            <p:sp>
              <p:nvSpPr>
                <p:cNvPr id="119" name="Oval 3"/>
                <p:cNvSpPr/>
                <p:nvPr/>
              </p:nvSpPr>
              <p:spPr>
                <a:xfrm>
                  <a:off x="499553" y="2500306"/>
                  <a:ext cx="785870" cy="785818"/>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sz="1050" dirty="0"/>
                </a:p>
              </p:txBody>
            </p:sp>
            <p:sp>
              <p:nvSpPr>
                <p:cNvPr id="120" name="Oval 3"/>
                <p:cNvSpPr/>
                <p:nvPr/>
              </p:nvSpPr>
              <p:spPr>
                <a:xfrm>
                  <a:off x="1714079" y="500042"/>
                  <a:ext cx="785869" cy="785818"/>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sz="1050" dirty="0"/>
                </a:p>
              </p:txBody>
            </p:sp>
            <p:sp>
              <p:nvSpPr>
                <p:cNvPr id="121" name="Oval 3"/>
                <p:cNvSpPr/>
                <p:nvPr/>
              </p:nvSpPr>
              <p:spPr>
                <a:xfrm>
                  <a:off x="3643030" y="4357694"/>
                  <a:ext cx="785870" cy="785818"/>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sz="1050" dirty="0"/>
                </a:p>
              </p:txBody>
            </p:sp>
            <p:sp>
              <p:nvSpPr>
                <p:cNvPr id="122" name="Oval 3"/>
                <p:cNvSpPr/>
                <p:nvPr/>
              </p:nvSpPr>
              <p:spPr>
                <a:xfrm>
                  <a:off x="7000836" y="3000372"/>
                  <a:ext cx="785869" cy="785819"/>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sz="1050" dirty="0"/>
                </a:p>
              </p:txBody>
            </p:sp>
            <p:sp>
              <p:nvSpPr>
                <p:cNvPr id="123" name="Oval 3"/>
                <p:cNvSpPr/>
                <p:nvPr/>
              </p:nvSpPr>
              <p:spPr>
                <a:xfrm>
                  <a:off x="4500342" y="2500306"/>
                  <a:ext cx="785870" cy="785818"/>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sz="1050" dirty="0"/>
                </a:p>
              </p:txBody>
            </p:sp>
            <p:cxnSp>
              <p:nvCxnSpPr>
                <p:cNvPr id="124" name="Straight Arrow Connector 23"/>
                <p:cNvCxnSpPr/>
                <p:nvPr/>
              </p:nvCxnSpPr>
              <p:spPr>
                <a:xfrm rot="5400000" flipH="1" flipV="1">
                  <a:off x="580567" y="1347745"/>
                  <a:ext cx="1401773" cy="865251"/>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23"/>
                <p:cNvCxnSpPr/>
                <p:nvPr/>
              </p:nvCxnSpPr>
              <p:spPr>
                <a:xfrm rot="5400000">
                  <a:off x="410698" y="1231854"/>
                  <a:ext cx="1571636" cy="96527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23"/>
                <p:cNvCxnSpPr/>
                <p:nvPr/>
              </p:nvCxnSpPr>
              <p:spPr>
                <a:xfrm rot="10800000">
                  <a:off x="839303" y="3298824"/>
                  <a:ext cx="803333" cy="1095383"/>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23"/>
                <p:cNvCxnSpPr>
                  <a:stCxn id="118" idx="3"/>
                </p:cNvCxnSpPr>
                <p:nvPr/>
              </p:nvCxnSpPr>
              <p:spPr>
                <a:xfrm rot="16200000" flipH="1">
                  <a:off x="428950" y="3358323"/>
                  <a:ext cx="1400185" cy="102718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23"/>
                <p:cNvCxnSpPr>
                  <a:stCxn id="120" idx="5"/>
                  <a:endCxn id="121" idx="4"/>
                </p:cNvCxnSpPr>
                <p:nvPr/>
              </p:nvCxnSpPr>
              <p:spPr>
                <a:xfrm rot="5400000" flipH="1" flipV="1">
                  <a:off x="5233068" y="2867714"/>
                  <a:ext cx="1243021" cy="3079973"/>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23"/>
                <p:cNvCxnSpPr/>
                <p:nvPr/>
              </p:nvCxnSpPr>
              <p:spPr>
                <a:xfrm rot="10800000" flipV="1">
                  <a:off x="4428900" y="3786190"/>
                  <a:ext cx="2714821" cy="107157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23"/>
                <p:cNvCxnSpPr>
                  <a:stCxn id="121" idx="0"/>
                </p:cNvCxnSpPr>
                <p:nvPr/>
              </p:nvCxnSpPr>
              <p:spPr>
                <a:xfrm rot="16200000" flipV="1">
                  <a:off x="5125932" y="731740"/>
                  <a:ext cx="2130440" cy="2406824"/>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23"/>
                <p:cNvCxnSpPr/>
                <p:nvPr/>
              </p:nvCxnSpPr>
              <p:spPr>
                <a:xfrm>
                  <a:off x="4987741" y="1004871"/>
                  <a:ext cx="2240124" cy="2008201"/>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23"/>
                <p:cNvCxnSpPr>
                  <a:stCxn id="117" idx="0"/>
                </p:cNvCxnSpPr>
                <p:nvPr/>
              </p:nvCxnSpPr>
              <p:spPr>
                <a:xfrm rot="16200000" flipV="1">
                  <a:off x="3375519" y="-661300"/>
                  <a:ext cx="71438" cy="2394123"/>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23"/>
                <p:cNvCxnSpPr>
                  <a:stCxn id="119" idx="7"/>
                  <a:endCxn id="117" idx="1"/>
                </p:cNvCxnSpPr>
                <p:nvPr/>
              </p:nvCxnSpPr>
              <p:spPr>
                <a:xfrm rot="16200000" flipH="1">
                  <a:off x="3322335" y="-322352"/>
                  <a:ext cx="71438" cy="1944829"/>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23"/>
                <p:cNvCxnSpPr/>
                <p:nvPr/>
              </p:nvCxnSpPr>
              <p:spPr>
                <a:xfrm rot="5400000">
                  <a:off x="606805" y="2607461"/>
                  <a:ext cx="2714644" cy="71443"/>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23"/>
                <p:cNvCxnSpPr>
                  <a:endCxn id="119" idx="4"/>
                </p:cNvCxnSpPr>
                <p:nvPr/>
              </p:nvCxnSpPr>
              <p:spPr>
                <a:xfrm rot="5400000" flipH="1" flipV="1">
                  <a:off x="714763" y="2607461"/>
                  <a:ext cx="2714644" cy="71443"/>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23"/>
                <p:cNvCxnSpPr>
                  <a:endCxn id="120" idx="1"/>
                </p:cNvCxnSpPr>
                <p:nvPr/>
              </p:nvCxnSpPr>
              <p:spPr>
                <a:xfrm rot="16200000" flipH="1">
                  <a:off x="1393484" y="2106553"/>
                  <a:ext cx="3186136" cy="154475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23"/>
                <p:cNvCxnSpPr/>
                <p:nvPr/>
              </p:nvCxnSpPr>
              <p:spPr>
                <a:xfrm rot="16200000" flipV="1">
                  <a:off x="1464135" y="2035908"/>
                  <a:ext cx="3214710" cy="1571739"/>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23"/>
                <p:cNvCxnSpPr>
                  <a:stCxn id="119" idx="5"/>
                </p:cNvCxnSpPr>
                <p:nvPr/>
              </p:nvCxnSpPr>
              <p:spPr>
                <a:xfrm rot="16200000" flipH="1">
                  <a:off x="2635741" y="921457"/>
                  <a:ext cx="1614499" cy="2114703"/>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23"/>
                <p:cNvCxnSpPr/>
                <p:nvPr/>
              </p:nvCxnSpPr>
              <p:spPr>
                <a:xfrm rot="10800000">
                  <a:off x="2415805" y="1058846"/>
                  <a:ext cx="2143280" cy="1643074"/>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23"/>
                <p:cNvCxnSpPr/>
                <p:nvPr/>
              </p:nvCxnSpPr>
              <p:spPr>
                <a:xfrm>
                  <a:off x="2487247" y="982645"/>
                  <a:ext cx="4500888" cy="2251091"/>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23"/>
                <p:cNvCxnSpPr>
                  <a:endCxn id="119" idx="6"/>
                </p:cNvCxnSpPr>
                <p:nvPr/>
              </p:nvCxnSpPr>
              <p:spPr>
                <a:xfrm rot="10800000">
                  <a:off x="2499948" y="893745"/>
                  <a:ext cx="4572330" cy="228601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23"/>
                <p:cNvCxnSpPr/>
                <p:nvPr/>
              </p:nvCxnSpPr>
              <p:spPr>
                <a:xfrm flipV="1">
                  <a:off x="999652" y="857232"/>
                  <a:ext cx="3214919" cy="1643075"/>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23"/>
                <p:cNvCxnSpPr/>
                <p:nvPr/>
              </p:nvCxnSpPr>
              <p:spPr>
                <a:xfrm>
                  <a:off x="1169527" y="2643182"/>
                  <a:ext cx="3357806" cy="250827"/>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23"/>
                <p:cNvCxnSpPr/>
                <p:nvPr/>
              </p:nvCxnSpPr>
              <p:spPr>
                <a:xfrm rot="5400000" flipH="1" flipV="1">
                  <a:off x="1766564" y="1506453"/>
                  <a:ext cx="2870220" cy="214328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23"/>
                <p:cNvCxnSpPr/>
                <p:nvPr/>
              </p:nvCxnSpPr>
              <p:spPr>
                <a:xfrm rot="5400000" flipH="1" flipV="1">
                  <a:off x="2642933" y="2571727"/>
                  <a:ext cx="3071835" cy="500099"/>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23"/>
                <p:cNvCxnSpPr>
                  <a:endCxn id="120" idx="0"/>
                </p:cNvCxnSpPr>
                <p:nvPr/>
              </p:nvCxnSpPr>
              <p:spPr>
                <a:xfrm rot="5400000">
                  <a:off x="2777085" y="2616972"/>
                  <a:ext cx="3000396" cy="48104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23"/>
                <p:cNvCxnSpPr/>
                <p:nvPr/>
              </p:nvCxnSpPr>
              <p:spPr>
                <a:xfrm rot="16200000" flipV="1">
                  <a:off x="4183653" y="1839104"/>
                  <a:ext cx="1214447" cy="10795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23"/>
                <p:cNvCxnSpPr/>
                <p:nvPr/>
              </p:nvCxnSpPr>
              <p:spPr>
                <a:xfrm rot="16200000" flipH="1">
                  <a:off x="4116177" y="1874823"/>
                  <a:ext cx="1143008" cy="10795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23"/>
                <p:cNvCxnSpPr/>
                <p:nvPr/>
              </p:nvCxnSpPr>
              <p:spPr>
                <a:xfrm rot="5400000" flipH="1" flipV="1">
                  <a:off x="3933603" y="3652826"/>
                  <a:ext cx="1187458" cy="400079"/>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23"/>
                <p:cNvCxnSpPr/>
                <p:nvPr/>
              </p:nvCxnSpPr>
              <p:spPr>
                <a:xfrm rot="5400000">
                  <a:off x="3785958" y="3571862"/>
                  <a:ext cx="1285884" cy="42865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23"/>
                <p:cNvCxnSpPr/>
                <p:nvPr/>
              </p:nvCxnSpPr>
              <p:spPr>
                <a:xfrm>
                  <a:off x="5286212" y="2906709"/>
                  <a:ext cx="1714624" cy="392115"/>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23"/>
                <p:cNvCxnSpPr>
                  <a:stCxn id="121" idx="2"/>
                </p:cNvCxnSpPr>
                <p:nvPr/>
              </p:nvCxnSpPr>
              <p:spPr>
                <a:xfrm rot="10800000">
                  <a:off x="5286212" y="3000372"/>
                  <a:ext cx="1714624" cy="393703"/>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53" name="Shape 152"/>
                <p:cNvCxnSpPr/>
                <p:nvPr/>
              </p:nvCxnSpPr>
              <p:spPr>
                <a:xfrm rot="6000000" flipH="1">
                  <a:off x="528140" y="2936862"/>
                  <a:ext cx="288927" cy="323873"/>
                </a:xfrm>
                <a:prstGeom prst="curvedConnector4">
                  <a:avLst>
                    <a:gd name="adj1" fmla="val -42952"/>
                    <a:gd name="adj2" fmla="val 128240"/>
                  </a:avLst>
                </a:prstGeom>
                <a:ln w="28575">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4" name="Shape 153"/>
                <p:cNvCxnSpPr/>
                <p:nvPr/>
              </p:nvCxnSpPr>
              <p:spPr>
                <a:xfrm rot="6000000" flipH="1">
                  <a:off x="7040535" y="3508366"/>
                  <a:ext cx="288927" cy="323873"/>
                </a:xfrm>
                <a:prstGeom prst="curvedConnector4">
                  <a:avLst>
                    <a:gd name="adj1" fmla="val -42952"/>
                    <a:gd name="adj2" fmla="val 128240"/>
                  </a:avLst>
                </a:prstGeom>
                <a:ln w="28575">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5" name="Shape 154"/>
                <p:cNvCxnSpPr/>
                <p:nvPr/>
              </p:nvCxnSpPr>
              <p:spPr>
                <a:xfrm rot="6000000" flipH="1">
                  <a:off x="4182829" y="1008035"/>
                  <a:ext cx="288927" cy="323873"/>
                </a:xfrm>
                <a:prstGeom prst="curvedConnector4">
                  <a:avLst>
                    <a:gd name="adj1" fmla="val -42952"/>
                    <a:gd name="adj2" fmla="val 128240"/>
                  </a:avLst>
                </a:prstGeom>
                <a:ln w="28575">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6" name="Shape 155"/>
                <p:cNvCxnSpPr/>
                <p:nvPr/>
              </p:nvCxnSpPr>
              <p:spPr>
                <a:xfrm rot="6000000" flipH="1">
                  <a:off x="1754572" y="1007241"/>
                  <a:ext cx="288927" cy="325461"/>
                </a:xfrm>
                <a:prstGeom prst="curvedConnector4">
                  <a:avLst>
                    <a:gd name="adj1" fmla="val -42952"/>
                    <a:gd name="adj2" fmla="val 128240"/>
                  </a:avLst>
                </a:prstGeom>
                <a:ln w="28575">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32945" name="TextBox 156"/>
                <p:cNvSpPr txBox="1">
                  <a:spLocks noChangeArrowheads="1"/>
                </p:cNvSpPr>
                <p:nvPr/>
              </p:nvSpPr>
              <p:spPr bwMode="auto">
                <a:xfrm>
                  <a:off x="1674724" y="732992"/>
                  <a:ext cx="857256" cy="338554"/>
                </a:xfrm>
                <a:prstGeom prst="rect">
                  <a:avLst/>
                </a:prstGeom>
                <a:noFill/>
                <a:ln w="9525">
                  <a:noFill/>
                  <a:miter lim="800000"/>
                  <a:headEnd/>
                  <a:tailEnd/>
                </a:ln>
              </p:spPr>
              <p:txBody>
                <a:bodyPr>
                  <a:spAutoFit/>
                </a:bodyPr>
                <a:lstStyle/>
                <a:p>
                  <a:pPr algn="ctr"/>
                  <a:r>
                    <a:rPr lang="en-CA" sz="1600">
                      <a:latin typeface="Calibri" pitchFamily="34" charset="0"/>
                    </a:rPr>
                    <a:t>PCUN</a:t>
                  </a:r>
                </a:p>
              </p:txBody>
            </p:sp>
            <p:sp>
              <p:nvSpPr>
                <p:cNvPr id="1232946" name="TextBox 157"/>
                <p:cNvSpPr txBox="1">
                  <a:spLocks noChangeArrowheads="1"/>
                </p:cNvSpPr>
                <p:nvPr/>
              </p:nvSpPr>
              <p:spPr bwMode="auto">
                <a:xfrm>
                  <a:off x="455100" y="2754376"/>
                  <a:ext cx="857256" cy="338554"/>
                </a:xfrm>
                <a:prstGeom prst="rect">
                  <a:avLst/>
                </a:prstGeom>
                <a:noFill/>
                <a:ln w="9525">
                  <a:noFill/>
                  <a:miter lim="800000"/>
                  <a:headEnd/>
                  <a:tailEnd/>
                </a:ln>
              </p:spPr>
              <p:txBody>
                <a:bodyPr>
                  <a:spAutoFit/>
                </a:bodyPr>
                <a:lstStyle/>
                <a:p>
                  <a:pPr algn="ctr"/>
                  <a:r>
                    <a:rPr lang="en-CA" sz="1600">
                      <a:latin typeface="Calibri" pitchFamily="34" charset="0"/>
                    </a:rPr>
                    <a:t>MOG</a:t>
                  </a:r>
                </a:p>
              </p:txBody>
            </p:sp>
            <p:sp>
              <p:nvSpPr>
                <p:cNvPr id="1232947" name="TextBox 158"/>
                <p:cNvSpPr txBox="1">
                  <a:spLocks noChangeArrowheads="1"/>
                </p:cNvSpPr>
                <p:nvPr/>
              </p:nvSpPr>
              <p:spPr bwMode="auto">
                <a:xfrm>
                  <a:off x="1584856" y="4241322"/>
                  <a:ext cx="857256" cy="338554"/>
                </a:xfrm>
                <a:prstGeom prst="rect">
                  <a:avLst/>
                </a:prstGeom>
                <a:noFill/>
                <a:ln w="9525">
                  <a:noFill/>
                  <a:miter lim="800000"/>
                  <a:headEnd/>
                  <a:tailEnd/>
                </a:ln>
              </p:spPr>
              <p:txBody>
                <a:bodyPr>
                  <a:spAutoFit/>
                </a:bodyPr>
                <a:lstStyle/>
                <a:p>
                  <a:pPr algn="ctr"/>
                  <a:r>
                    <a:rPr lang="en-CA" sz="1600">
                      <a:latin typeface="Calibri" pitchFamily="34" charset="0"/>
                    </a:rPr>
                    <a:t>MTG</a:t>
                  </a:r>
                </a:p>
              </p:txBody>
            </p:sp>
            <p:sp>
              <p:nvSpPr>
                <p:cNvPr id="1232948" name="TextBox 159"/>
                <p:cNvSpPr txBox="1">
                  <a:spLocks noChangeArrowheads="1"/>
                </p:cNvSpPr>
                <p:nvPr/>
              </p:nvSpPr>
              <p:spPr bwMode="auto">
                <a:xfrm>
                  <a:off x="3630054" y="4598718"/>
                  <a:ext cx="857256" cy="338554"/>
                </a:xfrm>
                <a:prstGeom prst="rect">
                  <a:avLst/>
                </a:prstGeom>
                <a:noFill/>
                <a:ln w="9525">
                  <a:noFill/>
                  <a:miter lim="800000"/>
                  <a:headEnd/>
                  <a:tailEnd/>
                </a:ln>
              </p:spPr>
              <p:txBody>
                <a:bodyPr>
                  <a:spAutoFit/>
                </a:bodyPr>
                <a:lstStyle/>
                <a:p>
                  <a:pPr algn="ctr"/>
                  <a:r>
                    <a:rPr lang="en-CA" sz="1600">
                      <a:latin typeface="Calibri" pitchFamily="34" charset="0"/>
                    </a:rPr>
                    <a:t>HIP</a:t>
                  </a:r>
                </a:p>
              </p:txBody>
            </p:sp>
            <p:sp>
              <p:nvSpPr>
                <p:cNvPr id="1232949" name="TextBox 160"/>
                <p:cNvSpPr txBox="1">
                  <a:spLocks noChangeArrowheads="1"/>
                </p:cNvSpPr>
                <p:nvPr/>
              </p:nvSpPr>
              <p:spPr bwMode="auto">
                <a:xfrm>
                  <a:off x="7000892" y="3214686"/>
                  <a:ext cx="857256" cy="338554"/>
                </a:xfrm>
                <a:prstGeom prst="rect">
                  <a:avLst/>
                </a:prstGeom>
                <a:noFill/>
                <a:ln w="9525">
                  <a:noFill/>
                  <a:miter lim="800000"/>
                  <a:headEnd/>
                  <a:tailEnd/>
                </a:ln>
              </p:spPr>
              <p:txBody>
                <a:bodyPr>
                  <a:spAutoFit/>
                </a:bodyPr>
                <a:lstStyle/>
                <a:p>
                  <a:pPr algn="ctr"/>
                  <a:r>
                    <a:rPr lang="en-CA" sz="1600">
                      <a:latin typeface="Calibri" pitchFamily="34" charset="0"/>
                    </a:rPr>
                    <a:t>INS</a:t>
                  </a:r>
                </a:p>
              </p:txBody>
            </p:sp>
            <p:sp>
              <p:nvSpPr>
                <p:cNvPr id="1232950" name="TextBox 161"/>
                <p:cNvSpPr txBox="1">
                  <a:spLocks noChangeArrowheads="1"/>
                </p:cNvSpPr>
                <p:nvPr/>
              </p:nvSpPr>
              <p:spPr bwMode="auto">
                <a:xfrm>
                  <a:off x="4455628" y="2741124"/>
                  <a:ext cx="857256" cy="338554"/>
                </a:xfrm>
                <a:prstGeom prst="rect">
                  <a:avLst/>
                </a:prstGeom>
                <a:noFill/>
                <a:ln w="9525">
                  <a:noFill/>
                  <a:miter lim="800000"/>
                  <a:headEnd/>
                  <a:tailEnd/>
                </a:ln>
              </p:spPr>
              <p:txBody>
                <a:bodyPr>
                  <a:spAutoFit/>
                </a:bodyPr>
                <a:lstStyle/>
                <a:p>
                  <a:pPr algn="ctr"/>
                  <a:r>
                    <a:rPr lang="en-CA" sz="1600">
                      <a:latin typeface="Calibri" pitchFamily="34" charset="0"/>
                    </a:rPr>
                    <a:t>THA</a:t>
                  </a:r>
                </a:p>
              </p:txBody>
            </p:sp>
            <p:sp>
              <p:nvSpPr>
                <p:cNvPr id="1232951" name="TextBox 162"/>
                <p:cNvSpPr txBox="1">
                  <a:spLocks noChangeArrowheads="1"/>
                </p:cNvSpPr>
                <p:nvPr/>
              </p:nvSpPr>
              <p:spPr bwMode="auto">
                <a:xfrm>
                  <a:off x="4161802" y="785794"/>
                  <a:ext cx="857256" cy="338554"/>
                </a:xfrm>
                <a:prstGeom prst="rect">
                  <a:avLst/>
                </a:prstGeom>
                <a:noFill/>
                <a:ln w="9525">
                  <a:noFill/>
                  <a:miter lim="800000"/>
                  <a:headEnd/>
                  <a:tailEnd/>
                </a:ln>
              </p:spPr>
              <p:txBody>
                <a:bodyPr>
                  <a:spAutoFit/>
                </a:bodyPr>
                <a:lstStyle/>
                <a:p>
                  <a:pPr algn="ctr"/>
                  <a:r>
                    <a:rPr lang="en-CA" sz="1600">
                      <a:latin typeface="Calibri" pitchFamily="34" charset="0"/>
                    </a:rPr>
                    <a:t>DCG</a:t>
                  </a:r>
                </a:p>
              </p:txBody>
            </p:sp>
          </p:grpSp>
          <p:cxnSp>
            <p:nvCxnSpPr>
              <p:cNvPr id="115" name="Straight Arrow Connector 23"/>
              <p:cNvCxnSpPr/>
              <p:nvPr/>
            </p:nvCxnSpPr>
            <p:spPr>
              <a:xfrm flipV="1">
                <a:off x="2952376" y="4102104"/>
                <a:ext cx="2256001" cy="106680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23"/>
              <p:cNvCxnSpPr>
                <a:stCxn id="122" idx="3"/>
              </p:cNvCxnSpPr>
              <p:nvPr/>
            </p:nvCxnSpPr>
            <p:spPr>
              <a:xfrm rot="5400000">
                <a:off x="3608095" y="3573390"/>
                <a:ext cx="1052520" cy="2249651"/>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grpSp>
        <p:cxnSp>
          <p:nvCxnSpPr>
            <p:cNvPr id="113" name="Straight Arrow Connector 23"/>
            <p:cNvCxnSpPr/>
            <p:nvPr/>
          </p:nvCxnSpPr>
          <p:spPr>
            <a:xfrm rot="5400000">
              <a:off x="2500792" y="2599457"/>
              <a:ext cx="2828945" cy="2116291"/>
            </a:xfrm>
            <a:prstGeom prst="straightConnector1">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4945" name="제목 1"/>
          <p:cNvSpPr>
            <a:spLocks noGrp="1"/>
          </p:cNvSpPr>
          <p:nvPr>
            <p:ph type="title"/>
          </p:nvPr>
        </p:nvSpPr>
        <p:spPr>
          <a:xfrm>
            <a:off x="457200" y="225425"/>
            <a:ext cx="8229600" cy="1143000"/>
          </a:xfrm>
        </p:spPr>
        <p:txBody>
          <a:bodyPr/>
          <a:lstStyle/>
          <a:p>
            <a:pPr eaLnBrk="1" hangingPunct="1"/>
            <a:r>
              <a:rPr lang="en-US" sz="4000" b="1" dirty="0" smtClean="0"/>
              <a:t>A Summary so far</a:t>
            </a:r>
          </a:p>
        </p:txBody>
      </p:sp>
      <p:sp>
        <p:nvSpPr>
          <p:cNvPr id="8" name="직사각형 7"/>
          <p:cNvSpPr/>
          <p:nvPr/>
        </p:nvSpPr>
        <p:spPr>
          <a:xfrm>
            <a:off x="428625" y="1177925"/>
            <a:ext cx="8124825" cy="46038"/>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CA"/>
          </a:p>
        </p:txBody>
      </p:sp>
      <p:sp>
        <p:nvSpPr>
          <p:cNvPr id="1234947" name="내용 개체 틀 2"/>
          <p:cNvSpPr>
            <a:spLocks noGrp="1"/>
          </p:cNvSpPr>
          <p:nvPr>
            <p:ph idx="1"/>
          </p:nvPr>
        </p:nvSpPr>
        <p:spPr>
          <a:xfrm>
            <a:off x="428625" y="1428750"/>
            <a:ext cx="8229600" cy="4952578"/>
          </a:xfrm>
        </p:spPr>
        <p:txBody>
          <a:bodyPr/>
          <a:lstStyle/>
          <a:p>
            <a:pPr eaLnBrk="1" hangingPunct="1"/>
            <a:r>
              <a:rPr lang="en-US" dirty="0" smtClean="0"/>
              <a:t>Dynamic GSCA can accommodate more complex and elaborate models</a:t>
            </a:r>
          </a:p>
          <a:p>
            <a:pPr eaLnBrk="1" hangingPunct="1"/>
            <a:endParaRPr lang="en-US" dirty="0" smtClean="0"/>
          </a:p>
          <a:p>
            <a:pPr eaLnBrk="1" hangingPunct="1"/>
            <a:r>
              <a:rPr lang="en-US" dirty="0" smtClean="0"/>
              <a:t>Single optimization criterion/ Simple and reliable algorithm</a:t>
            </a:r>
          </a:p>
          <a:p>
            <a:pPr marL="0" indent="0" eaLnBrk="1" hangingPunct="1">
              <a:buNone/>
            </a:pPr>
            <a:endParaRPr lang="en-US" dirty="0" smtClean="0"/>
          </a:p>
          <a:p>
            <a:pPr eaLnBrk="1" hangingPunct="1"/>
            <a:r>
              <a:rPr lang="en-US" dirty="0" smtClean="0"/>
              <a:t>Modified moving block bootstrap method to handle correlated observations</a:t>
            </a:r>
          </a:p>
          <a:p>
            <a:pPr eaLnBrk="1" hangingPunct="1">
              <a:buFont typeface="Arial" charset="0"/>
              <a:buNone/>
            </a:pPr>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3" name="제목 1"/>
          <p:cNvSpPr>
            <a:spLocks noGrp="1"/>
          </p:cNvSpPr>
          <p:nvPr>
            <p:ph type="title"/>
          </p:nvPr>
        </p:nvSpPr>
        <p:spPr/>
        <p:txBody>
          <a:bodyPr/>
          <a:lstStyle/>
          <a:p>
            <a:pPr eaLnBrk="1" hangingPunct="1"/>
            <a:r>
              <a:rPr lang="en-US" sz="4000" b="1" smtClean="0"/>
              <a:t>Extensions of Dynamic GSCA</a:t>
            </a:r>
            <a:endParaRPr lang="en-CA" sz="4000" b="1" smtClean="0"/>
          </a:p>
        </p:txBody>
      </p:sp>
      <p:sp>
        <p:nvSpPr>
          <p:cNvPr id="1236994" name="내용 개체 틀 2"/>
          <p:cNvSpPr>
            <a:spLocks noGrp="1"/>
          </p:cNvSpPr>
          <p:nvPr>
            <p:ph idx="1"/>
          </p:nvPr>
        </p:nvSpPr>
        <p:spPr>
          <a:xfrm>
            <a:off x="1331640" y="1844824"/>
            <a:ext cx="6984776" cy="3312368"/>
          </a:xfrm>
        </p:spPr>
        <p:txBody>
          <a:bodyPr/>
          <a:lstStyle/>
          <a:p>
            <a:pPr marL="514350" indent="-514350" eaLnBrk="1" hangingPunct="1">
              <a:buAutoNum type="arabicPeriod"/>
            </a:pPr>
            <a:r>
              <a:rPr lang="en-US" dirty="0" smtClean="0"/>
              <a:t>Dynamic </a:t>
            </a:r>
            <a:r>
              <a:rPr lang="en-US" dirty="0"/>
              <a:t>GSCA </a:t>
            </a:r>
            <a:r>
              <a:rPr lang="en-US" sz="2800" dirty="0"/>
              <a:t>with </a:t>
            </a:r>
            <a:r>
              <a:rPr lang="en-US" altLang="ja-JP" sz="2800" dirty="0"/>
              <a:t>l</a:t>
            </a:r>
            <a:r>
              <a:rPr lang="en-US" sz="2800" dirty="0"/>
              <a:t>atent </a:t>
            </a:r>
            <a:r>
              <a:rPr lang="en-US" dirty="0" smtClean="0"/>
              <a:t>interactions</a:t>
            </a:r>
          </a:p>
          <a:p>
            <a:pPr marL="514350" indent="-514350" eaLnBrk="1" hangingPunct="1">
              <a:buAutoNum type="arabicPeriod"/>
            </a:pPr>
            <a:endParaRPr lang="en-US" dirty="0"/>
          </a:p>
          <a:p>
            <a:pPr marL="0" indent="0" eaLnBrk="1" hangingPunct="1">
              <a:buNone/>
            </a:pPr>
            <a:r>
              <a:rPr lang="en-US" dirty="0" smtClean="0"/>
              <a:t>2.  Simultaneous analy</a:t>
            </a:r>
            <a:r>
              <a:rPr lang="en-US" altLang="ja-JP" dirty="0" smtClean="0"/>
              <a:t>sis of</a:t>
            </a:r>
            <a:r>
              <a:rPr lang="en-US" dirty="0" smtClean="0"/>
              <a:t> multi-</a:t>
            </a:r>
            <a:r>
              <a:rPr lang="en-US" altLang="ja-JP" dirty="0" smtClean="0"/>
              <a:t>subject</a:t>
            </a:r>
            <a:r>
              <a:rPr lang="en-US" dirty="0" smtClean="0"/>
              <a:t> data </a:t>
            </a:r>
          </a:p>
          <a:p>
            <a:pPr marL="914400" lvl="1" indent="-514350" eaLnBrk="1" hangingPunct="1">
              <a:buFont typeface="Arial" charset="0"/>
              <a:buChar char="•"/>
            </a:pPr>
            <a:r>
              <a:rPr lang="en-US" dirty="0" smtClean="0"/>
              <a:t>Multi-sample (multi-group) comparison</a:t>
            </a:r>
          </a:p>
          <a:p>
            <a:pPr marL="914400" lvl="1" indent="-514350" eaLnBrk="1" hangingPunct="1">
              <a:buFont typeface="Arial" charset="0"/>
              <a:buChar char="•"/>
            </a:pPr>
            <a:r>
              <a:rPr lang="en-US" dirty="0" smtClean="0"/>
              <a:t>Multilevel analysis</a:t>
            </a:r>
          </a:p>
          <a:p>
            <a:pPr marL="914400" lvl="1" indent="-514350" eaLnBrk="1" hangingPunct="1">
              <a:buFont typeface="Arial" charset="0"/>
              <a:buChar char="•"/>
            </a:pPr>
            <a:endParaRPr lang="en-US" dirty="0" smtClean="0"/>
          </a:p>
          <a:p>
            <a:pPr marL="514350" indent="-514350" eaLnBrk="1" hangingPunct="1">
              <a:buFont typeface="Arial" charset="0"/>
              <a:buAutoNum type="arabicPeriod"/>
            </a:pPr>
            <a:endParaRPr lang="en-US" dirty="0" smtClean="0"/>
          </a:p>
          <a:p>
            <a:pPr marL="514350" indent="-514350" eaLnBrk="1" hangingPunct="1">
              <a:buFont typeface="Arial" charset="0"/>
              <a:buNone/>
            </a:pPr>
            <a:endParaRPr lang="en-US" b="1" dirty="0" smtClean="0"/>
          </a:p>
        </p:txBody>
      </p:sp>
      <p:sp>
        <p:nvSpPr>
          <p:cNvPr id="26" name="직사각형 25"/>
          <p:cNvSpPr/>
          <p:nvPr/>
        </p:nvSpPr>
        <p:spPr>
          <a:xfrm>
            <a:off x="428625" y="1177925"/>
            <a:ext cx="8124825" cy="46038"/>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CA"/>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ja-JP" sz="4000" dirty="0" smtClean="0">
                <a:ea typeface="ＭＳ Ｐゴシック" panose="020B0600070205080204" pitchFamily="34" charset="-128"/>
              </a:rPr>
              <a:t>Structural Equation </a:t>
            </a:r>
            <a:r>
              <a:rPr lang="en-US" altLang="ja-JP" sz="4000" dirty="0">
                <a:ea typeface="ＭＳ Ｐゴシック" panose="020B0600070205080204" pitchFamily="34" charset="-128"/>
              </a:rPr>
              <a:t>M</a:t>
            </a:r>
            <a:r>
              <a:rPr lang="en-US" altLang="ja-JP" sz="4000" dirty="0" smtClean="0">
                <a:ea typeface="ＭＳ Ｐゴシック" panose="020B0600070205080204" pitchFamily="34" charset="-128"/>
              </a:rPr>
              <a:t>odels (SEMs)</a:t>
            </a:r>
            <a:endParaRPr lang="en-US" sz="4000" dirty="0" smtClean="0"/>
          </a:p>
        </p:txBody>
      </p:sp>
      <p:sp>
        <p:nvSpPr>
          <p:cNvPr id="4099" name="Rectangle 3"/>
          <p:cNvSpPr>
            <a:spLocks noGrp="1" noChangeArrowheads="1"/>
          </p:cNvSpPr>
          <p:nvPr>
            <p:ph type="body" idx="1"/>
          </p:nvPr>
        </p:nvSpPr>
        <p:spPr>
          <a:xfrm>
            <a:off x="457200" y="1556792"/>
            <a:ext cx="8229600" cy="4320481"/>
          </a:xfrm>
        </p:spPr>
        <p:txBody>
          <a:bodyPr/>
          <a:lstStyle/>
          <a:p>
            <a:pPr eaLnBrk="1" hangingPunct="1">
              <a:lnSpc>
                <a:spcPct val="90000"/>
              </a:lnSpc>
            </a:pPr>
            <a:r>
              <a:rPr lang="en-US" altLang="ja-JP" dirty="0" smtClean="0">
                <a:ea typeface="ＭＳ Ｐゴシック" panose="020B0600070205080204" pitchFamily="34" charset="-128"/>
              </a:rPr>
              <a:t>Methods for investigating if hypothesized relationships among observed variables are consistent with data</a:t>
            </a:r>
          </a:p>
          <a:p>
            <a:pPr eaLnBrk="1" hangingPunct="1">
              <a:lnSpc>
                <a:spcPct val="90000"/>
              </a:lnSpc>
              <a:buFontTx/>
              <a:buNone/>
            </a:pPr>
            <a:r>
              <a:rPr lang="en-US" altLang="ja-JP" dirty="0" smtClean="0">
                <a:ea typeface="ＭＳ Ｐゴシック" panose="020B0600070205080204" pitchFamily="34" charset="-128"/>
              </a:rPr>
              <a:t>       path analysis (sociology)</a:t>
            </a:r>
          </a:p>
          <a:p>
            <a:pPr eaLnBrk="1" hangingPunct="1">
              <a:lnSpc>
                <a:spcPct val="90000"/>
              </a:lnSpc>
              <a:buFontTx/>
              <a:buNone/>
            </a:pPr>
            <a:r>
              <a:rPr lang="en-US" altLang="ja-JP" dirty="0" smtClean="0">
                <a:ea typeface="ＭＳ Ｐゴシック" panose="020B0600070205080204" pitchFamily="34" charset="-128"/>
              </a:rPr>
              <a:t>       simultaneous equation models           </a:t>
            </a:r>
          </a:p>
          <a:p>
            <a:pPr eaLnBrk="1" hangingPunct="1">
              <a:lnSpc>
                <a:spcPct val="90000"/>
              </a:lnSpc>
              <a:buFontTx/>
              <a:buNone/>
            </a:pPr>
            <a:r>
              <a:rPr lang="en-US" altLang="ja-JP" dirty="0" smtClean="0">
                <a:ea typeface="ＭＳ Ｐゴシック" panose="020B0600070205080204" pitchFamily="34" charset="-128"/>
              </a:rPr>
              <a:t>                                           (econometrics)</a:t>
            </a:r>
          </a:p>
          <a:p>
            <a:pPr eaLnBrk="1" hangingPunct="1">
              <a:lnSpc>
                <a:spcPct val="90000"/>
              </a:lnSpc>
            </a:pPr>
            <a:r>
              <a:rPr lang="en-US" altLang="ja-JP" dirty="0" smtClean="0">
                <a:ea typeface="ＭＳ Ｐゴシック" panose="020B0600070205080204" pitchFamily="34" charset="-128"/>
              </a:rPr>
              <a:t>Latent variables to simplify the relationships among observed variables (psychometrics) </a:t>
            </a:r>
          </a:p>
          <a:p>
            <a:pPr eaLnBrk="1" hangingPunct="1">
              <a:lnSpc>
                <a:spcPct val="90000"/>
              </a:lnSpc>
              <a:buFontTx/>
              <a:buNone/>
            </a:pPr>
            <a:endParaRPr lang="en-US" sz="2800" dirty="0" smtClean="0"/>
          </a:p>
        </p:txBody>
      </p:sp>
    </p:spTree>
    <p:extLst>
      <p:ext uri="{BB962C8B-B14F-4D97-AF65-F5344CB8AC3E}">
        <p14:creationId xmlns:p14="http://schemas.microsoft.com/office/powerpoint/2010/main" val="13454137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Latent Interaction</a:t>
            </a:r>
            <a:endParaRPr lang="en-CA" dirty="0"/>
          </a:p>
        </p:txBody>
      </p:sp>
      <p:pic>
        <p:nvPicPr>
          <p:cNvPr id="8" name="Picture 7"/>
          <p:cNvPicPr>
            <a:picLocks noChangeAspect="1"/>
          </p:cNvPicPr>
          <p:nvPr/>
        </p:nvPicPr>
        <p:blipFill rotWithShape="1">
          <a:blip r:embed="rId2"/>
          <a:srcRect l="17389" t="26653" r="36409" b="45886"/>
          <a:stretch/>
        </p:blipFill>
        <p:spPr>
          <a:xfrm>
            <a:off x="1943708" y="1417638"/>
            <a:ext cx="5256584" cy="4424199"/>
          </a:xfrm>
          <a:prstGeom prst="rect">
            <a:avLst/>
          </a:prstGeom>
        </p:spPr>
      </p:pic>
    </p:spTree>
    <p:extLst>
      <p:ext uri="{BB962C8B-B14F-4D97-AF65-F5344CB8AC3E}">
        <p14:creationId xmlns:p14="http://schemas.microsoft.com/office/powerpoint/2010/main" val="1236165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Multiple Subjects</a:t>
            </a:r>
            <a:endParaRPr lang="en-CA" dirty="0"/>
          </a:p>
        </p:txBody>
      </p:sp>
      <p:sp>
        <p:nvSpPr>
          <p:cNvPr id="4" name="Content Placeholder 3"/>
          <p:cNvSpPr>
            <a:spLocks noGrp="1"/>
          </p:cNvSpPr>
          <p:nvPr>
            <p:ph idx="1"/>
          </p:nvPr>
        </p:nvSpPr>
        <p:spPr/>
        <p:txBody>
          <a:bodyPr/>
          <a:lstStyle/>
          <a:p>
            <a:pPr marL="0" indent="0">
              <a:buNone/>
            </a:pPr>
            <a:r>
              <a:rPr lang="en-CA" dirty="0" smtClean="0"/>
              <a:t>A recent article posted at a blog site called NEUROSKEPTIC is questioning the validity of some procedure in SPM (Does it mean “Spurious Positive Mapping” rather than “Statistical Parametric Mapping?”) based on </a:t>
            </a:r>
            <a:r>
              <a:rPr lang="en-CA" dirty="0" err="1" smtClean="0"/>
              <a:t>Eklund</a:t>
            </a:r>
            <a:r>
              <a:rPr lang="en-CA" dirty="0" smtClean="0"/>
              <a:t> et al. (2012), who examined nearly 1500 individual resting-state fMRI data sets by SPM, and found significant task unrelated activations in a majority of cases.</a:t>
            </a:r>
            <a:endParaRPr lang="en-CA" dirty="0"/>
          </a:p>
        </p:txBody>
      </p:sp>
    </p:spTree>
    <p:extLst>
      <p:ext uri="{BB962C8B-B14F-4D97-AF65-F5344CB8AC3E}">
        <p14:creationId xmlns:p14="http://schemas.microsoft.com/office/powerpoint/2010/main" val="17041580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59632" y="1124744"/>
            <a:ext cx="6840760" cy="4824536"/>
          </a:xfrm>
        </p:spPr>
        <p:txBody>
          <a:bodyPr/>
          <a:lstStyle/>
          <a:p>
            <a:pPr marL="0" indent="0">
              <a:buNone/>
            </a:pPr>
            <a:r>
              <a:rPr lang="en-CA" sz="3600" dirty="0" smtClean="0"/>
              <a:t>A commentary of the article said “It is quite common to find such spontaneous activations in individual data. However, those activations are not synchronized across individuals, so they tend to disappear when multiple-subject data are simultaneously analyzed.” </a:t>
            </a:r>
            <a:endParaRPr lang="en-CA" sz="3600" dirty="0"/>
          </a:p>
        </p:txBody>
      </p:sp>
    </p:spTree>
    <p:extLst>
      <p:ext uri="{BB962C8B-B14F-4D97-AF65-F5344CB8AC3E}">
        <p14:creationId xmlns:p14="http://schemas.microsoft.com/office/powerpoint/2010/main" val="14738494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512" y="456438"/>
            <a:ext cx="8229600" cy="812322"/>
          </a:xfrm>
        </p:spPr>
        <p:txBody>
          <a:bodyPr/>
          <a:lstStyle/>
          <a:p>
            <a:r>
              <a:rPr lang="en-CA" dirty="0" smtClean="0"/>
              <a:t>Second Model</a:t>
            </a:r>
            <a:endParaRPr lang="en-CA" dirty="0"/>
          </a:p>
        </p:txBody>
      </p:sp>
      <p:sp>
        <p:nvSpPr>
          <p:cNvPr id="3" name="Content Placeholder 2"/>
          <p:cNvSpPr>
            <a:spLocks noGrp="1"/>
          </p:cNvSpPr>
          <p:nvPr>
            <p:ph idx="1"/>
          </p:nvPr>
        </p:nvSpPr>
        <p:spPr>
          <a:xfrm>
            <a:off x="595512" y="1268760"/>
            <a:ext cx="8229600" cy="5184576"/>
          </a:xfrm>
        </p:spPr>
        <p:txBody>
          <a:bodyPr/>
          <a:lstStyle/>
          <a:p>
            <a:r>
              <a:rPr lang="en-CA" dirty="0" smtClean="0">
                <a:ea typeface="Cambria Math" panose="02040503050406030204" pitchFamily="18" charset="0"/>
              </a:rPr>
              <a:t>Measurement model: </a:t>
            </a:r>
          </a:p>
          <a:p>
            <a:pPr marL="0" indent="0">
              <a:buNone/>
            </a:pPr>
            <a:r>
              <a:rPr lang="en-CA" dirty="0">
                <a:ea typeface="Cambria Math" panose="02040503050406030204" pitchFamily="18" charset="0"/>
              </a:rPr>
              <a:t> </a:t>
            </a:r>
            <a:r>
              <a:rPr lang="en-CA" dirty="0" smtClean="0">
                <a:ea typeface="Cambria Math" panose="02040503050406030204" pitchFamily="18" charset="0"/>
              </a:rPr>
              <a:t>  -- Extracts the mo</a:t>
            </a:r>
            <a:r>
              <a:rPr lang="en-CA" b="0" dirty="0" smtClean="0">
                <a:ea typeface="Cambria Math" panose="02040503050406030204" pitchFamily="18" charset="0"/>
              </a:rPr>
              <a:t>st representative </a:t>
            </a:r>
            <a:r>
              <a:rPr lang="en-CA" b="0" smtClean="0">
                <a:ea typeface="Cambria Math" panose="02040503050406030204" pitchFamily="18" charset="0"/>
              </a:rPr>
              <a:t>variations </a:t>
            </a:r>
            <a:r>
              <a:rPr lang="en-CA" b="0" smtClean="0">
                <a:ea typeface="Cambria Math" panose="02040503050406030204" pitchFamily="18" charset="0"/>
              </a:rPr>
              <a:t>of </a:t>
            </a:r>
            <a:r>
              <a:rPr lang="en-CA" b="0" dirty="0" smtClean="0">
                <a:ea typeface="Cambria Math" panose="02040503050406030204" pitchFamily="18" charset="0"/>
              </a:rPr>
              <a:t>ROIs across subjects within groups </a:t>
            </a:r>
          </a:p>
          <a:p>
            <a:pPr marL="0" indent="0">
              <a:buNone/>
            </a:pPr>
            <a:r>
              <a:rPr lang="en-CA" dirty="0" smtClean="0"/>
              <a:t>   --  Multiple-set canonical correlation analysis (instead of PCA-like model as before)</a:t>
            </a:r>
          </a:p>
          <a:p>
            <a:pPr marL="0" indent="0">
              <a:buNone/>
            </a:pPr>
            <a:r>
              <a:rPr lang="en-CA" dirty="0" smtClean="0"/>
              <a:t>   --  Homogeneity across subjects, but not across ROIs</a:t>
            </a:r>
          </a:p>
          <a:p>
            <a:r>
              <a:rPr lang="en-CA" dirty="0" smtClean="0"/>
              <a:t>Structural model remains essentially the same as before (but includes latent interactions)</a:t>
            </a:r>
          </a:p>
        </p:txBody>
      </p:sp>
    </p:spTree>
    <p:extLst>
      <p:ext uri="{BB962C8B-B14F-4D97-AF65-F5344CB8AC3E}">
        <p14:creationId xmlns:p14="http://schemas.microsoft.com/office/powerpoint/2010/main" val="41665013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Bootstrap Method</a:t>
            </a:r>
            <a:endParaRPr lang="en-CA" dirty="0"/>
          </a:p>
        </p:txBody>
      </p:sp>
      <p:sp>
        <p:nvSpPr>
          <p:cNvPr id="3" name="Content Placeholder 2"/>
          <p:cNvSpPr>
            <a:spLocks noGrp="1"/>
          </p:cNvSpPr>
          <p:nvPr>
            <p:ph idx="1"/>
          </p:nvPr>
        </p:nvSpPr>
        <p:spPr>
          <a:xfrm>
            <a:off x="457200" y="1556792"/>
            <a:ext cx="8229600" cy="4680520"/>
          </a:xfrm>
        </p:spPr>
        <p:txBody>
          <a:bodyPr/>
          <a:lstStyle/>
          <a:p>
            <a:r>
              <a:rPr lang="en-CA" dirty="0" smtClean="0"/>
              <a:t>Sample from subjects </a:t>
            </a:r>
          </a:p>
          <a:p>
            <a:r>
              <a:rPr lang="en-CA" dirty="0" smtClean="0"/>
              <a:t>Equivalent to sampling blocks of length equal to </a:t>
            </a:r>
            <a:r>
              <a:rPr lang="en-CA" i="1" dirty="0" smtClean="0"/>
              <a:t>T</a:t>
            </a:r>
            <a:r>
              <a:rPr lang="en-CA" dirty="0" smtClean="0"/>
              <a:t> </a:t>
            </a:r>
          </a:p>
          <a:p>
            <a:pPr marL="0" indent="0">
              <a:buNone/>
            </a:pPr>
            <a:endParaRPr lang="en-CA" dirty="0" smtClean="0"/>
          </a:p>
          <a:p>
            <a:r>
              <a:rPr lang="en-CA" dirty="0" smtClean="0"/>
              <a:t>Calculate mean, </a:t>
            </a:r>
            <a:r>
              <a:rPr lang="en-CA" dirty="0" err="1" smtClean="0"/>
              <a:t>sd</a:t>
            </a:r>
            <a:r>
              <a:rPr lang="en-CA" dirty="0" smtClean="0"/>
              <a:t>, and </a:t>
            </a:r>
            <a:r>
              <a:rPr lang="en-CA" i="1" dirty="0" smtClean="0"/>
              <a:t>p</a:t>
            </a:r>
            <a:r>
              <a:rPr lang="en-CA" dirty="0" smtClean="0"/>
              <a:t>-values for estimated </a:t>
            </a:r>
            <a:r>
              <a:rPr lang="en-CA" dirty="0" err="1" smtClean="0"/>
              <a:t>parameterst</a:t>
            </a:r>
            <a:r>
              <a:rPr lang="en-CA" dirty="0" smtClean="0"/>
              <a:t> and fit indices</a:t>
            </a:r>
          </a:p>
          <a:p>
            <a:r>
              <a:rPr lang="en-CA" dirty="0" smtClean="0"/>
              <a:t>We may also bootstrap any contrasts between parameters (e.g., directionality of influence).</a:t>
            </a:r>
            <a:endParaRPr lang="en-CA" dirty="0"/>
          </a:p>
        </p:txBody>
      </p:sp>
    </p:spTree>
    <p:extLst>
      <p:ext uri="{BB962C8B-B14F-4D97-AF65-F5344CB8AC3E}">
        <p14:creationId xmlns:p14="http://schemas.microsoft.com/office/powerpoint/2010/main" val="34531227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 Example Data Set</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26344" y="1268760"/>
                <a:ext cx="8466136" cy="5040560"/>
              </a:xfrm>
            </p:spPr>
            <p:txBody>
              <a:bodyPr/>
              <a:lstStyle/>
              <a:p>
                <a:r>
                  <a:rPr lang="en-CA" dirty="0" smtClean="0"/>
                  <a:t>210 </a:t>
                </a:r>
                <a:r>
                  <a:rPr lang="en-CA" dirty="0"/>
                  <a:t>matrices denoted by </a:t>
                </a:r>
                <a:r>
                  <a:rPr lang="en-CA" i="1" dirty="0" err="1" smtClean="0"/>
                  <a:t>Z</a:t>
                </a:r>
                <a:r>
                  <a:rPr lang="en-CA" baseline="-25000" dirty="0" err="1" smtClean="0"/>
                  <a:t>k</a:t>
                </a:r>
                <a:r>
                  <a:rPr lang="en-CA" baseline="-25000" dirty="0" smtClean="0"/>
                  <a:t>(g)j </a:t>
                </a:r>
                <a:r>
                  <a:rPr lang="en-CA" dirty="0" smtClean="0"/>
                  <a:t>(as opposed to </a:t>
                </a:r>
                <a14:m>
                  <m:oMath xmlns:m="http://schemas.openxmlformats.org/officeDocument/2006/math">
                    <m:sSub>
                      <m:sSubPr>
                        <m:ctrlPr>
                          <a:rPr lang="en-CA" i="1" smtClean="0">
                            <a:latin typeface="Cambria Math" panose="02040503050406030204" pitchFamily="18" charset="0"/>
                          </a:rPr>
                        </m:ctrlPr>
                      </m:sSubPr>
                      <m:e>
                        <m:r>
                          <a:rPr lang="en-CA" i="1">
                            <a:latin typeface="Cambria Math" panose="02040503050406030204" pitchFamily="18" charset="0"/>
                          </a:rPr>
                          <m:t>𝑍</m:t>
                        </m:r>
                      </m:e>
                      <m:sub>
                        <m:r>
                          <a:rPr lang="en-CA" i="1">
                            <a:latin typeface="Cambria Math" panose="02040503050406030204" pitchFamily="18" charset="0"/>
                          </a:rPr>
                          <m:t>𝑗</m:t>
                        </m:r>
                      </m:sub>
                    </m:sSub>
                  </m:oMath>
                </a14:m>
                <a:r>
                  <a:rPr lang="en-CA" dirty="0" smtClean="0"/>
                  <a:t>)</a:t>
                </a:r>
                <a:r>
                  <a:rPr lang="en-CA" b="1" dirty="0" smtClean="0"/>
                  <a:t> </a:t>
                </a:r>
              </a:p>
              <a:p>
                <a:r>
                  <a:rPr lang="en-CA" dirty="0" smtClean="0"/>
                  <a:t>15 subjects (indexed by k) in each of two groups indexed by g (1</a:t>
                </a:r>
                <a:r>
                  <a:rPr lang="en-CA" dirty="0"/>
                  <a:t>: normal, 2</a:t>
                </a:r>
                <a:r>
                  <a:rPr lang="en-CA" dirty="0" smtClean="0"/>
                  <a:t>: schizophrenic)</a:t>
                </a:r>
              </a:p>
              <a:p>
                <a:r>
                  <a:rPr lang="en-CA" dirty="0"/>
                  <a:t>7</a:t>
                </a:r>
                <a:r>
                  <a:rPr lang="en-CA" dirty="0" smtClean="0"/>
                  <a:t> ROIs indexed by j</a:t>
                </a:r>
                <a:endParaRPr lang="en-CA" dirty="0"/>
              </a:p>
              <a:p>
                <a:r>
                  <a:rPr lang="en-CA" dirty="0"/>
                  <a:t>Each </a:t>
                </a:r>
                <a:r>
                  <a:rPr lang="en-CA" i="1" dirty="0" err="1"/>
                  <a:t>Z</a:t>
                </a:r>
                <a:r>
                  <a:rPr lang="en-CA" baseline="-25000" dirty="0" err="1"/>
                  <a:t>k</a:t>
                </a:r>
                <a:r>
                  <a:rPr lang="en-CA" baseline="-25000" dirty="0"/>
                  <a:t>(g)j </a:t>
                </a:r>
                <a:r>
                  <a:rPr lang="en-CA" dirty="0"/>
                  <a:t>is a 214 (time points) by the number of voxels matrix for each ROI.</a:t>
                </a:r>
              </a:p>
              <a:p>
                <a:r>
                  <a:rPr lang="en-CA" dirty="0"/>
                  <a:t>The total number of voxels in the 7 ROIs is 777, giving rise to nearly 5 million data points.</a:t>
                </a:r>
              </a:p>
              <a:p>
                <a:pPr marL="0" indent="0">
                  <a:buNone/>
                </a:pPr>
                <a:r>
                  <a:rPr lang="en-CA" dirty="0"/>
                  <a:t> </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26344" y="1268760"/>
                <a:ext cx="8466136" cy="5040560"/>
              </a:xfrm>
              <a:blipFill rotWithShape="0">
                <a:blip r:embed="rId3"/>
                <a:stretch>
                  <a:fillRect l="-1656" t="-1572" r="-2520" b="-1451"/>
                </a:stretch>
              </a:blipFill>
            </p:spPr>
            <p:txBody>
              <a:bodyPr/>
              <a:lstStyle/>
              <a:p>
                <a:r>
                  <a:rPr lang="en-CA">
                    <a:noFill/>
                  </a:rPr>
                  <a:t> </a:t>
                </a:r>
              </a:p>
            </p:txBody>
          </p:sp>
        </mc:Fallback>
      </mc:AlternateContent>
    </p:spTree>
    <p:extLst>
      <p:ext uri="{BB962C8B-B14F-4D97-AF65-F5344CB8AC3E}">
        <p14:creationId xmlns:p14="http://schemas.microsoft.com/office/powerpoint/2010/main" val="3594192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Equality Constraints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565104"/>
              </a:xfrm>
            </p:spPr>
            <p:txBody>
              <a:bodyPr/>
              <a:lstStyle/>
              <a:p>
                <a:r>
                  <a:rPr lang="en-CA" dirty="0" smtClean="0"/>
                  <a:t>We may constrain </a:t>
                </a:r>
                <a14:m>
                  <m:oMath xmlns:m="http://schemas.openxmlformats.org/officeDocument/2006/math">
                    <m:sSub>
                      <m:sSubPr>
                        <m:ctrlPr>
                          <a:rPr lang="el-GR" i="1" smtClean="0">
                            <a:latin typeface="Cambria Math" panose="02040503050406030204" pitchFamily="18" charset="0"/>
                          </a:rPr>
                        </m:ctrlPr>
                      </m:sSubPr>
                      <m:e>
                        <m:r>
                          <m:rPr>
                            <m:sty m:val="p"/>
                          </m:rPr>
                          <a:rPr lang="el-GR" i="1" smtClean="0">
                            <a:latin typeface="Cambria Math" panose="02040503050406030204" pitchFamily="18" charset="0"/>
                          </a:rPr>
                          <m:t>γ</m:t>
                        </m:r>
                      </m:e>
                      <m:sub>
                        <m:r>
                          <a:rPr lang="en-CA" b="0" i="1" smtClean="0">
                            <a:latin typeface="Cambria Math" panose="02040503050406030204" pitchFamily="18" charset="0"/>
                          </a:rPr>
                          <m:t>𝑔𝑗</m:t>
                        </m:r>
                      </m:sub>
                    </m:sSub>
                  </m:oMath>
                </a14:m>
                <a:r>
                  <a:rPr lang="en-CA" dirty="0" smtClean="0"/>
                  <a:t> (ROI </a:t>
                </a:r>
                <a:r>
                  <a:rPr lang="en-CA" i="1" dirty="0" smtClean="0"/>
                  <a:t>j</a:t>
                </a:r>
                <a:r>
                  <a:rPr lang="en-CA" dirty="0" smtClean="0"/>
                  <a:t>’s activations) across groups</a:t>
                </a:r>
              </a:p>
              <a:p>
                <a:r>
                  <a:rPr lang="en-CA" dirty="0" smtClean="0"/>
                  <a:t>We may also constrain other structural parameters equal across groups</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65104"/>
              </a:xfrm>
              <a:blipFill rotWithShape="0">
                <a:blip r:embed="rId3"/>
                <a:stretch>
                  <a:fillRect l="-1704" t="-1604"/>
                </a:stretch>
              </a:blipFill>
            </p:spPr>
            <p:txBody>
              <a:bodyPr/>
              <a:lstStyle/>
              <a:p>
                <a:r>
                  <a:rPr lang="en-CA">
                    <a:noFill/>
                  </a:rPr>
                  <a:t> </a:t>
                </a:r>
              </a:p>
            </p:txBody>
          </p:sp>
        </mc:Fallback>
      </mc:AlternateContent>
    </p:spTree>
    <p:extLst>
      <p:ext uri="{BB962C8B-B14F-4D97-AF65-F5344CB8AC3E}">
        <p14:creationId xmlns:p14="http://schemas.microsoft.com/office/powerpoint/2010/main" val="28807626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Analyses</a:t>
            </a:r>
            <a:endParaRPr lang="en-CA" dirty="0"/>
          </a:p>
        </p:txBody>
      </p:sp>
      <p:sp>
        <p:nvSpPr>
          <p:cNvPr id="3" name="Content Placeholder 2"/>
          <p:cNvSpPr>
            <a:spLocks noGrp="1"/>
          </p:cNvSpPr>
          <p:nvPr>
            <p:ph idx="1"/>
          </p:nvPr>
        </p:nvSpPr>
        <p:spPr/>
        <p:txBody>
          <a:bodyPr/>
          <a:lstStyle/>
          <a:p>
            <a:r>
              <a:rPr lang="en-CA" dirty="0" smtClean="0"/>
              <a:t>No stimulus effects; 7 ROIs are </a:t>
            </a:r>
            <a:r>
              <a:rPr lang="en-CA" dirty="0" err="1" smtClean="0"/>
              <a:t>bidirectionally</a:t>
            </a:r>
            <a:r>
              <a:rPr lang="en-CA" dirty="0" smtClean="0"/>
              <a:t> connected; Time-lagged effects of order 1</a:t>
            </a:r>
          </a:p>
          <a:p>
            <a:endParaRPr lang="en-CA" dirty="0"/>
          </a:p>
          <a:p>
            <a:r>
              <a:rPr lang="en-CA" dirty="0" smtClean="0"/>
              <a:t>Analysis </a:t>
            </a:r>
            <a:r>
              <a:rPr lang="en-CA" dirty="0"/>
              <a:t>I: </a:t>
            </a:r>
            <a:r>
              <a:rPr lang="en-CA" dirty="0" smtClean="0"/>
              <a:t>All </a:t>
            </a:r>
            <a:r>
              <a:rPr lang="en-CA" dirty="0"/>
              <a:t>parameters are assumed equal across groups.</a:t>
            </a:r>
          </a:p>
          <a:p>
            <a:r>
              <a:rPr lang="en-CA" dirty="0"/>
              <a:t>Analysis II: No parameters are assumed equal. (Equivalent to two separate analyses.)</a:t>
            </a:r>
          </a:p>
          <a:p>
            <a:endParaRPr lang="en-CA" dirty="0"/>
          </a:p>
        </p:txBody>
      </p:sp>
    </p:spTree>
    <p:extLst>
      <p:ext uri="{BB962C8B-B14F-4D97-AF65-F5344CB8AC3E}">
        <p14:creationId xmlns:p14="http://schemas.microsoft.com/office/powerpoint/2010/main" val="9059108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39552" y="437804"/>
            <a:ext cx="8229600" cy="1399821"/>
          </a:xfrm>
        </p:spPr>
        <p:txBody>
          <a:bodyPr/>
          <a:lstStyle/>
          <a:p>
            <a:r>
              <a:rPr lang="en-CA" dirty="0" smtClean="0"/>
              <a:t>Time Series of ROIs:  Assumed Equal Across Groups</a:t>
            </a:r>
            <a:endParaRPr lang="en-CA" dirty="0"/>
          </a:p>
        </p:txBody>
      </p:sp>
      <p:sp>
        <p:nvSpPr>
          <p:cNvPr id="7" name="Content Placeholder 6"/>
          <p:cNvSpPr>
            <a:spLocks noGrp="1"/>
          </p:cNvSpPr>
          <p:nvPr>
            <p:ph idx="4294967295"/>
          </p:nvPr>
        </p:nvSpPr>
        <p:spPr>
          <a:xfrm>
            <a:off x="251520" y="1467648"/>
            <a:ext cx="6948264" cy="4525963"/>
          </a:xfrm>
        </p:spPr>
        <p:txBody>
          <a:bodyPr/>
          <a:lstStyle/>
          <a:p>
            <a:pPr marL="0" indent="0">
              <a:buNone/>
            </a:pPr>
            <a:r>
              <a:rPr lang="en-CA" dirty="0" smtClean="0"/>
              <a:t>              </a:t>
            </a:r>
          </a:p>
        </p:txBody>
      </p:sp>
      <p:pic>
        <p:nvPicPr>
          <p:cNvPr id="10" name="Picture 9"/>
          <p:cNvPicPr>
            <a:picLocks noChangeAspect="1"/>
          </p:cNvPicPr>
          <p:nvPr/>
        </p:nvPicPr>
        <p:blipFill rotWithShape="1">
          <a:blip r:embed="rId3"/>
          <a:srcRect l="20663" t="34899" r="16432" b="29563"/>
          <a:stretch/>
        </p:blipFill>
        <p:spPr>
          <a:xfrm>
            <a:off x="1031682" y="2297721"/>
            <a:ext cx="4474566" cy="3859629"/>
          </a:xfrm>
          <a:prstGeom prst="rect">
            <a:avLst/>
          </a:prstGeom>
        </p:spPr>
      </p:pic>
      <p:sp>
        <p:nvSpPr>
          <p:cNvPr id="11" name="TextBox 10"/>
          <p:cNvSpPr txBox="1"/>
          <p:nvPr/>
        </p:nvSpPr>
        <p:spPr>
          <a:xfrm>
            <a:off x="5465136" y="2476369"/>
            <a:ext cx="736099" cy="369332"/>
          </a:xfrm>
          <a:prstGeom prst="rect">
            <a:avLst/>
          </a:prstGeom>
          <a:noFill/>
        </p:spPr>
        <p:txBody>
          <a:bodyPr wrap="none" rtlCol="0">
            <a:spAutoFit/>
          </a:bodyPr>
          <a:lstStyle/>
          <a:p>
            <a:r>
              <a:rPr lang="en-CA" dirty="0" smtClean="0"/>
              <a:t>IPL-L</a:t>
            </a:r>
            <a:endParaRPr lang="en-CA" dirty="0"/>
          </a:p>
        </p:txBody>
      </p:sp>
      <p:sp>
        <p:nvSpPr>
          <p:cNvPr id="12" name="TextBox 11"/>
          <p:cNvSpPr txBox="1"/>
          <p:nvPr/>
        </p:nvSpPr>
        <p:spPr>
          <a:xfrm>
            <a:off x="5465136" y="2978528"/>
            <a:ext cx="1095172" cy="369332"/>
          </a:xfrm>
          <a:prstGeom prst="rect">
            <a:avLst/>
          </a:prstGeom>
          <a:noFill/>
        </p:spPr>
        <p:txBody>
          <a:bodyPr wrap="none" rtlCol="0">
            <a:spAutoFit/>
          </a:bodyPr>
          <a:lstStyle/>
          <a:p>
            <a:r>
              <a:rPr lang="en-CA" dirty="0" err="1" smtClean="0"/>
              <a:t>PreCG</a:t>
            </a:r>
            <a:r>
              <a:rPr lang="en-CA" dirty="0" smtClean="0"/>
              <a:t>-L</a:t>
            </a:r>
            <a:endParaRPr lang="en-CA" dirty="0"/>
          </a:p>
        </p:txBody>
      </p:sp>
      <p:sp>
        <p:nvSpPr>
          <p:cNvPr id="21" name="TextBox 20"/>
          <p:cNvSpPr txBox="1"/>
          <p:nvPr/>
        </p:nvSpPr>
        <p:spPr>
          <a:xfrm>
            <a:off x="5465529" y="3545964"/>
            <a:ext cx="684803" cy="369332"/>
          </a:xfrm>
          <a:prstGeom prst="rect">
            <a:avLst/>
          </a:prstGeom>
          <a:noFill/>
        </p:spPr>
        <p:txBody>
          <a:bodyPr wrap="none" rtlCol="0">
            <a:spAutoFit/>
          </a:bodyPr>
          <a:lstStyle/>
          <a:p>
            <a:r>
              <a:rPr lang="en-CA" dirty="0" smtClean="0"/>
              <a:t>CL-L</a:t>
            </a:r>
            <a:endParaRPr lang="en-CA" dirty="0"/>
          </a:p>
        </p:txBody>
      </p:sp>
      <p:sp>
        <p:nvSpPr>
          <p:cNvPr id="22" name="TextBox 21"/>
          <p:cNvSpPr txBox="1"/>
          <p:nvPr/>
        </p:nvSpPr>
        <p:spPr>
          <a:xfrm>
            <a:off x="5446292" y="4017790"/>
            <a:ext cx="723275" cy="369332"/>
          </a:xfrm>
          <a:prstGeom prst="rect">
            <a:avLst/>
          </a:prstGeom>
          <a:noFill/>
        </p:spPr>
        <p:txBody>
          <a:bodyPr wrap="none" rtlCol="0">
            <a:spAutoFit/>
          </a:bodyPr>
          <a:lstStyle/>
          <a:p>
            <a:r>
              <a:rPr lang="en-CA" dirty="0" smtClean="0"/>
              <a:t>CL-R</a:t>
            </a:r>
            <a:endParaRPr lang="en-CA" dirty="0"/>
          </a:p>
        </p:txBody>
      </p:sp>
      <p:sp>
        <p:nvSpPr>
          <p:cNvPr id="23" name="TextBox 22"/>
          <p:cNvSpPr txBox="1"/>
          <p:nvPr/>
        </p:nvSpPr>
        <p:spPr>
          <a:xfrm flipH="1">
            <a:off x="5493762" y="4503134"/>
            <a:ext cx="791866" cy="369332"/>
          </a:xfrm>
          <a:prstGeom prst="rect">
            <a:avLst/>
          </a:prstGeom>
          <a:noFill/>
        </p:spPr>
        <p:txBody>
          <a:bodyPr wrap="square" rtlCol="0">
            <a:spAutoFit/>
          </a:bodyPr>
          <a:lstStyle/>
          <a:p>
            <a:r>
              <a:rPr lang="en-CA" dirty="0" smtClean="0"/>
              <a:t>IPL-R</a:t>
            </a:r>
            <a:endParaRPr lang="en-CA" dirty="0"/>
          </a:p>
        </p:txBody>
      </p:sp>
      <p:sp>
        <p:nvSpPr>
          <p:cNvPr id="24" name="TextBox 23"/>
          <p:cNvSpPr txBox="1"/>
          <p:nvPr/>
        </p:nvSpPr>
        <p:spPr>
          <a:xfrm>
            <a:off x="5506248" y="4945140"/>
            <a:ext cx="1133644" cy="369332"/>
          </a:xfrm>
          <a:prstGeom prst="rect">
            <a:avLst/>
          </a:prstGeom>
          <a:noFill/>
        </p:spPr>
        <p:txBody>
          <a:bodyPr wrap="none" rtlCol="0">
            <a:spAutoFit/>
          </a:bodyPr>
          <a:lstStyle/>
          <a:p>
            <a:r>
              <a:rPr lang="en-CA" dirty="0" err="1" smtClean="0"/>
              <a:t>PreCG</a:t>
            </a:r>
            <a:r>
              <a:rPr lang="en-CA" dirty="0" smtClean="0"/>
              <a:t>-R</a:t>
            </a:r>
            <a:endParaRPr lang="en-CA" dirty="0"/>
          </a:p>
        </p:txBody>
      </p:sp>
      <p:sp>
        <p:nvSpPr>
          <p:cNvPr id="25" name="TextBox 24"/>
          <p:cNvSpPr txBox="1"/>
          <p:nvPr/>
        </p:nvSpPr>
        <p:spPr>
          <a:xfrm>
            <a:off x="5506248" y="5518915"/>
            <a:ext cx="684803" cy="369332"/>
          </a:xfrm>
          <a:prstGeom prst="rect">
            <a:avLst/>
          </a:prstGeom>
          <a:noFill/>
        </p:spPr>
        <p:txBody>
          <a:bodyPr wrap="none" rtlCol="0">
            <a:spAutoFit/>
          </a:bodyPr>
          <a:lstStyle/>
          <a:p>
            <a:r>
              <a:rPr lang="en-CA" dirty="0" smtClean="0"/>
              <a:t>SMA</a:t>
            </a:r>
            <a:endParaRPr lang="en-CA" dirty="0"/>
          </a:p>
        </p:txBody>
      </p:sp>
    </p:spTree>
    <p:extLst>
      <p:ext uri="{BB962C8B-B14F-4D97-AF65-F5344CB8AC3E}">
        <p14:creationId xmlns:p14="http://schemas.microsoft.com/office/powerpoint/2010/main" val="36560328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Time Series of ROIs: Separate Groups</a:t>
            </a:r>
            <a:endParaRPr lang="en-CA" dirty="0"/>
          </a:p>
        </p:txBody>
      </p:sp>
      <p:pic>
        <p:nvPicPr>
          <p:cNvPr id="5" name="Picture 4"/>
          <p:cNvPicPr>
            <a:picLocks noChangeAspect="1"/>
          </p:cNvPicPr>
          <p:nvPr/>
        </p:nvPicPr>
        <p:blipFill rotWithShape="1">
          <a:blip r:embed="rId2"/>
          <a:srcRect l="20587" t="34432" r="16510" b="28848"/>
          <a:stretch/>
        </p:blipFill>
        <p:spPr>
          <a:xfrm>
            <a:off x="276608" y="2276872"/>
            <a:ext cx="4295392" cy="3550665"/>
          </a:xfrm>
          <a:prstGeom prst="rect">
            <a:avLst/>
          </a:prstGeom>
        </p:spPr>
      </p:pic>
      <p:pic>
        <p:nvPicPr>
          <p:cNvPr id="6" name="Picture 5"/>
          <p:cNvPicPr>
            <a:picLocks noChangeAspect="1"/>
          </p:cNvPicPr>
          <p:nvPr/>
        </p:nvPicPr>
        <p:blipFill rotWithShape="1">
          <a:blip r:embed="rId3"/>
          <a:srcRect l="21730" t="35538" r="17653" b="29106"/>
          <a:stretch/>
        </p:blipFill>
        <p:spPr>
          <a:xfrm>
            <a:off x="4592544" y="2400005"/>
            <a:ext cx="4270713" cy="3459540"/>
          </a:xfrm>
          <a:prstGeom prst="rect">
            <a:avLst/>
          </a:prstGeom>
        </p:spPr>
      </p:pic>
      <p:sp>
        <p:nvSpPr>
          <p:cNvPr id="7" name="TextBox 6"/>
          <p:cNvSpPr txBox="1"/>
          <p:nvPr/>
        </p:nvSpPr>
        <p:spPr>
          <a:xfrm>
            <a:off x="1547664" y="1722326"/>
            <a:ext cx="1332416" cy="461665"/>
          </a:xfrm>
          <a:prstGeom prst="rect">
            <a:avLst/>
          </a:prstGeom>
          <a:noFill/>
        </p:spPr>
        <p:txBody>
          <a:bodyPr wrap="none" rtlCol="0">
            <a:spAutoFit/>
          </a:bodyPr>
          <a:lstStyle/>
          <a:p>
            <a:r>
              <a:rPr lang="en-CA" sz="2400" dirty="0" err="1" smtClean="0"/>
              <a:t>Normals</a:t>
            </a:r>
            <a:endParaRPr lang="en-CA" sz="2400" dirty="0"/>
          </a:p>
        </p:txBody>
      </p:sp>
      <p:sp>
        <p:nvSpPr>
          <p:cNvPr id="8" name="TextBox 7"/>
          <p:cNvSpPr txBox="1"/>
          <p:nvPr/>
        </p:nvSpPr>
        <p:spPr>
          <a:xfrm>
            <a:off x="5724128" y="1770321"/>
            <a:ext cx="2274982" cy="461665"/>
          </a:xfrm>
          <a:prstGeom prst="rect">
            <a:avLst/>
          </a:prstGeom>
          <a:noFill/>
        </p:spPr>
        <p:txBody>
          <a:bodyPr wrap="none" rtlCol="0">
            <a:spAutoFit/>
          </a:bodyPr>
          <a:lstStyle/>
          <a:p>
            <a:r>
              <a:rPr lang="en-CA" sz="2400" dirty="0" smtClean="0"/>
              <a:t>Schizophrenics</a:t>
            </a:r>
            <a:endParaRPr lang="en-CA" sz="2400" dirty="0"/>
          </a:p>
        </p:txBody>
      </p:sp>
    </p:spTree>
    <p:extLst>
      <p:ext uri="{BB962C8B-B14F-4D97-AF65-F5344CB8AC3E}">
        <p14:creationId xmlns:p14="http://schemas.microsoft.com/office/powerpoint/2010/main" val="1922597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620688"/>
            <a:ext cx="432048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67999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Second Order PCA of </a:t>
            </a:r>
            <a:r>
              <a:rPr lang="en-CA" dirty="0" err="1" smtClean="0"/>
              <a:t>SeparateTime</a:t>
            </a:r>
            <a:r>
              <a:rPr lang="en-CA" dirty="0" smtClean="0"/>
              <a:t> Series for ROIs</a:t>
            </a:r>
            <a:endParaRPr lang="en-CA" dirty="0"/>
          </a:p>
        </p:txBody>
      </p:sp>
      <p:sp>
        <p:nvSpPr>
          <p:cNvPr id="3" name="Rectangle 2"/>
          <p:cNvSpPr/>
          <p:nvPr/>
        </p:nvSpPr>
        <p:spPr>
          <a:xfrm>
            <a:off x="2195736" y="1963712"/>
            <a:ext cx="5022304" cy="4524315"/>
          </a:xfrm>
          <a:prstGeom prst="rect">
            <a:avLst/>
          </a:prstGeom>
        </p:spPr>
        <p:txBody>
          <a:bodyPr wrap="square">
            <a:spAutoFit/>
          </a:bodyPr>
          <a:lstStyle/>
          <a:p>
            <a:r>
              <a:rPr lang="en-CA" dirty="0">
                <a:solidFill>
                  <a:srgbClr val="000000"/>
                </a:solidFill>
                <a:latin typeface="CMSS10"/>
              </a:rPr>
              <a:t>Normal        49.2%.       35.7%       </a:t>
            </a:r>
          </a:p>
          <a:p>
            <a:r>
              <a:rPr lang="en-CA" dirty="0">
                <a:solidFill>
                  <a:srgbClr val="000000"/>
                </a:solidFill>
                <a:latin typeface="CMSS10"/>
              </a:rPr>
              <a:t>     1            0.8740       0.3319       IPL-L</a:t>
            </a:r>
          </a:p>
          <a:p>
            <a:r>
              <a:rPr lang="en-CA" dirty="0">
                <a:solidFill>
                  <a:srgbClr val="000000"/>
                </a:solidFill>
                <a:latin typeface="CMSS10"/>
              </a:rPr>
              <a:t>     2            0.9515       0.0541       </a:t>
            </a:r>
            <a:r>
              <a:rPr lang="en-CA" dirty="0" err="1">
                <a:solidFill>
                  <a:srgbClr val="000000"/>
                </a:solidFill>
                <a:latin typeface="CMSS10"/>
              </a:rPr>
              <a:t>PreCG</a:t>
            </a:r>
            <a:r>
              <a:rPr lang="en-CA" dirty="0">
                <a:solidFill>
                  <a:srgbClr val="000000"/>
                </a:solidFill>
                <a:latin typeface="CMSS10"/>
              </a:rPr>
              <a:t>-L</a:t>
            </a:r>
          </a:p>
          <a:p>
            <a:r>
              <a:rPr lang="en-CA" dirty="0">
                <a:solidFill>
                  <a:srgbClr val="000000"/>
                </a:solidFill>
                <a:latin typeface="CMSS10"/>
              </a:rPr>
              <a:t>     3            0.9431      -0.0444       CL-L</a:t>
            </a:r>
          </a:p>
          <a:p>
            <a:r>
              <a:rPr lang="en-CA" dirty="0">
                <a:solidFill>
                  <a:srgbClr val="000000"/>
                </a:solidFill>
                <a:latin typeface="CMSS10"/>
              </a:rPr>
              <a:t>     4            0.9360       0.1513       CL-R</a:t>
            </a:r>
          </a:p>
          <a:p>
            <a:r>
              <a:rPr lang="en-CA" dirty="0">
                <a:solidFill>
                  <a:srgbClr val="000000"/>
                </a:solidFill>
                <a:latin typeface="CMSS10"/>
              </a:rPr>
              <a:t>     5            0.9621      -0.0422       IPL-R</a:t>
            </a:r>
          </a:p>
          <a:p>
            <a:r>
              <a:rPr lang="en-CA" dirty="0">
                <a:solidFill>
                  <a:srgbClr val="000000"/>
                </a:solidFill>
                <a:latin typeface="CMSS10"/>
              </a:rPr>
              <a:t>     6            0.9547       0.1525       </a:t>
            </a:r>
            <a:r>
              <a:rPr lang="en-CA" dirty="0" err="1">
                <a:solidFill>
                  <a:srgbClr val="000000"/>
                </a:solidFill>
                <a:latin typeface="CMSS10"/>
              </a:rPr>
              <a:t>PreCG</a:t>
            </a:r>
            <a:r>
              <a:rPr lang="en-CA" dirty="0">
                <a:solidFill>
                  <a:srgbClr val="000000"/>
                </a:solidFill>
                <a:latin typeface="CMSS10"/>
              </a:rPr>
              <a:t>-R</a:t>
            </a:r>
          </a:p>
          <a:p>
            <a:r>
              <a:rPr lang="en-CA" dirty="0">
                <a:solidFill>
                  <a:srgbClr val="000000"/>
                </a:solidFill>
                <a:latin typeface="CMSS10"/>
              </a:rPr>
              <a:t>     7            0.8805       0.3406       SMA</a:t>
            </a:r>
          </a:p>
          <a:p>
            <a:r>
              <a:rPr lang="en-CA" dirty="0">
                <a:solidFill>
                  <a:srgbClr val="000000"/>
                </a:solidFill>
                <a:latin typeface="CMSS10"/>
              </a:rPr>
              <a:t>schizophrenic</a:t>
            </a:r>
          </a:p>
          <a:p>
            <a:r>
              <a:rPr lang="en-CA" dirty="0">
                <a:solidFill>
                  <a:srgbClr val="000000"/>
                </a:solidFill>
                <a:latin typeface="CMSS10"/>
              </a:rPr>
              <a:t>     1           -0.1473       0.8472       IPL-L</a:t>
            </a:r>
          </a:p>
          <a:p>
            <a:r>
              <a:rPr lang="en-CA" dirty="0">
                <a:solidFill>
                  <a:srgbClr val="000000"/>
                </a:solidFill>
                <a:latin typeface="CMSS10"/>
              </a:rPr>
              <a:t>     2            0.1945       0.9284       </a:t>
            </a:r>
            <a:r>
              <a:rPr lang="en-CA" dirty="0" err="1">
                <a:solidFill>
                  <a:srgbClr val="000000"/>
                </a:solidFill>
                <a:latin typeface="CMSS10"/>
              </a:rPr>
              <a:t>PreCG</a:t>
            </a:r>
            <a:r>
              <a:rPr lang="en-CA" dirty="0">
                <a:solidFill>
                  <a:srgbClr val="000000"/>
                </a:solidFill>
                <a:latin typeface="CMSS10"/>
              </a:rPr>
              <a:t>-L</a:t>
            </a:r>
          </a:p>
          <a:p>
            <a:r>
              <a:rPr lang="en-CA" dirty="0">
                <a:solidFill>
                  <a:srgbClr val="000000"/>
                </a:solidFill>
                <a:latin typeface="CMSS10"/>
              </a:rPr>
              <a:t>     3           -0.0357       0.9442       CL-L</a:t>
            </a:r>
          </a:p>
          <a:p>
            <a:r>
              <a:rPr lang="en-CA" dirty="0">
                <a:solidFill>
                  <a:srgbClr val="000000"/>
                </a:solidFill>
                <a:latin typeface="CMSS10"/>
              </a:rPr>
              <a:t>     4           </a:t>
            </a:r>
            <a:r>
              <a:rPr lang="en-CA" dirty="0">
                <a:ln w="0"/>
                <a:effectLst>
                  <a:outerShdw blurRad="38100" dist="19050" dir="2700000" algn="tl" rotWithShape="0">
                    <a:schemeClr val="dk1">
                      <a:alpha val="40000"/>
                    </a:schemeClr>
                  </a:outerShdw>
                </a:effectLst>
                <a:latin typeface="CMSS10"/>
              </a:rPr>
              <a:t> </a:t>
            </a:r>
            <a:r>
              <a:rPr lang="en-CA" dirty="0">
                <a:ln w="0"/>
                <a:solidFill>
                  <a:srgbClr val="FF0000"/>
                </a:solidFill>
                <a:effectLst>
                  <a:outerShdw blurRad="38100" dist="19050" dir="2700000" algn="tl" rotWithShape="0">
                    <a:schemeClr val="dk1">
                      <a:alpha val="40000"/>
                    </a:schemeClr>
                  </a:outerShdw>
                </a:effectLst>
                <a:latin typeface="CMSS10"/>
              </a:rPr>
              <a:t>0.7038</a:t>
            </a:r>
            <a:r>
              <a:rPr lang="en-CA" dirty="0">
                <a:ln w="0"/>
                <a:effectLst>
                  <a:outerShdw blurRad="38100" dist="19050" dir="2700000" algn="tl" rotWithShape="0">
                    <a:schemeClr val="dk1">
                      <a:alpha val="40000"/>
                    </a:schemeClr>
                  </a:outerShdw>
                </a:effectLst>
                <a:latin typeface="CMSS10"/>
              </a:rPr>
              <a:t>      -0.1592       </a:t>
            </a:r>
            <a:r>
              <a:rPr lang="en-CA" dirty="0">
                <a:solidFill>
                  <a:srgbClr val="000000"/>
                </a:solidFill>
                <a:latin typeface="CMSS10"/>
              </a:rPr>
              <a:t>CL-R</a:t>
            </a:r>
          </a:p>
          <a:p>
            <a:r>
              <a:rPr lang="en-CA" dirty="0">
                <a:solidFill>
                  <a:srgbClr val="000000"/>
                </a:solidFill>
                <a:latin typeface="CMSS10"/>
              </a:rPr>
              <a:t>     5           -0.0068       0.9564       IPL-R</a:t>
            </a:r>
          </a:p>
          <a:p>
            <a:r>
              <a:rPr lang="en-CA" dirty="0">
                <a:solidFill>
                  <a:srgbClr val="000000"/>
                </a:solidFill>
                <a:latin typeface="CMSS10"/>
              </a:rPr>
              <a:t>     6            0.2163       0.9042       </a:t>
            </a:r>
            <a:r>
              <a:rPr lang="en-CA" dirty="0" err="1">
                <a:solidFill>
                  <a:srgbClr val="000000"/>
                </a:solidFill>
                <a:latin typeface="CMSS10"/>
              </a:rPr>
              <a:t>PreCG</a:t>
            </a:r>
            <a:r>
              <a:rPr lang="en-CA" dirty="0">
                <a:solidFill>
                  <a:srgbClr val="000000"/>
                </a:solidFill>
                <a:latin typeface="CMSS10"/>
              </a:rPr>
              <a:t>-R</a:t>
            </a:r>
          </a:p>
          <a:p>
            <a:r>
              <a:rPr lang="en-CA" dirty="0">
                <a:solidFill>
                  <a:srgbClr val="000000"/>
                </a:solidFill>
                <a:latin typeface="CMSS10"/>
              </a:rPr>
              <a:t>     7            0.4833       0.6976       SMA</a:t>
            </a:r>
          </a:p>
        </p:txBody>
      </p:sp>
      <p:sp>
        <p:nvSpPr>
          <p:cNvPr id="5" name="TextBox 4"/>
          <p:cNvSpPr txBox="1"/>
          <p:nvPr/>
        </p:nvSpPr>
        <p:spPr>
          <a:xfrm>
            <a:off x="3707904" y="1594380"/>
            <a:ext cx="248786" cy="369332"/>
          </a:xfrm>
          <a:prstGeom prst="rect">
            <a:avLst/>
          </a:prstGeom>
          <a:noFill/>
        </p:spPr>
        <p:txBody>
          <a:bodyPr wrap="none" rtlCol="0">
            <a:spAutoFit/>
          </a:bodyPr>
          <a:lstStyle/>
          <a:p>
            <a:r>
              <a:rPr lang="en-CA" dirty="0" smtClean="0"/>
              <a:t>I</a:t>
            </a:r>
            <a:endParaRPr lang="en-CA" dirty="0"/>
          </a:p>
        </p:txBody>
      </p:sp>
      <p:sp>
        <p:nvSpPr>
          <p:cNvPr id="7" name="TextBox 6"/>
          <p:cNvSpPr txBox="1"/>
          <p:nvPr/>
        </p:nvSpPr>
        <p:spPr>
          <a:xfrm>
            <a:off x="4797704" y="1602304"/>
            <a:ext cx="312906" cy="369332"/>
          </a:xfrm>
          <a:prstGeom prst="rect">
            <a:avLst/>
          </a:prstGeom>
          <a:noFill/>
        </p:spPr>
        <p:txBody>
          <a:bodyPr wrap="none" rtlCol="0">
            <a:spAutoFit/>
          </a:bodyPr>
          <a:lstStyle/>
          <a:p>
            <a:r>
              <a:rPr lang="en-CA" dirty="0" smtClean="0"/>
              <a:t>II</a:t>
            </a:r>
            <a:endParaRPr lang="en-CA" dirty="0"/>
          </a:p>
        </p:txBody>
      </p:sp>
    </p:spTree>
    <p:extLst>
      <p:ext uri="{BB962C8B-B14F-4D97-AF65-F5344CB8AC3E}">
        <p14:creationId xmlns:p14="http://schemas.microsoft.com/office/powerpoint/2010/main" val="33321759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Time Series for ROIs: ROI 4 Equated Across Groups</a:t>
            </a:r>
            <a:endParaRPr lang="en-CA" dirty="0"/>
          </a:p>
        </p:txBody>
      </p:sp>
      <p:pic>
        <p:nvPicPr>
          <p:cNvPr id="3" name="Picture 2"/>
          <p:cNvPicPr>
            <a:picLocks noChangeAspect="1"/>
          </p:cNvPicPr>
          <p:nvPr/>
        </p:nvPicPr>
        <p:blipFill rotWithShape="1">
          <a:blip r:embed="rId2"/>
          <a:srcRect l="21730" t="36240" r="17653" b="30539"/>
          <a:stretch/>
        </p:blipFill>
        <p:spPr>
          <a:xfrm>
            <a:off x="179512" y="2708920"/>
            <a:ext cx="4248472" cy="3297046"/>
          </a:xfrm>
          <a:prstGeom prst="rect">
            <a:avLst/>
          </a:prstGeom>
        </p:spPr>
      </p:pic>
      <p:pic>
        <p:nvPicPr>
          <p:cNvPr id="4" name="Picture 3"/>
          <p:cNvPicPr>
            <a:picLocks noChangeAspect="1"/>
          </p:cNvPicPr>
          <p:nvPr/>
        </p:nvPicPr>
        <p:blipFill rotWithShape="1">
          <a:blip r:embed="rId3"/>
          <a:srcRect l="22552" t="36606" r="17976" b="30721"/>
          <a:stretch/>
        </p:blipFill>
        <p:spPr>
          <a:xfrm>
            <a:off x="4716016" y="2733334"/>
            <a:ext cx="4248472" cy="3305050"/>
          </a:xfrm>
          <a:prstGeom prst="rect">
            <a:avLst/>
          </a:prstGeom>
        </p:spPr>
      </p:pic>
      <p:sp>
        <p:nvSpPr>
          <p:cNvPr id="7" name="TextBox 6"/>
          <p:cNvSpPr txBox="1"/>
          <p:nvPr/>
        </p:nvSpPr>
        <p:spPr>
          <a:xfrm>
            <a:off x="1637540" y="1988840"/>
            <a:ext cx="1332416" cy="461665"/>
          </a:xfrm>
          <a:prstGeom prst="rect">
            <a:avLst/>
          </a:prstGeom>
          <a:noFill/>
        </p:spPr>
        <p:txBody>
          <a:bodyPr wrap="none" rtlCol="0">
            <a:spAutoFit/>
          </a:bodyPr>
          <a:lstStyle/>
          <a:p>
            <a:r>
              <a:rPr lang="en-CA" sz="2400" dirty="0" err="1" smtClean="0"/>
              <a:t>Normals</a:t>
            </a:r>
            <a:endParaRPr lang="en-CA" sz="2400" dirty="0"/>
          </a:p>
        </p:txBody>
      </p:sp>
      <p:sp>
        <p:nvSpPr>
          <p:cNvPr id="8" name="TextBox 7"/>
          <p:cNvSpPr txBox="1"/>
          <p:nvPr/>
        </p:nvSpPr>
        <p:spPr>
          <a:xfrm>
            <a:off x="5702761" y="1996557"/>
            <a:ext cx="2274982" cy="461665"/>
          </a:xfrm>
          <a:prstGeom prst="rect">
            <a:avLst/>
          </a:prstGeom>
          <a:noFill/>
        </p:spPr>
        <p:txBody>
          <a:bodyPr wrap="none" rtlCol="0">
            <a:spAutoFit/>
          </a:bodyPr>
          <a:lstStyle/>
          <a:p>
            <a:r>
              <a:rPr lang="en-CA" sz="2400" dirty="0" smtClean="0"/>
              <a:t>Schizophrenics</a:t>
            </a:r>
            <a:endParaRPr lang="en-CA" sz="2400" dirty="0"/>
          </a:p>
        </p:txBody>
      </p:sp>
    </p:spTree>
    <p:extLst>
      <p:ext uri="{BB962C8B-B14F-4D97-AF65-F5344CB8AC3E}">
        <p14:creationId xmlns:p14="http://schemas.microsoft.com/office/powerpoint/2010/main" val="5281331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Future Prospects</a:t>
            </a:r>
            <a:endParaRPr lang="en-CA" dirty="0"/>
          </a:p>
        </p:txBody>
      </p:sp>
      <p:sp>
        <p:nvSpPr>
          <p:cNvPr id="3" name="Content Placeholder 2"/>
          <p:cNvSpPr>
            <a:spLocks noGrp="1"/>
          </p:cNvSpPr>
          <p:nvPr>
            <p:ph idx="1"/>
          </p:nvPr>
        </p:nvSpPr>
        <p:spPr/>
        <p:txBody>
          <a:bodyPr/>
          <a:lstStyle/>
          <a:p>
            <a:r>
              <a:rPr lang="en-CA" dirty="0" smtClean="0"/>
              <a:t>User friendly program</a:t>
            </a:r>
            <a:endParaRPr lang="en-CA" dirty="0"/>
          </a:p>
          <a:p>
            <a:r>
              <a:rPr lang="en-CA" dirty="0" smtClean="0"/>
              <a:t>More flexible constraints</a:t>
            </a:r>
          </a:p>
          <a:p>
            <a:r>
              <a:rPr lang="en-CA" dirty="0" smtClean="0"/>
              <a:t>Groups created by repeated measurements</a:t>
            </a:r>
          </a:p>
          <a:p>
            <a:r>
              <a:rPr lang="en-CA" dirty="0" smtClean="0"/>
              <a:t>Time varying regression coefficients in structural models</a:t>
            </a:r>
          </a:p>
          <a:p>
            <a:r>
              <a:rPr lang="en-CA" dirty="0" smtClean="0"/>
              <a:t>Nonlinear models(?); Differential equations</a:t>
            </a:r>
          </a:p>
          <a:p>
            <a:pPr marL="0" indent="0">
              <a:buNone/>
            </a:pPr>
            <a:endParaRPr lang="en-CA" dirty="0"/>
          </a:p>
        </p:txBody>
      </p:sp>
    </p:spTree>
    <p:extLst>
      <p:ext uri="{BB962C8B-B14F-4D97-AF65-F5344CB8AC3E}">
        <p14:creationId xmlns:p14="http://schemas.microsoft.com/office/powerpoint/2010/main" val="135623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Contributions by</a:t>
            </a:r>
            <a:endParaRPr lang="en-CA" dirty="0"/>
          </a:p>
        </p:txBody>
      </p:sp>
      <p:sp>
        <p:nvSpPr>
          <p:cNvPr id="3" name="Content Placeholder 2"/>
          <p:cNvSpPr>
            <a:spLocks noGrp="1"/>
          </p:cNvSpPr>
          <p:nvPr>
            <p:ph idx="1"/>
          </p:nvPr>
        </p:nvSpPr>
        <p:spPr/>
        <p:txBody>
          <a:bodyPr/>
          <a:lstStyle/>
          <a:p>
            <a:r>
              <a:rPr lang="en-CA" dirty="0" err="1" smtClean="0"/>
              <a:t>Kwanghee</a:t>
            </a:r>
            <a:r>
              <a:rPr lang="en-CA" dirty="0" smtClean="0"/>
              <a:t> Jung (McGill </a:t>
            </a:r>
            <a:r>
              <a:rPr lang="en-CA" dirty="0" smtClean="0">
                <a:sym typeface="Wingdings" panose="05000000000000000000" pitchFamily="2" charset="2"/>
              </a:rPr>
              <a:t> Univ. of Texas at Houston)</a:t>
            </a:r>
          </a:p>
          <a:p>
            <a:r>
              <a:rPr lang="en-CA" dirty="0" err="1" smtClean="0">
                <a:sym typeface="Wingdings" panose="05000000000000000000" pitchFamily="2" charset="2"/>
              </a:rPr>
              <a:t>Lixing</a:t>
            </a:r>
            <a:r>
              <a:rPr lang="en-CA" dirty="0" smtClean="0">
                <a:sym typeface="Wingdings" panose="05000000000000000000" pitchFamily="2" charset="2"/>
              </a:rPr>
              <a:t> Zhou (McGill)</a:t>
            </a:r>
          </a:p>
          <a:p>
            <a:r>
              <a:rPr lang="en-CA" dirty="0" err="1" smtClean="0">
                <a:sym typeface="Wingdings" panose="05000000000000000000" pitchFamily="2" charset="2"/>
              </a:rPr>
              <a:t>Heungsun</a:t>
            </a:r>
            <a:r>
              <a:rPr lang="en-CA" dirty="0" smtClean="0">
                <a:sym typeface="Wingdings" panose="05000000000000000000" pitchFamily="2" charset="2"/>
              </a:rPr>
              <a:t> Hwang (McGill)</a:t>
            </a:r>
          </a:p>
          <a:p>
            <a:r>
              <a:rPr lang="en-CA" dirty="0" smtClean="0">
                <a:sym typeface="Wingdings" panose="05000000000000000000" pitchFamily="2" charset="2"/>
              </a:rPr>
              <a:t>Todd Woodward (University of British Columbia)</a:t>
            </a:r>
            <a:endParaRPr lang="en-CA" dirty="0"/>
          </a:p>
        </p:txBody>
      </p:sp>
    </p:spTree>
    <p:extLst>
      <p:ext uri="{BB962C8B-B14F-4D97-AF65-F5344CB8AC3E}">
        <p14:creationId xmlns:p14="http://schemas.microsoft.com/office/powerpoint/2010/main" val="28537841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41" name="TextBox 3"/>
          <p:cNvSpPr txBox="1">
            <a:spLocks noChangeArrowheads="1"/>
          </p:cNvSpPr>
          <p:nvPr/>
        </p:nvSpPr>
        <p:spPr bwMode="auto">
          <a:xfrm>
            <a:off x="1090613" y="3314700"/>
            <a:ext cx="6696075" cy="1108075"/>
          </a:xfrm>
          <a:prstGeom prst="rect">
            <a:avLst/>
          </a:prstGeom>
          <a:noFill/>
          <a:ln w="9525">
            <a:noFill/>
            <a:miter lim="800000"/>
            <a:headEnd/>
            <a:tailEnd/>
          </a:ln>
        </p:spPr>
        <p:txBody>
          <a:bodyPr>
            <a:spAutoFit/>
          </a:bodyPr>
          <a:lstStyle/>
          <a:p>
            <a:pPr algn="ctr"/>
            <a:r>
              <a:rPr lang="en-US" sz="6600">
                <a:solidFill>
                  <a:srgbClr val="AC1818"/>
                </a:solidFill>
                <a:latin typeface="Times New Roman" pitchFamily="18" charset="0"/>
                <a:cs typeface="Times New Roman" pitchFamily="18" charset="0"/>
              </a:rPr>
              <a:t>Thank you</a:t>
            </a:r>
            <a:endParaRPr lang="en-CA" sz="6600">
              <a:solidFill>
                <a:srgbClr val="AC1818"/>
              </a:solidFill>
              <a:latin typeface="Times New Roman" pitchFamily="18" charset="0"/>
              <a:cs typeface="Times New Roman" pitchFamily="18" charset="0"/>
            </a:endParaRPr>
          </a:p>
        </p:txBody>
      </p:sp>
      <p:pic>
        <p:nvPicPr>
          <p:cNvPr id="1239042" name="그림 2" descr="mcgill_logo.png"/>
          <p:cNvPicPr>
            <a:picLocks noChangeAspect="1"/>
          </p:cNvPicPr>
          <p:nvPr/>
        </p:nvPicPr>
        <p:blipFill>
          <a:blip r:embed="rId3"/>
          <a:srcRect/>
          <a:stretch>
            <a:fillRect/>
          </a:stretch>
        </p:blipFill>
        <p:spPr bwMode="auto">
          <a:xfrm>
            <a:off x="3357563" y="4786313"/>
            <a:ext cx="2143125" cy="506412"/>
          </a:xfrm>
          <a:prstGeom prst="rect">
            <a:avLst/>
          </a:prstGeom>
          <a:noFill/>
          <a:ln w="9525">
            <a:noFill/>
            <a:miter lim="800000"/>
            <a:headEnd/>
            <a:tailEnd/>
          </a:ln>
        </p:spPr>
      </p:pic>
      <p:grpSp>
        <p:nvGrpSpPr>
          <p:cNvPr id="1239043" name="Group 46"/>
          <p:cNvGrpSpPr>
            <a:grpSpLocks/>
          </p:cNvGrpSpPr>
          <p:nvPr/>
        </p:nvGrpSpPr>
        <p:grpSpPr bwMode="auto">
          <a:xfrm>
            <a:off x="3117850" y="708025"/>
            <a:ext cx="2590800" cy="2473325"/>
            <a:chOff x="3312" y="1206"/>
            <a:chExt cx="2448" cy="2061"/>
          </a:xfrm>
        </p:grpSpPr>
        <p:pic>
          <p:nvPicPr>
            <p:cNvPr id="8" name="Picture 17" descr="lateral"/>
            <p:cNvPicPr>
              <a:picLocks noChangeAspect="1" noChangeArrowheads="1"/>
            </p:cNvPicPr>
            <p:nvPr/>
          </p:nvPicPr>
          <p:blipFill>
            <a:blip r:embed="rId4"/>
            <a:srcRect t="5400" b="7201"/>
            <a:stretch>
              <a:fillRect/>
            </a:stretch>
          </p:blipFill>
          <p:spPr bwMode="auto">
            <a:xfrm>
              <a:off x="3312" y="1206"/>
              <a:ext cx="2448" cy="2061"/>
            </a:xfrm>
            <a:prstGeom prst="rect">
              <a:avLst/>
            </a:prstGeom>
            <a:solidFill>
              <a:srgbClr val="3366FF"/>
            </a:solidFill>
            <a:ln w="9525">
              <a:solidFill>
                <a:schemeClr val="tx1"/>
              </a:solidFill>
              <a:miter lim="800000"/>
              <a:headEnd/>
              <a:tailEnd/>
            </a:ln>
            <a:effectLst>
              <a:outerShdw dist="107763" dir="18900000" algn="ctr" rotWithShape="0">
                <a:srgbClr val="808080">
                  <a:alpha val="50000"/>
                </a:srgbClr>
              </a:outerShdw>
            </a:effectLst>
          </p:spPr>
        </p:pic>
        <p:sp>
          <p:nvSpPr>
            <p:cNvPr id="1239045" name="Oval 18"/>
            <p:cNvSpPr>
              <a:spLocks noChangeArrowheads="1"/>
            </p:cNvSpPr>
            <p:nvPr/>
          </p:nvSpPr>
          <p:spPr bwMode="auto">
            <a:xfrm>
              <a:off x="3766" y="1577"/>
              <a:ext cx="137" cy="136"/>
            </a:xfrm>
            <a:prstGeom prst="ellipse">
              <a:avLst/>
            </a:prstGeom>
            <a:solidFill>
              <a:srgbClr val="3366FF"/>
            </a:solidFill>
            <a:ln w="9525">
              <a:solidFill>
                <a:srgbClr val="FFFF66"/>
              </a:solidFill>
              <a:round/>
              <a:headEnd/>
              <a:tailEnd/>
            </a:ln>
          </p:spPr>
          <p:txBody>
            <a:bodyPr wrap="none" anchor="ctr"/>
            <a:lstStyle/>
            <a:p>
              <a:endParaRPr lang="en-CA">
                <a:latin typeface="Calibri" pitchFamily="34" charset="0"/>
              </a:endParaRPr>
            </a:p>
          </p:txBody>
        </p:sp>
        <p:sp>
          <p:nvSpPr>
            <p:cNvPr id="1239046" name="Oval 19"/>
            <p:cNvSpPr>
              <a:spLocks noChangeArrowheads="1"/>
            </p:cNvSpPr>
            <p:nvPr/>
          </p:nvSpPr>
          <p:spPr bwMode="auto">
            <a:xfrm>
              <a:off x="3493" y="2257"/>
              <a:ext cx="137" cy="136"/>
            </a:xfrm>
            <a:prstGeom prst="ellipse">
              <a:avLst/>
            </a:prstGeom>
            <a:solidFill>
              <a:srgbClr val="3366FF"/>
            </a:solidFill>
            <a:ln w="9525">
              <a:solidFill>
                <a:srgbClr val="FFFF66"/>
              </a:solidFill>
              <a:round/>
              <a:headEnd/>
              <a:tailEnd/>
            </a:ln>
          </p:spPr>
          <p:txBody>
            <a:bodyPr wrap="none" anchor="ctr"/>
            <a:lstStyle/>
            <a:p>
              <a:endParaRPr lang="en-CA">
                <a:latin typeface="Calibri" pitchFamily="34" charset="0"/>
              </a:endParaRPr>
            </a:p>
          </p:txBody>
        </p:sp>
        <p:sp>
          <p:nvSpPr>
            <p:cNvPr id="1239047" name="Oval 20"/>
            <p:cNvSpPr>
              <a:spLocks noChangeArrowheads="1"/>
            </p:cNvSpPr>
            <p:nvPr/>
          </p:nvSpPr>
          <p:spPr bwMode="auto">
            <a:xfrm>
              <a:off x="4083" y="2348"/>
              <a:ext cx="138" cy="136"/>
            </a:xfrm>
            <a:prstGeom prst="ellipse">
              <a:avLst/>
            </a:prstGeom>
            <a:solidFill>
              <a:srgbClr val="3366FF"/>
            </a:solidFill>
            <a:ln w="9525">
              <a:solidFill>
                <a:srgbClr val="FFFF66"/>
              </a:solidFill>
              <a:round/>
              <a:headEnd/>
              <a:tailEnd/>
            </a:ln>
          </p:spPr>
          <p:txBody>
            <a:bodyPr wrap="none" anchor="ctr"/>
            <a:lstStyle/>
            <a:p>
              <a:endParaRPr lang="en-CA">
                <a:latin typeface="Calibri" pitchFamily="34" charset="0"/>
              </a:endParaRPr>
            </a:p>
          </p:txBody>
        </p:sp>
        <p:sp>
          <p:nvSpPr>
            <p:cNvPr id="1239048" name="Oval 21"/>
            <p:cNvSpPr>
              <a:spLocks noChangeArrowheads="1"/>
            </p:cNvSpPr>
            <p:nvPr/>
          </p:nvSpPr>
          <p:spPr bwMode="auto">
            <a:xfrm>
              <a:off x="3947" y="1985"/>
              <a:ext cx="137" cy="136"/>
            </a:xfrm>
            <a:prstGeom prst="ellipse">
              <a:avLst/>
            </a:prstGeom>
            <a:solidFill>
              <a:srgbClr val="3366FF"/>
            </a:solidFill>
            <a:ln w="9525">
              <a:solidFill>
                <a:srgbClr val="FFFF66"/>
              </a:solidFill>
              <a:round/>
              <a:headEnd/>
              <a:tailEnd/>
            </a:ln>
          </p:spPr>
          <p:txBody>
            <a:bodyPr wrap="none" anchor="ctr"/>
            <a:lstStyle/>
            <a:p>
              <a:endParaRPr lang="en-CA">
                <a:latin typeface="Calibri" pitchFamily="34" charset="0"/>
              </a:endParaRPr>
            </a:p>
          </p:txBody>
        </p:sp>
        <p:sp>
          <p:nvSpPr>
            <p:cNvPr id="1239049" name="Oval 22"/>
            <p:cNvSpPr>
              <a:spLocks noChangeArrowheads="1"/>
            </p:cNvSpPr>
            <p:nvPr/>
          </p:nvSpPr>
          <p:spPr bwMode="auto">
            <a:xfrm>
              <a:off x="4219" y="1668"/>
              <a:ext cx="137" cy="136"/>
            </a:xfrm>
            <a:prstGeom prst="ellipse">
              <a:avLst/>
            </a:prstGeom>
            <a:solidFill>
              <a:srgbClr val="3366FF"/>
            </a:solidFill>
            <a:ln w="9525">
              <a:solidFill>
                <a:srgbClr val="FFFF66"/>
              </a:solidFill>
              <a:round/>
              <a:headEnd/>
              <a:tailEnd/>
            </a:ln>
          </p:spPr>
          <p:txBody>
            <a:bodyPr wrap="none" anchor="ctr"/>
            <a:lstStyle/>
            <a:p>
              <a:endParaRPr lang="en-CA">
                <a:latin typeface="Calibri" pitchFamily="34" charset="0"/>
              </a:endParaRPr>
            </a:p>
          </p:txBody>
        </p:sp>
        <p:sp>
          <p:nvSpPr>
            <p:cNvPr id="1239050" name="Oval 23"/>
            <p:cNvSpPr>
              <a:spLocks noChangeArrowheads="1"/>
            </p:cNvSpPr>
            <p:nvPr/>
          </p:nvSpPr>
          <p:spPr bwMode="auto">
            <a:xfrm>
              <a:off x="5035" y="1645"/>
              <a:ext cx="137" cy="136"/>
            </a:xfrm>
            <a:prstGeom prst="ellipse">
              <a:avLst/>
            </a:prstGeom>
            <a:solidFill>
              <a:srgbClr val="3366FF"/>
            </a:solidFill>
            <a:ln w="9525">
              <a:solidFill>
                <a:srgbClr val="FFFF66"/>
              </a:solidFill>
              <a:round/>
              <a:headEnd/>
              <a:tailEnd/>
            </a:ln>
          </p:spPr>
          <p:txBody>
            <a:bodyPr wrap="none" anchor="ctr"/>
            <a:lstStyle/>
            <a:p>
              <a:endParaRPr lang="en-CA">
                <a:latin typeface="Calibri" pitchFamily="34" charset="0"/>
              </a:endParaRPr>
            </a:p>
          </p:txBody>
        </p:sp>
        <p:sp>
          <p:nvSpPr>
            <p:cNvPr id="1239051" name="Oval 24"/>
            <p:cNvSpPr>
              <a:spLocks noChangeArrowheads="1"/>
            </p:cNvSpPr>
            <p:nvPr/>
          </p:nvSpPr>
          <p:spPr bwMode="auto">
            <a:xfrm>
              <a:off x="5443" y="1940"/>
              <a:ext cx="137" cy="136"/>
            </a:xfrm>
            <a:prstGeom prst="ellipse">
              <a:avLst/>
            </a:prstGeom>
            <a:solidFill>
              <a:srgbClr val="3366FF"/>
            </a:solidFill>
            <a:ln w="9525">
              <a:solidFill>
                <a:srgbClr val="FFFF66"/>
              </a:solidFill>
              <a:round/>
              <a:headEnd/>
              <a:tailEnd/>
            </a:ln>
          </p:spPr>
          <p:txBody>
            <a:bodyPr wrap="none" anchor="ctr"/>
            <a:lstStyle/>
            <a:p>
              <a:endParaRPr lang="en-CA">
                <a:latin typeface="Calibri" pitchFamily="34" charset="0"/>
              </a:endParaRPr>
            </a:p>
          </p:txBody>
        </p:sp>
        <p:sp>
          <p:nvSpPr>
            <p:cNvPr id="1239052" name="Oval 25"/>
            <p:cNvSpPr>
              <a:spLocks noChangeArrowheads="1"/>
            </p:cNvSpPr>
            <p:nvPr/>
          </p:nvSpPr>
          <p:spPr bwMode="auto">
            <a:xfrm>
              <a:off x="5125" y="2121"/>
              <a:ext cx="137" cy="136"/>
            </a:xfrm>
            <a:prstGeom prst="ellipse">
              <a:avLst/>
            </a:prstGeom>
            <a:solidFill>
              <a:srgbClr val="3366FF"/>
            </a:solidFill>
            <a:ln w="9525">
              <a:solidFill>
                <a:srgbClr val="FFFF66"/>
              </a:solidFill>
              <a:round/>
              <a:headEnd/>
              <a:tailEnd/>
            </a:ln>
          </p:spPr>
          <p:txBody>
            <a:bodyPr wrap="none" anchor="ctr"/>
            <a:lstStyle/>
            <a:p>
              <a:endParaRPr lang="en-CA">
                <a:latin typeface="Calibri" pitchFamily="34" charset="0"/>
              </a:endParaRPr>
            </a:p>
          </p:txBody>
        </p:sp>
        <p:sp>
          <p:nvSpPr>
            <p:cNvPr id="1239053" name="Oval 26"/>
            <p:cNvSpPr>
              <a:spLocks noChangeArrowheads="1"/>
            </p:cNvSpPr>
            <p:nvPr/>
          </p:nvSpPr>
          <p:spPr bwMode="auto">
            <a:xfrm>
              <a:off x="4672" y="2303"/>
              <a:ext cx="137" cy="136"/>
            </a:xfrm>
            <a:prstGeom prst="ellipse">
              <a:avLst/>
            </a:prstGeom>
            <a:solidFill>
              <a:srgbClr val="3366FF"/>
            </a:solidFill>
            <a:ln w="9525">
              <a:solidFill>
                <a:srgbClr val="FFFF66"/>
              </a:solidFill>
              <a:round/>
              <a:headEnd/>
              <a:tailEnd/>
            </a:ln>
          </p:spPr>
          <p:txBody>
            <a:bodyPr wrap="none" anchor="ctr"/>
            <a:lstStyle/>
            <a:p>
              <a:endParaRPr lang="en-CA">
                <a:latin typeface="Calibri" pitchFamily="34" charset="0"/>
              </a:endParaRPr>
            </a:p>
          </p:txBody>
        </p:sp>
        <p:sp>
          <p:nvSpPr>
            <p:cNvPr id="1239054" name="Oval 27"/>
            <p:cNvSpPr>
              <a:spLocks noChangeArrowheads="1"/>
            </p:cNvSpPr>
            <p:nvPr/>
          </p:nvSpPr>
          <p:spPr bwMode="auto">
            <a:xfrm>
              <a:off x="4536" y="1894"/>
              <a:ext cx="137" cy="136"/>
            </a:xfrm>
            <a:prstGeom prst="ellipse">
              <a:avLst/>
            </a:prstGeom>
            <a:solidFill>
              <a:srgbClr val="3366FF"/>
            </a:solidFill>
            <a:ln w="9525">
              <a:solidFill>
                <a:srgbClr val="FFFF66"/>
              </a:solidFill>
              <a:round/>
              <a:headEnd/>
              <a:tailEnd/>
            </a:ln>
          </p:spPr>
          <p:txBody>
            <a:bodyPr wrap="none" anchor="ctr"/>
            <a:lstStyle/>
            <a:p>
              <a:endParaRPr lang="en-CA">
                <a:latin typeface="Calibri" pitchFamily="34" charset="0"/>
              </a:endParaRPr>
            </a:p>
          </p:txBody>
        </p:sp>
        <p:sp>
          <p:nvSpPr>
            <p:cNvPr id="1239055" name="Oval 28"/>
            <p:cNvSpPr>
              <a:spLocks noChangeArrowheads="1"/>
            </p:cNvSpPr>
            <p:nvPr/>
          </p:nvSpPr>
          <p:spPr bwMode="auto">
            <a:xfrm>
              <a:off x="4716" y="1486"/>
              <a:ext cx="137" cy="136"/>
            </a:xfrm>
            <a:prstGeom prst="ellipse">
              <a:avLst/>
            </a:prstGeom>
            <a:solidFill>
              <a:srgbClr val="3366FF"/>
            </a:solidFill>
            <a:ln w="9525">
              <a:solidFill>
                <a:srgbClr val="FFFF66"/>
              </a:solidFill>
              <a:round/>
              <a:headEnd/>
              <a:tailEnd/>
            </a:ln>
          </p:spPr>
          <p:txBody>
            <a:bodyPr wrap="none" anchor="ctr"/>
            <a:lstStyle/>
            <a:p>
              <a:endParaRPr lang="en-CA">
                <a:latin typeface="Calibri" pitchFamily="34" charset="0"/>
              </a:endParaRPr>
            </a:p>
          </p:txBody>
        </p:sp>
        <p:cxnSp>
          <p:nvCxnSpPr>
            <p:cNvPr id="1239056" name="AutoShape 29"/>
            <p:cNvCxnSpPr>
              <a:cxnSpLocks noChangeShapeType="1"/>
              <a:stCxn id="1239046" idx="6"/>
              <a:endCxn id="1239047" idx="2"/>
            </p:cNvCxnSpPr>
            <p:nvPr/>
          </p:nvCxnSpPr>
          <p:spPr bwMode="auto">
            <a:xfrm>
              <a:off x="3630" y="2325"/>
              <a:ext cx="453" cy="91"/>
            </a:xfrm>
            <a:prstGeom prst="straightConnector1">
              <a:avLst/>
            </a:prstGeom>
            <a:noFill/>
            <a:ln w="28575">
              <a:solidFill>
                <a:srgbClr val="FFFF66"/>
              </a:solidFill>
              <a:round/>
              <a:headEnd type="arrow" w="med" len="med"/>
              <a:tailEnd type="arrow" w="med" len="med"/>
            </a:ln>
          </p:spPr>
        </p:cxnSp>
        <p:cxnSp>
          <p:nvCxnSpPr>
            <p:cNvPr id="1239057" name="AutoShape 30"/>
            <p:cNvCxnSpPr>
              <a:cxnSpLocks noChangeShapeType="1"/>
              <a:stCxn id="1239046" idx="0"/>
              <a:endCxn id="1239045" idx="3"/>
            </p:cNvCxnSpPr>
            <p:nvPr/>
          </p:nvCxnSpPr>
          <p:spPr bwMode="auto">
            <a:xfrm flipV="1">
              <a:off x="3562" y="1693"/>
              <a:ext cx="224" cy="564"/>
            </a:xfrm>
            <a:prstGeom prst="straightConnector1">
              <a:avLst/>
            </a:prstGeom>
            <a:noFill/>
            <a:ln w="28575">
              <a:solidFill>
                <a:srgbClr val="FFFF66"/>
              </a:solidFill>
              <a:round/>
              <a:headEnd type="arrow" w="med" len="med"/>
              <a:tailEnd type="arrow" w="med" len="med"/>
            </a:ln>
          </p:spPr>
        </p:cxnSp>
        <p:cxnSp>
          <p:nvCxnSpPr>
            <p:cNvPr id="1239058" name="AutoShape 31"/>
            <p:cNvCxnSpPr>
              <a:cxnSpLocks noChangeShapeType="1"/>
              <a:stCxn id="1239045" idx="5"/>
              <a:endCxn id="1239048" idx="1"/>
            </p:cNvCxnSpPr>
            <p:nvPr/>
          </p:nvCxnSpPr>
          <p:spPr bwMode="auto">
            <a:xfrm>
              <a:off x="3883" y="1693"/>
              <a:ext cx="84" cy="312"/>
            </a:xfrm>
            <a:prstGeom prst="straightConnector1">
              <a:avLst/>
            </a:prstGeom>
            <a:noFill/>
            <a:ln w="28575">
              <a:solidFill>
                <a:srgbClr val="FFFF66"/>
              </a:solidFill>
              <a:round/>
              <a:headEnd type="arrow" w="med" len="med"/>
              <a:tailEnd type="arrow" w="med" len="med"/>
            </a:ln>
          </p:spPr>
        </p:cxnSp>
        <p:cxnSp>
          <p:nvCxnSpPr>
            <p:cNvPr id="1239059" name="AutoShape 32"/>
            <p:cNvCxnSpPr>
              <a:cxnSpLocks noChangeShapeType="1"/>
              <a:stCxn id="1239048" idx="4"/>
              <a:endCxn id="1239047" idx="0"/>
            </p:cNvCxnSpPr>
            <p:nvPr/>
          </p:nvCxnSpPr>
          <p:spPr bwMode="auto">
            <a:xfrm>
              <a:off x="4016" y="2121"/>
              <a:ext cx="136" cy="227"/>
            </a:xfrm>
            <a:prstGeom prst="straightConnector1">
              <a:avLst/>
            </a:prstGeom>
            <a:noFill/>
            <a:ln w="28575">
              <a:solidFill>
                <a:srgbClr val="FFFF66"/>
              </a:solidFill>
              <a:round/>
              <a:headEnd type="arrow" w="med" len="med"/>
              <a:tailEnd type="arrow" w="med" len="med"/>
            </a:ln>
          </p:spPr>
        </p:cxnSp>
        <p:cxnSp>
          <p:nvCxnSpPr>
            <p:cNvPr id="1239060" name="AutoShape 33"/>
            <p:cNvCxnSpPr>
              <a:cxnSpLocks noChangeShapeType="1"/>
              <a:stCxn id="1239045" idx="6"/>
              <a:endCxn id="1239049" idx="2"/>
            </p:cNvCxnSpPr>
            <p:nvPr/>
          </p:nvCxnSpPr>
          <p:spPr bwMode="auto">
            <a:xfrm>
              <a:off x="3903" y="1645"/>
              <a:ext cx="316" cy="91"/>
            </a:xfrm>
            <a:prstGeom prst="straightConnector1">
              <a:avLst/>
            </a:prstGeom>
            <a:noFill/>
            <a:ln w="28575">
              <a:solidFill>
                <a:srgbClr val="FFFF66"/>
              </a:solidFill>
              <a:round/>
              <a:headEnd type="arrow" w="med" len="med"/>
              <a:tailEnd type="arrow" w="med" len="med"/>
            </a:ln>
          </p:spPr>
        </p:cxnSp>
        <p:cxnSp>
          <p:nvCxnSpPr>
            <p:cNvPr id="1239061" name="AutoShape 34"/>
            <p:cNvCxnSpPr>
              <a:cxnSpLocks noChangeShapeType="1"/>
              <a:stCxn id="1239045" idx="7"/>
              <a:endCxn id="1239055" idx="2"/>
            </p:cNvCxnSpPr>
            <p:nvPr/>
          </p:nvCxnSpPr>
          <p:spPr bwMode="auto">
            <a:xfrm flipV="1">
              <a:off x="3883" y="1554"/>
              <a:ext cx="833" cy="43"/>
            </a:xfrm>
            <a:prstGeom prst="straightConnector1">
              <a:avLst/>
            </a:prstGeom>
            <a:noFill/>
            <a:ln w="28575">
              <a:solidFill>
                <a:srgbClr val="FFFF66"/>
              </a:solidFill>
              <a:round/>
              <a:headEnd type="arrow" w="med" len="med"/>
              <a:tailEnd type="arrow" w="med" len="med"/>
            </a:ln>
          </p:spPr>
        </p:cxnSp>
        <p:cxnSp>
          <p:nvCxnSpPr>
            <p:cNvPr id="1239062" name="AutoShape 35"/>
            <p:cNvCxnSpPr>
              <a:cxnSpLocks noChangeShapeType="1"/>
              <a:stCxn id="1239047" idx="6"/>
              <a:endCxn id="1239053" idx="2"/>
            </p:cNvCxnSpPr>
            <p:nvPr/>
          </p:nvCxnSpPr>
          <p:spPr bwMode="auto">
            <a:xfrm flipV="1">
              <a:off x="4221" y="2371"/>
              <a:ext cx="451" cy="45"/>
            </a:xfrm>
            <a:prstGeom prst="straightConnector1">
              <a:avLst/>
            </a:prstGeom>
            <a:noFill/>
            <a:ln w="28575">
              <a:solidFill>
                <a:srgbClr val="FFFF66"/>
              </a:solidFill>
              <a:round/>
              <a:headEnd type="arrow" w="med" len="med"/>
              <a:tailEnd type="arrow" w="med" len="med"/>
            </a:ln>
          </p:spPr>
        </p:cxnSp>
        <p:cxnSp>
          <p:nvCxnSpPr>
            <p:cNvPr id="1239063" name="AutoShape 36"/>
            <p:cNvCxnSpPr>
              <a:cxnSpLocks noChangeShapeType="1"/>
              <a:stCxn id="1239055" idx="4"/>
              <a:endCxn id="1239054" idx="7"/>
            </p:cNvCxnSpPr>
            <p:nvPr/>
          </p:nvCxnSpPr>
          <p:spPr bwMode="auto">
            <a:xfrm flipH="1">
              <a:off x="4653" y="1622"/>
              <a:ext cx="132" cy="292"/>
            </a:xfrm>
            <a:prstGeom prst="straightConnector1">
              <a:avLst/>
            </a:prstGeom>
            <a:noFill/>
            <a:ln w="28575">
              <a:solidFill>
                <a:srgbClr val="FFFF66"/>
              </a:solidFill>
              <a:round/>
              <a:headEnd type="arrow" w="med" len="med"/>
              <a:tailEnd type="arrow" w="med" len="med"/>
            </a:ln>
          </p:spPr>
        </p:cxnSp>
        <p:cxnSp>
          <p:nvCxnSpPr>
            <p:cNvPr id="1239064" name="AutoShape 37"/>
            <p:cNvCxnSpPr>
              <a:cxnSpLocks noChangeShapeType="1"/>
              <a:stCxn id="1239048" idx="6"/>
              <a:endCxn id="1239054" idx="2"/>
            </p:cNvCxnSpPr>
            <p:nvPr/>
          </p:nvCxnSpPr>
          <p:spPr bwMode="auto">
            <a:xfrm flipV="1">
              <a:off x="4084" y="1962"/>
              <a:ext cx="452" cy="91"/>
            </a:xfrm>
            <a:prstGeom prst="straightConnector1">
              <a:avLst/>
            </a:prstGeom>
            <a:noFill/>
            <a:ln w="28575">
              <a:solidFill>
                <a:srgbClr val="FFFF66"/>
              </a:solidFill>
              <a:round/>
              <a:headEnd/>
              <a:tailEnd type="arrow" w="med" len="med"/>
            </a:ln>
          </p:spPr>
        </p:cxnSp>
        <p:cxnSp>
          <p:nvCxnSpPr>
            <p:cNvPr id="1239065" name="AutoShape 38"/>
            <p:cNvCxnSpPr>
              <a:cxnSpLocks noChangeShapeType="1"/>
              <a:stCxn id="1239049" idx="6"/>
              <a:endCxn id="1239055" idx="3"/>
            </p:cNvCxnSpPr>
            <p:nvPr/>
          </p:nvCxnSpPr>
          <p:spPr bwMode="auto">
            <a:xfrm flipV="1">
              <a:off x="4356" y="1602"/>
              <a:ext cx="380" cy="134"/>
            </a:xfrm>
            <a:prstGeom prst="straightConnector1">
              <a:avLst/>
            </a:prstGeom>
            <a:noFill/>
            <a:ln w="28575">
              <a:solidFill>
                <a:srgbClr val="FFFF66"/>
              </a:solidFill>
              <a:round/>
              <a:headEnd type="arrow" w="med" len="med"/>
              <a:tailEnd type="arrow" w="med" len="med"/>
            </a:ln>
          </p:spPr>
        </p:cxnSp>
        <p:cxnSp>
          <p:nvCxnSpPr>
            <p:cNvPr id="1239066" name="AutoShape 39"/>
            <p:cNvCxnSpPr>
              <a:cxnSpLocks noChangeShapeType="1"/>
              <a:stCxn id="1239049" idx="4"/>
              <a:endCxn id="1239053" idx="1"/>
            </p:cNvCxnSpPr>
            <p:nvPr/>
          </p:nvCxnSpPr>
          <p:spPr bwMode="auto">
            <a:xfrm>
              <a:off x="4288" y="1804"/>
              <a:ext cx="404" cy="519"/>
            </a:xfrm>
            <a:prstGeom prst="straightConnector1">
              <a:avLst/>
            </a:prstGeom>
            <a:noFill/>
            <a:ln w="28575">
              <a:solidFill>
                <a:srgbClr val="FFFF66"/>
              </a:solidFill>
              <a:round/>
              <a:headEnd type="arrow" w="med" len="med"/>
              <a:tailEnd type="arrow" w="med" len="med"/>
            </a:ln>
          </p:spPr>
        </p:cxnSp>
        <p:cxnSp>
          <p:nvCxnSpPr>
            <p:cNvPr id="1239067" name="AutoShape 40"/>
            <p:cNvCxnSpPr>
              <a:cxnSpLocks noChangeShapeType="1"/>
              <a:stCxn id="1239055" idx="6"/>
              <a:endCxn id="1239050" idx="1"/>
            </p:cNvCxnSpPr>
            <p:nvPr/>
          </p:nvCxnSpPr>
          <p:spPr bwMode="auto">
            <a:xfrm>
              <a:off x="4853" y="1554"/>
              <a:ext cx="202" cy="111"/>
            </a:xfrm>
            <a:prstGeom prst="straightConnector1">
              <a:avLst/>
            </a:prstGeom>
            <a:noFill/>
            <a:ln w="28575">
              <a:solidFill>
                <a:srgbClr val="FFFF66"/>
              </a:solidFill>
              <a:round/>
              <a:headEnd type="arrow" w="med" len="med"/>
              <a:tailEnd type="arrow" w="med" len="med"/>
            </a:ln>
          </p:spPr>
        </p:cxnSp>
        <p:cxnSp>
          <p:nvCxnSpPr>
            <p:cNvPr id="1239068" name="AutoShape 41"/>
            <p:cNvCxnSpPr>
              <a:cxnSpLocks noChangeShapeType="1"/>
              <a:stCxn id="1239053" idx="6"/>
              <a:endCxn id="1239052" idx="3"/>
            </p:cNvCxnSpPr>
            <p:nvPr/>
          </p:nvCxnSpPr>
          <p:spPr bwMode="auto">
            <a:xfrm flipV="1">
              <a:off x="4809" y="2237"/>
              <a:ext cx="336" cy="134"/>
            </a:xfrm>
            <a:prstGeom prst="straightConnector1">
              <a:avLst/>
            </a:prstGeom>
            <a:noFill/>
            <a:ln w="28575">
              <a:solidFill>
                <a:srgbClr val="FFFF66"/>
              </a:solidFill>
              <a:round/>
              <a:headEnd type="arrow" w="med" len="med"/>
              <a:tailEnd type="arrow" w="med" len="med"/>
            </a:ln>
          </p:spPr>
        </p:cxnSp>
        <p:cxnSp>
          <p:nvCxnSpPr>
            <p:cNvPr id="1239069" name="AutoShape 42"/>
            <p:cNvCxnSpPr>
              <a:cxnSpLocks noChangeShapeType="1"/>
              <a:stCxn id="1239050" idx="4"/>
              <a:endCxn id="1239052" idx="0"/>
            </p:cNvCxnSpPr>
            <p:nvPr/>
          </p:nvCxnSpPr>
          <p:spPr bwMode="auto">
            <a:xfrm>
              <a:off x="5104" y="1781"/>
              <a:ext cx="90" cy="340"/>
            </a:xfrm>
            <a:prstGeom prst="straightConnector1">
              <a:avLst/>
            </a:prstGeom>
            <a:noFill/>
            <a:ln w="28575">
              <a:solidFill>
                <a:srgbClr val="FFFF66"/>
              </a:solidFill>
              <a:round/>
              <a:headEnd type="arrow" w="med" len="med"/>
              <a:tailEnd type="arrow" w="med" len="med"/>
            </a:ln>
          </p:spPr>
        </p:cxnSp>
        <p:cxnSp>
          <p:nvCxnSpPr>
            <p:cNvPr id="1239070" name="AutoShape 43"/>
            <p:cNvCxnSpPr>
              <a:cxnSpLocks noChangeShapeType="1"/>
              <a:stCxn id="1239050" idx="5"/>
              <a:endCxn id="1239051" idx="1"/>
            </p:cNvCxnSpPr>
            <p:nvPr/>
          </p:nvCxnSpPr>
          <p:spPr bwMode="auto">
            <a:xfrm>
              <a:off x="5152" y="1761"/>
              <a:ext cx="311" cy="199"/>
            </a:xfrm>
            <a:prstGeom prst="straightConnector1">
              <a:avLst/>
            </a:prstGeom>
            <a:noFill/>
            <a:ln w="28575">
              <a:solidFill>
                <a:srgbClr val="FFFF66"/>
              </a:solidFill>
              <a:round/>
              <a:headEnd type="arrow" w="med" len="med"/>
              <a:tailEnd/>
            </a:ln>
          </p:spPr>
        </p:cxnSp>
        <p:cxnSp>
          <p:nvCxnSpPr>
            <p:cNvPr id="1239071" name="AutoShape 44"/>
            <p:cNvCxnSpPr>
              <a:cxnSpLocks noChangeShapeType="1"/>
              <a:stCxn id="1239052" idx="6"/>
              <a:endCxn id="1239051" idx="3"/>
            </p:cNvCxnSpPr>
            <p:nvPr/>
          </p:nvCxnSpPr>
          <p:spPr bwMode="auto">
            <a:xfrm flipV="1">
              <a:off x="5262" y="2056"/>
              <a:ext cx="201" cy="133"/>
            </a:xfrm>
            <a:prstGeom prst="straightConnector1">
              <a:avLst/>
            </a:prstGeom>
            <a:noFill/>
            <a:ln w="28575">
              <a:solidFill>
                <a:srgbClr val="FFFF66"/>
              </a:solidFill>
              <a:round/>
              <a:headEnd type="arrow" w="med" len="med"/>
              <a:tailEnd type="arrow" w="med" len="med"/>
            </a:ln>
          </p:spPr>
        </p:cxnSp>
        <p:cxnSp>
          <p:nvCxnSpPr>
            <p:cNvPr id="1239072" name="AutoShape 45"/>
            <p:cNvCxnSpPr>
              <a:cxnSpLocks noChangeShapeType="1"/>
              <a:stCxn id="1239047" idx="7"/>
              <a:endCxn id="1239050" idx="3"/>
            </p:cNvCxnSpPr>
            <p:nvPr/>
          </p:nvCxnSpPr>
          <p:spPr bwMode="auto">
            <a:xfrm flipV="1">
              <a:off x="4201" y="1761"/>
              <a:ext cx="854" cy="607"/>
            </a:xfrm>
            <a:prstGeom prst="straightConnector1">
              <a:avLst/>
            </a:prstGeom>
            <a:noFill/>
            <a:ln w="28575">
              <a:solidFill>
                <a:srgbClr val="FFFF66"/>
              </a:solidFill>
              <a:round/>
              <a:headEnd type="arrow" w="med" len="med"/>
              <a:tailEnd/>
            </a:ln>
          </p:spPr>
        </p:cxn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Historical 1</a:t>
            </a:r>
            <a:endParaRPr lang="en-CA" dirty="0"/>
          </a:p>
        </p:txBody>
      </p:sp>
      <p:sp>
        <p:nvSpPr>
          <p:cNvPr id="3" name="Content Placeholder 2"/>
          <p:cNvSpPr>
            <a:spLocks noGrp="1"/>
          </p:cNvSpPr>
          <p:nvPr>
            <p:ph idx="1"/>
          </p:nvPr>
        </p:nvSpPr>
        <p:spPr/>
        <p:txBody>
          <a:bodyPr/>
          <a:lstStyle/>
          <a:p>
            <a:r>
              <a:rPr lang="en-CA" dirty="0"/>
              <a:t>Unified SEM (Kim et al., 2007) – autoregressive effects</a:t>
            </a:r>
          </a:p>
          <a:p>
            <a:r>
              <a:rPr lang="en-CA" dirty="0"/>
              <a:t>Extended unified SEM (Gates et al., 2010) – stimulus </a:t>
            </a:r>
            <a:r>
              <a:rPr lang="en-CA" dirty="0" smtClean="0"/>
              <a:t>effects</a:t>
            </a:r>
          </a:p>
          <a:p>
            <a:pPr marL="0" indent="0">
              <a:buNone/>
            </a:pPr>
            <a:endParaRPr lang="en-CA" dirty="0" smtClean="0"/>
          </a:p>
          <a:p>
            <a:r>
              <a:rPr lang="en-CA" dirty="0" smtClean="0"/>
              <a:t>GSCA (Hwang &amp; </a:t>
            </a:r>
            <a:r>
              <a:rPr lang="en-CA" dirty="0" err="1" smtClean="0"/>
              <a:t>Takane</a:t>
            </a:r>
            <a:r>
              <a:rPr lang="en-CA" dirty="0" smtClean="0"/>
              <a:t>, </a:t>
            </a:r>
            <a:r>
              <a:rPr lang="en-CA" smtClean="0"/>
              <a:t>2004)</a:t>
            </a:r>
            <a:r>
              <a:rPr lang="en-CA"/>
              <a:t> – PCA-SEM</a:t>
            </a:r>
            <a:endParaRPr lang="en-CA" dirty="0"/>
          </a:p>
          <a:p>
            <a:r>
              <a:rPr lang="en-CA" dirty="0"/>
              <a:t>Dynamic GSCA (Jung et al., 2012</a:t>
            </a:r>
            <a:r>
              <a:rPr lang="en-CA" dirty="0" smtClean="0"/>
              <a:t>)</a:t>
            </a:r>
            <a:endParaRPr lang="en-CA" dirty="0"/>
          </a:p>
          <a:p>
            <a:endParaRPr lang="en-CA" dirty="0"/>
          </a:p>
        </p:txBody>
      </p:sp>
    </p:spTree>
    <p:extLst>
      <p:ext uri="{BB962C8B-B14F-4D97-AF65-F5344CB8AC3E}">
        <p14:creationId xmlns:p14="http://schemas.microsoft.com/office/powerpoint/2010/main" val="39284212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81550"/>
            <a:ext cx="8229600" cy="778098"/>
          </a:xfrm>
        </p:spPr>
        <p:txBody>
          <a:bodyPr/>
          <a:lstStyle/>
          <a:p>
            <a:r>
              <a:rPr lang="en-CA" dirty="0" smtClean="0"/>
              <a:t>Historical 2</a:t>
            </a:r>
            <a:endParaRPr lang="en-CA" dirty="0"/>
          </a:p>
        </p:txBody>
      </p:sp>
      <p:sp>
        <p:nvSpPr>
          <p:cNvPr id="4" name="Content Placeholder 3"/>
          <p:cNvSpPr>
            <a:spLocks noGrp="1"/>
          </p:cNvSpPr>
          <p:nvPr>
            <p:ph idx="1"/>
          </p:nvPr>
        </p:nvSpPr>
        <p:spPr>
          <a:xfrm>
            <a:off x="457200" y="1259648"/>
            <a:ext cx="8229600" cy="4617624"/>
          </a:xfrm>
        </p:spPr>
        <p:txBody>
          <a:bodyPr/>
          <a:lstStyle/>
          <a:p>
            <a:pPr marL="0" indent="0">
              <a:buNone/>
            </a:pPr>
            <a:endParaRPr lang="en-CA" dirty="0" smtClean="0"/>
          </a:p>
          <a:p>
            <a:r>
              <a:rPr lang="en-CA" dirty="0" smtClean="0"/>
              <a:t>Regularized GCANO (</a:t>
            </a:r>
            <a:r>
              <a:rPr lang="en-CA" dirty="0" err="1" smtClean="0"/>
              <a:t>Takane</a:t>
            </a:r>
            <a:r>
              <a:rPr lang="en-CA" dirty="0" smtClean="0"/>
              <a:t> et al., 2008)</a:t>
            </a:r>
            <a:endParaRPr lang="en-CA" dirty="0"/>
          </a:p>
          <a:p>
            <a:r>
              <a:rPr lang="en-CA" dirty="0" smtClean="0"/>
              <a:t>Functional GCANO (Hwang et al., 2012)</a:t>
            </a:r>
          </a:p>
          <a:p>
            <a:r>
              <a:rPr lang="en-CA" dirty="0" smtClean="0"/>
              <a:t>GCANO –PCA (Hwang et al., 2013)</a:t>
            </a:r>
          </a:p>
          <a:p>
            <a:r>
              <a:rPr lang="en-CA" dirty="0" smtClean="0"/>
              <a:t>Dynamic GCANO – GCANO-SEM</a:t>
            </a:r>
          </a:p>
          <a:p>
            <a:endParaRPr lang="en-CA" dirty="0" smtClean="0"/>
          </a:p>
        </p:txBody>
      </p:sp>
    </p:spTree>
    <p:extLst>
      <p:ext uri="{BB962C8B-B14F-4D97-AF65-F5344CB8AC3E}">
        <p14:creationId xmlns:p14="http://schemas.microsoft.com/office/powerpoint/2010/main" val="26146336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제목 1"/>
          <p:cNvSpPr>
            <a:spLocks noGrp="1"/>
          </p:cNvSpPr>
          <p:nvPr>
            <p:ph type="title"/>
          </p:nvPr>
        </p:nvSpPr>
        <p:spPr/>
        <p:txBody>
          <a:bodyPr/>
          <a:lstStyle/>
          <a:p>
            <a:pPr eaLnBrk="1" hangingPunct="1"/>
            <a:r>
              <a:rPr lang="en-US" sz="4000" b="1" smtClean="0"/>
              <a:t>Effective Connectivity</a:t>
            </a:r>
            <a:endParaRPr lang="en-CA" sz="4000" b="1" smtClean="0"/>
          </a:p>
        </p:txBody>
      </p:sp>
      <p:sp>
        <p:nvSpPr>
          <p:cNvPr id="6" name="직사각형 5"/>
          <p:cNvSpPr/>
          <p:nvPr/>
        </p:nvSpPr>
        <p:spPr>
          <a:xfrm>
            <a:off x="428625" y="1177925"/>
            <a:ext cx="8124825" cy="46038"/>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CA"/>
          </a:p>
        </p:txBody>
      </p:sp>
      <p:pic>
        <p:nvPicPr>
          <p:cNvPr id="16387" name="내용 개체 틀 8" descr="brain.png"/>
          <p:cNvPicPr>
            <a:picLocks noGrp="1" noChangeAspect="1"/>
          </p:cNvPicPr>
          <p:nvPr>
            <p:ph idx="1"/>
          </p:nvPr>
        </p:nvPicPr>
        <p:blipFill>
          <a:blip r:embed="rId3"/>
          <a:srcRect/>
          <a:stretch>
            <a:fillRect/>
          </a:stretch>
        </p:blipFill>
        <p:spPr>
          <a:xfrm>
            <a:off x="1997075" y="1428750"/>
            <a:ext cx="5149850" cy="4525963"/>
          </a:xfrm>
        </p:spPr>
      </p:pic>
      <p:sp>
        <p:nvSpPr>
          <p:cNvPr id="10" name="타원 9"/>
          <p:cNvSpPr/>
          <p:nvPr/>
        </p:nvSpPr>
        <p:spPr>
          <a:xfrm>
            <a:off x="2482850" y="1954213"/>
            <a:ext cx="785813" cy="714375"/>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r>
              <a:rPr lang="en-US" b="1" dirty="0"/>
              <a:t>SPC</a:t>
            </a:r>
          </a:p>
        </p:txBody>
      </p:sp>
      <p:sp>
        <p:nvSpPr>
          <p:cNvPr id="11" name="타원 10"/>
          <p:cNvSpPr/>
          <p:nvPr/>
        </p:nvSpPr>
        <p:spPr>
          <a:xfrm>
            <a:off x="3000375" y="3328988"/>
            <a:ext cx="785813" cy="714375"/>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r>
              <a:rPr lang="en-US" b="1" dirty="0"/>
              <a:t>V5</a:t>
            </a:r>
          </a:p>
        </p:txBody>
      </p:sp>
      <p:sp>
        <p:nvSpPr>
          <p:cNvPr id="12" name="타원 11"/>
          <p:cNvSpPr/>
          <p:nvPr/>
        </p:nvSpPr>
        <p:spPr>
          <a:xfrm>
            <a:off x="1625600" y="3740150"/>
            <a:ext cx="785813" cy="714375"/>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r>
              <a:rPr lang="en-US" b="1" dirty="0"/>
              <a:t>V1</a:t>
            </a:r>
          </a:p>
        </p:txBody>
      </p:sp>
      <p:sp>
        <p:nvSpPr>
          <p:cNvPr id="16391" name="TextBox 12"/>
          <p:cNvSpPr txBox="1">
            <a:spLocks noChangeArrowheads="1"/>
          </p:cNvSpPr>
          <p:nvPr/>
        </p:nvSpPr>
        <p:spPr bwMode="auto">
          <a:xfrm>
            <a:off x="5857875" y="4714875"/>
            <a:ext cx="3071813" cy="923925"/>
          </a:xfrm>
          <a:prstGeom prst="rect">
            <a:avLst/>
          </a:prstGeom>
          <a:noFill/>
          <a:ln w="9525">
            <a:solidFill>
              <a:srgbClr val="AC1818"/>
            </a:solidFill>
            <a:miter lim="800000"/>
            <a:headEnd/>
            <a:tailEnd/>
          </a:ln>
        </p:spPr>
        <p:txBody>
          <a:bodyPr>
            <a:spAutoFit/>
          </a:bodyPr>
          <a:lstStyle/>
          <a:p>
            <a:r>
              <a:rPr lang="en-US" b="1">
                <a:latin typeface="Calibri" pitchFamily="34" charset="0"/>
              </a:rPr>
              <a:t>V1   = Primary Visual Cortex</a:t>
            </a:r>
          </a:p>
          <a:p>
            <a:r>
              <a:rPr lang="en-US" b="1">
                <a:latin typeface="Calibri" pitchFamily="34" charset="0"/>
              </a:rPr>
              <a:t>V5   = Middle Temporal Area</a:t>
            </a:r>
          </a:p>
          <a:p>
            <a:r>
              <a:rPr lang="en-US" b="1">
                <a:latin typeface="Calibri" pitchFamily="34" charset="0"/>
              </a:rPr>
              <a:t>SPC  = Superior Parietal Cortex</a:t>
            </a:r>
          </a:p>
        </p:txBody>
      </p:sp>
      <p:sp>
        <p:nvSpPr>
          <p:cNvPr id="42" name="TextBox 41"/>
          <p:cNvSpPr txBox="1"/>
          <p:nvPr/>
        </p:nvSpPr>
        <p:spPr>
          <a:xfrm>
            <a:off x="2286000" y="6072188"/>
            <a:ext cx="6000750" cy="4000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fontAlgn="auto">
              <a:spcBef>
                <a:spcPts val="0"/>
              </a:spcBef>
              <a:spcAft>
                <a:spcPts val="0"/>
              </a:spcAft>
              <a:defRPr/>
            </a:pPr>
            <a:r>
              <a:rPr lang="en-CA" sz="2000" b="1" dirty="0"/>
              <a:t>Attention to Visual Motion Study </a:t>
            </a:r>
            <a:r>
              <a:rPr lang="en-CA" sz="1400" b="1" dirty="0"/>
              <a:t>(</a:t>
            </a:r>
            <a:r>
              <a:rPr lang="en-CA" sz="1400" b="1" dirty="0" err="1"/>
              <a:t>Friston</a:t>
            </a:r>
            <a:r>
              <a:rPr lang="en-CA" sz="1400" b="1" dirty="0"/>
              <a:t> et al, 2003)</a:t>
            </a:r>
          </a:p>
        </p:txBody>
      </p:sp>
      <p:cxnSp>
        <p:nvCxnSpPr>
          <p:cNvPr id="43" name="직선 화살표 연결선 42"/>
          <p:cNvCxnSpPr/>
          <p:nvPr/>
        </p:nvCxnSpPr>
        <p:spPr>
          <a:xfrm rot="5400000" flipH="1" flipV="1">
            <a:off x="1736725" y="2870200"/>
            <a:ext cx="1176338" cy="579438"/>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4" name="직선 화살표 연결선 43"/>
          <p:cNvCxnSpPr>
            <a:endCxn id="11" idx="3"/>
          </p:cNvCxnSpPr>
          <p:nvPr/>
        </p:nvCxnSpPr>
        <p:spPr>
          <a:xfrm flipV="1">
            <a:off x="2393950" y="3938588"/>
            <a:ext cx="720725" cy="131762"/>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5" name="직선 화살표 연결선 44"/>
          <p:cNvCxnSpPr/>
          <p:nvPr/>
        </p:nvCxnSpPr>
        <p:spPr>
          <a:xfrm rot="16200000" flipV="1">
            <a:off x="2648743" y="2923382"/>
            <a:ext cx="747713" cy="222250"/>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p:nvPr/>
        </p:nvCxnSpPr>
        <p:spPr>
          <a:xfrm rot="16200000" flipH="1">
            <a:off x="2826544" y="2886869"/>
            <a:ext cx="747712" cy="222250"/>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7" name="직선 화살표 연결선 46"/>
          <p:cNvCxnSpPr/>
          <p:nvPr/>
        </p:nvCxnSpPr>
        <p:spPr>
          <a:xfrm rot="10800000" flipV="1">
            <a:off x="2312988" y="3779838"/>
            <a:ext cx="687387" cy="117475"/>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p:nvPr/>
        </p:nvCxnSpPr>
        <p:spPr>
          <a:xfrm rot="5400000">
            <a:off x="1910557" y="2980531"/>
            <a:ext cx="1143000" cy="534987"/>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ox(in)">
                                      <p:cBhvr>
                                        <p:cTn id="7" dur="500"/>
                                        <p:tgtEl>
                                          <p:spTgt spid="43"/>
                                        </p:tgtEl>
                                      </p:cBhvr>
                                    </p:animEffect>
                                  </p:childTnLst>
                                </p:cTn>
                              </p:par>
                              <p:par>
                                <p:cTn id="8" presetID="4" presetClass="entr" presetSubtype="16"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box(in)">
                                      <p:cBhvr>
                                        <p:cTn id="10" dur="500"/>
                                        <p:tgtEl>
                                          <p:spTgt spid="44"/>
                                        </p:tgtEl>
                                      </p:cBhvr>
                                    </p:animEffect>
                                  </p:childTnLst>
                                </p:cTn>
                              </p:par>
                              <p:par>
                                <p:cTn id="11" presetID="4" presetClass="entr" presetSubtype="16"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box(in)">
                                      <p:cBhvr>
                                        <p:cTn id="13" dur="500"/>
                                        <p:tgtEl>
                                          <p:spTgt spid="45"/>
                                        </p:tgtEl>
                                      </p:cBhvr>
                                    </p:animEffect>
                                  </p:childTnLst>
                                </p:cTn>
                              </p:par>
                              <p:par>
                                <p:cTn id="14" presetID="4" presetClass="entr" presetSubtype="16" fill="hold"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box(in)">
                                      <p:cBhvr>
                                        <p:cTn id="16" dur="500"/>
                                        <p:tgtEl>
                                          <p:spTgt spid="46"/>
                                        </p:tgtEl>
                                      </p:cBhvr>
                                    </p:animEffect>
                                  </p:childTnLst>
                                </p:cTn>
                              </p:par>
                              <p:par>
                                <p:cTn id="17" presetID="4" presetClass="entr" presetSubtype="16"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box(in)">
                                      <p:cBhvr>
                                        <p:cTn id="19" dur="500"/>
                                        <p:tgtEl>
                                          <p:spTgt spid="47"/>
                                        </p:tgtEl>
                                      </p:cBhvr>
                                    </p:animEffect>
                                  </p:childTnLst>
                                </p:cTn>
                              </p:par>
                              <p:par>
                                <p:cTn id="20" presetID="4" presetClass="entr" presetSubtype="16" fill="hold"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box(in)">
                                      <p:cBhvr>
                                        <p:cTn id="2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2"/>
          <p:cNvPicPr>
            <a:picLocks noChangeAspect="1" noChangeArrowheads="1"/>
          </p:cNvPicPr>
          <p:nvPr/>
        </p:nvPicPr>
        <p:blipFill>
          <a:blip r:embed="rId3"/>
          <a:srcRect l="25781" t="50410" r="22070" b="15625"/>
          <a:stretch>
            <a:fillRect/>
          </a:stretch>
        </p:blipFill>
        <p:spPr bwMode="auto">
          <a:xfrm>
            <a:off x="457200" y="1985963"/>
            <a:ext cx="7962900" cy="3429000"/>
          </a:xfrm>
          <a:prstGeom prst="rect">
            <a:avLst/>
          </a:prstGeom>
          <a:noFill/>
          <a:ln w="9525">
            <a:noFill/>
            <a:miter lim="800000"/>
            <a:headEnd/>
            <a:tailEnd/>
          </a:ln>
        </p:spPr>
      </p:pic>
      <p:sp>
        <p:nvSpPr>
          <p:cNvPr id="18434" name="제목 1"/>
          <p:cNvSpPr>
            <a:spLocks noGrp="1"/>
          </p:cNvSpPr>
          <p:nvPr>
            <p:ph type="title"/>
          </p:nvPr>
        </p:nvSpPr>
        <p:spPr/>
        <p:txBody>
          <a:bodyPr/>
          <a:lstStyle/>
          <a:p>
            <a:pPr eaLnBrk="1" hangingPunct="1"/>
            <a:r>
              <a:rPr lang="en-US" sz="4000" b="1" smtClean="0"/>
              <a:t>Time Series of Three ROIs</a:t>
            </a:r>
            <a:endParaRPr lang="en-CA" sz="4000" b="1" smtClean="0"/>
          </a:p>
        </p:txBody>
      </p:sp>
      <p:sp>
        <p:nvSpPr>
          <p:cNvPr id="6" name="직사각형 5"/>
          <p:cNvSpPr/>
          <p:nvPr/>
        </p:nvSpPr>
        <p:spPr>
          <a:xfrm>
            <a:off x="428625" y="1177925"/>
            <a:ext cx="8124825" cy="46038"/>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CA"/>
          </a:p>
        </p:txBody>
      </p:sp>
      <p:sp>
        <p:nvSpPr>
          <p:cNvPr id="18436" name="내용 개체 틀 2"/>
          <p:cNvSpPr>
            <a:spLocks noGrp="1"/>
          </p:cNvSpPr>
          <p:nvPr>
            <p:ph idx="1"/>
          </p:nvPr>
        </p:nvSpPr>
        <p:spPr>
          <a:xfrm>
            <a:off x="457200" y="1385888"/>
            <a:ext cx="8229600" cy="2614612"/>
          </a:xfrm>
        </p:spPr>
        <p:txBody>
          <a:bodyPr/>
          <a:lstStyle/>
          <a:p>
            <a:pPr eaLnBrk="1" hangingPunct="1"/>
            <a:r>
              <a:rPr lang="en-US" dirty="0" smtClean="0"/>
              <a:t>Five BOLD signals for each ROI</a:t>
            </a:r>
          </a:p>
        </p:txBody>
      </p:sp>
      <p:grpSp>
        <p:nvGrpSpPr>
          <p:cNvPr id="11" name="그룹 10"/>
          <p:cNvGrpSpPr>
            <a:grpSpLocks/>
          </p:cNvGrpSpPr>
          <p:nvPr/>
        </p:nvGrpSpPr>
        <p:grpSpPr bwMode="auto">
          <a:xfrm>
            <a:off x="714375" y="5492750"/>
            <a:ext cx="7786688" cy="1150938"/>
            <a:chOff x="714348" y="5493094"/>
            <a:chExt cx="7786742" cy="1150616"/>
          </a:xfrm>
        </p:grpSpPr>
        <p:sp>
          <p:nvSpPr>
            <p:cNvPr id="18438" name="내용 개체 틀 2"/>
            <p:cNvSpPr txBox="1">
              <a:spLocks/>
            </p:cNvSpPr>
            <p:nvPr/>
          </p:nvSpPr>
          <p:spPr bwMode="auto">
            <a:xfrm>
              <a:off x="714348" y="5493094"/>
              <a:ext cx="7786742" cy="1150616"/>
            </a:xfrm>
            <a:prstGeom prst="rect">
              <a:avLst/>
            </a:prstGeom>
            <a:noFill/>
            <a:ln w="9525">
              <a:noFill/>
              <a:miter lim="800000"/>
              <a:headEnd/>
              <a:tailEnd/>
            </a:ln>
          </p:spPr>
          <p:txBody>
            <a:bodyPr/>
            <a:lstStyle/>
            <a:p>
              <a:pPr marL="342900" indent="-342900">
                <a:spcBef>
                  <a:spcPct val="20000"/>
                </a:spcBef>
                <a:buFont typeface="Arial" charset="0"/>
                <a:buNone/>
              </a:pPr>
              <a:r>
                <a:rPr lang="en-US" sz="2800" b="1">
                  <a:solidFill>
                    <a:srgbClr val="AC1818"/>
                  </a:solidFill>
                  <a:latin typeface="Calibri" pitchFamily="34" charset="0"/>
                </a:rPr>
                <a:t>      ROIs                       Constructs or latent variables </a:t>
              </a:r>
            </a:p>
            <a:p>
              <a:pPr marL="342900" indent="-342900">
                <a:spcBef>
                  <a:spcPct val="20000"/>
                </a:spcBef>
                <a:buFont typeface="Arial" charset="0"/>
                <a:buNone/>
              </a:pPr>
              <a:r>
                <a:rPr lang="en-US" sz="2800" b="1">
                  <a:solidFill>
                    <a:srgbClr val="AC1818"/>
                  </a:solidFill>
                  <a:latin typeface="Calibri" pitchFamily="34" charset="0"/>
                </a:rPr>
                <a:t>      BOLD signals        Observed variables</a:t>
              </a:r>
              <a:endParaRPr lang="en-CA" sz="2800">
                <a:latin typeface="Calibri" pitchFamily="34" charset="0"/>
              </a:endParaRPr>
            </a:p>
          </p:txBody>
        </p:sp>
        <p:sp>
          <p:nvSpPr>
            <p:cNvPr id="9" name="오른쪽 화살표 8"/>
            <p:cNvSpPr/>
            <p:nvPr/>
          </p:nvSpPr>
          <p:spPr>
            <a:xfrm>
              <a:off x="3340091" y="5648625"/>
              <a:ext cx="285752" cy="14283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0" name="오른쪽 화살표 9"/>
            <p:cNvSpPr/>
            <p:nvPr/>
          </p:nvSpPr>
          <p:spPr>
            <a:xfrm>
              <a:off x="3340091" y="6178702"/>
              <a:ext cx="285752" cy="14283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r>
                <a:rPr lang="en-US" dirty="0"/>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81" name="제목 1"/>
          <p:cNvSpPr>
            <a:spLocks noGrp="1"/>
          </p:cNvSpPr>
          <p:nvPr>
            <p:ph type="title"/>
          </p:nvPr>
        </p:nvSpPr>
        <p:spPr>
          <a:xfrm>
            <a:off x="449585" y="111920"/>
            <a:ext cx="8229600" cy="1143000"/>
          </a:xfrm>
        </p:spPr>
        <p:txBody>
          <a:bodyPr/>
          <a:lstStyle/>
          <a:p>
            <a:pPr eaLnBrk="1" hangingPunct="1"/>
            <a:r>
              <a:rPr lang="en-US" sz="4000" b="1" dirty="0" smtClean="0"/>
              <a:t>The Attention to Visual Motion Data</a:t>
            </a:r>
          </a:p>
        </p:txBody>
      </p:sp>
      <p:sp>
        <p:nvSpPr>
          <p:cNvPr id="8" name="직사각형 7"/>
          <p:cNvSpPr/>
          <p:nvPr/>
        </p:nvSpPr>
        <p:spPr>
          <a:xfrm>
            <a:off x="428625" y="1177925"/>
            <a:ext cx="8124825" cy="46038"/>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CA"/>
          </a:p>
        </p:txBody>
      </p:sp>
      <p:sp>
        <p:nvSpPr>
          <p:cNvPr id="1202184" name="TextBox 147"/>
          <p:cNvSpPr txBox="1">
            <a:spLocks noChangeArrowheads="1"/>
          </p:cNvSpPr>
          <p:nvPr/>
        </p:nvSpPr>
        <p:spPr bwMode="auto">
          <a:xfrm>
            <a:off x="5940153" y="5802338"/>
            <a:ext cx="3000375" cy="369888"/>
          </a:xfrm>
          <a:prstGeom prst="rect">
            <a:avLst/>
          </a:prstGeom>
          <a:noFill/>
          <a:ln w="9525">
            <a:noFill/>
            <a:miter lim="800000"/>
            <a:headEnd/>
            <a:tailEnd/>
          </a:ln>
        </p:spPr>
        <p:txBody>
          <a:bodyPr>
            <a:spAutoFit/>
          </a:bodyPr>
          <a:lstStyle/>
          <a:p>
            <a:pPr algn="ctr"/>
            <a:r>
              <a:rPr lang="en-US" dirty="0">
                <a:latin typeface="Calibri" pitchFamily="34" charset="0"/>
              </a:rPr>
              <a:t>Source: </a:t>
            </a:r>
            <a:r>
              <a:rPr lang="en-US" dirty="0" err="1">
                <a:latin typeface="Calibri" pitchFamily="34" charset="0"/>
              </a:rPr>
              <a:t>Friston</a:t>
            </a:r>
            <a:r>
              <a:rPr lang="en-US" dirty="0">
                <a:latin typeface="Calibri" pitchFamily="34" charset="0"/>
              </a:rPr>
              <a:t> et al. (2003)</a:t>
            </a:r>
          </a:p>
        </p:txBody>
      </p:sp>
      <p:sp>
        <p:nvSpPr>
          <p:cNvPr id="1202185" name="TextBox 41"/>
          <p:cNvSpPr txBox="1">
            <a:spLocks noChangeArrowheads="1"/>
          </p:cNvSpPr>
          <p:nvPr/>
        </p:nvSpPr>
        <p:spPr bwMode="auto">
          <a:xfrm>
            <a:off x="7072313" y="4357688"/>
            <a:ext cx="1714500" cy="923925"/>
          </a:xfrm>
          <a:prstGeom prst="rect">
            <a:avLst/>
          </a:prstGeom>
          <a:noFill/>
          <a:ln w="9525">
            <a:solidFill>
              <a:srgbClr val="AC1818"/>
            </a:solidFill>
            <a:miter lim="800000"/>
            <a:headEnd/>
            <a:tailEnd/>
          </a:ln>
        </p:spPr>
        <p:txBody>
          <a:bodyPr>
            <a:spAutoFit/>
          </a:bodyPr>
          <a:lstStyle/>
          <a:p>
            <a:r>
              <a:rPr lang="en-US" b="1">
                <a:latin typeface="Calibri" pitchFamily="34" charset="0"/>
              </a:rPr>
              <a:t>u1  = Photic</a:t>
            </a:r>
          </a:p>
          <a:p>
            <a:r>
              <a:rPr lang="en-US" b="1">
                <a:latin typeface="Calibri" pitchFamily="34" charset="0"/>
              </a:rPr>
              <a:t>u2  = Motion</a:t>
            </a:r>
          </a:p>
          <a:p>
            <a:r>
              <a:rPr lang="en-US" b="1">
                <a:latin typeface="Calibri" pitchFamily="34" charset="0"/>
              </a:rPr>
              <a:t>u3  = Attention</a:t>
            </a:r>
          </a:p>
        </p:txBody>
      </p:sp>
      <p:sp>
        <p:nvSpPr>
          <p:cNvPr id="4" name="Right Arrow 3"/>
          <p:cNvSpPr/>
          <p:nvPr/>
        </p:nvSpPr>
        <p:spPr>
          <a:xfrm>
            <a:off x="10476656" y="172712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p:cNvPicPr>
            <a:picLocks noChangeAspect="1"/>
          </p:cNvPicPr>
          <p:nvPr/>
        </p:nvPicPr>
        <p:blipFill rotWithShape="1">
          <a:blip r:embed="rId3"/>
          <a:srcRect l="18721" t="46728" r="4549" b="5984"/>
          <a:stretch/>
        </p:blipFill>
        <p:spPr>
          <a:xfrm>
            <a:off x="1115615" y="1727127"/>
            <a:ext cx="5058263" cy="465420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461882265"/>
              </p:ext>
            </p:extLst>
          </p:nvPr>
        </p:nvGraphicFramePr>
        <p:xfrm>
          <a:off x="755576" y="428655"/>
          <a:ext cx="8297937" cy="6232109"/>
        </p:xfrm>
        <a:graphic>
          <a:graphicData uri="http://schemas.openxmlformats.org/presentationml/2006/ole">
            <mc:AlternateContent xmlns:mc="http://schemas.openxmlformats.org/markup-compatibility/2006">
              <mc:Choice xmlns:v="urn:schemas-microsoft-com:vml" Requires="v">
                <p:oleObj spid="_x0000_s1209358" name="Slide" r:id="rId3" imgW="4570378" imgH="3427437" progId="PowerPoint.Slide.12">
                  <p:embed/>
                </p:oleObj>
              </mc:Choice>
              <mc:Fallback>
                <p:oleObj name="Slide" r:id="rId3" imgW="4570378" imgH="3427437" progId="PowerPoint.Slide.12">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428655"/>
                        <a:ext cx="8297937" cy="6232109"/>
                      </a:xfrm>
                      <a:prstGeom prst="rect">
                        <a:avLst/>
                      </a:prstGeom>
                      <a:noFill/>
                    </p:spPr>
                  </p:pic>
                </p:oleObj>
              </mc:Fallback>
            </mc:AlternateContent>
          </a:graphicData>
        </a:graphic>
      </p:graphicFrame>
      <p:sp>
        <p:nvSpPr>
          <p:cNvPr id="6" name="Rectangle 3"/>
          <p:cNvSpPr>
            <a:spLocks noChangeArrowheads="1"/>
          </p:cNvSpPr>
          <p:nvPr/>
        </p:nvSpPr>
        <p:spPr bwMode="auto">
          <a:xfrm>
            <a:off x="-90488" y="3886200"/>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sz="1100" b="0" i="0" u="none" strike="noStrike" cap="none" normalizeH="0" baseline="0" smtClean="0">
                <a:ln>
                  <a:noFill/>
                </a:ln>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a:t>
            </a:r>
            <a:endParaRPr kumimoji="0" lang="en-CA"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1502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277" name="제목 1"/>
          <p:cNvSpPr>
            <a:spLocks noGrp="1"/>
          </p:cNvSpPr>
          <p:nvPr>
            <p:ph type="title"/>
          </p:nvPr>
        </p:nvSpPr>
        <p:spPr/>
        <p:txBody>
          <a:bodyPr/>
          <a:lstStyle/>
          <a:p>
            <a:pPr eaLnBrk="1" hangingPunct="1"/>
            <a:r>
              <a:rPr lang="en-US" sz="4000" b="1" smtClean="0"/>
              <a:t>Shift Matrices</a:t>
            </a:r>
            <a:endParaRPr lang="en-CA" sz="4000" b="1" i="1" smtClean="0"/>
          </a:p>
        </p:txBody>
      </p:sp>
      <p:graphicFrame>
        <p:nvGraphicFramePr>
          <p:cNvPr id="1206275" name="Object 3"/>
          <p:cNvGraphicFramePr>
            <a:graphicFrameLocks noChangeAspect="1"/>
          </p:cNvGraphicFramePr>
          <p:nvPr>
            <p:extLst>
              <p:ext uri="{D42A27DB-BD31-4B8C-83A1-F6EECF244321}">
                <p14:modId xmlns:p14="http://schemas.microsoft.com/office/powerpoint/2010/main" val="2267950776"/>
              </p:ext>
            </p:extLst>
          </p:nvPr>
        </p:nvGraphicFramePr>
        <p:xfrm>
          <a:off x="1259632" y="2780928"/>
          <a:ext cx="3643313" cy="2874963"/>
        </p:xfrm>
        <a:graphic>
          <a:graphicData uri="http://schemas.openxmlformats.org/presentationml/2006/ole">
            <mc:AlternateContent xmlns:mc="http://schemas.openxmlformats.org/markup-compatibility/2006">
              <mc:Choice xmlns:v="urn:schemas-microsoft-com:vml" Requires="v">
                <p:oleObj spid="_x0000_s1206420" name="Equation" r:id="rId4" imgW="1676160" imgH="1371600" progId="">
                  <p:embed/>
                </p:oleObj>
              </mc:Choice>
              <mc:Fallback>
                <p:oleObj name="Equation" r:id="rId4" imgW="1676160" imgH="137160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2780928"/>
                        <a:ext cx="36433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6276" name="Object 4"/>
          <p:cNvGraphicFramePr>
            <a:graphicFrameLocks noChangeAspect="1"/>
          </p:cNvGraphicFramePr>
          <p:nvPr/>
        </p:nvGraphicFramePr>
        <p:xfrm>
          <a:off x="500063" y="1457325"/>
          <a:ext cx="6024562" cy="974725"/>
        </p:xfrm>
        <a:graphic>
          <a:graphicData uri="http://schemas.openxmlformats.org/presentationml/2006/ole">
            <mc:AlternateContent xmlns:mc="http://schemas.openxmlformats.org/markup-compatibility/2006">
              <mc:Choice xmlns:v="urn:schemas-microsoft-com:vml" Requires="v">
                <p:oleObj spid="_x0000_s1206421" name="Equation" r:id="rId6" imgW="2717640" imgH="457200" progId="">
                  <p:embed/>
                </p:oleObj>
              </mc:Choice>
              <mc:Fallback>
                <p:oleObj name="Equation" r:id="rId6" imgW="2717640" imgH="457200" progId="">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063" y="1457325"/>
                        <a:ext cx="6024562"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직사각형 5"/>
          <p:cNvSpPr/>
          <p:nvPr/>
        </p:nvSpPr>
        <p:spPr>
          <a:xfrm>
            <a:off x="428625" y="1177925"/>
            <a:ext cx="8124825" cy="46038"/>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CA"/>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3" name="제목 1"/>
          <p:cNvSpPr>
            <a:spLocks noGrp="1"/>
          </p:cNvSpPr>
          <p:nvPr>
            <p:ph type="title"/>
          </p:nvPr>
        </p:nvSpPr>
        <p:spPr>
          <a:xfrm>
            <a:off x="457200" y="238125"/>
            <a:ext cx="8229600" cy="1143000"/>
          </a:xfrm>
        </p:spPr>
        <p:txBody>
          <a:bodyPr/>
          <a:lstStyle/>
          <a:p>
            <a:pPr eaLnBrk="1" hangingPunct="1"/>
            <a:r>
              <a:rPr lang="en-CA" sz="4000" b="1" smtClean="0"/>
              <a:t>Experimental Stimuli</a:t>
            </a:r>
          </a:p>
        </p:txBody>
      </p:sp>
      <p:graphicFrame>
        <p:nvGraphicFramePr>
          <p:cNvPr id="1018882" name="Object 2"/>
          <p:cNvGraphicFramePr>
            <a:graphicFrameLocks noChangeAspect="1"/>
          </p:cNvGraphicFramePr>
          <p:nvPr/>
        </p:nvGraphicFramePr>
        <p:xfrm>
          <a:off x="477838" y="1624013"/>
          <a:ext cx="2665412" cy="519112"/>
        </p:xfrm>
        <a:graphic>
          <a:graphicData uri="http://schemas.openxmlformats.org/presentationml/2006/ole">
            <mc:AlternateContent xmlns:mc="http://schemas.openxmlformats.org/markup-compatibility/2006">
              <mc:Choice xmlns:v="urn:schemas-microsoft-com:vml" Requires="v">
                <p:oleObj spid="_x0000_s1018934" name="Equation" r:id="rId4" imgW="1168200" imgH="228600" progId="">
                  <p:embed/>
                </p:oleObj>
              </mc:Choice>
              <mc:Fallback>
                <p:oleObj name="Equation" r:id="rId4" imgW="1168200" imgH="2286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838" y="1624013"/>
                        <a:ext cx="2665412" cy="519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18884" name="Picture 9"/>
          <p:cNvPicPr>
            <a:picLocks noChangeAspect="1" noChangeArrowheads="1"/>
          </p:cNvPicPr>
          <p:nvPr/>
        </p:nvPicPr>
        <p:blipFill>
          <a:blip r:embed="rId6"/>
          <a:srcRect l="30412" t="10793" r="21156" b="59676"/>
          <a:stretch>
            <a:fillRect/>
          </a:stretch>
        </p:blipFill>
        <p:spPr bwMode="auto">
          <a:xfrm>
            <a:off x="1403647" y="2366556"/>
            <a:ext cx="6097709" cy="3870755"/>
          </a:xfrm>
          <a:prstGeom prst="rect">
            <a:avLst/>
          </a:prstGeom>
          <a:noFill/>
          <a:ln w="9525">
            <a:noFill/>
            <a:miter lim="800000"/>
            <a:headEnd/>
            <a:tailEnd/>
          </a:ln>
        </p:spPr>
      </p:pic>
      <p:sp>
        <p:nvSpPr>
          <p:cNvPr id="16" name="직사각형 15"/>
          <p:cNvSpPr/>
          <p:nvPr/>
        </p:nvSpPr>
        <p:spPr>
          <a:xfrm>
            <a:off x="428625" y="1177925"/>
            <a:ext cx="8124825" cy="46038"/>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CA"/>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28987</TotalTime>
  <Words>1802</Words>
  <Application>Microsoft Office PowerPoint</Application>
  <PresentationFormat>On-screen Show (4:3)</PresentationFormat>
  <Paragraphs>216</Paragraphs>
  <Slides>36</Slides>
  <Notes>24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48" baseType="lpstr">
      <vt:lpstr>CMSS10</vt:lpstr>
      <vt:lpstr>맑은 고딕</vt:lpstr>
      <vt:lpstr>MS Mincho</vt:lpstr>
      <vt:lpstr>ＭＳ Ｐゴシック</vt:lpstr>
      <vt:lpstr>Arial</vt:lpstr>
      <vt:lpstr>Calibri</vt:lpstr>
      <vt:lpstr>Cambria Math</vt:lpstr>
      <vt:lpstr>Times New Roman</vt:lpstr>
      <vt:lpstr>Wingdings</vt:lpstr>
      <vt:lpstr>Office 테마</vt:lpstr>
      <vt:lpstr>Slide</vt:lpstr>
      <vt:lpstr>Equation</vt:lpstr>
      <vt:lpstr>Statistical Models for the Analysis of Brain Connectivity Based on fMRI Data</vt:lpstr>
      <vt:lpstr>Structural Equation Models (SEMs)</vt:lpstr>
      <vt:lpstr>PowerPoint Presentation</vt:lpstr>
      <vt:lpstr>Effective Connectivity</vt:lpstr>
      <vt:lpstr>Time Series of Three ROIs</vt:lpstr>
      <vt:lpstr>The Attention to Visual Motion Data</vt:lpstr>
      <vt:lpstr>PowerPoint Presentation</vt:lpstr>
      <vt:lpstr>Shift Matrices</vt:lpstr>
      <vt:lpstr>Experimental Stimuli</vt:lpstr>
      <vt:lpstr>Time Series of Experimental Stimuli</vt:lpstr>
      <vt:lpstr>Model Features</vt:lpstr>
      <vt:lpstr>Model Fitting</vt:lpstr>
      <vt:lpstr>A Special Bootstrap Method</vt:lpstr>
      <vt:lpstr>Result 1 : Attention to Visual Motion Data</vt:lpstr>
      <vt:lpstr>Result 1: Attention to Visual Motion Data</vt:lpstr>
      <vt:lpstr>Result 2: Memory Task Data</vt:lpstr>
      <vt:lpstr>Result 2: Memory Task Data</vt:lpstr>
      <vt:lpstr>A Summary so far</vt:lpstr>
      <vt:lpstr>Extensions of Dynamic GSCA</vt:lpstr>
      <vt:lpstr>Latent Interaction</vt:lpstr>
      <vt:lpstr>Multiple Subjects</vt:lpstr>
      <vt:lpstr>PowerPoint Presentation</vt:lpstr>
      <vt:lpstr>Second Model</vt:lpstr>
      <vt:lpstr>The Bootstrap Method</vt:lpstr>
      <vt:lpstr>An Example Data Set</vt:lpstr>
      <vt:lpstr>Equality Constraints</vt:lpstr>
      <vt:lpstr>Analyses</vt:lpstr>
      <vt:lpstr>Time Series of ROIs:  Assumed Equal Across Groups</vt:lpstr>
      <vt:lpstr>Time Series of ROIs: Separate Groups</vt:lpstr>
      <vt:lpstr>The Second Order PCA of SeparateTime Series for ROIs</vt:lpstr>
      <vt:lpstr>Time Series for ROIs: ROI 4 Equated Across Groups</vt:lpstr>
      <vt:lpstr>Future Prospects</vt:lpstr>
      <vt:lpstr>Contributions by</vt:lpstr>
      <vt:lpstr>PowerPoint Presentation</vt:lpstr>
      <vt:lpstr>Historical 1</vt:lpstr>
      <vt:lpstr>Historical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kwanghee</dc:creator>
  <cp:lastModifiedBy>Youshio</cp:lastModifiedBy>
  <cp:revision>4040</cp:revision>
  <cp:lastPrinted>2013-09-04T22:28:18Z</cp:lastPrinted>
  <dcterms:created xsi:type="dcterms:W3CDTF">2010-10-31T02:44:06Z</dcterms:created>
  <dcterms:modified xsi:type="dcterms:W3CDTF">2013-09-17T20:20:34Z</dcterms:modified>
</cp:coreProperties>
</file>