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564" r:id="rId2"/>
    <p:sldId id="664" r:id="rId3"/>
    <p:sldId id="661" r:id="rId4"/>
    <p:sldId id="655" r:id="rId5"/>
    <p:sldId id="662" r:id="rId6"/>
    <p:sldId id="663" r:id="rId7"/>
    <p:sldId id="616" r:id="rId8"/>
    <p:sldId id="617" r:id="rId9"/>
    <p:sldId id="619" r:id="rId10"/>
    <p:sldId id="666" r:id="rId11"/>
    <p:sldId id="622" r:id="rId12"/>
    <p:sldId id="576" r:id="rId13"/>
    <p:sldId id="623" r:id="rId14"/>
    <p:sldId id="618" r:id="rId15"/>
    <p:sldId id="631" r:id="rId16"/>
    <p:sldId id="552" r:id="rId17"/>
    <p:sldId id="609" r:id="rId18"/>
    <p:sldId id="624" r:id="rId19"/>
    <p:sldId id="613" r:id="rId20"/>
    <p:sldId id="637" r:id="rId21"/>
    <p:sldId id="632" r:id="rId22"/>
    <p:sldId id="667" r:id="rId23"/>
    <p:sldId id="668" r:id="rId24"/>
    <p:sldId id="657" r:id="rId25"/>
    <p:sldId id="659" r:id="rId26"/>
    <p:sldId id="669" r:id="rId27"/>
    <p:sldId id="660" r:id="rId28"/>
    <p:sldId id="665" r:id="rId29"/>
    <p:sldId id="646" r:id="rId30"/>
    <p:sldId id="649" r:id="rId31"/>
    <p:sldId id="651" r:id="rId32"/>
    <p:sldId id="486" r:id="rId33"/>
    <p:sldId id="652" r:id="rId34"/>
    <p:sldId id="648" r:id="rId35"/>
    <p:sldId id="647" r:id="rId36"/>
  </p:sldIdLst>
  <p:sldSz cx="9144000" cy="6858000" type="screen4x3"/>
  <p:notesSz cx="9236075"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1818"/>
    <a:srgbClr val="DE4D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6236" autoAdjust="0"/>
  </p:normalViewPr>
  <p:slideViewPr>
    <p:cSldViewPr>
      <p:cViewPr varScale="1">
        <p:scale>
          <a:sx n="50" d="100"/>
          <a:sy n="50" d="100"/>
        </p:scale>
        <p:origin x="1060" y="32"/>
      </p:cViewPr>
      <p:guideLst>
        <p:guide orient="horz" pos="2160"/>
        <p:guide pos="2880"/>
      </p:guideLst>
    </p:cSldViewPr>
  </p:slideViewPr>
  <p:outlineViewPr>
    <p:cViewPr>
      <p:scale>
        <a:sx n="33" d="100"/>
        <a:sy n="33" d="100"/>
      </p:scale>
      <p:origin x="0" y="-131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701" cy="351216"/>
          </a:xfrm>
          <a:prstGeom prst="rect">
            <a:avLst/>
          </a:prstGeom>
        </p:spPr>
        <p:txBody>
          <a:bodyPr vert="horz" lIns="87316" tIns="43658" rIns="87316" bIns="43658" rtlCol="0"/>
          <a:lstStyle>
            <a:lvl1pPr algn="l">
              <a:defRPr sz="1100"/>
            </a:lvl1pPr>
          </a:lstStyle>
          <a:p>
            <a:endParaRPr lang="en-CA"/>
          </a:p>
        </p:txBody>
      </p:sp>
      <p:sp>
        <p:nvSpPr>
          <p:cNvPr id="3" name="Date Placeholder 2"/>
          <p:cNvSpPr>
            <a:spLocks noGrp="1"/>
          </p:cNvSpPr>
          <p:nvPr>
            <p:ph type="dt" sz="quarter" idx="1"/>
          </p:nvPr>
        </p:nvSpPr>
        <p:spPr>
          <a:xfrm>
            <a:off x="5231370" y="1"/>
            <a:ext cx="4002701" cy="351216"/>
          </a:xfrm>
          <a:prstGeom prst="rect">
            <a:avLst/>
          </a:prstGeom>
        </p:spPr>
        <p:txBody>
          <a:bodyPr vert="horz" lIns="87316" tIns="43658" rIns="87316" bIns="43658" rtlCol="0"/>
          <a:lstStyle>
            <a:lvl1pPr algn="r">
              <a:defRPr sz="1100"/>
            </a:lvl1pPr>
          </a:lstStyle>
          <a:p>
            <a:fld id="{8482D238-79A2-4C90-8AEB-320F5ECF5BAC}" type="datetimeFigureOut">
              <a:rPr lang="en-CA" smtClean="0"/>
              <a:t>2015-11-01</a:t>
            </a:fld>
            <a:endParaRPr lang="en-CA"/>
          </a:p>
        </p:txBody>
      </p:sp>
      <p:sp>
        <p:nvSpPr>
          <p:cNvPr id="4" name="Footer Placeholder 3"/>
          <p:cNvSpPr>
            <a:spLocks noGrp="1"/>
          </p:cNvSpPr>
          <p:nvPr>
            <p:ph type="ftr" sz="quarter" idx="2"/>
          </p:nvPr>
        </p:nvSpPr>
        <p:spPr>
          <a:xfrm>
            <a:off x="0" y="6659185"/>
            <a:ext cx="4002701" cy="351215"/>
          </a:xfrm>
          <a:prstGeom prst="rect">
            <a:avLst/>
          </a:prstGeom>
        </p:spPr>
        <p:txBody>
          <a:bodyPr vert="horz" lIns="87316" tIns="43658" rIns="87316" bIns="43658" rtlCol="0" anchor="b"/>
          <a:lstStyle>
            <a:lvl1pPr algn="l">
              <a:defRPr sz="1100"/>
            </a:lvl1pPr>
          </a:lstStyle>
          <a:p>
            <a:endParaRPr lang="en-CA"/>
          </a:p>
        </p:txBody>
      </p:sp>
      <p:sp>
        <p:nvSpPr>
          <p:cNvPr id="5" name="Slide Number Placeholder 4"/>
          <p:cNvSpPr>
            <a:spLocks noGrp="1"/>
          </p:cNvSpPr>
          <p:nvPr>
            <p:ph type="sldNum" sz="quarter" idx="3"/>
          </p:nvPr>
        </p:nvSpPr>
        <p:spPr>
          <a:xfrm>
            <a:off x="5231370" y="6659185"/>
            <a:ext cx="4002701" cy="351215"/>
          </a:xfrm>
          <a:prstGeom prst="rect">
            <a:avLst/>
          </a:prstGeom>
        </p:spPr>
        <p:txBody>
          <a:bodyPr vert="horz" lIns="87316" tIns="43658" rIns="87316" bIns="43658" rtlCol="0" anchor="b"/>
          <a:lstStyle>
            <a:lvl1pPr algn="r">
              <a:defRPr sz="1100"/>
            </a:lvl1pPr>
          </a:lstStyle>
          <a:p>
            <a:fld id="{7F6CE8CE-021C-49EE-B175-7A891A67972D}" type="slidenum">
              <a:rPr lang="en-CA" smtClean="0"/>
              <a:t>‹#›</a:t>
            </a:fld>
            <a:endParaRPr lang="en-CA"/>
          </a:p>
        </p:txBody>
      </p:sp>
    </p:spTree>
    <p:extLst>
      <p:ext uri="{BB962C8B-B14F-4D97-AF65-F5344CB8AC3E}">
        <p14:creationId xmlns:p14="http://schemas.microsoft.com/office/powerpoint/2010/main" val="128403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002701" cy="350056"/>
          </a:xfrm>
          <a:prstGeom prst="rect">
            <a:avLst/>
          </a:prstGeom>
        </p:spPr>
        <p:txBody>
          <a:bodyPr vert="horz" lIns="92296" tIns="46147" rIns="92296" bIns="46147" rtlCol="0"/>
          <a:lstStyle>
            <a:lvl1pPr algn="l" fontAlgn="auto">
              <a:spcBef>
                <a:spcPts val="0"/>
              </a:spcBef>
              <a:spcAft>
                <a:spcPts val="0"/>
              </a:spcAft>
              <a:defRPr sz="1100">
                <a:latin typeface="+mn-lt"/>
              </a:defRPr>
            </a:lvl1pPr>
          </a:lstStyle>
          <a:p>
            <a:pPr>
              <a:defRPr/>
            </a:pPr>
            <a:endParaRPr lang="en-CA"/>
          </a:p>
        </p:txBody>
      </p:sp>
      <p:sp>
        <p:nvSpPr>
          <p:cNvPr id="3" name="날짜 개체 틀 2"/>
          <p:cNvSpPr>
            <a:spLocks noGrp="1"/>
          </p:cNvSpPr>
          <p:nvPr>
            <p:ph type="dt" idx="1"/>
          </p:nvPr>
        </p:nvSpPr>
        <p:spPr>
          <a:xfrm>
            <a:off x="5231370" y="1"/>
            <a:ext cx="4002701" cy="350056"/>
          </a:xfrm>
          <a:prstGeom prst="rect">
            <a:avLst/>
          </a:prstGeom>
        </p:spPr>
        <p:txBody>
          <a:bodyPr vert="horz" lIns="92296" tIns="46147" rIns="92296" bIns="46147" rtlCol="0"/>
          <a:lstStyle>
            <a:lvl1pPr algn="r" fontAlgn="auto">
              <a:spcBef>
                <a:spcPts val="0"/>
              </a:spcBef>
              <a:spcAft>
                <a:spcPts val="0"/>
              </a:spcAft>
              <a:defRPr sz="1100">
                <a:latin typeface="+mn-lt"/>
              </a:defRPr>
            </a:lvl1pPr>
          </a:lstStyle>
          <a:p>
            <a:pPr>
              <a:defRPr/>
            </a:pPr>
            <a:fld id="{92A2D2B4-3BA4-4CE4-9C70-EE242A949C0E}" type="datetimeFigureOut">
              <a:rPr lang="en-CA"/>
              <a:pPr>
                <a:defRPr/>
              </a:pPr>
              <a:t>2015-11-01</a:t>
            </a:fld>
            <a:endParaRPr lang="en-CA"/>
          </a:p>
        </p:txBody>
      </p:sp>
      <p:sp>
        <p:nvSpPr>
          <p:cNvPr id="4" name="슬라이드 이미지 개체 틀 3"/>
          <p:cNvSpPr>
            <a:spLocks noGrp="1" noRot="1" noChangeAspect="1"/>
          </p:cNvSpPr>
          <p:nvPr>
            <p:ph type="sldImg" idx="2"/>
          </p:nvPr>
        </p:nvSpPr>
        <p:spPr>
          <a:xfrm>
            <a:off x="2867025" y="525463"/>
            <a:ext cx="3505200" cy="2628900"/>
          </a:xfrm>
          <a:prstGeom prst="rect">
            <a:avLst/>
          </a:prstGeom>
          <a:noFill/>
          <a:ln w="12700">
            <a:solidFill>
              <a:prstClr val="black"/>
            </a:solidFill>
          </a:ln>
        </p:spPr>
        <p:txBody>
          <a:bodyPr vert="horz" lIns="92296" tIns="46147" rIns="92296" bIns="46147" rtlCol="0" anchor="ctr"/>
          <a:lstStyle/>
          <a:p>
            <a:pPr lvl="0"/>
            <a:endParaRPr lang="en-CA" noProof="0"/>
          </a:p>
        </p:txBody>
      </p:sp>
      <p:sp>
        <p:nvSpPr>
          <p:cNvPr id="5" name="슬라이드 노트 개체 틀 4"/>
          <p:cNvSpPr>
            <a:spLocks noGrp="1"/>
          </p:cNvSpPr>
          <p:nvPr>
            <p:ph type="body" sz="quarter" idx="3"/>
          </p:nvPr>
        </p:nvSpPr>
        <p:spPr>
          <a:xfrm>
            <a:off x="924010" y="3330174"/>
            <a:ext cx="7388058" cy="3153984"/>
          </a:xfrm>
          <a:prstGeom prst="rect">
            <a:avLst/>
          </a:prstGeom>
        </p:spPr>
        <p:txBody>
          <a:bodyPr vert="horz" lIns="92296" tIns="46147" rIns="92296" bIns="46147"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en-CA" noProof="0"/>
          </a:p>
        </p:txBody>
      </p:sp>
      <p:sp>
        <p:nvSpPr>
          <p:cNvPr id="6" name="바닥글 개체 틀 5"/>
          <p:cNvSpPr>
            <a:spLocks noGrp="1"/>
          </p:cNvSpPr>
          <p:nvPr>
            <p:ph type="ftr" sz="quarter" idx="4"/>
          </p:nvPr>
        </p:nvSpPr>
        <p:spPr>
          <a:xfrm>
            <a:off x="0" y="6659186"/>
            <a:ext cx="4002701" cy="350056"/>
          </a:xfrm>
          <a:prstGeom prst="rect">
            <a:avLst/>
          </a:prstGeom>
        </p:spPr>
        <p:txBody>
          <a:bodyPr vert="horz" lIns="92296" tIns="46147" rIns="92296" bIns="46147" rtlCol="0" anchor="b"/>
          <a:lstStyle>
            <a:lvl1pPr algn="l" fontAlgn="auto">
              <a:spcBef>
                <a:spcPts val="0"/>
              </a:spcBef>
              <a:spcAft>
                <a:spcPts val="0"/>
              </a:spcAft>
              <a:defRPr sz="1100">
                <a:latin typeface="+mn-lt"/>
              </a:defRPr>
            </a:lvl1pPr>
          </a:lstStyle>
          <a:p>
            <a:pPr>
              <a:defRPr/>
            </a:pPr>
            <a:endParaRPr lang="en-CA"/>
          </a:p>
        </p:txBody>
      </p:sp>
      <p:sp>
        <p:nvSpPr>
          <p:cNvPr id="7" name="슬라이드 번호 개체 틀 6"/>
          <p:cNvSpPr>
            <a:spLocks noGrp="1"/>
          </p:cNvSpPr>
          <p:nvPr>
            <p:ph type="sldNum" sz="quarter" idx="5"/>
          </p:nvPr>
        </p:nvSpPr>
        <p:spPr>
          <a:xfrm>
            <a:off x="5231370" y="6659186"/>
            <a:ext cx="4002701" cy="350056"/>
          </a:xfrm>
          <a:prstGeom prst="rect">
            <a:avLst/>
          </a:prstGeom>
        </p:spPr>
        <p:txBody>
          <a:bodyPr vert="horz" lIns="92296" tIns="46147" rIns="92296" bIns="46147" rtlCol="0" anchor="b"/>
          <a:lstStyle>
            <a:lvl1pPr algn="r" fontAlgn="auto">
              <a:spcBef>
                <a:spcPts val="0"/>
              </a:spcBef>
              <a:spcAft>
                <a:spcPts val="0"/>
              </a:spcAft>
              <a:defRPr sz="1100">
                <a:latin typeface="+mn-lt"/>
              </a:defRPr>
            </a:lvl1pPr>
          </a:lstStyle>
          <a:p>
            <a:pPr>
              <a:defRPr/>
            </a:pPr>
            <a:fld id="{245A49AF-03A4-4AED-BA70-CAD96C018204}" type="slidenum">
              <a:rPr lang="en-CA"/>
              <a:pPr>
                <a:defRPr/>
              </a:pPr>
              <a:t>‹#›</a:t>
            </a:fld>
            <a:endParaRPr lang="en-CA"/>
          </a:p>
        </p:txBody>
      </p:sp>
    </p:spTree>
    <p:extLst>
      <p:ext uri="{BB962C8B-B14F-4D97-AF65-F5344CB8AC3E}">
        <p14:creationId xmlns:p14="http://schemas.microsoft.com/office/powerpoint/2010/main" val="37097503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슬라이드 이미지 개체 틀 1"/>
          <p:cNvSpPr>
            <a:spLocks noGrp="1" noRot="1" noChangeAspect="1"/>
          </p:cNvSpPr>
          <p:nvPr>
            <p:ph type="sldImg"/>
          </p:nvPr>
        </p:nvSpPr>
        <p:spPr bwMode="auto">
          <a:noFill/>
          <a:ln>
            <a:solidFill>
              <a:srgbClr val="000000"/>
            </a:solidFill>
            <a:miter lim="800000"/>
            <a:headEnd/>
            <a:tailEnd/>
          </a:ln>
        </p:spPr>
      </p:sp>
      <p:sp>
        <p:nvSpPr>
          <p:cNvPr id="15362"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dirty="0" smtClean="0"/>
          </a:p>
        </p:txBody>
      </p:sp>
      <p:sp>
        <p:nvSpPr>
          <p:cNvPr id="15363"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757BCB-8C79-4B53-9220-585C2F198A1A}" type="slidenum">
              <a:rPr lang="en-CA"/>
              <a:pPr fontAlgn="base">
                <a:spcBef>
                  <a:spcPct val="0"/>
                </a:spcBef>
                <a:spcAft>
                  <a:spcPct val="0"/>
                </a:spcAft>
                <a:defRPr/>
              </a:pPr>
              <a:t>1</a:t>
            </a:fld>
            <a:endParaRPr lang="en-CA"/>
          </a:p>
        </p:txBody>
      </p:sp>
    </p:spTree>
    <p:extLst>
      <p:ext uri="{BB962C8B-B14F-4D97-AF65-F5344CB8AC3E}">
        <p14:creationId xmlns:p14="http://schemas.microsoft.com/office/powerpoint/2010/main" val="596832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3" name="슬라이드 이미지 개체 틀 1"/>
          <p:cNvSpPr>
            <a:spLocks noGrp="1" noRot="1" noChangeAspect="1"/>
          </p:cNvSpPr>
          <p:nvPr>
            <p:ph type="sldImg"/>
          </p:nvPr>
        </p:nvSpPr>
        <p:spPr bwMode="auto">
          <a:noFill/>
          <a:ln>
            <a:solidFill>
              <a:srgbClr val="000000"/>
            </a:solidFill>
            <a:miter lim="800000"/>
            <a:headEnd/>
            <a:tailEnd/>
          </a:ln>
        </p:spPr>
      </p:sp>
      <p:sp>
        <p:nvSpPr>
          <p:cNvPr id="1221634"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CA" dirty="0" smtClean="0"/>
              <a:t>In addition, I employed a special bootstrap method in dynamic GSCA, called a modified moving block bootstrap method, in order to assess the reliability of parameter estimates. This is because the standard bootstrap method used in the original GSCA does not take into account the time order of observations. Specifically, in Dynamic GSCA, I break down  the original BOLD signals into overlapping blocks. Then, I draw blocks of observations with replacement. Finally, I apply Dynamic GSCA to the bootstrapped samples, considering time dependence among consecutive observations.</a:t>
            </a:r>
            <a:endParaRPr lang="en-CA" altLang="ja-JP" dirty="0" smtClean="0"/>
          </a:p>
          <a:p>
            <a:pPr defTabSz="921669" eaLnBrk="1" hangingPunct="1">
              <a:spcBef>
                <a:spcPct val="0"/>
              </a:spcBef>
            </a:pPr>
            <a:endParaRPr lang="en-CA" altLang="ja-JP" dirty="0" smtClean="0"/>
          </a:p>
          <a:p>
            <a:pPr defTabSz="921669" eaLnBrk="1" hangingPunct="1">
              <a:spcBef>
                <a:spcPct val="0"/>
              </a:spcBef>
            </a:pPr>
            <a:endParaRPr lang="en-CA" dirty="0" smtClean="0"/>
          </a:p>
        </p:txBody>
      </p:sp>
      <p:sp>
        <p:nvSpPr>
          <p:cNvPr id="1221635"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E72ADD-6001-45B4-82CE-9DB378BB210D}" type="slidenum">
              <a:rPr lang="en-CA"/>
              <a:pPr fontAlgn="base">
                <a:spcBef>
                  <a:spcPct val="0"/>
                </a:spcBef>
                <a:spcAft>
                  <a:spcPct val="0"/>
                </a:spcAft>
                <a:defRPr/>
              </a:pPr>
              <a:t>16</a:t>
            </a:fld>
            <a:endParaRPr lang="en-CA"/>
          </a:p>
        </p:txBody>
      </p:sp>
    </p:spTree>
    <p:extLst>
      <p:ext uri="{BB962C8B-B14F-4D97-AF65-F5344CB8AC3E}">
        <p14:creationId xmlns:p14="http://schemas.microsoft.com/office/powerpoint/2010/main" val="394578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7" name="슬라이드 이미지 개체 틀 1"/>
          <p:cNvSpPr>
            <a:spLocks noGrp="1" noRot="1" noChangeAspect="1"/>
          </p:cNvSpPr>
          <p:nvPr>
            <p:ph type="sldImg"/>
          </p:nvPr>
        </p:nvSpPr>
        <p:spPr bwMode="auto">
          <a:noFill/>
          <a:ln>
            <a:solidFill>
              <a:srgbClr val="000000"/>
            </a:solidFill>
            <a:miter lim="800000"/>
            <a:headEnd/>
            <a:tailEnd/>
          </a:ln>
        </p:spPr>
      </p:sp>
      <p:sp>
        <p:nvSpPr>
          <p:cNvPr id="1227778"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CA" smtClean="0"/>
              <a:t>Next, let’s see the result of the attention to visual motion data anaysis. All contemporaneous effects were significant at the alpha level of .05.; only one autoregressive effect turned out be significant; the direct effect of u1 on V1 was signficant. However, neither of the two modulating effects of stimulus inputs were significant. </a:t>
            </a:r>
          </a:p>
          <a:p>
            <a:pPr defTabSz="921669" eaLnBrk="1" hangingPunct="1">
              <a:spcBef>
                <a:spcPct val="0"/>
              </a:spcBef>
            </a:pPr>
            <a:endParaRPr lang="en-CA" smtClean="0"/>
          </a:p>
        </p:txBody>
      </p:sp>
      <p:sp>
        <p:nvSpPr>
          <p:cNvPr id="1227779"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6B1260-53B2-48C6-B048-3C000649D155}" type="slidenum">
              <a:rPr lang="en-CA"/>
              <a:pPr fontAlgn="base">
                <a:spcBef>
                  <a:spcPct val="0"/>
                </a:spcBef>
                <a:spcAft>
                  <a:spcPct val="0"/>
                </a:spcAft>
                <a:defRPr/>
              </a:pPr>
              <a:t>17</a:t>
            </a:fld>
            <a:endParaRPr lang="en-CA"/>
          </a:p>
        </p:txBody>
      </p:sp>
    </p:spTree>
    <p:extLst>
      <p:ext uri="{BB962C8B-B14F-4D97-AF65-F5344CB8AC3E}">
        <p14:creationId xmlns:p14="http://schemas.microsoft.com/office/powerpoint/2010/main" val="3571673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5" name="슬라이드 이미지 개체 틀 1"/>
          <p:cNvSpPr>
            <a:spLocks noGrp="1" noRot="1" noChangeAspect="1"/>
          </p:cNvSpPr>
          <p:nvPr>
            <p:ph type="sldImg"/>
          </p:nvPr>
        </p:nvSpPr>
        <p:spPr bwMode="auto">
          <a:noFill/>
          <a:ln>
            <a:solidFill>
              <a:srgbClr val="000000"/>
            </a:solidFill>
            <a:miter lim="800000"/>
            <a:headEnd/>
            <a:tailEnd/>
          </a:ln>
        </p:spPr>
      </p:sp>
      <p:sp>
        <p:nvSpPr>
          <p:cNvPr id="1229826"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CA" dirty="0" smtClean="0"/>
              <a:t>In this figure, the time series of u1 and extracted components are presented. As can be seen, the significant direct effect of u1 on V1 is sensible because they </a:t>
            </a:r>
            <a:r>
              <a:rPr lang="en-CA" dirty="0" err="1" smtClean="0"/>
              <a:t>covary</a:t>
            </a:r>
            <a:r>
              <a:rPr lang="en-CA" dirty="0" smtClean="0"/>
              <a:t> quite clearly. </a:t>
            </a:r>
            <a:r>
              <a:rPr lang="ja-JP" altLang="en-US" dirty="0" smtClean="0"/>
              <a:t>ここに日本語の</a:t>
            </a:r>
            <a:endParaRPr lang="en-CA" dirty="0" smtClean="0"/>
          </a:p>
        </p:txBody>
      </p:sp>
      <p:sp>
        <p:nvSpPr>
          <p:cNvPr id="1229827"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EBF0E1-41E1-46C3-92B4-5A81B2913285}" type="slidenum">
              <a:rPr lang="en-CA"/>
              <a:pPr fontAlgn="base">
                <a:spcBef>
                  <a:spcPct val="0"/>
                </a:spcBef>
                <a:spcAft>
                  <a:spcPct val="0"/>
                </a:spcAft>
                <a:defRPr/>
              </a:pPr>
              <a:t>18</a:t>
            </a:fld>
            <a:endParaRPr lang="en-CA"/>
          </a:p>
        </p:txBody>
      </p:sp>
    </p:spTree>
    <p:extLst>
      <p:ext uri="{BB962C8B-B14F-4D97-AF65-F5344CB8AC3E}">
        <p14:creationId xmlns:p14="http://schemas.microsoft.com/office/powerpoint/2010/main" val="2045964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7" name="슬라이드 이미지 개체 틀 1"/>
          <p:cNvSpPr>
            <a:spLocks noGrp="1" noRot="1" noChangeAspect="1"/>
          </p:cNvSpPr>
          <p:nvPr>
            <p:ph type="sldImg"/>
          </p:nvPr>
        </p:nvSpPr>
        <p:spPr bwMode="auto">
          <a:noFill/>
          <a:ln>
            <a:solidFill>
              <a:srgbClr val="000000"/>
            </a:solidFill>
            <a:miter lim="800000"/>
            <a:headEnd/>
            <a:tailEnd/>
          </a:ln>
        </p:spPr>
      </p:sp>
      <p:sp>
        <p:nvSpPr>
          <p:cNvPr id="1238018"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CA" dirty="0" smtClean="0"/>
              <a:t>Furthermore, the Dynamic GSCA model may be extended by in a variety of ways to enhance its capabilities. The possible enhancements include higher order latent variables, simultaneous analysis of multi-sample data, and incorporating interactions among latent variables.</a:t>
            </a:r>
            <a:endParaRPr lang="en-CA" altLang="ja-JP" dirty="0" smtClean="0"/>
          </a:p>
          <a:p>
            <a:pPr eaLnBrk="1" hangingPunct="1">
              <a:spcBef>
                <a:spcPct val="0"/>
              </a:spcBef>
            </a:pPr>
            <a:endParaRPr lang="en-CA" altLang="ja-JP" dirty="0" smtClean="0"/>
          </a:p>
          <a:p>
            <a:pPr eaLnBrk="1" hangingPunct="1">
              <a:spcBef>
                <a:spcPct val="0"/>
              </a:spcBef>
            </a:pPr>
            <a:endParaRPr lang="en-CA" dirty="0" smtClean="0"/>
          </a:p>
        </p:txBody>
      </p:sp>
      <p:sp>
        <p:nvSpPr>
          <p:cNvPr id="1238019"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C14D81-1DCD-4CEC-95B2-21F6BEB7E734}" type="slidenum">
              <a:rPr lang="en-CA"/>
              <a:pPr fontAlgn="base">
                <a:spcBef>
                  <a:spcPct val="0"/>
                </a:spcBef>
                <a:spcAft>
                  <a:spcPct val="0"/>
                </a:spcAft>
                <a:defRPr/>
              </a:pPr>
              <a:t>19</a:t>
            </a:fld>
            <a:endParaRPr lang="en-CA"/>
          </a:p>
        </p:txBody>
      </p:sp>
    </p:spTree>
    <p:extLst>
      <p:ext uri="{BB962C8B-B14F-4D97-AF65-F5344CB8AC3E}">
        <p14:creationId xmlns:p14="http://schemas.microsoft.com/office/powerpoint/2010/main" val="1769996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20</a:t>
            </a:fld>
            <a:endParaRPr lang="en-CA"/>
          </a:p>
        </p:txBody>
      </p:sp>
    </p:spTree>
    <p:extLst>
      <p:ext uri="{BB962C8B-B14F-4D97-AF65-F5344CB8AC3E}">
        <p14:creationId xmlns:p14="http://schemas.microsoft.com/office/powerpoint/2010/main" val="3919071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24</a:t>
            </a:fld>
            <a:endParaRPr lang="en-CA"/>
          </a:p>
        </p:txBody>
      </p:sp>
    </p:spTree>
    <p:extLst>
      <p:ext uri="{BB962C8B-B14F-4D97-AF65-F5344CB8AC3E}">
        <p14:creationId xmlns:p14="http://schemas.microsoft.com/office/powerpoint/2010/main" val="300671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29</a:t>
            </a:fld>
            <a:endParaRPr lang="en-CA"/>
          </a:p>
        </p:txBody>
      </p:sp>
    </p:spTree>
    <p:extLst>
      <p:ext uri="{BB962C8B-B14F-4D97-AF65-F5344CB8AC3E}">
        <p14:creationId xmlns:p14="http://schemas.microsoft.com/office/powerpoint/2010/main" val="2320579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5" name="슬라이드 이미지 개체 틀 1"/>
          <p:cNvSpPr>
            <a:spLocks noGrp="1" noRot="1" noChangeAspect="1"/>
          </p:cNvSpPr>
          <p:nvPr>
            <p:ph type="sldImg"/>
          </p:nvPr>
        </p:nvSpPr>
        <p:spPr bwMode="auto">
          <a:noFill/>
          <a:ln>
            <a:solidFill>
              <a:srgbClr val="000000"/>
            </a:solidFill>
            <a:miter lim="800000"/>
            <a:headEnd/>
            <a:tailEnd/>
          </a:ln>
        </p:spPr>
      </p:sp>
      <p:sp>
        <p:nvSpPr>
          <p:cNvPr id="1240066"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
        <p:nvSpPr>
          <p:cNvPr id="1240067"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B5166F-F3B8-4C02-9112-D5876D515BEA}" type="slidenum">
              <a:rPr lang="en-CA"/>
              <a:pPr fontAlgn="base">
                <a:spcBef>
                  <a:spcPct val="0"/>
                </a:spcBef>
                <a:spcAft>
                  <a:spcPct val="0"/>
                </a:spcAft>
                <a:defRPr/>
              </a:pPr>
              <a:t>32</a:t>
            </a:fld>
            <a:endParaRPr lang="en-CA"/>
          </a:p>
        </p:txBody>
      </p:sp>
    </p:spTree>
    <p:extLst>
      <p:ext uri="{BB962C8B-B14F-4D97-AF65-F5344CB8AC3E}">
        <p14:creationId xmlns:p14="http://schemas.microsoft.com/office/powerpoint/2010/main" val="2547834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34</a:t>
            </a:fld>
            <a:endParaRPr lang="en-CA"/>
          </a:p>
        </p:txBody>
      </p:sp>
    </p:spTree>
    <p:extLst>
      <p:ext uri="{BB962C8B-B14F-4D97-AF65-F5344CB8AC3E}">
        <p14:creationId xmlns:p14="http://schemas.microsoft.com/office/powerpoint/2010/main" val="2537232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35</a:t>
            </a:fld>
            <a:endParaRPr lang="en-CA"/>
          </a:p>
        </p:txBody>
      </p:sp>
    </p:spTree>
    <p:extLst>
      <p:ext uri="{BB962C8B-B14F-4D97-AF65-F5344CB8AC3E}">
        <p14:creationId xmlns:p14="http://schemas.microsoft.com/office/powerpoint/2010/main" val="66034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3</a:t>
            </a:fld>
            <a:endParaRPr lang="en-CA"/>
          </a:p>
        </p:txBody>
      </p:sp>
    </p:spTree>
    <p:extLst>
      <p:ext uri="{BB962C8B-B14F-4D97-AF65-F5344CB8AC3E}">
        <p14:creationId xmlns:p14="http://schemas.microsoft.com/office/powerpoint/2010/main" val="318023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슬라이드 이미지 개체 틀 1"/>
          <p:cNvSpPr>
            <a:spLocks noGrp="1" noRot="1" noChangeAspect="1"/>
          </p:cNvSpPr>
          <p:nvPr>
            <p:ph type="sldImg"/>
          </p:nvPr>
        </p:nvSpPr>
        <p:spPr bwMode="auto">
          <a:noFill/>
          <a:ln>
            <a:solidFill>
              <a:srgbClr val="000000"/>
            </a:solidFill>
            <a:miter lim="800000"/>
            <a:headEnd/>
            <a:tailEnd/>
          </a:ln>
        </p:spPr>
      </p:sp>
      <p:sp>
        <p:nvSpPr>
          <p:cNvPr id="17410"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a:p>
            <a:pPr eaLnBrk="1" hangingPunct="1">
              <a:spcBef>
                <a:spcPct val="0"/>
              </a:spcBef>
            </a:pPr>
            <a:r>
              <a:rPr lang="en-US" dirty="0" smtClean="0"/>
              <a:t>Dynamic GSCA is a useful method to reveal how functionally specialized areas interact and how these interactions depend on changes of experimental context. Here is an example of analyzing effective connectivity. First, a number of specific brain regions are selected based on a hypothesis about their importance in completing a given task. Here, V1, V5, and SPC are selected. The selected brain areas are called regions of interest, in short, ROIs. And then, their directional relationships in response to cognitive tasks are modeled and tested. </a:t>
            </a:r>
          </a:p>
          <a:p>
            <a:pPr eaLnBrk="1" hangingPunct="1">
              <a:spcBef>
                <a:spcPct val="0"/>
              </a:spcBef>
            </a:pPr>
            <a:endParaRPr lang="en-CA" dirty="0" smtClean="0"/>
          </a:p>
        </p:txBody>
      </p:sp>
      <p:sp>
        <p:nvSpPr>
          <p:cNvPr id="17411"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5CD9E7-E829-4DC1-898E-0B39B674BA6A}" type="slidenum">
              <a:rPr lang="en-CA"/>
              <a:pPr fontAlgn="base">
                <a:spcBef>
                  <a:spcPct val="0"/>
                </a:spcBef>
                <a:spcAft>
                  <a:spcPct val="0"/>
                </a:spcAft>
                <a:defRPr/>
              </a:pPr>
              <a:t>7</a:t>
            </a:fld>
            <a:endParaRPr lang="en-CA"/>
          </a:p>
        </p:txBody>
      </p:sp>
    </p:spTree>
    <p:extLst>
      <p:ext uri="{BB962C8B-B14F-4D97-AF65-F5344CB8AC3E}">
        <p14:creationId xmlns:p14="http://schemas.microsoft.com/office/powerpoint/2010/main" val="156280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슬라이드 이미지 개체 틀 1"/>
          <p:cNvSpPr>
            <a:spLocks noGrp="1" noRot="1" noChangeAspect="1"/>
          </p:cNvSpPr>
          <p:nvPr>
            <p:ph type="sldImg"/>
          </p:nvPr>
        </p:nvSpPr>
        <p:spPr bwMode="auto">
          <a:noFill/>
          <a:ln>
            <a:solidFill>
              <a:srgbClr val="000000"/>
            </a:solidFill>
            <a:miter lim="800000"/>
            <a:headEnd/>
            <a:tailEnd/>
          </a:ln>
        </p:spPr>
      </p:sp>
      <p:sp>
        <p:nvSpPr>
          <p:cNvPr id="19458"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Here are the functional neuroimaging data. Five BOLD signals in each of the three ROIs are presented in the figure. It can be seen that although there is a bit of variability among the voxels, there is also some common variability across voxels within a ROI. This common variability is our main focus of analysis. It is deemed representative of neuronal activities in the ROI, and is to be captured in the form of a latent variable in a SEM framework. Thus, in the Dynamic GSCA model, ROIs correspond to constructs or latent variables, which indicate activity in the brain regions. And the BOLD signals in voxels in the ROIs correspond to indicator or observed variables. </a:t>
            </a:r>
            <a:endParaRPr lang="en-CA" dirty="0" smtClean="0"/>
          </a:p>
          <a:p>
            <a:pPr eaLnBrk="1" hangingPunct="1">
              <a:spcBef>
                <a:spcPct val="0"/>
              </a:spcBef>
            </a:pPr>
            <a:endParaRPr lang="en-US" dirty="0" smtClean="0"/>
          </a:p>
        </p:txBody>
      </p:sp>
      <p:sp>
        <p:nvSpPr>
          <p:cNvPr id="19459"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F589B1-C31E-4279-A45C-7CBE69E02700}" type="slidenum">
              <a:rPr lang="en-CA"/>
              <a:pPr fontAlgn="base">
                <a:spcBef>
                  <a:spcPct val="0"/>
                </a:spcBef>
                <a:spcAft>
                  <a:spcPct val="0"/>
                </a:spcAft>
                <a:defRPr/>
              </a:pPr>
              <a:t>8</a:t>
            </a:fld>
            <a:endParaRPr lang="en-CA"/>
          </a:p>
        </p:txBody>
      </p:sp>
    </p:spTree>
    <p:extLst>
      <p:ext uri="{BB962C8B-B14F-4D97-AF65-F5344CB8AC3E}">
        <p14:creationId xmlns:p14="http://schemas.microsoft.com/office/powerpoint/2010/main" val="354316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1" name="슬라이드 이미지 개체 틀 1"/>
          <p:cNvSpPr>
            <a:spLocks noGrp="1" noRot="1" noChangeAspect="1"/>
          </p:cNvSpPr>
          <p:nvPr>
            <p:ph type="sldImg"/>
          </p:nvPr>
        </p:nvSpPr>
        <p:spPr bwMode="auto">
          <a:noFill/>
          <a:ln>
            <a:solidFill>
              <a:srgbClr val="000000"/>
            </a:solidFill>
            <a:miter lim="800000"/>
            <a:headEnd/>
            <a:tailEnd/>
          </a:ln>
        </p:spPr>
      </p:sp>
      <p:sp>
        <p:nvSpPr>
          <p:cNvPr id="1203202"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CA" dirty="0" smtClean="0"/>
              <a:t>Here is a diagram which includes all the features that I mentioned right before. In the model, there are three ROIs and three stimuli. The hypothesized model includes 6 contemporaneous effects, 3 time lagged effects, 1 direct effect, and 2 modulating effects. </a:t>
            </a:r>
            <a:endParaRPr lang="en-CA" altLang="ja-JP" dirty="0" smtClean="0"/>
          </a:p>
        </p:txBody>
      </p:sp>
      <p:sp>
        <p:nvSpPr>
          <p:cNvPr id="1203203"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2397C9-F868-45B5-BFAB-0C12A65633BA}" type="slidenum">
              <a:rPr lang="en-CA"/>
              <a:pPr fontAlgn="base">
                <a:spcBef>
                  <a:spcPct val="0"/>
                </a:spcBef>
                <a:spcAft>
                  <a:spcPct val="0"/>
                </a:spcAft>
                <a:defRPr/>
              </a:pPr>
              <a:t>9</a:t>
            </a:fld>
            <a:endParaRPr lang="en-CA"/>
          </a:p>
        </p:txBody>
      </p:sp>
    </p:spTree>
    <p:extLst>
      <p:ext uri="{BB962C8B-B14F-4D97-AF65-F5344CB8AC3E}">
        <p14:creationId xmlns:p14="http://schemas.microsoft.com/office/powerpoint/2010/main" val="236160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7" name="슬라이드 이미지 개체 틀 1"/>
          <p:cNvSpPr>
            <a:spLocks noGrp="1" noRot="1" noChangeAspect="1"/>
          </p:cNvSpPr>
          <p:nvPr>
            <p:ph type="sldImg"/>
          </p:nvPr>
        </p:nvSpPr>
        <p:spPr bwMode="auto">
          <a:noFill/>
          <a:ln>
            <a:solidFill>
              <a:srgbClr val="000000"/>
            </a:solidFill>
            <a:miter lim="800000"/>
            <a:headEnd/>
            <a:tailEnd/>
          </a:ln>
        </p:spPr>
      </p:sp>
      <p:sp>
        <p:nvSpPr>
          <p:cNvPr id="1207298"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CA" dirty="0" smtClean="0"/>
              <a:t>Here is an example of shift matrices. </a:t>
            </a:r>
            <a:r>
              <a:rPr lang="en-US" dirty="0" smtClean="0"/>
              <a:t>S0 represents contemporaneous effect between ROIs, while S1 represent time-one lag effects among ROIs. </a:t>
            </a:r>
            <a:endParaRPr lang="en-US" altLang="ja-JP" dirty="0" smtClean="0"/>
          </a:p>
        </p:txBody>
      </p:sp>
      <p:sp>
        <p:nvSpPr>
          <p:cNvPr id="1207299"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250073-7347-46EE-85DD-1C2EE24D2168}" type="slidenum">
              <a:rPr lang="en-CA"/>
              <a:pPr fontAlgn="base">
                <a:spcBef>
                  <a:spcPct val="0"/>
                </a:spcBef>
                <a:spcAft>
                  <a:spcPct val="0"/>
                </a:spcAft>
                <a:defRPr/>
              </a:pPr>
              <a:t>11</a:t>
            </a:fld>
            <a:endParaRPr lang="en-CA"/>
          </a:p>
        </p:txBody>
      </p:sp>
    </p:spTree>
    <p:extLst>
      <p:ext uri="{BB962C8B-B14F-4D97-AF65-F5344CB8AC3E}">
        <p14:creationId xmlns:p14="http://schemas.microsoft.com/office/powerpoint/2010/main" val="1657741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3" name="슬라이드 이미지 개체 틀 1"/>
          <p:cNvSpPr>
            <a:spLocks noGrp="1" noRot="1" noChangeAspect="1"/>
          </p:cNvSpPr>
          <p:nvPr>
            <p:ph type="sldImg"/>
          </p:nvPr>
        </p:nvSpPr>
        <p:spPr bwMode="auto">
          <a:noFill/>
          <a:ln>
            <a:solidFill>
              <a:srgbClr val="000000"/>
            </a:solidFill>
            <a:miter lim="800000"/>
            <a:headEnd/>
            <a:tailEnd/>
          </a:ln>
        </p:spPr>
      </p:sp>
      <p:sp>
        <p:nvSpPr>
          <p:cNvPr id="1211394"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US" dirty="0" smtClean="0"/>
              <a:t>Here is an example of experimental stimuli convolved with hemodynamic response function. Specifically, to model a hemodynamic response function of an experimental stimulus, first, a delta function is generated with zero and one (zero denotes no stimulus, one denotes stimulus), and then the inputs were convolved with a hemodynamic response function (gamma function). Here, I used a SPM routine for the convolution, which is commonly used for this purpose. </a:t>
            </a:r>
          </a:p>
        </p:txBody>
      </p:sp>
      <p:sp>
        <p:nvSpPr>
          <p:cNvPr id="1211395"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FAD06B-9B9F-4B5C-AC53-4B9EACE3402B}" type="slidenum">
              <a:rPr lang="en-CA"/>
              <a:pPr fontAlgn="base">
                <a:spcBef>
                  <a:spcPct val="0"/>
                </a:spcBef>
                <a:spcAft>
                  <a:spcPct val="0"/>
                </a:spcAft>
                <a:defRPr/>
              </a:pPr>
              <a:t>12</a:t>
            </a:fld>
            <a:endParaRPr lang="en-CA"/>
          </a:p>
        </p:txBody>
      </p:sp>
    </p:spTree>
    <p:extLst>
      <p:ext uri="{BB962C8B-B14F-4D97-AF65-F5344CB8AC3E}">
        <p14:creationId xmlns:p14="http://schemas.microsoft.com/office/powerpoint/2010/main" val="3864322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1" name="슬라이드 이미지 개체 틀 1"/>
          <p:cNvSpPr>
            <a:spLocks noGrp="1" noRot="1" noChangeAspect="1"/>
          </p:cNvSpPr>
          <p:nvPr>
            <p:ph type="sldImg"/>
          </p:nvPr>
        </p:nvSpPr>
        <p:spPr bwMode="auto">
          <a:noFill/>
          <a:ln>
            <a:solidFill>
              <a:srgbClr val="000000"/>
            </a:solidFill>
            <a:miter lim="800000"/>
            <a:headEnd/>
            <a:tailEnd/>
          </a:ln>
        </p:spPr>
      </p:sp>
      <p:sp>
        <p:nvSpPr>
          <p:cNvPr id="1213442"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US" smtClean="0"/>
              <a:t>As a result, I obtained the following time series of three experimental stimuli. </a:t>
            </a:r>
          </a:p>
          <a:p>
            <a:pPr defTabSz="921669" eaLnBrk="1" hangingPunct="1">
              <a:spcBef>
                <a:spcPct val="0"/>
              </a:spcBef>
            </a:pPr>
            <a:endParaRPr lang="en-US" smtClean="0"/>
          </a:p>
        </p:txBody>
      </p:sp>
      <p:sp>
        <p:nvSpPr>
          <p:cNvPr id="1213443"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08D176-376A-4406-82F9-C2873438DAA0}" type="slidenum">
              <a:rPr lang="en-CA"/>
              <a:pPr fontAlgn="base">
                <a:spcBef>
                  <a:spcPct val="0"/>
                </a:spcBef>
                <a:spcAft>
                  <a:spcPct val="0"/>
                </a:spcAft>
                <a:defRPr/>
              </a:pPr>
              <a:t>13</a:t>
            </a:fld>
            <a:endParaRPr lang="en-CA"/>
          </a:p>
        </p:txBody>
      </p:sp>
    </p:spTree>
    <p:extLst>
      <p:ext uri="{BB962C8B-B14F-4D97-AF65-F5344CB8AC3E}">
        <p14:creationId xmlns:p14="http://schemas.microsoft.com/office/powerpoint/2010/main" val="342054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슬라이드 이미지 개체 틀 1"/>
          <p:cNvSpPr>
            <a:spLocks noGrp="1" noRot="1" noChangeAspect="1"/>
          </p:cNvSpPr>
          <p:nvPr>
            <p:ph type="sldImg"/>
          </p:nvPr>
        </p:nvSpPr>
        <p:spPr bwMode="auto">
          <a:noFill/>
          <a:ln>
            <a:solidFill>
              <a:srgbClr val="000000"/>
            </a:solidFill>
            <a:miter lim="800000"/>
            <a:headEnd/>
            <a:tailEnd/>
          </a:ln>
        </p:spPr>
      </p:sp>
      <p:sp>
        <p:nvSpPr>
          <p:cNvPr id="21506"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Next, let’s see the model features of Dynamic GSCA. Dynamic GSCA has a feature to capture contemporaneous effects of ROIs on other ROIs as the same as conventional SEM. However, it has new features, that is, time lagged effects and stimulus effects. Here, time l</a:t>
            </a:r>
            <a:r>
              <a:rPr lang="en-CA" smtClean="0"/>
              <a:t>agged effects indicate that earlier states in ROIs exert influence on later states in ROIs. Dynamic GSCA is also able to investigate direct effects of experimental stimuli on a certain ROIs and modulating effects on connections between ROIs. Thus, Dynamic GSCA enables us to examine more specific research questions. </a:t>
            </a:r>
          </a:p>
          <a:p>
            <a:pPr eaLnBrk="1" hangingPunct="1">
              <a:spcBef>
                <a:spcPct val="0"/>
              </a:spcBef>
            </a:pPr>
            <a:endParaRPr lang="en-US" smtClean="0"/>
          </a:p>
        </p:txBody>
      </p:sp>
      <p:sp>
        <p:nvSpPr>
          <p:cNvPr id="21507"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A15ABF-9807-46FA-A212-CF9E48FD81CC}" type="slidenum">
              <a:rPr lang="en-CA"/>
              <a:pPr fontAlgn="base">
                <a:spcBef>
                  <a:spcPct val="0"/>
                </a:spcBef>
                <a:spcAft>
                  <a:spcPct val="0"/>
                </a:spcAft>
                <a:defRPr/>
              </a:pPr>
              <a:t>14</a:t>
            </a:fld>
            <a:endParaRPr lang="en-CA"/>
          </a:p>
        </p:txBody>
      </p:sp>
    </p:spTree>
    <p:extLst>
      <p:ext uri="{BB962C8B-B14F-4D97-AF65-F5344CB8AC3E}">
        <p14:creationId xmlns:p14="http://schemas.microsoft.com/office/powerpoint/2010/main" val="287814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en-CA"/>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CA"/>
          </a:p>
        </p:txBody>
      </p:sp>
      <p:sp>
        <p:nvSpPr>
          <p:cNvPr id="4" name="날짜 개체 틀 3"/>
          <p:cNvSpPr>
            <a:spLocks noGrp="1"/>
          </p:cNvSpPr>
          <p:nvPr>
            <p:ph type="dt" sz="half" idx="10"/>
          </p:nvPr>
        </p:nvSpPr>
        <p:spPr/>
        <p:txBody>
          <a:bodyPr/>
          <a:lstStyle>
            <a:lvl1pPr>
              <a:defRPr/>
            </a:lvl1pPr>
          </a:lstStyle>
          <a:p>
            <a:pPr>
              <a:defRPr/>
            </a:pPr>
            <a:fld id="{E31A0285-CCA6-4A03-83A1-4AFEF536B94C}" type="datetimeFigureOut">
              <a:rPr lang="en-CA"/>
              <a:pPr>
                <a:defRPr/>
              </a:pPr>
              <a:t>2015-11-01</a:t>
            </a:fld>
            <a:endParaRPr lang="en-CA"/>
          </a:p>
        </p:txBody>
      </p:sp>
      <p:sp>
        <p:nvSpPr>
          <p:cNvPr id="5" name="바닥글 개체 틀 4"/>
          <p:cNvSpPr>
            <a:spLocks noGrp="1"/>
          </p:cNvSpPr>
          <p:nvPr>
            <p:ph type="ftr" sz="quarter" idx="11"/>
          </p:nvPr>
        </p:nvSpPr>
        <p:spPr/>
        <p:txBody>
          <a:bodyPr/>
          <a:lstStyle>
            <a:lvl1pPr>
              <a:defRPr/>
            </a:lvl1pPr>
          </a:lstStyle>
          <a:p>
            <a:pPr>
              <a:defRPr/>
            </a:pPr>
            <a:endParaRPr lang="en-CA"/>
          </a:p>
        </p:txBody>
      </p:sp>
      <p:sp>
        <p:nvSpPr>
          <p:cNvPr id="6" name="슬라이드 번호 개체 틀 5"/>
          <p:cNvSpPr>
            <a:spLocks noGrp="1"/>
          </p:cNvSpPr>
          <p:nvPr>
            <p:ph type="sldNum" sz="quarter" idx="12"/>
          </p:nvPr>
        </p:nvSpPr>
        <p:spPr/>
        <p:txBody>
          <a:bodyPr/>
          <a:lstStyle>
            <a:lvl1pPr>
              <a:defRPr/>
            </a:lvl1pPr>
          </a:lstStyle>
          <a:p>
            <a:pPr>
              <a:defRPr/>
            </a:pPr>
            <a:fld id="{4B8170D3-2E4C-4C9E-B502-541B2CC9692B}" type="slidenum">
              <a:rPr lang="en-CA"/>
              <a:pPr>
                <a:defRPr/>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CA"/>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4" name="날짜 개체 틀 3"/>
          <p:cNvSpPr>
            <a:spLocks noGrp="1"/>
          </p:cNvSpPr>
          <p:nvPr>
            <p:ph type="dt" sz="half" idx="10"/>
          </p:nvPr>
        </p:nvSpPr>
        <p:spPr/>
        <p:txBody>
          <a:bodyPr/>
          <a:lstStyle>
            <a:lvl1pPr>
              <a:defRPr/>
            </a:lvl1pPr>
          </a:lstStyle>
          <a:p>
            <a:pPr>
              <a:defRPr/>
            </a:pPr>
            <a:fld id="{6F29CE16-AB5D-4D88-BE7C-4C4A24EE9C8D}" type="datetimeFigureOut">
              <a:rPr lang="en-CA"/>
              <a:pPr>
                <a:defRPr/>
              </a:pPr>
              <a:t>2015-11-01</a:t>
            </a:fld>
            <a:endParaRPr lang="en-CA"/>
          </a:p>
        </p:txBody>
      </p:sp>
      <p:sp>
        <p:nvSpPr>
          <p:cNvPr id="5" name="바닥글 개체 틀 4"/>
          <p:cNvSpPr>
            <a:spLocks noGrp="1"/>
          </p:cNvSpPr>
          <p:nvPr>
            <p:ph type="ftr" sz="quarter" idx="11"/>
          </p:nvPr>
        </p:nvSpPr>
        <p:spPr/>
        <p:txBody>
          <a:bodyPr/>
          <a:lstStyle>
            <a:lvl1pPr>
              <a:defRPr/>
            </a:lvl1pPr>
          </a:lstStyle>
          <a:p>
            <a:pPr>
              <a:defRPr/>
            </a:pPr>
            <a:endParaRPr lang="en-CA"/>
          </a:p>
        </p:txBody>
      </p:sp>
      <p:sp>
        <p:nvSpPr>
          <p:cNvPr id="6" name="슬라이드 번호 개체 틀 5"/>
          <p:cNvSpPr>
            <a:spLocks noGrp="1"/>
          </p:cNvSpPr>
          <p:nvPr>
            <p:ph type="sldNum" sz="quarter" idx="12"/>
          </p:nvPr>
        </p:nvSpPr>
        <p:spPr/>
        <p:txBody>
          <a:bodyPr/>
          <a:lstStyle>
            <a:lvl1pPr>
              <a:defRPr/>
            </a:lvl1pPr>
          </a:lstStyle>
          <a:p>
            <a:pPr>
              <a:defRPr/>
            </a:pPr>
            <a:fld id="{DEFE6B56-F237-4FDA-8D4F-C366EC8E63DE}" type="slidenum">
              <a:rPr lang="en-CA"/>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en-CA"/>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4" name="날짜 개체 틀 3"/>
          <p:cNvSpPr>
            <a:spLocks noGrp="1"/>
          </p:cNvSpPr>
          <p:nvPr>
            <p:ph type="dt" sz="half" idx="10"/>
          </p:nvPr>
        </p:nvSpPr>
        <p:spPr/>
        <p:txBody>
          <a:bodyPr/>
          <a:lstStyle>
            <a:lvl1pPr>
              <a:defRPr/>
            </a:lvl1pPr>
          </a:lstStyle>
          <a:p>
            <a:pPr>
              <a:defRPr/>
            </a:pPr>
            <a:fld id="{7F356110-F2CF-4629-A76A-9F5C78E6D682}" type="datetimeFigureOut">
              <a:rPr lang="en-CA"/>
              <a:pPr>
                <a:defRPr/>
              </a:pPr>
              <a:t>2015-11-01</a:t>
            </a:fld>
            <a:endParaRPr lang="en-CA"/>
          </a:p>
        </p:txBody>
      </p:sp>
      <p:sp>
        <p:nvSpPr>
          <p:cNvPr id="5" name="바닥글 개체 틀 4"/>
          <p:cNvSpPr>
            <a:spLocks noGrp="1"/>
          </p:cNvSpPr>
          <p:nvPr>
            <p:ph type="ftr" sz="quarter" idx="11"/>
          </p:nvPr>
        </p:nvSpPr>
        <p:spPr/>
        <p:txBody>
          <a:bodyPr/>
          <a:lstStyle>
            <a:lvl1pPr>
              <a:defRPr/>
            </a:lvl1pPr>
          </a:lstStyle>
          <a:p>
            <a:pPr>
              <a:defRPr/>
            </a:pPr>
            <a:endParaRPr lang="en-CA"/>
          </a:p>
        </p:txBody>
      </p:sp>
      <p:sp>
        <p:nvSpPr>
          <p:cNvPr id="6" name="슬라이드 번호 개체 틀 5"/>
          <p:cNvSpPr>
            <a:spLocks noGrp="1"/>
          </p:cNvSpPr>
          <p:nvPr>
            <p:ph type="sldNum" sz="quarter" idx="12"/>
          </p:nvPr>
        </p:nvSpPr>
        <p:spPr/>
        <p:txBody>
          <a:bodyPr/>
          <a:lstStyle>
            <a:lvl1pPr>
              <a:defRPr/>
            </a:lvl1pPr>
          </a:lstStyle>
          <a:p>
            <a:pPr>
              <a:defRPr/>
            </a:pPr>
            <a:fld id="{3EC98073-28FA-434E-B7B2-B327FBF37CE8}" type="slidenum">
              <a:rPr lang="en-CA"/>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CA"/>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4" name="날짜 개체 틀 3"/>
          <p:cNvSpPr>
            <a:spLocks noGrp="1"/>
          </p:cNvSpPr>
          <p:nvPr>
            <p:ph type="dt" sz="half" idx="10"/>
          </p:nvPr>
        </p:nvSpPr>
        <p:spPr/>
        <p:txBody>
          <a:bodyPr/>
          <a:lstStyle>
            <a:lvl1pPr>
              <a:defRPr/>
            </a:lvl1pPr>
          </a:lstStyle>
          <a:p>
            <a:pPr>
              <a:defRPr/>
            </a:pPr>
            <a:fld id="{FB93F551-7E82-4ACD-B7B7-F651ABEF52FE}" type="datetimeFigureOut">
              <a:rPr lang="en-CA"/>
              <a:pPr>
                <a:defRPr/>
              </a:pPr>
              <a:t>2015-11-01</a:t>
            </a:fld>
            <a:endParaRPr lang="en-CA"/>
          </a:p>
        </p:txBody>
      </p:sp>
      <p:sp>
        <p:nvSpPr>
          <p:cNvPr id="5" name="바닥글 개체 틀 4"/>
          <p:cNvSpPr>
            <a:spLocks noGrp="1"/>
          </p:cNvSpPr>
          <p:nvPr>
            <p:ph type="ftr" sz="quarter" idx="11"/>
          </p:nvPr>
        </p:nvSpPr>
        <p:spPr/>
        <p:txBody>
          <a:bodyPr/>
          <a:lstStyle>
            <a:lvl1pPr>
              <a:defRPr/>
            </a:lvl1pPr>
          </a:lstStyle>
          <a:p>
            <a:pPr>
              <a:defRPr/>
            </a:pPr>
            <a:endParaRPr lang="en-CA"/>
          </a:p>
        </p:txBody>
      </p:sp>
      <p:sp>
        <p:nvSpPr>
          <p:cNvPr id="6" name="슬라이드 번호 개체 틀 5"/>
          <p:cNvSpPr>
            <a:spLocks noGrp="1"/>
          </p:cNvSpPr>
          <p:nvPr>
            <p:ph type="sldNum" sz="quarter" idx="12"/>
          </p:nvPr>
        </p:nvSpPr>
        <p:spPr/>
        <p:txBody>
          <a:bodyPr/>
          <a:lstStyle>
            <a:lvl1pPr>
              <a:defRPr/>
            </a:lvl1pPr>
          </a:lstStyle>
          <a:p>
            <a:pPr>
              <a:defRPr/>
            </a:pPr>
            <a:fld id="{B9043BBC-26A6-43F8-82E1-7D1F4DC5E44A}" type="slidenum">
              <a:rPr lang="en-CA"/>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en-CA"/>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368C0E15-F477-4474-BB0F-794EFE01B8C2}" type="datetimeFigureOut">
              <a:rPr lang="en-CA"/>
              <a:pPr>
                <a:defRPr/>
              </a:pPr>
              <a:t>2015-11-01</a:t>
            </a:fld>
            <a:endParaRPr lang="en-CA"/>
          </a:p>
        </p:txBody>
      </p:sp>
      <p:sp>
        <p:nvSpPr>
          <p:cNvPr id="5" name="바닥글 개체 틀 4"/>
          <p:cNvSpPr>
            <a:spLocks noGrp="1"/>
          </p:cNvSpPr>
          <p:nvPr>
            <p:ph type="ftr" sz="quarter" idx="11"/>
          </p:nvPr>
        </p:nvSpPr>
        <p:spPr/>
        <p:txBody>
          <a:bodyPr/>
          <a:lstStyle>
            <a:lvl1pPr>
              <a:defRPr/>
            </a:lvl1pPr>
          </a:lstStyle>
          <a:p>
            <a:pPr>
              <a:defRPr/>
            </a:pPr>
            <a:endParaRPr lang="en-CA"/>
          </a:p>
        </p:txBody>
      </p:sp>
      <p:sp>
        <p:nvSpPr>
          <p:cNvPr id="6" name="슬라이드 번호 개체 틀 5"/>
          <p:cNvSpPr>
            <a:spLocks noGrp="1"/>
          </p:cNvSpPr>
          <p:nvPr>
            <p:ph type="sldNum" sz="quarter" idx="12"/>
          </p:nvPr>
        </p:nvSpPr>
        <p:spPr/>
        <p:txBody>
          <a:bodyPr/>
          <a:lstStyle>
            <a:lvl1pPr>
              <a:defRPr/>
            </a:lvl1pPr>
          </a:lstStyle>
          <a:p>
            <a:pPr>
              <a:defRPr/>
            </a:pPr>
            <a:fld id="{FB688211-575C-4CB3-8C16-A05785B9E5A7}" type="slidenum">
              <a:rPr lang="en-CA"/>
              <a:pPr>
                <a:defRPr/>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CA"/>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5" name="날짜 개체 틀 3"/>
          <p:cNvSpPr>
            <a:spLocks noGrp="1"/>
          </p:cNvSpPr>
          <p:nvPr>
            <p:ph type="dt" sz="half" idx="10"/>
          </p:nvPr>
        </p:nvSpPr>
        <p:spPr/>
        <p:txBody>
          <a:bodyPr/>
          <a:lstStyle>
            <a:lvl1pPr>
              <a:defRPr/>
            </a:lvl1pPr>
          </a:lstStyle>
          <a:p>
            <a:pPr>
              <a:defRPr/>
            </a:pPr>
            <a:fld id="{C5C207E8-378E-42EE-A820-F1DAD2A7D182}" type="datetimeFigureOut">
              <a:rPr lang="en-CA"/>
              <a:pPr>
                <a:defRPr/>
              </a:pPr>
              <a:t>2015-11-01</a:t>
            </a:fld>
            <a:endParaRPr lang="en-CA"/>
          </a:p>
        </p:txBody>
      </p:sp>
      <p:sp>
        <p:nvSpPr>
          <p:cNvPr id="6" name="바닥글 개체 틀 4"/>
          <p:cNvSpPr>
            <a:spLocks noGrp="1"/>
          </p:cNvSpPr>
          <p:nvPr>
            <p:ph type="ftr" sz="quarter" idx="11"/>
          </p:nvPr>
        </p:nvSpPr>
        <p:spPr/>
        <p:txBody>
          <a:bodyPr/>
          <a:lstStyle>
            <a:lvl1pPr>
              <a:defRPr/>
            </a:lvl1pPr>
          </a:lstStyle>
          <a:p>
            <a:pPr>
              <a:defRPr/>
            </a:pPr>
            <a:endParaRPr lang="en-CA"/>
          </a:p>
        </p:txBody>
      </p:sp>
      <p:sp>
        <p:nvSpPr>
          <p:cNvPr id="7" name="슬라이드 번호 개체 틀 5"/>
          <p:cNvSpPr>
            <a:spLocks noGrp="1"/>
          </p:cNvSpPr>
          <p:nvPr>
            <p:ph type="sldNum" sz="quarter" idx="12"/>
          </p:nvPr>
        </p:nvSpPr>
        <p:spPr/>
        <p:txBody>
          <a:bodyPr/>
          <a:lstStyle>
            <a:lvl1pPr>
              <a:defRPr/>
            </a:lvl1pPr>
          </a:lstStyle>
          <a:p>
            <a:pPr>
              <a:defRPr/>
            </a:pPr>
            <a:fld id="{536B8F1F-ED69-47FC-B517-0FF158134894}" type="slidenum">
              <a:rPr lang="en-CA"/>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en-CA"/>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7" name="날짜 개체 틀 3"/>
          <p:cNvSpPr>
            <a:spLocks noGrp="1"/>
          </p:cNvSpPr>
          <p:nvPr>
            <p:ph type="dt" sz="half" idx="10"/>
          </p:nvPr>
        </p:nvSpPr>
        <p:spPr/>
        <p:txBody>
          <a:bodyPr/>
          <a:lstStyle>
            <a:lvl1pPr>
              <a:defRPr/>
            </a:lvl1pPr>
          </a:lstStyle>
          <a:p>
            <a:pPr>
              <a:defRPr/>
            </a:pPr>
            <a:fld id="{11A782DB-84C7-4F53-9CD0-0D1096B83A0D}" type="datetimeFigureOut">
              <a:rPr lang="en-CA"/>
              <a:pPr>
                <a:defRPr/>
              </a:pPr>
              <a:t>2015-11-01</a:t>
            </a:fld>
            <a:endParaRPr lang="en-CA"/>
          </a:p>
        </p:txBody>
      </p:sp>
      <p:sp>
        <p:nvSpPr>
          <p:cNvPr id="8" name="바닥글 개체 틀 4"/>
          <p:cNvSpPr>
            <a:spLocks noGrp="1"/>
          </p:cNvSpPr>
          <p:nvPr>
            <p:ph type="ftr" sz="quarter" idx="11"/>
          </p:nvPr>
        </p:nvSpPr>
        <p:spPr/>
        <p:txBody>
          <a:bodyPr/>
          <a:lstStyle>
            <a:lvl1pPr>
              <a:defRPr/>
            </a:lvl1pPr>
          </a:lstStyle>
          <a:p>
            <a:pPr>
              <a:defRPr/>
            </a:pPr>
            <a:endParaRPr lang="en-CA"/>
          </a:p>
        </p:txBody>
      </p:sp>
      <p:sp>
        <p:nvSpPr>
          <p:cNvPr id="9" name="슬라이드 번호 개체 틀 5"/>
          <p:cNvSpPr>
            <a:spLocks noGrp="1"/>
          </p:cNvSpPr>
          <p:nvPr>
            <p:ph type="sldNum" sz="quarter" idx="12"/>
          </p:nvPr>
        </p:nvSpPr>
        <p:spPr/>
        <p:txBody>
          <a:bodyPr/>
          <a:lstStyle>
            <a:lvl1pPr>
              <a:defRPr/>
            </a:lvl1pPr>
          </a:lstStyle>
          <a:p>
            <a:pPr>
              <a:defRPr/>
            </a:pPr>
            <a:fld id="{9E1694F2-1AB6-4BFA-9020-7A730A7F3792}" type="slidenum">
              <a:rPr lang="en-CA"/>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CA"/>
          </a:p>
        </p:txBody>
      </p:sp>
      <p:sp>
        <p:nvSpPr>
          <p:cNvPr id="3" name="날짜 개체 틀 3"/>
          <p:cNvSpPr>
            <a:spLocks noGrp="1"/>
          </p:cNvSpPr>
          <p:nvPr>
            <p:ph type="dt" sz="half" idx="10"/>
          </p:nvPr>
        </p:nvSpPr>
        <p:spPr/>
        <p:txBody>
          <a:bodyPr/>
          <a:lstStyle>
            <a:lvl1pPr>
              <a:defRPr/>
            </a:lvl1pPr>
          </a:lstStyle>
          <a:p>
            <a:pPr>
              <a:defRPr/>
            </a:pPr>
            <a:fld id="{454DE9D5-C48F-4D8A-9C39-DC42A103528F}" type="datetimeFigureOut">
              <a:rPr lang="en-CA"/>
              <a:pPr>
                <a:defRPr/>
              </a:pPr>
              <a:t>2015-11-01</a:t>
            </a:fld>
            <a:endParaRPr lang="en-CA"/>
          </a:p>
        </p:txBody>
      </p:sp>
      <p:sp>
        <p:nvSpPr>
          <p:cNvPr id="4" name="바닥글 개체 틀 4"/>
          <p:cNvSpPr>
            <a:spLocks noGrp="1"/>
          </p:cNvSpPr>
          <p:nvPr>
            <p:ph type="ftr" sz="quarter" idx="11"/>
          </p:nvPr>
        </p:nvSpPr>
        <p:spPr/>
        <p:txBody>
          <a:bodyPr/>
          <a:lstStyle>
            <a:lvl1pPr>
              <a:defRPr/>
            </a:lvl1pPr>
          </a:lstStyle>
          <a:p>
            <a:pPr>
              <a:defRPr/>
            </a:pPr>
            <a:endParaRPr lang="en-CA"/>
          </a:p>
        </p:txBody>
      </p:sp>
      <p:sp>
        <p:nvSpPr>
          <p:cNvPr id="5" name="슬라이드 번호 개체 틀 5"/>
          <p:cNvSpPr>
            <a:spLocks noGrp="1"/>
          </p:cNvSpPr>
          <p:nvPr>
            <p:ph type="sldNum" sz="quarter" idx="12"/>
          </p:nvPr>
        </p:nvSpPr>
        <p:spPr/>
        <p:txBody>
          <a:bodyPr/>
          <a:lstStyle>
            <a:lvl1pPr>
              <a:defRPr/>
            </a:lvl1pPr>
          </a:lstStyle>
          <a:p>
            <a:pPr>
              <a:defRPr/>
            </a:pPr>
            <a:fld id="{320A850E-8DF4-49D7-A658-46BEAA1DF704}" type="slidenum">
              <a:rPr lang="en-CA"/>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763D4B29-8FFB-4A5F-A7A3-6792328660D4}" type="datetimeFigureOut">
              <a:rPr lang="en-CA"/>
              <a:pPr>
                <a:defRPr/>
              </a:pPr>
              <a:t>2015-11-01</a:t>
            </a:fld>
            <a:endParaRPr lang="en-CA"/>
          </a:p>
        </p:txBody>
      </p:sp>
      <p:sp>
        <p:nvSpPr>
          <p:cNvPr id="3" name="바닥글 개체 틀 4"/>
          <p:cNvSpPr>
            <a:spLocks noGrp="1"/>
          </p:cNvSpPr>
          <p:nvPr>
            <p:ph type="ftr" sz="quarter" idx="11"/>
          </p:nvPr>
        </p:nvSpPr>
        <p:spPr/>
        <p:txBody>
          <a:bodyPr/>
          <a:lstStyle>
            <a:lvl1pPr>
              <a:defRPr/>
            </a:lvl1pPr>
          </a:lstStyle>
          <a:p>
            <a:pPr>
              <a:defRPr/>
            </a:pPr>
            <a:endParaRPr lang="en-CA"/>
          </a:p>
        </p:txBody>
      </p:sp>
      <p:sp>
        <p:nvSpPr>
          <p:cNvPr id="4" name="슬라이드 번호 개체 틀 5"/>
          <p:cNvSpPr>
            <a:spLocks noGrp="1"/>
          </p:cNvSpPr>
          <p:nvPr>
            <p:ph type="sldNum" sz="quarter" idx="12"/>
          </p:nvPr>
        </p:nvSpPr>
        <p:spPr/>
        <p:txBody>
          <a:bodyPr/>
          <a:lstStyle>
            <a:lvl1pPr>
              <a:defRPr/>
            </a:lvl1pPr>
          </a:lstStyle>
          <a:p>
            <a:pPr>
              <a:defRPr/>
            </a:pPr>
            <a:fld id="{BE9F1794-184C-407B-A0AF-B4B279A07589}" type="slidenum">
              <a:rPr lang="en-CA"/>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en-CA"/>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3CB03FBA-FDC8-4003-986E-14FA5BDA3090}" type="datetimeFigureOut">
              <a:rPr lang="en-CA"/>
              <a:pPr>
                <a:defRPr/>
              </a:pPr>
              <a:t>2015-11-01</a:t>
            </a:fld>
            <a:endParaRPr lang="en-CA"/>
          </a:p>
        </p:txBody>
      </p:sp>
      <p:sp>
        <p:nvSpPr>
          <p:cNvPr id="6" name="바닥글 개체 틀 4"/>
          <p:cNvSpPr>
            <a:spLocks noGrp="1"/>
          </p:cNvSpPr>
          <p:nvPr>
            <p:ph type="ftr" sz="quarter" idx="11"/>
          </p:nvPr>
        </p:nvSpPr>
        <p:spPr/>
        <p:txBody>
          <a:bodyPr/>
          <a:lstStyle>
            <a:lvl1pPr>
              <a:defRPr/>
            </a:lvl1pPr>
          </a:lstStyle>
          <a:p>
            <a:pPr>
              <a:defRPr/>
            </a:pPr>
            <a:endParaRPr lang="en-CA"/>
          </a:p>
        </p:txBody>
      </p:sp>
      <p:sp>
        <p:nvSpPr>
          <p:cNvPr id="7" name="슬라이드 번호 개체 틀 5"/>
          <p:cNvSpPr>
            <a:spLocks noGrp="1"/>
          </p:cNvSpPr>
          <p:nvPr>
            <p:ph type="sldNum" sz="quarter" idx="12"/>
          </p:nvPr>
        </p:nvSpPr>
        <p:spPr/>
        <p:txBody>
          <a:bodyPr/>
          <a:lstStyle>
            <a:lvl1pPr>
              <a:defRPr/>
            </a:lvl1pPr>
          </a:lstStyle>
          <a:p>
            <a:pPr>
              <a:defRPr/>
            </a:pPr>
            <a:fld id="{0FA4C872-E07B-4BBE-98CF-963F99A8AFFF}" type="slidenum">
              <a:rPr lang="en-CA"/>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en-CA"/>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ABE37945-AAD0-44E2-8E60-08C6A3394635}" type="datetimeFigureOut">
              <a:rPr lang="en-CA"/>
              <a:pPr>
                <a:defRPr/>
              </a:pPr>
              <a:t>2015-11-01</a:t>
            </a:fld>
            <a:endParaRPr lang="en-CA"/>
          </a:p>
        </p:txBody>
      </p:sp>
      <p:sp>
        <p:nvSpPr>
          <p:cNvPr id="6" name="바닥글 개체 틀 4"/>
          <p:cNvSpPr>
            <a:spLocks noGrp="1"/>
          </p:cNvSpPr>
          <p:nvPr>
            <p:ph type="ftr" sz="quarter" idx="11"/>
          </p:nvPr>
        </p:nvSpPr>
        <p:spPr/>
        <p:txBody>
          <a:bodyPr/>
          <a:lstStyle>
            <a:lvl1pPr>
              <a:defRPr/>
            </a:lvl1pPr>
          </a:lstStyle>
          <a:p>
            <a:pPr>
              <a:defRPr/>
            </a:pPr>
            <a:endParaRPr lang="en-CA"/>
          </a:p>
        </p:txBody>
      </p:sp>
      <p:sp>
        <p:nvSpPr>
          <p:cNvPr id="7" name="슬라이드 번호 개체 틀 5"/>
          <p:cNvSpPr>
            <a:spLocks noGrp="1"/>
          </p:cNvSpPr>
          <p:nvPr>
            <p:ph type="sldNum" sz="quarter" idx="12"/>
          </p:nvPr>
        </p:nvSpPr>
        <p:spPr/>
        <p:txBody>
          <a:bodyPr/>
          <a:lstStyle>
            <a:lvl1pPr>
              <a:defRPr/>
            </a:lvl1pPr>
          </a:lstStyle>
          <a:p>
            <a:pPr>
              <a:defRPr/>
            </a:pPr>
            <a:fld id="{559F6DE4-CBAE-4105-A768-1B10BD8AB0CC}" type="slidenum">
              <a:rPr lang="en-CA"/>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endParaRPr lang="en-CA" smtClean="0"/>
          </a:p>
        </p:txBody>
      </p:sp>
      <p:sp>
        <p:nvSpPr>
          <p:cNvPr id="1027" name="텍스트 개체 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smtClean="0"/>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1E43BC3-F513-41B2-98BC-FFCC4454F2ED}" type="datetimeFigureOut">
              <a:rPr lang="en-CA"/>
              <a:pPr>
                <a:defRPr/>
              </a:pPr>
              <a:t>2015-11-01</a:t>
            </a:fld>
            <a:endParaRPr lang="en-CA"/>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CA"/>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87E3A147-4DA8-41ED-9FAA-384C1010E8FF}"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제목 1"/>
          <p:cNvSpPr>
            <a:spLocks noGrp="1"/>
          </p:cNvSpPr>
          <p:nvPr>
            <p:ph type="ctrTitle"/>
          </p:nvPr>
        </p:nvSpPr>
        <p:spPr>
          <a:xfrm>
            <a:off x="976313" y="1196976"/>
            <a:ext cx="7772400" cy="1727968"/>
          </a:xfrm>
        </p:spPr>
        <p:txBody>
          <a:bodyPr/>
          <a:lstStyle/>
          <a:p>
            <a:pPr algn="l" eaLnBrk="1" hangingPunct="1"/>
            <a:r>
              <a:rPr lang="en-US" sz="3600" b="1" dirty="0" smtClean="0"/>
              <a:t>Analysis of Brain Connectivity through fMRI Data: Dynamic GSCA and GCANO</a:t>
            </a:r>
            <a:endParaRPr lang="en-CA" sz="3600" dirty="0" smtClean="0"/>
          </a:p>
        </p:txBody>
      </p:sp>
      <p:sp>
        <p:nvSpPr>
          <p:cNvPr id="14338" name="부제목 2"/>
          <p:cNvSpPr>
            <a:spLocks noGrp="1"/>
          </p:cNvSpPr>
          <p:nvPr>
            <p:ph type="subTitle" idx="1"/>
          </p:nvPr>
        </p:nvSpPr>
        <p:spPr>
          <a:xfrm>
            <a:off x="975941" y="2708921"/>
            <a:ext cx="7972425" cy="3157272"/>
          </a:xfrm>
        </p:spPr>
        <p:txBody>
          <a:bodyPr/>
          <a:lstStyle/>
          <a:p>
            <a:pPr eaLnBrk="1" hangingPunct="1"/>
            <a:r>
              <a:rPr lang="en-US" dirty="0" smtClean="0">
                <a:solidFill>
                  <a:schemeClr val="tx1"/>
                </a:solidFill>
              </a:rPr>
              <a:t>Yoshio </a:t>
            </a:r>
            <a:r>
              <a:rPr lang="en-US" dirty="0" err="1">
                <a:solidFill>
                  <a:schemeClr val="tx1"/>
                </a:solidFill>
              </a:rPr>
              <a:t>T</a:t>
            </a:r>
            <a:r>
              <a:rPr lang="en-US" dirty="0" err="1" smtClean="0">
                <a:solidFill>
                  <a:schemeClr val="tx1"/>
                </a:solidFill>
              </a:rPr>
              <a:t>akane</a:t>
            </a:r>
            <a:r>
              <a:rPr lang="en-US" dirty="0" smtClean="0">
                <a:solidFill>
                  <a:schemeClr val="tx1"/>
                </a:solidFill>
              </a:rPr>
              <a:t> </a:t>
            </a:r>
            <a:endParaRPr lang="en-US" dirty="0">
              <a:solidFill>
                <a:schemeClr val="tx1"/>
              </a:solidFill>
            </a:endParaRPr>
          </a:p>
          <a:p>
            <a:pPr eaLnBrk="1" hangingPunct="1"/>
            <a:r>
              <a:rPr lang="en-US" dirty="0" smtClean="0">
                <a:solidFill>
                  <a:schemeClr val="tx1"/>
                </a:solidFill>
              </a:rPr>
              <a:t>University of Victoria and McGill University </a:t>
            </a:r>
          </a:p>
          <a:p>
            <a:pPr eaLnBrk="1" hangingPunct="1"/>
            <a:r>
              <a:rPr lang="en-US" dirty="0" smtClean="0">
                <a:solidFill>
                  <a:schemeClr val="tx1"/>
                </a:solidFill>
              </a:rPr>
              <a:t>September 3, 2015</a:t>
            </a:r>
          </a:p>
          <a:p>
            <a:pPr eaLnBrk="1" hangingPunct="1"/>
            <a:r>
              <a:rPr lang="en-US" dirty="0" smtClean="0">
                <a:solidFill>
                  <a:schemeClr val="tx1"/>
                </a:solidFill>
              </a:rPr>
              <a:t>Given as the </a:t>
            </a:r>
            <a:r>
              <a:rPr lang="en-US" dirty="0" err="1" smtClean="0">
                <a:solidFill>
                  <a:schemeClr val="tx1"/>
                </a:solidFill>
              </a:rPr>
              <a:t>Yanai</a:t>
            </a:r>
            <a:r>
              <a:rPr lang="en-US" dirty="0" smtClean="0">
                <a:solidFill>
                  <a:schemeClr val="tx1"/>
                </a:solidFill>
              </a:rPr>
              <a:t> Lecture at the 43</a:t>
            </a:r>
            <a:r>
              <a:rPr lang="en-US" baseline="30000" dirty="0" smtClean="0">
                <a:solidFill>
                  <a:schemeClr val="tx1"/>
                </a:solidFill>
              </a:rPr>
              <a:t>rd</a:t>
            </a:r>
            <a:r>
              <a:rPr lang="en-US" dirty="0" smtClean="0">
                <a:solidFill>
                  <a:schemeClr val="tx1"/>
                </a:solidFill>
              </a:rPr>
              <a:t> Meeting of the </a:t>
            </a:r>
            <a:r>
              <a:rPr lang="en-US" dirty="0" err="1" smtClean="0">
                <a:solidFill>
                  <a:schemeClr val="tx1"/>
                </a:solidFill>
              </a:rPr>
              <a:t>Behaviormetric</a:t>
            </a:r>
            <a:r>
              <a:rPr lang="en-US" dirty="0" smtClean="0">
                <a:solidFill>
                  <a:schemeClr val="tx1"/>
                </a:solidFill>
              </a:rPr>
              <a:t> Society of Japan </a:t>
            </a:r>
          </a:p>
        </p:txBody>
      </p:sp>
      <p:sp>
        <p:nvSpPr>
          <p:cNvPr id="5" name="직사각형 4"/>
          <p:cNvSpPr/>
          <p:nvPr/>
        </p:nvSpPr>
        <p:spPr>
          <a:xfrm>
            <a:off x="590550" y="1392238"/>
            <a:ext cx="215900" cy="1944687"/>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pic>
        <p:nvPicPr>
          <p:cNvPr id="14340" name="그림 7" descr="mcgill_logo.png"/>
          <p:cNvPicPr>
            <a:picLocks noChangeAspect="1"/>
          </p:cNvPicPr>
          <p:nvPr/>
        </p:nvPicPr>
        <p:blipFill>
          <a:blip r:embed="rId3"/>
          <a:srcRect/>
          <a:stretch>
            <a:fillRect/>
          </a:stretch>
        </p:blipFill>
        <p:spPr bwMode="auto">
          <a:xfrm>
            <a:off x="3712847" y="6093296"/>
            <a:ext cx="1928813" cy="455613"/>
          </a:xfrm>
          <a:prstGeom prst="rect">
            <a:avLst/>
          </a:prstGeom>
          <a:noFill/>
          <a:ln w="9525">
            <a:noFill/>
            <a:miter lim="800000"/>
            <a:headEnd/>
            <a:tailEnd/>
          </a:ln>
        </p:spPr>
      </p:pic>
      <p:grpSp>
        <p:nvGrpSpPr>
          <p:cNvPr id="14341" name="그룹 15"/>
          <p:cNvGrpSpPr>
            <a:grpSpLocks/>
          </p:cNvGrpSpPr>
          <p:nvPr/>
        </p:nvGrpSpPr>
        <p:grpSpPr bwMode="auto">
          <a:xfrm>
            <a:off x="0" y="0"/>
            <a:ext cx="9144000" cy="928688"/>
            <a:chOff x="0" y="0"/>
            <a:chExt cx="9144000" cy="990600"/>
          </a:xfrm>
        </p:grpSpPr>
        <p:pic>
          <p:nvPicPr>
            <p:cNvPr id="14342" name="그림 12" descr="logo2.gif"/>
            <p:cNvPicPr>
              <a:picLocks noChangeAspect="1"/>
            </p:cNvPicPr>
            <p:nvPr/>
          </p:nvPicPr>
          <p:blipFill>
            <a:blip r:embed="rId4"/>
            <a:srcRect/>
            <a:stretch>
              <a:fillRect/>
            </a:stretch>
          </p:blipFill>
          <p:spPr bwMode="auto">
            <a:xfrm>
              <a:off x="0" y="0"/>
              <a:ext cx="2390775" cy="990600"/>
            </a:xfrm>
            <a:prstGeom prst="rect">
              <a:avLst/>
            </a:prstGeom>
            <a:noFill/>
            <a:ln w="9525">
              <a:noFill/>
              <a:miter lim="800000"/>
              <a:headEnd/>
              <a:tailEnd/>
            </a:ln>
          </p:spPr>
        </p:pic>
        <p:pic>
          <p:nvPicPr>
            <p:cNvPr id="14343" name="그림 13" descr="top1.gif"/>
            <p:cNvPicPr>
              <a:picLocks noChangeAspect="1"/>
            </p:cNvPicPr>
            <p:nvPr/>
          </p:nvPicPr>
          <p:blipFill>
            <a:blip r:embed="rId5"/>
            <a:srcRect/>
            <a:stretch>
              <a:fillRect/>
            </a:stretch>
          </p:blipFill>
          <p:spPr bwMode="auto">
            <a:xfrm>
              <a:off x="2357422" y="0"/>
              <a:ext cx="3333750" cy="990600"/>
            </a:xfrm>
            <a:prstGeom prst="rect">
              <a:avLst/>
            </a:prstGeom>
            <a:noFill/>
            <a:ln w="9525">
              <a:noFill/>
              <a:miter lim="800000"/>
              <a:headEnd/>
              <a:tailEnd/>
            </a:ln>
          </p:spPr>
        </p:pic>
        <p:pic>
          <p:nvPicPr>
            <p:cNvPr id="14344" name="그림 14" descr="top2.gif"/>
            <p:cNvPicPr>
              <a:picLocks noChangeAspect="1"/>
            </p:cNvPicPr>
            <p:nvPr/>
          </p:nvPicPr>
          <p:blipFill>
            <a:blip r:embed="rId6"/>
            <a:srcRect/>
            <a:stretch>
              <a:fillRect/>
            </a:stretch>
          </p:blipFill>
          <p:spPr bwMode="auto">
            <a:xfrm>
              <a:off x="5643570" y="0"/>
              <a:ext cx="3500430" cy="9906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Equations</a:t>
            </a:r>
            <a:endParaRPr lang="en-CA" dirty="0"/>
          </a:p>
        </p:txBody>
      </p:sp>
      <p:graphicFrame>
        <p:nvGraphicFramePr>
          <p:cNvPr id="3" name="Object 2"/>
          <p:cNvGraphicFramePr>
            <a:graphicFrameLocks noChangeAspect="1"/>
          </p:cNvGraphicFramePr>
          <p:nvPr>
            <p:extLst>
              <p:ext uri="{D42A27DB-BD31-4B8C-83A1-F6EECF244321}">
                <p14:modId xmlns:p14="http://schemas.microsoft.com/office/powerpoint/2010/main" val="2355907930"/>
              </p:ext>
            </p:extLst>
          </p:nvPr>
        </p:nvGraphicFramePr>
        <p:xfrm>
          <a:off x="827583" y="1700808"/>
          <a:ext cx="7488832" cy="3456384"/>
        </p:xfrm>
        <a:graphic>
          <a:graphicData uri="http://schemas.openxmlformats.org/presentationml/2006/ole">
            <mc:AlternateContent xmlns:mc="http://schemas.openxmlformats.org/markup-compatibility/2006">
              <mc:Choice xmlns:v="urn:schemas-microsoft-com:vml" Requires="v">
                <p:oleObj spid="_x0000_s1210387" name="Equation" r:id="rId3" imgW="3962160" imgH="1828800" progId="Equation.3">
                  <p:embed/>
                </p:oleObj>
              </mc:Choice>
              <mc:Fallback>
                <p:oleObj name="Equation" r:id="rId3" imgW="3962160" imgH="1828800" progId="Equation.3">
                  <p:embed/>
                  <p:pic>
                    <p:nvPicPr>
                      <p:cNvPr id="0" name=""/>
                      <p:cNvPicPr/>
                      <p:nvPr/>
                    </p:nvPicPr>
                    <p:blipFill>
                      <a:blip r:embed="rId4"/>
                      <a:stretch>
                        <a:fillRect/>
                      </a:stretch>
                    </p:blipFill>
                    <p:spPr>
                      <a:xfrm>
                        <a:off x="827583" y="1700808"/>
                        <a:ext cx="7488832" cy="3456384"/>
                      </a:xfrm>
                      <a:prstGeom prst="rect">
                        <a:avLst/>
                      </a:prstGeom>
                    </p:spPr>
                  </p:pic>
                </p:oleObj>
              </mc:Fallback>
            </mc:AlternateContent>
          </a:graphicData>
        </a:graphic>
      </p:graphicFrame>
    </p:spTree>
    <p:extLst>
      <p:ext uri="{BB962C8B-B14F-4D97-AF65-F5344CB8AC3E}">
        <p14:creationId xmlns:p14="http://schemas.microsoft.com/office/powerpoint/2010/main" val="141438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7" name="제목 1"/>
          <p:cNvSpPr>
            <a:spLocks noGrp="1"/>
          </p:cNvSpPr>
          <p:nvPr>
            <p:ph type="title"/>
          </p:nvPr>
        </p:nvSpPr>
        <p:spPr/>
        <p:txBody>
          <a:bodyPr/>
          <a:lstStyle/>
          <a:p>
            <a:pPr eaLnBrk="1" hangingPunct="1"/>
            <a:r>
              <a:rPr lang="en-US" sz="4000" b="1" smtClean="0"/>
              <a:t>Shift Matrices</a:t>
            </a:r>
            <a:endParaRPr lang="en-CA" sz="4000" b="1" i="1" smtClean="0"/>
          </a:p>
        </p:txBody>
      </p:sp>
      <p:graphicFrame>
        <p:nvGraphicFramePr>
          <p:cNvPr id="1206275" name="Object 3"/>
          <p:cNvGraphicFramePr>
            <a:graphicFrameLocks noChangeAspect="1"/>
          </p:cNvGraphicFramePr>
          <p:nvPr>
            <p:extLst>
              <p:ext uri="{D42A27DB-BD31-4B8C-83A1-F6EECF244321}">
                <p14:modId xmlns:p14="http://schemas.microsoft.com/office/powerpoint/2010/main" val="2267950776"/>
              </p:ext>
            </p:extLst>
          </p:nvPr>
        </p:nvGraphicFramePr>
        <p:xfrm>
          <a:off x="1259632" y="2780928"/>
          <a:ext cx="3643313" cy="2874963"/>
        </p:xfrm>
        <a:graphic>
          <a:graphicData uri="http://schemas.openxmlformats.org/presentationml/2006/ole">
            <mc:AlternateContent xmlns:mc="http://schemas.openxmlformats.org/markup-compatibility/2006">
              <mc:Choice xmlns:v="urn:schemas-microsoft-com:vml" Requires="v">
                <p:oleObj spid="_x0000_s1206478" name="Equation" r:id="rId4" imgW="1676160" imgH="1371600" progId="">
                  <p:embed/>
                </p:oleObj>
              </mc:Choice>
              <mc:Fallback>
                <p:oleObj name="Equation" r:id="rId4" imgW="1676160" imgH="13716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780928"/>
                        <a:ext cx="36433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6276" name="Object 4"/>
          <p:cNvGraphicFramePr>
            <a:graphicFrameLocks noChangeAspect="1"/>
          </p:cNvGraphicFramePr>
          <p:nvPr/>
        </p:nvGraphicFramePr>
        <p:xfrm>
          <a:off x="500063" y="1457325"/>
          <a:ext cx="6024562" cy="974725"/>
        </p:xfrm>
        <a:graphic>
          <a:graphicData uri="http://schemas.openxmlformats.org/presentationml/2006/ole">
            <mc:AlternateContent xmlns:mc="http://schemas.openxmlformats.org/markup-compatibility/2006">
              <mc:Choice xmlns:v="urn:schemas-microsoft-com:vml" Requires="v">
                <p:oleObj spid="_x0000_s1206479" name="Equation" r:id="rId6" imgW="2717640" imgH="457200" progId="">
                  <p:embed/>
                </p:oleObj>
              </mc:Choice>
              <mc:Fallback>
                <p:oleObj name="Equation" r:id="rId6" imgW="2717640" imgH="4572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63" y="1457325"/>
                        <a:ext cx="6024562"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직사각형 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3" name="제목 1"/>
          <p:cNvSpPr>
            <a:spLocks noGrp="1"/>
          </p:cNvSpPr>
          <p:nvPr>
            <p:ph type="title"/>
          </p:nvPr>
        </p:nvSpPr>
        <p:spPr>
          <a:xfrm>
            <a:off x="457200" y="238125"/>
            <a:ext cx="8229600" cy="1143000"/>
          </a:xfrm>
        </p:spPr>
        <p:txBody>
          <a:bodyPr/>
          <a:lstStyle/>
          <a:p>
            <a:pPr eaLnBrk="1" hangingPunct="1"/>
            <a:r>
              <a:rPr lang="en-CA" sz="4000" b="1" smtClean="0"/>
              <a:t>Experimental Stimuli</a:t>
            </a:r>
          </a:p>
        </p:txBody>
      </p:sp>
      <p:graphicFrame>
        <p:nvGraphicFramePr>
          <p:cNvPr id="1018882" name="Object 2"/>
          <p:cNvGraphicFramePr>
            <a:graphicFrameLocks noChangeAspect="1"/>
          </p:cNvGraphicFramePr>
          <p:nvPr/>
        </p:nvGraphicFramePr>
        <p:xfrm>
          <a:off x="477838" y="1624013"/>
          <a:ext cx="2665412" cy="519112"/>
        </p:xfrm>
        <a:graphic>
          <a:graphicData uri="http://schemas.openxmlformats.org/presentationml/2006/ole">
            <mc:AlternateContent xmlns:mc="http://schemas.openxmlformats.org/markup-compatibility/2006">
              <mc:Choice xmlns:v="urn:schemas-microsoft-com:vml" Requires="v">
                <p:oleObj spid="_x0000_s1018963" name="Equation" r:id="rId4" imgW="1168200" imgH="228600" progId="">
                  <p:embed/>
                </p:oleObj>
              </mc:Choice>
              <mc:Fallback>
                <p:oleObj name="Equation" r:id="rId4" imgW="1168200" imgH="228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38" y="1624013"/>
                        <a:ext cx="2665412"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18884" name="Picture 9"/>
          <p:cNvPicPr>
            <a:picLocks noChangeAspect="1" noChangeArrowheads="1"/>
          </p:cNvPicPr>
          <p:nvPr/>
        </p:nvPicPr>
        <p:blipFill>
          <a:blip r:embed="rId6"/>
          <a:srcRect l="30412" t="10793" r="21156" b="59676"/>
          <a:stretch>
            <a:fillRect/>
          </a:stretch>
        </p:blipFill>
        <p:spPr bwMode="auto">
          <a:xfrm>
            <a:off x="1403647" y="2366556"/>
            <a:ext cx="6097709" cy="3870755"/>
          </a:xfrm>
          <a:prstGeom prst="rect">
            <a:avLst/>
          </a:prstGeom>
          <a:noFill/>
          <a:ln w="9525">
            <a:noFill/>
            <a:miter lim="800000"/>
            <a:headEnd/>
            <a:tailEnd/>
          </a:ln>
        </p:spPr>
      </p:pic>
      <p:sp>
        <p:nvSpPr>
          <p:cNvPr id="16" name="직사각형 1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7" name="제목 1"/>
          <p:cNvSpPr>
            <a:spLocks noGrp="1"/>
          </p:cNvSpPr>
          <p:nvPr>
            <p:ph type="title"/>
          </p:nvPr>
        </p:nvSpPr>
        <p:spPr>
          <a:xfrm>
            <a:off x="297649" y="97818"/>
            <a:ext cx="8229600" cy="1143000"/>
          </a:xfrm>
        </p:spPr>
        <p:txBody>
          <a:bodyPr/>
          <a:lstStyle/>
          <a:p>
            <a:pPr eaLnBrk="1" hangingPunct="1"/>
            <a:r>
              <a:rPr lang="en-US" sz="4000" b="1" smtClean="0"/>
              <a:t>Time Series of Experimental Stimuli</a:t>
            </a:r>
            <a:endParaRPr lang="en-CA" sz="4000" b="1" smtClean="0"/>
          </a:p>
        </p:txBody>
      </p:sp>
      <p:sp>
        <p:nvSpPr>
          <p:cNvPr id="6" name="직사각형 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pic>
        <p:nvPicPr>
          <p:cNvPr id="1212419" name="Picture 2"/>
          <p:cNvPicPr>
            <a:picLocks noChangeAspect="1" noChangeArrowheads="1"/>
          </p:cNvPicPr>
          <p:nvPr/>
        </p:nvPicPr>
        <p:blipFill>
          <a:blip r:embed="rId3"/>
          <a:srcRect l="25781" t="16875" r="22070" b="49374"/>
          <a:stretch>
            <a:fillRect/>
          </a:stretch>
        </p:blipFill>
        <p:spPr bwMode="auto">
          <a:xfrm>
            <a:off x="428625" y="1500188"/>
            <a:ext cx="8124825" cy="3286125"/>
          </a:xfrm>
          <a:prstGeom prst="rect">
            <a:avLst/>
          </a:prstGeom>
          <a:noFill/>
          <a:ln w="9525">
            <a:noFill/>
            <a:miter lim="800000"/>
            <a:headEnd/>
            <a:tailEnd/>
          </a:ln>
        </p:spPr>
      </p:pic>
      <p:sp>
        <p:nvSpPr>
          <p:cNvPr id="1212420" name="TextBox 10"/>
          <p:cNvSpPr txBox="1">
            <a:spLocks noChangeArrowheads="1"/>
          </p:cNvSpPr>
          <p:nvPr/>
        </p:nvSpPr>
        <p:spPr bwMode="auto">
          <a:xfrm>
            <a:off x="6715125" y="4862513"/>
            <a:ext cx="1714500" cy="923925"/>
          </a:xfrm>
          <a:prstGeom prst="rect">
            <a:avLst/>
          </a:prstGeom>
          <a:noFill/>
          <a:ln w="9525">
            <a:solidFill>
              <a:srgbClr val="AC1818"/>
            </a:solidFill>
            <a:miter lim="800000"/>
            <a:headEnd/>
            <a:tailEnd/>
          </a:ln>
        </p:spPr>
        <p:txBody>
          <a:bodyPr>
            <a:spAutoFit/>
          </a:bodyPr>
          <a:lstStyle/>
          <a:p>
            <a:r>
              <a:rPr lang="en-US" b="1">
                <a:latin typeface="Calibri" pitchFamily="34" charset="0"/>
              </a:rPr>
              <a:t>u1  = Photic</a:t>
            </a:r>
          </a:p>
          <a:p>
            <a:r>
              <a:rPr lang="en-US" b="1">
                <a:latin typeface="Calibri" pitchFamily="34" charset="0"/>
              </a:rPr>
              <a:t>u2  = Motion</a:t>
            </a:r>
          </a:p>
          <a:p>
            <a:r>
              <a:rPr lang="en-US" b="1">
                <a:latin typeface="Calibri" pitchFamily="34" charset="0"/>
              </a:rPr>
              <a:t>u3  = Attention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제목 1"/>
          <p:cNvSpPr>
            <a:spLocks noGrp="1"/>
          </p:cNvSpPr>
          <p:nvPr>
            <p:ph type="title"/>
          </p:nvPr>
        </p:nvSpPr>
        <p:spPr/>
        <p:txBody>
          <a:bodyPr/>
          <a:lstStyle/>
          <a:p>
            <a:pPr eaLnBrk="1" hangingPunct="1"/>
            <a:r>
              <a:rPr lang="en-US" sz="4000" b="1" smtClean="0"/>
              <a:t>Model Features</a:t>
            </a:r>
            <a:endParaRPr lang="en-CA" sz="4000" b="1" smtClean="0"/>
          </a:p>
        </p:txBody>
      </p:sp>
      <p:sp>
        <p:nvSpPr>
          <p:cNvPr id="6" name="직사각형 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
        <p:nvSpPr>
          <p:cNvPr id="20483" name="내용 개체 틀 2"/>
          <p:cNvSpPr>
            <a:spLocks noGrp="1"/>
          </p:cNvSpPr>
          <p:nvPr>
            <p:ph idx="1"/>
          </p:nvPr>
        </p:nvSpPr>
        <p:spPr>
          <a:xfrm>
            <a:off x="457200" y="1385888"/>
            <a:ext cx="8229600" cy="4900612"/>
          </a:xfrm>
        </p:spPr>
        <p:txBody>
          <a:bodyPr/>
          <a:lstStyle/>
          <a:p>
            <a:pPr marL="514350" indent="-514350" eaLnBrk="1" hangingPunct="1">
              <a:buFont typeface="Arial" charset="0"/>
              <a:buAutoNum type="arabicParenBoth"/>
            </a:pPr>
            <a:r>
              <a:rPr lang="en-US" dirty="0" smtClean="0"/>
              <a:t>Features in Conventional SEM</a:t>
            </a:r>
          </a:p>
          <a:p>
            <a:pPr marL="914400" lvl="1" indent="-514350" eaLnBrk="1" hangingPunct="1"/>
            <a:r>
              <a:rPr lang="en-US" dirty="0" smtClean="0"/>
              <a:t>Contemporaneous Effects of ROIs on other ROIs</a:t>
            </a:r>
          </a:p>
          <a:p>
            <a:pPr marL="514350" indent="-514350" eaLnBrk="1" hangingPunct="1">
              <a:buFont typeface="Arial" charset="0"/>
              <a:buNone/>
            </a:pPr>
            <a:endParaRPr lang="en-US" dirty="0" smtClean="0"/>
          </a:p>
          <a:p>
            <a:pPr marL="514350" indent="-514350" eaLnBrk="1" hangingPunct="1">
              <a:buFont typeface="Arial" charset="0"/>
              <a:buNone/>
            </a:pPr>
            <a:r>
              <a:rPr lang="en-US" dirty="0" smtClean="0"/>
              <a:t>(2) New Features</a:t>
            </a:r>
          </a:p>
          <a:p>
            <a:pPr marL="914400" lvl="1" indent="-514350" eaLnBrk="1" hangingPunct="1"/>
            <a:r>
              <a:rPr lang="en-US" dirty="0" smtClean="0">
                <a:solidFill>
                  <a:srgbClr val="FF0000"/>
                </a:solidFill>
              </a:rPr>
              <a:t>Time Lagged Effect</a:t>
            </a:r>
            <a:r>
              <a:rPr lang="en-US" altLang="ja-JP" dirty="0" smtClean="0">
                <a:solidFill>
                  <a:srgbClr val="FF0000"/>
                </a:solidFill>
              </a:rPr>
              <a:t>s</a:t>
            </a:r>
            <a:endParaRPr lang="en-US" dirty="0" smtClean="0">
              <a:solidFill>
                <a:srgbClr val="FF0000"/>
              </a:solidFill>
            </a:endParaRPr>
          </a:p>
          <a:p>
            <a:pPr marL="914400" lvl="1" indent="-514350" eaLnBrk="1" hangingPunct="1"/>
            <a:r>
              <a:rPr lang="en-US" dirty="0" smtClean="0">
                <a:solidFill>
                  <a:srgbClr val="FF0000"/>
                </a:solidFill>
              </a:rPr>
              <a:t>Stimulus Effects</a:t>
            </a:r>
          </a:p>
          <a:p>
            <a:pPr marL="914400" lvl="1" indent="-514350" eaLnBrk="1" hangingPunct="1">
              <a:buFont typeface="Arial" charset="0"/>
              <a:buNone/>
            </a:pPr>
            <a:r>
              <a:rPr lang="en-US" dirty="0" smtClean="0"/>
              <a:t>       a) Direct effects</a:t>
            </a:r>
          </a:p>
          <a:p>
            <a:pPr marL="914400" lvl="1" indent="-514350" eaLnBrk="1" hangingPunct="1">
              <a:buFont typeface="Arial" charset="0"/>
              <a:buNone/>
            </a:pPr>
            <a:r>
              <a:rPr lang="en-US" dirty="0" smtClean="0"/>
              <a:t>       b) Modulating effects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 Fitting</a:t>
            </a:r>
            <a:endParaRPr lang="en-CA" dirty="0"/>
          </a:p>
        </p:txBody>
      </p:sp>
      <p:sp>
        <p:nvSpPr>
          <p:cNvPr id="3" name="Rectangle 2"/>
          <p:cNvSpPr/>
          <p:nvPr/>
        </p:nvSpPr>
        <p:spPr>
          <a:xfrm>
            <a:off x="914400" y="1700808"/>
            <a:ext cx="7467600" cy="1384995"/>
          </a:xfrm>
          <a:prstGeom prst="rect">
            <a:avLst/>
          </a:prstGeom>
        </p:spPr>
        <p:txBody>
          <a:bodyPr wrap="square">
            <a:spAutoFit/>
          </a:bodyPr>
          <a:lstStyle/>
          <a:p>
            <a:pPr eaLnBrk="1" hangingPunct="1"/>
            <a:r>
              <a:rPr lang="en-US" altLang="ja-JP" sz="2800" dirty="0"/>
              <a:t>Estimate model parameters in such a way as to minimize the sum of squared residuals under some side conditions</a:t>
            </a:r>
          </a:p>
        </p:txBody>
      </p:sp>
      <p:graphicFrame>
        <p:nvGraphicFramePr>
          <p:cNvPr id="4" name="Object 6"/>
          <p:cNvGraphicFramePr>
            <a:graphicFrameLocks noChangeAspect="1"/>
          </p:cNvGraphicFramePr>
          <p:nvPr/>
        </p:nvGraphicFramePr>
        <p:xfrm>
          <a:off x="914400" y="3581400"/>
          <a:ext cx="7467600" cy="2357438"/>
        </p:xfrm>
        <a:graphic>
          <a:graphicData uri="http://schemas.openxmlformats.org/presentationml/2006/ole">
            <mc:AlternateContent xmlns:mc="http://schemas.openxmlformats.org/markup-compatibility/2006">
              <mc:Choice xmlns:v="urn:schemas-microsoft-com:vml" Requires="v">
                <p:oleObj spid="_x0000_s1208389" name="Equation" r:id="rId3" imgW="2895600" imgH="914400" progId="Equation.3">
                  <p:embed/>
                </p:oleObj>
              </mc:Choice>
              <mc:Fallback>
                <p:oleObj name="Equation" r:id="rId3" imgW="28956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581400"/>
                        <a:ext cx="7467600"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07742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3" name="내용 개체 틀 2"/>
          <p:cNvSpPr>
            <a:spLocks noGrp="1"/>
          </p:cNvSpPr>
          <p:nvPr>
            <p:ph idx="1"/>
          </p:nvPr>
        </p:nvSpPr>
        <p:spPr>
          <a:xfrm>
            <a:off x="462558" y="1916833"/>
            <a:ext cx="8229600" cy="3528392"/>
          </a:xfrm>
        </p:spPr>
        <p:txBody>
          <a:bodyPr/>
          <a:lstStyle/>
          <a:p>
            <a:pPr eaLnBrk="1" hangingPunct="1"/>
            <a:r>
              <a:rPr lang="en-US" dirty="0" smtClean="0"/>
              <a:t>Assessment of reliability – A Bootstrap method</a:t>
            </a:r>
          </a:p>
          <a:p>
            <a:pPr eaLnBrk="1" hangingPunct="1"/>
            <a:endParaRPr lang="en-US" dirty="0"/>
          </a:p>
          <a:p>
            <a:pPr eaLnBrk="1" hangingPunct="1"/>
            <a:r>
              <a:rPr lang="en-US" dirty="0" smtClean="0"/>
              <a:t>Data are correlated</a:t>
            </a:r>
          </a:p>
          <a:p>
            <a:pPr eaLnBrk="1" hangingPunct="1"/>
            <a:r>
              <a:rPr lang="en-US" dirty="0" smtClean="0"/>
              <a:t> A modified moving block bootstrap method</a:t>
            </a:r>
            <a:endParaRPr lang="en-CA" dirty="0" smtClean="0"/>
          </a:p>
        </p:txBody>
      </p:sp>
      <p:sp>
        <p:nvSpPr>
          <p:cNvPr id="983044" name="제목 1"/>
          <p:cNvSpPr>
            <a:spLocks noGrp="1"/>
          </p:cNvSpPr>
          <p:nvPr>
            <p:ph type="title"/>
          </p:nvPr>
        </p:nvSpPr>
        <p:spPr>
          <a:xfrm>
            <a:off x="457200" y="225425"/>
            <a:ext cx="8229600" cy="1143000"/>
          </a:xfrm>
        </p:spPr>
        <p:txBody>
          <a:bodyPr/>
          <a:lstStyle/>
          <a:p>
            <a:pPr eaLnBrk="1" hangingPunct="1"/>
            <a:r>
              <a:rPr lang="en-US" sz="4000" b="1" smtClean="0"/>
              <a:t>A Special Bootstrap Method</a:t>
            </a:r>
          </a:p>
        </p:txBody>
      </p:sp>
      <p:sp>
        <p:nvSpPr>
          <p:cNvPr id="8" name="직사각형 7"/>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graphicFrame>
        <p:nvGraphicFramePr>
          <p:cNvPr id="983042" name="Object 2"/>
          <p:cNvGraphicFramePr>
            <a:graphicFrameLocks noChangeAspect="1"/>
          </p:cNvGraphicFramePr>
          <p:nvPr>
            <p:extLst>
              <p:ext uri="{D42A27DB-BD31-4B8C-83A1-F6EECF244321}">
                <p14:modId xmlns:p14="http://schemas.microsoft.com/office/powerpoint/2010/main" val="1084017496"/>
              </p:ext>
            </p:extLst>
          </p:nvPr>
        </p:nvGraphicFramePr>
        <p:xfrm>
          <a:off x="1043608" y="4941168"/>
          <a:ext cx="5101158" cy="330200"/>
        </p:xfrm>
        <a:graphic>
          <a:graphicData uri="http://schemas.openxmlformats.org/presentationml/2006/ole">
            <mc:AlternateContent xmlns:mc="http://schemas.openxmlformats.org/markup-compatibility/2006">
              <mc:Choice xmlns:v="urn:schemas-microsoft-com:vml" Requires="v">
                <p:oleObj spid="_x0000_s983124" name="Equation" r:id="rId4" imgW="5346360" imgH="342720" progId="">
                  <p:embed/>
                </p:oleObj>
              </mc:Choice>
              <mc:Fallback>
                <p:oleObj name="Equation" r:id="rId4" imgW="5346360" imgH="3427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4941168"/>
                        <a:ext cx="5101158" cy="330200"/>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p:cNvSpPr>
            <a:spLocks noGrp="1"/>
          </p:cNvSpPr>
          <p:nvPr>
            <p:ph type="title"/>
          </p:nvPr>
        </p:nvSpPr>
        <p:spPr>
          <a:xfrm>
            <a:off x="457200" y="225425"/>
            <a:ext cx="8229600" cy="1143000"/>
          </a:xfrm>
        </p:spPr>
        <p:txBody>
          <a:bodyPr rtlCol="0">
            <a:normAutofit fontScale="90000"/>
          </a:bodyPr>
          <a:lstStyle/>
          <a:p>
            <a:pPr eaLnBrk="1" fontAlgn="auto" hangingPunct="1">
              <a:spcAft>
                <a:spcPts val="0"/>
              </a:spcAft>
              <a:defRPr/>
            </a:pPr>
            <a:r>
              <a:rPr lang="en-US" b="1" dirty="0" smtClean="0"/>
              <a:t>Result 1</a:t>
            </a:r>
            <a:r>
              <a:rPr lang="en-US" sz="4000" b="1" dirty="0" smtClean="0"/>
              <a:t> : </a:t>
            </a:r>
            <a:r>
              <a:rPr lang="en-US" sz="4000" dirty="0" smtClean="0"/>
              <a:t>Attention to Visual Motion Data</a:t>
            </a:r>
            <a:endParaRPr lang="en-US" sz="4000" b="1" dirty="0" smtClean="0"/>
          </a:p>
        </p:txBody>
      </p:sp>
      <p:sp>
        <p:nvSpPr>
          <p:cNvPr id="8" name="직사각형 7"/>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grpSp>
        <p:nvGrpSpPr>
          <p:cNvPr id="1226755" name="그룹 12"/>
          <p:cNvGrpSpPr>
            <a:grpSpLocks/>
          </p:cNvGrpSpPr>
          <p:nvPr/>
        </p:nvGrpSpPr>
        <p:grpSpPr bwMode="auto">
          <a:xfrm>
            <a:off x="1547664" y="2025650"/>
            <a:ext cx="5429250" cy="4429125"/>
            <a:chOff x="2071670" y="1428736"/>
            <a:chExt cx="5241763" cy="4143404"/>
          </a:xfrm>
        </p:grpSpPr>
        <p:grpSp>
          <p:nvGrpSpPr>
            <p:cNvPr id="1226757" name="그룹 9"/>
            <p:cNvGrpSpPr>
              <a:grpSpLocks/>
            </p:cNvGrpSpPr>
            <p:nvPr/>
          </p:nvGrpSpPr>
          <p:grpSpPr bwMode="auto">
            <a:xfrm>
              <a:off x="2071670" y="1428736"/>
              <a:ext cx="5241763" cy="4143404"/>
              <a:chOff x="571472" y="1643050"/>
              <a:chExt cx="5241763" cy="4143404"/>
            </a:xfrm>
          </p:grpSpPr>
          <p:pic>
            <p:nvPicPr>
              <p:cNvPr id="1226759" name="Picture 1"/>
              <p:cNvPicPr>
                <a:picLocks noChangeAspect="1" noChangeArrowheads="1"/>
              </p:cNvPicPr>
              <p:nvPr/>
            </p:nvPicPr>
            <p:blipFill>
              <a:blip r:embed="rId3"/>
              <a:srcRect l="25781" t="33749" r="58217" b="21249"/>
              <a:stretch>
                <a:fillRect/>
              </a:stretch>
            </p:blipFill>
            <p:spPr bwMode="auto">
              <a:xfrm>
                <a:off x="571472" y="1643050"/>
                <a:ext cx="2357454" cy="4143404"/>
              </a:xfrm>
              <a:prstGeom prst="rect">
                <a:avLst/>
              </a:prstGeom>
              <a:noFill/>
              <a:ln w="9525">
                <a:noFill/>
                <a:miter lim="800000"/>
                <a:headEnd/>
                <a:tailEnd/>
              </a:ln>
            </p:spPr>
          </p:pic>
          <p:pic>
            <p:nvPicPr>
              <p:cNvPr id="1226760" name="Picture 1"/>
              <p:cNvPicPr>
                <a:picLocks noChangeAspect="1" noChangeArrowheads="1"/>
              </p:cNvPicPr>
              <p:nvPr/>
            </p:nvPicPr>
            <p:blipFill>
              <a:blip r:embed="rId3"/>
              <a:srcRect l="60210" t="33749" r="19727" b="21249"/>
              <a:stretch>
                <a:fillRect/>
              </a:stretch>
            </p:blipFill>
            <p:spPr bwMode="auto">
              <a:xfrm>
                <a:off x="2857488" y="1643050"/>
                <a:ext cx="2955747" cy="4143404"/>
              </a:xfrm>
              <a:prstGeom prst="rect">
                <a:avLst/>
              </a:prstGeom>
              <a:noFill/>
              <a:ln w="9525">
                <a:noFill/>
                <a:miter lim="800000"/>
                <a:headEnd/>
                <a:tailEnd/>
              </a:ln>
            </p:spPr>
          </p:pic>
        </p:grpSp>
        <p:sp>
          <p:nvSpPr>
            <p:cNvPr id="12" name="직사각형 11"/>
            <p:cNvSpPr/>
            <p:nvPr/>
          </p:nvSpPr>
          <p:spPr>
            <a:xfrm>
              <a:off x="5227457" y="1623282"/>
              <a:ext cx="1915849" cy="2346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226756" name="내용 개체 틀 2"/>
          <p:cNvSpPr>
            <a:spLocks noGrp="1"/>
          </p:cNvSpPr>
          <p:nvPr>
            <p:ph idx="1"/>
          </p:nvPr>
        </p:nvSpPr>
        <p:spPr>
          <a:xfrm>
            <a:off x="428625" y="1311275"/>
            <a:ext cx="8229600" cy="714375"/>
          </a:xfrm>
        </p:spPr>
        <p:txBody>
          <a:bodyPr/>
          <a:lstStyle/>
          <a:p>
            <a:pPr eaLnBrk="1" hangingPunct="1"/>
            <a:r>
              <a:rPr lang="en-US" sz="2800" smtClean="0"/>
              <a:t>Estimates, SE, p-values</a:t>
            </a:r>
          </a:p>
          <a:p>
            <a:pPr eaLnBrk="1" hangingPunct="1"/>
            <a:endParaRPr lang="en-US"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p:cNvSpPr>
            <a:spLocks noGrp="1"/>
          </p:cNvSpPr>
          <p:nvPr>
            <p:ph type="title"/>
          </p:nvPr>
        </p:nvSpPr>
        <p:spPr>
          <a:xfrm>
            <a:off x="457200" y="225425"/>
            <a:ext cx="8401050" cy="1143000"/>
          </a:xfrm>
        </p:spPr>
        <p:txBody>
          <a:bodyPr rtlCol="0">
            <a:normAutofit fontScale="90000"/>
          </a:bodyPr>
          <a:lstStyle/>
          <a:p>
            <a:pPr eaLnBrk="1" fontAlgn="auto" hangingPunct="1">
              <a:spcAft>
                <a:spcPts val="0"/>
              </a:spcAft>
              <a:defRPr/>
            </a:pPr>
            <a:r>
              <a:rPr lang="en-US" b="1" dirty="0" smtClean="0"/>
              <a:t>Result 1</a:t>
            </a:r>
            <a:r>
              <a:rPr lang="en-US" sz="4000" b="1" dirty="0" smtClean="0"/>
              <a:t>: Attention to Visual Motion Data</a:t>
            </a:r>
          </a:p>
        </p:txBody>
      </p:sp>
      <p:sp>
        <p:nvSpPr>
          <p:cNvPr id="8" name="직사각형 7"/>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pic>
        <p:nvPicPr>
          <p:cNvPr id="6" name="Picture 5"/>
          <p:cNvPicPr>
            <a:picLocks noChangeAspect="1"/>
          </p:cNvPicPr>
          <p:nvPr/>
        </p:nvPicPr>
        <p:blipFill rotWithShape="1">
          <a:blip r:embed="rId3"/>
          <a:srcRect l="-1746" t="24230" r="1746" b="22770"/>
          <a:stretch/>
        </p:blipFill>
        <p:spPr>
          <a:xfrm>
            <a:off x="1043608" y="1556792"/>
            <a:ext cx="6296025" cy="472514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3" name="제목 1"/>
          <p:cNvSpPr>
            <a:spLocks noGrp="1"/>
          </p:cNvSpPr>
          <p:nvPr>
            <p:ph type="title"/>
          </p:nvPr>
        </p:nvSpPr>
        <p:spPr/>
        <p:txBody>
          <a:bodyPr/>
          <a:lstStyle/>
          <a:p>
            <a:pPr eaLnBrk="1" hangingPunct="1"/>
            <a:r>
              <a:rPr lang="en-US" sz="4000" b="1" smtClean="0"/>
              <a:t>Extensions of Dynamic GSCA</a:t>
            </a:r>
            <a:endParaRPr lang="en-CA" sz="4000" b="1" smtClean="0"/>
          </a:p>
        </p:txBody>
      </p:sp>
      <p:sp>
        <p:nvSpPr>
          <p:cNvPr id="1236994" name="내용 개체 틀 2"/>
          <p:cNvSpPr>
            <a:spLocks noGrp="1"/>
          </p:cNvSpPr>
          <p:nvPr>
            <p:ph idx="1"/>
          </p:nvPr>
        </p:nvSpPr>
        <p:spPr>
          <a:xfrm>
            <a:off x="1331640" y="1844824"/>
            <a:ext cx="6984776" cy="3312368"/>
          </a:xfrm>
        </p:spPr>
        <p:txBody>
          <a:bodyPr/>
          <a:lstStyle/>
          <a:p>
            <a:pPr marL="0" indent="0" eaLnBrk="1" hangingPunct="1">
              <a:buNone/>
            </a:pPr>
            <a:r>
              <a:rPr lang="en-US" dirty="0" smtClean="0"/>
              <a:t>Simultaneous analy</a:t>
            </a:r>
            <a:r>
              <a:rPr lang="en-US" altLang="ja-JP" dirty="0" smtClean="0"/>
              <a:t>sis of</a:t>
            </a:r>
            <a:r>
              <a:rPr lang="en-US" dirty="0" smtClean="0"/>
              <a:t> multi-</a:t>
            </a:r>
            <a:r>
              <a:rPr lang="en-US" altLang="ja-JP" dirty="0" smtClean="0"/>
              <a:t>subject</a:t>
            </a:r>
            <a:r>
              <a:rPr lang="en-US" dirty="0" smtClean="0"/>
              <a:t> data </a:t>
            </a:r>
          </a:p>
          <a:p>
            <a:pPr marL="914400" lvl="1" indent="-514350" eaLnBrk="1" hangingPunct="1">
              <a:buFont typeface="Arial" charset="0"/>
              <a:buChar char="•"/>
            </a:pPr>
            <a:r>
              <a:rPr lang="en-US" dirty="0" smtClean="0"/>
              <a:t>Multi-sample (multi-group) comparison</a:t>
            </a:r>
          </a:p>
          <a:p>
            <a:pPr marL="914400" lvl="1" indent="-514350" eaLnBrk="1" hangingPunct="1">
              <a:buFont typeface="Arial" charset="0"/>
              <a:buChar char="•"/>
            </a:pPr>
            <a:r>
              <a:rPr lang="en-US" dirty="0" smtClean="0"/>
              <a:t>Multilevel analysis (Jung et al., in press)</a:t>
            </a:r>
          </a:p>
          <a:p>
            <a:pPr marL="914400" lvl="1" indent="-514350" eaLnBrk="1" hangingPunct="1">
              <a:buFont typeface="Arial" charset="0"/>
              <a:buChar char="•"/>
            </a:pPr>
            <a:r>
              <a:rPr lang="en-US" dirty="0" smtClean="0"/>
              <a:t>Dynamic GCANO</a:t>
            </a:r>
          </a:p>
          <a:p>
            <a:pPr marL="514350" indent="-514350" eaLnBrk="1" hangingPunct="1">
              <a:buFont typeface="Arial" charset="0"/>
              <a:buAutoNum type="arabicPeriod"/>
            </a:pPr>
            <a:endParaRPr lang="en-US" dirty="0" smtClean="0"/>
          </a:p>
          <a:p>
            <a:pPr marL="514350" indent="-514350" eaLnBrk="1" hangingPunct="1">
              <a:buFont typeface="Arial" charset="0"/>
              <a:buNone/>
            </a:pPr>
            <a:endParaRPr lang="en-US" b="1" dirty="0" smtClean="0"/>
          </a:p>
        </p:txBody>
      </p:sp>
      <p:sp>
        <p:nvSpPr>
          <p:cNvPr id="26" name="직사각형 2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GSCA, G(S)CANO</a:t>
            </a:r>
            <a:endParaRPr lang="en-CA" dirty="0"/>
          </a:p>
        </p:txBody>
      </p:sp>
      <p:sp>
        <p:nvSpPr>
          <p:cNvPr id="3" name="Content Placeholder 2"/>
          <p:cNvSpPr>
            <a:spLocks noGrp="1"/>
          </p:cNvSpPr>
          <p:nvPr>
            <p:ph idx="1"/>
          </p:nvPr>
        </p:nvSpPr>
        <p:spPr/>
        <p:txBody>
          <a:bodyPr/>
          <a:lstStyle/>
          <a:p>
            <a:r>
              <a:rPr lang="en-US" dirty="0" smtClean="0"/>
              <a:t>Dynamic GSCA: Jung, Takane, Hwang &amp; Woodward (2012; </a:t>
            </a:r>
            <a:r>
              <a:rPr lang="en-US" dirty="0" err="1" smtClean="0"/>
              <a:t>Pka</a:t>
            </a:r>
            <a:r>
              <a:rPr lang="en-US" dirty="0" smtClean="0"/>
              <a:t>), Hwang &amp; Takane (2014; monograph), Jung, Takane, Hwang &amp; </a:t>
            </a:r>
            <a:r>
              <a:rPr lang="en-US" dirty="0"/>
              <a:t>W</a:t>
            </a:r>
            <a:r>
              <a:rPr lang="en-US" dirty="0" smtClean="0"/>
              <a:t>oodward (in press; </a:t>
            </a:r>
            <a:r>
              <a:rPr lang="en-US" dirty="0" err="1" smtClean="0"/>
              <a:t>Pka</a:t>
            </a:r>
            <a:r>
              <a:rPr lang="en-US" dirty="0" smtClean="0"/>
              <a:t>)</a:t>
            </a:r>
          </a:p>
          <a:p>
            <a:r>
              <a:rPr lang="en-US" dirty="0" smtClean="0"/>
              <a:t>Dynamic GCANO: Zhou, Takane &amp; Hwang (under review; CSDA)</a:t>
            </a:r>
            <a:endParaRPr lang="en-CA" dirty="0"/>
          </a:p>
        </p:txBody>
      </p:sp>
    </p:spTree>
    <p:extLst>
      <p:ext uri="{BB962C8B-B14F-4D97-AF65-F5344CB8AC3E}">
        <p14:creationId xmlns:p14="http://schemas.microsoft.com/office/powerpoint/2010/main" val="3932500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512" y="456438"/>
            <a:ext cx="8229600" cy="812322"/>
          </a:xfrm>
        </p:spPr>
        <p:txBody>
          <a:bodyPr/>
          <a:lstStyle/>
          <a:p>
            <a:r>
              <a:rPr lang="en-US" dirty="0" smtClean="0"/>
              <a:t>Dynamic GCANO</a:t>
            </a:r>
            <a:endParaRPr lang="en-CA" dirty="0"/>
          </a:p>
        </p:txBody>
      </p:sp>
      <p:sp>
        <p:nvSpPr>
          <p:cNvPr id="3" name="Content Placeholder 2"/>
          <p:cNvSpPr>
            <a:spLocks noGrp="1"/>
          </p:cNvSpPr>
          <p:nvPr>
            <p:ph idx="1"/>
          </p:nvPr>
        </p:nvSpPr>
        <p:spPr>
          <a:xfrm>
            <a:off x="595512" y="1268760"/>
            <a:ext cx="8229600" cy="5184576"/>
          </a:xfrm>
        </p:spPr>
        <p:txBody>
          <a:bodyPr/>
          <a:lstStyle/>
          <a:p>
            <a:r>
              <a:rPr lang="en-CA" dirty="0" smtClean="0">
                <a:ea typeface="Cambria Math" panose="02040503050406030204" pitchFamily="18" charset="0"/>
              </a:rPr>
              <a:t>Measurement model: </a:t>
            </a:r>
            <a:r>
              <a:rPr lang="en-CA" b="0" dirty="0" smtClean="0">
                <a:ea typeface="Cambria Math" panose="02040503050406030204" pitchFamily="18" charset="0"/>
              </a:rPr>
              <a:t> </a:t>
            </a:r>
          </a:p>
          <a:p>
            <a:pPr marL="0" indent="0">
              <a:buNone/>
            </a:pPr>
            <a:r>
              <a:rPr lang="en-CA" dirty="0" smtClean="0"/>
              <a:t>   --  Multiple-set canonical correlation analysis (instead of PCA-like model as in Dynamic GSCA)</a:t>
            </a:r>
          </a:p>
          <a:p>
            <a:pPr marL="0" indent="0">
              <a:buNone/>
            </a:pPr>
            <a:r>
              <a:rPr lang="en-CA" dirty="0" smtClean="0"/>
              <a:t>   --  Homogeneity across subjects (but not across ROIs)</a:t>
            </a:r>
          </a:p>
          <a:p>
            <a:r>
              <a:rPr lang="en-CA" dirty="0" smtClean="0"/>
              <a:t>Structural model remains essentially the same as before (except that it includes latent interactions)</a:t>
            </a:r>
          </a:p>
        </p:txBody>
      </p:sp>
    </p:spTree>
    <p:extLst>
      <p:ext uri="{BB962C8B-B14F-4D97-AF65-F5344CB8AC3E}">
        <p14:creationId xmlns:p14="http://schemas.microsoft.com/office/powerpoint/2010/main" val="4166501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Latent Interaction</a:t>
            </a:r>
            <a:endParaRPr lang="en-CA" dirty="0"/>
          </a:p>
        </p:txBody>
      </p:sp>
      <p:pic>
        <p:nvPicPr>
          <p:cNvPr id="8" name="Picture 7"/>
          <p:cNvPicPr>
            <a:picLocks noChangeAspect="1"/>
          </p:cNvPicPr>
          <p:nvPr/>
        </p:nvPicPr>
        <p:blipFill rotWithShape="1">
          <a:blip r:embed="rId2"/>
          <a:srcRect l="17389" t="26653" r="36409" b="45886"/>
          <a:stretch/>
        </p:blipFill>
        <p:spPr>
          <a:xfrm>
            <a:off x="1943708" y="1417638"/>
            <a:ext cx="5256584" cy="4424199"/>
          </a:xfrm>
          <a:prstGeom prst="rect">
            <a:avLst/>
          </a:prstGeom>
        </p:spPr>
      </p:pic>
    </p:spTree>
    <p:extLst>
      <p:ext uri="{BB962C8B-B14F-4D97-AF65-F5344CB8AC3E}">
        <p14:creationId xmlns:p14="http://schemas.microsoft.com/office/powerpoint/2010/main" val="123616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229600" cy="1143000"/>
          </a:xfrm>
        </p:spPr>
        <p:txBody>
          <a:bodyPr/>
          <a:lstStyle/>
          <a:p>
            <a:r>
              <a:rPr lang="en-US" sz="3200" dirty="0" smtClean="0"/>
              <a:t>Model Equations: A Generic Form</a:t>
            </a:r>
            <a:endParaRPr lang="en-CA" sz="3200" dirty="0"/>
          </a:p>
        </p:txBody>
      </p:sp>
      <p:graphicFrame>
        <p:nvGraphicFramePr>
          <p:cNvPr id="4" name="Object 3"/>
          <p:cNvGraphicFramePr>
            <a:graphicFrameLocks noChangeAspect="1"/>
          </p:cNvGraphicFramePr>
          <p:nvPr>
            <p:extLst>
              <p:ext uri="{D42A27DB-BD31-4B8C-83A1-F6EECF244321}">
                <p14:modId xmlns:p14="http://schemas.microsoft.com/office/powerpoint/2010/main" val="3579112440"/>
              </p:ext>
            </p:extLst>
          </p:nvPr>
        </p:nvGraphicFramePr>
        <p:xfrm>
          <a:off x="772138" y="1628800"/>
          <a:ext cx="7764427" cy="4176464"/>
        </p:xfrm>
        <a:graphic>
          <a:graphicData uri="http://schemas.openxmlformats.org/presentationml/2006/ole">
            <mc:AlternateContent xmlns:mc="http://schemas.openxmlformats.org/markup-compatibility/2006">
              <mc:Choice xmlns:v="urn:schemas-microsoft-com:vml" Requires="v">
                <p:oleObj spid="_x0000_s1211410" name="Equation" r:id="rId3" imgW="5194080" imgH="2793960" progId="Equation.3">
                  <p:embed/>
                </p:oleObj>
              </mc:Choice>
              <mc:Fallback>
                <p:oleObj name="Equation" r:id="rId3" imgW="5194080" imgH="2793960" progId="Equation.3">
                  <p:embed/>
                  <p:pic>
                    <p:nvPicPr>
                      <p:cNvPr id="0" name=""/>
                      <p:cNvPicPr/>
                      <p:nvPr/>
                    </p:nvPicPr>
                    <p:blipFill>
                      <a:blip r:embed="rId4"/>
                      <a:stretch>
                        <a:fillRect/>
                      </a:stretch>
                    </p:blipFill>
                    <p:spPr>
                      <a:xfrm>
                        <a:off x="772138" y="1628800"/>
                        <a:ext cx="7764427" cy="4176464"/>
                      </a:xfrm>
                      <a:prstGeom prst="rect">
                        <a:avLst/>
                      </a:prstGeom>
                    </p:spPr>
                  </p:pic>
                </p:oleObj>
              </mc:Fallback>
            </mc:AlternateContent>
          </a:graphicData>
        </a:graphic>
      </p:graphicFrame>
    </p:spTree>
    <p:extLst>
      <p:ext uri="{BB962C8B-B14F-4D97-AF65-F5344CB8AC3E}">
        <p14:creationId xmlns:p14="http://schemas.microsoft.com/office/powerpoint/2010/main" val="2966223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r>
              <a:rPr lang="en-US" dirty="0" smtClean="0"/>
              <a:t>An Example</a:t>
            </a:r>
            <a:endParaRPr lang="en-CA" dirty="0"/>
          </a:p>
        </p:txBody>
      </p:sp>
      <p:sp>
        <p:nvSpPr>
          <p:cNvPr id="3" name="Content Placeholder 2"/>
          <p:cNvSpPr>
            <a:spLocks noGrp="1"/>
          </p:cNvSpPr>
          <p:nvPr>
            <p:ph idx="1"/>
          </p:nvPr>
        </p:nvSpPr>
        <p:spPr>
          <a:xfrm>
            <a:off x="683568" y="1340768"/>
            <a:ext cx="8229600" cy="5688632"/>
          </a:xfrm>
        </p:spPr>
        <p:txBody>
          <a:bodyPr/>
          <a:lstStyle/>
          <a:p>
            <a:r>
              <a:rPr lang="en-US" sz="2800" dirty="0" smtClean="0"/>
              <a:t>Fu et al. (2013)</a:t>
            </a:r>
          </a:p>
          <a:p>
            <a:r>
              <a:rPr lang="en-US" sz="2800" dirty="0" smtClean="0"/>
              <a:t>14 subjects viewed flickering checkerboard</a:t>
            </a:r>
          </a:p>
          <a:p>
            <a:r>
              <a:rPr lang="en-US" sz="2800" dirty="0" smtClean="0"/>
              <a:t>3 replications of 20s fixation and 20s viewing</a:t>
            </a:r>
          </a:p>
          <a:p>
            <a:r>
              <a:rPr lang="en-US" sz="2800" i="1" dirty="0" smtClean="0"/>
              <a:t>T</a:t>
            </a:r>
            <a:r>
              <a:rPr lang="en-US" sz="2800" dirty="0" smtClean="0"/>
              <a:t> = 225</a:t>
            </a:r>
          </a:p>
          <a:p>
            <a:r>
              <a:rPr lang="en-US" sz="2800" dirty="0" smtClean="0"/>
              <a:t>4 ROIs, 81 voxels in each</a:t>
            </a:r>
          </a:p>
          <a:p>
            <a:pPr marL="0" indent="0">
              <a:buNone/>
            </a:pPr>
            <a:r>
              <a:rPr lang="en-US" sz="2800" dirty="0"/>
              <a:t> </a:t>
            </a:r>
            <a:r>
              <a:rPr lang="en-US" sz="2800" dirty="0" smtClean="0"/>
              <a:t>       </a:t>
            </a:r>
            <a:r>
              <a:rPr lang="en-US" sz="2800" dirty="0" err="1" smtClean="0"/>
              <a:t>FuG_L</a:t>
            </a:r>
            <a:r>
              <a:rPr lang="en-US" sz="2800" dirty="0" smtClean="0"/>
              <a:t> (left </a:t>
            </a:r>
            <a:r>
              <a:rPr lang="en-US" sz="2800" dirty="0" err="1" smtClean="0"/>
              <a:t>fugiform</a:t>
            </a:r>
            <a:r>
              <a:rPr lang="en-US" sz="2800" dirty="0" smtClean="0"/>
              <a:t> gyrus)</a:t>
            </a:r>
          </a:p>
          <a:p>
            <a:pPr marL="0" indent="0">
              <a:buNone/>
            </a:pPr>
            <a:r>
              <a:rPr lang="en-US" sz="2800" dirty="0"/>
              <a:t> </a:t>
            </a:r>
            <a:r>
              <a:rPr lang="en-US" sz="2800" dirty="0" smtClean="0"/>
              <a:t>       </a:t>
            </a:r>
            <a:r>
              <a:rPr lang="en-US" sz="2800" dirty="0" err="1" smtClean="0"/>
              <a:t>FuG_R</a:t>
            </a:r>
            <a:endParaRPr lang="en-US" sz="2800" dirty="0" smtClean="0"/>
          </a:p>
          <a:p>
            <a:pPr marL="0" indent="0">
              <a:buNone/>
            </a:pPr>
            <a:r>
              <a:rPr lang="en-US" sz="2800" dirty="0"/>
              <a:t> </a:t>
            </a:r>
            <a:r>
              <a:rPr lang="en-US" sz="2800" dirty="0" smtClean="0"/>
              <a:t>       MOG_L (left middle occipital gyrus)</a:t>
            </a:r>
          </a:p>
          <a:p>
            <a:pPr marL="0" indent="0">
              <a:buNone/>
            </a:pPr>
            <a:r>
              <a:rPr lang="en-US" sz="2800" dirty="0"/>
              <a:t> </a:t>
            </a:r>
            <a:r>
              <a:rPr lang="en-US" sz="2800" dirty="0" smtClean="0"/>
              <a:t>       MOG_R</a:t>
            </a:r>
          </a:p>
          <a:p>
            <a:pPr marL="0" indent="0">
              <a:buNone/>
            </a:pPr>
            <a:r>
              <a:rPr lang="en-US" i="1" dirty="0" smtClean="0"/>
              <a:t> </a:t>
            </a:r>
            <a:endParaRPr lang="en-US" dirty="0"/>
          </a:p>
          <a:p>
            <a:pPr marL="0" indent="0">
              <a:buNone/>
            </a:pPr>
            <a:endParaRPr lang="en-CA" dirty="0"/>
          </a:p>
        </p:txBody>
      </p:sp>
    </p:spTree>
    <p:extLst>
      <p:ext uri="{BB962C8B-B14F-4D97-AF65-F5344CB8AC3E}">
        <p14:creationId xmlns:p14="http://schemas.microsoft.com/office/powerpoint/2010/main" val="1608338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a:t>
            </a:r>
            <a:endParaRPr lang="en-CA" dirty="0"/>
          </a:p>
        </p:txBody>
      </p:sp>
      <p:pic>
        <p:nvPicPr>
          <p:cNvPr id="4" name="图片 8" descr="Fig_4_5_updated_temp.png"/>
          <p:cNvPicPr>
            <a:picLocks noGrp="1"/>
          </p:cNvPicPr>
          <p:nvPr>
            <p:ph idx="1"/>
          </p:nvPr>
        </p:nvPicPr>
        <p:blipFill>
          <a:blip r:embed="rId3" cstate="print"/>
          <a:stretch>
            <a:fillRect/>
          </a:stretch>
        </p:blipFill>
        <p:spPr>
          <a:xfrm>
            <a:off x="1420003" y="1772816"/>
            <a:ext cx="6303993" cy="4958011"/>
          </a:xfrm>
          <a:prstGeom prst="rect">
            <a:avLst/>
          </a:prstGeom>
        </p:spPr>
      </p:pic>
    </p:spTree>
    <p:extLst>
      <p:ext uri="{BB962C8B-B14F-4D97-AF65-F5344CB8AC3E}">
        <p14:creationId xmlns:p14="http://schemas.microsoft.com/office/powerpoint/2010/main" val="4098415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stimulus input</a:t>
            </a:r>
            <a:endParaRPr lang="en-CA" dirty="0"/>
          </a:p>
        </p:txBody>
      </p:sp>
      <p:pic>
        <p:nvPicPr>
          <p:cNvPr id="12103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628" y="1772816"/>
            <a:ext cx="6696744" cy="466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202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Significant Connections</a:t>
            </a:r>
            <a:endParaRPr lang="en-CA" dirty="0"/>
          </a:p>
        </p:txBody>
      </p:sp>
      <p:pic>
        <p:nvPicPr>
          <p:cNvPr id="4" name="图片 0" descr="Fig_4_5_updated.png"/>
          <p:cNvPicPr/>
          <p:nvPr/>
        </p:nvPicPr>
        <p:blipFill>
          <a:blip r:embed="rId2" cstate="print"/>
          <a:stretch>
            <a:fillRect/>
          </a:stretch>
        </p:blipFill>
        <p:spPr>
          <a:xfrm>
            <a:off x="1043608" y="1844824"/>
            <a:ext cx="6912768" cy="4608512"/>
          </a:xfrm>
          <a:prstGeom prst="rect">
            <a:avLst/>
          </a:prstGeom>
        </p:spPr>
      </p:pic>
    </p:spTree>
    <p:extLst>
      <p:ext uri="{BB962C8B-B14F-4D97-AF65-F5344CB8AC3E}">
        <p14:creationId xmlns:p14="http://schemas.microsoft.com/office/powerpoint/2010/main" val="30438274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ROIs Activation Time Series</a:t>
            </a:r>
            <a:endParaRPr lang="en-CA" dirty="0"/>
          </a:p>
        </p:txBody>
      </p:sp>
      <p:pic>
        <p:nvPicPr>
          <p:cNvPr id="1211394" name="Picture 3" descr="Description: Fig_4_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460139"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219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–Group Analysis</a:t>
            </a:r>
            <a:endParaRPr lang="en-CA" dirty="0"/>
          </a:p>
        </p:txBody>
      </p:sp>
      <p:sp>
        <p:nvSpPr>
          <p:cNvPr id="3" name="Content Placeholder 2"/>
          <p:cNvSpPr>
            <a:spLocks noGrp="1"/>
          </p:cNvSpPr>
          <p:nvPr>
            <p:ph idx="1"/>
          </p:nvPr>
        </p:nvSpPr>
        <p:spPr/>
        <p:txBody>
          <a:bodyPr/>
          <a:lstStyle/>
          <a:p>
            <a:r>
              <a:rPr lang="en-US" dirty="0" err="1" smtClean="0"/>
              <a:t>Normals</a:t>
            </a:r>
            <a:r>
              <a:rPr lang="en-US" dirty="0" smtClean="0"/>
              <a:t>, schizophrenic groups</a:t>
            </a:r>
          </a:p>
          <a:p>
            <a:r>
              <a:rPr lang="en-US" dirty="0" smtClean="0"/>
              <a:t>Additional index </a:t>
            </a:r>
            <a:r>
              <a:rPr lang="en-US" i="1" dirty="0" smtClean="0"/>
              <a:t>g</a:t>
            </a:r>
            <a:r>
              <a:rPr lang="en-US" dirty="0" smtClean="0"/>
              <a:t> indicating a group</a:t>
            </a:r>
          </a:p>
          <a:p>
            <a:pPr marL="0" indent="0">
              <a:buNone/>
            </a:pPr>
            <a:r>
              <a:rPr lang="en-US" i="1" dirty="0" smtClean="0"/>
              <a:t>       </a:t>
            </a:r>
            <a:endParaRPr lang="en-CA" i="1" dirty="0"/>
          </a:p>
        </p:txBody>
      </p:sp>
      <p:graphicFrame>
        <p:nvGraphicFramePr>
          <p:cNvPr id="4" name="Object 3"/>
          <p:cNvGraphicFramePr>
            <a:graphicFrameLocks noChangeAspect="1"/>
          </p:cNvGraphicFramePr>
          <p:nvPr>
            <p:extLst>
              <p:ext uri="{D42A27DB-BD31-4B8C-83A1-F6EECF244321}">
                <p14:modId xmlns:p14="http://schemas.microsoft.com/office/powerpoint/2010/main" val="93651801"/>
              </p:ext>
            </p:extLst>
          </p:nvPr>
        </p:nvGraphicFramePr>
        <p:xfrm>
          <a:off x="1475656" y="2872580"/>
          <a:ext cx="2800334" cy="3580755"/>
        </p:xfrm>
        <a:graphic>
          <a:graphicData uri="http://schemas.openxmlformats.org/presentationml/2006/ole">
            <mc:AlternateContent xmlns:mc="http://schemas.openxmlformats.org/markup-compatibility/2006">
              <mc:Choice xmlns:v="urn:schemas-microsoft-com:vml" Requires="v">
                <p:oleObj spid="_x0000_s1212431" name="Equation" r:id="rId3" imgW="1549080" imgH="1981080" progId="Equation.3">
                  <p:embed/>
                </p:oleObj>
              </mc:Choice>
              <mc:Fallback>
                <p:oleObj name="Equation" r:id="rId3" imgW="1549080" imgH="1981080" progId="Equation.3">
                  <p:embed/>
                  <p:pic>
                    <p:nvPicPr>
                      <p:cNvPr id="0" name=""/>
                      <p:cNvPicPr/>
                      <p:nvPr/>
                    </p:nvPicPr>
                    <p:blipFill>
                      <a:blip r:embed="rId4"/>
                      <a:stretch>
                        <a:fillRect/>
                      </a:stretch>
                    </p:blipFill>
                    <p:spPr>
                      <a:xfrm>
                        <a:off x="1475656" y="2872580"/>
                        <a:ext cx="2800334" cy="3580755"/>
                      </a:xfrm>
                      <a:prstGeom prst="rect">
                        <a:avLst/>
                      </a:prstGeom>
                    </p:spPr>
                  </p:pic>
                </p:oleObj>
              </mc:Fallback>
            </mc:AlternateContent>
          </a:graphicData>
        </a:graphic>
      </p:graphicFrame>
    </p:spTree>
    <p:extLst>
      <p:ext uri="{BB962C8B-B14F-4D97-AF65-F5344CB8AC3E}">
        <p14:creationId xmlns:p14="http://schemas.microsoft.com/office/powerpoint/2010/main" val="11840069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Equality Constraints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65104"/>
              </a:xfrm>
            </p:spPr>
            <p:txBody>
              <a:bodyPr/>
              <a:lstStyle/>
              <a:p>
                <a:r>
                  <a:rPr lang="en-CA" dirty="0" smtClean="0"/>
                  <a:t>We may constrain </a:t>
                </a:r>
                <a14:m>
                  <m:oMath xmlns:m="http://schemas.openxmlformats.org/officeDocument/2006/math">
                    <m:sSub>
                      <m:sSubPr>
                        <m:ctrlPr>
                          <a:rPr lang="el-GR" i="1" smtClean="0">
                            <a:latin typeface="Cambria Math" panose="02040503050406030204" pitchFamily="18" charset="0"/>
                          </a:rPr>
                        </m:ctrlPr>
                      </m:sSubPr>
                      <m:e>
                        <m:r>
                          <m:rPr>
                            <m:sty m:val="p"/>
                          </m:rPr>
                          <a:rPr lang="el-GR" i="1" smtClean="0">
                            <a:latin typeface="Cambria Math" panose="02040503050406030204" pitchFamily="18" charset="0"/>
                          </a:rPr>
                          <m:t>γ</m:t>
                        </m:r>
                      </m:e>
                      <m:sub>
                        <m:r>
                          <a:rPr lang="en-CA" b="0" i="1" smtClean="0">
                            <a:latin typeface="Cambria Math" panose="02040503050406030204" pitchFamily="18" charset="0"/>
                          </a:rPr>
                          <m:t>𝑔𝑗</m:t>
                        </m:r>
                      </m:sub>
                    </m:sSub>
                  </m:oMath>
                </a14:m>
                <a:r>
                  <a:rPr lang="en-CA" dirty="0" smtClean="0"/>
                  <a:t> (ROI </a:t>
                </a:r>
                <a:r>
                  <a:rPr lang="en-CA" i="1" dirty="0" smtClean="0"/>
                  <a:t>j</a:t>
                </a:r>
                <a:r>
                  <a:rPr lang="en-CA" dirty="0" smtClean="0"/>
                  <a:t>’s activations) across groups</a:t>
                </a:r>
              </a:p>
              <a:p>
                <a:r>
                  <a:rPr lang="en-CA" dirty="0" smtClean="0"/>
                  <a:t>We may also constrain other structural parameters equal across groups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65104"/>
              </a:xfrm>
              <a:blipFill rotWithShape="0">
                <a:blip r:embed="rId3"/>
                <a:stretch>
                  <a:fillRect l="-1704" t="-1604"/>
                </a:stretch>
              </a:blipFill>
            </p:spPr>
            <p:txBody>
              <a:bodyPr/>
              <a:lstStyle/>
              <a:p>
                <a:r>
                  <a:rPr lang="en-CA">
                    <a:noFill/>
                  </a:rPr>
                  <a:t> </a:t>
                </a:r>
              </a:p>
            </p:txBody>
          </p:sp>
        </mc:Fallback>
      </mc:AlternateContent>
    </p:spTree>
    <p:extLst>
      <p:ext uri="{BB962C8B-B14F-4D97-AF65-F5344CB8AC3E}">
        <p14:creationId xmlns:p14="http://schemas.microsoft.com/office/powerpoint/2010/main" val="2880762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a:t>
            </a:r>
            <a:r>
              <a:rPr lang="en-US" sz="3600" dirty="0" err="1" smtClean="0"/>
              <a:t>Behaviormetric</a:t>
            </a:r>
            <a:r>
              <a:rPr lang="en-US" sz="3600" dirty="0" smtClean="0"/>
              <a:t> Society Annual Meetings: Attendance Record</a:t>
            </a:r>
            <a:endParaRPr lang="en-CA" sz="3600" dirty="0"/>
          </a:p>
        </p:txBody>
      </p:sp>
      <p:sp>
        <p:nvSpPr>
          <p:cNvPr id="3" name="Content Placeholder 2"/>
          <p:cNvSpPr>
            <a:spLocks noGrp="1"/>
          </p:cNvSpPr>
          <p:nvPr>
            <p:ph idx="1"/>
          </p:nvPr>
        </p:nvSpPr>
        <p:spPr>
          <a:xfrm>
            <a:off x="457200" y="1600200"/>
            <a:ext cx="8229600" cy="4997152"/>
          </a:xfrm>
        </p:spPr>
        <p:txBody>
          <a:bodyPr/>
          <a:lstStyle/>
          <a:p>
            <a:r>
              <a:rPr lang="ja-JP" altLang="en-US" sz="2400" dirty="0" smtClean="0"/>
              <a:t>第</a:t>
            </a:r>
            <a:r>
              <a:rPr lang="en-US" altLang="ja-JP" sz="2400" dirty="0" smtClean="0"/>
              <a:t>4</a:t>
            </a:r>
            <a:r>
              <a:rPr lang="ja-JP" altLang="en-US" sz="2400" dirty="0" smtClean="0"/>
              <a:t>回（</a:t>
            </a:r>
            <a:r>
              <a:rPr lang="en-US" altLang="ja-JP" sz="2400" dirty="0" smtClean="0"/>
              <a:t>1976</a:t>
            </a:r>
            <a:r>
              <a:rPr lang="ja-JP" altLang="en-US" sz="2400" dirty="0" smtClean="0"/>
              <a:t>年、東大）　</a:t>
            </a:r>
            <a:r>
              <a:rPr lang="en-US" altLang="ja-JP" sz="2400" dirty="0" smtClean="0"/>
              <a:t>nonmetric common factor analysis</a:t>
            </a:r>
          </a:p>
          <a:p>
            <a:r>
              <a:rPr lang="ja-JP" altLang="en-US" sz="2400" dirty="0" smtClean="0"/>
              <a:t>第</a:t>
            </a:r>
            <a:r>
              <a:rPr lang="en-US" altLang="ja-JP" sz="2400" dirty="0" smtClean="0"/>
              <a:t>8</a:t>
            </a:r>
            <a:r>
              <a:rPr lang="ja-JP" altLang="en-US" sz="2400" dirty="0" smtClean="0"/>
              <a:t>回（</a:t>
            </a:r>
            <a:r>
              <a:rPr lang="en-US" altLang="ja-JP" sz="2400" dirty="0" smtClean="0"/>
              <a:t>1980</a:t>
            </a:r>
            <a:r>
              <a:rPr lang="ja-JP" altLang="en-US" sz="2400" dirty="0" smtClean="0"/>
              <a:t>年、慶応）　</a:t>
            </a:r>
            <a:r>
              <a:rPr lang="en-US" altLang="ja-JP" sz="2400" dirty="0" smtClean="0"/>
              <a:t>sorting data </a:t>
            </a:r>
            <a:r>
              <a:rPr lang="ja-JP" altLang="en-US" sz="2400" dirty="0" smtClean="0"/>
              <a:t>の数量化法</a:t>
            </a:r>
            <a:endParaRPr lang="en-US" altLang="ja-JP" sz="2400" dirty="0" smtClean="0"/>
          </a:p>
          <a:p>
            <a:r>
              <a:rPr lang="ja-JP" altLang="en-US" sz="2400" dirty="0" smtClean="0"/>
              <a:t>第</a:t>
            </a:r>
            <a:r>
              <a:rPr lang="en-US" altLang="ja-JP" sz="2400" dirty="0" smtClean="0"/>
              <a:t>10</a:t>
            </a:r>
            <a:r>
              <a:rPr lang="ja-JP" altLang="en-US" sz="2400" dirty="0" smtClean="0"/>
              <a:t>回（</a:t>
            </a:r>
            <a:r>
              <a:rPr lang="en-US" altLang="ja-JP" sz="2400" dirty="0"/>
              <a:t>1982</a:t>
            </a:r>
            <a:r>
              <a:rPr lang="ja-JP" altLang="en-US" sz="2400" dirty="0"/>
              <a:t>年</a:t>
            </a:r>
            <a:r>
              <a:rPr lang="ja-JP" altLang="en-US" sz="2400" dirty="0" smtClean="0"/>
              <a:t>、国研）　</a:t>
            </a:r>
            <a:r>
              <a:rPr lang="en-US" altLang="ja-JP" sz="2400" dirty="0" smtClean="0"/>
              <a:t>sorting data </a:t>
            </a:r>
            <a:r>
              <a:rPr lang="ja-JP" altLang="en-US" sz="2400" dirty="0" smtClean="0"/>
              <a:t>の確率モデル</a:t>
            </a:r>
            <a:endParaRPr lang="en-US" altLang="ja-JP" sz="2400" dirty="0" smtClean="0"/>
          </a:p>
          <a:p>
            <a:r>
              <a:rPr lang="ja-JP" altLang="en-US" sz="2400" dirty="0" smtClean="0"/>
              <a:t>第</a:t>
            </a:r>
            <a:r>
              <a:rPr lang="en-US" altLang="ja-JP" sz="2400" dirty="0"/>
              <a:t>11</a:t>
            </a:r>
            <a:r>
              <a:rPr lang="ja-JP" altLang="en-US" sz="2400" dirty="0" smtClean="0"/>
              <a:t>回（</a:t>
            </a:r>
            <a:r>
              <a:rPr lang="en-US" altLang="ja-JP" sz="2400" dirty="0"/>
              <a:t>1983</a:t>
            </a:r>
            <a:r>
              <a:rPr lang="ja-JP" altLang="en-US" sz="2400" dirty="0" smtClean="0"/>
              <a:t>年、京大）　</a:t>
            </a:r>
            <a:r>
              <a:rPr lang="en-US" altLang="ja-JP" sz="2400" dirty="0" smtClean="0"/>
              <a:t>MAXMC, MAXSC</a:t>
            </a:r>
          </a:p>
          <a:p>
            <a:r>
              <a:rPr lang="ja-JP" altLang="en-US" sz="2400" dirty="0" smtClean="0"/>
              <a:t>第</a:t>
            </a:r>
            <a:r>
              <a:rPr lang="en-US" altLang="ja-JP" sz="2400" dirty="0"/>
              <a:t>13</a:t>
            </a:r>
            <a:r>
              <a:rPr lang="ja-JP" altLang="en-US" sz="2400" dirty="0" smtClean="0"/>
              <a:t>回（</a:t>
            </a:r>
            <a:r>
              <a:rPr lang="en-US" altLang="ja-JP" sz="2400" dirty="0"/>
              <a:t>1985</a:t>
            </a:r>
            <a:r>
              <a:rPr lang="ja-JP" altLang="en-US" sz="2400" dirty="0" smtClean="0"/>
              <a:t>年、北大）　</a:t>
            </a:r>
            <a:r>
              <a:rPr lang="en-US" altLang="ja-JP" sz="2400" dirty="0" smtClean="0"/>
              <a:t>diagonal estimation in DEDICOM</a:t>
            </a:r>
          </a:p>
          <a:p>
            <a:r>
              <a:rPr lang="ja-JP" altLang="en-US" sz="2400" dirty="0" smtClean="0"/>
              <a:t>第</a:t>
            </a:r>
            <a:r>
              <a:rPr lang="en-US" altLang="ja-JP" sz="2400" dirty="0" smtClean="0"/>
              <a:t>14</a:t>
            </a:r>
            <a:r>
              <a:rPr lang="ja-JP" altLang="en-US" sz="2400" dirty="0" smtClean="0"/>
              <a:t>回（</a:t>
            </a:r>
            <a:r>
              <a:rPr lang="en-US" altLang="ja-JP" sz="2400" dirty="0"/>
              <a:t>1986</a:t>
            </a:r>
            <a:r>
              <a:rPr lang="ja-JP" altLang="en-US" sz="2400" dirty="0" smtClean="0"/>
              <a:t>年、東大）　</a:t>
            </a:r>
            <a:r>
              <a:rPr lang="en-US" altLang="ja-JP" sz="2400" dirty="0" smtClean="0"/>
              <a:t>IRT &amp; FA, statistical expert system</a:t>
            </a:r>
          </a:p>
          <a:p>
            <a:r>
              <a:rPr lang="ja-JP" altLang="en-US" sz="2400" dirty="0" smtClean="0"/>
              <a:t>第</a:t>
            </a:r>
            <a:r>
              <a:rPr lang="en-US" altLang="ja-JP" sz="2400" dirty="0" smtClean="0"/>
              <a:t>16</a:t>
            </a:r>
            <a:r>
              <a:rPr lang="ja-JP" altLang="en-US" sz="2400" dirty="0" smtClean="0"/>
              <a:t>回（</a:t>
            </a:r>
            <a:r>
              <a:rPr lang="en-US" altLang="ja-JP" sz="2400" dirty="0" smtClean="0"/>
              <a:t>1988</a:t>
            </a:r>
            <a:r>
              <a:rPr lang="ja-JP" altLang="en-US" sz="2400" dirty="0" smtClean="0"/>
              <a:t>年、千葉大）</a:t>
            </a:r>
            <a:r>
              <a:rPr lang="ja-JP" altLang="en-US" sz="2400" dirty="0"/>
              <a:t>　</a:t>
            </a:r>
            <a:r>
              <a:rPr lang="en-US" altLang="ja-JP" sz="2400" dirty="0" smtClean="0"/>
              <a:t>two special cases of CPCA </a:t>
            </a:r>
          </a:p>
          <a:p>
            <a:r>
              <a:rPr lang="ja-JP" altLang="en-US" sz="2400" dirty="0" smtClean="0"/>
              <a:t>第</a:t>
            </a:r>
            <a:r>
              <a:rPr lang="en-US" altLang="ja-JP" sz="2400" dirty="0"/>
              <a:t>17</a:t>
            </a:r>
            <a:r>
              <a:rPr lang="ja-JP" altLang="en-US" sz="2400" dirty="0" smtClean="0"/>
              <a:t>回（</a:t>
            </a:r>
            <a:r>
              <a:rPr lang="en-US" altLang="ja-JP" sz="2400" dirty="0"/>
              <a:t>1989</a:t>
            </a:r>
            <a:r>
              <a:rPr lang="ja-JP" altLang="en-US" sz="2400" dirty="0" smtClean="0"/>
              <a:t>年、岡大）　</a:t>
            </a:r>
            <a:r>
              <a:rPr lang="en-US" altLang="ja-JP" sz="2400" dirty="0" smtClean="0"/>
              <a:t>IPDA for ordered categorical data</a:t>
            </a:r>
          </a:p>
          <a:p>
            <a:r>
              <a:rPr lang="ja-JP" altLang="en-US" sz="2400" dirty="0" smtClean="0"/>
              <a:t>第</a:t>
            </a:r>
            <a:r>
              <a:rPr lang="en-US" altLang="ja-JP" sz="2400" dirty="0"/>
              <a:t>19</a:t>
            </a:r>
            <a:r>
              <a:rPr lang="ja-JP" altLang="en-US" sz="2400" dirty="0" smtClean="0"/>
              <a:t>回（</a:t>
            </a:r>
            <a:r>
              <a:rPr lang="en-US" altLang="ja-JP" sz="2400" dirty="0"/>
              <a:t>1991</a:t>
            </a:r>
            <a:r>
              <a:rPr lang="ja-JP" altLang="en-US" sz="2400" dirty="0" smtClean="0"/>
              <a:t>年，</a:t>
            </a:r>
            <a:r>
              <a:rPr lang="ja-JP" altLang="en-US" sz="2400" dirty="0"/>
              <a:t>名</a:t>
            </a:r>
            <a:r>
              <a:rPr lang="ja-JP" altLang="en-US" sz="2400" dirty="0" smtClean="0"/>
              <a:t>大）　</a:t>
            </a:r>
            <a:r>
              <a:rPr lang="en-US" altLang="ja-JP" sz="2400" dirty="0" smtClean="0"/>
              <a:t>DCDD, </a:t>
            </a:r>
            <a:r>
              <a:rPr lang="ja-JP" altLang="en-US" sz="2400" dirty="0" smtClean="0"/>
              <a:t>制約付き</a:t>
            </a:r>
            <a:r>
              <a:rPr lang="en-US" altLang="ja-JP" sz="2400" dirty="0" smtClean="0"/>
              <a:t>DEDICOM</a:t>
            </a:r>
          </a:p>
          <a:p>
            <a:r>
              <a:rPr lang="ja-JP" altLang="en-US" sz="2400" dirty="0" smtClean="0"/>
              <a:t>第</a:t>
            </a:r>
            <a:r>
              <a:rPr lang="en-US" altLang="ja-JP" sz="2400" dirty="0"/>
              <a:t>21</a:t>
            </a:r>
            <a:r>
              <a:rPr lang="ja-JP" altLang="en-US" sz="2400" dirty="0" smtClean="0"/>
              <a:t>回（</a:t>
            </a:r>
            <a:r>
              <a:rPr lang="en-US" altLang="ja-JP" sz="2400" dirty="0" smtClean="0"/>
              <a:t>1993</a:t>
            </a:r>
            <a:r>
              <a:rPr lang="ja-JP" altLang="en-US" sz="2400" dirty="0" smtClean="0"/>
              <a:t>年、阪大）　</a:t>
            </a:r>
            <a:r>
              <a:rPr lang="en-US" altLang="ja-JP" sz="2400" dirty="0" smtClean="0"/>
              <a:t>oblique projectors</a:t>
            </a:r>
          </a:p>
          <a:p>
            <a:r>
              <a:rPr lang="ja-JP" altLang="en-US" sz="2400" dirty="0" smtClean="0"/>
              <a:t>第</a:t>
            </a:r>
            <a:r>
              <a:rPr lang="en-US" altLang="ja-JP" sz="2400" dirty="0"/>
              <a:t>22</a:t>
            </a:r>
            <a:r>
              <a:rPr lang="ja-JP" altLang="en-US" sz="2400" dirty="0" smtClean="0"/>
              <a:t>回（</a:t>
            </a:r>
            <a:r>
              <a:rPr lang="en-US" altLang="ja-JP" sz="2400" dirty="0"/>
              <a:t>1994</a:t>
            </a:r>
            <a:r>
              <a:rPr lang="ja-JP" altLang="en-US" sz="2400" dirty="0" smtClean="0"/>
              <a:t>年、</a:t>
            </a:r>
            <a:r>
              <a:rPr lang="ja-JP" altLang="en-US" sz="2400" dirty="0"/>
              <a:t>筑波</a:t>
            </a:r>
            <a:r>
              <a:rPr lang="ja-JP" altLang="en-US" sz="2400" dirty="0" smtClean="0"/>
              <a:t>大）　</a:t>
            </a:r>
            <a:r>
              <a:rPr lang="en-US" altLang="ja-JP" sz="2400" dirty="0" smtClean="0"/>
              <a:t>knowledge </a:t>
            </a:r>
            <a:r>
              <a:rPr lang="en-US" altLang="ja-JP" sz="2400" smtClean="0"/>
              <a:t>reresentation </a:t>
            </a:r>
            <a:r>
              <a:rPr lang="en-US" altLang="ja-JP" sz="2400" dirty="0" smtClean="0"/>
              <a:t>in ANN</a:t>
            </a:r>
          </a:p>
          <a:p>
            <a:endParaRPr lang="en-US" altLang="ja-JP" sz="2800" dirty="0" smtClean="0"/>
          </a:p>
        </p:txBody>
      </p:sp>
    </p:spTree>
    <p:extLst>
      <p:ext uri="{BB962C8B-B14F-4D97-AF65-F5344CB8AC3E}">
        <p14:creationId xmlns:p14="http://schemas.microsoft.com/office/powerpoint/2010/main" val="3408646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Prospects</a:t>
            </a:r>
            <a:endParaRPr lang="en-CA" dirty="0"/>
          </a:p>
        </p:txBody>
      </p:sp>
      <p:sp>
        <p:nvSpPr>
          <p:cNvPr id="3" name="Content Placeholder 2"/>
          <p:cNvSpPr>
            <a:spLocks noGrp="1"/>
          </p:cNvSpPr>
          <p:nvPr>
            <p:ph idx="1"/>
          </p:nvPr>
        </p:nvSpPr>
        <p:spPr/>
        <p:txBody>
          <a:bodyPr/>
          <a:lstStyle/>
          <a:p>
            <a:r>
              <a:rPr lang="en-CA" dirty="0" smtClean="0"/>
              <a:t>User friendly program</a:t>
            </a:r>
            <a:endParaRPr lang="en-CA" dirty="0"/>
          </a:p>
          <a:p>
            <a:r>
              <a:rPr lang="en-CA" dirty="0" smtClean="0"/>
              <a:t>More flexible constraints</a:t>
            </a:r>
          </a:p>
          <a:p>
            <a:r>
              <a:rPr lang="en-CA" dirty="0" smtClean="0"/>
              <a:t>Groups created by repeated measurements</a:t>
            </a:r>
          </a:p>
          <a:p>
            <a:r>
              <a:rPr lang="en-CA" dirty="0" smtClean="0"/>
              <a:t>Time varying regression coefficients in structural models</a:t>
            </a:r>
          </a:p>
          <a:p>
            <a:r>
              <a:rPr lang="en-CA" dirty="0" smtClean="0"/>
              <a:t>Nonlinear models(?); Differential equations</a:t>
            </a:r>
          </a:p>
          <a:p>
            <a:pPr marL="0" indent="0">
              <a:buNone/>
            </a:pPr>
            <a:endParaRPr lang="en-CA" dirty="0"/>
          </a:p>
        </p:txBody>
      </p:sp>
    </p:spTree>
    <p:extLst>
      <p:ext uri="{BB962C8B-B14F-4D97-AF65-F5344CB8AC3E}">
        <p14:creationId xmlns:p14="http://schemas.microsoft.com/office/powerpoint/2010/main" val="13562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Contributions by</a:t>
            </a:r>
            <a:endParaRPr lang="en-CA" dirty="0"/>
          </a:p>
        </p:txBody>
      </p:sp>
      <p:sp>
        <p:nvSpPr>
          <p:cNvPr id="3" name="Content Placeholder 2"/>
          <p:cNvSpPr>
            <a:spLocks noGrp="1"/>
          </p:cNvSpPr>
          <p:nvPr>
            <p:ph idx="1"/>
          </p:nvPr>
        </p:nvSpPr>
        <p:spPr/>
        <p:txBody>
          <a:bodyPr/>
          <a:lstStyle/>
          <a:p>
            <a:r>
              <a:rPr lang="en-CA" dirty="0" err="1" smtClean="0"/>
              <a:t>Kwanghee</a:t>
            </a:r>
            <a:r>
              <a:rPr lang="en-CA" dirty="0" smtClean="0"/>
              <a:t> Jung (McGill </a:t>
            </a:r>
            <a:r>
              <a:rPr lang="en-CA" dirty="0" smtClean="0">
                <a:sym typeface="Wingdings" panose="05000000000000000000" pitchFamily="2" charset="2"/>
              </a:rPr>
              <a:t> Univ. of Texas at Houston)</a:t>
            </a:r>
          </a:p>
          <a:p>
            <a:r>
              <a:rPr lang="en-CA" dirty="0" err="1" smtClean="0">
                <a:sym typeface="Wingdings" panose="05000000000000000000" pitchFamily="2" charset="2"/>
              </a:rPr>
              <a:t>Lixing</a:t>
            </a:r>
            <a:r>
              <a:rPr lang="en-CA" dirty="0" smtClean="0">
                <a:sym typeface="Wingdings" panose="05000000000000000000" pitchFamily="2" charset="2"/>
              </a:rPr>
              <a:t> Zhou (McGill)</a:t>
            </a:r>
          </a:p>
          <a:p>
            <a:r>
              <a:rPr lang="en-CA" dirty="0" err="1" smtClean="0">
                <a:sym typeface="Wingdings" panose="05000000000000000000" pitchFamily="2" charset="2"/>
              </a:rPr>
              <a:t>Heungsun</a:t>
            </a:r>
            <a:r>
              <a:rPr lang="en-CA" dirty="0" smtClean="0">
                <a:sym typeface="Wingdings" panose="05000000000000000000" pitchFamily="2" charset="2"/>
              </a:rPr>
              <a:t> Hwang (McGill)</a:t>
            </a:r>
          </a:p>
          <a:p>
            <a:r>
              <a:rPr lang="en-CA" dirty="0" smtClean="0">
                <a:sym typeface="Wingdings" panose="05000000000000000000" pitchFamily="2" charset="2"/>
              </a:rPr>
              <a:t>Todd Woodward (University of British Columbia)</a:t>
            </a:r>
            <a:endParaRPr lang="en-CA" dirty="0"/>
          </a:p>
        </p:txBody>
      </p:sp>
    </p:spTree>
    <p:extLst>
      <p:ext uri="{BB962C8B-B14F-4D97-AF65-F5344CB8AC3E}">
        <p14:creationId xmlns:p14="http://schemas.microsoft.com/office/powerpoint/2010/main" val="28537841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1" name="TextBox 3"/>
          <p:cNvSpPr txBox="1">
            <a:spLocks noChangeArrowheads="1"/>
          </p:cNvSpPr>
          <p:nvPr/>
        </p:nvSpPr>
        <p:spPr bwMode="auto">
          <a:xfrm>
            <a:off x="1090613" y="3314700"/>
            <a:ext cx="6696075" cy="1108075"/>
          </a:xfrm>
          <a:prstGeom prst="rect">
            <a:avLst/>
          </a:prstGeom>
          <a:noFill/>
          <a:ln w="9525">
            <a:noFill/>
            <a:miter lim="800000"/>
            <a:headEnd/>
            <a:tailEnd/>
          </a:ln>
        </p:spPr>
        <p:txBody>
          <a:bodyPr>
            <a:spAutoFit/>
          </a:bodyPr>
          <a:lstStyle/>
          <a:p>
            <a:pPr algn="ctr"/>
            <a:r>
              <a:rPr lang="en-US" sz="6600">
                <a:solidFill>
                  <a:srgbClr val="AC1818"/>
                </a:solidFill>
                <a:latin typeface="Times New Roman" pitchFamily="18" charset="0"/>
                <a:cs typeface="Times New Roman" pitchFamily="18" charset="0"/>
              </a:rPr>
              <a:t>Thank you</a:t>
            </a:r>
            <a:endParaRPr lang="en-CA" sz="6600">
              <a:solidFill>
                <a:srgbClr val="AC1818"/>
              </a:solidFill>
              <a:latin typeface="Times New Roman" pitchFamily="18" charset="0"/>
              <a:cs typeface="Times New Roman" pitchFamily="18" charset="0"/>
            </a:endParaRPr>
          </a:p>
        </p:txBody>
      </p:sp>
      <p:pic>
        <p:nvPicPr>
          <p:cNvPr id="1239042" name="그림 2" descr="mcgill_logo.png"/>
          <p:cNvPicPr>
            <a:picLocks noChangeAspect="1"/>
          </p:cNvPicPr>
          <p:nvPr/>
        </p:nvPicPr>
        <p:blipFill>
          <a:blip r:embed="rId3"/>
          <a:srcRect/>
          <a:stretch>
            <a:fillRect/>
          </a:stretch>
        </p:blipFill>
        <p:spPr bwMode="auto">
          <a:xfrm>
            <a:off x="3357563" y="4786313"/>
            <a:ext cx="2143125" cy="506412"/>
          </a:xfrm>
          <a:prstGeom prst="rect">
            <a:avLst/>
          </a:prstGeom>
          <a:noFill/>
          <a:ln w="9525">
            <a:noFill/>
            <a:miter lim="800000"/>
            <a:headEnd/>
            <a:tailEnd/>
          </a:ln>
        </p:spPr>
      </p:pic>
      <p:grpSp>
        <p:nvGrpSpPr>
          <p:cNvPr id="1239043" name="Group 46"/>
          <p:cNvGrpSpPr>
            <a:grpSpLocks/>
          </p:cNvGrpSpPr>
          <p:nvPr/>
        </p:nvGrpSpPr>
        <p:grpSpPr bwMode="auto">
          <a:xfrm>
            <a:off x="3117850" y="708025"/>
            <a:ext cx="2590800" cy="2473325"/>
            <a:chOff x="3312" y="1206"/>
            <a:chExt cx="2448" cy="2061"/>
          </a:xfrm>
        </p:grpSpPr>
        <p:pic>
          <p:nvPicPr>
            <p:cNvPr id="8" name="Picture 17" descr="lateral"/>
            <p:cNvPicPr>
              <a:picLocks noChangeAspect="1" noChangeArrowheads="1"/>
            </p:cNvPicPr>
            <p:nvPr/>
          </p:nvPicPr>
          <p:blipFill>
            <a:blip r:embed="rId4"/>
            <a:srcRect t="5400" b="7201"/>
            <a:stretch>
              <a:fillRect/>
            </a:stretch>
          </p:blipFill>
          <p:spPr bwMode="auto">
            <a:xfrm>
              <a:off x="3312" y="1206"/>
              <a:ext cx="2448" cy="2061"/>
            </a:xfrm>
            <a:prstGeom prst="rect">
              <a:avLst/>
            </a:prstGeom>
            <a:solidFill>
              <a:srgbClr val="3366FF"/>
            </a:solidFill>
            <a:ln w="9525">
              <a:solidFill>
                <a:schemeClr val="tx1"/>
              </a:solidFill>
              <a:miter lim="800000"/>
              <a:headEnd/>
              <a:tailEnd/>
            </a:ln>
            <a:effectLst>
              <a:outerShdw dist="107763" dir="18900000" algn="ctr" rotWithShape="0">
                <a:srgbClr val="808080">
                  <a:alpha val="50000"/>
                </a:srgbClr>
              </a:outerShdw>
            </a:effectLst>
          </p:spPr>
        </p:pic>
        <p:sp>
          <p:nvSpPr>
            <p:cNvPr id="1239045" name="Oval 18"/>
            <p:cNvSpPr>
              <a:spLocks noChangeArrowheads="1"/>
            </p:cNvSpPr>
            <p:nvPr/>
          </p:nvSpPr>
          <p:spPr bwMode="auto">
            <a:xfrm>
              <a:off x="3766" y="1577"/>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46" name="Oval 19"/>
            <p:cNvSpPr>
              <a:spLocks noChangeArrowheads="1"/>
            </p:cNvSpPr>
            <p:nvPr/>
          </p:nvSpPr>
          <p:spPr bwMode="auto">
            <a:xfrm>
              <a:off x="3493" y="2257"/>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47" name="Oval 20"/>
            <p:cNvSpPr>
              <a:spLocks noChangeArrowheads="1"/>
            </p:cNvSpPr>
            <p:nvPr/>
          </p:nvSpPr>
          <p:spPr bwMode="auto">
            <a:xfrm>
              <a:off x="4083" y="2348"/>
              <a:ext cx="138"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48" name="Oval 21"/>
            <p:cNvSpPr>
              <a:spLocks noChangeArrowheads="1"/>
            </p:cNvSpPr>
            <p:nvPr/>
          </p:nvSpPr>
          <p:spPr bwMode="auto">
            <a:xfrm>
              <a:off x="3947" y="1985"/>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49" name="Oval 22"/>
            <p:cNvSpPr>
              <a:spLocks noChangeArrowheads="1"/>
            </p:cNvSpPr>
            <p:nvPr/>
          </p:nvSpPr>
          <p:spPr bwMode="auto">
            <a:xfrm>
              <a:off x="4219" y="1668"/>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50" name="Oval 23"/>
            <p:cNvSpPr>
              <a:spLocks noChangeArrowheads="1"/>
            </p:cNvSpPr>
            <p:nvPr/>
          </p:nvSpPr>
          <p:spPr bwMode="auto">
            <a:xfrm>
              <a:off x="5035" y="1645"/>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51" name="Oval 24"/>
            <p:cNvSpPr>
              <a:spLocks noChangeArrowheads="1"/>
            </p:cNvSpPr>
            <p:nvPr/>
          </p:nvSpPr>
          <p:spPr bwMode="auto">
            <a:xfrm>
              <a:off x="5443" y="1940"/>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52" name="Oval 25"/>
            <p:cNvSpPr>
              <a:spLocks noChangeArrowheads="1"/>
            </p:cNvSpPr>
            <p:nvPr/>
          </p:nvSpPr>
          <p:spPr bwMode="auto">
            <a:xfrm>
              <a:off x="5125" y="2121"/>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53" name="Oval 26"/>
            <p:cNvSpPr>
              <a:spLocks noChangeArrowheads="1"/>
            </p:cNvSpPr>
            <p:nvPr/>
          </p:nvSpPr>
          <p:spPr bwMode="auto">
            <a:xfrm>
              <a:off x="4672" y="2303"/>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54" name="Oval 27"/>
            <p:cNvSpPr>
              <a:spLocks noChangeArrowheads="1"/>
            </p:cNvSpPr>
            <p:nvPr/>
          </p:nvSpPr>
          <p:spPr bwMode="auto">
            <a:xfrm>
              <a:off x="4536" y="1894"/>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55" name="Oval 28"/>
            <p:cNvSpPr>
              <a:spLocks noChangeArrowheads="1"/>
            </p:cNvSpPr>
            <p:nvPr/>
          </p:nvSpPr>
          <p:spPr bwMode="auto">
            <a:xfrm>
              <a:off x="4716" y="1486"/>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cxnSp>
          <p:nvCxnSpPr>
            <p:cNvPr id="1239056" name="AutoShape 29"/>
            <p:cNvCxnSpPr>
              <a:cxnSpLocks noChangeShapeType="1"/>
              <a:stCxn id="1239046" idx="6"/>
              <a:endCxn id="1239047" idx="2"/>
            </p:cNvCxnSpPr>
            <p:nvPr/>
          </p:nvCxnSpPr>
          <p:spPr bwMode="auto">
            <a:xfrm>
              <a:off x="3630" y="2325"/>
              <a:ext cx="453" cy="91"/>
            </a:xfrm>
            <a:prstGeom prst="straightConnector1">
              <a:avLst/>
            </a:prstGeom>
            <a:noFill/>
            <a:ln w="28575">
              <a:solidFill>
                <a:srgbClr val="FFFF66"/>
              </a:solidFill>
              <a:round/>
              <a:headEnd type="arrow" w="med" len="med"/>
              <a:tailEnd type="arrow" w="med" len="med"/>
            </a:ln>
          </p:spPr>
        </p:cxnSp>
        <p:cxnSp>
          <p:nvCxnSpPr>
            <p:cNvPr id="1239057" name="AutoShape 30"/>
            <p:cNvCxnSpPr>
              <a:cxnSpLocks noChangeShapeType="1"/>
              <a:stCxn id="1239046" idx="0"/>
              <a:endCxn id="1239045" idx="3"/>
            </p:cNvCxnSpPr>
            <p:nvPr/>
          </p:nvCxnSpPr>
          <p:spPr bwMode="auto">
            <a:xfrm flipV="1">
              <a:off x="3562" y="1693"/>
              <a:ext cx="224" cy="564"/>
            </a:xfrm>
            <a:prstGeom prst="straightConnector1">
              <a:avLst/>
            </a:prstGeom>
            <a:noFill/>
            <a:ln w="28575">
              <a:solidFill>
                <a:srgbClr val="FFFF66"/>
              </a:solidFill>
              <a:round/>
              <a:headEnd type="arrow" w="med" len="med"/>
              <a:tailEnd type="arrow" w="med" len="med"/>
            </a:ln>
          </p:spPr>
        </p:cxnSp>
        <p:cxnSp>
          <p:nvCxnSpPr>
            <p:cNvPr id="1239058" name="AutoShape 31"/>
            <p:cNvCxnSpPr>
              <a:cxnSpLocks noChangeShapeType="1"/>
              <a:stCxn id="1239045" idx="5"/>
              <a:endCxn id="1239048" idx="1"/>
            </p:cNvCxnSpPr>
            <p:nvPr/>
          </p:nvCxnSpPr>
          <p:spPr bwMode="auto">
            <a:xfrm>
              <a:off x="3883" y="1693"/>
              <a:ext cx="84" cy="312"/>
            </a:xfrm>
            <a:prstGeom prst="straightConnector1">
              <a:avLst/>
            </a:prstGeom>
            <a:noFill/>
            <a:ln w="28575">
              <a:solidFill>
                <a:srgbClr val="FFFF66"/>
              </a:solidFill>
              <a:round/>
              <a:headEnd type="arrow" w="med" len="med"/>
              <a:tailEnd type="arrow" w="med" len="med"/>
            </a:ln>
          </p:spPr>
        </p:cxnSp>
        <p:cxnSp>
          <p:nvCxnSpPr>
            <p:cNvPr id="1239059" name="AutoShape 32"/>
            <p:cNvCxnSpPr>
              <a:cxnSpLocks noChangeShapeType="1"/>
              <a:stCxn id="1239048" idx="4"/>
              <a:endCxn id="1239047" idx="0"/>
            </p:cNvCxnSpPr>
            <p:nvPr/>
          </p:nvCxnSpPr>
          <p:spPr bwMode="auto">
            <a:xfrm>
              <a:off x="4016" y="2121"/>
              <a:ext cx="136" cy="227"/>
            </a:xfrm>
            <a:prstGeom prst="straightConnector1">
              <a:avLst/>
            </a:prstGeom>
            <a:noFill/>
            <a:ln w="28575">
              <a:solidFill>
                <a:srgbClr val="FFFF66"/>
              </a:solidFill>
              <a:round/>
              <a:headEnd type="arrow" w="med" len="med"/>
              <a:tailEnd type="arrow" w="med" len="med"/>
            </a:ln>
          </p:spPr>
        </p:cxnSp>
        <p:cxnSp>
          <p:nvCxnSpPr>
            <p:cNvPr id="1239060" name="AutoShape 33"/>
            <p:cNvCxnSpPr>
              <a:cxnSpLocks noChangeShapeType="1"/>
              <a:stCxn id="1239045" idx="6"/>
              <a:endCxn id="1239049" idx="2"/>
            </p:cNvCxnSpPr>
            <p:nvPr/>
          </p:nvCxnSpPr>
          <p:spPr bwMode="auto">
            <a:xfrm>
              <a:off x="3903" y="1645"/>
              <a:ext cx="316" cy="91"/>
            </a:xfrm>
            <a:prstGeom prst="straightConnector1">
              <a:avLst/>
            </a:prstGeom>
            <a:noFill/>
            <a:ln w="28575">
              <a:solidFill>
                <a:srgbClr val="FFFF66"/>
              </a:solidFill>
              <a:round/>
              <a:headEnd type="arrow" w="med" len="med"/>
              <a:tailEnd type="arrow" w="med" len="med"/>
            </a:ln>
          </p:spPr>
        </p:cxnSp>
        <p:cxnSp>
          <p:nvCxnSpPr>
            <p:cNvPr id="1239061" name="AutoShape 34"/>
            <p:cNvCxnSpPr>
              <a:cxnSpLocks noChangeShapeType="1"/>
              <a:stCxn id="1239045" idx="7"/>
              <a:endCxn id="1239055" idx="2"/>
            </p:cNvCxnSpPr>
            <p:nvPr/>
          </p:nvCxnSpPr>
          <p:spPr bwMode="auto">
            <a:xfrm flipV="1">
              <a:off x="3883" y="1554"/>
              <a:ext cx="833" cy="43"/>
            </a:xfrm>
            <a:prstGeom prst="straightConnector1">
              <a:avLst/>
            </a:prstGeom>
            <a:noFill/>
            <a:ln w="28575">
              <a:solidFill>
                <a:srgbClr val="FFFF66"/>
              </a:solidFill>
              <a:round/>
              <a:headEnd type="arrow" w="med" len="med"/>
              <a:tailEnd type="arrow" w="med" len="med"/>
            </a:ln>
          </p:spPr>
        </p:cxnSp>
        <p:cxnSp>
          <p:nvCxnSpPr>
            <p:cNvPr id="1239062" name="AutoShape 35"/>
            <p:cNvCxnSpPr>
              <a:cxnSpLocks noChangeShapeType="1"/>
              <a:stCxn id="1239047" idx="6"/>
              <a:endCxn id="1239053" idx="2"/>
            </p:cNvCxnSpPr>
            <p:nvPr/>
          </p:nvCxnSpPr>
          <p:spPr bwMode="auto">
            <a:xfrm flipV="1">
              <a:off x="4221" y="2371"/>
              <a:ext cx="451" cy="45"/>
            </a:xfrm>
            <a:prstGeom prst="straightConnector1">
              <a:avLst/>
            </a:prstGeom>
            <a:noFill/>
            <a:ln w="28575">
              <a:solidFill>
                <a:srgbClr val="FFFF66"/>
              </a:solidFill>
              <a:round/>
              <a:headEnd type="arrow" w="med" len="med"/>
              <a:tailEnd type="arrow" w="med" len="med"/>
            </a:ln>
          </p:spPr>
        </p:cxnSp>
        <p:cxnSp>
          <p:nvCxnSpPr>
            <p:cNvPr id="1239063" name="AutoShape 36"/>
            <p:cNvCxnSpPr>
              <a:cxnSpLocks noChangeShapeType="1"/>
              <a:stCxn id="1239055" idx="4"/>
              <a:endCxn id="1239054" idx="7"/>
            </p:cNvCxnSpPr>
            <p:nvPr/>
          </p:nvCxnSpPr>
          <p:spPr bwMode="auto">
            <a:xfrm flipH="1">
              <a:off x="4653" y="1622"/>
              <a:ext cx="132" cy="292"/>
            </a:xfrm>
            <a:prstGeom prst="straightConnector1">
              <a:avLst/>
            </a:prstGeom>
            <a:noFill/>
            <a:ln w="28575">
              <a:solidFill>
                <a:srgbClr val="FFFF66"/>
              </a:solidFill>
              <a:round/>
              <a:headEnd type="arrow" w="med" len="med"/>
              <a:tailEnd type="arrow" w="med" len="med"/>
            </a:ln>
          </p:spPr>
        </p:cxnSp>
        <p:cxnSp>
          <p:nvCxnSpPr>
            <p:cNvPr id="1239064" name="AutoShape 37"/>
            <p:cNvCxnSpPr>
              <a:cxnSpLocks noChangeShapeType="1"/>
              <a:stCxn id="1239048" idx="6"/>
              <a:endCxn id="1239054" idx="2"/>
            </p:cNvCxnSpPr>
            <p:nvPr/>
          </p:nvCxnSpPr>
          <p:spPr bwMode="auto">
            <a:xfrm flipV="1">
              <a:off x="4084" y="1962"/>
              <a:ext cx="452" cy="91"/>
            </a:xfrm>
            <a:prstGeom prst="straightConnector1">
              <a:avLst/>
            </a:prstGeom>
            <a:noFill/>
            <a:ln w="28575">
              <a:solidFill>
                <a:srgbClr val="FFFF66"/>
              </a:solidFill>
              <a:round/>
              <a:headEnd/>
              <a:tailEnd type="arrow" w="med" len="med"/>
            </a:ln>
          </p:spPr>
        </p:cxnSp>
        <p:cxnSp>
          <p:nvCxnSpPr>
            <p:cNvPr id="1239065" name="AutoShape 38"/>
            <p:cNvCxnSpPr>
              <a:cxnSpLocks noChangeShapeType="1"/>
              <a:stCxn id="1239049" idx="6"/>
              <a:endCxn id="1239055" idx="3"/>
            </p:cNvCxnSpPr>
            <p:nvPr/>
          </p:nvCxnSpPr>
          <p:spPr bwMode="auto">
            <a:xfrm flipV="1">
              <a:off x="4356" y="1602"/>
              <a:ext cx="380" cy="134"/>
            </a:xfrm>
            <a:prstGeom prst="straightConnector1">
              <a:avLst/>
            </a:prstGeom>
            <a:noFill/>
            <a:ln w="28575">
              <a:solidFill>
                <a:srgbClr val="FFFF66"/>
              </a:solidFill>
              <a:round/>
              <a:headEnd type="arrow" w="med" len="med"/>
              <a:tailEnd type="arrow" w="med" len="med"/>
            </a:ln>
          </p:spPr>
        </p:cxnSp>
        <p:cxnSp>
          <p:nvCxnSpPr>
            <p:cNvPr id="1239066" name="AutoShape 39"/>
            <p:cNvCxnSpPr>
              <a:cxnSpLocks noChangeShapeType="1"/>
              <a:stCxn id="1239049" idx="4"/>
              <a:endCxn id="1239053" idx="1"/>
            </p:cNvCxnSpPr>
            <p:nvPr/>
          </p:nvCxnSpPr>
          <p:spPr bwMode="auto">
            <a:xfrm>
              <a:off x="4288" y="1804"/>
              <a:ext cx="404" cy="519"/>
            </a:xfrm>
            <a:prstGeom prst="straightConnector1">
              <a:avLst/>
            </a:prstGeom>
            <a:noFill/>
            <a:ln w="28575">
              <a:solidFill>
                <a:srgbClr val="FFFF66"/>
              </a:solidFill>
              <a:round/>
              <a:headEnd type="arrow" w="med" len="med"/>
              <a:tailEnd type="arrow" w="med" len="med"/>
            </a:ln>
          </p:spPr>
        </p:cxnSp>
        <p:cxnSp>
          <p:nvCxnSpPr>
            <p:cNvPr id="1239067" name="AutoShape 40"/>
            <p:cNvCxnSpPr>
              <a:cxnSpLocks noChangeShapeType="1"/>
              <a:stCxn id="1239055" idx="6"/>
              <a:endCxn id="1239050" idx="1"/>
            </p:cNvCxnSpPr>
            <p:nvPr/>
          </p:nvCxnSpPr>
          <p:spPr bwMode="auto">
            <a:xfrm>
              <a:off x="4853" y="1554"/>
              <a:ext cx="202" cy="111"/>
            </a:xfrm>
            <a:prstGeom prst="straightConnector1">
              <a:avLst/>
            </a:prstGeom>
            <a:noFill/>
            <a:ln w="28575">
              <a:solidFill>
                <a:srgbClr val="FFFF66"/>
              </a:solidFill>
              <a:round/>
              <a:headEnd type="arrow" w="med" len="med"/>
              <a:tailEnd type="arrow" w="med" len="med"/>
            </a:ln>
          </p:spPr>
        </p:cxnSp>
        <p:cxnSp>
          <p:nvCxnSpPr>
            <p:cNvPr id="1239068" name="AutoShape 41"/>
            <p:cNvCxnSpPr>
              <a:cxnSpLocks noChangeShapeType="1"/>
              <a:stCxn id="1239053" idx="6"/>
              <a:endCxn id="1239052" idx="3"/>
            </p:cNvCxnSpPr>
            <p:nvPr/>
          </p:nvCxnSpPr>
          <p:spPr bwMode="auto">
            <a:xfrm flipV="1">
              <a:off x="4809" y="2237"/>
              <a:ext cx="336" cy="134"/>
            </a:xfrm>
            <a:prstGeom prst="straightConnector1">
              <a:avLst/>
            </a:prstGeom>
            <a:noFill/>
            <a:ln w="28575">
              <a:solidFill>
                <a:srgbClr val="FFFF66"/>
              </a:solidFill>
              <a:round/>
              <a:headEnd type="arrow" w="med" len="med"/>
              <a:tailEnd type="arrow" w="med" len="med"/>
            </a:ln>
          </p:spPr>
        </p:cxnSp>
        <p:cxnSp>
          <p:nvCxnSpPr>
            <p:cNvPr id="1239069" name="AutoShape 42"/>
            <p:cNvCxnSpPr>
              <a:cxnSpLocks noChangeShapeType="1"/>
              <a:stCxn id="1239050" idx="4"/>
              <a:endCxn id="1239052" idx="0"/>
            </p:cNvCxnSpPr>
            <p:nvPr/>
          </p:nvCxnSpPr>
          <p:spPr bwMode="auto">
            <a:xfrm>
              <a:off x="5104" y="1781"/>
              <a:ext cx="90" cy="340"/>
            </a:xfrm>
            <a:prstGeom prst="straightConnector1">
              <a:avLst/>
            </a:prstGeom>
            <a:noFill/>
            <a:ln w="28575">
              <a:solidFill>
                <a:srgbClr val="FFFF66"/>
              </a:solidFill>
              <a:round/>
              <a:headEnd type="arrow" w="med" len="med"/>
              <a:tailEnd type="arrow" w="med" len="med"/>
            </a:ln>
          </p:spPr>
        </p:cxnSp>
        <p:cxnSp>
          <p:nvCxnSpPr>
            <p:cNvPr id="1239070" name="AutoShape 43"/>
            <p:cNvCxnSpPr>
              <a:cxnSpLocks noChangeShapeType="1"/>
              <a:stCxn id="1239050" idx="5"/>
              <a:endCxn id="1239051" idx="1"/>
            </p:cNvCxnSpPr>
            <p:nvPr/>
          </p:nvCxnSpPr>
          <p:spPr bwMode="auto">
            <a:xfrm>
              <a:off x="5152" y="1761"/>
              <a:ext cx="311" cy="199"/>
            </a:xfrm>
            <a:prstGeom prst="straightConnector1">
              <a:avLst/>
            </a:prstGeom>
            <a:noFill/>
            <a:ln w="28575">
              <a:solidFill>
                <a:srgbClr val="FFFF66"/>
              </a:solidFill>
              <a:round/>
              <a:headEnd type="arrow" w="med" len="med"/>
              <a:tailEnd/>
            </a:ln>
          </p:spPr>
        </p:cxnSp>
        <p:cxnSp>
          <p:nvCxnSpPr>
            <p:cNvPr id="1239071" name="AutoShape 44"/>
            <p:cNvCxnSpPr>
              <a:cxnSpLocks noChangeShapeType="1"/>
              <a:stCxn id="1239052" idx="6"/>
              <a:endCxn id="1239051" idx="3"/>
            </p:cNvCxnSpPr>
            <p:nvPr/>
          </p:nvCxnSpPr>
          <p:spPr bwMode="auto">
            <a:xfrm flipV="1">
              <a:off x="5262" y="2056"/>
              <a:ext cx="201" cy="133"/>
            </a:xfrm>
            <a:prstGeom prst="straightConnector1">
              <a:avLst/>
            </a:prstGeom>
            <a:noFill/>
            <a:ln w="28575">
              <a:solidFill>
                <a:srgbClr val="FFFF66"/>
              </a:solidFill>
              <a:round/>
              <a:headEnd type="arrow" w="med" len="med"/>
              <a:tailEnd type="arrow" w="med" len="med"/>
            </a:ln>
          </p:spPr>
        </p:cxnSp>
        <p:cxnSp>
          <p:nvCxnSpPr>
            <p:cNvPr id="1239072" name="AutoShape 45"/>
            <p:cNvCxnSpPr>
              <a:cxnSpLocks noChangeShapeType="1"/>
              <a:stCxn id="1239047" idx="7"/>
              <a:endCxn id="1239050" idx="3"/>
            </p:cNvCxnSpPr>
            <p:nvPr/>
          </p:nvCxnSpPr>
          <p:spPr bwMode="auto">
            <a:xfrm flipV="1">
              <a:off x="4201" y="1761"/>
              <a:ext cx="854" cy="607"/>
            </a:xfrm>
            <a:prstGeom prst="straightConnector1">
              <a:avLst/>
            </a:prstGeom>
            <a:noFill/>
            <a:ln w="28575">
              <a:solidFill>
                <a:srgbClr val="FFFF66"/>
              </a:solidFill>
              <a:round/>
              <a:headEnd type="arrow" w="med" len="med"/>
              <a:tailEnd/>
            </a:ln>
          </p:spPr>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Historical 1</a:t>
            </a:r>
            <a:endParaRPr lang="en-CA" dirty="0"/>
          </a:p>
        </p:txBody>
      </p:sp>
      <p:sp>
        <p:nvSpPr>
          <p:cNvPr id="3" name="Content Placeholder 2"/>
          <p:cNvSpPr>
            <a:spLocks noGrp="1"/>
          </p:cNvSpPr>
          <p:nvPr>
            <p:ph idx="1"/>
          </p:nvPr>
        </p:nvSpPr>
        <p:spPr>
          <a:xfrm>
            <a:off x="457200" y="1772816"/>
            <a:ext cx="8229600" cy="4525963"/>
          </a:xfrm>
        </p:spPr>
        <p:txBody>
          <a:bodyPr/>
          <a:lstStyle/>
          <a:p>
            <a:r>
              <a:rPr lang="en-US" dirty="0" smtClean="0"/>
              <a:t>Dynamic causal model (Stephan, 2008) – pioneering work in brain connectivity studies</a:t>
            </a:r>
            <a:endParaRPr lang="en-CA" dirty="0" smtClean="0"/>
          </a:p>
          <a:p>
            <a:r>
              <a:rPr lang="en-CA" dirty="0" smtClean="0"/>
              <a:t>Unified </a:t>
            </a:r>
            <a:r>
              <a:rPr lang="en-CA" dirty="0"/>
              <a:t>SEM (Kim et al., 2007) – autoregressive effects</a:t>
            </a:r>
          </a:p>
          <a:p>
            <a:r>
              <a:rPr lang="en-CA" dirty="0"/>
              <a:t>Extended unified SEM (Gates et al., 2010) – stimulus </a:t>
            </a:r>
            <a:r>
              <a:rPr lang="en-CA" dirty="0" smtClean="0"/>
              <a:t>effects</a:t>
            </a:r>
          </a:p>
          <a:p>
            <a:r>
              <a:rPr lang="en-CA" dirty="0" smtClean="0"/>
              <a:t>GSCA (Hwang &amp; Takane, 2004)</a:t>
            </a:r>
            <a:r>
              <a:rPr lang="en-CA" dirty="0"/>
              <a:t> – PCA-SEM</a:t>
            </a:r>
          </a:p>
          <a:p>
            <a:r>
              <a:rPr lang="en-CA" dirty="0"/>
              <a:t>Dynamic GSCA (Jung et al., 2012</a:t>
            </a:r>
            <a:r>
              <a:rPr lang="en-CA" dirty="0" smtClean="0"/>
              <a:t>)</a:t>
            </a:r>
            <a:endParaRPr lang="en-CA" dirty="0"/>
          </a:p>
          <a:p>
            <a:endParaRPr lang="en-CA" dirty="0"/>
          </a:p>
        </p:txBody>
      </p:sp>
    </p:spTree>
    <p:extLst>
      <p:ext uri="{BB962C8B-B14F-4D97-AF65-F5344CB8AC3E}">
        <p14:creationId xmlns:p14="http://schemas.microsoft.com/office/powerpoint/2010/main" val="39284212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81550"/>
            <a:ext cx="8229600" cy="778098"/>
          </a:xfrm>
        </p:spPr>
        <p:txBody>
          <a:bodyPr/>
          <a:lstStyle/>
          <a:p>
            <a:r>
              <a:rPr lang="en-CA" dirty="0" smtClean="0"/>
              <a:t>Historical 2</a:t>
            </a:r>
            <a:endParaRPr lang="en-CA" dirty="0"/>
          </a:p>
        </p:txBody>
      </p:sp>
      <p:sp>
        <p:nvSpPr>
          <p:cNvPr id="4" name="Content Placeholder 3"/>
          <p:cNvSpPr>
            <a:spLocks noGrp="1"/>
          </p:cNvSpPr>
          <p:nvPr>
            <p:ph idx="1"/>
          </p:nvPr>
        </p:nvSpPr>
        <p:spPr>
          <a:xfrm>
            <a:off x="457200" y="1259648"/>
            <a:ext cx="8229600" cy="4617624"/>
          </a:xfrm>
        </p:spPr>
        <p:txBody>
          <a:bodyPr/>
          <a:lstStyle/>
          <a:p>
            <a:pPr marL="0" indent="0">
              <a:buNone/>
            </a:pPr>
            <a:endParaRPr lang="en-CA" dirty="0" smtClean="0"/>
          </a:p>
          <a:p>
            <a:r>
              <a:rPr lang="en-CA" dirty="0" smtClean="0"/>
              <a:t>Regularized GCANO (</a:t>
            </a:r>
            <a:r>
              <a:rPr lang="en-CA" dirty="0" err="1" smtClean="0"/>
              <a:t>Takane</a:t>
            </a:r>
            <a:r>
              <a:rPr lang="en-CA" dirty="0" smtClean="0"/>
              <a:t> et al., 2008)</a:t>
            </a:r>
            <a:endParaRPr lang="en-CA" dirty="0"/>
          </a:p>
          <a:p>
            <a:r>
              <a:rPr lang="en-CA" dirty="0" smtClean="0"/>
              <a:t>Functional GCANO (Hwang et al., 2012)</a:t>
            </a:r>
          </a:p>
          <a:p>
            <a:r>
              <a:rPr lang="en-CA" dirty="0" smtClean="0"/>
              <a:t>GCANO–PCA (Hwang et al., 2013)</a:t>
            </a:r>
          </a:p>
          <a:p>
            <a:r>
              <a:rPr lang="en-CA" dirty="0" smtClean="0"/>
              <a:t>Dynamic GCANO – GCANO-SEM</a:t>
            </a:r>
          </a:p>
          <a:p>
            <a:endParaRPr lang="en-CA" dirty="0" smtClean="0"/>
          </a:p>
        </p:txBody>
      </p:sp>
    </p:spTree>
    <p:extLst>
      <p:ext uri="{BB962C8B-B14F-4D97-AF65-F5344CB8AC3E}">
        <p14:creationId xmlns:p14="http://schemas.microsoft.com/office/powerpoint/2010/main" val="26146336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Bootstrap Method</a:t>
            </a:r>
            <a:endParaRPr lang="en-CA" dirty="0"/>
          </a:p>
        </p:txBody>
      </p:sp>
      <p:sp>
        <p:nvSpPr>
          <p:cNvPr id="3" name="Content Placeholder 2"/>
          <p:cNvSpPr>
            <a:spLocks noGrp="1"/>
          </p:cNvSpPr>
          <p:nvPr>
            <p:ph idx="1"/>
          </p:nvPr>
        </p:nvSpPr>
        <p:spPr>
          <a:xfrm>
            <a:off x="457200" y="1556792"/>
            <a:ext cx="8229600" cy="4680520"/>
          </a:xfrm>
        </p:spPr>
        <p:txBody>
          <a:bodyPr/>
          <a:lstStyle/>
          <a:p>
            <a:r>
              <a:rPr lang="en-CA" dirty="0" smtClean="0"/>
              <a:t>Sample from subjects (equivalent to sampling blocks of length equal to </a:t>
            </a:r>
            <a:r>
              <a:rPr lang="en-CA" i="1" dirty="0" smtClean="0"/>
              <a:t>T).</a:t>
            </a:r>
            <a:r>
              <a:rPr lang="en-CA" dirty="0" smtClean="0"/>
              <a:t> </a:t>
            </a:r>
          </a:p>
          <a:p>
            <a:pPr marL="0" indent="0">
              <a:buNone/>
            </a:pPr>
            <a:endParaRPr lang="en-CA" dirty="0" smtClean="0"/>
          </a:p>
          <a:p>
            <a:r>
              <a:rPr lang="en-CA" dirty="0" smtClean="0"/>
              <a:t>May also bootstrap any contrasts between parameters (e.g., directionality of influence).</a:t>
            </a:r>
            <a:endParaRPr lang="en-CA" dirty="0"/>
          </a:p>
        </p:txBody>
      </p:sp>
    </p:spTree>
    <p:extLst>
      <p:ext uri="{BB962C8B-B14F-4D97-AF65-F5344CB8AC3E}">
        <p14:creationId xmlns:p14="http://schemas.microsoft.com/office/powerpoint/2010/main" val="3453122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5776" y="1652897"/>
            <a:ext cx="3762285" cy="5021287"/>
          </a:xfrm>
          <a:prstGeom prst="rect">
            <a:avLst/>
          </a:prstGeom>
        </p:spPr>
      </p:pic>
      <p:sp>
        <p:nvSpPr>
          <p:cNvPr id="5" name="Title 4"/>
          <p:cNvSpPr>
            <a:spLocks noGrp="1"/>
          </p:cNvSpPr>
          <p:nvPr>
            <p:ph type="title"/>
          </p:nvPr>
        </p:nvSpPr>
        <p:spPr/>
        <p:txBody>
          <a:bodyPr/>
          <a:lstStyle/>
          <a:p>
            <a:r>
              <a:rPr lang="en-US" sz="3600" dirty="0" smtClean="0"/>
              <a:t>Professor </a:t>
            </a:r>
            <a:r>
              <a:rPr lang="en-US" sz="3600" dirty="0" err="1" smtClean="0"/>
              <a:t>Yanai</a:t>
            </a:r>
            <a:r>
              <a:rPr lang="en-US" sz="3600" dirty="0" smtClean="0"/>
              <a:t> in 1992 in </a:t>
            </a:r>
            <a:r>
              <a:rPr lang="en-US" sz="3600" dirty="0" err="1" smtClean="0"/>
              <a:t>Dehli</a:t>
            </a:r>
            <a:r>
              <a:rPr lang="en-US" sz="3600" dirty="0" smtClean="0"/>
              <a:t> (</a:t>
            </a:r>
            <a:r>
              <a:rPr lang="en-US" sz="3600" dirty="0" err="1" smtClean="0"/>
              <a:t>Puntanen</a:t>
            </a:r>
            <a:r>
              <a:rPr lang="en-US" sz="3600" dirty="0" smtClean="0"/>
              <a:t>, </a:t>
            </a:r>
            <a:r>
              <a:rPr lang="en-US" sz="3600" dirty="0" err="1" smtClean="0"/>
              <a:t>Styan</a:t>
            </a:r>
            <a:r>
              <a:rPr lang="en-US" sz="3600" dirty="0" smtClean="0"/>
              <a:t>, and </a:t>
            </a:r>
            <a:r>
              <a:rPr lang="en-US" sz="3600" dirty="0" err="1" smtClean="0"/>
              <a:t>Isotalo</a:t>
            </a:r>
            <a:r>
              <a:rPr lang="en-US" sz="3600" dirty="0" smtClean="0"/>
              <a:t>, 2011, p. 307)</a:t>
            </a:r>
            <a:endParaRPr lang="en-CA" sz="3600" dirty="0"/>
          </a:p>
        </p:txBody>
      </p:sp>
    </p:spTree>
    <p:extLst>
      <p:ext uri="{BB962C8B-B14F-4D97-AF65-F5344CB8AC3E}">
        <p14:creationId xmlns:p14="http://schemas.microsoft.com/office/powerpoint/2010/main" val="2846432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lstStyle/>
          <a:p>
            <a:r>
              <a:rPr lang="ja-JP" altLang="en-US" sz="3600" dirty="0" smtClean="0"/>
              <a:t>柳井先生</a:t>
            </a:r>
            <a:endParaRPr lang="en-CA" sz="3600" dirty="0"/>
          </a:p>
        </p:txBody>
      </p:sp>
      <p:sp>
        <p:nvSpPr>
          <p:cNvPr id="3" name="Content Placeholder 2"/>
          <p:cNvSpPr>
            <a:spLocks noGrp="1"/>
          </p:cNvSpPr>
          <p:nvPr>
            <p:ph idx="1"/>
          </p:nvPr>
        </p:nvSpPr>
        <p:spPr>
          <a:xfrm>
            <a:off x="457200" y="908720"/>
            <a:ext cx="8229600" cy="5688632"/>
          </a:xfrm>
        </p:spPr>
        <p:txBody>
          <a:bodyPr/>
          <a:lstStyle/>
          <a:p>
            <a:r>
              <a:rPr lang="ja-JP" altLang="en-US" sz="2400" dirty="0" smtClean="0"/>
              <a:t>なれ初め</a:t>
            </a:r>
            <a:r>
              <a:rPr lang="en-US" altLang="ja-JP" sz="2400" dirty="0" smtClean="0"/>
              <a:t>. 1967</a:t>
            </a:r>
            <a:r>
              <a:rPr lang="ja-JP" altLang="en-US" sz="2400" dirty="0" smtClean="0"/>
              <a:t>年春</a:t>
            </a:r>
            <a:r>
              <a:rPr lang="en-US" altLang="ja-JP" sz="2400" dirty="0" smtClean="0"/>
              <a:t>. 5</a:t>
            </a:r>
            <a:r>
              <a:rPr lang="ja-JP" altLang="en-US" sz="2400" dirty="0" smtClean="0"/>
              <a:t>月祭</a:t>
            </a:r>
            <a:r>
              <a:rPr lang="en-US" altLang="ja-JP" sz="2400" smtClean="0"/>
              <a:t>.</a:t>
            </a:r>
            <a:endParaRPr lang="en-US" altLang="ja-JP" sz="2400" dirty="0" smtClean="0"/>
          </a:p>
          <a:p>
            <a:pPr marL="0" indent="0">
              <a:buNone/>
            </a:pPr>
            <a:endParaRPr lang="en-US" altLang="ja-JP" sz="2400" dirty="0" smtClean="0"/>
          </a:p>
          <a:p>
            <a:r>
              <a:rPr lang="ja-JP" altLang="en-US" sz="2400" dirty="0" smtClean="0"/>
              <a:t>「柳井先生の御退官に寄せて」　柳井晴夫教授退官記念文集　（</a:t>
            </a:r>
            <a:r>
              <a:rPr lang="en-US" altLang="ja-JP" sz="2400" dirty="0" smtClean="0"/>
              <a:t>2006, March</a:t>
            </a:r>
            <a:r>
              <a:rPr lang="ja-JP" altLang="en-US" sz="2400" dirty="0" smtClean="0"/>
              <a:t>） </a:t>
            </a:r>
            <a:r>
              <a:rPr lang="en-US" altLang="ja-JP" sz="2400" dirty="0" smtClean="0"/>
              <a:t>26-27</a:t>
            </a:r>
            <a:r>
              <a:rPr lang="ja-JP" altLang="en-US" sz="2400" dirty="0" err="1" smtClean="0"/>
              <a:t>．</a:t>
            </a:r>
            <a:endParaRPr lang="en-US" altLang="ja-JP" sz="2400" dirty="0" smtClean="0"/>
          </a:p>
          <a:p>
            <a:r>
              <a:rPr lang="ja-JP" altLang="en-US" sz="2400" dirty="0" smtClean="0"/>
              <a:t>「</a:t>
            </a:r>
            <a:r>
              <a:rPr lang="ja-JP" altLang="en-US" sz="2400" dirty="0"/>
              <a:t>情熱</a:t>
            </a:r>
            <a:r>
              <a:rPr lang="ja-JP" altLang="en-US" sz="2400" dirty="0" smtClean="0"/>
              <a:t>の人</a:t>
            </a:r>
            <a:r>
              <a:rPr lang="ja-JP" altLang="en-US" sz="2400" dirty="0"/>
              <a:t>，</a:t>
            </a:r>
            <a:r>
              <a:rPr lang="ja-JP" altLang="en-US" sz="2400" dirty="0" smtClean="0"/>
              <a:t>柳井</a:t>
            </a:r>
            <a:r>
              <a:rPr lang="ja-JP" altLang="en-US" sz="2400" dirty="0"/>
              <a:t>先生</a:t>
            </a:r>
            <a:r>
              <a:rPr lang="ja-JP" altLang="en-US" sz="2400" dirty="0" smtClean="0"/>
              <a:t>」　行動計量学会報　（</a:t>
            </a:r>
            <a:r>
              <a:rPr lang="en-US" altLang="ja-JP" sz="2400" dirty="0" smtClean="0"/>
              <a:t>2014, June</a:t>
            </a:r>
            <a:r>
              <a:rPr lang="ja-JP" altLang="en-US" sz="2400" dirty="0" smtClean="0"/>
              <a:t>） </a:t>
            </a:r>
            <a:r>
              <a:rPr lang="en-US" altLang="ja-JP" sz="2400" dirty="0" smtClean="0"/>
              <a:t>2-3.</a:t>
            </a:r>
          </a:p>
          <a:p>
            <a:r>
              <a:rPr lang="ja-JP" altLang="en-US" sz="2400" dirty="0"/>
              <a:t>「</a:t>
            </a:r>
            <a:r>
              <a:rPr lang="ja-JP" altLang="en-US" sz="2400" dirty="0" smtClean="0"/>
              <a:t>柳井</a:t>
            </a:r>
            <a:r>
              <a:rPr lang="ja-JP" altLang="en-US" sz="2400" dirty="0"/>
              <a:t>先生</a:t>
            </a:r>
            <a:r>
              <a:rPr lang="ja-JP" altLang="en-US" sz="2400" dirty="0" smtClean="0"/>
              <a:t>と多変量解析」　行動計量学　</a:t>
            </a:r>
            <a:r>
              <a:rPr lang="en-US" altLang="ja-JP" sz="2400" dirty="0" smtClean="0"/>
              <a:t>(2014, July) , 41, 73-82. (The 24</a:t>
            </a:r>
            <a:r>
              <a:rPr lang="en-US" altLang="ja-JP" sz="2400" baseline="30000" dirty="0" smtClean="0"/>
              <a:t>th</a:t>
            </a:r>
            <a:r>
              <a:rPr lang="en-US" altLang="ja-JP" sz="2400" dirty="0" smtClean="0"/>
              <a:t> IWMS in Haikou, China, May, 2015 </a:t>
            </a:r>
            <a:r>
              <a:rPr lang="en-US" altLang="ja-JP" sz="2400" dirty="0" smtClean="0">
                <a:sym typeface="Wingdings" panose="05000000000000000000" pitchFamily="2" charset="2"/>
              </a:rPr>
              <a:t> full paper to be published in </a:t>
            </a:r>
            <a:r>
              <a:rPr lang="en-US" altLang="ja-JP" sz="2400" i="1" dirty="0" smtClean="0">
                <a:sym typeface="Wingdings" panose="05000000000000000000" pitchFamily="2" charset="2"/>
              </a:rPr>
              <a:t>Special Matrices</a:t>
            </a:r>
            <a:r>
              <a:rPr lang="en-US" altLang="ja-JP" sz="2400" dirty="0" smtClean="0">
                <a:sym typeface="Wingdings" panose="05000000000000000000" pitchFamily="2" charset="2"/>
              </a:rPr>
              <a:t>.</a:t>
            </a:r>
            <a:endParaRPr lang="en-US" altLang="ja-JP" sz="2400" dirty="0" smtClean="0"/>
          </a:p>
          <a:p>
            <a:pPr marL="0" indent="0">
              <a:buNone/>
            </a:pPr>
            <a:r>
              <a:rPr lang="en-US" altLang="ja-JP" sz="2400" dirty="0" smtClean="0"/>
              <a:t>     Downloadable at takane.brinkster.net/Yoshio/     </a:t>
            </a:r>
          </a:p>
          <a:p>
            <a:r>
              <a:rPr lang="ja-JP" altLang="en-US" sz="2400" dirty="0" smtClean="0"/>
              <a:t>「心理学ライフ海外編</a:t>
            </a:r>
            <a:r>
              <a:rPr lang="en-US" altLang="ja-JP" sz="2400" dirty="0" smtClean="0"/>
              <a:t> </a:t>
            </a:r>
            <a:r>
              <a:rPr lang="ja-JP" altLang="en-US" sz="2400" dirty="0" smtClean="0"/>
              <a:t>」　心理学ワールド　「</a:t>
            </a:r>
            <a:r>
              <a:rPr lang="en-US" altLang="ja-JP" sz="2400" dirty="0" smtClean="0"/>
              <a:t>2014-2015) 68</a:t>
            </a:r>
            <a:r>
              <a:rPr lang="ja-JP" altLang="en-US" sz="2400" dirty="0" smtClean="0"/>
              <a:t>号</a:t>
            </a:r>
            <a:r>
              <a:rPr lang="en-US" altLang="ja-JP" sz="2400" dirty="0" smtClean="0"/>
              <a:t>, 69</a:t>
            </a:r>
            <a:r>
              <a:rPr lang="ja-JP" altLang="en-US" sz="2400" dirty="0" smtClean="0"/>
              <a:t>号</a:t>
            </a:r>
            <a:r>
              <a:rPr lang="en-US" altLang="ja-JP" sz="2400" dirty="0" smtClean="0"/>
              <a:t>, 70</a:t>
            </a:r>
            <a:r>
              <a:rPr lang="ja-JP" altLang="en-US" sz="2400" dirty="0"/>
              <a:t>号</a:t>
            </a:r>
            <a:r>
              <a:rPr lang="en-US" altLang="ja-JP" sz="2400" dirty="0" smtClean="0"/>
              <a:t>,</a:t>
            </a:r>
            <a:r>
              <a:rPr lang="ja-JP" altLang="en-US" sz="2400" dirty="0"/>
              <a:t>　</a:t>
            </a:r>
            <a:r>
              <a:rPr lang="en-US" altLang="ja-JP" sz="2400" dirty="0" smtClean="0"/>
              <a:t>33-35.  </a:t>
            </a:r>
            <a:r>
              <a:rPr lang="ja-JP" altLang="en-US" sz="2400" dirty="0" smtClean="0"/>
              <a:t>新曜社</a:t>
            </a:r>
            <a:r>
              <a:rPr lang="en-US" altLang="ja-JP" sz="2400" dirty="0" smtClean="0"/>
              <a:t>.</a:t>
            </a:r>
            <a:r>
              <a:rPr lang="ja-JP" altLang="en-US" sz="2400" dirty="0" smtClean="0"/>
              <a:t>　</a:t>
            </a:r>
            <a:endParaRPr lang="en-US" altLang="ja-JP" sz="2400" dirty="0" smtClean="0"/>
          </a:p>
          <a:p>
            <a:pPr marL="0" indent="0">
              <a:buNone/>
            </a:pPr>
            <a:r>
              <a:rPr lang="en-US" altLang="ja-JP" sz="2400" dirty="0"/>
              <a:t> </a:t>
            </a:r>
            <a:r>
              <a:rPr lang="en-US" altLang="ja-JP" sz="2400" dirty="0" smtClean="0"/>
              <a:t>    </a:t>
            </a:r>
            <a:r>
              <a:rPr lang="ja-JP" altLang="en-US" sz="2400" dirty="0" smtClean="0"/>
              <a:t>（</a:t>
            </a:r>
            <a:r>
              <a:rPr lang="ja-JP" altLang="en-US" sz="2400" dirty="0"/>
              <a:t>最初</a:t>
            </a:r>
            <a:r>
              <a:rPr lang="ja-JP" altLang="en-US" sz="2400" dirty="0" smtClean="0"/>
              <a:t>の</a:t>
            </a:r>
            <a:r>
              <a:rPr lang="en-US" altLang="ja-JP" sz="2400" dirty="0" smtClean="0"/>
              <a:t>2</a:t>
            </a:r>
            <a:r>
              <a:rPr lang="ja-JP" altLang="en-US" sz="2400" dirty="0" smtClean="0"/>
              <a:t>号、</a:t>
            </a:r>
            <a:r>
              <a:rPr lang="en-US" altLang="ja-JP" sz="2400" dirty="0" smtClean="0"/>
              <a:t>downloadable at </a:t>
            </a:r>
            <a:r>
              <a:rPr lang="ja-JP" altLang="en-US" sz="2400" dirty="0" smtClean="0"/>
              <a:t>日本心理学会</a:t>
            </a:r>
            <a:r>
              <a:rPr lang="en-US" altLang="ja-JP" sz="2400" dirty="0" smtClean="0"/>
              <a:t>-&gt;</a:t>
            </a:r>
          </a:p>
          <a:p>
            <a:pPr marL="0" indent="0">
              <a:buNone/>
            </a:pPr>
            <a:r>
              <a:rPr lang="en-US" altLang="ja-JP" sz="2400" dirty="0"/>
              <a:t> </a:t>
            </a:r>
            <a:r>
              <a:rPr lang="en-US" altLang="ja-JP" sz="2400" dirty="0" smtClean="0"/>
              <a:t>    </a:t>
            </a:r>
            <a:r>
              <a:rPr lang="ja-JP" altLang="en-US" sz="2400" dirty="0" smtClean="0"/>
              <a:t>心理学ワールド）</a:t>
            </a:r>
            <a:r>
              <a:rPr lang="en-US" altLang="ja-JP" sz="2400" dirty="0" smtClean="0"/>
              <a:t>  </a:t>
            </a:r>
            <a:r>
              <a:rPr lang="ja-JP" altLang="en-US" sz="2400" dirty="0" smtClean="0"/>
              <a:t> </a:t>
            </a:r>
            <a:endParaRPr lang="en-CA" sz="2400" dirty="0"/>
          </a:p>
        </p:txBody>
      </p:sp>
    </p:spTree>
    <p:extLst>
      <p:ext uri="{BB962C8B-B14F-4D97-AF65-F5344CB8AC3E}">
        <p14:creationId xmlns:p14="http://schemas.microsoft.com/office/powerpoint/2010/main" val="2128880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2074"/>
          </a:xfrm>
        </p:spPr>
        <p:txBody>
          <a:bodyPr/>
          <a:lstStyle/>
          <a:p>
            <a:r>
              <a:rPr lang="en-US" sz="3600" dirty="0" smtClean="0"/>
              <a:t>Brain</a:t>
            </a:r>
            <a:r>
              <a:rPr lang="en-US" dirty="0" smtClean="0"/>
              <a:t> connectivity analysis</a:t>
            </a:r>
            <a:endParaRPr lang="en-CA" dirty="0"/>
          </a:p>
        </p:txBody>
      </p:sp>
      <p:sp>
        <p:nvSpPr>
          <p:cNvPr id="4" name="Content Placeholder 3"/>
          <p:cNvSpPr>
            <a:spLocks noGrp="1"/>
          </p:cNvSpPr>
          <p:nvPr>
            <p:ph idx="1"/>
          </p:nvPr>
        </p:nvSpPr>
        <p:spPr>
          <a:xfrm>
            <a:off x="457200" y="1052736"/>
            <a:ext cx="8229600" cy="5073427"/>
          </a:xfrm>
        </p:spPr>
        <p:txBody>
          <a:bodyPr/>
          <a:lstStyle/>
          <a:p>
            <a:r>
              <a:rPr lang="en-US" sz="2800" dirty="0" smtClean="0"/>
              <a:t>Specialization/Integration</a:t>
            </a:r>
          </a:p>
          <a:p>
            <a:r>
              <a:rPr lang="en-US" sz="2800" dirty="0" smtClean="0"/>
              <a:t>fMRI data (time series of BOLD signals): indicators of brain activity at voxels</a:t>
            </a:r>
          </a:p>
          <a:p>
            <a:r>
              <a:rPr lang="en-US" sz="2800" dirty="0" smtClean="0"/>
              <a:t>ROIs (regions of interest) : collections of voxels</a:t>
            </a:r>
          </a:p>
          <a:p>
            <a:endParaRPr lang="en-US" sz="2800" smtClean="0"/>
          </a:p>
          <a:p>
            <a:r>
              <a:rPr lang="en-US" sz="2800" smtClean="0"/>
              <a:t>Bold </a:t>
            </a:r>
            <a:r>
              <a:rPr lang="en-US" sz="2800" dirty="0" smtClean="0"/>
              <a:t>signals at voxels – manifest variables (MVs)</a:t>
            </a:r>
          </a:p>
          <a:p>
            <a:pPr marL="0" indent="0">
              <a:buNone/>
            </a:pPr>
            <a:r>
              <a:rPr lang="en-US" sz="2800" dirty="0"/>
              <a:t> </a:t>
            </a:r>
            <a:r>
              <a:rPr lang="en-US" sz="2800" dirty="0" smtClean="0"/>
              <a:t>    ROIs – blocks of MVs</a:t>
            </a:r>
          </a:p>
          <a:p>
            <a:pPr marL="0" indent="0">
              <a:buNone/>
            </a:pPr>
            <a:r>
              <a:rPr lang="en-US" sz="2800" dirty="0" smtClean="0"/>
              <a:t>     Representative variations in ROIs – latent variables</a:t>
            </a:r>
          </a:p>
          <a:p>
            <a:pPr marL="0" indent="0">
              <a:buNone/>
            </a:pPr>
            <a:r>
              <a:rPr lang="en-US" sz="2800" dirty="0"/>
              <a:t> </a:t>
            </a:r>
            <a:r>
              <a:rPr lang="en-US" sz="2800" dirty="0" smtClean="0"/>
              <a:t>    (LVs)</a:t>
            </a:r>
          </a:p>
          <a:p>
            <a:pPr marL="0" indent="0">
              <a:buNone/>
            </a:pPr>
            <a:r>
              <a:rPr lang="en-US" sz="2800" dirty="0"/>
              <a:t>  </a:t>
            </a:r>
            <a:r>
              <a:rPr lang="en-US" sz="2800" dirty="0" smtClean="0"/>
              <a:t>   </a:t>
            </a:r>
            <a:r>
              <a:rPr lang="en-US" sz="2800" dirty="0"/>
              <a:t>R</a:t>
            </a:r>
            <a:r>
              <a:rPr lang="en-US" sz="2800" dirty="0" smtClean="0"/>
              <a:t>elationships among ROIs</a:t>
            </a:r>
          </a:p>
          <a:p>
            <a:pPr marL="0" indent="0">
              <a:buNone/>
            </a:pPr>
            <a:r>
              <a:rPr lang="en-US" sz="2800" dirty="0" smtClean="0"/>
              <a:t> </a:t>
            </a:r>
          </a:p>
          <a:p>
            <a:endParaRPr lang="en-CA" dirty="0"/>
          </a:p>
        </p:txBody>
      </p:sp>
    </p:spTree>
    <p:extLst>
      <p:ext uri="{BB962C8B-B14F-4D97-AF65-F5344CB8AC3E}">
        <p14:creationId xmlns:p14="http://schemas.microsoft.com/office/powerpoint/2010/main" val="1372902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제목 1"/>
          <p:cNvSpPr>
            <a:spLocks noGrp="1"/>
          </p:cNvSpPr>
          <p:nvPr>
            <p:ph type="title"/>
          </p:nvPr>
        </p:nvSpPr>
        <p:spPr/>
        <p:txBody>
          <a:bodyPr/>
          <a:lstStyle/>
          <a:p>
            <a:pPr eaLnBrk="1" hangingPunct="1"/>
            <a:r>
              <a:rPr lang="en-US" sz="4000" b="1" smtClean="0"/>
              <a:t>Effective Connectivity</a:t>
            </a:r>
            <a:endParaRPr lang="en-CA" sz="4000" b="1" smtClean="0"/>
          </a:p>
        </p:txBody>
      </p:sp>
      <p:sp>
        <p:nvSpPr>
          <p:cNvPr id="6" name="직사각형 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pic>
        <p:nvPicPr>
          <p:cNvPr id="16387" name="내용 개체 틀 8" descr="brain.png"/>
          <p:cNvPicPr>
            <a:picLocks noGrp="1" noChangeAspect="1"/>
          </p:cNvPicPr>
          <p:nvPr>
            <p:ph idx="1"/>
          </p:nvPr>
        </p:nvPicPr>
        <p:blipFill>
          <a:blip r:embed="rId3"/>
          <a:srcRect/>
          <a:stretch>
            <a:fillRect/>
          </a:stretch>
        </p:blipFill>
        <p:spPr>
          <a:xfrm>
            <a:off x="1997075" y="1428750"/>
            <a:ext cx="5149850" cy="4525963"/>
          </a:xfrm>
        </p:spPr>
      </p:pic>
      <p:sp>
        <p:nvSpPr>
          <p:cNvPr id="10" name="타원 9"/>
          <p:cNvSpPr/>
          <p:nvPr/>
        </p:nvSpPr>
        <p:spPr>
          <a:xfrm>
            <a:off x="2482850" y="1954213"/>
            <a:ext cx="785813" cy="714375"/>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b="1" dirty="0"/>
              <a:t>SPC</a:t>
            </a:r>
          </a:p>
        </p:txBody>
      </p:sp>
      <p:sp>
        <p:nvSpPr>
          <p:cNvPr id="11" name="타원 10"/>
          <p:cNvSpPr/>
          <p:nvPr/>
        </p:nvSpPr>
        <p:spPr>
          <a:xfrm>
            <a:off x="3000375" y="3328988"/>
            <a:ext cx="785813" cy="714375"/>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b="1" dirty="0"/>
              <a:t>V5</a:t>
            </a:r>
          </a:p>
        </p:txBody>
      </p:sp>
      <p:sp>
        <p:nvSpPr>
          <p:cNvPr id="12" name="타원 11"/>
          <p:cNvSpPr/>
          <p:nvPr/>
        </p:nvSpPr>
        <p:spPr>
          <a:xfrm>
            <a:off x="1625600" y="3740150"/>
            <a:ext cx="785813" cy="714375"/>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b="1" dirty="0"/>
              <a:t>V1</a:t>
            </a:r>
          </a:p>
        </p:txBody>
      </p:sp>
      <p:sp>
        <p:nvSpPr>
          <p:cNvPr id="16391" name="TextBox 12"/>
          <p:cNvSpPr txBox="1">
            <a:spLocks noChangeArrowheads="1"/>
          </p:cNvSpPr>
          <p:nvPr/>
        </p:nvSpPr>
        <p:spPr bwMode="auto">
          <a:xfrm>
            <a:off x="5857875" y="4714875"/>
            <a:ext cx="3071813" cy="923925"/>
          </a:xfrm>
          <a:prstGeom prst="rect">
            <a:avLst/>
          </a:prstGeom>
          <a:noFill/>
          <a:ln w="9525">
            <a:solidFill>
              <a:srgbClr val="AC1818"/>
            </a:solidFill>
            <a:miter lim="800000"/>
            <a:headEnd/>
            <a:tailEnd/>
          </a:ln>
        </p:spPr>
        <p:txBody>
          <a:bodyPr>
            <a:spAutoFit/>
          </a:bodyPr>
          <a:lstStyle/>
          <a:p>
            <a:r>
              <a:rPr lang="en-US" b="1">
                <a:latin typeface="Calibri" pitchFamily="34" charset="0"/>
              </a:rPr>
              <a:t>V1   = Primary Visual Cortex</a:t>
            </a:r>
          </a:p>
          <a:p>
            <a:r>
              <a:rPr lang="en-US" b="1">
                <a:latin typeface="Calibri" pitchFamily="34" charset="0"/>
              </a:rPr>
              <a:t>V5   = Middle Temporal Area</a:t>
            </a:r>
          </a:p>
          <a:p>
            <a:r>
              <a:rPr lang="en-US" b="1">
                <a:latin typeface="Calibri" pitchFamily="34" charset="0"/>
              </a:rPr>
              <a:t>SPC  = Superior Parietal Cortex</a:t>
            </a:r>
          </a:p>
        </p:txBody>
      </p:sp>
      <p:sp>
        <p:nvSpPr>
          <p:cNvPr id="42" name="TextBox 41"/>
          <p:cNvSpPr txBox="1"/>
          <p:nvPr/>
        </p:nvSpPr>
        <p:spPr>
          <a:xfrm>
            <a:off x="2286000" y="6072188"/>
            <a:ext cx="6000750"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fontAlgn="auto">
              <a:spcBef>
                <a:spcPts val="0"/>
              </a:spcBef>
              <a:spcAft>
                <a:spcPts val="0"/>
              </a:spcAft>
              <a:defRPr/>
            </a:pPr>
            <a:r>
              <a:rPr lang="en-CA" sz="2000" b="1" dirty="0"/>
              <a:t>Attention to Visual Motion Study </a:t>
            </a:r>
            <a:r>
              <a:rPr lang="en-CA" sz="1400" b="1" dirty="0"/>
              <a:t>(</a:t>
            </a:r>
            <a:r>
              <a:rPr lang="en-CA" sz="1400" b="1" dirty="0" err="1"/>
              <a:t>Friston</a:t>
            </a:r>
            <a:r>
              <a:rPr lang="en-CA" sz="1400" b="1" dirty="0"/>
              <a:t> et al, 2003)</a:t>
            </a:r>
          </a:p>
        </p:txBody>
      </p:sp>
      <p:cxnSp>
        <p:nvCxnSpPr>
          <p:cNvPr id="43" name="직선 화살표 연결선 42"/>
          <p:cNvCxnSpPr/>
          <p:nvPr/>
        </p:nvCxnSpPr>
        <p:spPr>
          <a:xfrm rot="5400000" flipH="1" flipV="1">
            <a:off x="1736725" y="2870200"/>
            <a:ext cx="1176338" cy="579438"/>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endCxn id="11" idx="3"/>
          </p:cNvCxnSpPr>
          <p:nvPr/>
        </p:nvCxnSpPr>
        <p:spPr>
          <a:xfrm flipV="1">
            <a:off x="2393950" y="3938588"/>
            <a:ext cx="720725" cy="131762"/>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p:nvPr/>
        </p:nvCxnSpPr>
        <p:spPr>
          <a:xfrm rot="16200000" flipV="1">
            <a:off x="2648743" y="2923382"/>
            <a:ext cx="747713" cy="22225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p:nvPr/>
        </p:nvCxnSpPr>
        <p:spPr>
          <a:xfrm rot="16200000" flipH="1">
            <a:off x="2826544" y="2886869"/>
            <a:ext cx="747712" cy="22225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p:nvPr/>
        </p:nvCxnSpPr>
        <p:spPr>
          <a:xfrm rot="10800000" flipV="1">
            <a:off x="2312988" y="3779838"/>
            <a:ext cx="687387" cy="117475"/>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p:nvPr/>
        </p:nvCxnSpPr>
        <p:spPr>
          <a:xfrm rot="5400000">
            <a:off x="1910557" y="2980531"/>
            <a:ext cx="1143000" cy="53498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ox(in)">
                                      <p:cBhvr>
                                        <p:cTn id="7" dur="500"/>
                                        <p:tgtEl>
                                          <p:spTgt spid="43"/>
                                        </p:tgtEl>
                                      </p:cBhvr>
                                    </p:animEffect>
                                  </p:childTnLst>
                                </p:cTn>
                              </p:par>
                              <p:par>
                                <p:cTn id="8" presetID="4" presetClass="entr" presetSubtype="16"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in)">
                                      <p:cBhvr>
                                        <p:cTn id="10" dur="500"/>
                                        <p:tgtEl>
                                          <p:spTgt spid="44"/>
                                        </p:tgtEl>
                                      </p:cBhvr>
                                    </p:animEffect>
                                  </p:childTnLst>
                                </p:cTn>
                              </p:par>
                              <p:par>
                                <p:cTn id="11" presetID="4" presetClass="entr" presetSubtype="16"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ox(in)">
                                      <p:cBhvr>
                                        <p:cTn id="13" dur="500"/>
                                        <p:tgtEl>
                                          <p:spTgt spid="45"/>
                                        </p:tgtEl>
                                      </p:cBhvr>
                                    </p:animEffect>
                                  </p:childTnLst>
                                </p:cTn>
                              </p:par>
                              <p:par>
                                <p:cTn id="14" presetID="4" presetClass="entr" presetSubtype="16"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box(in)">
                                      <p:cBhvr>
                                        <p:cTn id="16" dur="500"/>
                                        <p:tgtEl>
                                          <p:spTgt spid="46"/>
                                        </p:tgtEl>
                                      </p:cBhvr>
                                    </p:animEffect>
                                  </p:childTnLst>
                                </p:cTn>
                              </p:par>
                              <p:par>
                                <p:cTn id="17" presetID="4" presetClass="entr" presetSubtype="16"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box(in)">
                                      <p:cBhvr>
                                        <p:cTn id="19" dur="500"/>
                                        <p:tgtEl>
                                          <p:spTgt spid="47"/>
                                        </p:tgtEl>
                                      </p:cBhvr>
                                    </p:animEffect>
                                  </p:childTnLst>
                                </p:cTn>
                              </p:par>
                              <p:par>
                                <p:cTn id="20" presetID="4" presetClass="entr" presetSubtype="16"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ox(in)">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p:cNvPicPr>
            <a:picLocks noChangeAspect="1" noChangeArrowheads="1"/>
          </p:cNvPicPr>
          <p:nvPr/>
        </p:nvPicPr>
        <p:blipFill>
          <a:blip r:embed="rId3"/>
          <a:srcRect l="25781" t="50410" r="22070" b="15625"/>
          <a:stretch>
            <a:fillRect/>
          </a:stretch>
        </p:blipFill>
        <p:spPr bwMode="auto">
          <a:xfrm>
            <a:off x="457200" y="1985963"/>
            <a:ext cx="7962900" cy="3429000"/>
          </a:xfrm>
          <a:prstGeom prst="rect">
            <a:avLst/>
          </a:prstGeom>
          <a:noFill/>
          <a:ln w="9525">
            <a:noFill/>
            <a:miter lim="800000"/>
            <a:headEnd/>
            <a:tailEnd/>
          </a:ln>
        </p:spPr>
      </p:pic>
      <p:sp>
        <p:nvSpPr>
          <p:cNvPr id="18434" name="제목 1"/>
          <p:cNvSpPr>
            <a:spLocks noGrp="1"/>
          </p:cNvSpPr>
          <p:nvPr>
            <p:ph type="title"/>
          </p:nvPr>
        </p:nvSpPr>
        <p:spPr/>
        <p:txBody>
          <a:bodyPr/>
          <a:lstStyle/>
          <a:p>
            <a:pPr eaLnBrk="1" hangingPunct="1"/>
            <a:r>
              <a:rPr lang="en-US" sz="4000" b="1" smtClean="0"/>
              <a:t>Time Series of Three ROIs</a:t>
            </a:r>
            <a:endParaRPr lang="en-CA" sz="4000" b="1" smtClean="0"/>
          </a:p>
        </p:txBody>
      </p:sp>
      <p:sp>
        <p:nvSpPr>
          <p:cNvPr id="6" name="직사각형 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
        <p:nvSpPr>
          <p:cNvPr id="18436" name="내용 개체 틀 2"/>
          <p:cNvSpPr>
            <a:spLocks noGrp="1"/>
          </p:cNvSpPr>
          <p:nvPr>
            <p:ph idx="1"/>
          </p:nvPr>
        </p:nvSpPr>
        <p:spPr>
          <a:xfrm>
            <a:off x="457200" y="1385888"/>
            <a:ext cx="8229600" cy="2614612"/>
          </a:xfrm>
        </p:spPr>
        <p:txBody>
          <a:bodyPr/>
          <a:lstStyle/>
          <a:p>
            <a:pPr eaLnBrk="1" hangingPunct="1"/>
            <a:r>
              <a:rPr lang="en-US" dirty="0" smtClean="0"/>
              <a:t>Five BOLD signals for each ROI</a:t>
            </a:r>
          </a:p>
        </p:txBody>
      </p:sp>
      <p:grpSp>
        <p:nvGrpSpPr>
          <p:cNvPr id="11" name="그룹 10"/>
          <p:cNvGrpSpPr>
            <a:grpSpLocks/>
          </p:cNvGrpSpPr>
          <p:nvPr/>
        </p:nvGrpSpPr>
        <p:grpSpPr bwMode="auto">
          <a:xfrm>
            <a:off x="714375" y="5492750"/>
            <a:ext cx="7786688" cy="1150938"/>
            <a:chOff x="714348" y="5493094"/>
            <a:chExt cx="7786742" cy="1150616"/>
          </a:xfrm>
        </p:grpSpPr>
        <p:sp>
          <p:nvSpPr>
            <p:cNvPr id="18438" name="내용 개체 틀 2"/>
            <p:cNvSpPr txBox="1">
              <a:spLocks/>
            </p:cNvSpPr>
            <p:nvPr/>
          </p:nvSpPr>
          <p:spPr bwMode="auto">
            <a:xfrm>
              <a:off x="714348" y="5493094"/>
              <a:ext cx="7786742" cy="1150616"/>
            </a:xfrm>
            <a:prstGeom prst="rect">
              <a:avLst/>
            </a:prstGeom>
            <a:noFill/>
            <a:ln w="9525">
              <a:noFill/>
              <a:miter lim="800000"/>
              <a:headEnd/>
              <a:tailEnd/>
            </a:ln>
          </p:spPr>
          <p:txBody>
            <a:bodyPr/>
            <a:lstStyle/>
            <a:p>
              <a:pPr marL="342900" indent="-342900">
                <a:spcBef>
                  <a:spcPct val="20000"/>
                </a:spcBef>
                <a:buFont typeface="Arial" charset="0"/>
                <a:buNone/>
              </a:pPr>
              <a:r>
                <a:rPr lang="en-US" sz="2800" b="1">
                  <a:solidFill>
                    <a:srgbClr val="AC1818"/>
                  </a:solidFill>
                  <a:latin typeface="Calibri" pitchFamily="34" charset="0"/>
                </a:rPr>
                <a:t>      ROIs                       Constructs or latent variables </a:t>
              </a:r>
            </a:p>
            <a:p>
              <a:pPr marL="342900" indent="-342900">
                <a:spcBef>
                  <a:spcPct val="20000"/>
                </a:spcBef>
                <a:buFont typeface="Arial" charset="0"/>
                <a:buNone/>
              </a:pPr>
              <a:r>
                <a:rPr lang="en-US" sz="2800" b="1">
                  <a:solidFill>
                    <a:srgbClr val="AC1818"/>
                  </a:solidFill>
                  <a:latin typeface="Calibri" pitchFamily="34" charset="0"/>
                </a:rPr>
                <a:t>      BOLD signals        Observed variables</a:t>
              </a:r>
              <a:endParaRPr lang="en-CA" sz="2800">
                <a:latin typeface="Calibri" pitchFamily="34" charset="0"/>
              </a:endParaRPr>
            </a:p>
          </p:txBody>
        </p:sp>
        <p:sp>
          <p:nvSpPr>
            <p:cNvPr id="9" name="오른쪽 화살표 8"/>
            <p:cNvSpPr/>
            <p:nvPr/>
          </p:nvSpPr>
          <p:spPr>
            <a:xfrm>
              <a:off x="3340091" y="5648625"/>
              <a:ext cx="285752" cy="14283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0" name="오른쪽 화살표 9"/>
            <p:cNvSpPr/>
            <p:nvPr/>
          </p:nvSpPr>
          <p:spPr>
            <a:xfrm>
              <a:off x="3340091" y="6178702"/>
              <a:ext cx="285752" cy="14283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r>
                <a:rPr lang="en-US" dirty="0"/>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81" name="제목 1"/>
          <p:cNvSpPr>
            <a:spLocks noGrp="1"/>
          </p:cNvSpPr>
          <p:nvPr>
            <p:ph type="title"/>
          </p:nvPr>
        </p:nvSpPr>
        <p:spPr>
          <a:xfrm>
            <a:off x="449585" y="111920"/>
            <a:ext cx="8229600" cy="1143000"/>
          </a:xfrm>
        </p:spPr>
        <p:txBody>
          <a:bodyPr/>
          <a:lstStyle/>
          <a:p>
            <a:pPr eaLnBrk="1" hangingPunct="1"/>
            <a:r>
              <a:rPr lang="en-US" sz="4000" b="1" dirty="0" smtClean="0"/>
              <a:t>The Attention to Visual Motion Data</a:t>
            </a:r>
          </a:p>
        </p:txBody>
      </p:sp>
      <p:sp>
        <p:nvSpPr>
          <p:cNvPr id="8" name="직사각형 7"/>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
        <p:nvSpPr>
          <p:cNvPr id="1202184" name="TextBox 147"/>
          <p:cNvSpPr txBox="1">
            <a:spLocks noChangeArrowheads="1"/>
          </p:cNvSpPr>
          <p:nvPr/>
        </p:nvSpPr>
        <p:spPr bwMode="auto">
          <a:xfrm>
            <a:off x="5940153" y="5802338"/>
            <a:ext cx="3000375" cy="369888"/>
          </a:xfrm>
          <a:prstGeom prst="rect">
            <a:avLst/>
          </a:prstGeom>
          <a:noFill/>
          <a:ln w="9525">
            <a:noFill/>
            <a:miter lim="800000"/>
            <a:headEnd/>
            <a:tailEnd/>
          </a:ln>
        </p:spPr>
        <p:txBody>
          <a:bodyPr>
            <a:spAutoFit/>
          </a:bodyPr>
          <a:lstStyle/>
          <a:p>
            <a:pPr algn="ctr"/>
            <a:r>
              <a:rPr lang="en-US" dirty="0">
                <a:latin typeface="Calibri" pitchFamily="34" charset="0"/>
              </a:rPr>
              <a:t>Source: </a:t>
            </a:r>
            <a:r>
              <a:rPr lang="en-US" dirty="0" err="1">
                <a:latin typeface="Calibri" pitchFamily="34" charset="0"/>
              </a:rPr>
              <a:t>Friston</a:t>
            </a:r>
            <a:r>
              <a:rPr lang="en-US" dirty="0">
                <a:latin typeface="Calibri" pitchFamily="34" charset="0"/>
              </a:rPr>
              <a:t> et al. (2003)</a:t>
            </a:r>
          </a:p>
        </p:txBody>
      </p:sp>
      <p:sp>
        <p:nvSpPr>
          <p:cNvPr id="1202185" name="TextBox 41"/>
          <p:cNvSpPr txBox="1">
            <a:spLocks noChangeArrowheads="1"/>
          </p:cNvSpPr>
          <p:nvPr/>
        </p:nvSpPr>
        <p:spPr bwMode="auto">
          <a:xfrm>
            <a:off x="7072313" y="4357688"/>
            <a:ext cx="1714500" cy="923925"/>
          </a:xfrm>
          <a:prstGeom prst="rect">
            <a:avLst/>
          </a:prstGeom>
          <a:noFill/>
          <a:ln w="9525">
            <a:solidFill>
              <a:srgbClr val="AC1818"/>
            </a:solidFill>
            <a:miter lim="800000"/>
            <a:headEnd/>
            <a:tailEnd/>
          </a:ln>
        </p:spPr>
        <p:txBody>
          <a:bodyPr>
            <a:spAutoFit/>
          </a:bodyPr>
          <a:lstStyle/>
          <a:p>
            <a:r>
              <a:rPr lang="en-US" b="1">
                <a:latin typeface="Calibri" pitchFamily="34" charset="0"/>
              </a:rPr>
              <a:t>u1  = Photic</a:t>
            </a:r>
          </a:p>
          <a:p>
            <a:r>
              <a:rPr lang="en-US" b="1">
                <a:latin typeface="Calibri" pitchFamily="34" charset="0"/>
              </a:rPr>
              <a:t>u2  = Motion</a:t>
            </a:r>
          </a:p>
          <a:p>
            <a:r>
              <a:rPr lang="en-US" b="1">
                <a:latin typeface="Calibri" pitchFamily="34" charset="0"/>
              </a:rPr>
              <a:t>u3  = Attention</a:t>
            </a:r>
          </a:p>
        </p:txBody>
      </p:sp>
      <p:sp>
        <p:nvSpPr>
          <p:cNvPr id="4" name="Right Arrow 3"/>
          <p:cNvSpPr/>
          <p:nvPr/>
        </p:nvSpPr>
        <p:spPr>
          <a:xfrm>
            <a:off x="10476656" y="172712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rotWithShape="1">
          <a:blip r:embed="rId3"/>
          <a:srcRect l="18721" t="46728" r="4549" b="5984"/>
          <a:stretch/>
        </p:blipFill>
        <p:spPr>
          <a:xfrm>
            <a:off x="1115615" y="1727127"/>
            <a:ext cx="5058263" cy="465420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37155</TotalTime>
  <Words>1516</Words>
  <Application>Microsoft Office PowerPoint</Application>
  <PresentationFormat>On-screen Show (4:3)</PresentationFormat>
  <Paragraphs>180</Paragraphs>
  <Slides>35</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5" baseType="lpstr">
      <vt:lpstr>맑은 고딕</vt:lpstr>
      <vt:lpstr>ＭＳ Ｐゴシック</vt:lpstr>
      <vt:lpstr>Arial</vt:lpstr>
      <vt:lpstr>Calibri</vt:lpstr>
      <vt:lpstr>Cambria Math</vt:lpstr>
      <vt:lpstr>Times New Roman</vt:lpstr>
      <vt:lpstr>Wingdings</vt:lpstr>
      <vt:lpstr>Office 테마</vt:lpstr>
      <vt:lpstr>Equation</vt:lpstr>
      <vt:lpstr>Microsoft Equation 3.0</vt:lpstr>
      <vt:lpstr>Analysis of Brain Connectivity through fMRI Data: Dynamic GSCA and GCANO</vt:lpstr>
      <vt:lpstr>Dynamic GSCA, G(S)CANO</vt:lpstr>
      <vt:lpstr>The Behaviormetric Society Annual Meetings: Attendance Record</vt:lpstr>
      <vt:lpstr>Professor Yanai in 1992 in Dehli (Puntanen, Styan, and Isotalo, 2011, p. 307)</vt:lpstr>
      <vt:lpstr>柳井先生</vt:lpstr>
      <vt:lpstr>Brain connectivity analysis</vt:lpstr>
      <vt:lpstr>Effective Connectivity</vt:lpstr>
      <vt:lpstr>Time Series of Three ROIs</vt:lpstr>
      <vt:lpstr>The Attention to Visual Motion Data</vt:lpstr>
      <vt:lpstr>Model Equations</vt:lpstr>
      <vt:lpstr>Shift Matrices</vt:lpstr>
      <vt:lpstr>Experimental Stimuli</vt:lpstr>
      <vt:lpstr>Time Series of Experimental Stimuli</vt:lpstr>
      <vt:lpstr>Model Features</vt:lpstr>
      <vt:lpstr>Model Fitting</vt:lpstr>
      <vt:lpstr>A Special Bootstrap Method</vt:lpstr>
      <vt:lpstr>Result 1 : Attention to Visual Motion Data</vt:lpstr>
      <vt:lpstr>Result 1: Attention to Visual Motion Data</vt:lpstr>
      <vt:lpstr>Extensions of Dynamic GSCA</vt:lpstr>
      <vt:lpstr>Dynamic GCANO</vt:lpstr>
      <vt:lpstr>Latent Interaction</vt:lpstr>
      <vt:lpstr>Model Equations: A Generic Form</vt:lpstr>
      <vt:lpstr>An Example</vt:lpstr>
      <vt:lpstr>Structural Model</vt:lpstr>
      <vt:lpstr>One stimulus input</vt:lpstr>
      <vt:lpstr>Significant Connections</vt:lpstr>
      <vt:lpstr>ROIs Activation Time Series</vt:lpstr>
      <vt:lpstr>Multiple –Group Analysis</vt:lpstr>
      <vt:lpstr>Equality Constraints</vt:lpstr>
      <vt:lpstr>Future Prospects</vt:lpstr>
      <vt:lpstr>Contributions by</vt:lpstr>
      <vt:lpstr>PowerPoint Presentation</vt:lpstr>
      <vt:lpstr>Historical 1</vt:lpstr>
      <vt:lpstr>Historical 2</vt:lpstr>
      <vt:lpstr>The Bootstrap Method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kwanghee</dc:creator>
  <cp:lastModifiedBy>Yoshio Takane</cp:lastModifiedBy>
  <cp:revision>4095</cp:revision>
  <cp:lastPrinted>2015-08-24T18:40:18Z</cp:lastPrinted>
  <dcterms:created xsi:type="dcterms:W3CDTF">2010-10-31T02:44:06Z</dcterms:created>
  <dcterms:modified xsi:type="dcterms:W3CDTF">2015-11-02T06:19:28Z</dcterms:modified>
</cp:coreProperties>
</file>