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2" r:id="rId9"/>
    <p:sldId id="285" r:id="rId10"/>
    <p:sldId id="286" r:id="rId11"/>
    <p:sldId id="284" r:id="rId12"/>
    <p:sldId id="283" r:id="rId13"/>
    <p:sldId id="287" r:id="rId14"/>
    <p:sldId id="288" r:id="rId15"/>
    <p:sldId id="295" r:id="rId16"/>
    <p:sldId id="296" r:id="rId17"/>
    <p:sldId id="297" r:id="rId18"/>
    <p:sldId id="298" r:id="rId19"/>
    <p:sldId id="299" r:id="rId20"/>
    <p:sldId id="300" r:id="rId21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D806596F-0915-4440-8B07-F09AD0CDE054}">
          <p14:sldIdLst>
            <p14:sldId id="256"/>
            <p14:sldId id="257"/>
            <p14:sldId id="277"/>
            <p14:sldId id="278"/>
            <p14:sldId id="279"/>
            <p14:sldId id="280"/>
            <p14:sldId id="281"/>
            <p14:sldId id="282"/>
            <p14:sldId id="285"/>
            <p14:sldId id="286"/>
            <p14:sldId id="284"/>
            <p14:sldId id="283"/>
            <p14:sldId id="287"/>
            <p14:sldId id="288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Sección sin título" id="{55E3297B-AF76-401C-815F-00E5224526CB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D8D"/>
    <a:srgbClr val="00AE42"/>
    <a:srgbClr val="0F4C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2436" y="-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9531" y="1606617"/>
            <a:ext cx="6861266" cy="752476"/>
          </a:xfrm>
        </p:spPr>
        <p:txBody>
          <a:bodyPr anchor="ctr" anchorCtr="0">
            <a:normAutofit/>
          </a:bodyPr>
          <a:lstStyle>
            <a:lvl1pPr algn="ctr">
              <a:defRPr sz="2400"/>
            </a:lvl1pPr>
          </a:lstStyle>
          <a:p>
            <a:r>
              <a:rPr lang="es-ES" dirty="0"/>
              <a:t>HAGA CLIC PARA AGERGAR UN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1031" y="3429000"/>
            <a:ext cx="6276703" cy="75247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B895E54C-0BF1-438F-B622-D4E3BD7E67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920" y="5453065"/>
            <a:ext cx="4516430" cy="903286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="" xmlns:a16="http://schemas.microsoft.com/office/drawing/2014/main" id="{02DEEEC5-DD63-4DA9-A5E3-19101769A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6468" y="6356351"/>
            <a:ext cx="1549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8B7CA17-4C94-46E6-AA43-4049B25D27F4}" type="datetimeFigureOut">
              <a:rPr lang="es-MX" smtClean="0"/>
              <a:pPr/>
              <a:t>02/12/2019</a:t>
            </a:fld>
            <a:endParaRPr lang="es-MX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BE809DDB-E160-49A0-ABB5-7AF81D324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4641" y="6356351"/>
            <a:ext cx="4101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8763B9A1-09DE-44B4-9B4D-95072F1DA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67006" y="6356351"/>
            <a:ext cx="1448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212A6DC-E416-4246-8EE1-A6BA37D1C9F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179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03" y="1162593"/>
            <a:ext cx="8921931" cy="663032"/>
          </a:xfrm>
          <a:solidFill>
            <a:schemeClr val="bg1"/>
          </a:solidFill>
        </p:spPr>
        <p:txBody>
          <a:bodyPr lIns="216000" rIns="180000">
            <a:normAutofit/>
          </a:bodyPr>
          <a:lstStyle>
            <a:lvl1pPr>
              <a:defRPr sz="2000">
                <a:solidFill>
                  <a:srgbClr val="898D8D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3" y="1825625"/>
            <a:ext cx="8921931" cy="4351338"/>
          </a:xfrm>
          <a:solidFill>
            <a:schemeClr val="bg1"/>
          </a:solidFill>
          <a:ln>
            <a:noFill/>
          </a:ln>
        </p:spPr>
        <p:txBody>
          <a:bodyPr lIns="180000" tIns="288000" rIns="180000"/>
          <a:lstStyle>
            <a:lvl1pPr>
              <a:defRPr sz="2000">
                <a:solidFill>
                  <a:srgbClr val="898D8D"/>
                </a:solidFill>
              </a:defRPr>
            </a:lvl1pPr>
            <a:lvl2pPr>
              <a:defRPr sz="2000">
                <a:solidFill>
                  <a:srgbClr val="898D8D"/>
                </a:solidFill>
              </a:defRPr>
            </a:lvl2pPr>
            <a:lvl3pPr>
              <a:defRPr sz="1800">
                <a:solidFill>
                  <a:srgbClr val="898D8D"/>
                </a:solidFill>
              </a:defRPr>
            </a:lvl3pPr>
            <a:lvl4pPr>
              <a:defRPr sz="1800">
                <a:solidFill>
                  <a:srgbClr val="898D8D"/>
                </a:solidFill>
              </a:defRPr>
            </a:lvl4pPr>
            <a:lvl5pPr>
              <a:defRPr sz="1800">
                <a:solidFill>
                  <a:srgbClr val="898D8D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CA17-4C94-46E6-AA43-4049B25D27F4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6DC-E416-4246-8EE1-A6BA37D1C9F2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5B0E4C5F-D268-4666-9561-4E04B9C632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785" y="136524"/>
            <a:ext cx="4516430" cy="90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3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CA17-4C94-46E6-AA43-4049B25D27F4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6DC-E416-4246-8EE1-A6BA37D1C9F2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D4B781AB-D300-4660-88FA-1F4B2779A1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920" y="5453065"/>
            <a:ext cx="4516430" cy="90328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B6F6FB72-42B6-4EF7-92AD-69C727E15BE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531" y="1606617"/>
            <a:ext cx="6861266" cy="752476"/>
          </a:xfrm>
        </p:spPr>
        <p:txBody>
          <a:bodyPr anchor="ctr" anchorCtr="0">
            <a:normAutofit/>
          </a:bodyPr>
          <a:lstStyle>
            <a:lvl1pPr algn="ctr">
              <a:defRPr sz="2400"/>
            </a:lvl1pPr>
          </a:lstStyle>
          <a:p>
            <a:r>
              <a:rPr lang="es-ES" dirty="0"/>
              <a:t>HAGA CLIC PARA AGERGAR UN 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4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91" y="1112470"/>
            <a:ext cx="8869680" cy="903286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800">
                <a:solidFill>
                  <a:srgbClr val="898D8D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691" y="2015756"/>
            <a:ext cx="4428308" cy="4161207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rgbClr val="898D8D"/>
                </a:solidFill>
              </a:defRPr>
            </a:lvl1pPr>
            <a:lvl2pPr>
              <a:defRPr>
                <a:solidFill>
                  <a:srgbClr val="898D8D"/>
                </a:solidFill>
              </a:defRPr>
            </a:lvl2pPr>
            <a:lvl3pPr>
              <a:defRPr>
                <a:solidFill>
                  <a:srgbClr val="898D8D"/>
                </a:solidFill>
              </a:defRPr>
            </a:lvl3pPr>
            <a:lvl4pPr>
              <a:defRPr>
                <a:solidFill>
                  <a:srgbClr val="898D8D"/>
                </a:solidFill>
              </a:defRPr>
            </a:lvl4pPr>
            <a:lvl5pPr>
              <a:defRPr>
                <a:solidFill>
                  <a:srgbClr val="898D8D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1999" y="2015757"/>
            <a:ext cx="4428309" cy="4161206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rgbClr val="898D8D"/>
                </a:solidFill>
              </a:defRPr>
            </a:lvl1pPr>
            <a:lvl2pPr>
              <a:defRPr>
                <a:solidFill>
                  <a:srgbClr val="898D8D"/>
                </a:solidFill>
              </a:defRPr>
            </a:lvl2pPr>
            <a:lvl3pPr>
              <a:defRPr>
                <a:solidFill>
                  <a:srgbClr val="898D8D"/>
                </a:solidFill>
              </a:defRPr>
            </a:lvl3pPr>
            <a:lvl4pPr>
              <a:defRPr>
                <a:solidFill>
                  <a:srgbClr val="898D8D"/>
                </a:solidFill>
              </a:defRPr>
            </a:lvl4pPr>
            <a:lvl5pPr>
              <a:defRPr>
                <a:solidFill>
                  <a:srgbClr val="898D8D"/>
                </a:solidFill>
              </a:defRPr>
            </a:lvl5pPr>
          </a:lstStyle>
          <a:p>
            <a:pPr lvl="0"/>
            <a:r>
              <a:rPr lang="es-ES" dirty="0"/>
              <a:t>Haga clic para modificar los |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CA17-4C94-46E6-AA43-4049B25D27F4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6DC-E416-4246-8EE1-A6BA37D1C9F2}" type="slidenum">
              <a:rPr lang="es-MX" smtClean="0"/>
              <a:t>‹Nº›</a:t>
            </a:fld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4DD9DDFB-A161-4806-A8EC-09A568F994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785" y="136524"/>
            <a:ext cx="4516430" cy="90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1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 fondo blanco fi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CA17-4C94-46E6-AA43-4049B25D27F4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6DC-E416-4246-8EE1-A6BA37D1C9F2}" type="slidenum">
              <a:rPr lang="es-MX" smtClean="0"/>
              <a:t>‹Nº›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24A5311F-18DE-4834-A0E7-7F2BDE5D79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785" y="136524"/>
            <a:ext cx="4516430" cy="903286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="" xmlns:a16="http://schemas.microsoft.com/office/drawing/2014/main" id="{9C1D9E11-C2EF-4309-8A01-87E0868A281A}"/>
              </a:ext>
            </a:extLst>
          </p:cNvPr>
          <p:cNvSpPr/>
          <p:nvPr userDrawn="1"/>
        </p:nvSpPr>
        <p:spPr>
          <a:xfrm>
            <a:off x="182880" y="1039810"/>
            <a:ext cx="8778240" cy="5151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027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tile tx="-29845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6468" y="6356351"/>
            <a:ext cx="1549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8B7CA17-4C94-46E6-AA43-4049B25D27F4}" type="datetimeFigureOut">
              <a:rPr lang="es-MX" smtClean="0"/>
              <a:pPr/>
              <a:t>02/12/2019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4641" y="6356351"/>
            <a:ext cx="4101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67006" y="6356351"/>
            <a:ext cx="1448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212A6DC-E416-4246-8EE1-A6BA37D1C9F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661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87D4FD4-3E7D-724F-AFC9-2F56FE168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MX" sz="3200" b="1" dirty="0"/>
              <a:t>Sitios en donde se realizarán los 70 Gabinetes Vespertinos el próximo día </a:t>
            </a:r>
            <a:r>
              <a:rPr lang="es-MX" sz="3200" b="1" dirty="0" smtClean="0"/>
              <a:t>04 </a:t>
            </a:r>
            <a:r>
              <a:rPr lang="es-MX" sz="3200" b="1" dirty="0"/>
              <a:t>de </a:t>
            </a:r>
            <a:r>
              <a:rPr lang="es-MX" sz="3200" b="1" dirty="0" smtClean="0"/>
              <a:t>Diciembre </a:t>
            </a:r>
            <a:r>
              <a:rPr lang="es-MX" sz="3200" b="1" dirty="0"/>
              <a:t>de 2019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43EA7C9-96C6-BB4F-953D-F469BC7508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1401288" y="3693226"/>
            <a:ext cx="6923315" cy="59377"/>
          </a:xfrm>
          <a:prstGeom prst="line">
            <a:avLst/>
          </a:prstGeom>
          <a:ln w="539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6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Alcaldía</a:t>
            </a:r>
            <a:br>
              <a:rPr lang="es-MX" dirty="0"/>
            </a:br>
            <a:r>
              <a:rPr lang="es-MX" b="1" dirty="0">
                <a:solidFill>
                  <a:schemeClr val="accent3">
                    <a:lumMod val="50000"/>
                  </a:schemeClr>
                </a:solidFill>
              </a:rPr>
              <a:t>Gustavo A. Madero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64" y="1923804"/>
            <a:ext cx="7266585" cy="4251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5548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Alcaldía</a:t>
            </a:r>
            <a:br>
              <a:rPr lang="es-MX" dirty="0"/>
            </a:br>
            <a:r>
              <a:rPr lang="es-MX" b="1" dirty="0">
                <a:solidFill>
                  <a:schemeClr val="accent3">
                    <a:lumMod val="50000"/>
                  </a:schemeClr>
                </a:solidFill>
              </a:rPr>
              <a:t>Iztacalco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89" y="1991235"/>
            <a:ext cx="7230959" cy="2996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8305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Alcaldía</a:t>
            </a:r>
            <a:br>
              <a:rPr lang="es-MX" dirty="0"/>
            </a:br>
            <a:r>
              <a:rPr lang="es-MX" b="1" dirty="0">
                <a:solidFill>
                  <a:schemeClr val="accent3">
                    <a:lumMod val="50000"/>
                  </a:schemeClr>
                </a:solidFill>
              </a:rPr>
              <a:t>Iztapalapa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503" y="1825625"/>
            <a:ext cx="8921931" cy="4408920"/>
          </a:xfrm>
        </p:spPr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42" y="1962250"/>
            <a:ext cx="7171583" cy="4248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0067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Alcaldía</a:t>
            </a:r>
            <a:br>
              <a:rPr lang="es-MX" dirty="0"/>
            </a:br>
            <a:r>
              <a:rPr lang="es-MX" b="1" dirty="0">
                <a:solidFill>
                  <a:schemeClr val="accent3">
                    <a:lumMod val="50000"/>
                  </a:schemeClr>
                </a:solidFill>
              </a:rPr>
              <a:t>Iztapalapa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64" y="1993069"/>
            <a:ext cx="7242835" cy="419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664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Alcaldía</a:t>
            </a:r>
            <a:br>
              <a:rPr lang="es-MX" dirty="0"/>
            </a:br>
            <a:r>
              <a:rPr lang="es-MX" b="1" dirty="0">
                <a:solidFill>
                  <a:schemeClr val="accent3">
                    <a:lumMod val="50000"/>
                  </a:schemeClr>
                </a:solidFill>
              </a:rPr>
              <a:t>Magdalena Contreras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90" y="1961199"/>
            <a:ext cx="7254710" cy="249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2767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Alcaldía</a:t>
            </a:r>
            <a:br>
              <a:rPr lang="es-MX" dirty="0"/>
            </a:br>
            <a:r>
              <a:rPr lang="es-MX" b="1" dirty="0">
                <a:solidFill>
                  <a:schemeClr val="accent3">
                    <a:lumMod val="50000"/>
                  </a:schemeClr>
                </a:solidFill>
              </a:rPr>
              <a:t>Miguel Hidalgo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2069" y="1825625"/>
            <a:ext cx="8921931" cy="4351338"/>
          </a:xfrm>
        </p:spPr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90" y="1869094"/>
            <a:ext cx="7207209" cy="431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9135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Alcaldía</a:t>
            </a:r>
            <a:br>
              <a:rPr lang="es-MX" dirty="0"/>
            </a:br>
            <a:r>
              <a:rPr lang="es-MX" b="1" dirty="0">
                <a:solidFill>
                  <a:schemeClr val="accent3">
                    <a:lumMod val="50000"/>
                  </a:schemeClr>
                </a:solidFill>
              </a:rPr>
              <a:t>Milpa Alta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64" y="1998434"/>
            <a:ext cx="7325962" cy="2579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642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Alcaldía</a:t>
            </a:r>
            <a:br>
              <a:rPr lang="es-MX" dirty="0"/>
            </a:br>
            <a:r>
              <a:rPr lang="es-MX" b="1" dirty="0">
                <a:solidFill>
                  <a:schemeClr val="accent3">
                    <a:lumMod val="50000"/>
                  </a:schemeClr>
                </a:solidFill>
              </a:rPr>
              <a:t>Tláhuac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14" y="2001321"/>
            <a:ext cx="7230960" cy="2499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289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Alcaldía</a:t>
            </a:r>
            <a:br>
              <a:rPr lang="es-MX" dirty="0"/>
            </a:br>
            <a:r>
              <a:rPr lang="es-MX" b="1" dirty="0">
                <a:solidFill>
                  <a:schemeClr val="accent3">
                    <a:lumMod val="50000"/>
                  </a:schemeClr>
                </a:solidFill>
              </a:rPr>
              <a:t>Tlalpan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39" y="1935678"/>
            <a:ext cx="7219084" cy="4227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6506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503" y="1357152"/>
            <a:ext cx="8921931" cy="822521"/>
          </a:xfrm>
        </p:spPr>
        <p:txBody>
          <a:bodyPr/>
          <a:lstStyle/>
          <a:p>
            <a:r>
              <a:rPr lang="es-MX" dirty="0"/>
              <a:t>Alcaldía</a:t>
            </a:r>
            <a:br>
              <a:rPr lang="es-MX" dirty="0"/>
            </a:br>
            <a:r>
              <a:rPr lang="es-MX" b="1" dirty="0">
                <a:solidFill>
                  <a:schemeClr val="accent3">
                    <a:lumMod val="50000"/>
                  </a:schemeClr>
                </a:solidFill>
              </a:rPr>
              <a:t>Venustiano Carranza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503" y="2041451"/>
            <a:ext cx="8921931" cy="4135512"/>
          </a:xfrm>
        </p:spPr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13" y="2019467"/>
            <a:ext cx="7207209" cy="4167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22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Alcaldía</a:t>
            </a:r>
            <a:br>
              <a:rPr lang="es-MX" dirty="0"/>
            </a:br>
            <a:r>
              <a:rPr lang="es-MX" b="1" dirty="0">
                <a:solidFill>
                  <a:schemeClr val="accent3">
                    <a:lumMod val="50000"/>
                  </a:schemeClr>
                </a:solidFill>
              </a:rPr>
              <a:t>Álvaro Obregón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13" y="1802504"/>
            <a:ext cx="7183458" cy="4423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7840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503" y="1357152"/>
            <a:ext cx="8921931" cy="822521"/>
          </a:xfrm>
        </p:spPr>
        <p:txBody>
          <a:bodyPr/>
          <a:lstStyle/>
          <a:p>
            <a:r>
              <a:rPr lang="es-MX" dirty="0"/>
              <a:t>Alcaldía</a:t>
            </a:r>
            <a:br>
              <a:rPr lang="es-MX" dirty="0"/>
            </a:br>
            <a:r>
              <a:rPr lang="es-MX" b="1" dirty="0">
                <a:solidFill>
                  <a:schemeClr val="accent3">
                    <a:lumMod val="50000"/>
                  </a:schemeClr>
                </a:solidFill>
              </a:rPr>
              <a:t>Xochimilco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4579" y="2088952"/>
            <a:ext cx="8921931" cy="4135512"/>
          </a:xfrm>
        </p:spPr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90" y="2208369"/>
            <a:ext cx="7183458" cy="2660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295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Alcaldía</a:t>
            </a:r>
            <a:br>
              <a:rPr lang="es-MX" dirty="0"/>
            </a:br>
            <a:r>
              <a:rPr lang="es-MX" b="1" dirty="0">
                <a:solidFill>
                  <a:schemeClr val="accent3">
                    <a:lumMod val="50000"/>
                  </a:schemeClr>
                </a:solidFill>
              </a:rPr>
              <a:t>Azcapotzalco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38" y="1949636"/>
            <a:ext cx="7219085" cy="4237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58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Alcaldía</a:t>
            </a:r>
            <a:br>
              <a:rPr lang="es-MX" dirty="0"/>
            </a:br>
            <a:r>
              <a:rPr lang="es-MX" b="1" dirty="0">
                <a:solidFill>
                  <a:schemeClr val="accent3">
                    <a:lumMod val="50000"/>
                  </a:schemeClr>
                </a:solidFill>
              </a:rPr>
              <a:t>Benito Juárez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40" y="1888176"/>
            <a:ext cx="7242834" cy="427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249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Alcaldía</a:t>
            </a:r>
            <a:br>
              <a:rPr lang="es-MX" dirty="0"/>
            </a:br>
            <a:r>
              <a:rPr lang="es-MX" b="1" dirty="0">
                <a:solidFill>
                  <a:schemeClr val="accent3">
                    <a:lumMod val="50000"/>
                  </a:schemeClr>
                </a:solidFill>
              </a:rPr>
              <a:t>Coyoacán</a:t>
            </a:r>
            <a:r>
              <a:rPr lang="es-MX" dirty="0"/>
              <a:t> </a:t>
            </a:r>
            <a:endParaRPr lang="es-MX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63" y="1815946"/>
            <a:ext cx="7230959" cy="434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87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Alcaldía</a:t>
            </a:r>
            <a:br>
              <a:rPr lang="es-MX" dirty="0"/>
            </a:br>
            <a:r>
              <a:rPr lang="es-MX" b="1" dirty="0">
                <a:solidFill>
                  <a:schemeClr val="accent3">
                    <a:lumMod val="50000"/>
                  </a:schemeClr>
                </a:solidFill>
              </a:rPr>
              <a:t>Cuajimalpa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89" y="1959813"/>
            <a:ext cx="7302211" cy="281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773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Alcaldía</a:t>
            </a:r>
            <a:br>
              <a:rPr lang="es-MX" dirty="0"/>
            </a:br>
            <a:r>
              <a:rPr lang="es-MX" b="1" dirty="0">
                <a:solidFill>
                  <a:schemeClr val="accent3">
                    <a:lumMod val="50000"/>
                  </a:schemeClr>
                </a:solidFill>
              </a:rPr>
              <a:t>Cuauhtémoc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65" y="2006930"/>
            <a:ext cx="7183458" cy="4180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5863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Alcaldía</a:t>
            </a:r>
            <a:br>
              <a:rPr lang="es-MX" dirty="0"/>
            </a:br>
            <a:r>
              <a:rPr lang="es-MX" b="1" dirty="0">
                <a:solidFill>
                  <a:schemeClr val="accent3">
                    <a:lumMod val="50000"/>
                  </a:schemeClr>
                </a:solidFill>
              </a:rPr>
              <a:t>Cuauhtémoc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1" y="1890060"/>
            <a:ext cx="7242834" cy="4296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20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Alcaldía</a:t>
            </a:r>
            <a:br>
              <a:rPr lang="es-MX" dirty="0"/>
            </a:br>
            <a:r>
              <a:rPr lang="es-MX" b="1" dirty="0">
                <a:solidFill>
                  <a:schemeClr val="accent3">
                    <a:lumMod val="50000"/>
                  </a:schemeClr>
                </a:solidFill>
              </a:rPr>
              <a:t>Gustavo A. Madero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40" y="1836185"/>
            <a:ext cx="7290336" cy="4327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1769417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Coordinación General Gabinete Seguridad Ciudadana">
  <a:themeElements>
    <a:clrScheme name="Gabinete de Seguridad">
      <a:dk1>
        <a:srgbClr val="0F4C42"/>
      </a:dk1>
      <a:lt1>
        <a:sysClr val="window" lastClr="FFFFFF"/>
      </a:lt1>
      <a:dk2>
        <a:srgbClr val="0F4C42"/>
      </a:dk2>
      <a:lt2>
        <a:srgbClr val="FFFFFF"/>
      </a:lt2>
      <a:accent1>
        <a:srgbClr val="1E67AD"/>
      </a:accent1>
      <a:accent2>
        <a:srgbClr val="CB2833"/>
      </a:accent2>
      <a:accent3>
        <a:srgbClr val="00AE42"/>
      </a:accent3>
      <a:accent4>
        <a:srgbClr val="174A80"/>
      </a:accent4>
      <a:accent5>
        <a:srgbClr val="898D8D"/>
      </a:accent5>
      <a:accent6>
        <a:srgbClr val="FFFFFF"/>
      </a:accent6>
      <a:hlink>
        <a:srgbClr val="00AE42"/>
      </a:hlink>
      <a:folHlink>
        <a:srgbClr val="1E67AD"/>
      </a:folHlink>
    </a:clrScheme>
    <a:fontScheme name="Fuentes Manual Identidad Gobierno CDMX">
      <a:majorFont>
        <a:latin typeface="Gotham Medium"/>
        <a:ea typeface=""/>
        <a:cs typeface=""/>
      </a:majorFont>
      <a:minorFont>
        <a:latin typeface="Source Sans Pro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lantilla Coordinación General Gabinete Seguridad Ciudadana" id="{FA157852-EBFA-4DA7-B2A0-BEE1691FF3AA}" vid="{5EBE7E52-9DB4-432A-9F4E-E2368FB9FE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Coordinación General Gabinete Seguridad Ciudadana</Template>
  <TotalTime>1734</TotalTime>
  <Words>36</Words>
  <Application>Microsoft Office PowerPoint</Application>
  <PresentationFormat>Carta (216 x 279 mm)</PresentationFormat>
  <Paragraphs>267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Plantilla Coordinación General Gabinete Seguridad Ciudadana</vt:lpstr>
      <vt:lpstr>Sitios en donde se realizarán los 70 Gabinetes Vespertinos el próximo día 04 de Diciembre de 2019</vt:lpstr>
      <vt:lpstr>Alcaldía Álvaro Obregón</vt:lpstr>
      <vt:lpstr>Alcaldía Azcapotzalco</vt:lpstr>
      <vt:lpstr>Alcaldía Benito Juárez </vt:lpstr>
      <vt:lpstr>Alcaldía Coyoacán </vt:lpstr>
      <vt:lpstr>Alcaldía Cuajimalpa</vt:lpstr>
      <vt:lpstr>Alcaldía Cuauhtémoc</vt:lpstr>
      <vt:lpstr>Alcaldía Cuauhtémoc</vt:lpstr>
      <vt:lpstr>Alcaldía Gustavo A. Madero</vt:lpstr>
      <vt:lpstr>Alcaldía Gustavo A. Madero</vt:lpstr>
      <vt:lpstr>Alcaldía Iztacalco</vt:lpstr>
      <vt:lpstr>Alcaldía Iztapalapa</vt:lpstr>
      <vt:lpstr>Alcaldía Iztapalapa</vt:lpstr>
      <vt:lpstr>Alcaldía Magdalena Contreras </vt:lpstr>
      <vt:lpstr>Alcaldía Miguel Hidalgo</vt:lpstr>
      <vt:lpstr>Alcaldía Milpa Alta </vt:lpstr>
      <vt:lpstr>Alcaldía Tláhuac</vt:lpstr>
      <vt:lpstr>Alcaldía Tlalpan</vt:lpstr>
      <vt:lpstr>Alcaldía Venustiano Carranza</vt:lpstr>
      <vt:lpstr>Alcaldía Xochimilco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Sitios en donde se realizarán los 70 Gabinetes Vespertinos el próximo día 28 de Agosto de 2019</dc:title>
  <dc:creator>NSMJ01TM8X</dc:creator>
  <cp:lastModifiedBy>NSMJ01TM8X</cp:lastModifiedBy>
  <cp:revision>91</cp:revision>
  <dcterms:created xsi:type="dcterms:W3CDTF">2019-08-24T03:02:11Z</dcterms:created>
  <dcterms:modified xsi:type="dcterms:W3CDTF">2019-12-02T18:56:56Z</dcterms:modified>
</cp:coreProperties>
</file>