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59" r:id="rId7"/>
    <p:sldId id="260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6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7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7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44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 userDrawn="1"/>
        </p:nvCxnSpPr>
        <p:spPr>
          <a:xfrm>
            <a:off x="1490617" y="620688"/>
            <a:ext cx="7473871" cy="234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3528" y="23455"/>
            <a:ext cx="863918" cy="72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3">
            <a:extLst>
              <a:ext uri="{FF2B5EF4-FFF2-40B4-BE49-F238E27FC236}">
                <a16:creationId xmlns:a16="http://schemas.microsoft.com/office/drawing/2014/main" xmlns="" id="{A55B4407-5F0F-4F13-B96A-ED0815EC390D}"/>
              </a:ext>
            </a:extLst>
          </p:cNvPr>
          <p:cNvSpPr txBox="1"/>
          <p:nvPr userDrawn="1"/>
        </p:nvSpPr>
        <p:spPr>
          <a:xfrm>
            <a:off x="-15766" y="6599030"/>
            <a:ext cx="676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effectLst/>
                <a:latin typeface="Gotham" panose="02000504050000020004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Fuente:</a:t>
            </a:r>
            <a:r>
              <a:rPr lang="es-MX" sz="1100" baseline="0" dirty="0" smtClean="0">
                <a:effectLst/>
                <a:latin typeface="Gotham" panose="02000504050000020004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 Sistema para el Registro de Asistencia de  los </a:t>
            </a:r>
            <a:r>
              <a:rPr lang="es-MX" sz="1100" baseline="0" dirty="0" err="1" smtClean="0">
                <a:effectLst/>
                <a:latin typeface="Gotham" panose="02000504050000020004" pitchFamily="2" charset="0"/>
                <a:ea typeface="Arial Unicode MS" panose="020B0604020202020204" pitchFamily="34" charset="-128"/>
                <a:cs typeface="Arial" panose="020B0604020202020204" pitchFamily="34" charset="0"/>
              </a:rPr>
              <a:t>GSCyPJ</a:t>
            </a:r>
            <a:endParaRPr lang="es-MX" sz="1100" dirty="0">
              <a:effectLst/>
              <a:latin typeface="Gotham" panose="02000504050000020004" pitchFamily="2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301AD9E2-F186-4F8F-9945-E454C9746AEB}"/>
              </a:ext>
            </a:extLst>
          </p:cNvPr>
          <p:cNvSpPr/>
          <p:nvPr userDrawn="1"/>
        </p:nvSpPr>
        <p:spPr>
          <a:xfrm>
            <a:off x="4537027" y="232396"/>
            <a:ext cx="443191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4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Gotham" panose="02000504050000020004" pitchFamily="2" charset="0"/>
                <a:cs typeface="Arial" panose="020B0604020202020204" pitchFamily="34" charset="0"/>
              </a:rPr>
              <a:t>GAB</a:t>
            </a:r>
            <a:r>
              <a:rPr lang="x-none" sz="14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Gotham" panose="02000504050000020004" pitchFamily="2" charset="0"/>
                <a:cs typeface="Arial" panose="020B0604020202020204" pitchFamily="34" charset="0"/>
              </a:rPr>
              <a:t>INETE DE SEGURIDAD CIUDADANA Y PROCURACIÓN DE JUSTICIA</a:t>
            </a:r>
          </a:p>
        </p:txBody>
      </p:sp>
    </p:spTree>
    <p:extLst>
      <p:ext uri="{BB962C8B-B14F-4D97-AF65-F5344CB8AC3E}">
        <p14:creationId xmlns:p14="http://schemas.microsoft.com/office/powerpoint/2010/main" val="205713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7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09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8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08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8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BEC-2291-4038-9773-AC3D16058054}" type="datetimeFigureOut">
              <a:rPr lang="es-MX" smtClean="0"/>
              <a:t>04/04/2019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A1B8-B710-4453-A007-B544FE176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16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86342" y="2780928"/>
            <a:ext cx="3315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>
                <a:latin typeface="Gotham" panose="02000504050000020004" pitchFamily="2" charset="0"/>
                <a:cs typeface="Arial" panose="020B0604020202020204" pitchFamily="34" charset="0"/>
              </a:rPr>
              <a:t>MANUAL DE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A808F5D-969A-48ED-AEE6-3FE53BA6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54676"/>
            <a:ext cx="3609270" cy="886262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260F82B4-A226-40BA-8156-2034DCEDCB4B}"/>
              </a:ext>
            </a:extLst>
          </p:cNvPr>
          <p:cNvCxnSpPr>
            <a:cxnSpLocks/>
          </p:cNvCxnSpPr>
          <p:nvPr/>
        </p:nvCxnSpPr>
        <p:spPr>
          <a:xfrm>
            <a:off x="2051720" y="3501008"/>
            <a:ext cx="5184576" cy="0"/>
          </a:xfrm>
          <a:prstGeom prst="line">
            <a:avLst/>
          </a:prstGeom>
          <a:ln w="38100">
            <a:solidFill>
              <a:srgbClr val="0099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B75DB708-C275-4D72-A64F-3EE7BC9BA12B}"/>
              </a:ext>
            </a:extLst>
          </p:cNvPr>
          <p:cNvSpPr/>
          <p:nvPr/>
        </p:nvSpPr>
        <p:spPr>
          <a:xfrm>
            <a:off x="1665671" y="5877272"/>
            <a:ext cx="7478329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/>
            <a:r>
              <a:rPr lang="es-ES" sz="2600" b="1" cap="none" spc="0" dirty="0">
                <a:ln/>
                <a:solidFill>
                  <a:srgbClr val="27B620"/>
                </a:solidFill>
                <a:effectLst/>
                <a:latin typeface="Gotham" panose="02000504050000020004" pitchFamily="2" charset="0"/>
              </a:rPr>
              <a:t>GABINETE DE SEGURIDAD CIUDADANA Y </a:t>
            </a:r>
          </a:p>
          <a:p>
            <a:pPr algn="r"/>
            <a:r>
              <a:rPr lang="es-ES" sz="2600" b="1" cap="none" spc="0" dirty="0">
                <a:ln/>
                <a:solidFill>
                  <a:srgbClr val="27B620"/>
                </a:solidFill>
                <a:effectLst/>
                <a:latin typeface="Gotham" panose="02000504050000020004" pitchFamily="2" charset="0"/>
              </a:rPr>
              <a:t>PROCURACIÓN DE JUSTICIA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051720" y="36450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otham" panose="02000504050000020004" pitchFamily="2" charset="0"/>
                <a:cs typeface="Arial" panose="020B0604020202020204" pitchFamily="34" charset="0"/>
              </a:rPr>
              <a:t>SISTEMA DE ASISTENCIA PARA GABINETES DE SEGURIDAD CIUDADANA Y PROCURACIÓN DE JUSTICIA</a:t>
            </a:r>
          </a:p>
        </p:txBody>
      </p:sp>
    </p:spTree>
    <p:extLst>
      <p:ext uri="{BB962C8B-B14F-4D97-AF65-F5344CB8AC3E}">
        <p14:creationId xmlns:p14="http://schemas.microsoft.com/office/powerpoint/2010/main" val="11257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017764"/>
            <a:ext cx="705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2.4 Por ultimo asegúrese de cerrar su sesión dando clic en Salir que se encuentra en la parte superior derecha. </a:t>
            </a:r>
            <a:endParaRPr lang="es-MX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"/>
          <a:stretch/>
        </p:blipFill>
        <p:spPr bwMode="auto">
          <a:xfrm>
            <a:off x="755576" y="1579159"/>
            <a:ext cx="8136904" cy="47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7631832" y="1484784"/>
            <a:ext cx="1512168" cy="151216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0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6" b="91875"/>
          <a:stretch/>
        </p:blipFill>
        <p:spPr bwMode="auto">
          <a:xfrm>
            <a:off x="395537" y="2551207"/>
            <a:ext cx="8352927" cy="62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2" y="105273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Gotham"/>
              </a:rPr>
              <a:t>1. INGRESAR AL LOGIN</a:t>
            </a:r>
            <a:endParaRPr lang="es-MX" b="1" dirty="0">
              <a:latin typeface="Gotham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44413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Gotham"/>
              </a:rPr>
              <a:t>1.1 Abrir el navegador </a:t>
            </a:r>
            <a:r>
              <a:rPr lang="es-MX" b="1" dirty="0" smtClean="0">
                <a:latin typeface="Gotham"/>
              </a:rPr>
              <a:t>Google Chrome*</a:t>
            </a:r>
            <a:r>
              <a:rPr lang="es-MX" dirty="0" smtClean="0">
                <a:latin typeface="Gotham"/>
              </a:rPr>
              <a:t>, escribir la siguiente dirección :</a:t>
            </a:r>
          </a:p>
          <a:p>
            <a:pPr algn="ctr"/>
            <a:r>
              <a:rPr lang="es-MX" b="1" dirty="0" smtClean="0">
                <a:latin typeface="Gotham"/>
              </a:rPr>
              <a:t>http://jccdmx.000webhostapp.com/login</a:t>
            </a:r>
            <a:endParaRPr lang="es-MX" b="1" dirty="0">
              <a:latin typeface="Gotham"/>
            </a:endParaRPr>
          </a:p>
        </p:txBody>
      </p:sp>
      <p:sp>
        <p:nvSpPr>
          <p:cNvPr id="4" name="3 Flecha izquierda"/>
          <p:cNvSpPr/>
          <p:nvPr/>
        </p:nvSpPr>
        <p:spPr>
          <a:xfrm>
            <a:off x="5724128" y="2518247"/>
            <a:ext cx="576064" cy="43204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611560" y="2071881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Gotham"/>
              </a:rPr>
              <a:t>1.2 Teclear Usuario y Clave que fueron proporcionados por la Dirección de Estadística.</a:t>
            </a:r>
            <a:endParaRPr lang="es-MX" dirty="0">
              <a:latin typeface="Gotham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636813" y="3284984"/>
            <a:ext cx="3870374" cy="3046068"/>
            <a:chOff x="2636813" y="3175352"/>
            <a:chExt cx="3870374" cy="30460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813" y="3175352"/>
              <a:ext cx="3870374" cy="3046068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7" name="6 Flecha derecha"/>
            <p:cNvSpPr/>
            <p:nvPr/>
          </p:nvSpPr>
          <p:spPr>
            <a:xfrm>
              <a:off x="2771736" y="4552138"/>
              <a:ext cx="565278" cy="38903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14 Flecha derecha"/>
            <p:cNvSpPr/>
            <p:nvPr/>
          </p:nvSpPr>
          <p:spPr>
            <a:xfrm>
              <a:off x="2784976" y="5063743"/>
              <a:ext cx="565278" cy="38903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347864" y="4653136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Usuario:_________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382820" y="5133573"/>
              <a:ext cx="207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Clave:___________ 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2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76" y="2348880"/>
            <a:ext cx="7097316" cy="24155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7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268760"/>
            <a:ext cx="4176464" cy="50211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grpSp>
        <p:nvGrpSpPr>
          <p:cNvPr id="2" name="1 Grupo"/>
          <p:cNvGrpSpPr/>
          <p:nvPr/>
        </p:nvGrpSpPr>
        <p:grpSpPr>
          <a:xfrm>
            <a:off x="4668292" y="1268760"/>
            <a:ext cx="4274484" cy="5202129"/>
            <a:chOff x="4668292" y="1268760"/>
            <a:chExt cx="4274484" cy="520212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292" y="1268760"/>
              <a:ext cx="4274484" cy="502115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6108939"/>
              <a:ext cx="742950" cy="3619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6" name="5 Flecha izquierda"/>
          <p:cNvSpPr/>
          <p:nvPr/>
        </p:nvSpPr>
        <p:spPr>
          <a:xfrm>
            <a:off x="6177260" y="6082757"/>
            <a:ext cx="576064" cy="43204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7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920259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972" y="86807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otham"/>
              </a:rPr>
              <a:t>2</a:t>
            </a:r>
            <a:r>
              <a:rPr lang="es-MX" b="1" dirty="0" smtClean="0">
                <a:latin typeface="Gotham"/>
              </a:rPr>
              <a:t>. DESCARGAR EXCEL</a:t>
            </a:r>
            <a:endParaRPr lang="es-MX" b="1" dirty="0">
              <a:latin typeface="Gotham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85517" y="127921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Gotham"/>
              </a:rPr>
              <a:t>2.1 El segundo paso consiste en descargar el excel para que puedan ubicar su coordinación territorial y observen los datos que han capturado. Dar clic en el modulo Asistencias posteriormente dar clic en Descargar Excel.</a:t>
            </a:r>
            <a:endParaRPr lang="es-MX" dirty="0">
              <a:latin typeface="Gotham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"/>
          <a:stretch/>
        </p:blipFill>
        <p:spPr bwMode="auto">
          <a:xfrm>
            <a:off x="323528" y="1925543"/>
            <a:ext cx="8629850" cy="459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izquierda"/>
          <p:cNvSpPr/>
          <p:nvPr/>
        </p:nvSpPr>
        <p:spPr>
          <a:xfrm>
            <a:off x="900676" y="2780928"/>
            <a:ext cx="1111509" cy="43204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Flecha izquierda"/>
          <p:cNvSpPr/>
          <p:nvPr/>
        </p:nvSpPr>
        <p:spPr>
          <a:xfrm>
            <a:off x="3491880" y="3717032"/>
            <a:ext cx="1002557" cy="59617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3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" r="15282" b="34582"/>
          <a:stretch/>
        </p:blipFill>
        <p:spPr bwMode="auto">
          <a:xfrm>
            <a:off x="251521" y="1612250"/>
            <a:ext cx="87865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79322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Gotham"/>
              </a:rPr>
              <a:t>2.2 Una vez descargado el excel buscamos nuestra coordinación territorial; </a:t>
            </a:r>
            <a:r>
              <a:rPr lang="es-MX" b="1" dirty="0" smtClean="0">
                <a:latin typeface="Gotham"/>
              </a:rPr>
              <a:t>presionando las teclas </a:t>
            </a:r>
            <a:endParaRPr lang="es-MX" b="1" dirty="0">
              <a:latin typeface="Gotham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73" y="714702"/>
            <a:ext cx="1372454" cy="46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1268760"/>
            <a:ext cx="797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Gotham"/>
              </a:rPr>
              <a:t>Posteriormente saldrá un recuadro donde escribirán su coordinación territorial y dar </a:t>
            </a:r>
            <a:r>
              <a:rPr lang="es-MX" b="1" dirty="0" smtClean="0">
                <a:latin typeface="Gotham"/>
              </a:rPr>
              <a:t>clic en buscar siguiente.</a:t>
            </a:r>
            <a:endParaRPr lang="es-MX" b="1" dirty="0">
              <a:latin typeface="Gotham"/>
            </a:endParaRPr>
          </a:p>
        </p:txBody>
      </p:sp>
      <p:sp>
        <p:nvSpPr>
          <p:cNvPr id="6" name="5 Flecha derecha"/>
          <p:cNvSpPr/>
          <p:nvPr/>
        </p:nvSpPr>
        <p:spPr>
          <a:xfrm>
            <a:off x="3654714" y="4840170"/>
            <a:ext cx="1205318" cy="60505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Flecha arriba"/>
          <p:cNvSpPr/>
          <p:nvPr/>
        </p:nvSpPr>
        <p:spPr>
          <a:xfrm>
            <a:off x="6444208" y="5949280"/>
            <a:ext cx="561023" cy="79208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5292080" y="4797152"/>
            <a:ext cx="864096" cy="60505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" t="3390" r="3762" b="3665"/>
          <a:stretch/>
        </p:blipFill>
        <p:spPr bwMode="auto">
          <a:xfrm>
            <a:off x="0" y="1246467"/>
            <a:ext cx="9036496" cy="50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74389" y="62296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Gotham"/>
              </a:rPr>
              <a:t>2.3 Para visualizar las asistencias del Gabinete Vespertino, dar clic en el módulo “Mis Asistencias Vespertinas Miércoles”, y si desean descargarlas en formato Excel dar clic en “Descargar Excel”.</a:t>
            </a:r>
            <a:endParaRPr lang="es-MX" b="1" dirty="0">
              <a:latin typeface="Gotham"/>
            </a:endParaRPr>
          </a:p>
        </p:txBody>
      </p:sp>
      <p:sp>
        <p:nvSpPr>
          <p:cNvPr id="5" name="4 Flecha izquierda"/>
          <p:cNvSpPr/>
          <p:nvPr/>
        </p:nvSpPr>
        <p:spPr>
          <a:xfrm>
            <a:off x="3366395" y="2060848"/>
            <a:ext cx="1002557" cy="59617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Flecha arriba"/>
          <p:cNvSpPr/>
          <p:nvPr/>
        </p:nvSpPr>
        <p:spPr>
          <a:xfrm>
            <a:off x="643434" y="2924944"/>
            <a:ext cx="561023" cy="79208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58040" y="83671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Gotham"/>
              </a:rPr>
              <a:t>2.4 Creación </a:t>
            </a:r>
            <a:r>
              <a:rPr lang="es-MX" dirty="0">
                <a:latin typeface="Gotham"/>
              </a:rPr>
              <a:t>del botón “Reunión de Alcaldía con Jefa de Gobierno”, </a:t>
            </a:r>
            <a:r>
              <a:rPr lang="es-MX" b="1" dirty="0">
                <a:latin typeface="Gotham"/>
              </a:rPr>
              <a:t>para la asistencia diaria</a:t>
            </a:r>
            <a:r>
              <a:rPr lang="es-MX" dirty="0">
                <a:latin typeface="Gotham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3010"/>
            <a:ext cx="8352928" cy="445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Flecha izquierda"/>
          <p:cNvSpPr/>
          <p:nvPr/>
        </p:nvSpPr>
        <p:spPr>
          <a:xfrm>
            <a:off x="3066640" y="2790133"/>
            <a:ext cx="1002557" cy="59617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6922" y="5805263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Gotham"/>
              </a:rPr>
              <a:t>En caso de que la Mesa de Trabajo </a:t>
            </a:r>
            <a:r>
              <a:rPr lang="es-MX" b="1" dirty="0">
                <a:latin typeface="Gotham"/>
              </a:rPr>
              <a:t>No</a:t>
            </a:r>
            <a:r>
              <a:rPr lang="es-MX" dirty="0">
                <a:latin typeface="Gotham"/>
              </a:rPr>
              <a:t> se haya realizado por el motivo de que asistió a la reunión con la Jefa de Gobierno, favor de marcar el campo. En caso de que haya sido por un motivo diferente a este, escribir cual fue el motivo. </a:t>
            </a:r>
            <a:endParaRPr lang="es-MX" dirty="0"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799608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257</Words>
  <Application>Microsoft Office PowerPoint</Application>
  <PresentationFormat>Presentación en pantalla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USUARIO-PC</dc:creator>
  <cp:lastModifiedBy>USUARIO-PC</cp:lastModifiedBy>
  <cp:revision>9</cp:revision>
  <dcterms:created xsi:type="dcterms:W3CDTF">2019-02-12T00:06:04Z</dcterms:created>
  <dcterms:modified xsi:type="dcterms:W3CDTF">2019-04-04T19:59:44Z</dcterms:modified>
</cp:coreProperties>
</file>