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308" r:id="rId5"/>
    <p:sldId id="366" r:id="rId6"/>
    <p:sldId id="373" r:id="rId7"/>
    <p:sldId id="344" r:id="rId8"/>
    <p:sldId id="349" r:id="rId9"/>
    <p:sldId id="345" r:id="rId10"/>
    <p:sldId id="348" r:id="rId11"/>
    <p:sldId id="346" r:id="rId12"/>
    <p:sldId id="351" r:id="rId13"/>
    <p:sldId id="352" r:id="rId14"/>
    <p:sldId id="354" r:id="rId15"/>
    <p:sldId id="355" r:id="rId16"/>
    <p:sldId id="367" r:id="rId17"/>
    <p:sldId id="350" r:id="rId18"/>
    <p:sldId id="353" r:id="rId19"/>
    <p:sldId id="356" r:id="rId20"/>
    <p:sldId id="358" r:id="rId21"/>
    <p:sldId id="357" r:id="rId22"/>
    <p:sldId id="368" r:id="rId23"/>
    <p:sldId id="360" r:id="rId24"/>
    <p:sldId id="359" r:id="rId25"/>
    <p:sldId id="369" r:id="rId26"/>
    <p:sldId id="361" r:id="rId27"/>
    <p:sldId id="363" r:id="rId28"/>
    <p:sldId id="370" r:id="rId29"/>
    <p:sldId id="364" r:id="rId30"/>
    <p:sldId id="365" r:id="rId31"/>
    <p:sldId id="371" r:id="rId32"/>
    <p:sldId id="372" r:id="rId33"/>
    <p:sldId id="375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/>
        </p14:section>
        <p14:section name="Title/intro examples" id="{EAFC2341-9A9E-4C28-BFFA-6B825D0AC4BA}">
          <p14:sldIdLst>
            <p14:sldId id="308"/>
            <p14:sldId id="366"/>
            <p14:sldId id="373"/>
            <p14:sldId id="344"/>
            <p14:sldId id="349"/>
            <p14:sldId id="345"/>
            <p14:sldId id="348"/>
            <p14:sldId id="346"/>
            <p14:sldId id="351"/>
            <p14:sldId id="352"/>
            <p14:sldId id="354"/>
            <p14:sldId id="355"/>
            <p14:sldId id="367"/>
            <p14:sldId id="350"/>
            <p14:sldId id="353"/>
            <p14:sldId id="356"/>
            <p14:sldId id="358"/>
            <p14:sldId id="357"/>
            <p14:sldId id="368"/>
            <p14:sldId id="360"/>
            <p14:sldId id="359"/>
            <p14:sldId id="369"/>
            <p14:sldId id="361"/>
            <p14:sldId id="363"/>
            <p14:sldId id="370"/>
            <p14:sldId id="364"/>
            <p14:sldId id="365"/>
            <p14:sldId id="371"/>
            <p14:sldId id="372"/>
            <p14:sldId id="375"/>
          </p14:sldIdLst>
        </p14:section>
        <p14:section name="Content slide examples" id="{C335665F-6942-4633-9A59-9BC53EDA1E36}">
          <p14:sldIdLst/>
        </p14:section>
        <p14:section name="Closing slide exampl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D33DB-7CCB-7A45-BF01-820508E2057E}" v="17" dt="2025-06-30T11:53:04.822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45" autoAdjust="0"/>
  </p:normalViewPr>
  <p:slideViewPr>
    <p:cSldViewPr snapToGrid="0" showGuides="1">
      <p:cViewPr varScale="1">
        <p:scale>
          <a:sx n="127" d="100"/>
          <a:sy n="127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7/9/25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Arial" panose="020B0604020202020204" pitchFamily="34" charset="0"/>
      <a:buChar char="•"/>
      <a:defRPr sz="1000">
        <a:latin typeface="+mn-lt"/>
      </a:defRPr>
    </a:lvl2pPr>
    <a:lvl3pPr marL="342900" indent="-112713" algn="l">
      <a:buFont typeface="Arial" panose="020B0604020202020204" pitchFamily="34" charset="0"/>
      <a:buChar char="•"/>
      <a:defRPr sz="900">
        <a:latin typeface="+mn-lt"/>
      </a:defRPr>
    </a:lvl3pPr>
    <a:lvl4pPr marL="460375" indent="-112713" algn="l">
      <a:buFont typeface="Arial" panose="020B0604020202020204" pitchFamily="34" charset="0"/>
      <a:buChar char="•"/>
      <a:defRPr sz="800">
        <a:latin typeface="+mn-lt"/>
      </a:defRPr>
    </a:lvl4pPr>
    <a:lvl5pPr marL="571500" indent="-112713" algn="l">
      <a:buFont typeface="Arial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8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CD-E019-4C08-B5A4-5F61D7C5C7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E358-2729-446E-A347-B15F9BDA98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A78113E-7EB8-4DE2-8CBF-D29C6230462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763AAD7-74C8-41FD-9725-0A3F857D6E2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D7EB03D-A4F9-4B94-8D66-50E64636E3D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agenda summary </a:t>
            </a:r>
            <a:r>
              <a:rPr lang="en-GB" dirty="0"/>
              <a:t>here in Palatino Linotype 24pt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C36967-E06B-4969-8A84-34414BB2719E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C62F-A91E-4A96-A8DD-B514B9CC789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97E9-6648-4C18-B41E-51CD1E7E3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054-D45D-43B9-A715-CB9811EA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8EF8B7-9D2C-4DDE-ABE1-8FC06C7B0A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BD60C-9F72-40D7-86A8-E9D46FD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117A191-D16A-460E-B7BA-7BF7C04A205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1201FE-E268-4CDE-95EA-46510FB9E57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3EBB-4B76-4B76-A883-A5F8C55DD7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282C-BD3B-4F10-981C-FDEEBAADFF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98C7D2-83A7-4A9C-99DF-E18DFFFE1B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02BE-D67B-4652-93F1-A99CED0D15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61CF-EB8A-421E-B9B8-AA3A4D90D3F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FCDC-02F2-450B-8A41-6D602E21D7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73D0-E25F-4121-B46E-C977B93C85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801770-C3F9-4ABD-9427-010C745B605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BFFAF-2A5A-4146-8785-B71A2FFAD7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41B1F-78D9-4953-A12A-4B67B6AF38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96DA2C-092A-4DF9-A6E7-8B07016452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C63E-F15E-4C0B-AF50-21103AC68C3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5FEE-951C-4AB1-A5BA-733E8D6B70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443840-6E6B-4EB9-979C-F63E32C2A65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5531F-1F72-4FFD-8F72-619B3652C1F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109A-368D-4DCA-B078-4A0F050889E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C8D5-C033-461A-958D-290DCBC41F1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35D7-1CC8-4C79-A1E0-8638A1ED7CA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1404-8E34-4C2F-8D99-239BD7B8841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4481-1B7D-4FEF-AD70-CBFD72F6213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611A-32AD-4363-9F59-4DD34EEBD07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0E5A3736-C9C6-4311-80A7-2FFA47E2515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0291C7-0C7B-43D2-8CFC-304243A1CD04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ADAF-2195-4A35-8FEB-B95CCB8CCE5C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4FC82-B8F8-4C4C-8DB2-C1B82A51BA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2B40-3B58-479B-A589-9823B0E14C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D53ECFC-028B-4E16-9620-7FF8225BDC2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</a:t>
            </a:r>
            <a:r>
              <a:rPr lang="en-GB" dirty="0"/>
              <a:t> 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DB60-63D2-4785-893C-E73763A372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511C9-42FA-4DE8-9CC5-2E1BE2E6643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77C3923-DF26-4DDD-85E3-7AA6D35E27B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CC36B3-A978-4435-96FC-F8B3A1FA66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BAD95D-8CC0-461D-B13E-1E3ABF7456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6A7A-D9D5-47DA-82CE-8DBF6730F5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972-5B37-42E7-9449-D3BA0BF560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EE3D-E490-48C4-9EDD-A3D64349DFA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B91A-AC4F-4911-8401-AA8DD14F283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5A95DA0-4CC3-42BB-A186-3CFB82C7DFE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B70CB6-23E9-4FFC-BB1B-65EBB057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A698-E7DB-4624-B7D9-5624ABB23E7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0E20-EA02-4CDC-95F3-0B3EA7041BD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70D0A86-B078-47E6-B09D-9429129BD76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3ED2B-6496-48D2-9FCC-98A919B6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38B-4F4A-4077-99F7-2698BAA54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69CB13A-E4BB-46D3-936E-B4BD4E53CAA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8B3B-7EEB-4EA8-993C-430603A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01CF-71D3-40C7-8168-8E9BC701A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C9D1668-977E-453D-82ED-6ABCFF2804F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A68-0526-4B10-8725-674ED46D4C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03CB-4264-4F68-9F35-0391A50E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BF2708B-7411-439F-ACDE-ACBD46CABC0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258A-0B44-43BE-A3B3-ECE0D5D5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1A548-5D5A-420A-BF48-ADAACADF1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B5648-1933-4CE2-8092-54D37C74B7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77EF44-2533-4C8A-9BCE-17E84D8B3A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A793-E8C8-48E9-8AD9-3AA61015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117D-BB63-449A-A809-AA330D35A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455F6FE-666E-402E-9B6E-AF3462A6F6CE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Metastore</a:t>
            </a:r>
            <a:r>
              <a:rPr lang="en-US" dirty="0"/>
              <a:t> Backup &amp; Restore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Guido Schmutz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4C9F9-DC83-8792-8703-100642521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9550B-7B5F-5AD2-61CA-2BF09CB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ED32E-9076-B682-40D1-A7AF30020861}"/>
              </a:ext>
            </a:extLst>
          </p:cNvPr>
          <p:cNvSpPr txBox="1"/>
          <p:nvPr/>
        </p:nvSpPr>
        <p:spPr>
          <a:xfrm>
            <a:off x="381000" y="1533328"/>
            <a:ext cx="11430000" cy="229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BIGINT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's3a://flight-bucket/refined/flights-per-carrier';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77F3A-6E02-728C-B8E3-9BD16E653CD1}"/>
              </a:ext>
            </a:extLst>
          </p:cNvPr>
          <p:cNvSpPr txBox="1"/>
          <p:nvPr/>
        </p:nvSpPr>
        <p:spPr>
          <a:xfrm>
            <a:off x="381000" y="4699861"/>
            <a:ext cx="11430000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487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72CE-C713-1C68-40B8-0F8DB517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F6BD1F-34B4-53F2-0990-73EF35A3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32DF8-97AB-AF0E-66BB-5587CF1ACA32}"/>
              </a:ext>
            </a:extLst>
          </p:cNvPr>
          <p:cNvSpPr txBox="1"/>
          <p:nvPr/>
        </p:nvSpPr>
        <p:spPr>
          <a:xfrm>
            <a:off x="381000" y="1775675"/>
            <a:ext cx="11430000" cy="229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"8","8","CREATE_TABLE","2025-07-08 18:55:15.000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"9","9","ALTER_TABLE","2025-07-08 18:55:16.000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"10","10","ALTER_TABLE","2025-07-08 18:55:17.000 UTC"</a:t>
            </a:r>
          </a:p>
        </p:txBody>
      </p:sp>
    </p:spTree>
    <p:extLst>
      <p:ext uri="{BB962C8B-B14F-4D97-AF65-F5344CB8AC3E}">
        <p14:creationId xmlns:p14="http://schemas.microsoft.com/office/powerpoint/2010/main" val="24743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597-9A66-38C0-7E24-D5849B17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0E9E-D452-7A5B-257A-590939C42B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80913-E47C-6319-757D-F7EBE755A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7812-B6BB-DD99-216E-148B4C0EF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763E-50AB-BE6B-5440-82CB584A85F3}"/>
              </a:ext>
            </a:extLst>
          </p:cNvPr>
          <p:cNvSpPr txBox="1"/>
          <p:nvPr/>
        </p:nvSpPr>
        <p:spPr>
          <a:xfrm>
            <a:off x="380999" y="2460125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backup/2</a:t>
            </a:r>
          </a:p>
        </p:txBody>
      </p:sp>
    </p:spTree>
    <p:extLst>
      <p:ext uri="{BB962C8B-B14F-4D97-AF65-F5344CB8AC3E}">
        <p14:creationId xmlns:p14="http://schemas.microsoft.com/office/powerpoint/2010/main" val="100063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EFDF-5940-A88D-5713-34F2BD22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D5845-54B1-C8E2-C83B-AD4F049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09D4D-27AA-3AA0-2AE4-00644DC10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14691-13FD-C35C-02DA-03B524773054}"/>
              </a:ext>
            </a:extLst>
          </p:cNvPr>
          <p:cNvSpPr txBox="1"/>
          <p:nvPr/>
        </p:nvSpPr>
        <p:spPr>
          <a:xfrm>
            <a:off x="380999" y="1692613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/data-transfer/flight-data/flights-medium-parquet-partitioned/flights/year=2008/month=3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37A1E-B0B9-221E-7291-949C16A6AAE8}"/>
              </a:ext>
            </a:extLst>
          </p:cNvPr>
          <p:cNvSpPr txBox="1"/>
          <p:nvPr/>
        </p:nvSpPr>
        <p:spPr>
          <a:xfrm>
            <a:off x="380999" y="2492713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96694014-d420-4e8f-968c-cc39d38bf3a3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3.251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C9259-03A3-073A-1B08-8668E2286978}"/>
              </a:ext>
            </a:extLst>
          </p:cNvPr>
          <p:cNvSpPr txBox="1"/>
          <p:nvPr/>
        </p:nvSpPr>
        <p:spPr>
          <a:xfrm>
            <a:off x="380999" y="4942039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15FF3-FCE7-7D2C-8C22-1AAAE42BCC12}"/>
              </a:ext>
            </a:extLst>
          </p:cNvPr>
          <p:cNvSpPr txBox="1"/>
          <p:nvPr/>
        </p:nvSpPr>
        <p:spPr>
          <a:xfrm>
            <a:off x="10847195" y="2553839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514D7-8FBC-B74F-68B1-0CB23A9352A7}"/>
              </a:ext>
            </a:extLst>
          </p:cNvPr>
          <p:cNvSpPr txBox="1"/>
          <p:nvPr/>
        </p:nvSpPr>
        <p:spPr>
          <a:xfrm>
            <a:off x="380999" y="3985310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13BB0-AE4F-6DC3-C82A-6BCE6C40566D}"/>
              </a:ext>
            </a:extLst>
          </p:cNvPr>
          <p:cNvSpPr txBox="1"/>
          <p:nvPr/>
        </p:nvSpPr>
        <p:spPr>
          <a:xfrm>
            <a:off x="10847195" y="4005450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E50AC-D87D-385E-DCBC-7EDE314B2EB3}"/>
              </a:ext>
            </a:extLst>
          </p:cNvPr>
          <p:cNvSpPr txBox="1"/>
          <p:nvPr/>
        </p:nvSpPr>
        <p:spPr>
          <a:xfrm>
            <a:off x="380999" y="6036942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/data-transfer/airport-data/airports-3.csv minio-1/flight-bucket/raw/airports/airports-3.csv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B1010-DF7A-FB9A-6961-43E6835FFA7A}"/>
              </a:ext>
            </a:extLst>
          </p:cNvPr>
          <p:cNvSpPr txBox="1"/>
          <p:nvPr/>
        </p:nvSpPr>
        <p:spPr>
          <a:xfrm>
            <a:off x="380999" y="5676900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rm minio-1/flight-bucket/raw/airports/airports-2.csv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FEDB86-33DA-0261-5FB3-87845108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04524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22BE-51BD-1579-3A3D-931E109E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A977B5-53CF-FD0B-C57C-3A480BA4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3C63A7-6875-5EC3-E630-D170EB3C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DF80-024D-97A5-875B-9D5FE5F7EF98}"/>
              </a:ext>
            </a:extLst>
          </p:cNvPr>
          <p:cNvSpPr txBox="1"/>
          <p:nvPr/>
        </p:nvSpPr>
        <p:spPr>
          <a:xfrm>
            <a:off x="381000" y="1181100"/>
            <a:ext cx="11430000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"8","8","CREATE_TABLE","2025-07-08 18:55:15.000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"9","9","ALTER_TABLE","2025-07-08 18:55:16.000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"10","10","ALTER_TABLE","2025-07-08 18:55:17.000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"11","11","ADD_PARTITION","2025-07-08 18:55:31.000 UTC"</a:t>
            </a:r>
          </a:p>
        </p:txBody>
      </p:sp>
    </p:spTree>
    <p:extLst>
      <p:ext uri="{BB962C8B-B14F-4D97-AF65-F5344CB8AC3E}">
        <p14:creationId xmlns:p14="http://schemas.microsoft.com/office/powerpoint/2010/main" val="276631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050-99BB-5F32-3B6F-508E60A5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B049E-C23F-0A44-9275-CEF75563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48651-81BB-CCEA-0FED-BEEDE9EAC7D2}"/>
              </a:ext>
            </a:extLst>
          </p:cNvPr>
          <p:cNvSpPr txBox="1"/>
          <p:nvPr/>
        </p:nvSpPr>
        <p:spPr>
          <a:xfrm>
            <a:off x="381000" y="1533328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"2150"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FC8E-0041-688E-A342-9EA25ED6E6BE}"/>
              </a:ext>
            </a:extLst>
          </p:cNvPr>
          <p:cNvSpPr txBox="1"/>
          <p:nvPr/>
        </p:nvSpPr>
        <p:spPr>
          <a:xfrm>
            <a:off x="381000" y="2682301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"1791091"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383BB-1CE2-F99F-769B-43030C3F873B}"/>
              </a:ext>
            </a:extLst>
          </p:cNvPr>
          <p:cNvSpPr txBox="1"/>
          <p:nvPr/>
        </p:nvSpPr>
        <p:spPr>
          <a:xfrm>
            <a:off x="381000" y="4171132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backup/3</a:t>
            </a:r>
          </a:p>
        </p:txBody>
      </p:sp>
    </p:spTree>
    <p:extLst>
      <p:ext uri="{BB962C8B-B14F-4D97-AF65-F5344CB8AC3E}">
        <p14:creationId xmlns:p14="http://schemas.microsoft.com/office/powerpoint/2010/main" val="349250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4927-0ADD-F7BA-B11E-CB753C3A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8AB77A-825E-E60D-3C3A-73CB1F95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CB347-63FD-304D-D591-DCDEF273BC42}"/>
              </a:ext>
            </a:extLst>
          </p:cNvPr>
          <p:cNvSpPr txBox="1"/>
          <p:nvPr/>
        </p:nvSpPr>
        <p:spPr>
          <a:xfrm>
            <a:off x="381000" y="3124774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/data-transfer/airport-data/airports-4.csv minio-1/flight-bucket/raw/airports/airports-4.csv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66A6B-74F4-01EF-B0BA-443902B44A67}"/>
              </a:ext>
            </a:extLst>
          </p:cNvPr>
          <p:cNvSpPr txBox="1"/>
          <p:nvPr/>
        </p:nvSpPr>
        <p:spPr>
          <a:xfrm>
            <a:off x="381000" y="540149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/data-transfer/flight-data/flights-medium-parquet-partitioned/flights/year=2008/month=4 minio-1/flight-bucket/refined/flights/year=2008/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6BE1-B1B4-6708-6318-EC69144CB782}"/>
              </a:ext>
            </a:extLst>
          </p:cNvPr>
          <p:cNvSpPr txBox="1"/>
          <p:nvPr/>
        </p:nvSpPr>
        <p:spPr>
          <a:xfrm>
            <a:off x="381000" y="3586026"/>
            <a:ext cx="11430000" cy="161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18:46:51 UTC]     0B STANDARD null v1 PUT /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18:55:14 UTC]     0B STANDARD 419956a9-0771-45ad-8953-e7e2cdcd58bb v2 DEL airports-1.csv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18:54:57 UTC] 136KiB STANDARD 0233de71-dc24-4897-acbd-dce4f9e1e799 v1 PUT airports-1.csv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18:55:32 UTC]     0B STANDARD 02576af1-48d1-4a7f-9ac9-bf9817bc1775 v2 DEL airports-2.csv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18:55:14 UTC] 169KiB STANDARD cef89278-f727-434a-b79e-9e963a1a2bd2 v1 PUT airports-2.csv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18:55:49 UTC]     0B STANDARD a62ed74a-85f6-4f2d-8fee-76bfaf8c3b20 v2 DEL airports-3.csv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18:55:32 UTC] 293KiB STANDARD c2d41031-54a7-4d1f-b53f-88eb2ab8a45c v1 PUT airports-3.csv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18:55:49 UTC]  11MiB STANDARD 1b8f4d82-23fd-4bc3-aa5a-0a1ccf04235b v1 PUT airports-4.csv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2668D-E2D5-EB7C-98EB-3BF23ECF6632}"/>
              </a:ext>
            </a:extLst>
          </p:cNvPr>
          <p:cNvSpPr txBox="1"/>
          <p:nvPr/>
        </p:nvSpPr>
        <p:spPr>
          <a:xfrm>
            <a:off x="381000" y="2088432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CFD81-2D69-FBEA-C275-4396FC054423}"/>
              </a:ext>
            </a:extLst>
          </p:cNvPr>
          <p:cNvSpPr txBox="1"/>
          <p:nvPr/>
        </p:nvSpPr>
        <p:spPr>
          <a:xfrm>
            <a:off x="381000" y="2749649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rm minio-1/flight-bucket/raw/airports/airports-3.csv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69843-2DFA-DCAA-3B46-A9004E5B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04524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7506-6984-2FB2-8AD2-AE32CF09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D0122-EC3B-1BBC-BC55-7CD834BF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66CF2-7265-602C-DB5E-5EB5CB3B270E}"/>
              </a:ext>
            </a:extLst>
          </p:cNvPr>
          <p:cNvSpPr txBox="1"/>
          <p:nvPr/>
        </p:nvSpPr>
        <p:spPr>
          <a:xfrm>
            <a:off x="381000" y="3429000"/>
            <a:ext cx="114300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"8","8","CREATE_TABLE","2025-07-08 18:55:15.000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"9","9","ALTER_TABLE","2025-07-08 18:55:16.000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"10","10","ALTER_TABLE","2025-07-08 18:55:17.000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"11","11","ADD_PARTITION","2025-07-08 18:55:31.000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"12","12","ADD_PARTITION","2025-07-08 18:55:50.000 UTC"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FAB4E-6499-C18B-EB72-7C5C7D855A19}"/>
              </a:ext>
            </a:extLst>
          </p:cNvPr>
          <p:cNvSpPr txBox="1"/>
          <p:nvPr/>
        </p:nvSpPr>
        <p:spPr>
          <a:xfrm>
            <a:off x="381000" y="1181100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ee1b550d-466d-4a9d-a327-9090f95ca4c5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3.543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89D1B-6FF3-26C1-BAF2-7E9DB5D5CC5D}"/>
              </a:ext>
            </a:extLst>
          </p:cNvPr>
          <p:cNvSpPr txBox="1"/>
          <p:nvPr/>
        </p:nvSpPr>
        <p:spPr>
          <a:xfrm>
            <a:off x="381000" y="273077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7A387-7429-7E31-07CE-B7442F1E27CE}"/>
              </a:ext>
            </a:extLst>
          </p:cNvPr>
          <p:cNvSpPr txBox="1"/>
          <p:nvPr/>
        </p:nvSpPr>
        <p:spPr>
          <a:xfrm>
            <a:off x="10762623" y="273077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4047C-1171-979D-21CE-8A69E08EAD24}"/>
              </a:ext>
            </a:extLst>
          </p:cNvPr>
          <p:cNvSpPr txBox="1"/>
          <p:nvPr/>
        </p:nvSpPr>
        <p:spPr>
          <a:xfrm>
            <a:off x="10762623" y="1181100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338961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121DB-B3CA-2E99-9F9A-3DD849C2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3B867A-9346-051A-99A8-66B7398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79D8A-4F58-DD45-C87E-F077C8C11E7B}"/>
              </a:ext>
            </a:extLst>
          </p:cNvPr>
          <p:cNvSpPr txBox="1"/>
          <p:nvPr/>
        </p:nvSpPr>
        <p:spPr>
          <a:xfrm>
            <a:off x="381000" y="153332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"81193"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1B869-06A7-047E-A205-3DF9E5861DE6}"/>
              </a:ext>
            </a:extLst>
          </p:cNvPr>
          <p:cNvSpPr txBox="1"/>
          <p:nvPr/>
        </p:nvSpPr>
        <p:spPr>
          <a:xfrm>
            <a:off x="381000" y="268230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"2389217"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AE27-F3AC-5854-8AA8-1BE84EE194CB}"/>
              </a:ext>
            </a:extLst>
          </p:cNvPr>
          <p:cNvSpPr txBox="1"/>
          <p:nvPr/>
        </p:nvSpPr>
        <p:spPr>
          <a:xfrm>
            <a:off x="381000" y="413455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backup/4</a:t>
            </a:r>
          </a:p>
        </p:txBody>
      </p:sp>
    </p:spTree>
    <p:extLst>
      <p:ext uri="{BB962C8B-B14F-4D97-AF65-F5344CB8AC3E}">
        <p14:creationId xmlns:p14="http://schemas.microsoft.com/office/powerpoint/2010/main" val="424342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2C59-1DDF-98D0-34FA-97AD891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4EDB8-5A45-44A2-59F3-868C040B59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B26F3-1076-D0C4-60C9-28AB9E28EBCE}"/>
              </a:ext>
            </a:extLst>
          </p:cNvPr>
          <p:cNvSpPr txBox="1"/>
          <p:nvPr/>
        </p:nvSpPr>
        <p:spPr>
          <a:xfrm>
            <a:off x="380999" y="1850055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418BA-8051-0C07-577B-1AC9F48E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04524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C7774-63D6-EC00-C59D-B0ECB44E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E6163-7ED8-9D03-1434-178169FE9B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 state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dirty="0"/>
              <a:t> with different versions</a:t>
            </a:r>
          </a:p>
          <a:p>
            <a:r>
              <a:rPr lang="en-US" dirty="0"/>
              <a:t>one transactional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dirty="0"/>
              <a:t> with partitions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D6F26-4D77-330C-D509-3859C24D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123" y="2266509"/>
            <a:ext cx="9802006" cy="43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1ABB-5044-92CA-FCC2-57D17BB2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74897-F212-FA88-4599-105A6BA0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405" y="2694432"/>
            <a:ext cx="9103091" cy="40035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DEF18F-9CF8-CD1D-E9A2-DD47B8B8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end of Period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A0F17-8978-AFCF-B96B-82264D30824A}"/>
              </a:ext>
            </a:extLst>
          </p:cNvPr>
          <p:cNvSpPr txBox="1"/>
          <p:nvPr/>
        </p:nvSpPr>
        <p:spPr>
          <a:xfrm>
            <a:off x="381000" y="1207464"/>
            <a:ext cx="11430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minio-1 &amp;&amp; docker rm minio-1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backup/2/*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7C951-285F-9D91-2278-0322DF61EB49}"/>
              </a:ext>
            </a:extLst>
          </p:cNvPr>
          <p:cNvSpPr txBox="1"/>
          <p:nvPr/>
        </p:nvSpPr>
        <p:spPr>
          <a:xfrm>
            <a:off x="4805827" y="2706624"/>
            <a:ext cx="1524000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04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EBE7-A8FF-7F27-20AC-0A06FA07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EE3B41-C96F-82A7-B702-7F9151B5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97CF3-AEC0-4B1B-A411-B357CAA73350}"/>
              </a:ext>
            </a:extLst>
          </p:cNvPr>
          <p:cNvSpPr txBox="1"/>
          <p:nvPr/>
        </p:nvSpPr>
        <p:spPr>
          <a:xfrm>
            <a:off x="381000" y="961336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15:21:25 UTC] 169KiB STANDARD 0192f9de-f3aa-43de-8de8-e0a272ebfbb5 v2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15:17:34 UTC] 136KiB STANDARD 51d2441a-e22c-4c91-9c4a-e52297006704 v1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C98C8-6CDE-CE54-779D-35B390BF8493}"/>
              </a:ext>
            </a:extLst>
          </p:cNvPr>
          <p:cNvSpPr txBox="1"/>
          <p:nvPr/>
        </p:nvSpPr>
        <p:spPr>
          <a:xfrm>
            <a:off x="381000" y="1761436"/>
            <a:ext cx="11430000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tree --files  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└─ year=2008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├─ 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part-00000-8e3379b7-ffe4-4904-a252-c471bf253208.c000.snappy.parquet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part-00001-8e3379b7-ffe4-4904-a252-c471bf253208.c000.snappy.parquet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part-00002-8e3379b7-ffe4-4904-a252-c471bf253208.c000.snappy.parquet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part-00003-8e3379b7-ffe4-4904-a252-c471bf253208.c000.snappy.parquet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part-00004-8e3379b7-ffe4-4904-a252-c471bf253208.c000.snappy.parquet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part-00005-8e3379b7-ffe4-4904-a252-c471bf253208.c000.snappy.parquet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part-00006-8e3379b7-ffe4-4904-a252-c471bf253208.c000.snappy.parquet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part-00007-8e3379b7-ffe4-4904-a252-c471bf253208.c000.snappy.parquet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part-00008-8e3379b7-ffe4-4904-a252-c471bf253208.c000.snappy.parquet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└─ part-00009-8e3379b7-ffe4-4904-a252-c471bf253208.c000.snappy.parquet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└─ 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part-00000-2b462dad-0a94-47a4-81fa-6115c3f7d62f.c000.snappy.parquet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part-00001-2b462dad-0a94-47a4-81fa-6115c3f7d62f.c000.snappy.parquet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part-00002-2b462dad-0a94-47a4-81fa-6115c3f7d62f.c000.snappy.parquet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part-00003-2b462dad-0a94-47a4-81fa-6115c3f7d62f.c000.snappy.parquet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part-00004-2b462dad-0a94-47a4-81fa-6115c3f7d62f.c000.snappy.parquet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part-00005-2b462dad-0a94-47a4-81fa-6115c3f7d62f.c000.snappy.parquet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part-00006-2b462dad-0a94-47a4-81fa-6115c3f7d62f.c000.snappy.parquet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part-00007-2b462dad-0a94-47a4-81fa-6115c3f7d62f.c000.snappy.parquet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part-00008-2b462dad-0a94-47a4-81fa-6115c3f7d62f.c000.snappy.parquet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└─ part-00009-2b462dad-0a94-47a4-81fa-6115c3f7d62f.c000.snappy.parquet</a:t>
            </a:r>
          </a:p>
        </p:txBody>
      </p:sp>
    </p:spTree>
    <p:extLst>
      <p:ext uri="{BB962C8B-B14F-4D97-AF65-F5344CB8AC3E}">
        <p14:creationId xmlns:p14="http://schemas.microsoft.com/office/powerpoint/2010/main" val="315801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B19-53A5-30A5-0B55-99D90E2D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DC1C-77DD-0CC6-2A7D-E64274C90E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0C3CD-1E3F-9225-800D-F68BF384D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2E1C6-44CF-5991-4A57-727DD88C3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39AD-C9B4-752A-C44D-D90B8D724CC2}"/>
              </a:ext>
            </a:extLst>
          </p:cNvPr>
          <p:cNvSpPr txBox="1"/>
          <p:nvPr/>
        </p:nvSpPr>
        <p:spPr>
          <a:xfrm>
            <a:off x="381000" y="1949194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b1f5e972-49a8-4ad1-955d-e87b1d3a37a7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FEF45-D459-A826-4FF1-554E32644694}"/>
              </a:ext>
            </a:extLst>
          </p:cNvPr>
          <p:cNvSpPr txBox="1"/>
          <p:nvPr/>
        </p:nvSpPr>
        <p:spPr>
          <a:xfrm>
            <a:off x="381000" y="3881645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08bbab49-2b30-497d-8292-f80acb9be835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503dfa36-7a12-424f-8618-8c3ef14cbde6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2.653 seconds, Fetched: 1 row(s)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4BCFC-C8E8-8834-4745-383846546BC4}"/>
              </a:ext>
            </a:extLst>
          </p:cNvPr>
          <p:cNvSpPr txBox="1"/>
          <p:nvPr/>
        </p:nvSpPr>
        <p:spPr>
          <a:xfrm>
            <a:off x="380999" y="5760618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699F7-A3B4-4051-24B4-725C6F2B93F1}"/>
              </a:ext>
            </a:extLst>
          </p:cNvPr>
          <p:cNvSpPr txBox="1"/>
          <p:nvPr/>
        </p:nvSpPr>
        <p:spPr>
          <a:xfrm>
            <a:off x="10847195" y="5760618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1B9A-4558-1E7E-653C-CA71BFBB6DAF}"/>
              </a:ext>
            </a:extLst>
          </p:cNvPr>
          <p:cNvSpPr txBox="1"/>
          <p:nvPr/>
        </p:nvSpPr>
        <p:spPr>
          <a:xfrm>
            <a:off x="10847195" y="390298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206464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55E9-3897-2BED-2E0D-13C8BD8E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56A7E-FF04-B21F-28A1-64057B69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FF8FF-1010-4470-8736-3284E72B850A}"/>
              </a:ext>
            </a:extLst>
          </p:cNvPr>
          <p:cNvSpPr txBox="1"/>
          <p:nvPr/>
        </p:nvSpPr>
        <p:spPr>
          <a:xfrm>
            <a:off x="381000" y="133949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D279D-9BE6-6075-AAB4-46B0C8CC49BA}"/>
              </a:ext>
            </a:extLst>
          </p:cNvPr>
          <p:cNvSpPr txBox="1"/>
          <p:nvPr/>
        </p:nvSpPr>
        <p:spPr>
          <a:xfrm>
            <a:off x="381000" y="214422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6DC5A-40B7-B84D-F331-016C5D34A50D}"/>
              </a:ext>
            </a:extLst>
          </p:cNvPr>
          <p:cNvSpPr txBox="1"/>
          <p:nvPr/>
        </p:nvSpPr>
        <p:spPr>
          <a:xfrm>
            <a:off x="381000" y="278916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5EA07-6FA8-FF60-1413-93EEAC63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405" y="3234910"/>
            <a:ext cx="7874187" cy="3463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ACE34-83BC-B62A-CE66-7D7103271373}"/>
              </a:ext>
            </a:extLst>
          </p:cNvPr>
          <p:cNvSpPr txBox="1"/>
          <p:nvPr/>
        </p:nvSpPr>
        <p:spPr>
          <a:xfrm>
            <a:off x="1731264" y="5151809"/>
            <a:ext cx="1266162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93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D616-98C3-0510-DEF5-51AAC308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4868F-B3F4-5E3C-3EF7-65B9672A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E0E8-6525-7F2C-EBF6-944337A32A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F85D6-287B-054F-744B-7B272620A327}"/>
              </a:ext>
            </a:extLst>
          </p:cNvPr>
          <p:cNvSpPr txBox="1"/>
          <p:nvPr/>
        </p:nvSpPr>
        <p:spPr>
          <a:xfrm>
            <a:off x="380999" y="3470195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7CA2-6C43-89A6-DDA2-B01F4435670C}"/>
              </a:ext>
            </a:extLst>
          </p:cNvPr>
          <p:cNvSpPr txBox="1"/>
          <p:nvPr/>
        </p:nvSpPr>
        <p:spPr>
          <a:xfrm>
            <a:off x="380999" y="435337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605765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B62B7-9B00-8F1D-8A13-6642EE19785C}"/>
              </a:ext>
            </a:extLst>
          </p:cNvPr>
          <p:cNvSpPr txBox="1"/>
          <p:nvPr/>
        </p:nvSpPr>
        <p:spPr>
          <a:xfrm>
            <a:off x="380999" y="1371600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998af4db-c606-4d8c-a65e-8852e3a07099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89392e3b-c236-46b6-b8e9-8bdcf827d6a2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1.201 seconds, Fetched: 1 row(s)</a:t>
            </a:r>
          </a:p>
        </p:txBody>
      </p:sp>
    </p:spTree>
    <p:extLst>
      <p:ext uri="{BB962C8B-B14F-4D97-AF65-F5344CB8AC3E}">
        <p14:creationId xmlns:p14="http://schemas.microsoft.com/office/powerpoint/2010/main" val="401781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E56CD-DF79-0B6D-20BE-96EDCDAC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FD5DF-1231-0BE6-4E0B-9DCC95E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F5C0-8D28-31A2-7BD4-0A98B738F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Because we do not have partition-2 in restored version, MCK REPAIR will add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EC8C3-0B4E-A167-2512-0FC8823641DC}"/>
              </a:ext>
            </a:extLst>
          </p:cNvPr>
          <p:cNvSpPr txBox="1"/>
          <p:nvPr/>
        </p:nvSpPr>
        <p:spPr>
          <a:xfrm>
            <a:off x="381000" y="1881609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bfcb7c3c-9cc5-48c9-8131-fbc1af45ac80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4.73 seconds, Fetched: 2 row(s)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F0D7F-E102-8928-455C-E06AFED1F2DB}"/>
              </a:ext>
            </a:extLst>
          </p:cNvPr>
          <p:cNvSpPr txBox="1"/>
          <p:nvPr/>
        </p:nvSpPr>
        <p:spPr>
          <a:xfrm>
            <a:off x="380999" y="434476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1175001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C7F6C-1C3C-CF34-0B41-AA1F74E5903D}"/>
              </a:ext>
            </a:extLst>
          </p:cNvPr>
          <p:cNvSpPr txBox="1"/>
          <p:nvPr/>
        </p:nvSpPr>
        <p:spPr>
          <a:xfrm>
            <a:off x="381000" y="338023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2248D-4B5D-8A06-6AA0-3FD1E9F4F545}"/>
              </a:ext>
            </a:extLst>
          </p:cNvPr>
          <p:cNvSpPr txBox="1"/>
          <p:nvPr/>
        </p:nvSpPr>
        <p:spPr>
          <a:xfrm>
            <a:off x="10847196" y="3380232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6ADB-B58F-4C90-16C5-DCC76661F8F6}"/>
              </a:ext>
            </a:extLst>
          </p:cNvPr>
          <p:cNvSpPr txBox="1"/>
          <p:nvPr/>
        </p:nvSpPr>
        <p:spPr>
          <a:xfrm>
            <a:off x="10847196" y="1888359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A7142-3C21-6809-3281-ACE4800EEAB3}"/>
              </a:ext>
            </a:extLst>
          </p:cNvPr>
          <p:cNvSpPr txBox="1"/>
          <p:nvPr/>
        </p:nvSpPr>
        <p:spPr>
          <a:xfrm>
            <a:off x="380999" y="5163234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20250708_191457_00043_izrrg failed: line 1:22: Table '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99880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3908-AFE4-AD58-07B1-E7383357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FAFEB-40D6-167D-2D4A-49C2B03B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2405" y="3234910"/>
            <a:ext cx="7874187" cy="346310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AAB8077-5E6D-AC15-AEAF-9FC71EEF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0B98F-DEE6-7888-FDB1-BF49EB45BEB0}"/>
              </a:ext>
            </a:extLst>
          </p:cNvPr>
          <p:cNvSpPr txBox="1"/>
          <p:nvPr/>
        </p:nvSpPr>
        <p:spPr>
          <a:xfrm>
            <a:off x="381000" y="138808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AB4C3-D0D8-0218-F075-F76BA6A2817A}"/>
              </a:ext>
            </a:extLst>
          </p:cNvPr>
          <p:cNvSpPr txBox="1"/>
          <p:nvPr/>
        </p:nvSpPr>
        <p:spPr>
          <a:xfrm>
            <a:off x="381000" y="227127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E9A8E-23B8-EB98-3445-433843F63F3D}"/>
              </a:ext>
            </a:extLst>
          </p:cNvPr>
          <p:cNvSpPr txBox="1"/>
          <p:nvPr/>
        </p:nvSpPr>
        <p:spPr>
          <a:xfrm>
            <a:off x="381000" y="2969790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9F85-7608-E11D-6668-A33E3A2E810C}"/>
              </a:ext>
            </a:extLst>
          </p:cNvPr>
          <p:cNvSpPr txBox="1"/>
          <p:nvPr/>
        </p:nvSpPr>
        <p:spPr>
          <a:xfrm>
            <a:off x="4971174" y="5193257"/>
            <a:ext cx="1356474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21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3F7C-41A9-6326-5E02-AA567FEA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E7167D-2DFC-35CF-98F4-A2312982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CE09-94ED-8CF3-F949-1D316735B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63CB1-4A3B-B2B7-94D0-4D4536FB913F}"/>
              </a:ext>
            </a:extLst>
          </p:cNvPr>
          <p:cNvSpPr txBox="1"/>
          <p:nvPr/>
        </p:nvSpPr>
        <p:spPr>
          <a:xfrm>
            <a:off x="380998" y="4266892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13E5A-F36D-96A0-42EF-BBBEA6C6E695}"/>
              </a:ext>
            </a:extLst>
          </p:cNvPr>
          <p:cNvSpPr txBox="1"/>
          <p:nvPr/>
        </p:nvSpPr>
        <p:spPr>
          <a:xfrm>
            <a:off x="380999" y="512735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4E027-0712-6ED3-9E3C-272BE0FA1303}"/>
              </a:ext>
            </a:extLst>
          </p:cNvPr>
          <p:cNvSpPr txBox="1"/>
          <p:nvPr/>
        </p:nvSpPr>
        <p:spPr>
          <a:xfrm>
            <a:off x="380998" y="1679819"/>
            <a:ext cx="11430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b0df1385-6a1c-433d-bd14-130e0bb8fc49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1.564 seconds, Fetched: 2 row(s)</a:t>
            </a:r>
          </a:p>
        </p:txBody>
      </p:sp>
    </p:spTree>
    <p:extLst>
      <p:ext uri="{BB962C8B-B14F-4D97-AF65-F5344CB8AC3E}">
        <p14:creationId xmlns:p14="http://schemas.microsoft.com/office/powerpoint/2010/main" val="46759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11350-CBBA-E32B-45C0-988D07C0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67790A-689B-CA56-8B02-94A8C127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C0FC-0710-5A91-6853-774F50EEA4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ADF47-62DF-E781-E91D-2AE4921CAA3B}"/>
              </a:ext>
            </a:extLst>
          </p:cNvPr>
          <p:cNvSpPr txBox="1"/>
          <p:nvPr/>
        </p:nvSpPr>
        <p:spPr>
          <a:xfrm>
            <a:off x="380999" y="1810640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5a76e3cd-5232-4b9b-aadc-ab41f62393c5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b7851763-c75f-4389-9c1d-caafc7487ec0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3.038 seconds, Fetched: 1 row(s)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FED15-B2D3-5C2A-D108-4FBA1EA77621}"/>
              </a:ext>
            </a:extLst>
          </p:cNvPr>
          <p:cNvSpPr txBox="1"/>
          <p:nvPr/>
        </p:nvSpPr>
        <p:spPr>
          <a:xfrm>
            <a:off x="381000" y="3697224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047D2-9194-ADBD-2EBE-3B0CE5E39BC7}"/>
              </a:ext>
            </a:extLst>
          </p:cNvPr>
          <p:cNvSpPr txBox="1"/>
          <p:nvPr/>
        </p:nvSpPr>
        <p:spPr>
          <a:xfrm>
            <a:off x="10847196" y="3697224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6234-E9AC-64BD-83E6-137B60D102A4}"/>
              </a:ext>
            </a:extLst>
          </p:cNvPr>
          <p:cNvSpPr txBox="1"/>
          <p:nvPr/>
        </p:nvSpPr>
        <p:spPr>
          <a:xfrm>
            <a:off x="10847196" y="1839591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349870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D28A-A614-FB6E-6552-17EC9367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84DC8B-7B49-0B39-0B1B-903E149D32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05887363"/>
              </p:ext>
            </p:extLst>
          </p:nvPr>
        </p:nvGraphicFramePr>
        <p:xfrm>
          <a:off x="381000" y="1371600"/>
          <a:ext cx="11430000" cy="183388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442587">
                  <a:extLst>
                    <a:ext uri="{9D8B030D-6E8A-4147-A177-3AD203B41FA5}">
                      <a16:colId xmlns:a16="http://schemas.microsoft.com/office/drawing/2014/main" val="1831117003"/>
                    </a:ext>
                  </a:extLst>
                </a:gridCol>
                <a:gridCol w="4320791">
                  <a:extLst>
                    <a:ext uri="{9D8B030D-6E8A-4147-A177-3AD203B41FA5}">
                      <a16:colId xmlns:a16="http://schemas.microsoft.com/office/drawing/2014/main" val="4023596215"/>
                    </a:ext>
                  </a:extLst>
                </a:gridCol>
                <a:gridCol w="4666622">
                  <a:extLst>
                    <a:ext uri="{9D8B030D-6E8A-4147-A177-3AD203B41FA5}">
                      <a16:colId xmlns:a16="http://schemas.microsoft.com/office/drawing/2014/main" val="418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Restore HMS 3.x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Restore HMS 3.x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automatic path forward using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automatic path backward, MCK REPAIR will show the partitions which do not exist in S3, but you have to manually fix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2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68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21912-5975-19F8-A4C6-B748406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280EB9-95D6-900B-3556-7547C2C5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23638"/>
              </p:ext>
            </p:extLst>
          </p:nvPr>
        </p:nvGraphicFramePr>
        <p:xfrm>
          <a:off x="381000" y="1371600"/>
          <a:ext cx="11430000" cy="183388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442587">
                  <a:extLst>
                    <a:ext uri="{9D8B030D-6E8A-4147-A177-3AD203B41FA5}">
                      <a16:colId xmlns:a16="http://schemas.microsoft.com/office/drawing/2014/main" val="3365850289"/>
                    </a:ext>
                  </a:extLst>
                </a:gridCol>
                <a:gridCol w="4320791">
                  <a:extLst>
                    <a:ext uri="{9D8B030D-6E8A-4147-A177-3AD203B41FA5}">
                      <a16:colId xmlns:a16="http://schemas.microsoft.com/office/drawing/2014/main" val="2247796036"/>
                    </a:ext>
                  </a:extLst>
                </a:gridCol>
                <a:gridCol w="4666622">
                  <a:extLst>
                    <a:ext uri="{9D8B030D-6E8A-4147-A177-3AD203B41FA5}">
                      <a16:colId xmlns:a16="http://schemas.microsoft.com/office/drawing/2014/main" val="760860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Restore HMS 3.x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Restore HMS 3.x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0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</a:t>
                      </a:r>
                      <a:r>
                        <a:rPr lang="en-US" b="1" dirty="0"/>
                        <a:t>automatic path forward </a:t>
                      </a:r>
                      <a:r>
                        <a:rPr lang="en-US" dirty="0"/>
                        <a:t>using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automatic path backward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will show the partitions which do not exist in S3, but you have to manually fix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9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472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787CA9-FF2B-6AC8-8F28-FC38D26A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18370"/>
              </p:ext>
            </p:extLst>
          </p:nvPr>
        </p:nvGraphicFramePr>
        <p:xfrm>
          <a:off x="381000" y="3652521"/>
          <a:ext cx="11430000" cy="183388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442587">
                  <a:extLst>
                    <a:ext uri="{9D8B030D-6E8A-4147-A177-3AD203B41FA5}">
                      <a16:colId xmlns:a16="http://schemas.microsoft.com/office/drawing/2014/main" val="3365850289"/>
                    </a:ext>
                  </a:extLst>
                </a:gridCol>
                <a:gridCol w="4320791">
                  <a:extLst>
                    <a:ext uri="{9D8B030D-6E8A-4147-A177-3AD203B41FA5}">
                      <a16:colId xmlns:a16="http://schemas.microsoft.com/office/drawing/2014/main" val="2247796036"/>
                    </a:ext>
                  </a:extLst>
                </a:gridCol>
                <a:gridCol w="4666622">
                  <a:extLst>
                    <a:ext uri="{9D8B030D-6E8A-4147-A177-3AD203B41FA5}">
                      <a16:colId xmlns:a16="http://schemas.microsoft.com/office/drawing/2014/main" val="760860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Restore HMS 4.x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Restore HMS 4.x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0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</a:t>
                      </a:r>
                      <a:r>
                        <a:rPr lang="en-US" b="0" dirty="0"/>
                        <a:t>an</a:t>
                      </a:r>
                      <a:r>
                        <a:rPr lang="en-US" b="1" dirty="0"/>
                        <a:t> automatic path forward 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Trinos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minio.system.sync_partition_metadata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</a:t>
                      </a:r>
                      <a:r>
                        <a:rPr lang="en-US" b="1" dirty="0"/>
                        <a:t>an automatic path backward 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Trinos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minio.system.sync_partition_metadata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statement, which will remove all non-existing partitions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9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4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7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FDFA-D647-85C9-7FC9-9EA242E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46A-9506-6839-9BE9-D5868991D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Components running on local docker compose</a:t>
            </a:r>
          </a:p>
          <a:p>
            <a:r>
              <a:rPr lang="en-US" sz="1600" dirty="0" err="1"/>
              <a:t>MinIO</a:t>
            </a:r>
            <a:r>
              <a:rPr lang="en-US" sz="1600" dirty="0"/>
              <a:t> - RELEASE.2025-05-24T17-08-30Z</a:t>
            </a:r>
          </a:p>
          <a:p>
            <a:r>
              <a:rPr lang="en-US" sz="1600" dirty="0"/>
              <a:t>Hive </a:t>
            </a:r>
            <a:r>
              <a:rPr lang="en-US" sz="1600" dirty="0" err="1"/>
              <a:t>Metastore</a:t>
            </a:r>
            <a:r>
              <a:rPr lang="en-US" sz="1600" dirty="0"/>
              <a:t> 3.1.2 + 4.0.1</a:t>
            </a:r>
          </a:p>
          <a:p>
            <a:r>
              <a:rPr lang="en-US" sz="1600" dirty="0"/>
              <a:t>Hive Server 4.0.1 (only for executing DDL)</a:t>
            </a:r>
          </a:p>
          <a:p>
            <a:r>
              <a:rPr lang="en-US" sz="1600" dirty="0"/>
              <a:t>PostgreSQL (Hive </a:t>
            </a:r>
            <a:r>
              <a:rPr lang="en-US" sz="1600" dirty="0" err="1"/>
              <a:t>Metastore</a:t>
            </a:r>
            <a:r>
              <a:rPr lang="en-US" sz="1600" dirty="0"/>
              <a:t> DB)  17.5</a:t>
            </a:r>
          </a:p>
          <a:p>
            <a:r>
              <a:rPr lang="en-US" sz="1600" dirty="0"/>
              <a:t>Trino 476</a:t>
            </a:r>
          </a:p>
          <a:p>
            <a:r>
              <a:rPr lang="en-US" sz="1600" dirty="0"/>
              <a:t>Spark 3.5.3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Assumptions</a:t>
            </a:r>
          </a:p>
          <a:p>
            <a:r>
              <a:rPr lang="en-US" sz="1600" dirty="0"/>
              <a:t>Structural changes to Hive tables</a:t>
            </a:r>
            <a:br>
              <a:rPr lang="en-US" sz="1600" dirty="0"/>
            </a:br>
            <a:r>
              <a:rPr lang="en-US" sz="1600" dirty="0"/>
              <a:t>only happen in deployments</a:t>
            </a:r>
          </a:p>
          <a:p>
            <a:r>
              <a:rPr lang="en-US" sz="1600" dirty="0"/>
              <a:t>Data changes are simulated by uploading</a:t>
            </a:r>
            <a:br>
              <a:rPr lang="en-US" sz="1600" dirty="0"/>
            </a:br>
            <a:r>
              <a:rPr lang="en-US" sz="1600" dirty="0"/>
              <a:t>new data files to object storage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0A8B-5AA7-9273-91AA-56BC5E7D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815CD-1D01-28D4-6A76-57DF8B3D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01" y="4021809"/>
            <a:ext cx="7068177" cy="2158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C2E35-8715-76F6-BCE7-4CB83548C4F9}"/>
              </a:ext>
            </a:extLst>
          </p:cNvPr>
          <p:cNvSpPr txBox="1"/>
          <p:nvPr/>
        </p:nvSpPr>
        <p:spPr>
          <a:xfrm>
            <a:off x="6126717" y="418267"/>
            <a:ext cx="5684283" cy="3133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hive.metastore.uris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&lt;value&gt;thrift://hive-metastore:9083&lt;/value&gt;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javax.jdo.option.ConnectionURL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://hive-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hive.metastore.transactional.event.listeners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org.apache.hive.hcatalog.listener.DbNotificationListener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javax.jdo.option.ConnectionDriverName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org.postgresql.Driver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javax.jdo.option.ConnectionPassword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&lt;value&gt;abc123!&lt;/value&gt;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  <a:endParaRPr lang="en-US" sz="9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3C953-F1E5-512D-B97E-F8243B94B9B8}"/>
              </a:ext>
            </a:extLst>
          </p:cNvPr>
          <p:cNvSpPr txBox="1"/>
          <p:nvPr/>
        </p:nvSpPr>
        <p:spPr>
          <a:xfrm>
            <a:off x="10364037" y="457038"/>
            <a:ext cx="1446963" cy="2011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hive-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site.xml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2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9D4A-CA92-BA4E-7FA1-8208BCE8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23D7-A9BA-CF9E-E61F-1D686A3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MCK REPAIR TABLE</a:t>
            </a:r>
            <a:r>
              <a:rPr lang="en-US" dirty="0"/>
              <a:t> in Hive 4.0.1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91D5-38F7-9893-329C-0017110947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0"/>
            <a:ext cx="11430000" cy="5200022"/>
          </a:xfrm>
        </p:spPr>
        <p:txBody>
          <a:bodyPr/>
          <a:lstStyle/>
          <a:p>
            <a:r>
              <a:rPr lang="en-US" sz="1600" dirty="0"/>
              <a:t>The command is used to </a:t>
            </a:r>
            <a:r>
              <a:rPr lang="en-US" sz="1600" b="1" dirty="0"/>
              <a:t>sync Hive </a:t>
            </a:r>
            <a:r>
              <a:rPr lang="en-US" sz="1600" b="1" dirty="0" err="1"/>
              <a:t>Metastore</a:t>
            </a:r>
            <a:r>
              <a:rPr lang="en-US" sz="1600" b="1" dirty="0"/>
              <a:t> partitions</a:t>
            </a:r>
            <a:r>
              <a:rPr lang="en-US" sz="1600" dirty="0"/>
              <a:t> with what’s physically present in the underlying file system (e.g., HDFS, S3, local FS)</a:t>
            </a:r>
          </a:p>
          <a:p>
            <a:pPr marL="4572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/>
              <a:t>It scans the table's storage location.</a:t>
            </a:r>
          </a:p>
          <a:p>
            <a:pPr lvl="1"/>
            <a:r>
              <a:rPr lang="en-US" sz="1400" dirty="0"/>
              <a:t>It finds any </a:t>
            </a:r>
            <a:r>
              <a:rPr lang="en-US" sz="1400" b="1" dirty="0"/>
              <a:t>partition directories</a:t>
            </a:r>
            <a:r>
              <a:rPr lang="en-US" sz="1400" dirty="0"/>
              <a:t> that exist on disk but are </a:t>
            </a:r>
            <a:r>
              <a:rPr lang="en-US" sz="1400" b="1" dirty="0"/>
              <a:t>not yet registered</a:t>
            </a:r>
            <a:r>
              <a:rPr lang="en-US" sz="1400" dirty="0"/>
              <a:t> in the </a:t>
            </a:r>
            <a:r>
              <a:rPr lang="en-US" sz="1400" dirty="0" err="1"/>
              <a:t>Metastore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It adds those missing partitions to the </a:t>
            </a:r>
            <a:r>
              <a:rPr lang="en-US" sz="1400" dirty="0" err="1"/>
              <a:t>Metastore</a:t>
            </a:r>
            <a:endParaRPr lang="en-US" sz="1400" dirty="0"/>
          </a:p>
          <a:p>
            <a:pPr lvl="1"/>
            <a:r>
              <a:rPr lang="en-US" sz="1400" dirty="0"/>
              <a:t>It will </a:t>
            </a:r>
            <a:r>
              <a:rPr lang="en-US" sz="1400" b="1" dirty="0"/>
              <a:t>not repair dropped partitions</a:t>
            </a:r>
            <a:r>
              <a:rPr lang="en-US" sz="1400" dirty="0"/>
              <a:t> — only adds missing ones</a:t>
            </a:r>
            <a:endParaRPr lang="en-US" sz="1200" dirty="0"/>
          </a:p>
          <a:p>
            <a:r>
              <a:rPr lang="en-US" sz="1600" dirty="0"/>
              <a:t>In Hive 4.x (and particularly in </a:t>
            </a:r>
            <a:r>
              <a:rPr lang="en-US" sz="1600" b="1" dirty="0"/>
              <a:t>standalone </a:t>
            </a:r>
            <a:r>
              <a:rPr lang="en-US" sz="1600" b="1" dirty="0" err="1"/>
              <a:t>Metastore</a:t>
            </a:r>
            <a:r>
              <a:rPr lang="en-US" sz="1600" b="1" dirty="0"/>
              <a:t> setups</a:t>
            </a:r>
            <a:r>
              <a:rPr lang="en-US" sz="1600" dirty="0"/>
              <a:t>), the MSCK command itself is not directly executed via the </a:t>
            </a:r>
            <a:r>
              <a:rPr lang="en-US" sz="1600" dirty="0" err="1"/>
              <a:t>Metastore</a:t>
            </a:r>
            <a:r>
              <a:rPr lang="en-US" sz="1600" dirty="0"/>
              <a:t> </a:t>
            </a:r>
            <a:r>
              <a:rPr lang="en-US" sz="1600" b="1" dirty="0"/>
              <a:t>API</a:t>
            </a:r>
            <a:r>
              <a:rPr lang="en-US" sz="1600" dirty="0"/>
              <a:t>. </a:t>
            </a:r>
          </a:p>
          <a:p>
            <a:r>
              <a:rPr lang="en-US" sz="1600" dirty="0"/>
              <a:t>It is a </a:t>
            </a:r>
            <a:r>
              <a:rPr lang="en-US" sz="1600" b="1" dirty="0"/>
              <a:t>Hive SQL command</a:t>
            </a:r>
            <a:r>
              <a:rPr lang="en-US" sz="1600" dirty="0"/>
              <a:t> that must be run from (all </a:t>
            </a:r>
            <a:r>
              <a:rPr lang="en-US" sz="1600" b="1" dirty="0"/>
              <a:t>requiring</a:t>
            </a:r>
            <a:r>
              <a:rPr lang="en-US" sz="1600" dirty="0"/>
              <a:t> a HiveServer2 installation!):</a:t>
            </a:r>
          </a:p>
          <a:p>
            <a:pPr lvl="1"/>
            <a:r>
              <a:rPr lang="en-US" sz="1400" dirty="0"/>
              <a:t>Hive CLI</a:t>
            </a:r>
          </a:p>
          <a:p>
            <a:pPr lvl="1"/>
            <a:r>
              <a:rPr lang="en-US" sz="1400" dirty="0"/>
              <a:t>Beeline</a:t>
            </a:r>
          </a:p>
          <a:p>
            <a:pPr lvl="1"/>
            <a:r>
              <a:rPr lang="en-US" sz="1400" dirty="0"/>
              <a:t>JDBC/ODBC clients</a:t>
            </a:r>
          </a:p>
          <a:p>
            <a:pPr lvl="1"/>
            <a:r>
              <a:rPr lang="en-US" sz="1400" dirty="0"/>
              <a:t>Or programmatically via Hive JDBC drivers</a:t>
            </a:r>
          </a:p>
          <a:p>
            <a:r>
              <a:rPr lang="en-US" sz="1600" dirty="0"/>
              <a:t>if using </a:t>
            </a:r>
            <a:r>
              <a:rPr lang="en-US" sz="1600" b="1" dirty="0"/>
              <a:t>external systems</a:t>
            </a:r>
            <a:r>
              <a:rPr lang="en-US" sz="1600" dirty="0"/>
              <a:t> (e.g., Spark), they may have their own logic for syncing partitions (e.g.,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spark.catalog.recoverPartitions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).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AE83-75BD-0F6C-0416-E2850CDE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F35E00-0AEF-2ED9-5629-E155D6F3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Create the Hive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0AF4B-40B2-7BC7-BD54-F6D0949B92D1}"/>
              </a:ext>
            </a:extLst>
          </p:cNvPr>
          <p:cNvSpPr txBox="1"/>
          <p:nvPr/>
        </p:nvSpPr>
        <p:spPr>
          <a:xfrm>
            <a:off x="380999" y="1181100"/>
            <a:ext cx="5055158" cy="5216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(id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ident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type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name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elevation_ft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continent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iso_country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iso_region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municipality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scheduled_service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iata_code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keywords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SERDE 'org.apache.hadoop.hive.serde2.OpenCSVSerde'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SERDEPROPERTIES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separatorChar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",",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= "\""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's3a://flight-bucket/raw/airports'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TBLPROPERTIES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"1"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5;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14C40-9E9B-8FDE-0203-8DB262078332}"/>
              </a:ext>
            </a:extLst>
          </p:cNvPr>
          <p:cNvSpPr txBox="1"/>
          <p:nvPr/>
        </p:nvSpPr>
        <p:spPr>
          <a:xfrm>
            <a:off x="6755844" y="1181100"/>
            <a:ext cx="5055158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origin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destination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distance integer)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(year integer, month integer)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10;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F1485-8A10-B151-2C38-EE018F17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60" y="4889503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998E-6D73-C5C3-0333-E7ACBE72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Check Hive </a:t>
            </a:r>
            <a:r>
              <a:rPr lang="en-US" dirty="0" err="1"/>
              <a:t>Metastore</a:t>
            </a:r>
            <a:r>
              <a:rPr lang="en-US" dirty="0"/>
              <a:t>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83F2-C973-7B8A-0E0E-0798C613B6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043932"/>
          </a:xfrm>
        </p:spPr>
        <p:txBody>
          <a:bodyPr/>
          <a:lstStyle/>
          <a:p>
            <a:r>
              <a:rPr lang="en-US" dirty="0"/>
              <a:t>Checking Hive </a:t>
            </a:r>
            <a:r>
              <a:rPr lang="en-US" dirty="0" err="1"/>
              <a:t>Metastore</a:t>
            </a:r>
            <a:r>
              <a:rPr lang="en-US" dirty="0"/>
              <a:t> Notification 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562EA-5B77-1B45-9743-450DF5A726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E6666-954F-2975-AC2C-0256FFFBCC62}"/>
              </a:ext>
            </a:extLst>
          </p:cNvPr>
          <p:cNvSpPr txBox="1"/>
          <p:nvPr/>
        </p:nvSpPr>
        <p:spPr>
          <a:xfrm>
            <a:off x="381000" y="1738882"/>
            <a:ext cx="114300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</p:txBody>
      </p:sp>
    </p:spTree>
    <p:extLst>
      <p:ext uri="{BB962C8B-B14F-4D97-AF65-F5344CB8AC3E}">
        <p14:creationId xmlns:p14="http://schemas.microsoft.com/office/powerpoint/2010/main" val="27291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50B3-BE96-E071-8A02-3FDAE5E0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55879-F685-28D0-90C6-3E148CF4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Create the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B0005D-9D54-98B1-2E89-5BEA28EEAB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/>
              <a:t>Copy the first version of the airport data and the first partition of the flight data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Because I’m simulating adding a partition by just copying the data, I have to repair the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2FBD6-0BB9-C914-2FFD-6509D5CB66F9}"/>
              </a:ext>
            </a:extLst>
          </p:cNvPr>
          <p:cNvSpPr txBox="1"/>
          <p:nvPr/>
        </p:nvSpPr>
        <p:spPr>
          <a:xfrm>
            <a:off x="381000" y="1851411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/data-transfer/airport-data/airports-1.csv minio-1/flight-bucket/raw/airports/airports-1.csv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FC1CE-306D-DED8-BEB9-31CEC0E80B91}"/>
              </a:ext>
            </a:extLst>
          </p:cNvPr>
          <p:cNvSpPr txBox="1"/>
          <p:nvPr/>
        </p:nvSpPr>
        <p:spPr>
          <a:xfrm>
            <a:off x="381000" y="2343854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/data-transfer/flight-data/flights-medium-parquet-partitioned/flights/year=2008/month=1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F5C32-9F25-5B4D-6C8C-B1867CB9BACC}"/>
              </a:ext>
            </a:extLst>
          </p:cNvPr>
          <p:cNvSpPr txBox="1"/>
          <p:nvPr/>
        </p:nvSpPr>
        <p:spPr>
          <a:xfrm>
            <a:off x="381000" y="3882737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1542109e-f9fd-4cad-856d-cb7b2778f5d4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3.044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7F9C8-15CA-22AB-B0BD-43043D86B46A}"/>
              </a:ext>
            </a:extLst>
          </p:cNvPr>
          <p:cNvSpPr txBox="1"/>
          <p:nvPr/>
        </p:nvSpPr>
        <p:spPr>
          <a:xfrm>
            <a:off x="10762623" y="3882737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89D3C-3C38-7209-8C81-11DC7DAA2C2D}"/>
              </a:ext>
            </a:extLst>
          </p:cNvPr>
          <p:cNvSpPr txBox="1"/>
          <p:nvPr/>
        </p:nvSpPr>
        <p:spPr>
          <a:xfrm>
            <a:off x="381000" y="557253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242F2-9785-6E01-6737-FB71AE5F9A81}"/>
              </a:ext>
            </a:extLst>
          </p:cNvPr>
          <p:cNvSpPr txBox="1"/>
          <p:nvPr/>
        </p:nvSpPr>
        <p:spPr>
          <a:xfrm>
            <a:off x="10762623" y="557253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</p:spTree>
    <p:extLst>
      <p:ext uri="{BB962C8B-B14F-4D97-AF65-F5344CB8AC3E}">
        <p14:creationId xmlns:p14="http://schemas.microsoft.com/office/powerpoint/2010/main" val="257912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CEF2-3434-2C89-1F97-6721FA5C6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D3C51-DD03-1D7A-A4DB-1C9798CB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73D1D-DB19-DA60-482D-3AD01FBFDB5C}"/>
              </a:ext>
            </a:extLst>
          </p:cNvPr>
          <p:cNvSpPr txBox="1"/>
          <p:nvPr/>
        </p:nvSpPr>
        <p:spPr>
          <a:xfrm>
            <a:off x="381000" y="3201354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"999"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33BC2-8019-7B5B-61A5-85BCFB6661D8}"/>
              </a:ext>
            </a:extLst>
          </p:cNvPr>
          <p:cNvSpPr txBox="1"/>
          <p:nvPr/>
        </p:nvSpPr>
        <p:spPr>
          <a:xfrm>
            <a:off x="381000" y="4350327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"605765"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62F64-DD17-2EF3-F7CE-361D42E5381B}"/>
              </a:ext>
            </a:extLst>
          </p:cNvPr>
          <p:cNvSpPr txBox="1"/>
          <p:nvPr/>
        </p:nvSpPr>
        <p:spPr>
          <a:xfrm>
            <a:off x="381000" y="5839158"/>
            <a:ext cx="764763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ED8E0-8095-3285-CBEF-3556A5DEA87A}"/>
              </a:ext>
            </a:extLst>
          </p:cNvPr>
          <p:cNvSpPr txBox="1"/>
          <p:nvPr/>
        </p:nvSpPr>
        <p:spPr>
          <a:xfrm>
            <a:off x="381000" y="1233969"/>
            <a:ext cx="11430000" cy="161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FEF0E-5B86-53C6-FB2D-63ECEEF2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60" y="4889503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5104-1C1A-51A2-1ABE-C22EFA80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8BF545-B8D4-6878-6A92-EDA4495E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A907-7D88-5C6B-E6CE-1934D294AD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04544"/>
            <a:ext cx="11430000" cy="5007356"/>
          </a:xfrm>
        </p:spPr>
        <p:txBody>
          <a:bodyPr/>
          <a:lstStyle/>
          <a:p>
            <a:r>
              <a:rPr lang="en-US" sz="1800" dirty="0"/>
              <a:t>Create Hive </a:t>
            </a:r>
            <a:r>
              <a:rPr lang="en-US" sz="1800" dirty="0" err="1"/>
              <a:t>Metastore</a:t>
            </a:r>
            <a:r>
              <a:rPr lang="en-US" sz="1800" dirty="0"/>
              <a:t> Backup (A)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Create an additional version and partition in the two tables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Repair the partitioned table so that partition is known to Hive </a:t>
            </a:r>
            <a:r>
              <a:rPr lang="en-US" sz="1800" dirty="0" err="1"/>
              <a:t>Metastore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3C135-280C-16AD-62A3-9AA7A1B2E11F}"/>
              </a:ext>
            </a:extLst>
          </p:cNvPr>
          <p:cNvSpPr txBox="1"/>
          <p:nvPr/>
        </p:nvSpPr>
        <p:spPr>
          <a:xfrm>
            <a:off x="380999" y="3066057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/data-transfer/airport-data/airports-2.csv minio-1/flight-bucket/raw/airports/airports-2.csv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A5287-211A-6316-E0E6-8332EC3A4A0F}"/>
              </a:ext>
            </a:extLst>
          </p:cNvPr>
          <p:cNvSpPr txBox="1"/>
          <p:nvPr/>
        </p:nvSpPr>
        <p:spPr>
          <a:xfrm>
            <a:off x="381000" y="3429000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/data-transfer/flight-data/flights-medium-parquet-partitioned/flights/year=2008/month=2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6BA6E-9E38-A233-A06C-8EF2B3FBB9B8}"/>
              </a:ext>
            </a:extLst>
          </p:cNvPr>
          <p:cNvSpPr txBox="1"/>
          <p:nvPr/>
        </p:nvSpPr>
        <p:spPr>
          <a:xfrm>
            <a:off x="380999" y="4506204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db35befb-8b63-4bf5-9ae2-14e6a9b6730a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2.869 seconds, Fetched: 2 row(s)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8B41-06D4-81CE-B8A8-1D1D9C647538}"/>
              </a:ext>
            </a:extLst>
          </p:cNvPr>
          <p:cNvSpPr txBox="1"/>
          <p:nvPr/>
        </p:nvSpPr>
        <p:spPr>
          <a:xfrm>
            <a:off x="380999" y="171272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71171-F0E1-DF84-EEB0-677AAE264F1F}"/>
              </a:ext>
            </a:extLst>
          </p:cNvPr>
          <p:cNvSpPr txBox="1"/>
          <p:nvPr/>
        </p:nvSpPr>
        <p:spPr>
          <a:xfrm>
            <a:off x="10847195" y="4506204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DB5C0-F7B3-3074-EFA0-B29882E38E27}"/>
              </a:ext>
            </a:extLst>
          </p:cNvPr>
          <p:cNvSpPr txBox="1"/>
          <p:nvPr/>
        </p:nvSpPr>
        <p:spPr>
          <a:xfrm>
            <a:off x="381000" y="5950440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96A36-767A-FD66-2C1C-1D507B5C46D8}"/>
              </a:ext>
            </a:extLst>
          </p:cNvPr>
          <p:cNvSpPr txBox="1"/>
          <p:nvPr/>
        </p:nvSpPr>
        <p:spPr>
          <a:xfrm>
            <a:off x="10762623" y="5950440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8B9A3-63C4-F198-5BEB-85B7E005636F}"/>
              </a:ext>
            </a:extLst>
          </p:cNvPr>
          <p:cNvSpPr txBox="1"/>
          <p:nvPr/>
        </p:nvSpPr>
        <p:spPr>
          <a:xfrm>
            <a:off x="380999" y="2706015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rm minio-1/flight-bucket/raw/airports/airports-1.csv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042B3-166B-95A5-60AF-67C3B161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74732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5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3AEF-15DB-7F3C-23A4-22D7C63A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3A098-FCA0-389E-3CB3-68F4ECC1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Using Trino to view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D700-75C3-2EE3-CAFE-D80A6FD31A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Check the Hive </a:t>
            </a:r>
            <a:r>
              <a:rPr lang="en-US" dirty="0" err="1"/>
              <a:t>Metastore</a:t>
            </a:r>
            <a:r>
              <a:rPr lang="en-US" dirty="0"/>
              <a:t> Notification log to see the event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1EE52-2685-0C1A-61AD-DCDEDBCCB77C}"/>
              </a:ext>
            </a:extLst>
          </p:cNvPr>
          <p:cNvSpPr txBox="1"/>
          <p:nvPr/>
        </p:nvSpPr>
        <p:spPr>
          <a:xfrm>
            <a:off x="381000" y="4093648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"1240"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4CBAC-8A56-5B15-9E6B-2F784A409B16}"/>
              </a:ext>
            </a:extLst>
          </p:cNvPr>
          <p:cNvSpPr txBox="1"/>
          <p:nvPr/>
        </p:nvSpPr>
        <p:spPr>
          <a:xfrm>
            <a:off x="381000" y="5242621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0B64-8812-18E4-24F1-3B6B7E78E7B6}"/>
              </a:ext>
            </a:extLst>
          </p:cNvPr>
          <p:cNvSpPr txBox="1"/>
          <p:nvPr/>
        </p:nvSpPr>
        <p:spPr>
          <a:xfrm>
            <a:off x="381000" y="2021346"/>
            <a:ext cx="114300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</p:txBody>
      </p:sp>
    </p:spTree>
    <p:extLst>
      <p:ext uri="{BB962C8B-B14F-4D97-AF65-F5344CB8AC3E}">
        <p14:creationId xmlns:p14="http://schemas.microsoft.com/office/powerpoint/2010/main" val="25839613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Arial_Fixed-Accessibility_2024" id="{933D12F4-E6D8-2544-BB9E-9972CA3939D1}" vid="{E17AB01B-D3BF-AE46-80F5-E0B27047D7E1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01a572-86d9-4a0b-9d4c-a14eef1e528f">
      <Terms xmlns="http://schemas.microsoft.com/office/infopath/2007/PartnerControls"/>
    </lcf76f155ced4ddcb4097134ff3c332f>
    <TaxCatchAll xmlns="abdbe091-1f96-45f5-99ee-5a0aca2d8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842FB6BBB84D87E51F3014FC2687" ma:contentTypeVersion="31" ma:contentTypeDescription="Create a new document." ma:contentTypeScope="" ma:versionID="ff87a641afcdcc2427315e5e135d670c">
  <xsd:schema xmlns:xsd="http://www.w3.org/2001/XMLSchema" xmlns:xs="http://www.w3.org/2001/XMLSchema" xmlns:p="http://schemas.microsoft.com/office/2006/metadata/properties" xmlns:ns2="0001a572-86d9-4a0b-9d4c-a14eef1e528f" xmlns:ns3="abdbe091-1f96-45f5-99ee-5a0aca2d8a77" targetNamespace="http://schemas.microsoft.com/office/2006/metadata/properties" ma:root="true" ma:fieldsID="302009845357194d4847ed8d3fc64642" ns2:_="" ns3:_="">
    <xsd:import namespace="0001a572-86d9-4a0b-9d4c-a14eef1e528f"/>
    <xsd:import namespace="abdbe091-1f96-45f5-99ee-5a0aca2d8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1a572-86d9-4a0b-9d4c-a14eef1e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be091-1f96-45f5-99ee-5a0aca2d8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adcd98a-54cd-4772-aec9-5f74bf62ca00}" ma:internalName="TaxCatchAll" ma:showField="CatchAllData" ma:web="abdbe091-1f96-45f5-99ee-5a0aca2d8a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0001a572-86d9-4a0b-9d4c-a14eef1e528f"/>
    <ds:schemaRef ds:uri="http://schemas.microsoft.com/office/infopath/2007/PartnerControls"/>
    <ds:schemaRef ds:uri="http://purl.org/dc/elements/1.1/"/>
    <ds:schemaRef ds:uri="abdbe091-1f96-45f5-99ee-5a0aca2d8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A4FC452-CAF2-463A-910F-BF8EE58A9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1a572-86d9-4a0b-9d4c-a14eef1e528f"/>
    <ds:schemaRef ds:uri="abdbe091-1f96-45f5-99ee-5a0aca2d8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2747</TotalTime>
  <Words>5065</Words>
  <Application>Microsoft Macintosh PowerPoint</Application>
  <PresentationFormat>Widescreen</PresentationFormat>
  <Paragraphs>491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Courier New</vt:lpstr>
      <vt:lpstr>Palatino Linotype</vt:lpstr>
      <vt:lpstr>System Font</vt:lpstr>
      <vt:lpstr>Accenture 2020</vt:lpstr>
      <vt:lpstr>Hive Metastore Backup &amp; Restore Tests</vt:lpstr>
      <vt:lpstr>Scenario</vt:lpstr>
      <vt:lpstr>Test</vt:lpstr>
      <vt:lpstr>Period 0: Create the Hive Tables</vt:lpstr>
      <vt:lpstr>Period 0: Check Hive Metastore Log</vt:lpstr>
      <vt:lpstr>Period 1: Create the data</vt:lpstr>
      <vt:lpstr>Period 1: Using Trino to view the data</vt:lpstr>
      <vt:lpstr>Period 2: Create the data</vt:lpstr>
      <vt:lpstr>Period 2: Using Trino to view the data</vt:lpstr>
      <vt:lpstr>Period 2: Create a new table based on info from another table</vt:lpstr>
      <vt:lpstr>Period 2: Create a new table based on info from another table</vt:lpstr>
      <vt:lpstr>Period 2: Create a new table based on info from another table</vt:lpstr>
      <vt:lpstr>Period 3: Create the data</vt:lpstr>
      <vt:lpstr>Period 3: Create the data</vt:lpstr>
      <vt:lpstr>Period 3: Using Trino to view the data</vt:lpstr>
      <vt:lpstr>Period 4: Create the data</vt:lpstr>
      <vt:lpstr>Period 4: Create the data</vt:lpstr>
      <vt:lpstr>Period 4: Using Trino to view the data</vt:lpstr>
      <vt:lpstr>Period 5</vt:lpstr>
      <vt:lpstr>Rollback Object Storage to end of Period 2</vt:lpstr>
      <vt:lpstr>Rollback Object Storage to Period 2</vt:lpstr>
      <vt:lpstr>Rollback Object Storage to Period 2</vt:lpstr>
      <vt:lpstr>Option 1: Rollback Hive Metastore to Snapshot A</vt:lpstr>
      <vt:lpstr>Option 1: Rollback Hive Metastore to Snapshot A</vt:lpstr>
      <vt:lpstr>Option 1: Rollback Hive Metastore to Snapshot A</vt:lpstr>
      <vt:lpstr>Option 2: Rollback Hive Metastore to Snapshot B</vt:lpstr>
      <vt:lpstr>Option 2: Rollback Hive Metastore to Snapshot B</vt:lpstr>
      <vt:lpstr>Option 2: Rollback Hive Metastore to Snapshot B</vt:lpstr>
      <vt:lpstr>Comparision</vt:lpstr>
      <vt:lpstr>MCK REPAIR TABLE in Hive 4.0.1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Accenture PowerPoint Template 16x9 Arial</dc:subject>
  <dc:creator>Schmutz Guido</dc:creator>
  <cp:lastModifiedBy>Schmutz Guido</cp:lastModifiedBy>
  <cp:revision>8</cp:revision>
  <cp:lastPrinted>2020-11-17T04:05:48Z</cp:lastPrinted>
  <dcterms:created xsi:type="dcterms:W3CDTF">2025-06-26T10:09:54Z</dcterms:created>
  <dcterms:modified xsi:type="dcterms:W3CDTF">2025-07-09T07:49:15Z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0x0101003804842FB6BBB84D87E51F3014FC2687</vt:lpwstr>
  </property>
  <property fmtid="{D5CDD505-2E9C-101B-9397-08002B2CF9AE}" pid="3" name="MediaServiceImageTags">
    <vt:lpwstr/>
  </property>
</Properties>
</file>