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vYXJJJ8VqOhPibcTgfCK59idq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BE5"/>
    <a:srgbClr val="A0B3D4"/>
    <a:srgbClr val="5A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0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8d218fa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08d218faf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08d218faf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996e412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8996e4122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8996e4122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effectLst/>
                <a:latin typeface="-apple-system"/>
              </a:rPr>
              <a:t>Manejo de procesos ETL están porque no habíamos combinado las bases de datos con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effectLst/>
                <a:latin typeface="-apple-system"/>
              </a:rPr>
              <a:t>Modelo Predictivo sirve para descubrir oportunidades y prevenir situaciones adversas.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b="1" dirty="0" err="1">
                <a:solidFill>
                  <a:schemeClr val="tx1"/>
                </a:solidFill>
              </a:rPr>
              <a:t>Matplotlib</a:t>
            </a:r>
            <a:r>
              <a:rPr lang="gl-ES" dirty="0">
                <a:solidFill>
                  <a:schemeClr val="tx1"/>
                </a:solidFill>
              </a:rPr>
              <a:t>: Representación de gráficas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b="1" dirty="0">
                <a:solidFill>
                  <a:schemeClr val="tx1"/>
                </a:solidFill>
              </a:rPr>
              <a:t>Psycopg2</a:t>
            </a:r>
            <a:r>
              <a:rPr lang="gl-ES" dirty="0">
                <a:solidFill>
                  <a:schemeClr val="tx1"/>
                </a:solidFill>
              </a:rPr>
              <a:t>: Conexión con </a:t>
            </a:r>
            <a:r>
              <a:rPr lang="gl-ES" dirty="0" err="1">
                <a:solidFill>
                  <a:schemeClr val="tx1"/>
                </a:solidFill>
              </a:rPr>
              <a:t>postgres</a:t>
            </a:r>
            <a:endParaRPr lang="es-E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Scikit-learn</a:t>
            </a: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está orientada principalmente a la predicción</a:t>
            </a:r>
            <a:endParaRPr dirty="0"/>
          </a:p>
        </p:txBody>
      </p:sp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16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42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8c15867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208c15867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8c158676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A continuación, transforma los datos según las reglas de negocio y los carga en un almacén de datos de destino.</a:t>
            </a:r>
            <a:endParaRPr dirty="0"/>
          </a:p>
        </p:txBody>
      </p:sp>
      <p:sp>
        <p:nvSpPr>
          <p:cNvPr id="173" name="Google Shape;173;g208c15867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8c158676d_2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08c158676d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xec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ceira da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s obxec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ido con l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xe con l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597475" y="314325"/>
            <a:ext cx="10948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gl-ES" dirty="0"/>
              <a:t>ESTIMACIÓN DEL PRECIO DE AIRBNB MEDIANTE REGRESIÓN LINEAL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446178" y="2795300"/>
            <a:ext cx="9144000" cy="9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gl-ES" sz="3200" b="1"/>
              <a:t>data_T10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471498" y="5077398"/>
            <a:ext cx="27205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gl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 Arévalo García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gl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Andrea Brea Rodríguez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gl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Gabriela Schneider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gl-E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Claudia Soliz Campos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12" y="3667395"/>
            <a:ext cx="6000041" cy="306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xe 6">
            <a:extLst>
              <a:ext uri="{FF2B5EF4-FFF2-40B4-BE49-F238E27FC236}">
                <a16:creationId xmlns:a16="http://schemas.microsoft.com/office/drawing/2014/main" id="{017A7FEF-F9C3-B45C-ACAC-C29ECD9F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04390">
            <a:off x="477851" y="4770412"/>
            <a:ext cx="1886624" cy="1886624"/>
          </a:xfrm>
          <a:prstGeom prst="rect">
            <a:avLst/>
          </a:prstGeom>
        </p:spPr>
      </p:pic>
      <p:pic>
        <p:nvPicPr>
          <p:cNvPr id="3" name="Imaxe 2">
            <a:extLst>
              <a:ext uri="{FF2B5EF4-FFF2-40B4-BE49-F238E27FC236}">
                <a16:creationId xmlns:a16="http://schemas.microsoft.com/office/drawing/2014/main" id="{A659BC6C-BD33-B3FF-B39C-6361AFA0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98" y="1373930"/>
            <a:ext cx="1191164" cy="1191164"/>
          </a:xfrm>
          <a:prstGeom prst="rect">
            <a:avLst/>
          </a:prstGeom>
        </p:spPr>
      </p:pic>
      <p:sp>
        <p:nvSpPr>
          <p:cNvPr id="233" name="Google Shape;233;g208d218fafe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dirty="0">
                <a:solidFill>
                  <a:srgbClr val="595959"/>
                </a:solidFill>
              </a:rPr>
              <a:t>ALGORITMO DE REGRESIÓN LINEAL</a:t>
            </a:r>
            <a:endParaRPr dirty="0"/>
          </a:p>
        </p:txBody>
      </p:sp>
      <p:pic>
        <p:nvPicPr>
          <p:cNvPr id="234" name="Google Shape;234;g208d218fafe_0_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8706728" y="2100000"/>
            <a:ext cx="3361800" cy="47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08d218fafe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0602" y="1669689"/>
            <a:ext cx="7096126" cy="404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xe 4">
            <a:extLst>
              <a:ext uri="{FF2B5EF4-FFF2-40B4-BE49-F238E27FC236}">
                <a16:creationId xmlns:a16="http://schemas.microsoft.com/office/drawing/2014/main" id="{F74C523C-94D3-FE97-EDB2-32458DD11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5507" y="1237658"/>
            <a:ext cx="1155395" cy="1155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18996e41220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2228987"/>
            <a:ext cx="6362700" cy="505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8996e41220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823" y="0"/>
            <a:ext cx="90881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8996e41220_0_6"/>
          <p:cNvSpPr txBox="1"/>
          <p:nvPr/>
        </p:nvSpPr>
        <p:spPr>
          <a:xfrm>
            <a:off x="168448" y="258800"/>
            <a:ext cx="293537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595959"/>
              </a:buClr>
              <a:buSzPts val="4400"/>
            </a:pPr>
            <a:r>
              <a:rPr lang="gl-ES" sz="4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DASHBOARD</a:t>
            </a:r>
            <a:endParaRPr sz="40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212" name="Google Shape;212;g18996e41220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6844" y="3650944"/>
            <a:ext cx="1513900" cy="1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a 5">
            <a:extLst>
              <a:ext uri="{FF2B5EF4-FFF2-40B4-BE49-F238E27FC236}">
                <a16:creationId xmlns:a16="http://schemas.microsoft.com/office/drawing/2014/main" id="{ECC5DCF4-8410-18BD-1A30-715A73C14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66700" y="1633537"/>
            <a:ext cx="9220200" cy="5038725"/>
          </a:xfrm>
          <a:prstGeom prst="rect">
            <a:avLst/>
          </a:prstGeom>
        </p:spPr>
      </p:pic>
      <p:pic>
        <p:nvPicPr>
          <p:cNvPr id="4" name="Gráfica 3">
            <a:extLst>
              <a:ext uri="{FF2B5EF4-FFF2-40B4-BE49-F238E27FC236}">
                <a16:creationId xmlns:a16="http://schemas.microsoft.com/office/drawing/2014/main" id="{41248746-A361-2AF5-9C6A-07E7489F7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1717" y="1320952"/>
            <a:ext cx="7305675" cy="4943475"/>
          </a:xfrm>
          <a:prstGeom prst="rect">
            <a:avLst/>
          </a:prstGeom>
        </p:spPr>
      </p:pic>
      <p:sp>
        <p:nvSpPr>
          <p:cNvPr id="242" name="Google Shape;242;p6"/>
          <p:cNvSpPr txBox="1"/>
          <p:nvPr/>
        </p:nvSpPr>
        <p:spPr>
          <a:xfrm>
            <a:off x="3290289" y="1089498"/>
            <a:ext cx="4875812" cy="47398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procesos ETL.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en modelos de predicción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metodologías ágiles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Afianzamiento de conceptos y lenguajes aprendidos</a:t>
            </a:r>
          </a:p>
        </p:txBody>
      </p:sp>
      <p:sp>
        <p:nvSpPr>
          <p:cNvPr id="241" name="Google Shape;241;p6"/>
          <p:cNvSpPr txBox="1"/>
          <p:nvPr/>
        </p:nvSpPr>
        <p:spPr>
          <a:xfrm>
            <a:off x="711200" y="274958"/>
            <a:ext cx="10642599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s-ES" sz="4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¿QUÉ NOS HA APORTADO ESTE PROYECTO?</a:t>
            </a:r>
            <a:endParaRPr lang="es-E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028700" y="1689099"/>
            <a:ext cx="5384799" cy="3902075"/>
          </a:xfrm>
          <a:prstGeom prst="rect">
            <a:avLst/>
          </a:prstGeom>
          <a:solidFill>
            <a:schemeClr val="bg2">
              <a:lumMod val="40000"/>
              <a:lumOff val="60000"/>
              <a:alpha val="96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s-ES" dirty="0">
                <a:solidFill>
                  <a:schemeClr val="tx1"/>
                </a:solidFill>
              </a:rPr>
              <a:t>Manejo de nuevas librerías en Python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gl-ES" dirty="0" err="1">
                <a:solidFill>
                  <a:schemeClr val="tx1"/>
                </a:solidFill>
              </a:rPr>
              <a:t>Matplotlib</a:t>
            </a:r>
            <a:r>
              <a:rPr lang="gl-ES" dirty="0">
                <a:solidFill>
                  <a:schemeClr val="tx1"/>
                </a:solidFill>
              </a:rPr>
              <a:t>, psycopg2, </a:t>
            </a:r>
            <a:r>
              <a:rPr lang="gl-ES" dirty="0" err="1">
                <a:solidFill>
                  <a:schemeClr val="tx1"/>
                </a:solidFill>
              </a:rPr>
              <a:t>sklearn</a:t>
            </a:r>
            <a:endParaRPr lang="gl-E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s-ES" dirty="0">
              <a:solidFill>
                <a:schemeClr val="tx1"/>
              </a:solidFill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es-ES" dirty="0">
                <a:solidFill>
                  <a:schemeClr val="tx1"/>
                </a:solidFill>
              </a:rPr>
              <a:t>Optimización de procesos ETL</a:t>
            </a:r>
          </a:p>
          <a:p>
            <a:pPr indent="-457200">
              <a:spcBef>
                <a:spcPts val="0"/>
              </a:spcBef>
              <a:buSzPts val="2800"/>
            </a:pPr>
            <a:endParaRPr lang="es-ES" dirty="0">
              <a:solidFill>
                <a:schemeClr val="tx1"/>
              </a:solidFill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es-ES" dirty="0">
                <a:solidFill>
                  <a:schemeClr val="tx1"/>
                </a:solidFill>
              </a:rPr>
              <a:t>Técnicas de análisis de regresión y predicción.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gl-ES" dirty="0">
              <a:solidFill>
                <a:schemeClr val="bg1"/>
              </a:solidFill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838200" y="365125"/>
            <a:ext cx="10515600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sz="4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¿QUÉ HEMOS APRENDIDO?</a:t>
            </a:r>
            <a:endParaRPr dirty="0"/>
          </a:p>
        </p:txBody>
      </p:sp>
      <p:pic>
        <p:nvPicPr>
          <p:cNvPr id="3" name="Gráfica 2">
            <a:extLst>
              <a:ext uri="{FF2B5EF4-FFF2-40B4-BE49-F238E27FC236}">
                <a16:creationId xmlns:a16="http://schemas.microsoft.com/office/drawing/2014/main" id="{0FAA2D08-B59B-0B33-F3BF-BE596EF83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1775" y="609600"/>
            <a:ext cx="5610225" cy="6381750"/>
          </a:xfrm>
          <a:prstGeom prst="rect">
            <a:avLst/>
          </a:prstGeom>
        </p:spPr>
      </p:pic>
      <p:pic>
        <p:nvPicPr>
          <p:cNvPr id="7" name="Imaxe 6">
            <a:extLst>
              <a:ext uri="{FF2B5EF4-FFF2-40B4-BE49-F238E27FC236}">
                <a16:creationId xmlns:a16="http://schemas.microsoft.com/office/drawing/2014/main" id="{8D34A5C5-7BD7-BD16-A3A6-1FC724028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1306360"/>
            <a:ext cx="1166662" cy="1166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a 5">
            <a:extLst>
              <a:ext uri="{FF2B5EF4-FFF2-40B4-BE49-F238E27FC236}">
                <a16:creationId xmlns:a16="http://schemas.microsoft.com/office/drawing/2014/main" id="{E91717F7-8D31-5444-FA2D-B126BB4E2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3034" y="1210051"/>
            <a:ext cx="5738966" cy="2863627"/>
          </a:xfrm>
          <a:prstGeom prst="rect">
            <a:avLst/>
          </a:prstGeom>
        </p:spPr>
      </p:pic>
      <p:sp>
        <p:nvSpPr>
          <p:cNvPr id="254" name="Google Shape;254;p8"/>
          <p:cNvSpPr txBox="1">
            <a:spLocks noGrp="1"/>
          </p:cNvSpPr>
          <p:nvPr>
            <p:ph type="body" idx="1"/>
          </p:nvPr>
        </p:nvSpPr>
        <p:spPr>
          <a:xfrm>
            <a:off x="6997700" y="2158776"/>
            <a:ext cx="4914900" cy="30003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s-ES" dirty="0"/>
              <a:t>Uso más cuidadoso de la base de datos, ya que está limitado por tamaño y conexiones.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s-ES" dirty="0"/>
              <a:t>Planificación más eficiente.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E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s-E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5" name="Google Shape;255;p8"/>
          <p:cNvSpPr txBox="1"/>
          <p:nvPr/>
        </p:nvSpPr>
        <p:spPr>
          <a:xfrm>
            <a:off x="838200" y="365125"/>
            <a:ext cx="10515600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¿QUÉ NO REPETIRÍAMOS?</a:t>
            </a:r>
            <a:endParaRPr/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06191" y="1956065"/>
            <a:ext cx="6818257" cy="4751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xe 4">
            <a:extLst>
              <a:ext uri="{FF2B5EF4-FFF2-40B4-BE49-F238E27FC236}">
                <a16:creationId xmlns:a16="http://schemas.microsoft.com/office/drawing/2014/main" id="{2D6C0977-97EA-7EC0-B7D7-4186924A3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9471" y="4670354"/>
            <a:ext cx="977595" cy="977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a 5">
            <a:extLst>
              <a:ext uri="{FF2B5EF4-FFF2-40B4-BE49-F238E27FC236}">
                <a16:creationId xmlns:a16="http://schemas.microsoft.com/office/drawing/2014/main" id="{82206422-EBF0-2629-DDE0-0025D92CC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0625" y="1511737"/>
            <a:ext cx="6415592" cy="4469963"/>
          </a:xfrm>
          <a:prstGeom prst="rect">
            <a:avLst/>
          </a:prstGeom>
        </p:spPr>
      </p:pic>
      <p:sp>
        <p:nvSpPr>
          <p:cNvPr id="261" name="Google Shape;261;p9"/>
          <p:cNvSpPr txBox="1">
            <a:spLocks noGrp="1"/>
          </p:cNvSpPr>
          <p:nvPr>
            <p:ph type="body" idx="1"/>
          </p:nvPr>
        </p:nvSpPr>
        <p:spPr>
          <a:xfrm>
            <a:off x="5131699" y="2563226"/>
            <a:ext cx="6415591" cy="39296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s-ES" dirty="0"/>
              <a:t>Base de datos compartida (ETL)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s-ES" dirty="0"/>
              <a:t>Uso de </a:t>
            </a:r>
            <a:r>
              <a:rPr lang="es-ES" dirty="0" err="1"/>
              <a:t>JupyterNotebok</a:t>
            </a:r>
            <a:r>
              <a:rPr lang="es-ES" dirty="0"/>
              <a:t> en vez de un .</a:t>
            </a:r>
            <a:r>
              <a:rPr lang="es-ES" dirty="0" err="1"/>
              <a:t>py</a:t>
            </a: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s-ES" dirty="0"/>
              <a:t>Estudio paralelo en diferentes lenguajes de programación.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endParaRPr lang="es-ES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262" name="Google Shape;262;p9"/>
          <p:cNvSpPr txBox="1"/>
          <p:nvPr/>
        </p:nvSpPr>
        <p:spPr>
          <a:xfrm>
            <a:off x="838200" y="365125"/>
            <a:ext cx="10515600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¿QUÉ SEGUIRÍAMOS HACIENDO?</a:t>
            </a:r>
            <a:endParaRPr/>
          </a:p>
        </p:txBody>
      </p:sp>
      <p:pic>
        <p:nvPicPr>
          <p:cNvPr id="3" name="Google Shape;272;p10">
            <a:extLst>
              <a:ext uri="{FF2B5EF4-FFF2-40B4-BE49-F238E27FC236}">
                <a16:creationId xmlns:a16="http://schemas.microsoft.com/office/drawing/2014/main" id="{9209462C-1BDD-81B4-1015-CB251CC259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829237"/>
            <a:ext cx="5000625" cy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xe 4">
            <a:extLst>
              <a:ext uri="{FF2B5EF4-FFF2-40B4-BE49-F238E27FC236}">
                <a16:creationId xmlns:a16="http://schemas.microsoft.com/office/drawing/2014/main" id="{B40DD77C-A2F5-9CDC-FCA2-AE84FC52E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10532">
            <a:off x="10901728" y="5847128"/>
            <a:ext cx="904143" cy="9041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/>
        </p:nvSpPr>
        <p:spPr>
          <a:xfrm>
            <a:off x="4225925" y="1136650"/>
            <a:ext cx="3740150" cy="458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sz="115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 sz="1800" dirty="0"/>
          </a:p>
        </p:txBody>
      </p:sp>
      <p:pic>
        <p:nvPicPr>
          <p:cNvPr id="7" name="Google Shape;268;p10">
            <a:extLst>
              <a:ext uri="{FF2B5EF4-FFF2-40B4-BE49-F238E27FC236}">
                <a16:creationId xmlns:a16="http://schemas.microsoft.com/office/drawing/2014/main" id="{CE9C88F5-4B5C-6412-B57D-2B63CBEBAF9F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85176" y="0"/>
            <a:ext cx="6870724" cy="635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7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834" y="1014963"/>
            <a:ext cx="6208731" cy="589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8665" y="1665962"/>
            <a:ext cx="410527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3426781" y="365125"/>
            <a:ext cx="7927019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dirty="0">
                <a:solidFill>
                  <a:srgbClr val="595959"/>
                </a:solidFill>
              </a:rPr>
              <a:t>EVALUACIÓN DEL PROGRESO</a:t>
            </a:r>
            <a:endParaRPr dirty="0"/>
          </a:p>
        </p:txBody>
      </p:sp>
      <p:grpSp>
        <p:nvGrpSpPr>
          <p:cNvPr id="99" name="Google Shape;99;p2"/>
          <p:cNvGrpSpPr/>
          <p:nvPr/>
        </p:nvGrpSpPr>
        <p:grpSpPr>
          <a:xfrm>
            <a:off x="273997" y="1598826"/>
            <a:ext cx="11442700" cy="4331973"/>
            <a:chOff x="381000" y="1891027"/>
            <a:chExt cx="11442700" cy="4331973"/>
          </a:xfrm>
        </p:grpSpPr>
        <p:sp>
          <p:nvSpPr>
            <p:cNvPr id="100" name="Google Shape;100;p2"/>
            <p:cNvSpPr/>
            <p:nvPr/>
          </p:nvSpPr>
          <p:spPr>
            <a:xfrm>
              <a:off x="1905000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30/01</a:t>
              </a:r>
              <a:endParaRPr/>
            </a:p>
          </p:txBody>
        </p:sp>
        <p:cxnSp>
          <p:nvCxnSpPr>
            <p:cNvPr id="101" name="Google Shape;101;p2"/>
            <p:cNvCxnSpPr/>
            <p:nvPr/>
          </p:nvCxnSpPr>
          <p:spPr>
            <a:xfrm>
              <a:off x="1905000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" name="Google Shape;102;p2"/>
            <p:cNvSpPr/>
            <p:nvPr/>
          </p:nvSpPr>
          <p:spPr>
            <a:xfrm>
              <a:off x="2487706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31/01</a:t>
              </a:r>
              <a:endParaRPr/>
            </a:p>
          </p:txBody>
        </p:sp>
        <p:cxnSp>
          <p:nvCxnSpPr>
            <p:cNvPr id="103" name="Google Shape;103;p2"/>
            <p:cNvCxnSpPr/>
            <p:nvPr/>
          </p:nvCxnSpPr>
          <p:spPr>
            <a:xfrm>
              <a:off x="2487706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" name="Google Shape;104;p2"/>
            <p:cNvSpPr/>
            <p:nvPr/>
          </p:nvSpPr>
          <p:spPr>
            <a:xfrm>
              <a:off x="3070412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01/02</a:t>
              </a:r>
              <a:endParaRPr/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3070412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2"/>
            <p:cNvSpPr/>
            <p:nvPr/>
          </p:nvSpPr>
          <p:spPr>
            <a:xfrm>
              <a:off x="3653118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02/02</a:t>
              </a:r>
              <a:endParaRPr/>
            </a:p>
          </p:txBody>
        </p:sp>
        <p:cxnSp>
          <p:nvCxnSpPr>
            <p:cNvPr id="107" name="Google Shape;107;p2"/>
            <p:cNvCxnSpPr/>
            <p:nvPr/>
          </p:nvCxnSpPr>
          <p:spPr>
            <a:xfrm>
              <a:off x="3653118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8" name="Google Shape;108;p2"/>
            <p:cNvSpPr/>
            <p:nvPr/>
          </p:nvSpPr>
          <p:spPr>
            <a:xfrm>
              <a:off x="4235824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03/02</a:t>
              </a:r>
              <a:endParaRPr/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4235824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4818529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04/02</a:t>
              </a:r>
              <a:endParaRPr/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4818529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" name="Google Shape;112;p2"/>
            <p:cNvSpPr/>
            <p:nvPr/>
          </p:nvSpPr>
          <p:spPr>
            <a:xfrm>
              <a:off x="5401235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05/02</a:t>
              </a:r>
              <a:endParaRPr/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5401235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" name="Google Shape;114;p2"/>
            <p:cNvSpPr/>
            <p:nvPr/>
          </p:nvSpPr>
          <p:spPr>
            <a:xfrm>
              <a:off x="5983941" y="1905000"/>
              <a:ext cx="570006" cy="5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06/02</a:t>
              </a:r>
              <a:endParaRPr/>
            </a:p>
          </p:txBody>
        </p:sp>
        <p:cxnSp>
          <p:nvCxnSpPr>
            <p:cNvPr id="115" name="Google Shape;115;p2"/>
            <p:cNvCxnSpPr/>
            <p:nvPr/>
          </p:nvCxnSpPr>
          <p:spPr>
            <a:xfrm>
              <a:off x="5983941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2"/>
            <p:cNvSpPr/>
            <p:nvPr/>
          </p:nvSpPr>
          <p:spPr>
            <a:xfrm>
              <a:off x="6572996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07/02</a:t>
              </a:r>
              <a:endParaRPr/>
            </a:p>
          </p:txBody>
        </p:sp>
        <p:cxnSp>
          <p:nvCxnSpPr>
            <p:cNvPr id="117" name="Google Shape;117;p2"/>
            <p:cNvCxnSpPr/>
            <p:nvPr/>
          </p:nvCxnSpPr>
          <p:spPr>
            <a:xfrm>
              <a:off x="6566647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7154908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08/02</a:t>
              </a:r>
              <a:endParaRPr/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7149352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>
              <a:off x="7736820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09/02</a:t>
              </a:r>
              <a:endParaRPr/>
            </a:p>
          </p:txBody>
        </p:sp>
        <p:cxnSp>
          <p:nvCxnSpPr>
            <p:cNvPr id="121" name="Google Shape;121;p2"/>
            <p:cNvCxnSpPr/>
            <p:nvPr/>
          </p:nvCxnSpPr>
          <p:spPr>
            <a:xfrm>
              <a:off x="7732059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318732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10/02</a:t>
              </a:r>
              <a:endParaRPr/>
            </a:p>
          </p:txBody>
        </p:sp>
        <p:cxnSp>
          <p:nvCxnSpPr>
            <p:cNvPr id="123" name="Google Shape;123;p2"/>
            <p:cNvCxnSpPr/>
            <p:nvPr/>
          </p:nvCxnSpPr>
          <p:spPr>
            <a:xfrm>
              <a:off x="8314765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8900644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11/0</a:t>
              </a:r>
              <a:r>
                <a:rPr lang="gl-E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25" name="Google Shape;125;p2"/>
            <p:cNvCxnSpPr/>
            <p:nvPr/>
          </p:nvCxnSpPr>
          <p:spPr>
            <a:xfrm>
              <a:off x="8897470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9482556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12/02</a:t>
              </a:r>
              <a:endParaRPr/>
            </a:p>
          </p:txBody>
        </p:sp>
        <p:cxnSp>
          <p:nvCxnSpPr>
            <p:cNvPr id="127" name="Google Shape;127;p2"/>
            <p:cNvCxnSpPr/>
            <p:nvPr/>
          </p:nvCxnSpPr>
          <p:spPr>
            <a:xfrm>
              <a:off x="9480176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8" name="Google Shape;128;p2"/>
            <p:cNvSpPr/>
            <p:nvPr/>
          </p:nvSpPr>
          <p:spPr>
            <a:xfrm>
              <a:off x="10064468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13/02</a:t>
              </a:r>
              <a:endParaRPr/>
            </a:p>
          </p:txBody>
        </p:sp>
        <p:cxnSp>
          <p:nvCxnSpPr>
            <p:cNvPr id="129" name="Google Shape;129;p2"/>
            <p:cNvCxnSpPr/>
            <p:nvPr/>
          </p:nvCxnSpPr>
          <p:spPr>
            <a:xfrm>
              <a:off x="10062883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0" name="Google Shape;130;p2"/>
            <p:cNvSpPr/>
            <p:nvPr/>
          </p:nvSpPr>
          <p:spPr>
            <a:xfrm>
              <a:off x="10646380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14/02</a:t>
              </a:r>
              <a:endParaRPr/>
            </a:p>
          </p:txBody>
        </p:sp>
        <p:cxnSp>
          <p:nvCxnSpPr>
            <p:cNvPr id="131" name="Google Shape;131;p2"/>
            <p:cNvCxnSpPr/>
            <p:nvPr/>
          </p:nvCxnSpPr>
          <p:spPr>
            <a:xfrm>
              <a:off x="10645588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2" name="Google Shape;132;p2"/>
            <p:cNvSpPr/>
            <p:nvPr/>
          </p:nvSpPr>
          <p:spPr>
            <a:xfrm>
              <a:off x="11228294" y="1905000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15/02</a:t>
              </a:r>
              <a:endParaRPr/>
            </a:p>
          </p:txBody>
        </p:sp>
        <p:cxnSp>
          <p:nvCxnSpPr>
            <p:cNvPr id="133" name="Google Shape;133;p2"/>
            <p:cNvCxnSpPr/>
            <p:nvPr/>
          </p:nvCxnSpPr>
          <p:spPr>
            <a:xfrm>
              <a:off x="11228294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381000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11798300" y="2413000"/>
              <a:ext cx="0" cy="381000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381000" y="2413000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2"/>
            <p:cNvSpPr/>
            <p:nvPr/>
          </p:nvSpPr>
          <p:spPr>
            <a:xfrm>
              <a:off x="1955258" y="2476500"/>
              <a:ext cx="1685160" cy="50800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1000" y="2413000"/>
              <a:ext cx="1524000" cy="635000"/>
            </a:xfrm>
            <a:prstGeom prst="rect">
              <a:avLst/>
            </a:prstGeom>
            <a:solidFill>
              <a:srgbClr val="8296B0">
                <a:alpha val="2078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Definir Dataset</a:t>
              </a:r>
              <a:endParaRPr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" name="Google Shape;139;p2"/>
            <p:cNvCxnSpPr/>
            <p:nvPr/>
          </p:nvCxnSpPr>
          <p:spPr>
            <a:xfrm>
              <a:off x="381000" y="3048000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0" name="Google Shape;140;p2"/>
            <p:cNvSpPr/>
            <p:nvPr/>
          </p:nvSpPr>
          <p:spPr>
            <a:xfrm>
              <a:off x="3083112" y="3111500"/>
              <a:ext cx="1722717" cy="50800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81000" y="3048000"/>
              <a:ext cx="1524000" cy="635000"/>
            </a:xfrm>
            <a:prstGeom prst="rect">
              <a:avLst/>
            </a:prstGeom>
            <a:solidFill>
              <a:srgbClr val="8296B0">
                <a:alpha val="2078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Arquitectura y validación</a:t>
              </a:r>
              <a:endParaRPr/>
            </a:p>
          </p:txBody>
        </p:sp>
        <p:cxnSp>
          <p:nvCxnSpPr>
            <p:cNvPr id="142" name="Google Shape;142;p2"/>
            <p:cNvCxnSpPr/>
            <p:nvPr/>
          </p:nvCxnSpPr>
          <p:spPr>
            <a:xfrm>
              <a:off x="381000" y="3683000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4223124" y="3746500"/>
              <a:ext cx="2330822" cy="50800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81000" y="3683000"/>
              <a:ext cx="1524000" cy="635000"/>
            </a:xfrm>
            <a:prstGeom prst="rect">
              <a:avLst/>
            </a:prstGeom>
            <a:solidFill>
              <a:srgbClr val="8296B0">
                <a:alpha val="2078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Análisis exploratorio</a:t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381000" y="4318000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6" name="Google Shape;146;p2"/>
            <p:cNvSpPr/>
            <p:nvPr/>
          </p:nvSpPr>
          <p:spPr>
            <a:xfrm>
              <a:off x="6553946" y="4381500"/>
              <a:ext cx="3496236" cy="50800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81000" y="4318000"/>
              <a:ext cx="1524000" cy="635000"/>
            </a:xfrm>
            <a:prstGeom prst="rect">
              <a:avLst/>
            </a:prstGeom>
            <a:solidFill>
              <a:srgbClr val="8296B0">
                <a:alpha val="2078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Visualización de las métricas</a:t>
              </a:r>
              <a:endParaRPr/>
            </a:p>
          </p:txBody>
        </p:sp>
        <p:cxnSp>
          <p:nvCxnSpPr>
            <p:cNvPr id="148" name="Google Shape;148;p2"/>
            <p:cNvCxnSpPr/>
            <p:nvPr/>
          </p:nvCxnSpPr>
          <p:spPr>
            <a:xfrm>
              <a:off x="381000" y="4953000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" name="Google Shape;149;p2"/>
            <p:cNvSpPr/>
            <p:nvPr/>
          </p:nvSpPr>
          <p:spPr>
            <a:xfrm>
              <a:off x="6553947" y="5016500"/>
              <a:ext cx="4078940" cy="50800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81000" y="4953000"/>
              <a:ext cx="1524000" cy="635000"/>
            </a:xfrm>
            <a:prstGeom prst="rect">
              <a:avLst/>
            </a:prstGeom>
            <a:solidFill>
              <a:srgbClr val="8296B0">
                <a:alpha val="2078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Pre-procesamiento y modelado</a:t>
              </a:r>
              <a:endParaRPr/>
            </a:p>
          </p:txBody>
        </p:sp>
        <p:cxnSp>
          <p:nvCxnSpPr>
            <p:cNvPr id="151" name="Google Shape;151;p2"/>
            <p:cNvCxnSpPr/>
            <p:nvPr/>
          </p:nvCxnSpPr>
          <p:spPr>
            <a:xfrm>
              <a:off x="381000" y="5588000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" name="Google Shape;152;p2"/>
            <p:cNvSpPr/>
            <p:nvPr/>
          </p:nvSpPr>
          <p:spPr>
            <a:xfrm>
              <a:off x="10050181" y="5651500"/>
              <a:ext cx="1165413" cy="50800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81000" y="5588000"/>
              <a:ext cx="1524000" cy="635000"/>
            </a:xfrm>
            <a:prstGeom prst="rect">
              <a:avLst/>
            </a:prstGeom>
            <a:solidFill>
              <a:srgbClr val="8296B0">
                <a:alpha val="2078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Informe y presentación</a:t>
              </a:r>
              <a:endParaRPr/>
            </a:p>
          </p:txBody>
        </p:sp>
        <p:cxnSp>
          <p:nvCxnSpPr>
            <p:cNvPr id="154" name="Google Shape;154;p2"/>
            <p:cNvCxnSpPr/>
            <p:nvPr/>
          </p:nvCxnSpPr>
          <p:spPr>
            <a:xfrm>
              <a:off x="381000" y="6223000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2"/>
            <p:cNvSpPr/>
            <p:nvPr/>
          </p:nvSpPr>
          <p:spPr>
            <a:xfrm>
              <a:off x="1917700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30/01</a:t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499612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31/01</a:t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081524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01/02</a:t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63436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02/02</a:t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245348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03/02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27260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04/02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09172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05/02</a:t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991084" y="1891027"/>
              <a:ext cx="570006" cy="508000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gl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06/02</a:t>
              </a:r>
              <a:endParaRPr/>
            </a:p>
          </p:txBody>
        </p:sp>
        <p:cxnSp>
          <p:nvCxnSpPr>
            <p:cNvPr id="163" name="Google Shape;163;p2"/>
            <p:cNvCxnSpPr/>
            <p:nvPr/>
          </p:nvCxnSpPr>
          <p:spPr>
            <a:xfrm>
              <a:off x="393700" y="2399027"/>
              <a:ext cx="11430000" cy="0"/>
            </a:xfrm>
            <a:prstGeom prst="straightConnector1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/>
        </p:nvSpPr>
        <p:spPr>
          <a:xfrm>
            <a:off x="637918" y="365125"/>
            <a:ext cx="10715882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sz="4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TECNOLOGÍA IMPLEMENTADAS</a:t>
            </a:r>
            <a:endParaRPr dirty="0"/>
          </a:p>
        </p:txBody>
      </p:sp>
      <p:pic>
        <p:nvPicPr>
          <p:cNvPr id="30" name="Gráfica 29">
            <a:extLst>
              <a:ext uri="{FF2B5EF4-FFF2-40B4-BE49-F238E27FC236}">
                <a16:creationId xmlns:a16="http://schemas.microsoft.com/office/drawing/2014/main" id="{A90BBF8C-3A95-B632-C9A9-656232CB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3025" y="2710107"/>
            <a:ext cx="6572250" cy="4276725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939894C3-E752-1DF0-67D1-FAEA9A72DF76}"/>
              </a:ext>
            </a:extLst>
          </p:cNvPr>
          <p:cNvSpPr/>
          <p:nvPr/>
        </p:nvSpPr>
        <p:spPr>
          <a:xfrm>
            <a:off x="381000" y="1251694"/>
            <a:ext cx="9829800" cy="4450606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8E21B63-8F7D-6C86-8F1B-6626484C4353}"/>
              </a:ext>
            </a:extLst>
          </p:cNvPr>
          <p:cNvGrpSpPr/>
          <p:nvPr/>
        </p:nvGrpSpPr>
        <p:grpSpPr>
          <a:xfrm>
            <a:off x="381000" y="1549400"/>
            <a:ext cx="9944100" cy="4056906"/>
            <a:chOff x="357871" y="1974593"/>
            <a:chExt cx="10995929" cy="4716316"/>
          </a:xfrm>
        </p:grpSpPr>
        <p:pic>
          <p:nvPicPr>
            <p:cNvPr id="1026" name="Picture 2" descr="PostgreSQL - Wikipedia, la enciclopedia libre">
              <a:extLst>
                <a:ext uri="{FF2B5EF4-FFF2-40B4-BE49-F238E27FC236}">
                  <a16:creationId xmlns:a16="http://schemas.microsoft.com/office/drawing/2014/main" id="{8ACCE029-10C1-F673-E3C7-D6FDCE7D4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61" y="2211696"/>
              <a:ext cx="1169356" cy="120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crementá tu productividad con base de datos con DBeaver">
              <a:extLst>
                <a:ext uri="{FF2B5EF4-FFF2-40B4-BE49-F238E27FC236}">
                  <a16:creationId xmlns:a16="http://schemas.microsoft.com/office/drawing/2014/main" id="{7F36392D-69C7-23E6-04A5-A19C05454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001" y="4191465"/>
              <a:ext cx="2197100" cy="109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Studio Logo Usage Guidelines - RStudio">
              <a:extLst>
                <a:ext uri="{FF2B5EF4-FFF2-40B4-BE49-F238E27FC236}">
                  <a16:creationId xmlns:a16="http://schemas.microsoft.com/office/drawing/2014/main" id="{113A803D-AE42-0DC3-9BB1-217496780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9757" y="2082329"/>
              <a:ext cx="2197101" cy="77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Visual Studio Code full logo transparent PNG - StickPNG">
              <a:extLst>
                <a:ext uri="{FF2B5EF4-FFF2-40B4-BE49-F238E27FC236}">
                  <a16:creationId xmlns:a16="http://schemas.microsoft.com/office/drawing/2014/main" id="{79F804CA-3103-C832-1B6F-3689141A4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028" y="3376136"/>
              <a:ext cx="2197101" cy="112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Tableau Logo, symbol, meaning, history, PNG, brand">
              <a:extLst>
                <a:ext uri="{FF2B5EF4-FFF2-40B4-BE49-F238E27FC236}">
                  <a16:creationId xmlns:a16="http://schemas.microsoft.com/office/drawing/2014/main" id="{75C44AA2-6D37-7C58-0D96-4DF962281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01" y="5065611"/>
              <a:ext cx="2197101" cy="1235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474A1E1D-D9FD-0820-9758-83CFFA859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1659" y="3376136"/>
              <a:ext cx="972141" cy="112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xe 13">
              <a:extLst>
                <a:ext uri="{FF2B5EF4-FFF2-40B4-BE49-F238E27FC236}">
                  <a16:creationId xmlns:a16="http://schemas.microsoft.com/office/drawing/2014/main" id="{25783CBF-4F54-BB66-1784-9D2315DF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1616203" flipH="1">
              <a:off x="357871" y="3281184"/>
              <a:ext cx="1820297" cy="1820297"/>
            </a:xfrm>
            <a:prstGeom prst="rect">
              <a:avLst/>
            </a:prstGeom>
          </p:spPr>
        </p:pic>
        <p:pic>
          <p:nvPicPr>
            <p:cNvPr id="16" name="Imaxe 15">
              <a:extLst>
                <a:ext uri="{FF2B5EF4-FFF2-40B4-BE49-F238E27FC236}">
                  <a16:creationId xmlns:a16="http://schemas.microsoft.com/office/drawing/2014/main" id="{46243ABE-0DB2-5323-9472-4431ABF0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2567605">
              <a:off x="4432410" y="3283723"/>
              <a:ext cx="2586242" cy="2586242"/>
            </a:xfrm>
            <a:prstGeom prst="rect">
              <a:avLst/>
            </a:prstGeom>
          </p:spPr>
        </p:pic>
        <p:pic>
          <p:nvPicPr>
            <p:cNvPr id="18" name="Imaxe 17">
              <a:extLst>
                <a:ext uri="{FF2B5EF4-FFF2-40B4-BE49-F238E27FC236}">
                  <a16:creationId xmlns:a16="http://schemas.microsoft.com/office/drawing/2014/main" id="{6DB6128F-B862-1C0A-A70C-0FB5ABEB0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3957074">
              <a:off x="4482566" y="4688807"/>
              <a:ext cx="2002102" cy="2002102"/>
            </a:xfrm>
            <a:prstGeom prst="rect">
              <a:avLst/>
            </a:prstGeom>
          </p:spPr>
        </p:pic>
        <p:pic>
          <p:nvPicPr>
            <p:cNvPr id="20" name="Imaxe 19">
              <a:extLst>
                <a:ext uri="{FF2B5EF4-FFF2-40B4-BE49-F238E27FC236}">
                  <a16:creationId xmlns:a16="http://schemas.microsoft.com/office/drawing/2014/main" id="{A707B72E-3F7D-7FB1-4B50-A448DF22B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4184756" y="1974593"/>
              <a:ext cx="2354322" cy="2354322"/>
            </a:xfrm>
            <a:prstGeom prst="rect">
              <a:avLst/>
            </a:prstGeom>
          </p:spPr>
        </p:pic>
        <p:pic>
          <p:nvPicPr>
            <p:cNvPr id="22" name="Imaxe 21">
              <a:extLst>
                <a:ext uri="{FF2B5EF4-FFF2-40B4-BE49-F238E27FC236}">
                  <a16:creationId xmlns:a16="http://schemas.microsoft.com/office/drawing/2014/main" id="{2BDE2739-8813-5FA8-A415-CC883207A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3392420">
              <a:off x="8572033" y="3048718"/>
              <a:ext cx="1910788" cy="1910788"/>
            </a:xfrm>
            <a:prstGeom prst="rect">
              <a:avLst/>
            </a:prstGeom>
          </p:spPr>
        </p:pic>
        <p:pic>
          <p:nvPicPr>
            <p:cNvPr id="1046" name="Picture 22" descr="Cómo realizar análisis de datos con Python? | Ironhack Blog">
              <a:extLst>
                <a:ext uri="{FF2B5EF4-FFF2-40B4-BE49-F238E27FC236}">
                  <a16:creationId xmlns:a16="http://schemas.microsoft.com/office/drawing/2014/main" id="{BF7232E7-6716-AF93-2C3D-B539B2EE9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04624">
              <a:off x="5010570" y="3960534"/>
              <a:ext cx="1118677" cy="56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0" name="Picture 26">
            <a:extLst>
              <a:ext uri="{FF2B5EF4-FFF2-40B4-BE49-F238E27FC236}">
                <a16:creationId xmlns:a16="http://schemas.microsoft.com/office/drawing/2014/main" id="{E73D5FB4-3144-C9B6-F263-4CECE4C2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01" y="3064818"/>
            <a:ext cx="838687" cy="3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Imaxe 265">
            <a:extLst>
              <a:ext uri="{FF2B5EF4-FFF2-40B4-BE49-F238E27FC236}">
                <a16:creationId xmlns:a16="http://schemas.microsoft.com/office/drawing/2014/main" id="{76ED0E4D-575E-FB5F-39C7-56EF29EEA0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1464" y="5814000"/>
            <a:ext cx="970409" cy="9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8c158676d_0_0"/>
          <p:cNvSpPr txBox="1"/>
          <p:nvPr/>
        </p:nvSpPr>
        <p:spPr>
          <a:xfrm>
            <a:off x="838200" y="365125"/>
            <a:ext cx="105156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SUPOSICIONES INICIALES</a:t>
            </a:r>
            <a:endParaRPr/>
          </a:p>
        </p:txBody>
      </p:sp>
      <p:pic>
        <p:nvPicPr>
          <p:cNvPr id="19" name="Gráfica 18">
            <a:extLst>
              <a:ext uri="{FF2B5EF4-FFF2-40B4-BE49-F238E27FC236}">
                <a16:creationId xmlns:a16="http://schemas.microsoft.com/office/drawing/2014/main" id="{A7970BDB-20B1-E574-944D-94EC47685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67059"/>
            <a:ext cx="6862727" cy="5390941"/>
          </a:xfrm>
          <a:prstGeom prst="rect">
            <a:avLst/>
          </a:prstGeom>
        </p:spPr>
      </p:pic>
      <p:sp>
        <p:nvSpPr>
          <p:cNvPr id="168" name="Google Shape;168;g208c158676d_0_0"/>
          <p:cNvSpPr txBox="1">
            <a:spLocks noGrp="1"/>
          </p:cNvSpPr>
          <p:nvPr>
            <p:ph type="body" idx="1"/>
          </p:nvPr>
        </p:nvSpPr>
        <p:spPr>
          <a:xfrm>
            <a:off x="6254272" y="1253400"/>
            <a:ext cx="5186400" cy="4351200"/>
          </a:xfrm>
          <a:prstGeom prst="rect">
            <a:avLst/>
          </a:prstGeom>
          <a:solidFill>
            <a:schemeClr val="bg2">
              <a:lumMod val="40000"/>
              <a:lumOff val="60000"/>
              <a:alpha val="73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gl-ES" dirty="0"/>
              <a:t>El </a:t>
            </a:r>
            <a:r>
              <a:rPr lang="gl-ES" dirty="0" err="1"/>
              <a:t>precio</a:t>
            </a:r>
            <a:r>
              <a:rPr lang="gl-ES" dirty="0"/>
              <a:t> de un apartamento está relacionado con </a:t>
            </a:r>
            <a:r>
              <a:rPr lang="gl-ES" dirty="0" err="1"/>
              <a:t>su</a:t>
            </a:r>
            <a:r>
              <a:rPr lang="gl-ES" dirty="0"/>
              <a:t> </a:t>
            </a:r>
            <a:r>
              <a:rPr lang="gl-ES" b="1" dirty="0"/>
              <a:t>relevancia</a:t>
            </a:r>
            <a:r>
              <a:rPr lang="gl-ES" dirty="0"/>
              <a:t>.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gl-ES" dirty="0"/>
              <a:t>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gl-ES" dirty="0"/>
              <a:t>Las </a:t>
            </a:r>
            <a:r>
              <a:rPr lang="gl-ES" b="1" dirty="0" err="1"/>
              <a:t>valoraciones</a:t>
            </a:r>
            <a:r>
              <a:rPr lang="gl-ES" dirty="0"/>
              <a:t> positivas afectan </a:t>
            </a:r>
            <a:r>
              <a:rPr lang="gl-ES" dirty="0" err="1"/>
              <a:t>al</a:t>
            </a:r>
            <a:r>
              <a:rPr lang="gl-ES" dirty="0"/>
              <a:t> </a:t>
            </a:r>
            <a:r>
              <a:rPr lang="gl-ES" dirty="0" err="1"/>
              <a:t>precio</a:t>
            </a:r>
            <a:endParaRPr lang="gl-ES"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gl-ES" dirty="0"/>
              <a:t>El </a:t>
            </a:r>
            <a:r>
              <a:rPr lang="gl-ES" b="1" dirty="0"/>
              <a:t>tamaño</a:t>
            </a:r>
            <a:r>
              <a:rPr lang="gl-ES" dirty="0"/>
              <a:t> del apartamento </a:t>
            </a:r>
            <a:r>
              <a:rPr lang="gl-ES" dirty="0" err="1"/>
              <a:t>influye</a:t>
            </a:r>
            <a:r>
              <a:rPr lang="gl-ES" dirty="0"/>
              <a:t> en el </a:t>
            </a:r>
            <a:r>
              <a:rPr lang="gl-ES" dirty="0" err="1"/>
              <a:t>precio</a:t>
            </a:r>
            <a:r>
              <a:rPr lang="gl-ES" dirty="0"/>
              <a:t>.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gl-ES" dirty="0"/>
              <a:t>El </a:t>
            </a:r>
            <a:r>
              <a:rPr lang="gl-ES" b="1" dirty="0"/>
              <a:t>barrio</a:t>
            </a:r>
            <a:r>
              <a:rPr lang="gl-ES" dirty="0"/>
              <a:t> de la </a:t>
            </a:r>
            <a:r>
              <a:rPr lang="gl-ES" dirty="0" err="1"/>
              <a:t>propiedad</a:t>
            </a:r>
            <a:r>
              <a:rPr lang="gl-ES" dirty="0"/>
              <a:t> </a:t>
            </a:r>
            <a:r>
              <a:rPr lang="gl-ES" dirty="0" err="1"/>
              <a:t>influye</a:t>
            </a:r>
            <a:r>
              <a:rPr lang="gl-ES" dirty="0"/>
              <a:t> en el </a:t>
            </a:r>
            <a:r>
              <a:rPr lang="gl-ES" dirty="0" err="1"/>
              <a:t>precio</a:t>
            </a:r>
            <a:r>
              <a:rPr lang="gl-ES" dirty="0"/>
              <a:t>.</a:t>
            </a:r>
            <a:endParaRPr dirty="0"/>
          </a:p>
        </p:txBody>
      </p:sp>
      <p:pic>
        <p:nvPicPr>
          <p:cNvPr id="29" name="Imaxe 28">
            <a:extLst>
              <a:ext uri="{FF2B5EF4-FFF2-40B4-BE49-F238E27FC236}">
                <a16:creationId xmlns:a16="http://schemas.microsoft.com/office/drawing/2014/main" id="{88F9592E-604F-4476-6D7B-0CC24B6F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635" y="830363"/>
            <a:ext cx="846074" cy="846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xe 161">
            <a:extLst>
              <a:ext uri="{FF2B5EF4-FFF2-40B4-BE49-F238E27FC236}">
                <a16:creationId xmlns:a16="http://schemas.microsoft.com/office/drawing/2014/main" id="{31DAFBFB-8D83-1888-1BC2-63AB1B0A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6" y="4304975"/>
            <a:ext cx="1653539" cy="1653539"/>
          </a:xfrm>
          <a:prstGeom prst="rect">
            <a:avLst/>
          </a:prstGeom>
        </p:spPr>
      </p:pic>
      <p:pic>
        <p:nvPicPr>
          <p:cNvPr id="28" name="Gráfica 27">
            <a:extLst>
              <a:ext uri="{FF2B5EF4-FFF2-40B4-BE49-F238E27FC236}">
                <a16:creationId xmlns:a16="http://schemas.microsoft.com/office/drawing/2014/main" id="{185221DB-9FB0-5990-5E70-2BFDA0F79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5445" y="4425340"/>
            <a:ext cx="2956555" cy="2432660"/>
          </a:xfrm>
          <a:prstGeom prst="rect">
            <a:avLst/>
          </a:prstGeom>
        </p:spPr>
      </p:pic>
      <p:pic>
        <p:nvPicPr>
          <p:cNvPr id="11" name="Imaxe 10">
            <a:extLst>
              <a:ext uri="{FF2B5EF4-FFF2-40B4-BE49-F238E27FC236}">
                <a16:creationId xmlns:a16="http://schemas.microsoft.com/office/drawing/2014/main" id="{0EC8A9DC-DFD7-BEE4-8FBB-85A3830FB0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942637" y="-1225550"/>
            <a:ext cx="20269643" cy="9309100"/>
          </a:xfrm>
          <a:prstGeom prst="rect">
            <a:avLst/>
          </a:prstGeom>
        </p:spPr>
      </p:pic>
      <p:sp>
        <p:nvSpPr>
          <p:cNvPr id="176" name="Google Shape;176;g208c158676d_2_0"/>
          <p:cNvSpPr txBox="1">
            <a:spLocks noGrp="1"/>
          </p:cNvSpPr>
          <p:nvPr>
            <p:ph type="title"/>
          </p:nvPr>
        </p:nvSpPr>
        <p:spPr>
          <a:xfrm>
            <a:off x="4610912" y="365125"/>
            <a:ext cx="67428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dirty="0">
                <a:solidFill>
                  <a:srgbClr val="595959"/>
                </a:solidFill>
              </a:rPr>
              <a:t>ETL - Data set</a:t>
            </a:r>
            <a:endParaRPr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DA29C22-B94B-2C23-4F68-A0C5CD376AD9}"/>
              </a:ext>
            </a:extLst>
          </p:cNvPr>
          <p:cNvSpPr/>
          <p:nvPr/>
        </p:nvSpPr>
        <p:spPr>
          <a:xfrm>
            <a:off x="1874520" y="1501140"/>
            <a:ext cx="2491740" cy="3893820"/>
          </a:xfrm>
          <a:prstGeom prst="rect">
            <a:avLst/>
          </a:prstGeom>
          <a:noFill/>
          <a:ln w="3492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5A9D5D0-1FA0-C14A-D2D2-F1614605AE47}"/>
              </a:ext>
            </a:extLst>
          </p:cNvPr>
          <p:cNvSpPr/>
          <p:nvPr/>
        </p:nvSpPr>
        <p:spPr>
          <a:xfrm>
            <a:off x="2636520" y="1562100"/>
            <a:ext cx="96774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Extract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20ED3C7-A90E-5AC9-293D-58300F883D3C}"/>
              </a:ext>
            </a:extLst>
          </p:cNvPr>
          <p:cNvSpPr/>
          <p:nvPr/>
        </p:nvSpPr>
        <p:spPr>
          <a:xfrm>
            <a:off x="2514600" y="3173730"/>
            <a:ext cx="128778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l-ES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Data </a:t>
            </a:r>
            <a:r>
              <a:rPr lang="gl-ES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source</a:t>
            </a:r>
            <a:r>
              <a:rPr lang="gl-ES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28975A1-FD80-29D1-6E7D-9102458B5C30}"/>
              </a:ext>
            </a:extLst>
          </p:cNvPr>
          <p:cNvSpPr/>
          <p:nvPr/>
        </p:nvSpPr>
        <p:spPr>
          <a:xfrm>
            <a:off x="2514600" y="5118735"/>
            <a:ext cx="1287780" cy="217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l-ES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Data </a:t>
            </a:r>
            <a:r>
              <a:rPr lang="gl-ES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source</a:t>
            </a:r>
            <a:r>
              <a:rPr lang="gl-ES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9A36456-2933-3929-0820-1325D399CF51}"/>
              </a:ext>
            </a:extLst>
          </p:cNvPr>
          <p:cNvSpPr/>
          <p:nvPr/>
        </p:nvSpPr>
        <p:spPr>
          <a:xfrm>
            <a:off x="4946314" y="1501140"/>
            <a:ext cx="2491740" cy="3893820"/>
          </a:xfrm>
          <a:prstGeom prst="rect">
            <a:avLst/>
          </a:prstGeom>
          <a:noFill/>
          <a:ln w="3492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4B9F176-DA63-EC45-3570-79DF632DEA02}"/>
              </a:ext>
            </a:extLst>
          </p:cNvPr>
          <p:cNvSpPr/>
          <p:nvPr/>
        </p:nvSpPr>
        <p:spPr>
          <a:xfrm>
            <a:off x="8018108" y="1501140"/>
            <a:ext cx="2491740" cy="3893820"/>
          </a:xfrm>
          <a:prstGeom prst="rect">
            <a:avLst/>
          </a:prstGeom>
          <a:noFill/>
          <a:ln w="3492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FCD6FE1-0733-0608-AC52-843B2B90F430}"/>
              </a:ext>
            </a:extLst>
          </p:cNvPr>
          <p:cNvSpPr/>
          <p:nvPr/>
        </p:nvSpPr>
        <p:spPr>
          <a:xfrm>
            <a:off x="5466379" y="4044318"/>
            <a:ext cx="1451610" cy="52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Transformation engine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D51191-87B1-53E6-FE0B-B0C386E8C7E3}"/>
              </a:ext>
            </a:extLst>
          </p:cNvPr>
          <p:cNvSpPr/>
          <p:nvPr/>
        </p:nvSpPr>
        <p:spPr>
          <a:xfrm>
            <a:off x="5512873" y="1543050"/>
            <a:ext cx="13574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Transform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CA8FD0-7EFD-65AB-997D-6282D7FF65FB}"/>
              </a:ext>
            </a:extLst>
          </p:cNvPr>
          <p:cNvSpPr/>
          <p:nvPr/>
        </p:nvSpPr>
        <p:spPr>
          <a:xfrm>
            <a:off x="8632292" y="1562100"/>
            <a:ext cx="126337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Load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AE021CB-E2AF-FF37-B278-8B2EB9597615}"/>
              </a:ext>
            </a:extLst>
          </p:cNvPr>
          <p:cNvSpPr/>
          <p:nvPr/>
        </p:nvSpPr>
        <p:spPr>
          <a:xfrm>
            <a:off x="8639912" y="3448050"/>
            <a:ext cx="1263371" cy="560069"/>
          </a:xfrm>
          <a:prstGeom prst="rect">
            <a:avLst/>
          </a:prstGeom>
          <a:solidFill>
            <a:srgbClr val="A0B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8F4C5C2-3DD8-8040-4050-C081365BD559}"/>
              </a:ext>
            </a:extLst>
          </p:cNvPr>
          <p:cNvSpPr/>
          <p:nvPr/>
        </p:nvSpPr>
        <p:spPr>
          <a:xfrm>
            <a:off x="5529791" y="2552701"/>
            <a:ext cx="1451610" cy="1499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25" name="Imaxe 24">
            <a:extLst>
              <a:ext uri="{FF2B5EF4-FFF2-40B4-BE49-F238E27FC236}">
                <a16:creationId xmlns:a16="http://schemas.microsoft.com/office/drawing/2014/main" id="{8FD92036-2657-7BB9-230A-58D9FFFE5D2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1220" y="3123035"/>
            <a:ext cx="960119" cy="960119"/>
          </a:xfrm>
          <a:prstGeom prst="rect">
            <a:avLst/>
          </a:prstGeom>
        </p:spPr>
      </p:pic>
      <p:pic>
        <p:nvPicPr>
          <p:cNvPr id="27" name="Imaxe 26">
            <a:extLst>
              <a:ext uri="{FF2B5EF4-FFF2-40B4-BE49-F238E27FC236}">
                <a16:creationId xmlns:a16="http://schemas.microsoft.com/office/drawing/2014/main" id="{C55668E0-5732-E5E9-5E7F-0BAFA1C8B5B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22589">
            <a:off x="5487170" y="2961184"/>
            <a:ext cx="716608" cy="716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8c158676d_2_165"/>
          <p:cNvSpPr txBox="1"/>
          <p:nvPr/>
        </p:nvSpPr>
        <p:spPr>
          <a:xfrm>
            <a:off x="3033050" y="373525"/>
            <a:ext cx="86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208c158676d_2_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" y="1114411"/>
            <a:ext cx="6067425" cy="574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08c158676d_2_165"/>
          <p:cNvPicPr preferRelativeResize="0"/>
          <p:nvPr/>
        </p:nvPicPr>
        <p:blipFill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3250" y="373525"/>
            <a:ext cx="7563138" cy="5639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>
                <a:solidFill>
                  <a:srgbClr val="595959"/>
                </a:solidFill>
              </a:rPr>
              <a:t>CONCLUSIONES DEL DATASET</a:t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1468879" y="2558379"/>
            <a:ext cx="3103127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Varianza m^(2)</a:t>
            </a: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1468879" y="3109612"/>
            <a:ext cx="3103127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Varianza precio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1468879" y="3660845"/>
            <a:ext cx="3103127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Covarianza</a:t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1468879" y="4212078"/>
            <a:ext cx="3103127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 de Pearson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4640096" y="2558379"/>
            <a:ext cx="2191970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1.497764e+03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4640096" y="3109611"/>
            <a:ext cx="2191970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5.323466e+03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640096" y="3660845"/>
            <a:ext cx="2191970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841.298423496</a:t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4640096" y="4212078"/>
            <a:ext cx="2191970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0.297941608706</a:t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1468879" y="4771415"/>
            <a:ext cx="3103127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R^2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4640096" y="4771415"/>
            <a:ext cx="2191970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0.08876924921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1475363" y="2000657"/>
            <a:ext cx="3103127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Precio Medio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4646580" y="2000657"/>
            <a:ext cx="2191970" cy="4961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65.924686 €</a:t>
            </a:r>
            <a:endParaRPr/>
          </a:p>
        </p:txBody>
      </p:sp>
      <p:pic>
        <p:nvPicPr>
          <p:cNvPr id="5" name="Gráfica 4">
            <a:extLst>
              <a:ext uri="{FF2B5EF4-FFF2-40B4-BE49-F238E27FC236}">
                <a16:creationId xmlns:a16="http://schemas.microsoft.com/office/drawing/2014/main" id="{7D3458F9-F4E3-9457-0340-A87C1AFD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0575" y="1043887"/>
            <a:ext cx="5254625" cy="5123669"/>
          </a:xfrm>
          <a:prstGeom prst="rect">
            <a:avLst/>
          </a:prstGeom>
        </p:spPr>
      </p:pic>
      <p:pic>
        <p:nvPicPr>
          <p:cNvPr id="11" name="Imaxe 10">
            <a:extLst>
              <a:ext uri="{FF2B5EF4-FFF2-40B4-BE49-F238E27FC236}">
                <a16:creationId xmlns:a16="http://schemas.microsoft.com/office/drawing/2014/main" id="{CC01822B-92BE-EBF4-1840-436617392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3" y="1459245"/>
            <a:ext cx="1076169" cy="10761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es-ES" dirty="0">
                <a:solidFill>
                  <a:srgbClr val="595959"/>
                </a:solidFill>
              </a:rPr>
              <a:t>EVALUACION DEL DATASET</a:t>
            </a:r>
            <a:endParaRPr dirty="0">
              <a:solidFill>
                <a:srgbClr val="595959"/>
              </a:solidFill>
            </a:endParaRPr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521" y="3443944"/>
            <a:ext cx="5095479" cy="341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726" y="1950926"/>
            <a:ext cx="3819245" cy="306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9815" y="1950926"/>
            <a:ext cx="3841510" cy="30663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7;p4">
            <a:extLst>
              <a:ext uri="{FF2B5EF4-FFF2-40B4-BE49-F238E27FC236}">
                <a16:creationId xmlns:a16="http://schemas.microsoft.com/office/drawing/2014/main" id="{1EED0130-51B2-E313-DBCB-4096A9E64096}"/>
              </a:ext>
            </a:extLst>
          </p:cNvPr>
          <p:cNvSpPr txBox="1">
            <a:spLocks/>
          </p:cNvSpPr>
          <p:nvPr/>
        </p:nvSpPr>
        <p:spPr>
          <a:xfrm>
            <a:off x="1130300" y="5029974"/>
            <a:ext cx="7331025" cy="51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595959"/>
              </a:buClr>
              <a:buSzPts val="4400"/>
            </a:pPr>
            <a:r>
              <a:rPr lang="es-ES" sz="2000" dirty="0">
                <a:solidFill>
                  <a:srgbClr val="595959"/>
                </a:solidFill>
              </a:rPr>
              <a:t>Histogramas de metros cuadrados y precio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gl-ES" dirty="0">
                <a:solidFill>
                  <a:srgbClr val="595959"/>
                </a:solidFill>
              </a:rPr>
              <a:t>RECTA REGRESIÓN LINEAL POR MINIMOS CUADRADOS EN PYTHON</a:t>
            </a:r>
            <a:endParaRPr dirty="0"/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1636" y="1459690"/>
            <a:ext cx="5860464" cy="4639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Gráfica 2">
            <a:extLst>
              <a:ext uri="{FF2B5EF4-FFF2-40B4-BE49-F238E27FC236}">
                <a16:creationId xmlns:a16="http://schemas.microsoft.com/office/drawing/2014/main" id="{EA13117F-09EB-A4B3-0994-FC765FAA5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724" y="1777190"/>
            <a:ext cx="3129357" cy="5080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357</Words>
  <Application>Microsoft Office PowerPoint</Application>
  <PresentationFormat>Pantalla panorámica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das diapositivas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Open Sans</vt:lpstr>
      <vt:lpstr>Segoe UI</vt:lpstr>
      <vt:lpstr>Tema de Office</vt:lpstr>
      <vt:lpstr>ESTIMACIÓN DEL PRECIO DE AIRBNB MEDIANTE REGRESIÓN LINEAL</vt:lpstr>
      <vt:lpstr>EVALUACIÓN DEL PROGRESO</vt:lpstr>
      <vt:lpstr>Presentación de PowerPoint</vt:lpstr>
      <vt:lpstr>Presentación de PowerPoint</vt:lpstr>
      <vt:lpstr>ETL - Data set</vt:lpstr>
      <vt:lpstr>Presentación de PowerPoint</vt:lpstr>
      <vt:lpstr>CONCLUSIONES DEL DATASET</vt:lpstr>
      <vt:lpstr>EVALUACION DEL DATASET</vt:lpstr>
      <vt:lpstr>RECTA REGRESIÓN LINEAL POR MINIMOS CUADRADOS EN PYTHON</vt:lpstr>
      <vt:lpstr>ALGORITMO DE REGRESIÓN LINEAL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DEL PRECIO DE AIRBNB MEDIANTE REGRESIÓN LINEAL</dc:title>
  <dc:creator>Andrea Brea Rodríguez</dc:creator>
  <cp:lastModifiedBy>Andrea Brea Rodríguez</cp:lastModifiedBy>
  <cp:revision>4</cp:revision>
  <dcterms:created xsi:type="dcterms:W3CDTF">2023-02-14T13:33:33Z</dcterms:created>
  <dcterms:modified xsi:type="dcterms:W3CDTF">2023-02-15T21:19:16Z</dcterms:modified>
</cp:coreProperties>
</file>