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1" r:id="rId5"/>
    <p:sldId id="302" r:id="rId6"/>
    <p:sldId id="303" r:id="rId7"/>
    <p:sldId id="304" r:id="rId8"/>
    <p:sldId id="306" r:id="rId9"/>
    <p:sldId id="305" r:id="rId10"/>
    <p:sldId id="307" r:id="rId11"/>
    <p:sldId id="308"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8" d="100"/>
          <a:sy n="108"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955548"/>
          </a:xfrm>
        </p:spPr>
        <p:txBody>
          <a:bodyPr anchor="b">
            <a:noAutofit/>
          </a:bodyPr>
          <a:lstStyle>
            <a:lvl1pPr algn="l">
              <a:lnSpc>
                <a:spcPct val="90000"/>
              </a:lnSpc>
              <a:defRPr sz="48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066800" y="2857500"/>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158240" y="2390964"/>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5"/>
          </a:xfrm>
        </p:spPr>
        <p:txBody>
          <a:bodyPr/>
          <a:lstStyle/>
          <a:p>
            <a:r>
              <a:rPr lang="en-US"/>
              <a:t>Click to edit Master title style</a:t>
            </a:r>
            <a:endParaRPr lang="en-US" dirty="0"/>
          </a:p>
        </p:txBody>
      </p:sp>
      <p:sp>
        <p:nvSpPr>
          <p:cNvPr id="3" name="Content Placeholder 2"/>
          <p:cNvSpPr>
            <a:spLocks noGrp="1"/>
          </p:cNvSpPr>
          <p:nvPr>
            <p:ph idx="1"/>
          </p:nvPr>
        </p:nvSpPr>
        <p:spPr>
          <a:xfrm>
            <a:off x="1097280" y="1323975"/>
            <a:ext cx="10058400" cy="4933950"/>
          </a:xfrm>
        </p:spPr>
        <p:txBody>
          <a:bodyPr/>
          <a:lstStyle>
            <a:lvl2pPr marL="384048" indent="-182880">
              <a:buFont typeface="Arial" panose="020B0604020202020204" pitchFamily="34" charset="0"/>
              <a:buChar char="•"/>
              <a:defRPr/>
            </a:lvl2pPr>
            <a:lvl3pPr marL="566928" indent="-182880">
              <a:buFont typeface="Courier New" panose="02070309020205020404" pitchFamily="49" charset="0"/>
              <a:buChar char="o"/>
              <a:defRPr/>
            </a:lvl3pPr>
            <a:lvl4pPr marL="749808" indent="-182880">
              <a:buFont typeface="Wingdings" panose="05000000000000000000" pitchFamily="2" charset="2"/>
              <a:buChar char="§"/>
              <a:defRPr/>
            </a:lvl4pPr>
            <a:lvl5pPr marL="932688" indent="-182880">
              <a:buFont typeface="Wingdings" panose="05000000000000000000" pitchFamily="2" charset="2"/>
              <a:buChar char="v"/>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3310422-5E3F-4838-AC94-439127ED45D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3" name="Content Placeholder 2">
            <a:extLst>
              <a:ext uri="{FF2B5EF4-FFF2-40B4-BE49-F238E27FC236}">
                <a16:creationId xmlns:a16="http://schemas.microsoft.com/office/drawing/2014/main" id="{0F920A75-CE49-4223-8B2B-845454473AD4}"/>
              </a:ext>
            </a:extLst>
          </p:cNvPr>
          <p:cNvSpPr>
            <a:spLocks noGrp="1"/>
          </p:cNvSpPr>
          <p:nvPr>
            <p:ph idx="1"/>
          </p:nvPr>
        </p:nvSpPr>
        <p:spPr>
          <a:xfrm>
            <a:off x="6924675" y="476248"/>
            <a:ext cx="4878705" cy="2247901"/>
          </a:xfrm>
          <a:solidFill>
            <a:schemeClr val="bg1"/>
          </a:solidFill>
          <a:ln w="50800">
            <a:solidFill>
              <a:schemeClr val="tx1"/>
            </a:solidFill>
          </a:ln>
        </p:spPr>
        <p:txBody>
          <a:bodyPr>
            <a:normAutofit fontScale="92500" lnSpcReduction="20000"/>
          </a:bodyPr>
          <a:lstStyle/>
          <a:p>
            <a:pPr>
              <a:spcBef>
                <a:spcPts val="600"/>
              </a:spcBef>
            </a:pPr>
            <a:r>
              <a:rPr lang="en-US" sz="4000" dirty="0" err="1">
                <a:solidFill>
                  <a:schemeClr val="tx1"/>
                </a:solidFill>
                <a:latin typeface="Adobe Fan Heiti Std B" panose="020B0700000000000000" pitchFamily="34" charset="-128"/>
                <a:ea typeface="Adobe Fan Heiti Std B" panose="020B0700000000000000" pitchFamily="34" charset="-128"/>
              </a:rPr>
              <a:t>Aircraft_dynamics.jl</a:t>
            </a:r>
            <a:endParaRPr lang="en-US" sz="4000" dirty="0">
              <a:solidFill>
                <a:schemeClr val="tx1"/>
              </a:solidFill>
              <a:latin typeface="Adobe Fan Heiti Std B" panose="020B0700000000000000" pitchFamily="34" charset="-128"/>
              <a:ea typeface="Adobe Fan Heiti Std B" panose="020B0700000000000000" pitchFamily="34" charset="-128"/>
            </a:endParaRPr>
          </a:p>
          <a:p>
            <a:pPr>
              <a:spcBef>
                <a:spcPts val="600"/>
              </a:spcBef>
            </a:pPr>
            <a:r>
              <a:rPr lang="en-US" sz="2000" dirty="0">
                <a:latin typeface="Adobe Fan Heiti Std B" panose="020B0700000000000000" pitchFamily="34" charset="-128"/>
                <a:ea typeface="Adobe Fan Heiti Std B" panose="020B0700000000000000" pitchFamily="34" charset="-128"/>
              </a:rPr>
              <a:t>Open Source Aircraft Design Software</a:t>
            </a:r>
          </a:p>
          <a:p>
            <a:endParaRPr lang="en-US" sz="2000" dirty="0">
              <a:latin typeface="Adobe Fan Heiti Std B" panose="020B0700000000000000" pitchFamily="34" charset="-128"/>
              <a:ea typeface="Adobe Fan Heiti Std B" panose="020B0700000000000000" pitchFamily="34" charset="-128"/>
            </a:endParaRPr>
          </a:p>
          <a:p>
            <a:pPr>
              <a:spcBef>
                <a:spcPts val="0"/>
              </a:spcBef>
              <a:spcAft>
                <a:spcPts val="0"/>
              </a:spcAft>
            </a:pPr>
            <a:r>
              <a:rPr lang="en-US" sz="2000" dirty="0">
                <a:latin typeface="Adobe Fan Heiti Std B" panose="020B0700000000000000" pitchFamily="34" charset="-128"/>
                <a:ea typeface="Adobe Fan Heiti Std B" panose="020B0700000000000000" pitchFamily="34" charset="-128"/>
              </a:rPr>
              <a:t>Contact: George Schreck</a:t>
            </a:r>
          </a:p>
          <a:p>
            <a:pPr>
              <a:spcBef>
                <a:spcPts val="0"/>
              </a:spcBef>
              <a:spcAft>
                <a:spcPts val="0"/>
              </a:spcAft>
            </a:pPr>
            <a:r>
              <a:rPr lang="en-US" sz="2000" dirty="0">
                <a:latin typeface="Adobe Fan Heiti Std B" panose="020B0700000000000000" pitchFamily="34" charset="-128"/>
                <a:ea typeface="Adobe Fan Heiti Std B" panose="020B0700000000000000" pitchFamily="34" charset="-128"/>
              </a:rPr>
              <a:t>Email: 	   george.schreck@gmail.com</a:t>
            </a:r>
          </a:p>
          <a:p>
            <a:pPr>
              <a:spcBef>
                <a:spcPts val="0"/>
              </a:spcBef>
              <a:spcAft>
                <a:spcPts val="0"/>
              </a:spcAft>
            </a:pPr>
            <a:r>
              <a:rPr lang="en-US" sz="2000" dirty="0">
                <a:latin typeface="Adobe Fan Heiti Std B" panose="020B0700000000000000" pitchFamily="34" charset="-128"/>
                <a:ea typeface="Adobe Fan Heiti Std B" panose="020B0700000000000000" pitchFamily="34" charset="-128"/>
              </a:rPr>
              <a:t>Phone:    919-418-0542</a:t>
            </a:r>
          </a:p>
        </p:txBody>
      </p:sp>
    </p:spTree>
    <p:extLst>
      <p:ext uri="{BB962C8B-B14F-4D97-AF65-F5344CB8AC3E}">
        <p14:creationId xmlns:p14="http://schemas.microsoft.com/office/powerpoint/2010/main" val="265753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6FAE-231F-41C4-A9E6-AAE99DABA089}"/>
              </a:ext>
            </a:extLst>
          </p:cNvPr>
          <p:cNvSpPr>
            <a:spLocks noGrp="1"/>
          </p:cNvSpPr>
          <p:nvPr>
            <p:ph type="title"/>
          </p:nvPr>
        </p:nvSpPr>
        <p:spPr/>
        <p:txBody>
          <a:bodyPr>
            <a:normAutofit fontScale="90000"/>
          </a:bodyPr>
          <a:lstStyle/>
          <a:p>
            <a:r>
              <a:rPr lang="en-US" dirty="0"/>
              <a:t>Problems</a:t>
            </a:r>
          </a:p>
        </p:txBody>
      </p:sp>
      <p:sp>
        <p:nvSpPr>
          <p:cNvPr id="3" name="Content Placeholder 2">
            <a:extLst>
              <a:ext uri="{FF2B5EF4-FFF2-40B4-BE49-F238E27FC236}">
                <a16:creationId xmlns:a16="http://schemas.microsoft.com/office/drawing/2014/main" id="{986DCBFA-F0BD-4EB5-828D-468CF07572AB}"/>
              </a:ext>
            </a:extLst>
          </p:cNvPr>
          <p:cNvSpPr>
            <a:spLocks noGrp="1"/>
          </p:cNvSpPr>
          <p:nvPr>
            <p:ph idx="1"/>
          </p:nvPr>
        </p:nvSpPr>
        <p:spPr/>
        <p:txBody>
          <a:bodyPr>
            <a:normAutofit/>
          </a:bodyPr>
          <a:lstStyle/>
          <a:p>
            <a:pPr>
              <a:buFont typeface="Arial" panose="020B0604020202020204" pitchFamily="34" charset="0"/>
              <a:buChar char="•"/>
            </a:pPr>
            <a:r>
              <a:rPr lang="en-US" sz="2400" dirty="0"/>
              <a:t>Open source or inexpensive software does not exist to do the end to end calculations of a sub-sonic, fixed wing aircraft</a:t>
            </a:r>
          </a:p>
          <a:p>
            <a:pPr>
              <a:buFont typeface="Arial" panose="020B0604020202020204" pitchFamily="34" charset="0"/>
              <a:buChar char="•"/>
            </a:pPr>
            <a:r>
              <a:rPr lang="en-US" sz="2400" dirty="0"/>
              <a:t>Much of the software that is available requires extensive training to use effectively</a:t>
            </a:r>
          </a:p>
          <a:p>
            <a:pPr>
              <a:buFont typeface="Arial" panose="020B0604020202020204" pitchFamily="34" charset="0"/>
              <a:buChar char="•"/>
            </a:pPr>
            <a:r>
              <a:rPr lang="en-US" sz="2400" dirty="0"/>
              <a:t>Multiple software packages exist that perform part of the solution, e.g. XFLR</a:t>
            </a:r>
          </a:p>
          <a:p>
            <a:pPr>
              <a:buFont typeface="Arial" panose="020B0604020202020204" pitchFamily="34" charset="0"/>
              <a:buChar char="•"/>
            </a:pPr>
            <a:r>
              <a:rPr lang="en-US" sz="2400" dirty="0"/>
              <a:t>A significant number of designs have been produced that are inefficient, unstable or just plain unsafe.  </a:t>
            </a:r>
          </a:p>
        </p:txBody>
      </p:sp>
    </p:spTree>
    <p:extLst>
      <p:ext uri="{BB962C8B-B14F-4D97-AF65-F5344CB8AC3E}">
        <p14:creationId xmlns:p14="http://schemas.microsoft.com/office/powerpoint/2010/main" val="66263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6FAE-231F-41C4-A9E6-AAE99DABA089}"/>
              </a:ext>
            </a:extLst>
          </p:cNvPr>
          <p:cNvSpPr>
            <a:spLocks noGrp="1"/>
          </p:cNvSpPr>
          <p:nvPr>
            <p:ph type="title"/>
          </p:nvPr>
        </p:nvSpPr>
        <p:spPr/>
        <p:txBody>
          <a:bodyPr>
            <a:normAutofit fontScale="90000"/>
          </a:bodyPr>
          <a:lstStyle/>
          <a:p>
            <a:r>
              <a:rPr lang="en-US" dirty="0"/>
              <a:t>Goals</a:t>
            </a:r>
          </a:p>
        </p:txBody>
      </p:sp>
      <p:sp>
        <p:nvSpPr>
          <p:cNvPr id="3" name="Content Placeholder 2">
            <a:extLst>
              <a:ext uri="{FF2B5EF4-FFF2-40B4-BE49-F238E27FC236}">
                <a16:creationId xmlns:a16="http://schemas.microsoft.com/office/drawing/2014/main" id="{986DCBFA-F0BD-4EB5-828D-468CF07572AB}"/>
              </a:ext>
            </a:extLst>
          </p:cNvPr>
          <p:cNvSpPr>
            <a:spLocks noGrp="1"/>
          </p:cNvSpPr>
          <p:nvPr>
            <p:ph idx="1"/>
          </p:nvPr>
        </p:nvSpPr>
        <p:spPr>
          <a:xfrm>
            <a:off x="1097280" y="1323975"/>
            <a:ext cx="10301648" cy="4933950"/>
          </a:xfrm>
        </p:spPr>
        <p:txBody>
          <a:bodyPr>
            <a:normAutofit/>
          </a:bodyPr>
          <a:lstStyle/>
          <a:p>
            <a:pPr>
              <a:buFont typeface="Arial" panose="020B0604020202020204" pitchFamily="34" charset="0"/>
              <a:buChar char="•"/>
            </a:pPr>
            <a:r>
              <a:rPr lang="en-US" sz="2400" dirty="0"/>
              <a:t>Produce a single, extensible library of software routines that can perform many of the calculations in basic aircraft design</a:t>
            </a:r>
          </a:p>
          <a:p>
            <a:pPr>
              <a:buFont typeface="Arial" panose="020B0604020202020204" pitchFamily="34" charset="0"/>
              <a:buChar char="•"/>
            </a:pPr>
            <a:r>
              <a:rPr lang="en-US" sz="2400" dirty="0"/>
              <a:t>Provide a wrapper program that executes the library to analyze a basic aircraft design</a:t>
            </a:r>
          </a:p>
          <a:p>
            <a:pPr>
              <a:buFont typeface="Arial" panose="020B0604020202020204" pitchFamily="34" charset="0"/>
              <a:buChar char="•"/>
            </a:pPr>
            <a:r>
              <a:rPr lang="en-US" sz="2400" dirty="0"/>
              <a:t>Flag potential design problems that violate best known design practices</a:t>
            </a:r>
          </a:p>
          <a:p>
            <a:pPr>
              <a:buFont typeface="Arial" panose="020B0604020202020204" pitchFamily="34" charset="0"/>
              <a:buChar char="•"/>
            </a:pPr>
            <a:r>
              <a:rPr lang="en-US" sz="2400" dirty="0"/>
              <a:t>Code the software using a modern scientific, open source language</a:t>
            </a:r>
          </a:p>
          <a:p>
            <a:pPr>
              <a:buFont typeface="Arial" panose="020B0604020202020204" pitchFamily="34" charset="0"/>
              <a:buChar char="•"/>
            </a:pPr>
            <a:r>
              <a:rPr lang="en-US" sz="2400" dirty="0"/>
              <a:t>Provide the source and examples that can be used to help understand the tool</a:t>
            </a:r>
          </a:p>
          <a:p>
            <a:pPr>
              <a:buFont typeface="Arial" panose="020B0604020202020204" pitchFamily="34" charset="0"/>
              <a:buChar char="•"/>
            </a:pPr>
            <a:r>
              <a:rPr lang="en-US" sz="2400" dirty="0"/>
              <a:t>Write the software as a collaborative learning exercise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74651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6FAE-231F-41C4-A9E6-AAE99DABA089}"/>
              </a:ext>
            </a:extLst>
          </p:cNvPr>
          <p:cNvSpPr>
            <a:spLocks noGrp="1"/>
          </p:cNvSpPr>
          <p:nvPr>
            <p:ph type="title"/>
          </p:nvPr>
        </p:nvSpPr>
        <p:spPr/>
        <p:txBody>
          <a:bodyPr>
            <a:normAutofit fontScale="90000"/>
          </a:bodyPr>
          <a:lstStyle/>
          <a:p>
            <a:r>
              <a:rPr lang="en-US" dirty="0"/>
              <a:t>High Level Initial Architecture</a:t>
            </a:r>
          </a:p>
        </p:txBody>
      </p:sp>
      <p:sp>
        <p:nvSpPr>
          <p:cNvPr id="3" name="Content Placeholder 2">
            <a:extLst>
              <a:ext uri="{FF2B5EF4-FFF2-40B4-BE49-F238E27FC236}">
                <a16:creationId xmlns:a16="http://schemas.microsoft.com/office/drawing/2014/main" id="{986DCBFA-F0BD-4EB5-828D-468CF07572AB}"/>
              </a:ext>
            </a:extLst>
          </p:cNvPr>
          <p:cNvSpPr>
            <a:spLocks noGrp="1"/>
          </p:cNvSpPr>
          <p:nvPr>
            <p:ph idx="1"/>
          </p:nvPr>
        </p:nvSpPr>
        <p:spPr>
          <a:xfrm>
            <a:off x="668046" y="3021105"/>
            <a:ext cx="10739760" cy="3024588"/>
          </a:xfrm>
        </p:spPr>
        <p:txBody>
          <a:bodyPr>
            <a:normAutofit/>
          </a:bodyPr>
          <a:lstStyle/>
          <a:p>
            <a:pPr>
              <a:buFont typeface="Arial" panose="020B0604020202020204" pitchFamily="34" charset="0"/>
              <a:buChar char="•"/>
            </a:pPr>
            <a:r>
              <a:rPr lang="en-US" sz="2400" dirty="0"/>
              <a:t>Julia programming language was chosen because, since its inception at MIT, it has gained a great deal of support worldwide by universities as well as industry</a:t>
            </a:r>
          </a:p>
          <a:p>
            <a:pPr>
              <a:buFont typeface="Arial" panose="020B0604020202020204" pitchFamily="34" charset="0"/>
              <a:buChar char="•"/>
            </a:pPr>
            <a:r>
              <a:rPr lang="en-US" sz="2400" dirty="0"/>
              <a:t>It has many of the same features as </a:t>
            </a:r>
            <a:r>
              <a:rPr lang="en-US" sz="2400" dirty="0" err="1"/>
              <a:t>Matlab</a:t>
            </a:r>
            <a:r>
              <a:rPr lang="en-US" sz="2400" dirty="0"/>
              <a:t> and Python</a:t>
            </a:r>
          </a:p>
          <a:p>
            <a:pPr>
              <a:buFont typeface="Arial" panose="020B0604020202020204" pitchFamily="34" charset="0"/>
              <a:buChar char="•"/>
            </a:pPr>
            <a:r>
              <a:rPr lang="en-US" sz="2400" dirty="0"/>
              <a:t>The software is deliberately  written as a library of subroutines that can be independently modified, tested or added to as necessary to improve operation or enhance capabilities</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
        <p:nvSpPr>
          <p:cNvPr id="4" name="Rectangle 3">
            <a:extLst>
              <a:ext uri="{FF2B5EF4-FFF2-40B4-BE49-F238E27FC236}">
                <a16:creationId xmlns:a16="http://schemas.microsoft.com/office/drawing/2014/main" id="{9FDF0F48-33B8-45B2-AF8C-BEC455DEBBB5}"/>
              </a:ext>
            </a:extLst>
          </p:cNvPr>
          <p:cNvSpPr/>
          <p:nvPr/>
        </p:nvSpPr>
        <p:spPr>
          <a:xfrm>
            <a:off x="1260629" y="1276797"/>
            <a:ext cx="1127464"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Aircraft Model Generated in CAD</a:t>
            </a:r>
          </a:p>
        </p:txBody>
      </p:sp>
      <p:sp>
        <p:nvSpPr>
          <p:cNvPr id="5" name="Rectangle 4">
            <a:extLst>
              <a:ext uri="{FF2B5EF4-FFF2-40B4-BE49-F238E27FC236}">
                <a16:creationId xmlns:a16="http://schemas.microsoft.com/office/drawing/2014/main" id="{F5FC6CF1-BEC3-44C0-98AF-4C227E173EB5}"/>
              </a:ext>
            </a:extLst>
          </p:cNvPr>
          <p:cNvSpPr/>
          <p:nvPr/>
        </p:nvSpPr>
        <p:spPr>
          <a:xfrm>
            <a:off x="2771313" y="1276796"/>
            <a:ext cx="1223639"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Excel Intermediate Data File</a:t>
            </a:r>
          </a:p>
        </p:txBody>
      </p:sp>
      <p:sp>
        <p:nvSpPr>
          <p:cNvPr id="6" name="Rectangle 5">
            <a:extLst>
              <a:ext uri="{FF2B5EF4-FFF2-40B4-BE49-F238E27FC236}">
                <a16:creationId xmlns:a16="http://schemas.microsoft.com/office/drawing/2014/main" id="{9BA39642-8F0A-4715-990F-80A160DA22D4}"/>
              </a:ext>
            </a:extLst>
          </p:cNvPr>
          <p:cNvSpPr/>
          <p:nvPr/>
        </p:nvSpPr>
        <p:spPr>
          <a:xfrm>
            <a:off x="4378172" y="1276794"/>
            <a:ext cx="1127464"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Julia Control Program</a:t>
            </a:r>
          </a:p>
        </p:txBody>
      </p:sp>
      <p:sp>
        <p:nvSpPr>
          <p:cNvPr id="7" name="Arrow: Right 6">
            <a:extLst>
              <a:ext uri="{FF2B5EF4-FFF2-40B4-BE49-F238E27FC236}">
                <a16:creationId xmlns:a16="http://schemas.microsoft.com/office/drawing/2014/main" id="{D107C099-886F-4B54-A44B-54F8C5E9CAF5}"/>
              </a:ext>
            </a:extLst>
          </p:cNvPr>
          <p:cNvSpPr/>
          <p:nvPr/>
        </p:nvSpPr>
        <p:spPr>
          <a:xfrm>
            <a:off x="2388093" y="1658414"/>
            <a:ext cx="383220" cy="168917"/>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5265C60-2D59-4F59-991B-81C71D38A51F}"/>
              </a:ext>
            </a:extLst>
          </p:cNvPr>
          <p:cNvSpPr/>
          <p:nvPr/>
        </p:nvSpPr>
        <p:spPr>
          <a:xfrm>
            <a:off x="3994952" y="1658414"/>
            <a:ext cx="383220" cy="168917"/>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3E054B2-D7CE-4593-8E62-4FF018C0A5C7}"/>
              </a:ext>
            </a:extLst>
          </p:cNvPr>
          <p:cNvSpPr/>
          <p:nvPr/>
        </p:nvSpPr>
        <p:spPr>
          <a:xfrm>
            <a:off x="5888856" y="1276794"/>
            <a:ext cx="1127464"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Julia Design Rule Checker</a:t>
            </a:r>
          </a:p>
        </p:txBody>
      </p:sp>
      <p:sp>
        <p:nvSpPr>
          <p:cNvPr id="10" name="Arrow: Right 9">
            <a:extLst>
              <a:ext uri="{FF2B5EF4-FFF2-40B4-BE49-F238E27FC236}">
                <a16:creationId xmlns:a16="http://schemas.microsoft.com/office/drawing/2014/main" id="{035F5726-4FC9-4546-97F1-500CE5B44D8B}"/>
              </a:ext>
            </a:extLst>
          </p:cNvPr>
          <p:cNvSpPr/>
          <p:nvPr/>
        </p:nvSpPr>
        <p:spPr>
          <a:xfrm>
            <a:off x="5505636" y="1637619"/>
            <a:ext cx="383220" cy="168917"/>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6E2B70A-6277-4EFB-8AA7-BA5AE54695E6}"/>
              </a:ext>
            </a:extLst>
          </p:cNvPr>
          <p:cNvSpPr/>
          <p:nvPr/>
        </p:nvSpPr>
        <p:spPr>
          <a:xfrm>
            <a:off x="7016320" y="1637618"/>
            <a:ext cx="383220" cy="168917"/>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9558F8-0C93-436A-A276-19AA9B0D0191}"/>
              </a:ext>
            </a:extLst>
          </p:cNvPr>
          <p:cNvSpPr/>
          <p:nvPr/>
        </p:nvSpPr>
        <p:spPr>
          <a:xfrm>
            <a:off x="7399540" y="1276794"/>
            <a:ext cx="1127464"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Writer</a:t>
            </a:r>
          </a:p>
        </p:txBody>
      </p:sp>
      <p:sp>
        <p:nvSpPr>
          <p:cNvPr id="13" name="Arrow: Right 12">
            <a:extLst>
              <a:ext uri="{FF2B5EF4-FFF2-40B4-BE49-F238E27FC236}">
                <a16:creationId xmlns:a16="http://schemas.microsoft.com/office/drawing/2014/main" id="{221EFC52-BA98-47EB-BB68-591A76F64112}"/>
              </a:ext>
            </a:extLst>
          </p:cNvPr>
          <p:cNvSpPr/>
          <p:nvPr/>
        </p:nvSpPr>
        <p:spPr>
          <a:xfrm rot="16200000">
            <a:off x="1632751" y="2316100"/>
            <a:ext cx="383220" cy="168917"/>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813B9288-6CA8-4491-8B25-BD5D40206E6F}"/>
              </a:ext>
            </a:extLst>
          </p:cNvPr>
          <p:cNvSpPr/>
          <p:nvPr/>
        </p:nvSpPr>
        <p:spPr>
          <a:xfrm rot="16200000">
            <a:off x="3191522" y="2338436"/>
            <a:ext cx="383220" cy="168917"/>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E4D127-C709-4784-894D-6589E24C2A02}"/>
              </a:ext>
            </a:extLst>
          </p:cNvPr>
          <p:cNvSpPr/>
          <p:nvPr/>
        </p:nvSpPr>
        <p:spPr>
          <a:xfrm>
            <a:off x="1784412" y="2592169"/>
            <a:ext cx="4678532" cy="45719"/>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6A6A09A-052E-407B-83DD-8A247F990D6A}"/>
              </a:ext>
            </a:extLst>
          </p:cNvPr>
          <p:cNvSpPr/>
          <p:nvPr/>
        </p:nvSpPr>
        <p:spPr>
          <a:xfrm rot="5400000">
            <a:off x="6260977" y="2328151"/>
            <a:ext cx="383220" cy="168917"/>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01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6FAE-231F-41C4-A9E6-AAE99DABA089}"/>
              </a:ext>
            </a:extLst>
          </p:cNvPr>
          <p:cNvSpPr>
            <a:spLocks noGrp="1"/>
          </p:cNvSpPr>
          <p:nvPr>
            <p:ph type="title"/>
          </p:nvPr>
        </p:nvSpPr>
        <p:spPr/>
        <p:txBody>
          <a:bodyPr>
            <a:normAutofit fontScale="90000"/>
          </a:bodyPr>
          <a:lstStyle/>
          <a:p>
            <a:r>
              <a:rPr lang="en-US" dirty="0"/>
              <a:t>Software Status</a:t>
            </a:r>
          </a:p>
        </p:txBody>
      </p:sp>
      <p:sp>
        <p:nvSpPr>
          <p:cNvPr id="3" name="Content Placeholder 2">
            <a:extLst>
              <a:ext uri="{FF2B5EF4-FFF2-40B4-BE49-F238E27FC236}">
                <a16:creationId xmlns:a16="http://schemas.microsoft.com/office/drawing/2014/main" id="{986DCBFA-F0BD-4EB5-828D-468CF07572AB}"/>
              </a:ext>
            </a:extLst>
          </p:cNvPr>
          <p:cNvSpPr>
            <a:spLocks noGrp="1"/>
          </p:cNvSpPr>
          <p:nvPr>
            <p:ph idx="1"/>
          </p:nvPr>
        </p:nvSpPr>
        <p:spPr>
          <a:xfrm>
            <a:off x="319596" y="988908"/>
            <a:ext cx="11079332" cy="5775876"/>
          </a:xfrm>
        </p:spPr>
        <p:txBody>
          <a:bodyPr>
            <a:normAutofit lnSpcReduction="10000"/>
          </a:bodyPr>
          <a:lstStyle/>
          <a:p>
            <a:pPr>
              <a:buFont typeface="Arial" panose="020B0604020202020204" pitchFamily="34" charset="0"/>
              <a:buChar char="•"/>
            </a:pPr>
            <a:r>
              <a:rPr lang="en-US" sz="2400" dirty="0"/>
              <a:t>Experiments have been run to use named variables in </a:t>
            </a:r>
            <a:r>
              <a:rPr lang="en-US" sz="2400" dirty="0" err="1"/>
              <a:t>Solidworks</a:t>
            </a:r>
            <a:r>
              <a:rPr lang="en-US" sz="2400" dirty="0"/>
              <a:t> to generate the required data for the Intermediate Data file.   This work is still in its infancy.  Note, that any CAD system could be used.   There is no attempt to use a particular tool.</a:t>
            </a:r>
          </a:p>
          <a:p>
            <a:pPr>
              <a:buFont typeface="Arial" panose="020B0604020202020204" pitchFamily="34" charset="0"/>
              <a:buChar char="•"/>
            </a:pPr>
            <a:r>
              <a:rPr lang="en-US" sz="2400" dirty="0"/>
              <a:t>Excel Intermediate Data File contains formatted data with preset variable names.   It does not require particular data ordering or units.  It converts all units to metric and stores the data within the program.   This file can be generated by a CAD system with scripting or “by hand”.   The software ignores additional variables it doesn’t require.</a:t>
            </a:r>
          </a:p>
          <a:p>
            <a:pPr>
              <a:buFont typeface="Arial" panose="020B0604020202020204" pitchFamily="34" charset="0"/>
              <a:buChar char="•"/>
            </a:pPr>
            <a:r>
              <a:rPr lang="en-US" sz="2400" dirty="0"/>
              <a:t>The Julia control program and software libraries are in work with some features demonstratable. There are about 24 discrete calculations that are being reported. Additional support subroutines are included in the library.  The code base is approximately 800 lines and growing.  Some of the code is ‘demonstration code” that can be rewritten to execute more efficiently.</a:t>
            </a:r>
          </a:p>
          <a:p>
            <a:pPr>
              <a:buFont typeface="Arial" panose="020B0604020202020204" pitchFamily="34" charset="0"/>
              <a:buChar char="•"/>
            </a:pPr>
            <a:r>
              <a:rPr lang="en-US" sz="2400" dirty="0"/>
              <a:t>The design rule checker and report writer are not started.</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10914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6FAE-231F-41C4-A9E6-AAE99DABA089}"/>
              </a:ext>
            </a:extLst>
          </p:cNvPr>
          <p:cNvSpPr>
            <a:spLocks noGrp="1"/>
          </p:cNvSpPr>
          <p:nvPr>
            <p:ph type="title"/>
          </p:nvPr>
        </p:nvSpPr>
        <p:spPr/>
        <p:txBody>
          <a:bodyPr>
            <a:normAutofit fontScale="90000"/>
          </a:bodyPr>
          <a:lstStyle/>
          <a:p>
            <a:r>
              <a:rPr lang="en-US" dirty="0"/>
              <a:t>Example Input File</a:t>
            </a:r>
          </a:p>
        </p:txBody>
      </p:sp>
      <p:sp>
        <p:nvSpPr>
          <p:cNvPr id="3" name="Content Placeholder 2">
            <a:extLst>
              <a:ext uri="{FF2B5EF4-FFF2-40B4-BE49-F238E27FC236}">
                <a16:creationId xmlns:a16="http://schemas.microsoft.com/office/drawing/2014/main" id="{986DCBFA-F0BD-4EB5-828D-468CF07572AB}"/>
              </a:ext>
            </a:extLst>
          </p:cNvPr>
          <p:cNvSpPr>
            <a:spLocks noGrp="1"/>
          </p:cNvSpPr>
          <p:nvPr>
            <p:ph idx="1"/>
          </p:nvPr>
        </p:nvSpPr>
        <p:spPr>
          <a:xfrm>
            <a:off x="257452" y="4585316"/>
            <a:ext cx="5007006" cy="2272683"/>
          </a:xfrm>
        </p:spPr>
        <p:txBody>
          <a:bodyPr>
            <a:normAutofit fontScale="70000" lnSpcReduction="20000"/>
          </a:bodyPr>
          <a:lstStyle/>
          <a:p>
            <a:pPr>
              <a:buFont typeface="Arial" panose="020B0604020202020204" pitchFamily="34" charset="0"/>
              <a:buChar char="•"/>
            </a:pPr>
            <a:r>
              <a:rPr lang="en-US" sz="2400" dirty="0"/>
              <a:t>The model above was generated in </a:t>
            </a:r>
            <a:r>
              <a:rPr lang="en-US" sz="2400" dirty="0" err="1"/>
              <a:t>Solidworks</a:t>
            </a:r>
            <a:r>
              <a:rPr lang="en-US" sz="2400" dirty="0"/>
              <a:t> and serves as the basis for the test design</a:t>
            </a:r>
          </a:p>
          <a:p>
            <a:pPr>
              <a:buFont typeface="Arial" panose="020B0604020202020204" pitchFamily="34" charset="0"/>
              <a:buChar char="•"/>
            </a:pPr>
            <a:r>
              <a:rPr lang="en-US" sz="2400" dirty="0"/>
              <a:t>The spreadsheet at the right was hand generated from the CAD data. </a:t>
            </a:r>
          </a:p>
          <a:p>
            <a:pPr>
              <a:buFont typeface="Arial" panose="020B0604020202020204" pitchFamily="34" charset="0"/>
              <a:buChar char="•"/>
            </a:pPr>
            <a:r>
              <a:rPr lang="en-US" sz="2400" dirty="0"/>
              <a:t>The black box at the right contains the Julia processor adjusting the units to be appropriate for each calculation performed</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pic>
        <p:nvPicPr>
          <p:cNvPr id="23" name="Picture 22">
            <a:extLst>
              <a:ext uri="{FF2B5EF4-FFF2-40B4-BE49-F238E27FC236}">
                <a16:creationId xmlns:a16="http://schemas.microsoft.com/office/drawing/2014/main" id="{AA1433CA-A4D7-4803-9EDE-4A0BEB31F47F}"/>
              </a:ext>
            </a:extLst>
          </p:cNvPr>
          <p:cNvPicPr>
            <a:picLocks noChangeAspect="1"/>
          </p:cNvPicPr>
          <p:nvPr/>
        </p:nvPicPr>
        <p:blipFill rotWithShape="1">
          <a:blip r:embed="rId2"/>
          <a:srcRect r="30587"/>
          <a:stretch/>
        </p:blipFill>
        <p:spPr>
          <a:xfrm>
            <a:off x="5334624" y="988908"/>
            <a:ext cx="3800497" cy="4675892"/>
          </a:xfrm>
          <a:prstGeom prst="rect">
            <a:avLst/>
          </a:prstGeom>
        </p:spPr>
      </p:pic>
      <p:pic>
        <p:nvPicPr>
          <p:cNvPr id="25" name="Picture 24">
            <a:extLst>
              <a:ext uri="{FF2B5EF4-FFF2-40B4-BE49-F238E27FC236}">
                <a16:creationId xmlns:a16="http://schemas.microsoft.com/office/drawing/2014/main" id="{4BBD8BE3-C81F-47B4-A4DC-99EE3688D103}"/>
              </a:ext>
            </a:extLst>
          </p:cNvPr>
          <p:cNvPicPr>
            <a:picLocks noChangeAspect="1"/>
          </p:cNvPicPr>
          <p:nvPr/>
        </p:nvPicPr>
        <p:blipFill rotWithShape="1">
          <a:blip r:embed="rId3"/>
          <a:srcRect l="1766" t="2114" r="5727"/>
          <a:stretch/>
        </p:blipFill>
        <p:spPr>
          <a:xfrm>
            <a:off x="340958" y="988908"/>
            <a:ext cx="3695419" cy="3444536"/>
          </a:xfrm>
          <a:prstGeom prst="rect">
            <a:avLst/>
          </a:prstGeom>
        </p:spPr>
      </p:pic>
      <p:pic>
        <p:nvPicPr>
          <p:cNvPr id="28" name="Picture 27">
            <a:extLst>
              <a:ext uri="{FF2B5EF4-FFF2-40B4-BE49-F238E27FC236}">
                <a16:creationId xmlns:a16="http://schemas.microsoft.com/office/drawing/2014/main" id="{09E64D29-BEA7-40F1-A654-C74D883593D4}"/>
              </a:ext>
            </a:extLst>
          </p:cNvPr>
          <p:cNvPicPr>
            <a:picLocks noChangeAspect="1"/>
          </p:cNvPicPr>
          <p:nvPr/>
        </p:nvPicPr>
        <p:blipFill>
          <a:blip r:embed="rId4"/>
          <a:stretch>
            <a:fillRect/>
          </a:stretch>
        </p:blipFill>
        <p:spPr>
          <a:xfrm>
            <a:off x="9390222" y="1080678"/>
            <a:ext cx="2594631" cy="1917182"/>
          </a:xfrm>
          <a:prstGeom prst="rect">
            <a:avLst/>
          </a:prstGeom>
        </p:spPr>
      </p:pic>
    </p:spTree>
    <p:extLst>
      <p:ext uri="{BB962C8B-B14F-4D97-AF65-F5344CB8AC3E}">
        <p14:creationId xmlns:p14="http://schemas.microsoft.com/office/powerpoint/2010/main" val="23677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6FAE-231F-41C4-A9E6-AAE99DABA089}"/>
              </a:ext>
            </a:extLst>
          </p:cNvPr>
          <p:cNvSpPr>
            <a:spLocks noGrp="1"/>
          </p:cNvSpPr>
          <p:nvPr>
            <p:ph type="title"/>
          </p:nvPr>
        </p:nvSpPr>
        <p:spPr>
          <a:xfrm>
            <a:off x="1066800" y="172146"/>
            <a:ext cx="10058400" cy="702305"/>
          </a:xfrm>
        </p:spPr>
        <p:txBody>
          <a:bodyPr>
            <a:normAutofit fontScale="90000"/>
          </a:bodyPr>
          <a:lstStyle/>
          <a:p>
            <a:r>
              <a:rPr lang="en-US" dirty="0"/>
              <a:t>Current Output Data</a:t>
            </a:r>
          </a:p>
        </p:txBody>
      </p:sp>
      <p:sp>
        <p:nvSpPr>
          <p:cNvPr id="3" name="Content Placeholder 2">
            <a:extLst>
              <a:ext uri="{FF2B5EF4-FFF2-40B4-BE49-F238E27FC236}">
                <a16:creationId xmlns:a16="http://schemas.microsoft.com/office/drawing/2014/main" id="{986DCBFA-F0BD-4EB5-828D-468CF07572AB}"/>
              </a:ext>
            </a:extLst>
          </p:cNvPr>
          <p:cNvSpPr>
            <a:spLocks noGrp="1"/>
          </p:cNvSpPr>
          <p:nvPr>
            <p:ph idx="1"/>
          </p:nvPr>
        </p:nvSpPr>
        <p:spPr>
          <a:xfrm>
            <a:off x="4048218" y="1074197"/>
            <a:ext cx="7696942" cy="2470212"/>
          </a:xfrm>
        </p:spPr>
        <p:txBody>
          <a:bodyPr>
            <a:normAutofit fontScale="62500" lnSpcReduction="20000"/>
          </a:bodyPr>
          <a:lstStyle/>
          <a:p>
            <a:pPr>
              <a:buFont typeface="Arial" panose="020B0604020202020204" pitchFamily="34" charset="0"/>
              <a:buChar char="•"/>
            </a:pPr>
            <a:r>
              <a:rPr lang="en-US" sz="2400" dirty="0"/>
              <a:t>The output at the left is the internal data matrix that is used for storing the aircraft data.  Rows 1 – 28 match the data being read in.   The balance are calculated values.</a:t>
            </a:r>
          </a:p>
          <a:p>
            <a:pPr>
              <a:buFont typeface="Arial" panose="020B0604020202020204" pitchFamily="34" charset="0"/>
              <a:buChar char="•"/>
            </a:pPr>
            <a:r>
              <a:rPr lang="en-US" sz="2400" dirty="0"/>
              <a:t>The software adjusts the units to remain consistent for each calculation type. Ultimately, the report generator will determine the output units</a:t>
            </a:r>
          </a:p>
          <a:p>
            <a:pPr>
              <a:buFont typeface="Arial" panose="020B0604020202020204" pitchFamily="34" charset="0"/>
              <a:buChar char="•"/>
            </a:pPr>
            <a:r>
              <a:rPr lang="en-US" sz="2400" dirty="0"/>
              <a:t>The graph at the bottom represents the first unformatted drag plot generated from the calculated Reynolds number using the velocity and fuselage dimensions.  Note that it is currently not interpolating the skin friction drag curves, hence the steps in the graph</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pic>
        <p:nvPicPr>
          <p:cNvPr id="18" name="Picture 17">
            <a:extLst>
              <a:ext uri="{FF2B5EF4-FFF2-40B4-BE49-F238E27FC236}">
                <a16:creationId xmlns:a16="http://schemas.microsoft.com/office/drawing/2014/main" id="{788FE2F9-DCA4-4005-AAD9-DFBABAE0A018}"/>
              </a:ext>
            </a:extLst>
          </p:cNvPr>
          <p:cNvPicPr>
            <a:picLocks noChangeAspect="1"/>
          </p:cNvPicPr>
          <p:nvPr/>
        </p:nvPicPr>
        <p:blipFill rotWithShape="1">
          <a:blip r:embed="rId2"/>
          <a:srcRect l="2064" t="5008" r="3013"/>
          <a:stretch/>
        </p:blipFill>
        <p:spPr>
          <a:xfrm>
            <a:off x="6782540" y="2995311"/>
            <a:ext cx="4856087" cy="3576086"/>
          </a:xfrm>
          <a:prstGeom prst="rect">
            <a:avLst/>
          </a:prstGeom>
        </p:spPr>
      </p:pic>
      <p:pic>
        <p:nvPicPr>
          <p:cNvPr id="22" name="Picture 21">
            <a:extLst>
              <a:ext uri="{FF2B5EF4-FFF2-40B4-BE49-F238E27FC236}">
                <a16:creationId xmlns:a16="http://schemas.microsoft.com/office/drawing/2014/main" id="{7C1D873C-116D-4A5A-80A5-6DFBDAA436D5}"/>
              </a:ext>
            </a:extLst>
          </p:cNvPr>
          <p:cNvPicPr>
            <a:picLocks noChangeAspect="1"/>
          </p:cNvPicPr>
          <p:nvPr/>
        </p:nvPicPr>
        <p:blipFill>
          <a:blip r:embed="rId3"/>
          <a:stretch>
            <a:fillRect/>
          </a:stretch>
        </p:blipFill>
        <p:spPr>
          <a:xfrm>
            <a:off x="145424" y="874451"/>
            <a:ext cx="3683812" cy="5834849"/>
          </a:xfrm>
          <a:prstGeom prst="rect">
            <a:avLst/>
          </a:prstGeom>
        </p:spPr>
      </p:pic>
    </p:spTree>
    <p:extLst>
      <p:ext uri="{BB962C8B-B14F-4D97-AF65-F5344CB8AC3E}">
        <p14:creationId xmlns:p14="http://schemas.microsoft.com/office/powerpoint/2010/main" val="401300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6FAE-231F-41C4-A9E6-AAE99DABA089}"/>
              </a:ext>
            </a:extLst>
          </p:cNvPr>
          <p:cNvSpPr>
            <a:spLocks noGrp="1"/>
          </p:cNvSpPr>
          <p:nvPr>
            <p:ph type="title"/>
          </p:nvPr>
        </p:nvSpPr>
        <p:spPr/>
        <p:txBody>
          <a:bodyPr>
            <a:normAutofit fontScale="90000"/>
          </a:bodyPr>
          <a:lstStyle/>
          <a:p>
            <a:r>
              <a:rPr lang="en-US" dirty="0"/>
              <a:t>Next Steps</a:t>
            </a:r>
          </a:p>
        </p:txBody>
      </p:sp>
      <p:sp>
        <p:nvSpPr>
          <p:cNvPr id="3" name="Content Placeholder 2">
            <a:extLst>
              <a:ext uri="{FF2B5EF4-FFF2-40B4-BE49-F238E27FC236}">
                <a16:creationId xmlns:a16="http://schemas.microsoft.com/office/drawing/2014/main" id="{986DCBFA-F0BD-4EB5-828D-468CF07572AB}"/>
              </a:ext>
            </a:extLst>
          </p:cNvPr>
          <p:cNvSpPr>
            <a:spLocks noGrp="1"/>
          </p:cNvSpPr>
          <p:nvPr>
            <p:ph idx="1"/>
          </p:nvPr>
        </p:nvSpPr>
        <p:spPr>
          <a:xfrm>
            <a:off x="346229" y="988908"/>
            <a:ext cx="11052699" cy="5582489"/>
          </a:xfrm>
        </p:spPr>
        <p:txBody>
          <a:bodyPr>
            <a:normAutofit lnSpcReduction="10000"/>
          </a:bodyPr>
          <a:lstStyle/>
          <a:p>
            <a:pPr>
              <a:buFont typeface="Arial" panose="020B0604020202020204" pitchFamily="34" charset="0"/>
              <a:buChar char="•"/>
            </a:pPr>
            <a:r>
              <a:rPr lang="en-US" sz="2400" dirty="0"/>
              <a:t>The potential for development of the product is limited to the size of the team’s imagination.</a:t>
            </a:r>
          </a:p>
          <a:p>
            <a:pPr>
              <a:buFont typeface="Arial" panose="020B0604020202020204" pitchFamily="34" charset="0"/>
              <a:buChar char="•"/>
            </a:pPr>
            <a:r>
              <a:rPr lang="en-US" sz="2400" dirty="0"/>
              <a:t>Near term goals:</a:t>
            </a:r>
          </a:p>
          <a:p>
            <a:pPr lvl="1"/>
            <a:r>
              <a:rPr lang="en-US" sz="2000" dirty="0"/>
              <a:t>Completing the calculations for static analysis of the aircraft design:  additional drag components, basic performance, stability, etcetera</a:t>
            </a:r>
          </a:p>
          <a:p>
            <a:pPr lvl="1"/>
            <a:r>
              <a:rPr lang="en-US" sz="2000" dirty="0"/>
              <a:t>Update all coordinate calculations </a:t>
            </a:r>
            <a:r>
              <a:rPr lang="en-US" sz="2000"/>
              <a:t>to 3D</a:t>
            </a:r>
            <a:endParaRPr lang="en-US" sz="2000" dirty="0"/>
          </a:p>
          <a:p>
            <a:pPr lvl="1"/>
            <a:r>
              <a:rPr lang="en-US" sz="2000" dirty="0"/>
              <a:t>Improve some of the calculation accuracies</a:t>
            </a:r>
          </a:p>
          <a:p>
            <a:pPr lvl="1"/>
            <a:r>
              <a:rPr lang="en-US" sz="2000" dirty="0"/>
              <a:t>More tightly integrate airfoil shapes into the calculations</a:t>
            </a:r>
          </a:p>
          <a:p>
            <a:pPr lvl="1"/>
            <a:r>
              <a:rPr lang="en-US" sz="2000" dirty="0"/>
              <a:t>Start building the framework for design rule checking the aircraft design</a:t>
            </a:r>
          </a:p>
          <a:p>
            <a:pPr lvl="1"/>
            <a:r>
              <a:rPr lang="en-US" sz="2000" dirty="0"/>
              <a:t>Add control surface forces to enable control system design</a:t>
            </a:r>
          </a:p>
          <a:p>
            <a:pPr>
              <a:buFont typeface="Arial" panose="020B0604020202020204" pitchFamily="34" charset="0"/>
              <a:buChar char="•"/>
            </a:pPr>
            <a:r>
              <a:rPr lang="en-US" sz="2400" dirty="0"/>
              <a:t>Longer term goals:</a:t>
            </a:r>
          </a:p>
          <a:p>
            <a:pPr lvl="1"/>
            <a:r>
              <a:rPr lang="en-US" sz="2000" dirty="0"/>
              <a:t>Add a detailed report generator, with graphs and information on design margins against design rules</a:t>
            </a:r>
          </a:p>
          <a:p>
            <a:pPr lvl="1"/>
            <a:r>
              <a:rPr lang="en-US" sz="2000" dirty="0"/>
              <a:t>Add dynamic modeling/predictions</a:t>
            </a:r>
          </a:p>
          <a:p>
            <a:pPr lvl="1"/>
            <a:endParaRPr lang="en-US" sz="20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89160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6FAE-231F-41C4-A9E6-AAE99DABA089}"/>
              </a:ext>
            </a:extLst>
          </p:cNvPr>
          <p:cNvSpPr>
            <a:spLocks noGrp="1"/>
          </p:cNvSpPr>
          <p:nvPr>
            <p:ph type="title"/>
          </p:nvPr>
        </p:nvSpPr>
        <p:spPr/>
        <p:txBody>
          <a:bodyPr>
            <a:normAutofit fontScale="90000"/>
          </a:bodyPr>
          <a:lstStyle/>
          <a:p>
            <a:r>
              <a:rPr lang="en-US" dirty="0"/>
              <a:t>Closing Thoughts</a:t>
            </a:r>
          </a:p>
        </p:txBody>
      </p:sp>
      <p:sp>
        <p:nvSpPr>
          <p:cNvPr id="3" name="Content Placeholder 2">
            <a:extLst>
              <a:ext uri="{FF2B5EF4-FFF2-40B4-BE49-F238E27FC236}">
                <a16:creationId xmlns:a16="http://schemas.microsoft.com/office/drawing/2014/main" id="{986DCBFA-F0BD-4EB5-828D-468CF07572AB}"/>
              </a:ext>
            </a:extLst>
          </p:cNvPr>
          <p:cNvSpPr>
            <a:spLocks noGrp="1"/>
          </p:cNvSpPr>
          <p:nvPr>
            <p:ph idx="1"/>
          </p:nvPr>
        </p:nvSpPr>
        <p:spPr>
          <a:xfrm>
            <a:off x="659168" y="1253673"/>
            <a:ext cx="10739760" cy="5317724"/>
          </a:xfrm>
        </p:spPr>
        <p:txBody>
          <a:bodyPr>
            <a:normAutofit/>
          </a:bodyPr>
          <a:lstStyle/>
          <a:p>
            <a:pPr>
              <a:buFont typeface="Arial" panose="020B0604020202020204" pitchFamily="34" charset="0"/>
              <a:buChar char="•"/>
            </a:pPr>
            <a:r>
              <a:rPr lang="en-US" sz="2400" dirty="0"/>
              <a:t>The intent is to move the software to an open source repository for further development.</a:t>
            </a:r>
          </a:p>
          <a:p>
            <a:pPr>
              <a:buFont typeface="Arial" panose="020B0604020202020204" pitchFamily="34" charset="0"/>
              <a:buChar char="•"/>
            </a:pPr>
            <a:r>
              <a:rPr lang="en-US" sz="2400" dirty="0"/>
              <a:t>It will be provided under one of the standard open source licenses.</a:t>
            </a:r>
          </a:p>
          <a:p>
            <a:pPr>
              <a:buFont typeface="Arial" panose="020B0604020202020204" pitchFamily="34" charset="0"/>
              <a:buChar char="•"/>
            </a:pPr>
            <a:r>
              <a:rPr lang="en-US" sz="2400" dirty="0"/>
              <a:t>Hopefully, it will be embraced by multiple people to carry the torch of learning, improvement and enhancement while providing a tool to improve safety and design consistency</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5585540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{A45E92DF-1A1C-431B-90DF-CA1A98947355}tf22712842_win32</Template>
  <TotalTime>138</TotalTime>
  <Words>777</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Adobe Fan Heiti Std B</vt:lpstr>
      <vt:lpstr>Arial</vt:lpstr>
      <vt:lpstr>Bookman Old Style</vt:lpstr>
      <vt:lpstr>Calibri</vt:lpstr>
      <vt:lpstr>Courier New</vt:lpstr>
      <vt:lpstr>Franklin Gothic Book</vt:lpstr>
      <vt:lpstr>Wingdings</vt:lpstr>
      <vt:lpstr>1_RetrospectVTI</vt:lpstr>
      <vt:lpstr>PowerPoint Presentation</vt:lpstr>
      <vt:lpstr>Problems</vt:lpstr>
      <vt:lpstr>Goals</vt:lpstr>
      <vt:lpstr>High Level Initial Architecture</vt:lpstr>
      <vt:lpstr>Software Status</vt:lpstr>
      <vt:lpstr>Example Input File</vt:lpstr>
      <vt:lpstr>Current Output Data</vt:lpstr>
      <vt:lpstr>Next Steps</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Schreck</dc:creator>
  <cp:lastModifiedBy>George Schreck</cp:lastModifiedBy>
  <cp:revision>16</cp:revision>
  <dcterms:created xsi:type="dcterms:W3CDTF">2022-01-05T00:49:39Z</dcterms:created>
  <dcterms:modified xsi:type="dcterms:W3CDTF">2022-01-05T23:09:32Z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