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01" r:id="rId5"/>
    <p:sldId id="302" r:id="rId6"/>
    <p:sldId id="303" r:id="rId7"/>
    <p:sldId id="310" r:id="rId8"/>
    <p:sldId id="313" r:id="rId9"/>
    <p:sldId id="312" r:id="rId10"/>
    <p:sldId id="311" r:id="rId11"/>
    <p:sldId id="314" r:id="rId12"/>
    <p:sldId id="304" r:id="rId13"/>
    <p:sldId id="3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24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955548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5750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158240" y="2390964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23975"/>
            <a:ext cx="10058400" cy="4933950"/>
          </a:xfrm>
        </p:spPr>
        <p:txBody>
          <a:bodyPr/>
          <a:lstStyle>
            <a:lvl2pPr marL="384048" indent="-182880">
              <a:buFont typeface="Arial" panose="020B0604020202020204" pitchFamily="34" charset="0"/>
              <a:buChar char="•"/>
              <a:defRPr/>
            </a:lvl2pPr>
            <a:lvl3pPr marL="566928" indent="-182880">
              <a:buFont typeface="Courier New" panose="02070309020205020404" pitchFamily="49" charset="0"/>
              <a:buChar char="o"/>
              <a:defRPr/>
            </a:lvl3pPr>
            <a:lvl4pPr marL="749808" indent="-182880">
              <a:buFont typeface="Wingdings" panose="05000000000000000000" pitchFamily="2" charset="2"/>
              <a:buChar char="§"/>
              <a:defRPr/>
            </a:lvl4pPr>
            <a:lvl5pPr marL="932688" indent="-182880"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3310422-5E3F-4838-AC94-439127ED45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20A75-CE49-4223-8B2B-845454473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675" y="476248"/>
            <a:ext cx="4878705" cy="2247901"/>
          </a:xfr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sz="4000" dirty="0" err="1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Greenhouse_controller</a:t>
            </a:r>
            <a:endParaRPr lang="en-US" sz="40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Open Source Greenhouse Control Software</a:t>
            </a:r>
          </a:p>
          <a:p>
            <a:endParaRPr lang="en-US" sz="20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Contact: George Schreck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Email: 	   george.schreck@gmail.com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Phone:    919-418-0542</a:t>
            </a:r>
          </a:p>
        </p:txBody>
      </p:sp>
    </p:spTree>
    <p:extLst>
      <p:ext uri="{BB962C8B-B14F-4D97-AF65-F5344CB8AC3E}">
        <p14:creationId xmlns:p14="http://schemas.microsoft.com/office/powerpoint/2010/main" val="2657538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F671D-A3D9-3C11-6C95-1C27E25DC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B622-84CE-F188-E373-C5D108B9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EF4B-8914-B6E8-E478-9B066F7EC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03427"/>
            <a:ext cx="10301648" cy="493395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HiLetgo</a:t>
            </a:r>
            <a:r>
              <a:rPr lang="en-US" sz="2000" dirty="0"/>
              <a:t> DHT22/AM2302 Digital Temperature and Humidity Sensor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Waveshare</a:t>
            </a:r>
            <a:r>
              <a:rPr lang="en-US" sz="2000" dirty="0"/>
              <a:t> BME280 environmental sensor – not currently used, crashing on long runs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SHILLEHTEK GY-302 BH1750 Pre-Soldered Light Intensity I2C IIC Module for Raspberry 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Raspberry Pi 27W USB-C Power Supply Black 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Raspberry Pi 5/8GB SC1112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MicroSD Card - 32GB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RTC Battery for Raspberry Pi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EDATEC CM5 Active Cooler - ED-CM5ACOOLER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JESSINIE 16 Channel 5V Relay Module with Optocoupler Isolation 10A IIC Expandable Isolation Driver Relay Board XL9535-K16V5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3 in 1 Male to Female /Male to Male /Female to Female Breadboard Jumper Wires for Arduino and Raspberry pi</a:t>
            </a:r>
          </a:p>
          <a:p>
            <a:pPr marL="0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353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6FAE-231F-41C4-A9E6-AAE99DAB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DCBFA-F0BD-4EB5-828D-468CF0757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Many different greenhouse controllers on the market, but unable to identify one that meets the need of a large hobby or small commercial greenhouse and is cost effective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Commercial controllers are generally limited in function as they are designed for particular applications, i.e. temperature controllers, irrigation timers, dosing, monitoring,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Commercial controllers are inflexible and not easily tailored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263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6FAE-231F-41C4-A9E6-AAE99DAB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DCBFA-F0BD-4EB5-828D-468CF0757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23975"/>
            <a:ext cx="10301648" cy="4933950"/>
          </a:xfrm>
        </p:spPr>
        <p:txBody>
          <a:bodyPr>
            <a:normAutofit/>
          </a:bodyPr>
          <a:lstStyle/>
          <a:p>
            <a:r>
              <a:rPr lang="en-US" sz="2400" dirty="0"/>
              <a:t>Inexpensive, open hardware design</a:t>
            </a:r>
          </a:p>
          <a:p>
            <a:r>
              <a:rPr lang="en-US" sz="2400" dirty="0"/>
              <a:t>Open-source software that is easily modified and adapted</a:t>
            </a:r>
          </a:p>
          <a:p>
            <a:r>
              <a:rPr lang="en-US" sz="2400" dirty="0"/>
              <a:t>Modular design to enable easy customization or addition</a:t>
            </a:r>
          </a:p>
          <a:p>
            <a:r>
              <a:rPr lang="en-US" sz="2400" dirty="0"/>
              <a:t>Management of all aspects of a greenhouse:  </a:t>
            </a:r>
          </a:p>
          <a:p>
            <a:pPr lvl="1"/>
            <a:r>
              <a:rPr lang="en-US" sz="2200" dirty="0"/>
              <a:t>reporting status/errors, soil conditions, environment</a:t>
            </a:r>
          </a:p>
          <a:p>
            <a:pPr lvl="1"/>
            <a:r>
              <a:rPr lang="en-US" sz="2200" dirty="0"/>
              <a:t>controlling: fans, swamp cooler, heat, misters, hydroponic cycles, conventional irrigation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651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FE8A8-A891-E82C-90DE-B5660AB6E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DA20-A914-BFB1-8B11-4F28250A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2C1F-3A24-DC36-8514-B2C4DB1B6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23975"/>
            <a:ext cx="10301648" cy="4933950"/>
          </a:xfrm>
        </p:spPr>
        <p:txBody>
          <a:bodyPr>
            <a:normAutofit/>
          </a:bodyPr>
          <a:lstStyle/>
          <a:p>
            <a:r>
              <a:rPr lang="en-US" sz="2000" dirty="0"/>
              <a:t>User Console for control of all aspects of operation utilizing simple command line interface</a:t>
            </a:r>
          </a:p>
          <a:p>
            <a:r>
              <a:rPr lang="en-US" sz="2000" dirty="0"/>
              <a:t>Web page reporting:</a:t>
            </a:r>
          </a:p>
          <a:p>
            <a:pPr lvl="1"/>
            <a:r>
              <a:rPr lang="en-US" sz="2000" dirty="0"/>
              <a:t>Historical information:   temperature, humidity, barometric pressure, light intensity</a:t>
            </a:r>
          </a:p>
          <a:p>
            <a:pPr lvl="1"/>
            <a:r>
              <a:rPr lang="en-US" sz="2000" dirty="0"/>
              <a:t>Listing of all programs, if they are active and how long until their next cycle</a:t>
            </a:r>
          </a:p>
          <a:p>
            <a:pPr lvl="1"/>
            <a:r>
              <a:rPr lang="en-US" sz="2000" dirty="0"/>
              <a:t>Report generator – csv or Excel output</a:t>
            </a:r>
          </a:p>
          <a:p>
            <a:pPr lvl="1"/>
            <a:endParaRPr lang="en-US" sz="2000" dirty="0"/>
          </a:p>
          <a:p>
            <a:r>
              <a:rPr lang="en-US" sz="2200" dirty="0" err="1"/>
              <a:t>Misc</a:t>
            </a:r>
            <a:r>
              <a:rPr lang="en-US" sz="2200" dirty="0"/>
              <a:t>:</a:t>
            </a:r>
          </a:p>
          <a:p>
            <a:pPr marL="201168" lvl="1" indent="0">
              <a:buNone/>
            </a:pPr>
            <a:r>
              <a:rPr lang="en-US" sz="2000" dirty="0"/>
              <a:t>Pause button on the controller box to turn off all Bato and conventional irrigation</a:t>
            </a:r>
          </a:p>
          <a:p>
            <a:pPr marL="201168" lvl="1" indent="0">
              <a:buNone/>
            </a:pPr>
            <a:r>
              <a:rPr lang="en-US" sz="2000" dirty="0"/>
              <a:t>User configurable email and/or text message status, warning and error messages.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597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CA9E2-6566-45F5-A6BC-419B12FE2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664C-70BE-7512-7766-B55904A3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Monitoring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E715E-DB45-D290-ACE7-8296C5793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23975"/>
            <a:ext cx="10301648" cy="4933950"/>
          </a:xfrm>
        </p:spPr>
        <p:txBody>
          <a:bodyPr>
            <a:normAutofit/>
          </a:bodyPr>
          <a:lstStyle/>
          <a:p>
            <a:r>
              <a:rPr lang="en-US" sz="2000" dirty="0"/>
              <a:t>Separate, asynchronous process spawned by “main”</a:t>
            </a:r>
          </a:p>
          <a:p>
            <a:r>
              <a:rPr lang="en-US" sz="2000" dirty="0"/>
              <a:t>Monitoring frequency software configurable</a:t>
            </a:r>
          </a:p>
          <a:p>
            <a:r>
              <a:rPr lang="en-US" sz="2000" dirty="0"/>
              <a:t>All valves checked for proper state </a:t>
            </a:r>
          </a:p>
          <a:p>
            <a:r>
              <a:rPr lang="en-US" sz="2000" dirty="0"/>
              <a:t>Temperature within user set bounds</a:t>
            </a:r>
          </a:p>
          <a:p>
            <a:r>
              <a:rPr lang="en-US" sz="2000" dirty="0"/>
              <a:t>System health:</a:t>
            </a:r>
          </a:p>
          <a:p>
            <a:pPr lvl="1"/>
            <a:r>
              <a:rPr lang="en-US" sz="1800" dirty="0"/>
              <a:t>power out events</a:t>
            </a:r>
          </a:p>
          <a:p>
            <a:pPr lvl="1"/>
            <a:r>
              <a:rPr lang="en-US" sz="1800" dirty="0"/>
              <a:t>Crash of environmental controller or irrigation control</a:t>
            </a:r>
          </a:p>
          <a:p>
            <a:pPr lvl="1"/>
            <a:r>
              <a:rPr lang="en-US" sz="1800" dirty="0"/>
              <a:t>water pressure loss on NFT and main irrigation water</a:t>
            </a:r>
          </a:p>
          <a:p>
            <a:pPr lvl="1"/>
            <a:r>
              <a:rPr lang="en-US" sz="1800" dirty="0"/>
              <a:t>Low water on irrigation tanks</a:t>
            </a:r>
          </a:p>
          <a:p>
            <a:pPr lvl="1"/>
            <a:r>
              <a:rPr lang="en-US" sz="1800" dirty="0"/>
              <a:t>Eventually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/>
              <a:t>EC and PH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/>
              <a:t>Soil Moisture for adaptable irrigation cycles</a:t>
            </a:r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364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B2A94-E113-6B43-E3D3-A595ACCC8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C404-C162-53A4-C4E0-4A111214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Irrigation Control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8E31-5B1D-F20B-6B0F-8CBC12AC0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23975"/>
            <a:ext cx="10301648" cy="4933950"/>
          </a:xfrm>
        </p:spPr>
        <p:txBody>
          <a:bodyPr>
            <a:normAutofit/>
          </a:bodyPr>
          <a:lstStyle/>
          <a:p>
            <a:r>
              <a:rPr lang="en-US" sz="2000" dirty="0"/>
              <a:t>Separate, asynchronous process spawned by main</a:t>
            </a:r>
          </a:p>
          <a:p>
            <a:r>
              <a:rPr lang="en-US" sz="2000" dirty="0"/>
              <a:t>Unlimited number of simultaneous programs</a:t>
            </a:r>
          </a:p>
          <a:p>
            <a:r>
              <a:rPr lang="en-US" sz="2000" dirty="0"/>
              <a:t>Unlimited number of separate irrigation systems</a:t>
            </a:r>
          </a:p>
          <a:p>
            <a:r>
              <a:rPr lang="en-US" sz="2000" dirty="0"/>
              <a:t>Parallel operation of non-conflicting irrigation paths</a:t>
            </a:r>
          </a:p>
          <a:p>
            <a:r>
              <a:rPr lang="en-US" sz="2000" dirty="0"/>
              <a:t>On and Off time configurable by program</a:t>
            </a:r>
          </a:p>
          <a:p>
            <a:r>
              <a:rPr lang="en-US" sz="2000" dirty="0"/>
              <a:t>Number of sub-cycles and duration off and on configurable</a:t>
            </a:r>
          </a:p>
          <a:p>
            <a:r>
              <a:rPr lang="en-US" sz="2000" dirty="0"/>
              <a:t>Irrigation routing selectable by program</a:t>
            </a:r>
          </a:p>
          <a:p>
            <a:r>
              <a:rPr lang="en-US" sz="2000" dirty="0"/>
              <a:t>All requirements for pump pre-starts satisfied</a:t>
            </a:r>
          </a:p>
          <a:p>
            <a:r>
              <a:rPr lang="en-US" sz="2000" dirty="0"/>
              <a:t>Database recording of all events with user defined logging masks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858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822EA-FBBA-25CF-64AF-BBCD35AF6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D762-59C4-F387-502B-14EC5808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Environmental Control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40CB2-6FCE-622A-0E93-347417B36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23975"/>
            <a:ext cx="10301648" cy="4933950"/>
          </a:xfrm>
        </p:spPr>
        <p:txBody>
          <a:bodyPr>
            <a:normAutofit/>
          </a:bodyPr>
          <a:lstStyle/>
          <a:p>
            <a:r>
              <a:rPr lang="en-US" sz="2000" dirty="0"/>
              <a:t>Monitor:  </a:t>
            </a:r>
          </a:p>
          <a:p>
            <a:pPr lvl="1"/>
            <a:r>
              <a:rPr lang="en-US" sz="2200" dirty="0"/>
              <a:t>Temperature, humidity, barometric pressure and light intensity</a:t>
            </a:r>
          </a:p>
          <a:p>
            <a:pPr lvl="1"/>
            <a:r>
              <a:rPr lang="en-US" sz="2200" dirty="0"/>
              <a:t>Control loop time configurable in software</a:t>
            </a:r>
          </a:p>
          <a:p>
            <a:r>
              <a:rPr lang="en-US" sz="2000" dirty="0"/>
              <a:t>Exhaust fan controller On and Off temperature (hysteresis) user configurable</a:t>
            </a:r>
          </a:p>
          <a:p>
            <a:r>
              <a:rPr lang="en-US" sz="2000" dirty="0"/>
              <a:t>Swamp Cooler On and Off temperature user configurable</a:t>
            </a:r>
          </a:p>
          <a:p>
            <a:r>
              <a:rPr lang="en-US" sz="2000" dirty="0"/>
              <a:t>Mister On and Off temperature user configurable</a:t>
            </a:r>
          </a:p>
          <a:p>
            <a:r>
              <a:rPr lang="en-US" sz="2000" dirty="0"/>
              <a:t>Mister cycle time configurable</a:t>
            </a:r>
          </a:p>
          <a:p>
            <a:r>
              <a:rPr lang="en-US" sz="2000" dirty="0"/>
              <a:t>Database recording of all events with user defined logging masks</a:t>
            </a:r>
          </a:p>
          <a:p>
            <a:r>
              <a:rPr lang="en-US" sz="2000" dirty="0"/>
              <a:t>Eventually</a:t>
            </a:r>
          </a:p>
          <a:p>
            <a:pPr lvl="1"/>
            <a:r>
              <a:rPr lang="en-US" sz="1800" dirty="0"/>
              <a:t>Remote temperature sensor for outdoors, irrigation temperatures and soil temperature</a:t>
            </a:r>
          </a:p>
        </p:txBody>
      </p:sp>
    </p:spTree>
    <p:extLst>
      <p:ext uri="{BB962C8B-B14F-4D97-AF65-F5344CB8AC3E}">
        <p14:creationId xmlns:p14="http://schemas.microsoft.com/office/powerpoint/2010/main" val="357016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05B97-8CAE-3D94-2C92-0658F6D82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BEA5-8541-03F5-E0B0-7378C5C6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Program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552C-368F-AE42-9DCC-9BBC94B0F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03427"/>
            <a:ext cx="10301648" cy="49339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Maintains all global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Several modes of operation:   </a:t>
            </a:r>
          </a:p>
          <a:p>
            <a:pPr lvl="1"/>
            <a:r>
              <a:rPr lang="en-US" sz="1800" dirty="0"/>
              <a:t>Initialize for new start ups – clears warm start data</a:t>
            </a:r>
          </a:p>
          <a:p>
            <a:pPr lvl="1"/>
            <a:r>
              <a:rPr lang="en-US" sz="1800" dirty="0"/>
              <a:t>Verbose for additional operation messages</a:t>
            </a:r>
          </a:p>
          <a:p>
            <a:pPr lvl="1"/>
            <a:r>
              <a:rPr lang="en-US" sz="1800" dirty="0"/>
              <a:t>Debug for limited run time (test mode)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All run configuration data stored in database for warm restart after power outage</a:t>
            </a:r>
          </a:p>
          <a:p>
            <a:pPr marL="0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1800" dirty="0"/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275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ADF7D52-E54D-FD74-F7C6-5395724AA5E2}"/>
              </a:ext>
            </a:extLst>
          </p:cNvPr>
          <p:cNvSpPr/>
          <p:nvPr/>
        </p:nvSpPr>
        <p:spPr>
          <a:xfrm>
            <a:off x="7846879" y="1646663"/>
            <a:ext cx="1303588" cy="23910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D6FAE-231F-41C4-A9E6-AAE99DAB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Level Initial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DF0F48-33B8-45B2-AF8C-BEC455DEBBB5}"/>
              </a:ext>
            </a:extLst>
          </p:cNvPr>
          <p:cNvSpPr/>
          <p:nvPr/>
        </p:nvSpPr>
        <p:spPr>
          <a:xfrm>
            <a:off x="3198405" y="4462820"/>
            <a:ext cx="1303588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Monitoring and Reporting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C6CF1-BEC3-44C0-98AF-4C227E173EB5}"/>
              </a:ext>
            </a:extLst>
          </p:cNvPr>
          <p:cNvSpPr/>
          <p:nvPr/>
        </p:nvSpPr>
        <p:spPr>
          <a:xfrm>
            <a:off x="3176390" y="2348228"/>
            <a:ext cx="1303588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Environmental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A39642-8F0A-4715-990F-80A160DA22D4}"/>
              </a:ext>
            </a:extLst>
          </p:cNvPr>
          <p:cNvSpPr/>
          <p:nvPr/>
        </p:nvSpPr>
        <p:spPr>
          <a:xfrm>
            <a:off x="3187398" y="3406240"/>
            <a:ext cx="1303588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Irrigation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E054B2-D7CE-4593-8E62-4FF018C0A5C7}"/>
              </a:ext>
            </a:extLst>
          </p:cNvPr>
          <p:cNvSpPr/>
          <p:nvPr/>
        </p:nvSpPr>
        <p:spPr>
          <a:xfrm>
            <a:off x="5717519" y="1646663"/>
            <a:ext cx="1127464" cy="151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 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9558F8-0C93-436A-A276-19AA9B0D0191}"/>
              </a:ext>
            </a:extLst>
          </p:cNvPr>
          <p:cNvSpPr/>
          <p:nvPr/>
        </p:nvSpPr>
        <p:spPr>
          <a:xfrm>
            <a:off x="5717519" y="5296465"/>
            <a:ext cx="1127464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Logging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77D63-8547-4A34-19FA-5B663E295323}"/>
              </a:ext>
            </a:extLst>
          </p:cNvPr>
          <p:cNvSpPr/>
          <p:nvPr/>
        </p:nvSpPr>
        <p:spPr>
          <a:xfrm>
            <a:off x="7934941" y="1752553"/>
            <a:ext cx="1127464" cy="932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Console Interface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2965C4-55F1-94E3-FE77-7950FF30E095}"/>
              </a:ext>
            </a:extLst>
          </p:cNvPr>
          <p:cNvSpPr/>
          <p:nvPr/>
        </p:nvSpPr>
        <p:spPr>
          <a:xfrm>
            <a:off x="7934941" y="2972594"/>
            <a:ext cx="1127464" cy="932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Interface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0FCDE1-EF56-69BF-568F-36FE985FDDD8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844983" y="2405552"/>
            <a:ext cx="1001896" cy="436651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6C53E1-A1AE-F4CC-9C61-C5C7374BDB5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4501993" y="2405552"/>
            <a:ext cx="1215526" cy="2523346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AB503B-2961-64E1-546A-B893395E304C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>
            <a:off x="4490986" y="2405552"/>
            <a:ext cx="1226533" cy="1466766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8838D3-F39E-CBDD-3763-0EF11829BF83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4479978" y="2405552"/>
            <a:ext cx="1237541" cy="408754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65B02C-4AC9-637D-F7D5-6FFA640688B0}"/>
              </a:ext>
            </a:extLst>
          </p:cNvPr>
          <p:cNvCxnSpPr>
            <a:stCxn id="4" idx="3"/>
            <a:endCxn id="12" idx="0"/>
          </p:cNvCxnSpPr>
          <p:nvPr/>
        </p:nvCxnSpPr>
        <p:spPr>
          <a:xfrm>
            <a:off x="4501993" y="4928898"/>
            <a:ext cx="1779258" cy="3675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847B7D-8B99-6207-FD50-104E42ED0CB8}"/>
              </a:ext>
            </a:extLst>
          </p:cNvPr>
          <p:cNvCxnSpPr>
            <a:stCxn id="6" idx="3"/>
            <a:endCxn id="12" idx="0"/>
          </p:cNvCxnSpPr>
          <p:nvPr/>
        </p:nvCxnSpPr>
        <p:spPr>
          <a:xfrm>
            <a:off x="4490986" y="3872318"/>
            <a:ext cx="1790265" cy="142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DC7D67-7444-2439-E36C-316DD721FFA4}"/>
              </a:ext>
            </a:extLst>
          </p:cNvPr>
          <p:cNvCxnSpPr>
            <a:stCxn id="5" idx="3"/>
            <a:endCxn id="12" idx="0"/>
          </p:cNvCxnSpPr>
          <p:nvPr/>
        </p:nvCxnSpPr>
        <p:spPr>
          <a:xfrm>
            <a:off x="4479978" y="2814306"/>
            <a:ext cx="1801273" cy="24821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89D0FC-E55F-1F18-80F5-52B2BED54F30}"/>
              </a:ext>
            </a:extLst>
          </p:cNvPr>
          <p:cNvCxnSpPr>
            <a:cxnSpLocks/>
            <a:stCxn id="21" idx="1"/>
            <a:endCxn id="12" idx="0"/>
          </p:cNvCxnSpPr>
          <p:nvPr/>
        </p:nvCxnSpPr>
        <p:spPr>
          <a:xfrm flipH="1">
            <a:off x="6281251" y="2842203"/>
            <a:ext cx="1565628" cy="2454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DF0B33A-0B4A-354E-E00D-A9280135EA49}"/>
              </a:ext>
            </a:extLst>
          </p:cNvPr>
          <p:cNvCxnSpPr>
            <a:stCxn id="4" idx="3"/>
            <a:endCxn id="21" idx="1"/>
          </p:cNvCxnSpPr>
          <p:nvPr/>
        </p:nvCxnSpPr>
        <p:spPr>
          <a:xfrm flipV="1">
            <a:off x="4501993" y="2842203"/>
            <a:ext cx="3344886" cy="20866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01712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{A45E92DF-1A1C-431B-90DF-CA1A98947355}tf22712842_win32</Template>
  <TotalTime>278</TotalTime>
  <Words>607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Adobe Fan Heiti Std B</vt:lpstr>
      <vt:lpstr>Arial</vt:lpstr>
      <vt:lpstr>Bookman Old Style</vt:lpstr>
      <vt:lpstr>Calibri</vt:lpstr>
      <vt:lpstr>Courier New</vt:lpstr>
      <vt:lpstr>Franklin Gothic Book</vt:lpstr>
      <vt:lpstr>Wingdings</vt:lpstr>
      <vt:lpstr>1_RetrospectVTI</vt:lpstr>
      <vt:lpstr>PowerPoint Presentation</vt:lpstr>
      <vt:lpstr>Problems </vt:lpstr>
      <vt:lpstr>Goals</vt:lpstr>
      <vt:lpstr>HMI</vt:lpstr>
      <vt:lpstr>Monitoring Requirements</vt:lpstr>
      <vt:lpstr>Irrigation Control Requirements</vt:lpstr>
      <vt:lpstr>Environmental Control Requirements</vt:lpstr>
      <vt:lpstr>Main Program Requirements</vt:lpstr>
      <vt:lpstr>High Level Initial Architecture</vt:lpstr>
      <vt:lpstr>Initial Hardware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Schreck</dc:creator>
  <cp:lastModifiedBy>George Schreck</cp:lastModifiedBy>
  <cp:revision>23</cp:revision>
  <dcterms:created xsi:type="dcterms:W3CDTF">2022-01-05T00:49:39Z</dcterms:created>
  <dcterms:modified xsi:type="dcterms:W3CDTF">2025-04-05T16:26:30Z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