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dith Deg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1830A-3217-4DB4-81A8-FAFFF5DEEBA1}">
  <a:tblStyle styleId="{DD21830A-3217-4DB4-81A8-FAFFF5DEE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B0BBC-2ECB-426C-A2AF-C2DC1207E5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commentAuthors" Target="commentAuthors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29T20:46:57.388" idx="1">
    <p:pos x="6000" y="0"/>
    <p:text>use a more innocuous adjective (ie one without verbal morphology, so people aren't distracted) -- maybe generally use "glab" and "squalf"? you can just paste the words over the images you already have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3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3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45.png"/><Relationship Id="rId13" Type="http://schemas.openxmlformats.org/officeDocument/2006/relationships/image" Target="../media/image37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/>
              <a:t>Exploring Adjective Ordering Preferences via Artificial Language Learning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Michael Hahn (Stanford)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Richard Futrell (MIT)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Judith Degen (Stanford)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00" y="-174593"/>
            <a:ext cx="3703829" cy="177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50" y="0"/>
            <a:ext cx="1938979" cy="1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Research Question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8900" cy="4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underlies this subjectivity effect?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11600" y="2331925"/>
            <a:ext cx="3536700" cy="17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Speakers </a:t>
            </a:r>
            <a:r>
              <a:rPr lang="en-GB" sz="1800" b="1">
                <a:solidFill>
                  <a:srgbClr val="0000FF"/>
                </a:solidFill>
              </a:rPr>
              <a:t>productively</a:t>
            </a:r>
            <a:r>
              <a:rPr lang="en-GB" sz="1800">
                <a:solidFill>
                  <a:schemeClr val="dk2"/>
                </a:solidFill>
              </a:rPr>
              <a:t> apply a </a:t>
            </a:r>
            <a:r>
              <a:rPr lang="en-GB" sz="1800" b="1">
                <a:solidFill>
                  <a:srgbClr val="0000FF"/>
                </a:solidFill>
              </a:rPr>
              <a:t>semantic</a:t>
            </a:r>
            <a:r>
              <a:rPr lang="en-GB" sz="1800">
                <a:solidFill>
                  <a:schemeClr val="dk2"/>
                </a:solidFill>
              </a:rPr>
              <a:t> generalization to adjectives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129025" y="2331925"/>
            <a:ext cx="3071400" cy="17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Speakers order adjectives based on the </a:t>
            </a:r>
            <a:r>
              <a:rPr lang="en-GB" sz="1800" b="1">
                <a:solidFill>
                  <a:schemeClr val="dk2"/>
                </a:solidFill>
              </a:rPr>
              <a:t>statistics</a:t>
            </a:r>
            <a:r>
              <a:rPr lang="en-GB" sz="1800">
                <a:solidFill>
                  <a:schemeClr val="dk2"/>
                </a:solidFill>
              </a:rPr>
              <a:t> of the input, which happens to correlate with subjectivity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018750" y="1892425"/>
            <a:ext cx="13224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>
                <a:solidFill>
                  <a:schemeClr val="dk2"/>
                </a:solidFill>
              </a:rPr>
              <a:t>Option 1: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802075" y="1892425"/>
            <a:ext cx="17505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>
                <a:solidFill>
                  <a:schemeClr val="dk2"/>
                </a:solidFill>
              </a:rPr>
              <a:t>Option 2: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Research Question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8900" cy="4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underlies this subjectivity effect?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11600" y="2331925"/>
            <a:ext cx="3536700" cy="17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Speakers </a:t>
            </a:r>
            <a:r>
              <a:rPr lang="en-GB" sz="1800" b="1">
                <a:solidFill>
                  <a:srgbClr val="0000FF"/>
                </a:solidFill>
              </a:rPr>
              <a:t>productively</a:t>
            </a:r>
            <a:r>
              <a:rPr lang="en-GB" sz="1800">
                <a:solidFill>
                  <a:schemeClr val="dk2"/>
                </a:solidFill>
              </a:rPr>
              <a:t> apply a </a:t>
            </a:r>
            <a:r>
              <a:rPr lang="en-GB" sz="1800" b="1">
                <a:solidFill>
                  <a:srgbClr val="0000FF"/>
                </a:solidFill>
              </a:rPr>
              <a:t>semantic</a:t>
            </a:r>
            <a:r>
              <a:rPr lang="en-GB" sz="1800">
                <a:solidFill>
                  <a:schemeClr val="dk2"/>
                </a:solidFill>
              </a:rPr>
              <a:t> generalization to adjectives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129025" y="2331925"/>
            <a:ext cx="3071400" cy="17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Speakers order adjectives based on the </a:t>
            </a:r>
            <a:r>
              <a:rPr lang="en-GB" sz="1800" b="1">
                <a:solidFill>
                  <a:srgbClr val="0000FF"/>
                </a:solidFill>
              </a:rPr>
              <a:t>statistics</a:t>
            </a:r>
            <a:r>
              <a:rPr lang="en-GB" sz="1800">
                <a:solidFill>
                  <a:schemeClr val="dk2"/>
                </a:solidFill>
              </a:rPr>
              <a:t> of the input, which happens to correlate with subjectivity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018750" y="1892425"/>
            <a:ext cx="13224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>
                <a:solidFill>
                  <a:schemeClr val="dk2"/>
                </a:solidFill>
              </a:rPr>
              <a:t>Option 1: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802075" y="1892425"/>
            <a:ext cx="17505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>
                <a:solidFill>
                  <a:schemeClr val="dk2"/>
                </a:solidFill>
              </a:rPr>
              <a:t>Option 2: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267400"/>
            <a:ext cx="8520600" cy="11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Subjects learn </a:t>
            </a:r>
            <a:r>
              <a:rPr lang="en-GB" b="1"/>
              <a:t>two Alien adjectives</a:t>
            </a:r>
            <a:r>
              <a:rPr lang="en-GB"/>
              <a:t> whose meanings differ in </a:t>
            </a:r>
            <a:r>
              <a:rPr lang="en-GB" b="1"/>
              <a:t>subjectivity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-GB"/>
              <a:t>indicate </a:t>
            </a:r>
            <a:r>
              <a:rPr lang="en-GB" b="1"/>
              <a:t>preference</a:t>
            </a:r>
            <a:r>
              <a:rPr lang="en-GB"/>
              <a:t> among the possible orderings of Alien + English adjectives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571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</a:rPr>
              <a:t>Artificial Language Learning Study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67400"/>
            <a:ext cx="8520600" cy="11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Subjects learn </a:t>
            </a:r>
            <a:r>
              <a:rPr lang="en-GB" b="1"/>
              <a:t>two Alien adjectives</a:t>
            </a:r>
            <a:r>
              <a:rPr lang="en-GB"/>
              <a:t> whose meanings differ in </a:t>
            </a:r>
            <a:r>
              <a:rPr lang="en-GB" b="1"/>
              <a:t>subjectivity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-GB"/>
              <a:t>indicate </a:t>
            </a:r>
            <a:r>
              <a:rPr lang="en-GB" b="1"/>
              <a:t>preference</a:t>
            </a:r>
            <a:r>
              <a:rPr lang="en-GB"/>
              <a:t> among the possible orderings of Alien + English adjectives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571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</a:rPr>
              <a:t>Artificial Language Learning Study</a:t>
            </a:r>
          </a:p>
        </p:txBody>
      </p:sp>
      <p:sp>
        <p:nvSpPr>
          <p:cNvPr id="192" name="Shape 192"/>
          <p:cNvSpPr txBox="1"/>
          <p:nvPr/>
        </p:nvSpPr>
        <p:spPr>
          <a:xfrm flipH="1">
            <a:off x="249300" y="2872325"/>
            <a:ext cx="8583000" cy="18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If speakers apply productive generalization based on subjectivity, will prefer </a:t>
            </a:r>
            <a:r>
              <a:rPr lang="en-GB" sz="1800" b="1">
                <a:solidFill>
                  <a:schemeClr val="dk2"/>
                </a:solidFill>
              </a:rPr>
              <a:t>more subjective</a:t>
            </a:r>
            <a:r>
              <a:rPr lang="en-GB" sz="1800">
                <a:solidFill>
                  <a:schemeClr val="dk2"/>
                </a:solidFill>
              </a:rPr>
              <a:t> Alien adjective </a:t>
            </a:r>
            <a:r>
              <a:rPr lang="en-GB" sz="1800" b="1">
                <a:solidFill>
                  <a:schemeClr val="dk2"/>
                </a:solidFill>
              </a:rPr>
              <a:t>earlier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If they order adjectives based on statistics of input, expect </a:t>
            </a:r>
            <a:r>
              <a:rPr lang="en-GB" sz="1800" b="1">
                <a:solidFill>
                  <a:schemeClr val="dk2"/>
                </a:solidFill>
              </a:rPr>
              <a:t>no ordering preference </a:t>
            </a:r>
            <a:r>
              <a:rPr lang="en-GB" sz="1800">
                <a:solidFill>
                  <a:schemeClr val="dk2"/>
                </a:solidFill>
              </a:rPr>
              <a:t>for these novel adjectives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543300" y="2422100"/>
            <a:ext cx="3000000" cy="78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Predictions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825" y="653000"/>
            <a:ext cx="1522524" cy="152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38" y="1714126"/>
            <a:ext cx="1326474" cy="13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250" y="2506225"/>
            <a:ext cx="1432925" cy="143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1157" y="510217"/>
            <a:ext cx="1118099" cy="11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000" y="3330099"/>
            <a:ext cx="1213725" cy="121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9762" y="653000"/>
            <a:ext cx="1213701" cy="121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8537" y="2761200"/>
            <a:ext cx="970587" cy="13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15850" y="3245640"/>
            <a:ext cx="1213700" cy="75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8298" y="1775525"/>
            <a:ext cx="1522525" cy="105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50100" y="1348525"/>
            <a:ext cx="4618200" cy="32094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30575" y="514475"/>
            <a:ext cx="6394200" cy="4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Objective Adjective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325" y="1593300"/>
            <a:ext cx="1267251" cy="126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438" y="1434726"/>
            <a:ext cx="1326474" cy="13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963" y="1873563"/>
            <a:ext cx="1118099" cy="111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657" y="1538917"/>
            <a:ext cx="1118099" cy="11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399" y="2657008"/>
            <a:ext cx="1118099" cy="111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550" y="2422230"/>
            <a:ext cx="1168799" cy="116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5475" y="2851602"/>
            <a:ext cx="927273" cy="12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7725" y="3115817"/>
            <a:ext cx="818100" cy="126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8050" y="1636225"/>
            <a:ext cx="672300" cy="1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71275" y="1423567"/>
            <a:ext cx="1213700" cy="87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55607" y="3515425"/>
            <a:ext cx="1168800" cy="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23375" y="2851590"/>
            <a:ext cx="1326450" cy="911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250100" y="1348525"/>
            <a:ext cx="4618200" cy="32094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30575" y="514475"/>
            <a:ext cx="6394200" cy="4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Subjective Adjective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050" y="3083900"/>
            <a:ext cx="1118075" cy="11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049" y="1116921"/>
            <a:ext cx="1213699" cy="121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8" y="2808988"/>
            <a:ext cx="1118099" cy="111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8482" y="1667880"/>
            <a:ext cx="1118099" cy="11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8174" y="2914758"/>
            <a:ext cx="1118099" cy="111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0950" y="1470550"/>
            <a:ext cx="981824" cy="98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7275" y="2452352"/>
            <a:ext cx="981825" cy="134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3350" y="3658540"/>
            <a:ext cx="1213700" cy="75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09113" y="1593292"/>
            <a:ext cx="818100" cy="126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61905" y="1165375"/>
            <a:ext cx="778543" cy="13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76050" y="2655754"/>
            <a:ext cx="1213700" cy="87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98807" y="3010263"/>
            <a:ext cx="1168800" cy="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91788" y="1962703"/>
            <a:ext cx="1326450" cy="91193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4735025" y="1390225"/>
            <a:ext cx="373500" cy="312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5" name="Shape 245"/>
          <p:cNvCxnSpPr/>
          <p:nvPr/>
        </p:nvCxnSpPr>
        <p:spPr>
          <a:xfrm>
            <a:off x="4868300" y="1390225"/>
            <a:ext cx="0" cy="31260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666875"/>
            <a:ext cx="8759425" cy="219563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5505525" y="4367225"/>
            <a:ext cx="3476700" cy="68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Scontras et al. (2017)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981200" y="1252575"/>
            <a:ext cx="0" cy="1273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1350900" y="618475"/>
            <a:ext cx="0" cy="1273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666875"/>
            <a:ext cx="8759425" cy="219563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5505525" y="4367225"/>
            <a:ext cx="3476700" cy="68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Scontras et al. (2017)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981200" y="1252575"/>
            <a:ext cx="0" cy="1273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1613075" y="853100"/>
            <a:ext cx="0" cy="976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4" name="Shape 264"/>
          <p:cNvCxnSpPr/>
          <p:nvPr/>
        </p:nvCxnSpPr>
        <p:spPr>
          <a:xfrm>
            <a:off x="5857700" y="1252575"/>
            <a:ext cx="0" cy="12735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265"/>
          <p:cNvCxnSpPr/>
          <p:nvPr/>
        </p:nvCxnSpPr>
        <p:spPr>
          <a:xfrm>
            <a:off x="1051200" y="903025"/>
            <a:ext cx="0" cy="9267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5570575" y="189950"/>
            <a:ext cx="1098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0000FF"/>
                </a:solidFill>
              </a:rPr>
              <a:t>Blue, green, red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51775" y="4150"/>
            <a:ext cx="961200" cy="44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0000FF"/>
                </a:solidFill>
              </a:rPr>
              <a:t>big, small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each subject, two Alien adjectives sampled from 60 noncewords </a:t>
            </a:r>
            <a:r>
              <a:rPr lang="en-GB" sz="1600"/>
              <a:t>(Rastle et al., 2002)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randomly assigned to the two meanings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b="1"/>
              <a:t>Objective</a:t>
            </a:r>
            <a:r>
              <a:rPr lang="en-GB"/>
              <a:t> adjective refers to </a:t>
            </a:r>
            <a:r>
              <a:rPr lang="en-GB" b="1"/>
              <a:t>saucers</a:t>
            </a:r>
            <a:r>
              <a:rPr lang="en-GB"/>
              <a:t> for half of the subjects and to </a:t>
            </a:r>
            <a:r>
              <a:rPr lang="en-GB" b="1"/>
              <a:t>rockets</a:t>
            </a:r>
            <a:r>
              <a:rPr lang="en-GB"/>
              <a:t> for others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Choice of Alien Adjectives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Adjective Ordering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455800" y="13126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big blue table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30675" y="13126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blue big table 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455800" y="19945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beautiful old house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030675" y="1948325"/>
            <a:ext cx="37014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old beautiful house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403625" y="26764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delicious boiling curry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978500" y="2676425"/>
            <a:ext cx="32577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boiling delicious curry 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281350" y="13126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281350" y="19945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308000" y="26302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-5807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</a:t>
            </a:r>
          </a:p>
        </p:txBody>
      </p:sp>
      <p:graphicFrame>
        <p:nvGraphicFramePr>
          <p:cNvPr id="279" name="Shape 279"/>
          <p:cNvGraphicFramePr/>
          <p:nvPr/>
        </p:nvGraphicFramePr>
        <p:xfrm>
          <a:off x="548925" y="1054750"/>
          <a:ext cx="8390050" cy="1416295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400400"/>
                <a:gridCol w="2297275"/>
                <a:gridCol w="1227175"/>
                <a:gridCol w="4465200"/>
              </a:tblGrid>
              <a:tr h="37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Exposure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16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Introduce Adjectives</a:t>
                      </a:r>
                    </a:p>
                  </a:txBody>
                  <a:tcPr marL="91425" marR="91425" marT="91425" marB="91425"/>
                </a:tc>
              </a:tr>
              <a:tr h="498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Comprehension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48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Make sure subjects understand meanings</a:t>
                      </a:r>
                    </a:p>
                  </a:txBody>
                  <a:tcPr marL="91425" marR="91425" marT="91425" marB="91425"/>
                </a:tc>
              </a:tr>
              <a:tr h="46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Production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55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Make subjects use adjectives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548900" y="3131400"/>
          <a:ext cx="8390075" cy="47950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368625"/>
                <a:gridCol w="2306425"/>
                <a:gridCol w="1232050"/>
                <a:gridCol w="4482975"/>
              </a:tblGrid>
              <a:tr h="479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Ratings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25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Probe Order Ratings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81" name="Shape 281"/>
          <p:cNvGraphicFramePr/>
          <p:nvPr/>
        </p:nvGraphicFramePr>
        <p:xfrm>
          <a:off x="548900" y="4438250"/>
          <a:ext cx="8390075" cy="469225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368625"/>
                <a:gridCol w="2306425"/>
                <a:gridCol w="1232050"/>
                <a:gridCol w="4482975"/>
              </a:tblGrid>
              <a:tr h="469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Questionnaire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Subjectivity &amp; Faultless Disagreement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3955050" y="457300"/>
            <a:ext cx="14112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/>
              <a:t>Acquisition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76950" y="2568888"/>
            <a:ext cx="2272200" cy="4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/>
              <a:t>Order Ratings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414150" y="3841425"/>
            <a:ext cx="2458800" cy="3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chemeClr val="dk1"/>
                </a:solidFill>
              </a:rPr>
              <a:t>Subjectivity Ratings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-5807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</a:t>
            </a:r>
          </a:p>
        </p:txBody>
      </p:sp>
      <p:graphicFrame>
        <p:nvGraphicFramePr>
          <p:cNvPr id="290" name="Shape 290"/>
          <p:cNvGraphicFramePr/>
          <p:nvPr/>
        </p:nvGraphicFramePr>
        <p:xfrm>
          <a:off x="548925" y="1054750"/>
          <a:ext cx="8390050" cy="1416295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400400"/>
                <a:gridCol w="2297275"/>
                <a:gridCol w="1227175"/>
                <a:gridCol w="4465200"/>
              </a:tblGrid>
              <a:tr h="37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Exposure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16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Introduce Adjectives</a:t>
                      </a:r>
                    </a:p>
                  </a:txBody>
                  <a:tcPr marL="91425" marR="91425" marT="91425" marB="91425"/>
                </a:tc>
              </a:tr>
              <a:tr h="498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Comprehension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48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Make sure subjects understand meanings</a:t>
                      </a:r>
                    </a:p>
                  </a:txBody>
                  <a:tcPr marL="91425" marR="91425" marT="91425" marB="91425"/>
                </a:tc>
              </a:tr>
              <a:tr h="46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Production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55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Make subjects use adjectives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91" name="Shape 291"/>
          <p:cNvGraphicFramePr/>
          <p:nvPr/>
        </p:nvGraphicFramePr>
        <p:xfrm>
          <a:off x="548900" y="3131400"/>
          <a:ext cx="8390075" cy="47950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368625"/>
                <a:gridCol w="2306425"/>
                <a:gridCol w="1232050"/>
                <a:gridCol w="4482975"/>
              </a:tblGrid>
              <a:tr h="479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</a:rPr>
                        <a:t>Ratings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</a:rPr>
                        <a:t>25 trials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</a:rPr>
                        <a:t>Probe Order Ratings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92" name="Shape 292"/>
          <p:cNvGraphicFramePr/>
          <p:nvPr/>
        </p:nvGraphicFramePr>
        <p:xfrm>
          <a:off x="548900" y="4438250"/>
          <a:ext cx="8390075" cy="469225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368625"/>
                <a:gridCol w="2306425"/>
                <a:gridCol w="1232050"/>
                <a:gridCol w="4482975"/>
              </a:tblGrid>
              <a:tr h="469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Questionnaire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Subjectivity &amp; Faultless Disagreement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3955050" y="457300"/>
            <a:ext cx="14112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/>
              <a:t>Acquisition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676950" y="2568888"/>
            <a:ext cx="2272200" cy="4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0000FF"/>
                </a:solidFill>
              </a:rPr>
              <a:t>Order Ratings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414150" y="3841425"/>
            <a:ext cx="2458800" cy="3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chemeClr val="dk1"/>
                </a:solidFill>
              </a:rPr>
              <a:t>Subjectivity Ratings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Exposure Block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02" name="Shape 302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75" y="1243025"/>
            <a:ext cx="6644025" cy="3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Exposure Block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10" name="Shape 310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7"/>
            <a:ext cx="6726076" cy="3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Exposure Block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18" name="Shape 318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0" y="1278600"/>
            <a:ext cx="67086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Exposure Block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49" y="1371600"/>
            <a:ext cx="6829149" cy="2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Comprehension Block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34" name="Shape 334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900" y="1017725"/>
            <a:ext cx="45148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Comprehension Block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42" name="Shape 342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75" y="1017725"/>
            <a:ext cx="50292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Production Block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50" name="Shape 350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50" y="1194638"/>
            <a:ext cx="6254000" cy="37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Production Block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58" name="Shape 358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81" y="1152475"/>
            <a:ext cx="6261319" cy="3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Adjective Ordering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455800" y="13126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the big blue table 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030675" y="13126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blue big table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455800" y="19945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the beautiful old house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30675" y="1948325"/>
            <a:ext cx="37014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old beautiful house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13000" y="3522800"/>
            <a:ext cx="82191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Quite stable across languages. Inverted when adjectives are postnominal.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403625" y="26764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the delicious boiling curry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978500" y="2676425"/>
            <a:ext cx="32577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boiling delicious curry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281350" y="13126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281350" y="19945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308000" y="26302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Production Block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66" name="Shape 366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04899" cy="381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Ratings Block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378400" y="11108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74" name="Shape 374"/>
          <p:cNvGraphicFramePr/>
          <p:nvPr/>
        </p:nvGraphicFramePr>
        <p:xfrm>
          <a:off x="7100900" y="2946275"/>
          <a:ext cx="1839550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839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75" y="930075"/>
            <a:ext cx="5076500" cy="40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69975" y="367500"/>
            <a:ext cx="8169900" cy="68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500"/>
              <a:t>Subjectivity Ratings</a:t>
            </a:r>
          </a:p>
        </p:txBody>
      </p:sp>
      <p:graphicFrame>
        <p:nvGraphicFramePr>
          <p:cNvPr id="381" name="Shape 381"/>
          <p:cNvGraphicFramePr/>
          <p:nvPr/>
        </p:nvGraphicFramePr>
        <p:xfrm>
          <a:off x="6882425" y="2946275"/>
          <a:ext cx="2058025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2058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75" y="1612700"/>
            <a:ext cx="45243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69975" y="367500"/>
            <a:ext cx="8169900" cy="68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500"/>
              <a:t>Faultless Disagreement Ratings</a:t>
            </a:r>
          </a:p>
        </p:txBody>
      </p:sp>
      <p:graphicFrame>
        <p:nvGraphicFramePr>
          <p:cNvPr id="388" name="Shape 388"/>
          <p:cNvGraphicFramePr/>
          <p:nvPr/>
        </p:nvGraphicFramePr>
        <p:xfrm>
          <a:off x="6882425" y="2946275"/>
          <a:ext cx="2058025" cy="198105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20580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Exposure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Comprehension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Production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Order Ratings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Subjectivity Ratings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00" y="1467050"/>
            <a:ext cx="6577625" cy="280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Experiment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70050" y="11191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36 participants from AMT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Participants with comprehension accuracy &lt; 85 % (N = 5) excluded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Comprehension accuracy 97.0 %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/>
              <a:t>Production task success rate 99.3 %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69975" y="367500"/>
            <a:ext cx="8169900" cy="68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500"/>
              <a:t>Assessing Manipulation Effect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850" y="831024"/>
            <a:ext cx="3760450" cy="382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75" y="1343750"/>
            <a:ext cx="45243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2"/>
                </a:solidFill>
              </a:rPr>
              <a:t>Assessing Manipulation Effect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98" y="628275"/>
            <a:ext cx="3459700" cy="36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25" y="1803225"/>
            <a:ext cx="5242476" cy="22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299" y="236200"/>
            <a:ext cx="4657024" cy="46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4021800" y="381525"/>
            <a:ext cx="1100400" cy="4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p &lt; 0.01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52450" y="2925493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…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7467775" y="2925493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…</a:t>
            </a:r>
            <a:r>
              <a:rPr lang="en-GB" sz="1800">
                <a:solidFill>
                  <a:schemeClr val="dk2"/>
                </a:solidFill>
              </a:rPr>
              <a:t> spaceship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610950"/>
            <a:ext cx="3187700" cy="37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4541300" y="76625"/>
            <a:ext cx="5997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n.s.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37075" y="274650"/>
            <a:ext cx="5817600" cy="48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/>
              <a:t>Alien-Alien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563150" y="22638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glab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559450" y="23413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olm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-22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448" y="0"/>
            <a:ext cx="51126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4099775" y="597175"/>
            <a:ext cx="13968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p &lt; 0.01</a:t>
            </a:r>
          </a:p>
        </p:txBody>
      </p:sp>
      <p:sp>
        <p:nvSpPr>
          <p:cNvPr id="436" name="Shape 436"/>
          <p:cNvSpPr/>
          <p:nvPr/>
        </p:nvSpPr>
        <p:spPr>
          <a:xfrm>
            <a:off x="5783625" y="16650"/>
            <a:ext cx="23595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329350" y="4868875"/>
            <a:ext cx="5240700" cy="44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1029750" y="22638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green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315675" y="2353793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green</a:t>
            </a:r>
            <a:r>
              <a:rPr lang="en-GB" sz="1800">
                <a:solidFill>
                  <a:schemeClr val="dk2"/>
                </a:solidFill>
              </a:rPr>
              <a:t> spaceship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84675" y="274650"/>
            <a:ext cx="2359500" cy="48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Alien-Color</a:t>
            </a:r>
          </a:p>
        </p:txBody>
      </p:sp>
      <p:sp>
        <p:nvSpPr>
          <p:cNvPr id="441" name="Shape 441"/>
          <p:cNvSpPr/>
          <p:nvPr/>
        </p:nvSpPr>
        <p:spPr>
          <a:xfrm>
            <a:off x="2304000" y="-281975"/>
            <a:ext cx="3644100" cy="66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230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Adjective Ordering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455800" y="11602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big blue table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030675" y="11602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blue big table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455800" y="14611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beautiful old house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030675" y="1491125"/>
            <a:ext cx="37014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old beautiful house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2573575"/>
            <a:ext cx="8219100" cy="4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Various generalizations have been offered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403625" y="18382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delicious boiling curry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978500" y="1838225"/>
            <a:ext cx="32577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boiling delicious curry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281350" y="11602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281350" y="14611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308000" y="17920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700" y="2673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Inherentness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Specificity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Absoluteness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Concept-Formability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Subjectivity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700" y="2673150"/>
            <a:ext cx="4977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Inherentness</a:t>
            </a:r>
            <a:r>
              <a:rPr lang="en-GB" sz="1800" b="1">
                <a:solidFill>
                  <a:srgbClr val="666666"/>
                </a:solidFill>
              </a:rPr>
              <a:t> </a:t>
            </a:r>
            <a:r>
              <a:rPr lang="en-GB" sz="1500">
                <a:solidFill>
                  <a:srgbClr val="666666"/>
                </a:solidFill>
              </a:rPr>
              <a:t>(Whorf 1945)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Specificity </a:t>
            </a:r>
            <a:r>
              <a:rPr lang="en-GB" sz="1600">
                <a:solidFill>
                  <a:schemeClr val="dk2"/>
                </a:solidFill>
              </a:rPr>
              <a:t>(Sweet 1898, Ziff 1960)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Absoluteness </a:t>
            </a:r>
            <a:r>
              <a:rPr lang="en-GB" sz="1600">
                <a:solidFill>
                  <a:schemeClr val="dk2"/>
                </a:solidFill>
              </a:rPr>
              <a:t>(Sproat &amp; Shih 1991)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Concept-Formability</a:t>
            </a:r>
            <a:r>
              <a:rPr lang="en-GB" sz="1600" b="1">
                <a:solidFill>
                  <a:schemeClr val="dk2"/>
                </a:solidFill>
              </a:rPr>
              <a:t> </a:t>
            </a:r>
            <a:r>
              <a:rPr lang="en-GB" sz="1600">
                <a:solidFill>
                  <a:srgbClr val="666666"/>
                </a:solidFill>
              </a:rPr>
              <a:t>(Svenonius 2008)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Subjectivity </a:t>
            </a:r>
            <a:r>
              <a:rPr lang="en-GB" sz="1600">
                <a:solidFill>
                  <a:schemeClr val="dk2"/>
                </a:solidFill>
              </a:rPr>
              <a:t>(Hetzron 1978)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8" y="0"/>
            <a:ext cx="51126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4217375" y="1017725"/>
            <a:ext cx="5997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n.s.</a:t>
            </a:r>
          </a:p>
        </p:txBody>
      </p:sp>
      <p:sp>
        <p:nvSpPr>
          <p:cNvPr id="449" name="Shape 449"/>
          <p:cNvSpPr/>
          <p:nvPr/>
        </p:nvSpPr>
        <p:spPr>
          <a:xfrm>
            <a:off x="443050" y="-95700"/>
            <a:ext cx="2877300" cy="523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95450" y="4868875"/>
            <a:ext cx="5046900" cy="42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334550" y="22638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big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5937725" y="226366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big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337075" y="274650"/>
            <a:ext cx="2359500" cy="48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Alien-Size</a:t>
            </a:r>
          </a:p>
        </p:txBody>
      </p:sp>
      <p:pic>
        <p:nvPicPr>
          <p:cNvPr id="454" name="Shape 4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963" y="73075"/>
            <a:ext cx="6381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2837400" y="-281975"/>
            <a:ext cx="3644100" cy="66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Experiment II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Question:</a:t>
            </a:r>
            <a:r>
              <a:rPr lang="en-GB"/>
              <a:t> Does this finding generalize?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311700" y="1999425"/>
            <a:ext cx="7582800" cy="164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Approach:</a:t>
            </a:r>
            <a:r>
              <a:rPr lang="en-GB" sz="1800">
                <a:solidFill>
                  <a:schemeClr val="dk2"/>
                </a:solidFill>
              </a:rPr>
              <a:t> Same experimental setup but </a:t>
            </a:r>
            <a:r>
              <a:rPr lang="en-GB" sz="1800" b="1">
                <a:solidFill>
                  <a:schemeClr val="dk2"/>
                </a:solidFill>
              </a:rPr>
              <a:t>reverse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 b="1">
                <a:solidFill>
                  <a:schemeClr val="dk2"/>
                </a:solidFill>
              </a:rPr>
              <a:t>subjectivity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Subjective: `rocket-like’ / `saucer-like’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Objective: `has spikes’ / `doesn’t have spikes’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533525" y="1198475"/>
            <a:ext cx="3609600" cy="2869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Objective Adjective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75" y="1651275"/>
            <a:ext cx="657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413" y="2911738"/>
            <a:ext cx="714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151" y="3376925"/>
            <a:ext cx="714375" cy="46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325" y="2330713"/>
            <a:ext cx="7239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6600" y="3489150"/>
            <a:ext cx="714375" cy="46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3861" y="3557250"/>
            <a:ext cx="714375" cy="5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4225" y="2459375"/>
            <a:ext cx="809625" cy="52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81850" y="1259900"/>
            <a:ext cx="4762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8600" y="2459363"/>
            <a:ext cx="8096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7763" y="2083425"/>
            <a:ext cx="590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888" y="2826375"/>
            <a:ext cx="714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325" y="2300075"/>
            <a:ext cx="7239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6600" y="3458513"/>
            <a:ext cx="714375" cy="46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3861" y="3526613"/>
            <a:ext cx="714375" cy="5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4225" y="2428738"/>
            <a:ext cx="809625" cy="52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81850" y="1229263"/>
            <a:ext cx="4762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8600" y="2428725"/>
            <a:ext cx="8096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78225" y="3376925"/>
            <a:ext cx="695325" cy="51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09813" y="2507213"/>
            <a:ext cx="6477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05363" y="1415713"/>
            <a:ext cx="571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1850" y="1139875"/>
            <a:ext cx="714375" cy="46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2475" y="1729113"/>
            <a:ext cx="809625" cy="52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4613" y="1487138"/>
            <a:ext cx="8096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63" y="3109325"/>
            <a:ext cx="657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20025" y="1328888"/>
            <a:ext cx="590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700" y="1245600"/>
            <a:ext cx="7143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583550" y="1201050"/>
            <a:ext cx="3609600" cy="2869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Subjective Adjective</a:t>
            </a:r>
          </a:p>
        </p:txBody>
      </p:sp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613" y="1609450"/>
            <a:ext cx="6572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38" y="1872225"/>
            <a:ext cx="4476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963" y="2585875"/>
            <a:ext cx="5048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988" y="1613713"/>
            <a:ext cx="695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5600" y="3043163"/>
            <a:ext cx="695325" cy="51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7325" y="2659688"/>
            <a:ext cx="6477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1800" y="2209800"/>
            <a:ext cx="5715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059775" y="1265175"/>
            <a:ext cx="316800" cy="27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9" name="Shape 509"/>
          <p:cNvCxnSpPr>
            <a:stCxn id="508" idx="0"/>
            <a:endCxn id="508" idx="2"/>
          </p:cNvCxnSpPr>
          <p:nvPr/>
        </p:nvCxnSpPr>
        <p:spPr>
          <a:xfrm>
            <a:off x="4218175" y="1265175"/>
            <a:ext cx="0" cy="2759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510" name="Shape 5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6575" y="2578750"/>
            <a:ext cx="657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26126" y="2784300"/>
            <a:ext cx="714375" cy="46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16450" y="1545638"/>
            <a:ext cx="590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83900" y="1614238"/>
            <a:ext cx="714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28400" y="2354363"/>
            <a:ext cx="7239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68325" y="2251763"/>
            <a:ext cx="714375" cy="46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59550" y="1765938"/>
            <a:ext cx="809625" cy="52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68025" y="2588275"/>
            <a:ext cx="4762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604613" y="1487138"/>
            <a:ext cx="809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Exposure Block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951" y="1259775"/>
            <a:ext cx="6392150" cy="32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Exposure Block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51" y="1277050"/>
            <a:ext cx="6765926" cy="3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Exposure Block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0" y="1360625"/>
            <a:ext cx="7014324" cy="31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Exposure Block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61" y="1339825"/>
            <a:ext cx="7658567" cy="30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353400" y="418875"/>
            <a:ext cx="4539900" cy="96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500">
                <a:solidFill>
                  <a:srgbClr val="000000"/>
                </a:solidFill>
              </a:rPr>
              <a:t>Assessing Manipulation Effect</a:t>
            </a:r>
          </a:p>
        </p:txBody>
      </p:sp>
      <p:pic>
        <p:nvPicPr>
          <p:cNvPr id="550" name="Shape 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48" y="698775"/>
            <a:ext cx="4034276" cy="41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5" y="1622138"/>
            <a:ext cx="45243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500">
                <a:solidFill>
                  <a:srgbClr val="000000"/>
                </a:solidFill>
              </a:rPr>
              <a:t>Assessing Manipulation Effect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04" y="828748"/>
            <a:ext cx="4009895" cy="4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50" y="1993725"/>
            <a:ext cx="5040749" cy="21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230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Adjective Ordering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455800" y="11602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lang="en-GB">
                <a:solidFill>
                  <a:srgbClr val="0000FF"/>
                </a:solidFill>
              </a:rPr>
              <a:t>big</a:t>
            </a:r>
            <a:r>
              <a:rPr lang="en-GB"/>
              <a:t> blue table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030675" y="1160225"/>
            <a:ext cx="2133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blue </a:t>
            </a:r>
            <a:r>
              <a:rPr lang="en-GB">
                <a:solidFill>
                  <a:srgbClr val="0000FF"/>
                </a:solidFill>
              </a:rPr>
              <a:t>big</a:t>
            </a:r>
            <a:r>
              <a:rPr lang="en-GB"/>
              <a:t> table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455800" y="14611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lang="en-GB">
                <a:solidFill>
                  <a:srgbClr val="0000FF"/>
                </a:solidFill>
              </a:rPr>
              <a:t>beautiful</a:t>
            </a:r>
            <a:r>
              <a:rPr lang="en-GB"/>
              <a:t> old house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030675" y="1491125"/>
            <a:ext cx="37014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old </a:t>
            </a:r>
            <a:r>
              <a:rPr lang="en-GB">
                <a:solidFill>
                  <a:srgbClr val="0000FF"/>
                </a:solidFill>
              </a:rPr>
              <a:t>beautiful</a:t>
            </a:r>
            <a:r>
              <a:rPr lang="en-GB"/>
              <a:t> house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2573575"/>
            <a:ext cx="8219100" cy="4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Various generalizations have been offered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403625" y="1838225"/>
            <a:ext cx="31359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lang="en-GB">
                <a:solidFill>
                  <a:srgbClr val="0000FF"/>
                </a:solidFill>
              </a:rPr>
              <a:t>delicious</a:t>
            </a:r>
            <a:r>
              <a:rPr lang="en-GB"/>
              <a:t> boiling curry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978500" y="1838225"/>
            <a:ext cx="32577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boiling </a:t>
            </a:r>
            <a:r>
              <a:rPr lang="en-GB">
                <a:solidFill>
                  <a:srgbClr val="0000FF"/>
                </a:solidFill>
              </a:rPr>
              <a:t>delicious</a:t>
            </a:r>
            <a:r>
              <a:rPr lang="en-GB"/>
              <a:t> curry 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281350" y="11602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281350" y="14611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308000" y="1792025"/>
            <a:ext cx="528000" cy="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00" y="2673150"/>
            <a:ext cx="4977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Inherentness</a:t>
            </a:r>
            <a:r>
              <a:rPr lang="en-GB" sz="1800" b="1">
                <a:solidFill>
                  <a:srgbClr val="666666"/>
                </a:solidFill>
              </a:rPr>
              <a:t> </a:t>
            </a:r>
            <a:r>
              <a:rPr lang="en-GB" sz="1500">
                <a:solidFill>
                  <a:srgbClr val="666666"/>
                </a:solidFill>
              </a:rPr>
              <a:t>(Whorf 1945)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Specificity </a:t>
            </a:r>
            <a:r>
              <a:rPr lang="en-GB" sz="1600">
                <a:solidFill>
                  <a:schemeClr val="dk2"/>
                </a:solidFill>
              </a:rPr>
              <a:t>(Sweet 1898, Ziff 1960)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Absoluteness </a:t>
            </a:r>
            <a:r>
              <a:rPr lang="en-GB" sz="1600">
                <a:solidFill>
                  <a:schemeClr val="dk2"/>
                </a:solidFill>
              </a:rPr>
              <a:t>(Sproat &amp; Shih 1991)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Concept-Formability</a:t>
            </a:r>
            <a:r>
              <a:rPr lang="en-GB" sz="1600" b="1">
                <a:solidFill>
                  <a:schemeClr val="dk2"/>
                </a:solidFill>
              </a:rPr>
              <a:t> </a:t>
            </a:r>
            <a:r>
              <a:rPr lang="en-GB" sz="1600">
                <a:solidFill>
                  <a:srgbClr val="666666"/>
                </a:solidFill>
              </a:rPr>
              <a:t>(Svenonius 2008)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 b="1">
                <a:solidFill>
                  <a:schemeClr val="dk2"/>
                </a:solidFill>
              </a:rPr>
              <a:t>Subjectivity </a:t>
            </a:r>
            <a:r>
              <a:rPr lang="en-GB" sz="1600">
                <a:solidFill>
                  <a:schemeClr val="dk2"/>
                </a:solidFill>
              </a:rPr>
              <a:t>(Hetzron 1978)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236200" y="2673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Scontras et al. (2017):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Subjectivity</a:t>
            </a:r>
            <a:r>
              <a:rPr lang="en-GB" sz="1800" b="1">
                <a:solidFill>
                  <a:schemeClr val="dk2"/>
                </a:solidFill>
              </a:rPr>
              <a:t> captures all of these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426" y="273350"/>
            <a:ext cx="4569149" cy="45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4146850" y="381525"/>
            <a:ext cx="1100400" cy="4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p &lt; 0.01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52450" y="2925500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…</a:t>
            </a:r>
            <a:r>
              <a:rPr lang="en-GB" sz="1800">
                <a:solidFill>
                  <a:schemeClr val="dk2"/>
                </a:solidFill>
              </a:rPr>
              <a:t> spaceship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467775" y="2925493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…</a:t>
            </a:r>
            <a:r>
              <a:rPr lang="en-GB" sz="1800">
                <a:solidFill>
                  <a:schemeClr val="dk2"/>
                </a:solidFill>
              </a:rPr>
              <a:t> spaceship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Alien-Alien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0" y="19050"/>
            <a:ext cx="3839449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4401750" y="445025"/>
            <a:ext cx="5997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n.s.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334550" y="22638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glab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6559450" y="23413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olm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Alien-Color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6" name="Shape 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045" y="0"/>
            <a:ext cx="50473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/>
          <p:nvPr/>
        </p:nvSpPr>
        <p:spPr>
          <a:xfrm>
            <a:off x="3909275" y="445025"/>
            <a:ext cx="13968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p &lt; 0.01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792175" y="603725"/>
            <a:ext cx="1211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p &lt; 0.05</a:t>
            </a:r>
          </a:p>
        </p:txBody>
      </p:sp>
      <p:sp>
        <p:nvSpPr>
          <p:cNvPr id="589" name="Shape 589"/>
          <p:cNvSpPr/>
          <p:nvPr/>
        </p:nvSpPr>
        <p:spPr>
          <a:xfrm>
            <a:off x="5920575" y="-8325"/>
            <a:ext cx="25092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1985000" y="4920875"/>
            <a:ext cx="5682900" cy="36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980450" y="2372293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 b="1">
                <a:solidFill>
                  <a:schemeClr val="dk2"/>
                </a:solidFill>
              </a:rPr>
              <a:t>green</a:t>
            </a:r>
            <a:r>
              <a:rPr lang="en-GB" sz="1800">
                <a:solidFill>
                  <a:schemeClr val="dk2"/>
                </a:solidFill>
              </a:rPr>
              <a:t> spaceship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6849075" y="2353793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green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593" name="Shape 593"/>
          <p:cNvSpPr/>
          <p:nvPr/>
        </p:nvSpPr>
        <p:spPr>
          <a:xfrm>
            <a:off x="2837400" y="-281975"/>
            <a:ext cx="3644100" cy="66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5792175" y="486175"/>
            <a:ext cx="972000" cy="66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45" y="0"/>
            <a:ext cx="50473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3966300" y="762425"/>
            <a:ext cx="1211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p &lt; 0.05</a:t>
            </a:r>
          </a:p>
        </p:txBody>
      </p:sp>
      <p:sp>
        <p:nvSpPr>
          <p:cNvPr id="602" name="Shape 602"/>
          <p:cNvSpPr/>
          <p:nvPr/>
        </p:nvSpPr>
        <p:spPr>
          <a:xfrm>
            <a:off x="533300" y="-208075"/>
            <a:ext cx="28587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685700" y="4935425"/>
            <a:ext cx="56877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04" name="Shape 6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650" y="63375"/>
            <a:ext cx="62865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Alien-Size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1334550" y="226381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olm big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5937725" y="2263668"/>
            <a:ext cx="1295400" cy="1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 b="1">
                <a:solidFill>
                  <a:schemeClr val="dk2"/>
                </a:solidFill>
              </a:rPr>
              <a:t>glab big </a:t>
            </a:r>
            <a:r>
              <a:rPr lang="en-GB" sz="1800">
                <a:solidFill>
                  <a:schemeClr val="dk2"/>
                </a:solidFill>
              </a:rPr>
              <a:t>spaceship</a:t>
            </a:r>
          </a:p>
        </p:txBody>
      </p:sp>
      <p:sp>
        <p:nvSpPr>
          <p:cNvPr id="608" name="Shape 608"/>
          <p:cNvSpPr/>
          <p:nvPr/>
        </p:nvSpPr>
        <p:spPr>
          <a:xfrm>
            <a:off x="2837400" y="-281975"/>
            <a:ext cx="3025500" cy="874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Discussion</a:t>
            </a:r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Participants’ preferences cannot be due to imitation of input: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Aliens never use two adjectives on a single trial before ratings block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Difference in </a:t>
            </a:r>
            <a:r>
              <a:rPr lang="en-GB" b="1"/>
              <a:t>meaning </a:t>
            </a:r>
            <a:r>
              <a:rPr lang="en-GB"/>
              <a:t>seems to be responsible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Participants apply </a:t>
            </a:r>
            <a:r>
              <a:rPr lang="en-GB" b="1"/>
              <a:t>linguistic generalization productively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Evidence that difference in </a:t>
            </a:r>
            <a:r>
              <a:rPr lang="en-GB" b="1"/>
              <a:t>subjectivity </a:t>
            </a:r>
            <a:r>
              <a:rPr lang="en-GB"/>
              <a:t>is responsible</a:t>
            </a:r>
          </a:p>
          <a:p>
            <a:pPr marL="0" lvl="0" indent="45720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Discussion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311700" y="1215975"/>
            <a:ext cx="8520600" cy="50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might subjectivity drive adjective ordering?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304800" y="2034175"/>
            <a:ext cx="8102700" cy="147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Proposal: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Objective adjective more useful in singling out referent due to agreement between speakers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Adjectives subject to progressive memory decay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2218325" y="2851675"/>
            <a:ext cx="1846800" cy="660900"/>
          </a:xfrm>
          <a:prstGeom prst="rect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627" name="Shape 627"/>
          <p:cNvSpPr/>
          <p:nvPr/>
        </p:nvSpPr>
        <p:spPr>
          <a:xfrm>
            <a:off x="6306200" y="2844375"/>
            <a:ext cx="1779300" cy="660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Discussion: A Proposal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633494" y="1192238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the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633494" y="17124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666666"/>
                </a:solidFill>
              </a:rPr>
              <a:t>the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1443494" y="17124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big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33494" y="22475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999999"/>
                </a:solidFill>
              </a:rPr>
              <a:t>the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1443494" y="22475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666666"/>
                </a:solidFill>
              </a:rPr>
              <a:t>big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2355788" y="2247531"/>
            <a:ext cx="9921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green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633494" y="2953100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999999"/>
                </a:solidFill>
              </a:rPr>
              <a:t>the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443494" y="2953100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999999"/>
                </a:solidFill>
              </a:rPr>
              <a:t>big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2337650" y="2953100"/>
            <a:ext cx="88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666666"/>
                </a:solidFill>
              </a:rPr>
              <a:t>green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3225225" y="2953100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table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4695169" y="1192238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the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4695169" y="17124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666666"/>
                </a:solidFill>
              </a:rPr>
              <a:t>the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5482950" y="1712431"/>
            <a:ext cx="9921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green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4695169" y="22475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999999"/>
                </a:solidFill>
              </a:rPr>
              <a:t>the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5482950" y="2247531"/>
            <a:ext cx="9921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666666"/>
                </a:solidFill>
              </a:rPr>
              <a:t>green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6389750" y="2247531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big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4695169" y="2953100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999999"/>
                </a:solidFill>
              </a:rPr>
              <a:t>the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5436150" y="2953100"/>
            <a:ext cx="1085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999999"/>
                </a:solidFill>
              </a:rPr>
              <a:t>green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6389750" y="2953100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666666"/>
                </a:solidFill>
              </a:rPr>
              <a:t>big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273950" y="2953100"/>
            <a:ext cx="737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table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368025" y="3929750"/>
            <a:ext cx="8520600" cy="100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Placing </a:t>
            </a:r>
            <a:r>
              <a:rPr lang="en-GB" b="1"/>
              <a:t>objective</a:t>
            </a:r>
            <a:r>
              <a:rPr lang="en-GB"/>
              <a:t> adjective </a:t>
            </a:r>
            <a:r>
              <a:rPr lang="en-GB" b="1"/>
              <a:t>closer</a:t>
            </a:r>
            <a:r>
              <a:rPr lang="en-GB"/>
              <a:t> to noun helpful for reference resolution</a:t>
            </a:r>
          </a:p>
          <a:p>
            <a:pPr marL="0" lvl="0" indent="45720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311700" y="20071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500"/>
              <a:t>Thanks!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Shape 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96" y="744975"/>
            <a:ext cx="3701101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54" y="803325"/>
            <a:ext cx="3509750" cy="32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>
            <a:off x="1611525" y="328575"/>
            <a:ext cx="1544400" cy="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 = 0.59***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128500" y="328575"/>
            <a:ext cx="1419000" cy="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= 0.68***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893575" y="3852375"/>
            <a:ext cx="1419000" cy="3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Subjectivity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6128500" y="3924200"/>
            <a:ext cx="1419000" cy="3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Subjectivity</a:t>
            </a:r>
          </a:p>
        </p:txBody>
      </p:sp>
      <p:sp>
        <p:nvSpPr>
          <p:cNvPr id="665" name="Shape 665"/>
          <p:cNvSpPr txBox="1"/>
          <p:nvPr/>
        </p:nvSpPr>
        <p:spPr>
          <a:xfrm rot="-5400000">
            <a:off x="3629275" y="1849125"/>
            <a:ext cx="2142000" cy="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Faultless Disagreement</a:t>
            </a:r>
          </a:p>
        </p:txBody>
      </p:sp>
      <p:sp>
        <p:nvSpPr>
          <p:cNvPr id="666" name="Shape 666"/>
          <p:cNvSpPr txBox="1"/>
          <p:nvPr/>
        </p:nvSpPr>
        <p:spPr>
          <a:xfrm rot="-5400000">
            <a:off x="-528425" y="1899825"/>
            <a:ext cx="2247300" cy="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Faultless Disagreement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1" name="Shape 671"/>
          <p:cNvGraphicFramePr/>
          <p:nvPr/>
        </p:nvGraphicFramePr>
        <p:xfrm>
          <a:off x="1302300" y="2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{DD21830A-3217-4DB4-81A8-FAFFF5DEEBA1}</a:tableStyleId>
              </a:tblPr>
              <a:tblGrid>
                <a:gridCol w="1969950"/>
                <a:gridCol w="1969950"/>
                <a:gridCol w="1969950"/>
                <a:gridCol w="1969950"/>
              </a:tblGrid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grirped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gwigs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joids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praife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brirk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trafes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heaned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juints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clou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milbed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slalps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crooch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fonns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anns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twawls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scorcs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spunes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toch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jaund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fict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spyck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rhould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brame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ceched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fruith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lised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thomps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squalf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olm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snurts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cref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phoys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gelt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duilts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broff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jite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hafs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bamn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kolch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dwake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twell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spraived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muic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twad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lann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yafs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yunt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therv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physs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blef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plach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cuint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scrib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niege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trunce</a:t>
                      </a:r>
                    </a:p>
                  </a:txBody>
                  <a:tcPr marL="28575" marR="28575" marT="19050" marB="19050" anchor="b"/>
                </a:tc>
              </a:tr>
              <a:tr h="301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ghoice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glab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preathe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shraste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672" name="Shape 672"/>
          <p:cNvSpPr txBox="1"/>
          <p:nvPr/>
        </p:nvSpPr>
        <p:spPr>
          <a:xfrm>
            <a:off x="7230950" y="4774425"/>
            <a:ext cx="1747800" cy="44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Rastle et al. (2002)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Diagnosing Subjectivity: Faultless Disagreement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75" y="1192725"/>
            <a:ext cx="69627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505525" y="4367225"/>
            <a:ext cx="3476700" cy="68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Scontras et al. (2017)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Shape 677"/>
          <p:cNvGraphicFramePr/>
          <p:nvPr/>
        </p:nvGraphicFramePr>
        <p:xfrm>
          <a:off x="12192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{A7BB0BBC-2ECB-426C-A2AF-C2DC1207E588}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clou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crooch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crooch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duilts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bamn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dwake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brirk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dwake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gelt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grirped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cuint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duilts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jaund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brirk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jite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fict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jite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fonns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jite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fict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lann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brirk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lised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graphicFrame>
        <p:nvGraphicFramePr>
          <p:cNvPr id="678" name="Shape 678"/>
          <p:cNvGraphicFramePr/>
          <p:nvPr/>
        </p:nvGraphicFramePr>
        <p:xfrm>
          <a:off x="5331775" y="1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{A7BB0BBC-2ECB-426C-A2AF-C2DC1207E588}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irv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plach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fict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praife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anns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preathe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dwake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scorcs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jite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scorcs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phoys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scorcs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fruith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slalps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graphicFrame>
        <p:nvGraphicFramePr>
          <p:cNvPr id="679" name="Shape 679"/>
          <p:cNvGraphicFramePr/>
          <p:nvPr/>
        </p:nvGraphicFramePr>
        <p:xfrm>
          <a:off x="12192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{A7BB0BBC-2ECB-426C-A2AF-C2DC1207E588}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kolch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niege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grirped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olm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joids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phoys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crooch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plach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plach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spraived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duilts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spunes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joids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spunes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brirk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spyck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rhould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spyck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jaund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squalf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praife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therv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scorcs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therv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graphicFrame>
        <p:nvGraphicFramePr>
          <p:cNvPr id="680" name="Shape 680"/>
          <p:cNvGraphicFramePr/>
          <p:nvPr/>
        </p:nvGraphicFramePr>
        <p:xfrm>
          <a:off x="5331775" y="15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{A7BB0BBC-2ECB-426C-A2AF-C2DC1207E588}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scrib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thomps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squalf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thomps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brame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toch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cref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toch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dwake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trafes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therv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trafes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slalps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trunce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broff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twawls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trafes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twell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bamn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yafs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thomps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yafs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gelt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yunt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666875"/>
            <a:ext cx="8759425" cy="219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505525" y="4367225"/>
            <a:ext cx="3476700" cy="68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Scontras et al. (2017)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98725" y="1278725"/>
            <a:ext cx="824100" cy="37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big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885125" y="1278725"/>
            <a:ext cx="824100" cy="37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good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846425" y="1278725"/>
            <a:ext cx="611700" cy="37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old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602963" y="1286225"/>
            <a:ext cx="973800" cy="5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smooth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645425" y="1265075"/>
            <a:ext cx="973800" cy="40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round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546725" y="1278725"/>
            <a:ext cx="730200" cy="37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blue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407225" y="1265075"/>
            <a:ext cx="824100" cy="29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metal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505525" y="4367225"/>
            <a:ext cx="3476700" cy="68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Scontras et al. (2017)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776288"/>
            <a:ext cx="41338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11700" y="1549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The more </a:t>
            </a:r>
            <a:r>
              <a:rPr lang="en-GB" sz="1800" b="1">
                <a:solidFill>
                  <a:srgbClr val="0000FF"/>
                </a:solidFill>
              </a:rPr>
              <a:t>subjective</a:t>
            </a:r>
            <a:r>
              <a:rPr lang="en-GB" sz="1800" b="1">
                <a:solidFill>
                  <a:schemeClr val="dk2"/>
                </a:solidFill>
              </a:rPr>
              <a:t> an adjective, the </a:t>
            </a:r>
            <a:r>
              <a:rPr lang="en-GB" sz="1800" b="1">
                <a:solidFill>
                  <a:srgbClr val="0000FF"/>
                </a:solidFill>
              </a:rPr>
              <a:t>farther</a:t>
            </a:r>
            <a:r>
              <a:rPr lang="en-GB" sz="1800" b="1">
                <a:solidFill>
                  <a:schemeClr val="dk2"/>
                </a:solidFill>
              </a:rPr>
              <a:t> from the noun it occurs.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Research Question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8900" cy="4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underlies this subjectivity effect?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11600" y="2331925"/>
            <a:ext cx="3536700" cy="17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Speakers </a:t>
            </a:r>
            <a:r>
              <a:rPr lang="en-GB" sz="1800" b="1">
                <a:solidFill>
                  <a:schemeClr val="dk2"/>
                </a:solidFill>
              </a:rPr>
              <a:t>productively</a:t>
            </a:r>
            <a:r>
              <a:rPr lang="en-GB" sz="1800">
                <a:solidFill>
                  <a:schemeClr val="dk2"/>
                </a:solidFill>
              </a:rPr>
              <a:t> apply a </a:t>
            </a:r>
            <a:r>
              <a:rPr lang="en-GB" sz="1800" b="1">
                <a:solidFill>
                  <a:schemeClr val="dk2"/>
                </a:solidFill>
              </a:rPr>
              <a:t>semantic</a:t>
            </a:r>
            <a:r>
              <a:rPr lang="en-GB" sz="1800">
                <a:solidFill>
                  <a:schemeClr val="dk2"/>
                </a:solidFill>
              </a:rPr>
              <a:t> generalization to adjectives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129025" y="2331925"/>
            <a:ext cx="3071400" cy="17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Speakers order adjectives based on the </a:t>
            </a:r>
            <a:r>
              <a:rPr lang="en-GB" sz="1800" b="1">
                <a:solidFill>
                  <a:schemeClr val="dk2"/>
                </a:solidFill>
              </a:rPr>
              <a:t>statistics</a:t>
            </a:r>
            <a:r>
              <a:rPr lang="en-GB" sz="1800">
                <a:solidFill>
                  <a:schemeClr val="dk2"/>
                </a:solidFill>
              </a:rPr>
              <a:t> of the input, which happens to correlate with subjectivity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18750" y="1892425"/>
            <a:ext cx="13224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 b="1">
                <a:solidFill>
                  <a:schemeClr val="dk2"/>
                </a:solidFill>
              </a:rPr>
              <a:t>Option 1: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802075" y="1892425"/>
            <a:ext cx="17505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>
                <a:solidFill>
                  <a:schemeClr val="dk2"/>
                </a:solidFill>
              </a:rPr>
              <a:t>Option 2: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Macintosh PowerPoint</Application>
  <PresentationFormat>On-screen Show (16:9)</PresentationFormat>
  <Paragraphs>508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Arial</vt:lpstr>
      <vt:lpstr>Simple Light</vt:lpstr>
      <vt:lpstr>Exploring Adjective Ordering Preferences via Artificial Language Learning</vt:lpstr>
      <vt:lpstr>Adjective Ordering</vt:lpstr>
      <vt:lpstr>Adjective Ordering</vt:lpstr>
      <vt:lpstr>Adjective Ordering</vt:lpstr>
      <vt:lpstr>Adjective Ordering</vt:lpstr>
      <vt:lpstr>Diagnosing Subjectivity: Faultless Disagreement</vt:lpstr>
      <vt:lpstr>PowerPoint Presentation</vt:lpstr>
      <vt:lpstr>PowerPoint Presentation</vt:lpstr>
      <vt:lpstr>Research Question</vt:lpstr>
      <vt:lpstr>Research Question</vt:lpstr>
      <vt:lpstr>Research Question</vt:lpstr>
      <vt:lpstr>Artificial Language Learning Study</vt:lpstr>
      <vt:lpstr>Artificial Language Learning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Choice of Alien Adjectives</vt:lpstr>
      <vt:lpstr>Experiment</vt:lpstr>
      <vt:lpstr>Experiment</vt:lpstr>
      <vt:lpstr>Exposure Block</vt:lpstr>
      <vt:lpstr>Exposure Block </vt:lpstr>
      <vt:lpstr>Exposure Block </vt:lpstr>
      <vt:lpstr>Exposure Block </vt:lpstr>
      <vt:lpstr>Comprehension Block</vt:lpstr>
      <vt:lpstr>Comprehension Block</vt:lpstr>
      <vt:lpstr>Production Block</vt:lpstr>
      <vt:lpstr>Production Block </vt:lpstr>
      <vt:lpstr>Production Block</vt:lpstr>
      <vt:lpstr>Ratings Block </vt:lpstr>
      <vt:lpstr>PowerPoint Presentation</vt:lpstr>
      <vt:lpstr>PowerPoint Presentation</vt:lpstr>
      <vt:lpstr>Experiment</vt:lpstr>
      <vt:lpstr>PowerPoint Presentation</vt:lpstr>
      <vt:lpstr>Assessing Manipulation Effect </vt:lpstr>
      <vt:lpstr>PowerPoint Presentation</vt:lpstr>
      <vt:lpstr>PowerPoint Presentation</vt:lpstr>
      <vt:lpstr>PowerPoint Presentation</vt:lpstr>
      <vt:lpstr>PowerPoint Presentation</vt:lpstr>
      <vt:lpstr>Experiment II</vt:lpstr>
      <vt:lpstr>Objective Adjective</vt:lpstr>
      <vt:lpstr>Subjective Adjective</vt:lpstr>
      <vt:lpstr>Exposure Block</vt:lpstr>
      <vt:lpstr>Exposure Block</vt:lpstr>
      <vt:lpstr>Exposure Block</vt:lpstr>
      <vt:lpstr>Exposure Block</vt:lpstr>
      <vt:lpstr>PowerPoint Presentation</vt:lpstr>
      <vt:lpstr>Assessing Manipulation Effect</vt:lpstr>
      <vt:lpstr>PowerPoint Presentation</vt:lpstr>
      <vt:lpstr>Alien-Alien</vt:lpstr>
      <vt:lpstr>Alien-Color</vt:lpstr>
      <vt:lpstr>Alien-Size</vt:lpstr>
      <vt:lpstr>Discussion</vt:lpstr>
      <vt:lpstr>Discussion</vt:lpstr>
      <vt:lpstr>Discussion: A Proposal</vt:lpstr>
      <vt:lpstr>Thanks!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Adjective Ordering Preferences via Artificial Language Learning</dc:title>
  <cp:lastModifiedBy>Gregory Scontras</cp:lastModifiedBy>
  <cp:revision>1</cp:revision>
  <dcterms:modified xsi:type="dcterms:W3CDTF">2018-01-19T23:03:36Z</dcterms:modified>
</cp:coreProperties>
</file>