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9"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150"/>
    <a:srgbClr val="2E34FF"/>
    <a:srgbClr val="EF00A9"/>
    <a:srgbClr val="00B0F0"/>
    <a:srgbClr val="FF0066"/>
    <a:srgbClr val="FF7A00"/>
    <a:srgbClr val="11FD49"/>
    <a:srgbClr val="EAE523"/>
    <a:srgbClr val="2F5697"/>
    <a:srgbClr val="E1A9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456" autoAdjust="0"/>
    <p:restoredTop sz="96272" autoAdjust="0"/>
  </p:normalViewPr>
  <p:slideViewPr>
    <p:cSldViewPr snapToGrid="0">
      <p:cViewPr>
        <p:scale>
          <a:sx n="20" d="100"/>
          <a:sy n="20" d="100"/>
        </p:scale>
        <p:origin x="1098" y="-954"/>
      </p:cViewPr>
      <p:guideLst>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9" d="100"/>
          <a:sy n="59" d="100"/>
        </p:scale>
        <p:origin x="2790" y="84"/>
      </p:cViewPr>
      <p:guideLst/>
    </p:cSldViewPr>
  </p:notes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2-07T04:01:43.873"/>
    </inkml:context>
    <inkml:brush xml:id="br0">
      <inkml:brushProperty name="width" value="0.05" units="cm"/>
      <inkml:brushProperty name="height" value="0.05" units="cm"/>
    </inkml:brush>
  </inkml:definitions>
  <inkml:trace contextRef="#ctx0" brushRef="#br0">1 0,'0'29,"0"9</inkml:trace>
  <inkml:trace contextRef="#ctx0" brushRef="#br0" timeOffset="1542">7113-847</inkml:trace>
  <inkml:trace contextRef="#ctx0" brushRef="#br0" timeOffset="1364">7113-847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CE500B-FF5B-4B28-95C2-E41CE5CE306B}" type="datetimeFigureOut">
              <a:rPr lang="en-US" smtClean="0"/>
              <a:t>12/19/2017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ABB109-CFD4-4068-B407-8A8F2161A293}" type="slidenum">
              <a:rPr lang="en-US" smtClean="0"/>
              <a:t>‹#›</a:t>
            </a:fld>
            <a:endParaRPr lang="en-US"/>
          </a:p>
        </p:txBody>
      </p:sp>
    </p:spTree>
    <p:extLst>
      <p:ext uri="{BB962C8B-B14F-4D97-AF65-F5344CB8AC3E}">
        <p14:creationId xmlns:p14="http://schemas.microsoft.com/office/powerpoint/2010/main" val="356782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ABB109-CFD4-4068-B407-8A8F2161A293}" type="slidenum">
              <a:rPr lang="en-US" smtClean="0"/>
              <a:t>1</a:t>
            </a:fld>
            <a:endParaRPr lang="en-US"/>
          </a:p>
        </p:txBody>
      </p:sp>
    </p:spTree>
    <p:extLst>
      <p:ext uri="{BB962C8B-B14F-4D97-AF65-F5344CB8AC3E}">
        <p14:creationId xmlns:p14="http://schemas.microsoft.com/office/powerpoint/2010/main" val="3234485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94126C-84A0-4B2B-A8D1-685EF76357B6}" type="datetimeFigureOut">
              <a:rPr lang="en-US" smtClean="0"/>
              <a:t>12/19/2017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2095679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94126C-84A0-4B2B-A8D1-685EF76357B6}" type="datetimeFigureOut">
              <a:rPr lang="en-US" smtClean="0"/>
              <a:t>12/19/2017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1038592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94126C-84A0-4B2B-A8D1-685EF76357B6}" type="datetimeFigureOut">
              <a:rPr lang="en-US" smtClean="0"/>
              <a:t>12/19/2017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4047500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94126C-84A0-4B2B-A8D1-685EF76357B6}" type="datetimeFigureOut">
              <a:rPr lang="en-US" smtClean="0"/>
              <a:t>12/19/2017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831250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94126C-84A0-4B2B-A8D1-685EF76357B6}" type="datetimeFigureOut">
              <a:rPr lang="en-US" smtClean="0"/>
              <a:t>12/19/2017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1225076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94126C-84A0-4B2B-A8D1-685EF76357B6}" type="datetimeFigureOut">
              <a:rPr lang="en-US" smtClean="0"/>
              <a:t>12/19/2017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4001043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94126C-84A0-4B2B-A8D1-685EF76357B6}" type="datetimeFigureOut">
              <a:rPr lang="en-US" smtClean="0"/>
              <a:t>12/19/2017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2392906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94126C-84A0-4B2B-A8D1-685EF76357B6}" type="datetimeFigureOut">
              <a:rPr lang="en-US" smtClean="0"/>
              <a:t>12/19/2017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2940474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94126C-84A0-4B2B-A8D1-685EF76357B6}" type="datetimeFigureOut">
              <a:rPr lang="en-US" smtClean="0"/>
              <a:t>12/19/2017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1664383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DE94126C-84A0-4B2B-A8D1-685EF76357B6}" type="datetimeFigureOut">
              <a:rPr lang="en-US" smtClean="0"/>
              <a:t>12/19/2017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1766221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DE94126C-84A0-4B2B-A8D1-685EF76357B6}" type="datetimeFigureOut">
              <a:rPr lang="en-US" smtClean="0"/>
              <a:t>12/19/2017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2501822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DE94126C-84A0-4B2B-A8D1-685EF76357B6}" type="datetimeFigureOut">
              <a:rPr lang="en-US" smtClean="0"/>
              <a:t>12/19/2017</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A4CD7156-39AE-4476-90C3-19AE94CC5CF2}" type="slidenum">
              <a:rPr lang="en-US" smtClean="0"/>
              <a:t>‹#›</a:t>
            </a:fld>
            <a:endParaRPr lang="en-US"/>
          </a:p>
        </p:txBody>
      </p:sp>
    </p:spTree>
    <p:extLst>
      <p:ext uri="{BB962C8B-B14F-4D97-AF65-F5344CB8AC3E}">
        <p14:creationId xmlns:p14="http://schemas.microsoft.com/office/powerpoint/2010/main" val="40173453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1.xml"/><Relationship Id="rId13" Type="http://schemas.openxmlformats.org/officeDocument/2006/relationships/image" Target="../media/image10.JPG"/><Relationship Id="rId18" Type="http://schemas.openxmlformats.org/officeDocument/2006/relationships/image" Target="../media/image15.png"/><Relationship Id="rId3" Type="http://schemas.openxmlformats.org/officeDocument/2006/relationships/image" Target="../media/image1.png"/><Relationship Id="rId21" Type="http://schemas.openxmlformats.org/officeDocument/2006/relationships/image" Target="../media/image18.png"/><Relationship Id="rId7" Type="http://schemas.openxmlformats.org/officeDocument/2006/relationships/image" Target="../media/image5.jpg"/><Relationship Id="rId12" Type="http://schemas.openxmlformats.org/officeDocument/2006/relationships/image" Target="../media/image9.JPG"/><Relationship Id="rId17" Type="http://schemas.openxmlformats.org/officeDocument/2006/relationships/image" Target="../media/image14.jpg"/><Relationship Id="rId25" Type="http://schemas.openxmlformats.org/officeDocument/2006/relationships/image" Target="../media/image22.JPG"/><Relationship Id="rId2" Type="http://schemas.openxmlformats.org/officeDocument/2006/relationships/notesSlide" Target="../notesSlides/notesSlide1.xml"/><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4.JPG"/><Relationship Id="rId11" Type="http://schemas.openxmlformats.org/officeDocument/2006/relationships/image" Target="../media/image8.JPG"/><Relationship Id="rId24" Type="http://schemas.openxmlformats.org/officeDocument/2006/relationships/image" Target="../media/image21.JPG"/><Relationship Id="rId5" Type="http://schemas.openxmlformats.org/officeDocument/2006/relationships/image" Target="../media/image3.JPG"/><Relationship Id="rId15" Type="http://schemas.openxmlformats.org/officeDocument/2006/relationships/image" Target="../media/image12.JPG"/><Relationship Id="rId23" Type="http://schemas.openxmlformats.org/officeDocument/2006/relationships/image" Target="../media/image20.png"/><Relationship Id="rId10" Type="http://schemas.openxmlformats.org/officeDocument/2006/relationships/image" Target="../media/image7.png"/><Relationship Id="rId19" Type="http://schemas.openxmlformats.org/officeDocument/2006/relationships/image" Target="../media/image16.png"/><Relationship Id="rId4" Type="http://schemas.openxmlformats.org/officeDocument/2006/relationships/image" Target="../media/image2.JPG"/><Relationship Id="rId9" Type="http://schemas.openxmlformats.org/officeDocument/2006/relationships/image" Target="../media/image6.png"/><Relationship Id="rId14" Type="http://schemas.openxmlformats.org/officeDocument/2006/relationships/image" Target="../media/image11.JPG"/><Relationship Id="rId22"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9" name="Picture 168">
            <a:extLst>
              <a:ext uri="{FF2B5EF4-FFF2-40B4-BE49-F238E27FC236}">
                <a16:creationId xmlns:a16="http://schemas.microsoft.com/office/drawing/2014/main" id="{8D050889-FB9D-491E-A95E-778F47B1E4FE}"/>
              </a:ext>
            </a:extLst>
          </p:cNvPr>
          <p:cNvPicPr>
            <a:picLocks noChangeAspect="1"/>
          </p:cNvPicPr>
          <p:nvPr/>
        </p:nvPicPr>
        <p:blipFill>
          <a:blip r:embed="rId3" cstate="print"/>
          <a:stretch>
            <a:fillRect/>
          </a:stretch>
        </p:blipFill>
        <p:spPr>
          <a:xfrm>
            <a:off x="40831122" y="15011892"/>
            <a:ext cx="643810" cy="675116"/>
          </a:xfrm>
          <a:prstGeom prst="rect">
            <a:avLst/>
          </a:prstGeom>
        </p:spPr>
      </p:pic>
      <p:pic>
        <p:nvPicPr>
          <p:cNvPr id="41" name="Picture 40">
            <a:extLst>
              <a:ext uri="{FF2B5EF4-FFF2-40B4-BE49-F238E27FC236}">
                <a16:creationId xmlns:a16="http://schemas.microsoft.com/office/drawing/2014/main" id="{7191ED53-E81F-4B76-9EBB-A450C102DF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4724" y="11161194"/>
            <a:ext cx="5048250" cy="3219450"/>
          </a:xfrm>
          <a:prstGeom prst="rect">
            <a:avLst/>
          </a:prstGeom>
        </p:spPr>
      </p:pic>
      <p:sp>
        <p:nvSpPr>
          <p:cNvPr id="134" name="Rectangle 133">
            <a:extLst>
              <a:ext uri="{FF2B5EF4-FFF2-40B4-BE49-F238E27FC236}">
                <a16:creationId xmlns:a16="http://schemas.microsoft.com/office/drawing/2014/main" id="{32FD2C88-DD69-4C4B-AB1B-5AE8FF06BA5B}"/>
              </a:ext>
            </a:extLst>
          </p:cNvPr>
          <p:cNvSpPr/>
          <p:nvPr/>
        </p:nvSpPr>
        <p:spPr>
          <a:xfrm>
            <a:off x="14791170" y="27604461"/>
            <a:ext cx="9629143" cy="5148188"/>
          </a:xfrm>
          <a:prstGeom prst="rect">
            <a:avLst/>
          </a:prstGeom>
          <a:solidFill>
            <a:schemeClr val="bg1">
              <a:alpha val="13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Helvetica" charset="0"/>
              <a:ea typeface="Helvetica" charset="0"/>
              <a:cs typeface="Helvetica" charset="0"/>
            </a:endParaRPr>
          </a:p>
        </p:txBody>
      </p:sp>
      <p:pic>
        <p:nvPicPr>
          <p:cNvPr id="120" name="Picture 119">
            <a:extLst>
              <a:ext uri="{FF2B5EF4-FFF2-40B4-BE49-F238E27FC236}">
                <a16:creationId xmlns:a16="http://schemas.microsoft.com/office/drawing/2014/main" id="{45909DFF-0F2B-47A8-84F7-223470E1741F}"/>
              </a:ext>
            </a:extLst>
          </p:cNvPr>
          <p:cNvPicPr>
            <a:picLocks noChangeAspect="1"/>
          </p:cNvPicPr>
          <p:nvPr/>
        </p:nvPicPr>
        <p:blipFill>
          <a:blip r:embed="rId3" cstate="print"/>
          <a:stretch>
            <a:fillRect/>
          </a:stretch>
        </p:blipFill>
        <p:spPr>
          <a:xfrm>
            <a:off x="4884735" y="27943282"/>
            <a:ext cx="1063939" cy="996654"/>
          </a:xfrm>
          <a:prstGeom prst="rect">
            <a:avLst/>
          </a:prstGeom>
        </p:spPr>
      </p:pic>
      <p:sp>
        <p:nvSpPr>
          <p:cNvPr id="91" name="TextBox 90">
            <a:extLst>
              <a:ext uri="{FF2B5EF4-FFF2-40B4-BE49-F238E27FC236}">
                <a16:creationId xmlns:a16="http://schemas.microsoft.com/office/drawing/2014/main" id="{FD11FAC6-BD2B-4B4F-B7DB-34B067D55296}"/>
              </a:ext>
            </a:extLst>
          </p:cNvPr>
          <p:cNvSpPr txBox="1"/>
          <p:nvPr/>
        </p:nvSpPr>
        <p:spPr>
          <a:xfrm>
            <a:off x="253514" y="18411618"/>
            <a:ext cx="13526660" cy="2062103"/>
          </a:xfrm>
          <a:prstGeom prst="rect">
            <a:avLst/>
          </a:prstGeom>
          <a:noFill/>
        </p:spPr>
        <p:txBody>
          <a:bodyPr wrap="square" rtlCol="0">
            <a:spAutoFit/>
          </a:bodyPr>
          <a:lstStyle/>
          <a:p>
            <a:r>
              <a:rPr lang="en-US" sz="3200" dirty="0">
                <a:latin typeface="Helvetica" charset="0"/>
                <a:ea typeface="Helvetica" charset="0"/>
                <a:cs typeface="Helvetica" charset="0"/>
              </a:rPr>
              <a:t>They modeled TVJT behavior as utterance </a:t>
            </a:r>
            <a:r>
              <a:rPr lang="en-US" sz="3200" b="1" dirty="0">
                <a:latin typeface="Helvetica" charset="0"/>
                <a:ea typeface="Helvetica" charset="0"/>
                <a:cs typeface="Helvetica" charset="0"/>
              </a:rPr>
              <a:t>endorsement</a:t>
            </a:r>
            <a:r>
              <a:rPr lang="en-US" sz="3200" dirty="0">
                <a:latin typeface="Helvetica" charset="0"/>
                <a:ea typeface="Helvetica" charset="0"/>
                <a:cs typeface="Helvetica" charset="0"/>
              </a:rPr>
              <a:t> (Degen &amp; Goodman, 2014; Tessler &amp; Goodman, 2016)</a:t>
            </a:r>
          </a:p>
          <a:p>
            <a:pPr marL="457200" indent="-457200">
              <a:buFontTx/>
              <a:buChar char="-"/>
            </a:pPr>
            <a:r>
              <a:rPr lang="en-US" sz="3200" dirty="0">
                <a:latin typeface="Helvetica" charset="0"/>
                <a:ea typeface="Helvetica" charset="0"/>
                <a:cs typeface="Helvetica" charset="0"/>
              </a:rPr>
              <a:t>A pragmatic speaker, S</a:t>
            </a:r>
            <a:r>
              <a:rPr lang="en-US" sz="3200" baseline="-25000" dirty="0">
                <a:latin typeface="Helvetica" charset="0"/>
                <a:ea typeface="Helvetica" charset="0"/>
                <a:cs typeface="Helvetica" charset="0"/>
              </a:rPr>
              <a:t>2</a:t>
            </a:r>
            <a:r>
              <a:rPr lang="en-US" sz="3200" dirty="0">
                <a:latin typeface="Helvetica" charset="0"/>
                <a:ea typeface="Helvetica" charset="0"/>
                <a:cs typeface="Helvetica" charset="0"/>
              </a:rPr>
              <a:t>, observes the true world state</a:t>
            </a:r>
          </a:p>
          <a:p>
            <a:pPr marL="457200" indent="-457200">
              <a:buFontTx/>
              <a:buChar char="-"/>
            </a:pPr>
            <a:r>
              <a:rPr lang="en-US" sz="3200" dirty="0">
                <a:latin typeface="Helvetica" charset="0"/>
                <a:ea typeface="Helvetica" charset="0"/>
                <a:cs typeface="Helvetica" charset="0"/>
              </a:rPr>
              <a:t>S</a:t>
            </a:r>
            <a:r>
              <a:rPr lang="en-US" sz="3200" baseline="-25000" dirty="0">
                <a:latin typeface="Helvetica" charset="0"/>
                <a:ea typeface="Helvetica" charset="0"/>
                <a:cs typeface="Helvetica" charset="0"/>
              </a:rPr>
              <a:t>2</a:t>
            </a:r>
            <a:r>
              <a:rPr lang="en-US" sz="3200" dirty="0">
                <a:latin typeface="Helvetica" charset="0"/>
                <a:ea typeface="Helvetica" charset="0"/>
                <a:cs typeface="Helvetica" charset="0"/>
              </a:rPr>
              <a:t> chooses to utter </a:t>
            </a:r>
            <a:r>
              <a:rPr lang="en-US" sz="3200" dirty="0">
                <a:latin typeface="Courier" charset="0"/>
                <a:ea typeface="Courier" charset="0"/>
                <a:cs typeface="Courier" charset="0"/>
              </a:rPr>
              <a:t>every-not</a:t>
            </a:r>
            <a:r>
              <a:rPr lang="en-US" sz="3200" dirty="0">
                <a:latin typeface="Helvetica" charset="0"/>
                <a:ea typeface="Helvetica" charset="0"/>
                <a:cs typeface="Helvetica" charset="0"/>
              </a:rPr>
              <a:t> (“</a:t>
            </a:r>
            <a:r>
              <a:rPr lang="en-US" sz="3200" dirty="0">
                <a:solidFill>
                  <a:srgbClr val="2E34FF"/>
                </a:solidFill>
                <a:latin typeface="Helvetica" charset="0"/>
                <a:ea typeface="Helvetica" charset="0"/>
                <a:cs typeface="Helvetica" charset="0"/>
              </a:rPr>
              <a:t>true!</a:t>
            </a:r>
            <a:r>
              <a:rPr lang="en-US" sz="3200" dirty="0">
                <a:latin typeface="Helvetica" charset="0"/>
                <a:ea typeface="Helvetica" charset="0"/>
                <a:cs typeface="Helvetica" charset="0"/>
              </a:rPr>
              <a:t>”) or nothing at all (“</a:t>
            </a:r>
            <a:r>
              <a:rPr lang="en-US" sz="3200" dirty="0">
                <a:solidFill>
                  <a:srgbClr val="EF00A9"/>
                </a:solidFill>
                <a:latin typeface="Helvetica" charset="0"/>
                <a:ea typeface="Helvetica" charset="0"/>
                <a:cs typeface="Helvetica" charset="0"/>
              </a:rPr>
              <a:t>false!</a:t>
            </a:r>
            <a:r>
              <a:rPr lang="en-US" sz="3200" dirty="0">
                <a:latin typeface="Helvetica" charset="0"/>
                <a:ea typeface="Helvetica" charset="0"/>
                <a:cs typeface="Helvetica" charset="0"/>
              </a:rPr>
              <a:t>”)</a:t>
            </a:r>
            <a:r>
              <a:rPr lang="en-US" sz="3200" dirty="0">
                <a:latin typeface="Helvetica" panose="020B0604020202020204" pitchFamily="34" charset="0"/>
                <a:ea typeface="Courier" charset="0"/>
                <a:cs typeface="Helvetica" panose="020B0604020202020204" pitchFamily="34" charset="0"/>
              </a:rPr>
              <a:t> </a:t>
            </a:r>
            <a:r>
              <a:rPr lang="en-US" sz="3200" dirty="0">
                <a:latin typeface="Helvetica" charset="0"/>
                <a:ea typeface="Helvetica" charset="0"/>
                <a:cs typeface="Helvetica" charset="0"/>
              </a:rPr>
              <a:t> </a:t>
            </a:r>
          </a:p>
        </p:txBody>
      </p:sp>
      <p:pic>
        <p:nvPicPr>
          <p:cNvPr id="23" name="Picture 22">
            <a:extLst>
              <a:ext uri="{FF2B5EF4-FFF2-40B4-BE49-F238E27FC236}">
                <a16:creationId xmlns:a16="http://schemas.microsoft.com/office/drawing/2014/main" id="{C681D177-A061-4120-9217-8AA5221C252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021272" y="28602463"/>
            <a:ext cx="8018956" cy="1228911"/>
          </a:xfrm>
          <a:prstGeom prst="rect">
            <a:avLst/>
          </a:prstGeom>
        </p:spPr>
      </p:pic>
      <p:pic>
        <p:nvPicPr>
          <p:cNvPr id="20" name="Picture 19">
            <a:extLst>
              <a:ext uri="{FF2B5EF4-FFF2-40B4-BE49-F238E27FC236}">
                <a16:creationId xmlns:a16="http://schemas.microsoft.com/office/drawing/2014/main" id="{D67AB339-B55B-433D-B35B-BDDC5B1F0B6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724310" y="27823018"/>
            <a:ext cx="5943162" cy="787647"/>
          </a:xfrm>
          <a:prstGeom prst="rect">
            <a:avLst/>
          </a:prstGeom>
        </p:spPr>
      </p:pic>
      <p:sp>
        <p:nvSpPr>
          <p:cNvPr id="11" name="Rectangle 10"/>
          <p:cNvSpPr/>
          <p:nvPr/>
        </p:nvSpPr>
        <p:spPr>
          <a:xfrm>
            <a:off x="14791171" y="27604460"/>
            <a:ext cx="9629142" cy="2156293"/>
          </a:xfrm>
          <a:prstGeom prst="rect">
            <a:avLst/>
          </a:prstGeom>
          <a:solidFill>
            <a:srgbClr val="11FD49">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24437224" y="27604458"/>
            <a:ext cx="4663637" cy="5146231"/>
          </a:xfrm>
          <a:prstGeom prst="rect">
            <a:avLst/>
          </a:prstGeom>
          <a:solidFill>
            <a:schemeClr val="accent1">
              <a:lumMod val="40000"/>
              <a:lumOff val="60000"/>
              <a:alpha val="13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Helvetica" charset="0"/>
              <a:ea typeface="Helvetica" charset="0"/>
              <a:cs typeface="Helvetica" charset="0"/>
            </a:endParaRPr>
          </a:p>
        </p:txBody>
      </p:sp>
      <p:sp>
        <p:nvSpPr>
          <p:cNvPr id="4" name="TextBox 3"/>
          <p:cNvSpPr txBox="1"/>
          <p:nvPr/>
        </p:nvSpPr>
        <p:spPr>
          <a:xfrm>
            <a:off x="6768499" y="274992"/>
            <a:ext cx="30354201" cy="2431435"/>
          </a:xfrm>
          <a:prstGeom prst="rect">
            <a:avLst/>
          </a:prstGeom>
          <a:noFill/>
        </p:spPr>
        <p:txBody>
          <a:bodyPr wrap="square" rtlCol="0">
            <a:spAutoFit/>
          </a:bodyPr>
          <a:lstStyle/>
          <a:p>
            <a:pPr algn="ctr"/>
            <a:r>
              <a:rPr lang="en-US" sz="7600" b="1" dirty="0">
                <a:solidFill>
                  <a:srgbClr val="2F5697"/>
                </a:solidFill>
                <a:latin typeface="Helvetica" charset="0"/>
                <a:ea typeface="Helvetica" charset="0"/>
                <a:cs typeface="Helvetica" charset="0"/>
              </a:rPr>
              <a:t>Exactly two things to learn from modeling scope ambiguity resolution: Developmental continuity and numeral semantics</a:t>
            </a:r>
          </a:p>
        </p:txBody>
      </p:sp>
      <p:sp>
        <p:nvSpPr>
          <p:cNvPr id="5" name="TextBox 4"/>
          <p:cNvSpPr txBox="1"/>
          <p:nvPr/>
        </p:nvSpPr>
        <p:spPr>
          <a:xfrm>
            <a:off x="4419600" y="2835795"/>
            <a:ext cx="35052000" cy="1631216"/>
          </a:xfrm>
          <a:prstGeom prst="rect">
            <a:avLst/>
          </a:prstGeom>
          <a:noFill/>
        </p:spPr>
        <p:txBody>
          <a:bodyPr wrap="square" rtlCol="0">
            <a:spAutoFit/>
          </a:bodyPr>
          <a:lstStyle/>
          <a:p>
            <a:pPr algn="ctr"/>
            <a:r>
              <a:rPr lang="en-US" sz="5000" b="1" dirty="0">
                <a:latin typeface="Helvetica" charset="0"/>
                <a:ea typeface="Helvetica" charset="0"/>
                <a:cs typeface="Helvetica" charset="0"/>
              </a:rPr>
              <a:t>K.J. Savinelli, Gregory Scontras, and Lisa Pearl</a:t>
            </a:r>
          </a:p>
          <a:p>
            <a:pPr algn="ctr"/>
            <a:endParaRPr lang="en-US" sz="1000" dirty="0">
              <a:latin typeface="Helvetica" charset="0"/>
              <a:ea typeface="Helvetica" charset="0"/>
              <a:cs typeface="Helvetica" charset="0"/>
            </a:endParaRPr>
          </a:p>
          <a:p>
            <a:pPr algn="ctr"/>
            <a:r>
              <a:rPr lang="en-US" sz="4000" i="1" dirty="0">
                <a:latin typeface="Helvetica" charset="0"/>
                <a:ea typeface="Helvetica" charset="0"/>
                <a:cs typeface="Helvetica" charset="0"/>
              </a:rPr>
              <a:t>University of California, Irvine</a:t>
            </a:r>
          </a:p>
        </p:txBody>
      </p:sp>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09065" y="605088"/>
            <a:ext cx="4217502" cy="3618966"/>
          </a:xfrm>
          <a:prstGeom prst="rect">
            <a:avLst/>
          </a:prstGeom>
        </p:spPr>
      </p:pic>
      <mc:AlternateContent xmlns:mc="http://schemas.openxmlformats.org/markup-compatibility/2006">
        <mc:Choice xmlns:p14="http://schemas.microsoft.com/office/powerpoint/2010/main" Requires="p14">
          <p:contentPart p14:bwMode="auto" r:id="rId8">
            <p14:nvContentPartPr>
              <p14:cNvPr id="9" name="Ink 8"/>
              <p14:cNvContentPartPr/>
              <p14:nvPr/>
            </p14:nvContentPartPr>
            <p14:xfrm>
              <a:off x="4568164" y="12503651"/>
              <a:ext cx="2560680" cy="329400"/>
            </p14:xfrm>
          </p:contentPart>
        </mc:Choice>
        <mc:Fallback>
          <p:pic>
            <p:nvPicPr>
              <p:cNvPr id="9" name="Ink 8"/>
              <p:cNvPicPr/>
              <p:nvPr/>
            </p:nvPicPr>
            <p:blipFill>
              <a:blip r:embed="rId9"/>
              <a:stretch>
                <a:fillRect/>
              </a:stretch>
            </p:blipFill>
            <p:spPr>
              <a:xfrm>
                <a:off x="4559164" y="12494651"/>
                <a:ext cx="2578320" cy="347040"/>
              </a:xfrm>
              <a:prstGeom prst="rect">
                <a:avLst/>
              </a:prstGeom>
            </p:spPr>
          </p:pic>
        </mc:Fallback>
      </mc:AlternateContent>
      <p:cxnSp>
        <p:nvCxnSpPr>
          <p:cNvPr id="6" name="Straight Connector 5"/>
          <p:cNvCxnSpPr>
            <a:cxnSpLocks/>
          </p:cNvCxnSpPr>
          <p:nvPr/>
        </p:nvCxnSpPr>
        <p:spPr>
          <a:xfrm flipV="1">
            <a:off x="-3124020" y="4771423"/>
            <a:ext cx="51480600" cy="1957"/>
          </a:xfrm>
          <a:prstGeom prst="line">
            <a:avLst/>
          </a:prstGeom>
          <a:ln w="152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8" name="Group 67"/>
          <p:cNvGrpSpPr/>
          <p:nvPr/>
        </p:nvGrpSpPr>
        <p:grpSpPr>
          <a:xfrm>
            <a:off x="4072422" y="5228885"/>
            <a:ext cx="6844332" cy="1113172"/>
            <a:chOff x="4072422" y="6600479"/>
            <a:chExt cx="6844332" cy="1113172"/>
          </a:xfrm>
        </p:grpSpPr>
        <p:sp>
          <p:nvSpPr>
            <p:cNvPr id="7" name="Rectangle 6"/>
            <p:cNvSpPr/>
            <p:nvPr/>
          </p:nvSpPr>
          <p:spPr>
            <a:xfrm>
              <a:off x="4350005" y="6600479"/>
              <a:ext cx="6292388" cy="1079716"/>
            </a:xfrm>
            <a:prstGeom prst="rect">
              <a:avLst/>
            </a:prstGeom>
            <a:solidFill>
              <a:srgbClr val="00B150"/>
            </a:solidFill>
            <a:ln>
              <a:solidFill>
                <a:srgbClr val="2F5697"/>
              </a:solidFill>
            </a:ln>
            <a:effectLst>
              <a:outerShdw blurRad="508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072422" y="6605655"/>
              <a:ext cx="6844332" cy="1107996"/>
            </a:xfrm>
            <a:prstGeom prst="rect">
              <a:avLst/>
            </a:prstGeom>
            <a:noFill/>
            <a:effectLst/>
          </p:spPr>
          <p:txBody>
            <a:bodyPr wrap="square" rtlCol="0">
              <a:spAutoFit/>
            </a:bodyPr>
            <a:lstStyle/>
            <a:p>
              <a:pPr algn="ctr"/>
              <a:r>
                <a:rPr lang="en-US" sz="6600" b="1" dirty="0">
                  <a:latin typeface="Helvetica" charset="0"/>
                  <a:ea typeface="Helvetica" charset="0"/>
                  <a:cs typeface="Helvetica" charset="0"/>
                </a:rPr>
                <a:t>Background</a:t>
              </a:r>
            </a:p>
          </p:txBody>
        </p:sp>
      </p:grpSp>
      <p:sp>
        <p:nvSpPr>
          <p:cNvPr id="39" name="TextBox 38"/>
          <p:cNvSpPr txBox="1"/>
          <p:nvPr/>
        </p:nvSpPr>
        <p:spPr>
          <a:xfrm>
            <a:off x="1269180" y="6430475"/>
            <a:ext cx="12290763" cy="738664"/>
          </a:xfrm>
          <a:prstGeom prst="rect">
            <a:avLst/>
          </a:prstGeom>
          <a:noFill/>
        </p:spPr>
        <p:txBody>
          <a:bodyPr wrap="square" rtlCol="0">
            <a:spAutoFit/>
          </a:bodyPr>
          <a:lstStyle/>
          <a:p>
            <a:pPr algn="ctr"/>
            <a:r>
              <a:rPr lang="en-US" sz="4200" b="1" dirty="0">
                <a:solidFill>
                  <a:schemeClr val="accent1">
                    <a:lumMod val="50000"/>
                  </a:schemeClr>
                </a:solidFill>
                <a:latin typeface="Helvetica" charset="0"/>
                <a:ea typeface="Helvetica" charset="0"/>
                <a:cs typeface="Helvetica" charset="0"/>
              </a:rPr>
              <a:t>The linguistic phenomenon: scope ambiguity</a:t>
            </a:r>
          </a:p>
        </p:txBody>
      </p:sp>
      <p:sp>
        <p:nvSpPr>
          <p:cNvPr id="40" name="TextBox 39"/>
          <p:cNvSpPr txBox="1"/>
          <p:nvPr/>
        </p:nvSpPr>
        <p:spPr>
          <a:xfrm>
            <a:off x="246643" y="10372071"/>
            <a:ext cx="7987842" cy="1154162"/>
          </a:xfrm>
          <a:prstGeom prst="rect">
            <a:avLst/>
          </a:prstGeom>
          <a:noFill/>
        </p:spPr>
        <p:txBody>
          <a:bodyPr wrap="square" rtlCol="0">
            <a:spAutoFit/>
          </a:bodyPr>
          <a:lstStyle/>
          <a:p>
            <a:r>
              <a:rPr lang="en-US" sz="3200" dirty="0">
                <a:latin typeface="Helvetica" charset="0"/>
                <a:ea typeface="Helvetica" charset="0"/>
                <a:cs typeface="Helvetica" charset="0"/>
              </a:rPr>
              <a:t>The two scope operators interact with each other to produce two distinct interpretations</a:t>
            </a:r>
            <a:r>
              <a:rPr lang="en-US" sz="3200" b="1" dirty="0">
                <a:latin typeface="Helvetica" charset="0"/>
                <a:ea typeface="Helvetica" charset="0"/>
                <a:cs typeface="Helvetica" charset="0"/>
              </a:rPr>
              <a:t>	</a:t>
            </a:r>
            <a:endParaRPr lang="en-US" sz="500" dirty="0">
              <a:latin typeface="Helvetica" charset="0"/>
              <a:ea typeface="Helvetica" charset="0"/>
              <a:cs typeface="Helvetica" charset="0"/>
            </a:endParaRPr>
          </a:p>
          <a:p>
            <a:endParaRPr lang="en-US" sz="500" dirty="0">
              <a:latin typeface="Helvetica" charset="0"/>
              <a:ea typeface="Helvetica" charset="0"/>
              <a:cs typeface="Helvetica" charset="0"/>
            </a:endParaRPr>
          </a:p>
        </p:txBody>
      </p:sp>
      <p:sp>
        <p:nvSpPr>
          <p:cNvPr id="57" name="TextBox 56"/>
          <p:cNvSpPr txBox="1"/>
          <p:nvPr/>
        </p:nvSpPr>
        <p:spPr>
          <a:xfrm>
            <a:off x="24437225" y="27788916"/>
            <a:ext cx="4663637" cy="4524315"/>
          </a:xfrm>
          <a:prstGeom prst="rect">
            <a:avLst/>
          </a:prstGeom>
          <a:noFill/>
        </p:spPr>
        <p:txBody>
          <a:bodyPr wrap="square" rtlCol="0">
            <a:spAutoFit/>
          </a:bodyPr>
          <a:lstStyle/>
          <a:p>
            <a:r>
              <a:rPr lang="en-US" sz="3200" b="1" dirty="0">
                <a:latin typeface="Helvetica" charset="0"/>
                <a:ea typeface="Helvetica" charset="0"/>
                <a:cs typeface="Helvetica" charset="0"/>
              </a:rPr>
              <a:t>Default Values:</a:t>
            </a:r>
          </a:p>
          <a:p>
            <a:r>
              <a:rPr lang="en-US" sz="3200" dirty="0">
                <a:latin typeface="Helvetica" charset="0"/>
                <a:ea typeface="Helvetica" charset="0"/>
                <a:cs typeface="Helvetica" charset="0"/>
              </a:rPr>
              <a:t>P(w) = </a:t>
            </a:r>
            <a:r>
              <a:rPr lang="en-US" sz="3200" dirty="0" err="1">
                <a:latin typeface="Helvetica" charset="0"/>
                <a:ea typeface="Helvetica" charset="0"/>
                <a:cs typeface="Helvetica" charset="0"/>
              </a:rPr>
              <a:t>baserate</a:t>
            </a:r>
            <a:r>
              <a:rPr lang="en-US" sz="3200" dirty="0">
                <a:latin typeface="Helvetica" charset="0"/>
                <a:ea typeface="Helvetica" charset="0"/>
                <a:cs typeface="Helvetica" charset="0"/>
              </a:rPr>
              <a:t> = 0.5 </a:t>
            </a:r>
          </a:p>
          <a:p>
            <a:r>
              <a:rPr lang="en-US" sz="3200" dirty="0">
                <a:latin typeface="Helvetica" charset="0"/>
                <a:ea typeface="Helvetica" charset="0"/>
                <a:cs typeface="Helvetica" charset="0"/>
              </a:rPr>
              <a:t>P(q) = uniform</a:t>
            </a:r>
          </a:p>
          <a:p>
            <a:r>
              <a:rPr lang="en-US" sz="3200" dirty="0">
                <a:latin typeface="Helvetica" charset="0"/>
                <a:ea typeface="Helvetica" charset="0"/>
                <a:cs typeface="Helvetica" charset="0"/>
              </a:rPr>
              <a:t>P(</a:t>
            </a:r>
            <a:r>
              <a:rPr lang="en-US" sz="3200" dirty="0">
                <a:latin typeface="Courier" charset="0"/>
                <a:ea typeface="Courier" charset="0"/>
                <a:cs typeface="Courier" charset="0"/>
              </a:rPr>
              <a:t>surface</a:t>
            </a:r>
            <a:r>
              <a:rPr lang="en-US" sz="3200" dirty="0">
                <a:latin typeface="Helvetica" charset="0"/>
                <a:ea typeface="Helvetica" charset="0"/>
                <a:cs typeface="Helvetica" charset="0"/>
              </a:rPr>
              <a:t>) = 0.5</a:t>
            </a:r>
          </a:p>
          <a:p>
            <a:r>
              <a:rPr lang="en-US" sz="3200" dirty="0">
                <a:latin typeface="Helvetica" charset="0"/>
                <a:ea typeface="Helvetica" charset="0"/>
                <a:cs typeface="Helvetica" charset="0"/>
              </a:rPr>
              <a:t>P(</a:t>
            </a:r>
            <a:r>
              <a:rPr lang="en-US" sz="3200" dirty="0">
                <a:latin typeface="Courier" charset="0"/>
                <a:ea typeface="Courier" charset="0"/>
                <a:cs typeface="Courier" charset="0"/>
              </a:rPr>
              <a:t>inverse</a:t>
            </a:r>
            <a:r>
              <a:rPr lang="en-US" sz="3200" dirty="0">
                <a:latin typeface="Helvetica" charset="0"/>
                <a:ea typeface="Helvetica" charset="0"/>
                <a:cs typeface="Helvetica" charset="0"/>
              </a:rPr>
              <a:t>)=0.5</a:t>
            </a:r>
          </a:p>
          <a:p>
            <a:r>
              <a:rPr lang="en-US" sz="3200" b="1" dirty="0">
                <a:latin typeface="Helvetica" charset="0"/>
                <a:ea typeface="Helvetica" charset="0"/>
                <a:cs typeface="Helvetica" charset="0"/>
              </a:rPr>
              <a:t>Manipulated values:</a:t>
            </a:r>
          </a:p>
          <a:p>
            <a:r>
              <a:rPr lang="en-US" sz="3200" dirty="0">
                <a:latin typeface="Helvetica" charset="0"/>
                <a:ea typeface="Helvetica" charset="0"/>
                <a:cs typeface="Helvetica" charset="0"/>
              </a:rPr>
              <a:t>P(w) = </a:t>
            </a:r>
            <a:r>
              <a:rPr lang="en-US" sz="3200" dirty="0" err="1">
                <a:latin typeface="Helvetica" charset="0"/>
                <a:ea typeface="Helvetica" charset="0"/>
                <a:cs typeface="Helvetica" charset="0"/>
              </a:rPr>
              <a:t>baserate</a:t>
            </a:r>
            <a:r>
              <a:rPr lang="en-US" sz="3200" dirty="0">
                <a:latin typeface="Helvetica" charset="0"/>
                <a:ea typeface="Helvetica" charset="0"/>
                <a:cs typeface="Helvetica" charset="0"/>
              </a:rPr>
              <a:t> range 0.1 – 0.9 by 0.4</a:t>
            </a:r>
          </a:p>
          <a:p>
            <a:r>
              <a:rPr lang="en-US" sz="3200" dirty="0">
                <a:latin typeface="Helvetica" charset="0"/>
                <a:ea typeface="Helvetica" charset="0"/>
                <a:cs typeface="Helvetica" charset="0"/>
              </a:rPr>
              <a:t>P(q=favored) = 0.9</a:t>
            </a:r>
          </a:p>
        </p:txBody>
      </p:sp>
      <p:sp>
        <p:nvSpPr>
          <p:cNvPr id="62" name="TextBox 61"/>
          <p:cNvSpPr txBox="1"/>
          <p:nvPr/>
        </p:nvSpPr>
        <p:spPr>
          <a:xfrm>
            <a:off x="29367310" y="30894090"/>
            <a:ext cx="14358560" cy="1815882"/>
          </a:xfrm>
          <a:prstGeom prst="rect">
            <a:avLst/>
          </a:prstGeom>
          <a:noFill/>
          <a:ln>
            <a:solidFill>
              <a:schemeClr val="tx1"/>
            </a:solidFill>
          </a:ln>
        </p:spPr>
        <p:txBody>
          <a:bodyPr wrap="square" rtlCol="0">
            <a:spAutoFit/>
          </a:bodyPr>
          <a:lstStyle/>
          <a:p>
            <a:r>
              <a:rPr lang="en-US" sz="1400" b="1" dirty="0">
                <a:latin typeface="Helvetica" panose="020B0604020202020204" pitchFamily="34" charset="0"/>
                <a:cs typeface="Helvetica" panose="020B0604020202020204" pitchFamily="34" charset="0"/>
              </a:rPr>
              <a:t>References: </a:t>
            </a:r>
            <a:r>
              <a:rPr lang="en-US" sz="1400" dirty="0">
                <a:latin typeface="Helvetica" panose="020B0604020202020204" pitchFamily="34" charset="0"/>
                <a:cs typeface="Helvetica" panose="020B0604020202020204" pitchFamily="34" charset="0"/>
              </a:rPr>
              <a:t>Leon Bergen, Noah Goodman, and Roger Levy. 2012. That’s what she (could have) said: How alternative utterances affect language use. In Proceedings of the Cognitive Science Society. volume 34, pages 120– 125. Judith Degen and Noah D Goodman. 2014. Lost your marbles? the puzzle of dependent measures in experimental pragmatics. In Proceedings of the Annual Meeting of the Cognitive Science Society. volume 36, pages 397–402. Frank, M. C., &amp; Goodman, N. D. (2012). Predicting pragmatic reasoning in language games. Science, 336(6084), 998–998. Noah D Goodman and Michael C Frank. 2016. Pragmatic language interpretation as probabilistic inference. Trends in Cognitive Sciences 20(11):818–829. Daniel Lassiter and Noah D. Goodman. 2013. Context, scale structure, and statistics in the interpretation of positive-form adjectives. In Semantics and Linguistic Theory (SALT) 23. pages 587–610. K.J. Savinelli, Gregory Scontras, and Lisa Pearl. 2017. Modeling scope ambiguity resolution as pragmatic inference: Formalizing differences in child and adult behavior. In Proceedings of the Annual Meeting of the Cognitive Science Society. volume 39, pages 3064–3069. Michael Henry Tessler and Noah D. Goodman. 2016. A pragmatic theory of generic language.</a:t>
            </a:r>
            <a:endParaRPr lang="en-US" sz="1400" b="1" dirty="0">
              <a:latin typeface="Helvetica" panose="020B0604020202020204" pitchFamily="34" charset="0"/>
              <a:ea typeface="Helvetica" charset="0"/>
              <a:cs typeface="Helvetica" panose="020B0604020202020204" pitchFamily="34" charset="0"/>
            </a:endParaRPr>
          </a:p>
        </p:txBody>
      </p:sp>
      <p:cxnSp>
        <p:nvCxnSpPr>
          <p:cNvPr id="17" name="Straight Connector 16"/>
          <p:cNvCxnSpPr/>
          <p:nvPr/>
        </p:nvCxnSpPr>
        <p:spPr>
          <a:xfrm>
            <a:off x="14715492" y="4835393"/>
            <a:ext cx="13612" cy="28961934"/>
          </a:xfrm>
          <a:prstGeom prst="line">
            <a:avLst/>
          </a:prstGeom>
          <a:ln w="152400">
            <a:solidFill>
              <a:srgbClr val="2F5697"/>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9135207" y="4771423"/>
            <a:ext cx="26692" cy="30345618"/>
          </a:xfrm>
          <a:prstGeom prst="line">
            <a:avLst/>
          </a:prstGeom>
          <a:ln w="152400">
            <a:solidFill>
              <a:srgbClr val="2F5697"/>
            </a:solidFill>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270017" y="14822481"/>
            <a:ext cx="14380893" cy="1077218"/>
          </a:xfrm>
          <a:prstGeom prst="rect">
            <a:avLst/>
          </a:prstGeom>
        </p:spPr>
        <p:txBody>
          <a:bodyPr wrap="square">
            <a:spAutoFit/>
          </a:bodyPr>
          <a:lstStyle/>
          <a:p>
            <a:r>
              <a:rPr lang="en-US" sz="3200" dirty="0">
                <a:latin typeface="Helvetica" charset="0"/>
                <a:ea typeface="Helvetica" charset="0"/>
                <a:cs typeface="Helvetica" charset="0"/>
              </a:rPr>
              <a:t>Savinelli et. al. (2017) articulated specific pragmatic factors and grammatical factors in a computational model that impact utterance interpretation. </a:t>
            </a:r>
            <a:endParaRPr lang="en-US" sz="3200" dirty="0">
              <a:latin typeface="Helvetica" panose="020B0604020202020204" pitchFamily="34" charset="0"/>
              <a:ea typeface="Helvetica" charset="0"/>
              <a:cs typeface="Helvetica" panose="020B0604020202020204" pitchFamily="34" charset="0"/>
            </a:endParaRPr>
          </a:p>
        </p:txBody>
      </p:sp>
      <p:sp>
        <p:nvSpPr>
          <p:cNvPr id="84" name="TextBox 83"/>
          <p:cNvSpPr txBox="1"/>
          <p:nvPr/>
        </p:nvSpPr>
        <p:spPr>
          <a:xfrm>
            <a:off x="15513196" y="13424830"/>
            <a:ext cx="12664156" cy="738664"/>
          </a:xfrm>
          <a:prstGeom prst="rect">
            <a:avLst/>
          </a:prstGeom>
          <a:noFill/>
        </p:spPr>
        <p:txBody>
          <a:bodyPr wrap="square" rtlCol="0">
            <a:spAutoFit/>
          </a:bodyPr>
          <a:lstStyle/>
          <a:p>
            <a:pPr algn="ctr"/>
            <a:r>
              <a:rPr lang="en-US" sz="4200" b="1" dirty="0">
                <a:solidFill>
                  <a:schemeClr val="accent1">
                    <a:lumMod val="50000"/>
                  </a:schemeClr>
                </a:solidFill>
                <a:latin typeface="Helvetica" charset="0"/>
                <a:ea typeface="Helvetica" charset="0"/>
                <a:cs typeface="Helvetica" charset="0"/>
              </a:rPr>
              <a:t>Our contribution</a:t>
            </a:r>
          </a:p>
        </p:txBody>
      </p:sp>
      <p:grpSp>
        <p:nvGrpSpPr>
          <p:cNvPr id="67" name="Group 66"/>
          <p:cNvGrpSpPr/>
          <p:nvPr/>
        </p:nvGrpSpPr>
        <p:grpSpPr>
          <a:xfrm>
            <a:off x="33179736" y="5033299"/>
            <a:ext cx="6844332" cy="1134036"/>
            <a:chOff x="3649401" y="20790402"/>
            <a:chExt cx="6844332" cy="1134036"/>
          </a:xfrm>
        </p:grpSpPr>
        <p:sp>
          <p:nvSpPr>
            <p:cNvPr id="86" name="Rectangle 85"/>
            <p:cNvSpPr/>
            <p:nvPr/>
          </p:nvSpPr>
          <p:spPr>
            <a:xfrm>
              <a:off x="3925373" y="20844722"/>
              <a:ext cx="6292388" cy="1079716"/>
            </a:xfrm>
            <a:prstGeom prst="rect">
              <a:avLst/>
            </a:prstGeom>
            <a:solidFill>
              <a:srgbClr val="00B150"/>
            </a:solidFill>
            <a:ln>
              <a:solidFill>
                <a:srgbClr val="2F5697"/>
              </a:solidFill>
            </a:ln>
            <a:effectLst>
              <a:outerShdw blurRad="508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88" name="TextBox 87"/>
            <p:cNvSpPr txBox="1"/>
            <p:nvPr/>
          </p:nvSpPr>
          <p:spPr>
            <a:xfrm>
              <a:off x="3649401" y="20790402"/>
              <a:ext cx="6844332" cy="1107996"/>
            </a:xfrm>
            <a:prstGeom prst="rect">
              <a:avLst/>
            </a:prstGeom>
            <a:noFill/>
            <a:effectLst/>
          </p:spPr>
          <p:txBody>
            <a:bodyPr wrap="square" rtlCol="0">
              <a:spAutoFit/>
            </a:bodyPr>
            <a:lstStyle/>
            <a:p>
              <a:pPr algn="ctr"/>
              <a:r>
                <a:rPr lang="en-US" sz="6600" b="1" dirty="0">
                  <a:latin typeface="Helvetica" charset="0"/>
                  <a:ea typeface="Helvetica" charset="0"/>
                  <a:cs typeface="Helvetica" charset="0"/>
                </a:rPr>
                <a:t>Results</a:t>
              </a:r>
            </a:p>
          </p:txBody>
        </p:sp>
      </p:grpSp>
      <p:grpSp>
        <p:nvGrpSpPr>
          <p:cNvPr id="103" name="Group 102"/>
          <p:cNvGrpSpPr/>
          <p:nvPr/>
        </p:nvGrpSpPr>
        <p:grpSpPr>
          <a:xfrm>
            <a:off x="18380862" y="16616863"/>
            <a:ext cx="6844332" cy="1107996"/>
            <a:chOff x="3649401" y="20692431"/>
            <a:chExt cx="6844332" cy="1107996"/>
          </a:xfrm>
        </p:grpSpPr>
        <p:sp>
          <p:nvSpPr>
            <p:cNvPr id="104" name="Rectangle 103"/>
            <p:cNvSpPr/>
            <p:nvPr/>
          </p:nvSpPr>
          <p:spPr>
            <a:xfrm>
              <a:off x="3925373" y="20714094"/>
              <a:ext cx="6292388" cy="1079716"/>
            </a:xfrm>
            <a:prstGeom prst="rect">
              <a:avLst/>
            </a:prstGeom>
            <a:solidFill>
              <a:srgbClr val="00B150"/>
            </a:solidFill>
            <a:ln>
              <a:solidFill>
                <a:srgbClr val="2F5697"/>
              </a:solidFill>
            </a:ln>
            <a:effectLst>
              <a:outerShdw blurRad="508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p:cNvSpPr txBox="1"/>
            <p:nvPr/>
          </p:nvSpPr>
          <p:spPr>
            <a:xfrm>
              <a:off x="3649401" y="20692431"/>
              <a:ext cx="6844332" cy="1107996"/>
            </a:xfrm>
            <a:prstGeom prst="rect">
              <a:avLst/>
            </a:prstGeom>
            <a:noFill/>
            <a:effectLst/>
          </p:spPr>
          <p:txBody>
            <a:bodyPr wrap="square" rtlCol="0">
              <a:spAutoFit/>
            </a:bodyPr>
            <a:lstStyle/>
            <a:p>
              <a:pPr algn="ctr"/>
              <a:r>
                <a:rPr lang="en-US" sz="6600" b="1" dirty="0">
                  <a:latin typeface="Helvetica" charset="0"/>
                  <a:ea typeface="Helvetica" charset="0"/>
                  <a:cs typeface="Helvetica" charset="0"/>
                </a:rPr>
                <a:t>The Model</a:t>
              </a:r>
            </a:p>
          </p:txBody>
        </p:sp>
      </p:grpSp>
      <p:sp>
        <p:nvSpPr>
          <p:cNvPr id="106" name="TextBox 105"/>
          <p:cNvSpPr txBox="1"/>
          <p:nvPr/>
        </p:nvSpPr>
        <p:spPr>
          <a:xfrm>
            <a:off x="236981" y="15949256"/>
            <a:ext cx="13930891" cy="2554545"/>
          </a:xfrm>
          <a:prstGeom prst="rect">
            <a:avLst/>
          </a:prstGeom>
          <a:noFill/>
        </p:spPr>
        <p:txBody>
          <a:bodyPr wrap="square" rtlCol="0">
            <a:spAutoFit/>
          </a:bodyPr>
          <a:lstStyle/>
          <a:p>
            <a:r>
              <a:rPr lang="en-US" sz="3200" dirty="0">
                <a:latin typeface="Helvetica" panose="020B0604020202020204" pitchFamily="34" charset="0"/>
                <a:ea typeface="Helvetica" charset="0"/>
                <a:cs typeface="Helvetica" panose="020B0604020202020204" pitchFamily="34" charset="0"/>
              </a:rPr>
              <a:t>Bayesian Rational Speech Act (RSA) modeling framework </a:t>
            </a:r>
            <a:r>
              <a:rPr lang="en-US" sz="3200" dirty="0">
                <a:latin typeface="Helvetica" panose="020B0604020202020204" pitchFamily="34" charset="0"/>
                <a:cs typeface="Helvetica" panose="020B0604020202020204" pitchFamily="34" charset="0"/>
              </a:rPr>
              <a:t>(Frank &amp; Goodman, 2012, Goodman &amp; Stuhlmüller, 2013, Goodman &amp; Lassiter, 2015)</a:t>
            </a:r>
          </a:p>
          <a:p>
            <a:pPr marL="457200" indent="-457200">
              <a:buFontTx/>
              <a:buChar char="-"/>
            </a:pPr>
            <a:r>
              <a:rPr lang="en-US" sz="3200" dirty="0">
                <a:latin typeface="Helvetica" panose="020B0604020202020204" pitchFamily="34" charset="0"/>
                <a:cs typeface="Helvetica" panose="020B0604020202020204" pitchFamily="34" charset="0"/>
              </a:rPr>
              <a:t>Language understanding as recursive social reasoning between speakers</a:t>
            </a:r>
            <a:endParaRPr lang="en-US" sz="1000" dirty="0">
              <a:latin typeface="Helvetica" panose="020B0604020202020204" pitchFamily="34" charset="0"/>
              <a:cs typeface="Helvetica" panose="020B0604020202020204" pitchFamily="34" charset="0"/>
            </a:endParaRPr>
          </a:p>
          <a:p>
            <a:pPr marL="457200" indent="-457200">
              <a:buFontTx/>
              <a:buChar char="-"/>
            </a:pPr>
            <a:r>
              <a:rPr lang="en-US" sz="3200" dirty="0">
                <a:latin typeface="Helvetica" charset="0"/>
                <a:ea typeface="Helvetica" charset="0"/>
                <a:cs typeface="Helvetica" charset="0"/>
              </a:rPr>
              <a:t>Ambiguity resolution as pragmatic inference </a:t>
            </a:r>
          </a:p>
          <a:p>
            <a:pPr marL="457200" indent="-457200">
              <a:buFontTx/>
              <a:buChar char="-"/>
            </a:pPr>
            <a:r>
              <a:rPr lang="en-US" sz="3200" dirty="0">
                <a:latin typeface="Helvetica" charset="0"/>
                <a:ea typeface="Helvetica" charset="0"/>
                <a:cs typeface="Helvetica" charset="0"/>
              </a:rPr>
              <a:t>Reasoning about interpretations, QUDs, world states, and utterances</a:t>
            </a:r>
          </a:p>
        </p:txBody>
      </p:sp>
      <p:grpSp>
        <p:nvGrpSpPr>
          <p:cNvPr id="113" name="Group 112"/>
          <p:cNvGrpSpPr/>
          <p:nvPr/>
        </p:nvGrpSpPr>
        <p:grpSpPr>
          <a:xfrm>
            <a:off x="32785615" y="20622712"/>
            <a:ext cx="6844332" cy="1118083"/>
            <a:chOff x="4028879" y="6562112"/>
            <a:chExt cx="6844332" cy="1118083"/>
          </a:xfrm>
        </p:grpSpPr>
        <p:sp>
          <p:nvSpPr>
            <p:cNvPr id="114" name="Rectangle 113"/>
            <p:cNvSpPr/>
            <p:nvPr/>
          </p:nvSpPr>
          <p:spPr>
            <a:xfrm>
              <a:off x="4350005" y="6600479"/>
              <a:ext cx="6292388" cy="1079716"/>
            </a:xfrm>
            <a:prstGeom prst="rect">
              <a:avLst/>
            </a:prstGeom>
            <a:solidFill>
              <a:srgbClr val="00B150"/>
            </a:solidFill>
            <a:ln>
              <a:solidFill>
                <a:srgbClr val="2F5697"/>
              </a:solidFill>
            </a:ln>
            <a:effectLst>
              <a:outerShdw blurRad="508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p:cNvSpPr txBox="1"/>
            <p:nvPr/>
          </p:nvSpPr>
          <p:spPr>
            <a:xfrm>
              <a:off x="4028879" y="6562112"/>
              <a:ext cx="6844332" cy="1107996"/>
            </a:xfrm>
            <a:prstGeom prst="rect">
              <a:avLst/>
            </a:prstGeom>
            <a:noFill/>
            <a:effectLst/>
          </p:spPr>
          <p:txBody>
            <a:bodyPr wrap="square" rtlCol="0">
              <a:spAutoFit/>
            </a:bodyPr>
            <a:lstStyle/>
            <a:p>
              <a:pPr algn="ctr"/>
              <a:r>
                <a:rPr lang="en-US" sz="6600" b="1" dirty="0">
                  <a:latin typeface="Helvetica" charset="0"/>
                  <a:ea typeface="Helvetica" charset="0"/>
                  <a:cs typeface="Helvetica" charset="0"/>
                </a:rPr>
                <a:t>Discussion</a:t>
              </a:r>
            </a:p>
          </p:txBody>
        </p:sp>
      </p:grpSp>
      <p:sp>
        <p:nvSpPr>
          <p:cNvPr id="118" name="TextBox 117"/>
          <p:cNvSpPr txBox="1"/>
          <p:nvPr/>
        </p:nvSpPr>
        <p:spPr>
          <a:xfrm>
            <a:off x="29432702" y="17554501"/>
            <a:ext cx="6875106" cy="2554545"/>
          </a:xfrm>
          <a:prstGeom prst="rect">
            <a:avLst/>
          </a:prstGeom>
          <a:noFill/>
        </p:spPr>
        <p:txBody>
          <a:bodyPr wrap="square" rtlCol="0">
            <a:spAutoFit/>
          </a:bodyPr>
          <a:lstStyle/>
          <a:p>
            <a:r>
              <a:rPr lang="en-US" sz="3200" dirty="0">
                <a:latin typeface="Helvetica" charset="0"/>
                <a:ea typeface="Helvetica" charset="0"/>
                <a:cs typeface="Helvetica" charset="0"/>
              </a:rPr>
              <a:t>Changing the two pragmatic factors captures the behavior observed after the explicit contrast manipulation</a:t>
            </a:r>
          </a:p>
          <a:p>
            <a:pPr marL="457200" indent="-457200">
              <a:buFontTx/>
              <a:buChar char="-"/>
            </a:pPr>
            <a:r>
              <a:rPr lang="en-US" sz="3200" dirty="0" err="1">
                <a:latin typeface="Helvetica" charset="0"/>
                <a:ea typeface="Helvetica" charset="0"/>
                <a:cs typeface="Helvetica" charset="0"/>
              </a:rPr>
              <a:t>Baserate</a:t>
            </a:r>
            <a:r>
              <a:rPr lang="en-US" sz="3200" dirty="0">
                <a:latin typeface="Helvetica" charset="0"/>
                <a:ea typeface="Helvetica" charset="0"/>
                <a:cs typeface="Helvetica" charset="0"/>
              </a:rPr>
              <a:t> of </a:t>
            </a:r>
            <a:r>
              <a:rPr lang="en-US" sz="3200" b="1" dirty="0">
                <a:latin typeface="Helvetica" charset="0"/>
                <a:ea typeface="Helvetica" charset="0"/>
                <a:cs typeface="Helvetica" charset="0"/>
              </a:rPr>
              <a:t>0.1</a:t>
            </a:r>
          </a:p>
          <a:p>
            <a:pPr marL="457200" indent="-457200">
              <a:buFontTx/>
              <a:buChar char="-"/>
            </a:pPr>
            <a:r>
              <a:rPr lang="en-US" sz="3200" dirty="0">
                <a:latin typeface="Helvetica" charset="0"/>
                <a:ea typeface="Helvetica" charset="0"/>
                <a:cs typeface="Helvetica" charset="0"/>
              </a:rPr>
              <a:t>Favoring </a:t>
            </a:r>
            <a:r>
              <a:rPr lang="en-US" sz="3200" dirty="0">
                <a:latin typeface="Courier"/>
                <a:ea typeface="Helvetica" charset="0"/>
                <a:cs typeface="Helvetica" charset="0"/>
              </a:rPr>
              <a:t>all?</a:t>
            </a:r>
            <a:r>
              <a:rPr lang="en-US" sz="3200" dirty="0">
                <a:latin typeface="Helvetica" panose="020B0604020202020204" pitchFamily="34" charset="0"/>
                <a:ea typeface="Helvetica" charset="0"/>
                <a:cs typeface="Helvetica" panose="020B0604020202020204" pitchFamily="34" charset="0"/>
              </a:rPr>
              <a:t> </a:t>
            </a:r>
            <a:r>
              <a:rPr lang="en-US" sz="3200" dirty="0">
                <a:latin typeface="Helvetica" charset="0"/>
                <a:ea typeface="Helvetica" charset="0"/>
                <a:cs typeface="Helvetica" charset="0"/>
              </a:rPr>
              <a:t>QUD</a:t>
            </a:r>
          </a:p>
        </p:txBody>
      </p:sp>
      <p:pic>
        <p:nvPicPr>
          <p:cNvPr id="3" name="Picture 2"/>
          <p:cNvPicPr>
            <a:picLocks noChangeAspect="1"/>
          </p:cNvPicPr>
          <p:nvPr/>
        </p:nvPicPr>
        <p:blipFill>
          <a:blip r:embed="rId10"/>
          <a:stretch>
            <a:fillRect/>
          </a:stretch>
        </p:blipFill>
        <p:spPr>
          <a:xfrm>
            <a:off x="36207781" y="381967"/>
            <a:ext cx="3929260" cy="3911796"/>
          </a:xfrm>
          <a:prstGeom prst="rect">
            <a:avLst/>
          </a:prstGeom>
        </p:spPr>
      </p:pic>
      <p:sp>
        <p:nvSpPr>
          <p:cNvPr id="75" name="TextBox 74"/>
          <p:cNvSpPr txBox="1"/>
          <p:nvPr/>
        </p:nvSpPr>
        <p:spPr>
          <a:xfrm>
            <a:off x="20968176" y="23086613"/>
            <a:ext cx="7961620" cy="5016758"/>
          </a:xfrm>
          <a:prstGeom prst="rect">
            <a:avLst/>
          </a:prstGeom>
          <a:noFill/>
        </p:spPr>
        <p:txBody>
          <a:bodyPr wrap="square" rtlCol="0">
            <a:spAutoFit/>
          </a:bodyPr>
          <a:lstStyle/>
          <a:p>
            <a:pPr marL="457200" indent="-457200">
              <a:buFontTx/>
              <a:buChar char="-"/>
            </a:pPr>
            <a:r>
              <a:rPr lang="en-US" sz="3200" dirty="0">
                <a:latin typeface="Helvetica" charset="0"/>
                <a:ea typeface="Helvetica" charset="0"/>
                <a:cs typeface="Helvetica" charset="0"/>
              </a:rPr>
              <a:t>We model pragmatic speaker behavior separately in both 2-frog and 4-frog contexts.</a:t>
            </a:r>
          </a:p>
          <a:p>
            <a:pPr marL="457200" indent="-457200">
              <a:buFontTx/>
              <a:buChar char="-"/>
            </a:pPr>
            <a:r>
              <a:rPr lang="en-US" sz="3200" dirty="0">
                <a:latin typeface="Helvetica" charset="0"/>
                <a:ea typeface="Helvetica" charset="0"/>
                <a:cs typeface="Helvetica" charset="0"/>
              </a:rPr>
              <a:t>In the 4-frog contexts we use two additional QUD: </a:t>
            </a:r>
            <a:r>
              <a:rPr lang="en-US" sz="3200" dirty="0">
                <a:latin typeface="Courier" charset="0"/>
                <a:ea typeface="Courier" charset="0"/>
                <a:cs typeface="Courier" charset="0"/>
              </a:rPr>
              <a:t>at-least-two?/ exactly-two? </a:t>
            </a:r>
            <a:r>
              <a:rPr lang="en-US" sz="3200" dirty="0">
                <a:latin typeface="Helvetica" panose="020B0604020202020204" pitchFamily="34" charset="0"/>
                <a:ea typeface="Courier" charset="0"/>
                <a:cs typeface="Helvetica" panose="020B0604020202020204" pitchFamily="34" charset="0"/>
              </a:rPr>
              <a:t>and we use two different interpretations of </a:t>
            </a:r>
            <a:r>
              <a:rPr lang="en-US" sz="3200" b="1" dirty="0">
                <a:latin typeface="Helvetica" charset="0"/>
                <a:ea typeface="Helvetica" charset="0"/>
                <a:cs typeface="Helvetica" charset="0"/>
              </a:rPr>
              <a:t>two:</a:t>
            </a:r>
            <a:r>
              <a:rPr lang="en-US" sz="3200" dirty="0">
                <a:latin typeface="Helvetica" charset="0"/>
                <a:ea typeface="Helvetica" charset="0"/>
                <a:cs typeface="Helvetica" charset="0"/>
              </a:rPr>
              <a:t> an </a:t>
            </a:r>
            <a:r>
              <a:rPr lang="en-US" sz="3200" b="1" dirty="0">
                <a:latin typeface="Helvetica" charset="0"/>
                <a:ea typeface="Helvetica" charset="0"/>
                <a:cs typeface="Helvetica" charset="0"/>
              </a:rPr>
              <a:t>at-least-two</a:t>
            </a:r>
            <a:r>
              <a:rPr lang="en-US" sz="3200" dirty="0">
                <a:latin typeface="Helvetica" charset="0"/>
                <a:ea typeface="Helvetica" charset="0"/>
                <a:cs typeface="Helvetica" charset="0"/>
              </a:rPr>
              <a:t> semantics and an </a:t>
            </a:r>
            <a:r>
              <a:rPr lang="en-US" sz="3200" b="1" dirty="0">
                <a:latin typeface="Helvetica" charset="0"/>
                <a:ea typeface="Helvetica" charset="0"/>
                <a:cs typeface="Helvetica" charset="0"/>
              </a:rPr>
              <a:t>exactly-two</a:t>
            </a:r>
            <a:r>
              <a:rPr lang="en-US" sz="3200" dirty="0">
                <a:latin typeface="Helvetica" charset="0"/>
                <a:ea typeface="Helvetica" charset="0"/>
                <a:cs typeface="Helvetica" charset="0"/>
              </a:rPr>
              <a:t> semantics.</a:t>
            </a:r>
          </a:p>
          <a:p>
            <a:r>
              <a:rPr lang="en-US" sz="3200" dirty="0">
                <a:latin typeface="Helvetica" panose="020B0604020202020204" pitchFamily="34" charset="0"/>
                <a:ea typeface="Courier" charset="0"/>
                <a:cs typeface="Helvetica" panose="020B0604020202020204" pitchFamily="34" charset="0"/>
              </a:rPr>
              <a:t> </a:t>
            </a:r>
            <a:r>
              <a:rPr lang="en-US" sz="3200" dirty="0">
                <a:latin typeface="Helvetica" charset="0"/>
                <a:ea typeface="Helvetica" charset="0"/>
                <a:cs typeface="Helvetica" charset="0"/>
              </a:rPr>
              <a:t> </a:t>
            </a:r>
          </a:p>
        </p:txBody>
      </p:sp>
      <p:sp>
        <p:nvSpPr>
          <p:cNvPr id="16" name="Rectangle 15"/>
          <p:cNvSpPr/>
          <p:nvPr/>
        </p:nvSpPr>
        <p:spPr>
          <a:xfrm>
            <a:off x="29357736" y="21869632"/>
            <a:ext cx="14533464" cy="4031873"/>
          </a:xfrm>
          <a:prstGeom prst="rect">
            <a:avLst/>
          </a:prstGeom>
        </p:spPr>
        <p:txBody>
          <a:bodyPr wrap="square">
            <a:spAutoFit/>
          </a:bodyPr>
          <a:lstStyle/>
          <a:p>
            <a:r>
              <a:rPr lang="en-US" sz="3200" dirty="0">
                <a:latin typeface="Helvetica" panose="020B0604020202020204" pitchFamily="34" charset="0"/>
                <a:cs typeface="Helvetica" panose="020B0604020202020204" pitchFamily="34" charset="0"/>
              </a:rPr>
              <a:t>Our model of ambiguity resolution in context captures the effect of the explicit contrast manipulation observed in adults in Musolino and Lidz (2003), and notably also captured the same effect in children</a:t>
            </a:r>
          </a:p>
          <a:p>
            <a:pPr marL="457200" indent="-457200">
              <a:buFontTx/>
              <a:buChar char="-"/>
            </a:pPr>
            <a:r>
              <a:rPr lang="en-US" sz="3200" dirty="0">
                <a:latin typeface="Helvetica" panose="020B0604020202020204" pitchFamily="34" charset="0"/>
                <a:cs typeface="Helvetica" panose="020B0604020202020204" pitchFamily="34" charset="0"/>
              </a:rPr>
              <a:t>Suggests that the same disambiguation mechanism is present in both children and adults; evidence for </a:t>
            </a:r>
            <a:r>
              <a:rPr lang="en-US" sz="3200" b="1" dirty="0">
                <a:latin typeface="Helvetica" panose="020B0604020202020204" pitchFamily="34" charset="0"/>
                <a:cs typeface="Helvetica" panose="020B0604020202020204" pitchFamily="34" charset="0"/>
              </a:rPr>
              <a:t>developmental continuity</a:t>
            </a:r>
            <a:r>
              <a:rPr lang="en-US" sz="3200" dirty="0">
                <a:latin typeface="Helvetica" panose="020B0604020202020204" pitchFamily="34" charset="0"/>
                <a:cs typeface="Helvetica" panose="020B0604020202020204" pitchFamily="34" charset="0"/>
              </a:rPr>
              <a:t>.</a:t>
            </a:r>
          </a:p>
          <a:p>
            <a:pPr marL="457200" indent="-457200">
              <a:buFontTx/>
              <a:buChar char="-"/>
            </a:pPr>
            <a:r>
              <a:rPr lang="en-US" sz="3200" dirty="0">
                <a:latin typeface="Helvetica" panose="020B0604020202020204" pitchFamily="34" charset="0"/>
                <a:cs typeface="Helvetica" panose="020B0604020202020204" pitchFamily="34" charset="0"/>
              </a:rPr>
              <a:t>The model also explains </a:t>
            </a:r>
            <a:r>
              <a:rPr lang="en-US" sz="3200" i="1" dirty="0">
                <a:latin typeface="Helvetica" panose="020B0604020202020204" pitchFamily="34" charset="0"/>
                <a:cs typeface="Helvetica" panose="020B0604020202020204" pitchFamily="34" charset="0"/>
              </a:rPr>
              <a:t>why</a:t>
            </a:r>
            <a:r>
              <a:rPr lang="en-US" sz="3200" dirty="0">
                <a:latin typeface="Helvetica" panose="020B0604020202020204" pitchFamily="34" charset="0"/>
                <a:cs typeface="Helvetica" panose="020B0604020202020204" pitchFamily="34" charset="0"/>
              </a:rPr>
              <a:t> the explicit contrast manipulation works: the pragmatic factors create a situation where </a:t>
            </a:r>
            <a:r>
              <a:rPr lang="en-US" sz="3200" dirty="0">
                <a:latin typeface="Courier"/>
                <a:cs typeface="Helvetica" panose="020B0604020202020204" pitchFamily="34" charset="0"/>
              </a:rPr>
              <a:t>two-not</a:t>
            </a:r>
            <a:r>
              <a:rPr lang="en-US" sz="3200" dirty="0">
                <a:latin typeface="Helvetica" panose="020B0604020202020204" pitchFamily="34" charset="0"/>
                <a:cs typeface="Helvetica" panose="020B0604020202020204" pitchFamily="34" charset="0"/>
              </a:rPr>
              <a:t> is still informative despite the ambiguity. </a:t>
            </a:r>
          </a:p>
        </p:txBody>
      </p:sp>
      <p:sp>
        <p:nvSpPr>
          <p:cNvPr id="19" name="Rectangle 18"/>
          <p:cNvSpPr/>
          <p:nvPr/>
        </p:nvSpPr>
        <p:spPr>
          <a:xfrm>
            <a:off x="1499481" y="7158865"/>
            <a:ext cx="11989662" cy="3093154"/>
          </a:xfrm>
          <a:prstGeom prst="rect">
            <a:avLst/>
          </a:prstGeom>
          <a:solidFill>
            <a:srgbClr val="00B0F0">
              <a:alpha val="10000"/>
            </a:srgbClr>
          </a:solidFill>
          <a:ln>
            <a:solidFill>
              <a:schemeClr val="accent1"/>
            </a:solidFill>
          </a:ln>
        </p:spPr>
        <p:txBody>
          <a:bodyPr wrap="square">
            <a:spAutoFit/>
          </a:bodyPr>
          <a:lstStyle/>
          <a:p>
            <a:r>
              <a:rPr lang="en-US" sz="3500" dirty="0">
                <a:latin typeface="Courier" charset="0"/>
                <a:ea typeface="Courier" charset="0"/>
                <a:cs typeface="Courier" charset="0"/>
              </a:rPr>
              <a:t>every-not</a:t>
            </a:r>
            <a:r>
              <a:rPr lang="en-US" sz="3500" dirty="0">
                <a:latin typeface="Helvetica" charset="0"/>
                <a:ea typeface="Helvetica" charset="0"/>
                <a:cs typeface="Helvetica" charset="0"/>
              </a:rPr>
              <a:t>:	</a:t>
            </a:r>
            <a:r>
              <a:rPr lang="en-US" sz="3500" b="1" i="1" dirty="0">
                <a:latin typeface="Helvetica" charset="0"/>
                <a:ea typeface="Helvetica" charset="0"/>
                <a:cs typeface="Helvetica" charset="0"/>
              </a:rPr>
              <a:t>Every horse didn’t jump over the fence.</a:t>
            </a:r>
            <a:endParaRPr lang="en-US" sz="1000" b="1" i="1" dirty="0">
              <a:latin typeface="Helvetica" charset="0"/>
              <a:ea typeface="Helvetica" charset="0"/>
              <a:cs typeface="Helvetica" charset="0"/>
            </a:endParaRPr>
          </a:p>
          <a:p>
            <a:endParaRPr lang="en-US" sz="1000" dirty="0">
              <a:latin typeface="Helvetica" charset="0"/>
              <a:ea typeface="Helvetica" charset="0"/>
              <a:cs typeface="Helvetica" charset="0"/>
            </a:endParaRPr>
          </a:p>
          <a:p>
            <a:r>
              <a:rPr lang="en-US" sz="3500" dirty="0">
                <a:latin typeface="Helvetica" charset="0"/>
                <a:ea typeface="Helvetica" charset="0"/>
                <a:cs typeface="Helvetica" charset="0"/>
              </a:rPr>
              <a:t>					a. 	∀ &gt;&gt; ¬ (</a:t>
            </a:r>
            <a:r>
              <a:rPr lang="en-US" sz="3500" dirty="0">
                <a:solidFill>
                  <a:srgbClr val="00B150"/>
                </a:solidFill>
                <a:latin typeface="Helvetica" charset="0"/>
                <a:ea typeface="Helvetica" charset="0"/>
                <a:cs typeface="Helvetica" charset="0"/>
              </a:rPr>
              <a:t>surface</a:t>
            </a:r>
            <a:r>
              <a:rPr lang="en-US" sz="3500" dirty="0">
                <a:latin typeface="Helvetica" charset="0"/>
                <a:ea typeface="Helvetica" charset="0"/>
                <a:cs typeface="Helvetica" charset="0"/>
              </a:rPr>
              <a:t> scope):</a:t>
            </a:r>
          </a:p>
          <a:p>
            <a:r>
              <a:rPr lang="en-US" sz="3500" dirty="0">
                <a:latin typeface="Helvetica" charset="0"/>
                <a:ea typeface="Helvetica" charset="0"/>
                <a:cs typeface="Helvetica" charset="0"/>
              </a:rPr>
              <a:t>						</a:t>
            </a:r>
            <a:r>
              <a:rPr lang="en-US" sz="3500" b="1" dirty="0">
                <a:latin typeface="Helvetica" charset="0"/>
                <a:ea typeface="Helvetica" charset="0"/>
                <a:cs typeface="Helvetica" charset="0"/>
              </a:rPr>
              <a:t>None </a:t>
            </a:r>
            <a:r>
              <a:rPr lang="en-US" sz="3500" dirty="0">
                <a:latin typeface="Helvetica" charset="0"/>
                <a:ea typeface="Helvetica" charset="0"/>
                <a:cs typeface="Helvetica" charset="0"/>
              </a:rPr>
              <a:t>of the horses jumped over the fence.</a:t>
            </a:r>
            <a:endParaRPr lang="en-US" sz="1000" dirty="0">
              <a:latin typeface="Helvetica" charset="0"/>
              <a:ea typeface="Helvetica" charset="0"/>
              <a:cs typeface="Helvetica" charset="0"/>
            </a:endParaRPr>
          </a:p>
          <a:p>
            <a:endParaRPr lang="en-US" sz="1000" dirty="0">
              <a:latin typeface="Helvetica" charset="0"/>
              <a:ea typeface="Helvetica" charset="0"/>
              <a:cs typeface="Helvetica" charset="0"/>
            </a:endParaRPr>
          </a:p>
          <a:p>
            <a:r>
              <a:rPr lang="en-US" sz="3500" dirty="0">
                <a:latin typeface="Helvetica" charset="0"/>
                <a:ea typeface="Helvetica" charset="0"/>
                <a:cs typeface="Helvetica" charset="0"/>
              </a:rPr>
              <a:t>					b.		 ¬ &gt;&gt; ∀ (</a:t>
            </a:r>
            <a:r>
              <a:rPr lang="en-US" sz="3500" dirty="0">
                <a:solidFill>
                  <a:srgbClr val="FF0000"/>
                </a:solidFill>
                <a:latin typeface="Helvetica" charset="0"/>
                <a:ea typeface="Helvetica" charset="0"/>
                <a:cs typeface="Helvetica" charset="0"/>
              </a:rPr>
              <a:t>inverse</a:t>
            </a:r>
            <a:r>
              <a:rPr lang="en-US" sz="3500" dirty="0">
                <a:latin typeface="Helvetica" charset="0"/>
                <a:ea typeface="Helvetica" charset="0"/>
                <a:cs typeface="Helvetica" charset="0"/>
              </a:rPr>
              <a:t> scope):</a:t>
            </a:r>
          </a:p>
          <a:p>
            <a:r>
              <a:rPr lang="en-US" sz="3500" dirty="0">
                <a:latin typeface="Helvetica" charset="0"/>
                <a:ea typeface="Helvetica" charset="0"/>
                <a:cs typeface="Helvetica" charset="0"/>
              </a:rPr>
              <a:t>						</a:t>
            </a:r>
            <a:r>
              <a:rPr lang="en-US" sz="3500" b="1" dirty="0">
                <a:latin typeface="Helvetica" charset="0"/>
                <a:ea typeface="Helvetica" charset="0"/>
                <a:cs typeface="Helvetica" charset="0"/>
              </a:rPr>
              <a:t>Not all </a:t>
            </a:r>
            <a:r>
              <a:rPr lang="en-US" sz="3500" dirty="0">
                <a:latin typeface="Helvetica" charset="0"/>
                <a:ea typeface="Helvetica" charset="0"/>
                <a:cs typeface="Helvetica" charset="0"/>
              </a:rPr>
              <a:t>of the horses jumped over the fence.</a:t>
            </a:r>
          </a:p>
        </p:txBody>
      </p:sp>
      <p:sp>
        <p:nvSpPr>
          <p:cNvPr id="72" name="TextBox 71"/>
          <p:cNvSpPr txBox="1"/>
          <p:nvPr/>
        </p:nvSpPr>
        <p:spPr>
          <a:xfrm>
            <a:off x="15493840" y="17951831"/>
            <a:ext cx="7801555" cy="2554545"/>
          </a:xfrm>
          <a:prstGeom prst="rect">
            <a:avLst/>
          </a:prstGeom>
          <a:noFill/>
        </p:spPr>
        <p:txBody>
          <a:bodyPr wrap="square" rtlCol="0">
            <a:spAutoFit/>
          </a:bodyPr>
          <a:lstStyle/>
          <a:p>
            <a:r>
              <a:rPr lang="en-US" sz="3200" b="1" dirty="0">
                <a:latin typeface="Helvetica" panose="020B0604020202020204" pitchFamily="34" charset="0"/>
                <a:ea typeface="Helvetica" charset="0"/>
                <a:cs typeface="Helvetica" panose="020B0604020202020204" pitchFamily="34" charset="0"/>
              </a:rPr>
              <a:t>Interpretations: </a:t>
            </a:r>
            <a:r>
              <a:rPr lang="en-US" sz="3200" b="1" dirty="0">
                <a:latin typeface="Helvetica" charset="0"/>
                <a:ea typeface="Helvetica" charset="0"/>
                <a:cs typeface="Helvetica" charset="0"/>
              </a:rPr>
              <a:t>	</a:t>
            </a:r>
          </a:p>
          <a:p>
            <a:r>
              <a:rPr lang="en-US" sz="3200" dirty="0">
                <a:latin typeface="Helvetica" charset="0"/>
                <a:ea typeface="Helvetica" charset="0"/>
                <a:cs typeface="Helvetica" charset="0"/>
              </a:rPr>
              <a:t>	</a:t>
            </a:r>
            <a:r>
              <a:rPr lang="en-US" sz="3200" dirty="0" err="1">
                <a:latin typeface="Helvetica" charset="0"/>
                <a:ea typeface="Helvetica" charset="0"/>
                <a:cs typeface="Helvetica" charset="0"/>
              </a:rPr>
              <a:t>i</a:t>
            </a:r>
            <a:r>
              <a:rPr lang="en-US" sz="3200" dirty="0">
                <a:latin typeface="Helvetica" charset="0"/>
                <a:ea typeface="Helvetica" charset="0"/>
                <a:cs typeface="Helvetica" charset="0"/>
              </a:rPr>
              <a:t> ∊ {</a:t>
            </a:r>
            <a:r>
              <a:rPr lang="en-US" sz="3200" dirty="0" err="1">
                <a:latin typeface="Courier" charset="0"/>
                <a:ea typeface="Courier" charset="0"/>
                <a:cs typeface="Courier" charset="0"/>
              </a:rPr>
              <a:t>surface,inverse</a:t>
            </a:r>
            <a:r>
              <a:rPr lang="en-US" sz="3200" dirty="0">
                <a:latin typeface="Helvetica" charset="0"/>
                <a:ea typeface="Helvetica" charset="0"/>
                <a:cs typeface="Helvetica" charset="0"/>
              </a:rPr>
              <a:t>}</a:t>
            </a:r>
          </a:p>
          <a:p>
            <a:r>
              <a:rPr lang="en-US" sz="3200" b="1" dirty="0">
                <a:latin typeface="Helvetica" charset="0"/>
                <a:ea typeface="Helvetica" charset="0"/>
                <a:cs typeface="Helvetica" charset="0"/>
              </a:rPr>
              <a:t>QUDs:</a:t>
            </a:r>
          </a:p>
          <a:p>
            <a:r>
              <a:rPr lang="en-US" sz="3200" dirty="0">
                <a:latin typeface="Helvetica" charset="0"/>
                <a:ea typeface="Helvetica" charset="0"/>
                <a:cs typeface="Helvetica" charset="0"/>
              </a:rPr>
              <a:t>	q ∊ {</a:t>
            </a:r>
            <a:r>
              <a:rPr lang="en-US" sz="3200" dirty="0">
                <a:latin typeface="Courier" charset="0"/>
                <a:ea typeface="Courier" charset="0"/>
                <a:cs typeface="Courier" charset="0"/>
              </a:rPr>
              <a:t>how-many?,all?,none?, </a:t>
            </a:r>
          </a:p>
          <a:p>
            <a:r>
              <a:rPr lang="en-US" sz="3200" dirty="0">
                <a:latin typeface="Courier" charset="0"/>
                <a:ea typeface="Courier" charset="0"/>
                <a:cs typeface="Courier" charset="0"/>
              </a:rPr>
              <a:t>	</a:t>
            </a:r>
            <a:r>
              <a:rPr lang="en-US" sz="3200" dirty="0" err="1">
                <a:latin typeface="Courier" charset="0"/>
                <a:ea typeface="Courier" charset="0"/>
                <a:cs typeface="Courier" charset="0"/>
              </a:rPr>
              <a:t>at-least-two?,exactly-two</a:t>
            </a:r>
            <a:r>
              <a:rPr lang="en-US" sz="3200" dirty="0">
                <a:latin typeface="Courier" charset="0"/>
                <a:ea typeface="Courier" charset="0"/>
                <a:cs typeface="Courier" charset="0"/>
              </a:rPr>
              <a:t>?</a:t>
            </a:r>
            <a:r>
              <a:rPr lang="en-US" sz="3200" dirty="0">
                <a:latin typeface="Helvetica" charset="0"/>
                <a:ea typeface="Helvetica" charset="0"/>
                <a:cs typeface="Helvetica" charset="0"/>
              </a:rPr>
              <a:t>}</a:t>
            </a:r>
          </a:p>
        </p:txBody>
      </p:sp>
      <p:sp>
        <p:nvSpPr>
          <p:cNvPr id="14" name="Rectangle 13"/>
          <p:cNvSpPr/>
          <p:nvPr/>
        </p:nvSpPr>
        <p:spPr>
          <a:xfrm>
            <a:off x="23278046" y="17962258"/>
            <a:ext cx="5549011" cy="2554545"/>
          </a:xfrm>
          <a:prstGeom prst="rect">
            <a:avLst/>
          </a:prstGeom>
        </p:spPr>
        <p:txBody>
          <a:bodyPr wrap="square">
            <a:spAutoFit/>
          </a:bodyPr>
          <a:lstStyle/>
          <a:p>
            <a:r>
              <a:rPr lang="en-US" sz="3200" b="1" dirty="0">
                <a:latin typeface="Helvetica" charset="0"/>
                <a:ea typeface="Helvetica" charset="0"/>
                <a:cs typeface="Helvetica" charset="0"/>
              </a:rPr>
              <a:t>World states: </a:t>
            </a:r>
          </a:p>
          <a:p>
            <a:r>
              <a:rPr lang="en-US" sz="3200" dirty="0">
                <a:latin typeface="Helvetica" charset="0"/>
                <a:ea typeface="Helvetica" charset="0"/>
                <a:cs typeface="Helvetica" charset="0"/>
              </a:rPr>
              <a:t>	w ∊ {</a:t>
            </a:r>
            <a:r>
              <a:rPr lang="en-US" sz="3200" dirty="0">
                <a:latin typeface="Courier" charset="0"/>
                <a:ea typeface="Courier" charset="0"/>
                <a:cs typeface="Courier" charset="0"/>
              </a:rPr>
              <a:t>0,1,2} and 			{0,1,2,3,4}</a:t>
            </a:r>
            <a:endParaRPr lang="en-US" sz="3200" dirty="0">
              <a:latin typeface="Helvetica" charset="0"/>
              <a:ea typeface="Helvetica" charset="0"/>
              <a:cs typeface="Helvetica" charset="0"/>
            </a:endParaRPr>
          </a:p>
          <a:p>
            <a:r>
              <a:rPr lang="en-US" sz="3200" b="1" dirty="0">
                <a:latin typeface="Helvetica" charset="0"/>
                <a:ea typeface="Helvetica" charset="0"/>
                <a:cs typeface="Helvetica" charset="0"/>
              </a:rPr>
              <a:t>Utterances:</a:t>
            </a:r>
          </a:p>
          <a:p>
            <a:r>
              <a:rPr lang="en-US" sz="3200" dirty="0">
                <a:latin typeface="Helvetica" charset="0"/>
                <a:ea typeface="Helvetica" charset="0"/>
                <a:cs typeface="Helvetica" charset="0"/>
              </a:rPr>
              <a:t>	u ∊ {</a:t>
            </a:r>
            <a:r>
              <a:rPr lang="en-US" sz="3200" dirty="0">
                <a:latin typeface="Courier" charset="0"/>
                <a:ea typeface="Courier" charset="0"/>
                <a:cs typeface="Courier" charset="0"/>
              </a:rPr>
              <a:t>two-</a:t>
            </a:r>
            <a:r>
              <a:rPr lang="en-US" sz="3200" dirty="0" err="1">
                <a:latin typeface="Courier" charset="0"/>
                <a:ea typeface="Courier" charset="0"/>
                <a:cs typeface="Courier" charset="0"/>
              </a:rPr>
              <a:t>not,null</a:t>
            </a:r>
            <a:r>
              <a:rPr lang="en-US" sz="3200" dirty="0">
                <a:latin typeface="Helvetica" charset="0"/>
                <a:ea typeface="Helvetica" charset="0"/>
                <a:cs typeface="Helvetica" charset="0"/>
              </a:rPr>
              <a:t>}</a:t>
            </a:r>
          </a:p>
        </p:txBody>
      </p:sp>
      <p:sp>
        <p:nvSpPr>
          <p:cNvPr id="92" name="Rectangle 91"/>
          <p:cNvSpPr/>
          <p:nvPr/>
        </p:nvSpPr>
        <p:spPr>
          <a:xfrm>
            <a:off x="15192412" y="17936014"/>
            <a:ext cx="13511739" cy="2705858"/>
          </a:xfrm>
          <a:prstGeom prst="rect">
            <a:avLst/>
          </a:prstGeom>
          <a:solidFill>
            <a:schemeClr val="accent1">
              <a:lumMod val="40000"/>
              <a:lumOff val="60000"/>
              <a:alpha val="13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Helvetica" charset="0"/>
              <a:ea typeface="Helvetica" charset="0"/>
              <a:cs typeface="Helvetica" charset="0"/>
            </a:endParaRPr>
          </a:p>
        </p:txBody>
      </p:sp>
      <p:sp>
        <p:nvSpPr>
          <p:cNvPr id="109" name="Rectangle 108">
            <a:extLst>
              <a:ext uri="{FF2B5EF4-FFF2-40B4-BE49-F238E27FC236}">
                <a16:creationId xmlns:a16="http://schemas.microsoft.com/office/drawing/2014/main" id="{B0C2B74B-A441-4BFD-95E8-40D6ADEE7341}"/>
              </a:ext>
            </a:extLst>
          </p:cNvPr>
          <p:cNvSpPr/>
          <p:nvPr/>
        </p:nvSpPr>
        <p:spPr>
          <a:xfrm>
            <a:off x="1489846" y="23923153"/>
            <a:ext cx="11989662" cy="3093154"/>
          </a:xfrm>
          <a:prstGeom prst="rect">
            <a:avLst/>
          </a:prstGeom>
          <a:solidFill>
            <a:srgbClr val="00B0F0">
              <a:alpha val="10000"/>
            </a:srgbClr>
          </a:solidFill>
          <a:ln>
            <a:solidFill>
              <a:schemeClr val="accent1"/>
            </a:solidFill>
          </a:ln>
        </p:spPr>
        <p:txBody>
          <a:bodyPr wrap="square">
            <a:spAutoFit/>
          </a:bodyPr>
          <a:lstStyle/>
          <a:p>
            <a:r>
              <a:rPr lang="en-US" sz="3500" dirty="0">
                <a:latin typeface="Courier" charset="0"/>
                <a:ea typeface="Courier" charset="0"/>
                <a:cs typeface="Courier" charset="0"/>
              </a:rPr>
              <a:t>two-not</a:t>
            </a:r>
            <a:r>
              <a:rPr lang="en-US" sz="3500" dirty="0">
                <a:latin typeface="Helvetica" charset="0"/>
                <a:ea typeface="Helvetica" charset="0"/>
                <a:cs typeface="Helvetica" charset="0"/>
              </a:rPr>
              <a:t>:	</a:t>
            </a:r>
            <a:r>
              <a:rPr lang="en-US" sz="3500" b="1" i="1" dirty="0">
                <a:latin typeface="Helvetica" charset="0"/>
                <a:ea typeface="Helvetica" charset="0"/>
                <a:cs typeface="Helvetica" charset="0"/>
              </a:rPr>
              <a:t>Two frogs didn’t jump over the rock</a:t>
            </a:r>
            <a:endParaRPr lang="en-US" sz="1000" b="1" i="1" dirty="0">
              <a:latin typeface="Helvetica" charset="0"/>
              <a:ea typeface="Helvetica" charset="0"/>
              <a:cs typeface="Helvetica" charset="0"/>
            </a:endParaRPr>
          </a:p>
          <a:p>
            <a:endParaRPr lang="en-US" sz="1000" dirty="0">
              <a:latin typeface="Helvetica" charset="0"/>
              <a:ea typeface="Helvetica" charset="0"/>
              <a:cs typeface="Helvetica" charset="0"/>
            </a:endParaRPr>
          </a:p>
          <a:p>
            <a:r>
              <a:rPr lang="en-US" sz="3500" dirty="0">
                <a:latin typeface="Helvetica" charset="0"/>
                <a:ea typeface="Helvetica" charset="0"/>
                <a:cs typeface="Helvetica" charset="0"/>
              </a:rPr>
              <a:t>					a. 	2 &gt;&gt; ¬ (</a:t>
            </a:r>
            <a:r>
              <a:rPr lang="en-US" sz="3500" dirty="0">
                <a:solidFill>
                  <a:srgbClr val="00B150"/>
                </a:solidFill>
                <a:latin typeface="Helvetica" charset="0"/>
                <a:ea typeface="Helvetica" charset="0"/>
                <a:cs typeface="Helvetica" charset="0"/>
              </a:rPr>
              <a:t>surface</a:t>
            </a:r>
            <a:r>
              <a:rPr lang="en-US" sz="3500" dirty="0">
                <a:latin typeface="Helvetica" charset="0"/>
                <a:ea typeface="Helvetica" charset="0"/>
                <a:cs typeface="Helvetica" charset="0"/>
              </a:rPr>
              <a:t> scope):</a:t>
            </a:r>
          </a:p>
          <a:p>
            <a:r>
              <a:rPr lang="en-US" sz="3500" dirty="0">
                <a:latin typeface="Helvetica" charset="0"/>
                <a:ea typeface="Helvetica" charset="0"/>
                <a:cs typeface="Helvetica" charset="0"/>
              </a:rPr>
              <a:t>						</a:t>
            </a:r>
            <a:r>
              <a:rPr lang="en-US" sz="3500" b="1" dirty="0">
                <a:latin typeface="Helvetica" charset="0"/>
                <a:ea typeface="Helvetica" charset="0"/>
                <a:cs typeface="Helvetica" charset="0"/>
              </a:rPr>
              <a:t>Two</a:t>
            </a:r>
            <a:r>
              <a:rPr lang="en-US" sz="3500" dirty="0">
                <a:latin typeface="Helvetica" charset="0"/>
                <a:ea typeface="Helvetica" charset="0"/>
                <a:cs typeface="Helvetica" charset="0"/>
              </a:rPr>
              <a:t> frogs are such that they did</a:t>
            </a:r>
            <a:r>
              <a:rPr lang="en-US" sz="3500" b="1" dirty="0">
                <a:latin typeface="Helvetica" charset="0"/>
                <a:ea typeface="Helvetica" charset="0"/>
                <a:cs typeface="Helvetica" charset="0"/>
              </a:rPr>
              <a:t>n’t</a:t>
            </a:r>
            <a:r>
              <a:rPr lang="en-US" sz="3500" dirty="0">
                <a:latin typeface="Helvetica" charset="0"/>
                <a:ea typeface="Helvetica" charset="0"/>
                <a:cs typeface="Helvetica" charset="0"/>
              </a:rPr>
              <a:t> jump.</a:t>
            </a:r>
            <a:endParaRPr lang="en-US" sz="1000" dirty="0">
              <a:latin typeface="Helvetica" charset="0"/>
              <a:ea typeface="Helvetica" charset="0"/>
              <a:cs typeface="Helvetica" charset="0"/>
            </a:endParaRPr>
          </a:p>
          <a:p>
            <a:endParaRPr lang="en-US" sz="1000" dirty="0">
              <a:latin typeface="Helvetica" charset="0"/>
              <a:ea typeface="Helvetica" charset="0"/>
              <a:cs typeface="Helvetica" charset="0"/>
            </a:endParaRPr>
          </a:p>
          <a:p>
            <a:r>
              <a:rPr lang="en-US" sz="3500" dirty="0">
                <a:latin typeface="Helvetica" charset="0"/>
                <a:ea typeface="Helvetica" charset="0"/>
                <a:cs typeface="Helvetica" charset="0"/>
              </a:rPr>
              <a:t>					b.		 ¬ &gt;&gt; 2 (</a:t>
            </a:r>
            <a:r>
              <a:rPr lang="en-US" sz="3500" dirty="0">
                <a:solidFill>
                  <a:srgbClr val="FF0000"/>
                </a:solidFill>
                <a:latin typeface="Helvetica" charset="0"/>
                <a:ea typeface="Helvetica" charset="0"/>
                <a:cs typeface="Helvetica" charset="0"/>
              </a:rPr>
              <a:t>inverse</a:t>
            </a:r>
            <a:r>
              <a:rPr lang="en-US" sz="3500" dirty="0">
                <a:latin typeface="Helvetica" charset="0"/>
                <a:ea typeface="Helvetica" charset="0"/>
                <a:cs typeface="Helvetica" charset="0"/>
              </a:rPr>
              <a:t> scope):</a:t>
            </a:r>
          </a:p>
          <a:p>
            <a:r>
              <a:rPr lang="en-US" sz="3500" dirty="0">
                <a:latin typeface="Helvetica" charset="0"/>
                <a:ea typeface="Helvetica" charset="0"/>
                <a:cs typeface="Helvetica" charset="0"/>
              </a:rPr>
              <a:t>						It is </a:t>
            </a:r>
            <a:r>
              <a:rPr lang="en-US" sz="3500" b="1" dirty="0">
                <a:latin typeface="Helvetica" charset="0"/>
                <a:ea typeface="Helvetica" charset="0"/>
                <a:cs typeface="Helvetica" charset="0"/>
              </a:rPr>
              <a:t>not</a:t>
            </a:r>
            <a:r>
              <a:rPr lang="en-US" sz="3500" dirty="0">
                <a:latin typeface="Helvetica" charset="0"/>
                <a:ea typeface="Helvetica" charset="0"/>
                <a:cs typeface="Helvetica" charset="0"/>
              </a:rPr>
              <a:t> the case that </a:t>
            </a:r>
            <a:r>
              <a:rPr lang="en-US" sz="3500" b="1" dirty="0">
                <a:latin typeface="Helvetica" charset="0"/>
                <a:ea typeface="Helvetica" charset="0"/>
                <a:cs typeface="Helvetica" charset="0"/>
              </a:rPr>
              <a:t>two</a:t>
            </a:r>
            <a:r>
              <a:rPr lang="en-US" sz="3500" dirty="0">
                <a:latin typeface="Helvetica" charset="0"/>
                <a:ea typeface="Helvetica" charset="0"/>
                <a:cs typeface="Helvetica" charset="0"/>
              </a:rPr>
              <a:t> frogs jumped.</a:t>
            </a:r>
          </a:p>
        </p:txBody>
      </p:sp>
      <p:sp>
        <p:nvSpPr>
          <p:cNvPr id="116" name="TextBox 115">
            <a:extLst>
              <a:ext uri="{FF2B5EF4-FFF2-40B4-BE49-F238E27FC236}">
                <a16:creationId xmlns:a16="http://schemas.microsoft.com/office/drawing/2014/main" id="{17BF042B-9C15-46E9-BF43-63E86A777B20}"/>
              </a:ext>
            </a:extLst>
          </p:cNvPr>
          <p:cNvSpPr txBox="1"/>
          <p:nvPr/>
        </p:nvSpPr>
        <p:spPr>
          <a:xfrm>
            <a:off x="1156611" y="14119818"/>
            <a:ext cx="12664156" cy="738664"/>
          </a:xfrm>
          <a:prstGeom prst="rect">
            <a:avLst/>
          </a:prstGeom>
          <a:noFill/>
        </p:spPr>
        <p:txBody>
          <a:bodyPr wrap="square" rtlCol="0">
            <a:spAutoFit/>
          </a:bodyPr>
          <a:lstStyle/>
          <a:p>
            <a:pPr algn="ctr"/>
            <a:r>
              <a:rPr lang="en-US" sz="4200" b="1" dirty="0">
                <a:solidFill>
                  <a:schemeClr val="accent1">
                    <a:lumMod val="50000"/>
                  </a:schemeClr>
                </a:solidFill>
                <a:latin typeface="Helvetica" charset="0"/>
                <a:ea typeface="Helvetica" charset="0"/>
                <a:cs typeface="Helvetica" charset="0"/>
              </a:rPr>
              <a:t>Why do children behave differently than adults?</a:t>
            </a:r>
          </a:p>
        </p:txBody>
      </p:sp>
      <p:pic>
        <p:nvPicPr>
          <p:cNvPr id="26" name="Picture 25">
            <a:extLst>
              <a:ext uri="{FF2B5EF4-FFF2-40B4-BE49-F238E27FC236}">
                <a16:creationId xmlns:a16="http://schemas.microsoft.com/office/drawing/2014/main" id="{87CDAF56-BA52-4BC5-A6D1-3675E718FA7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020269" y="29772077"/>
            <a:ext cx="8043067" cy="649216"/>
          </a:xfrm>
          <a:prstGeom prst="rect">
            <a:avLst/>
          </a:prstGeom>
        </p:spPr>
      </p:pic>
      <p:pic>
        <p:nvPicPr>
          <p:cNvPr id="30" name="Picture 29">
            <a:extLst>
              <a:ext uri="{FF2B5EF4-FFF2-40B4-BE49-F238E27FC236}">
                <a16:creationId xmlns:a16="http://schemas.microsoft.com/office/drawing/2014/main" id="{C0735CB4-5FC5-4345-87E5-288020E5095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936502" y="30547881"/>
            <a:ext cx="9401297" cy="692727"/>
          </a:xfrm>
          <a:prstGeom prst="rect">
            <a:avLst/>
          </a:prstGeom>
        </p:spPr>
      </p:pic>
      <p:pic>
        <p:nvPicPr>
          <p:cNvPr id="35" name="Picture 34">
            <a:extLst>
              <a:ext uri="{FF2B5EF4-FFF2-40B4-BE49-F238E27FC236}">
                <a16:creationId xmlns:a16="http://schemas.microsoft.com/office/drawing/2014/main" id="{91DF447F-C340-41C3-9C88-2ACF07DD4B6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4936502" y="31363827"/>
            <a:ext cx="6890809" cy="1057500"/>
          </a:xfrm>
          <a:prstGeom prst="rect">
            <a:avLst/>
          </a:prstGeom>
        </p:spPr>
      </p:pic>
      <p:pic>
        <p:nvPicPr>
          <p:cNvPr id="37" name="Picture 36">
            <a:extLst>
              <a:ext uri="{FF2B5EF4-FFF2-40B4-BE49-F238E27FC236}">
                <a16:creationId xmlns:a16="http://schemas.microsoft.com/office/drawing/2014/main" id="{7B8CBF04-3631-450C-82E1-6B62E5966AD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2958831" y="6503067"/>
            <a:ext cx="10544175" cy="2981325"/>
          </a:xfrm>
          <a:prstGeom prst="rect">
            <a:avLst/>
          </a:prstGeom>
        </p:spPr>
      </p:pic>
      <p:pic>
        <p:nvPicPr>
          <p:cNvPr id="45" name="Picture 44">
            <a:extLst>
              <a:ext uri="{FF2B5EF4-FFF2-40B4-BE49-F238E27FC236}">
                <a16:creationId xmlns:a16="http://schemas.microsoft.com/office/drawing/2014/main" id="{D613E970-06E9-4139-AD28-CB1762579045}"/>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7303593" y="11132019"/>
            <a:ext cx="4943475" cy="3228975"/>
          </a:xfrm>
          <a:prstGeom prst="rect">
            <a:avLst/>
          </a:prstGeom>
        </p:spPr>
      </p:pic>
      <p:sp>
        <p:nvSpPr>
          <p:cNvPr id="128" name="TextBox 127">
            <a:extLst>
              <a:ext uri="{FF2B5EF4-FFF2-40B4-BE49-F238E27FC236}">
                <a16:creationId xmlns:a16="http://schemas.microsoft.com/office/drawing/2014/main" id="{09C2DA8E-62D0-4C63-A4AB-8CBB3C23E455}"/>
              </a:ext>
            </a:extLst>
          </p:cNvPr>
          <p:cNvSpPr txBox="1"/>
          <p:nvPr/>
        </p:nvSpPr>
        <p:spPr>
          <a:xfrm>
            <a:off x="36611263" y="17563899"/>
            <a:ext cx="6891743" cy="3046988"/>
          </a:xfrm>
          <a:prstGeom prst="rect">
            <a:avLst/>
          </a:prstGeom>
          <a:noFill/>
        </p:spPr>
        <p:txBody>
          <a:bodyPr wrap="square" rtlCol="0">
            <a:spAutoFit/>
          </a:bodyPr>
          <a:lstStyle/>
          <a:p>
            <a:r>
              <a:rPr lang="en-US" sz="3200" dirty="0">
                <a:latin typeface="Helvetica" charset="0"/>
                <a:ea typeface="Helvetica" charset="0"/>
                <a:cs typeface="Helvetica" charset="0"/>
              </a:rPr>
              <a:t>Capturing the asymmetry: 2-frog vs. 4-frog.</a:t>
            </a:r>
          </a:p>
          <a:p>
            <a:pPr marL="457200" indent="-457200">
              <a:buFontTx/>
              <a:buChar char="-"/>
            </a:pPr>
            <a:r>
              <a:rPr lang="en-US" sz="3200" dirty="0">
                <a:latin typeface="Helvetica" charset="0"/>
                <a:ea typeface="Helvetica" charset="0"/>
                <a:cs typeface="Helvetica" charset="0"/>
              </a:rPr>
              <a:t>Same parameter settings should give rise to the asymmetry</a:t>
            </a:r>
          </a:p>
          <a:p>
            <a:pPr marL="457200" indent="-457200">
              <a:buFontTx/>
              <a:buChar char="-"/>
            </a:pPr>
            <a:r>
              <a:rPr lang="en-US" sz="3200" dirty="0">
                <a:latin typeface="Helvetica" charset="0"/>
                <a:ea typeface="Helvetica" charset="0"/>
                <a:cs typeface="Helvetica" charset="0"/>
              </a:rPr>
              <a:t>Need an </a:t>
            </a:r>
            <a:r>
              <a:rPr lang="en-US" sz="3200" b="1" dirty="0">
                <a:latin typeface="Helvetica" charset="0"/>
                <a:ea typeface="Helvetica" charset="0"/>
                <a:cs typeface="Helvetica" charset="0"/>
              </a:rPr>
              <a:t>exactly-two</a:t>
            </a:r>
            <a:r>
              <a:rPr lang="en-US" sz="3200" dirty="0">
                <a:latin typeface="Helvetica" charset="0"/>
                <a:ea typeface="Helvetica" charset="0"/>
                <a:cs typeface="Helvetica" charset="0"/>
              </a:rPr>
              <a:t> semantics and a </a:t>
            </a:r>
            <a:r>
              <a:rPr lang="en-US" sz="3200" b="1" dirty="0">
                <a:latin typeface="Helvetica" charset="0"/>
                <a:ea typeface="Helvetica" charset="0"/>
                <a:cs typeface="Helvetica" charset="0"/>
              </a:rPr>
              <a:t>P(</a:t>
            </a:r>
            <a:r>
              <a:rPr lang="en-US" sz="3200" b="1" dirty="0" err="1">
                <a:latin typeface="Helvetica" charset="0"/>
                <a:ea typeface="Helvetica" charset="0"/>
                <a:cs typeface="Helvetica" charset="0"/>
              </a:rPr>
              <a:t>inv</a:t>
            </a:r>
            <a:r>
              <a:rPr lang="en-US" sz="3200" b="1" dirty="0">
                <a:latin typeface="Helvetica" charset="0"/>
                <a:ea typeface="Helvetica" charset="0"/>
                <a:cs typeface="Helvetica" charset="0"/>
              </a:rPr>
              <a:t>) = 0.1</a:t>
            </a:r>
          </a:p>
        </p:txBody>
      </p:sp>
      <p:sp>
        <p:nvSpPr>
          <p:cNvPr id="129" name="Rectangle 128">
            <a:extLst>
              <a:ext uri="{FF2B5EF4-FFF2-40B4-BE49-F238E27FC236}">
                <a16:creationId xmlns:a16="http://schemas.microsoft.com/office/drawing/2014/main" id="{A67F620A-CB9E-46E8-A5D8-D7C512EA7BCD}"/>
              </a:ext>
            </a:extLst>
          </p:cNvPr>
          <p:cNvSpPr/>
          <p:nvPr/>
        </p:nvSpPr>
        <p:spPr>
          <a:xfrm>
            <a:off x="175668" y="22806521"/>
            <a:ext cx="14618019" cy="1077218"/>
          </a:xfrm>
          <a:prstGeom prst="rect">
            <a:avLst/>
          </a:prstGeom>
        </p:spPr>
        <p:txBody>
          <a:bodyPr wrap="square">
            <a:spAutoFit/>
          </a:bodyPr>
          <a:lstStyle/>
          <a:p>
            <a:r>
              <a:rPr lang="en-US" sz="3200" dirty="0">
                <a:latin typeface="Helvetica" panose="020B0604020202020204" pitchFamily="34" charset="0"/>
                <a:cs typeface="Helvetica" panose="020B0604020202020204" pitchFamily="34" charset="0"/>
              </a:rPr>
              <a:t>Musolino and Lidz (2003) were interested in </a:t>
            </a:r>
            <a:r>
              <a:rPr lang="en-US" sz="3200" b="1" dirty="0">
                <a:latin typeface="Helvetica" panose="020B0604020202020204" pitchFamily="34" charset="0"/>
                <a:cs typeface="Helvetica" panose="020B0604020202020204" pitchFamily="34" charset="0"/>
              </a:rPr>
              <a:t>developmental continuity</a:t>
            </a:r>
            <a:r>
              <a:rPr lang="en-US" sz="3200" dirty="0">
                <a:latin typeface="Helvetica" panose="020B0604020202020204" pitchFamily="34" charset="0"/>
                <a:cs typeface="Helvetica" panose="020B0604020202020204" pitchFamily="34" charset="0"/>
              </a:rPr>
              <a:t>: are child and adult ambiguity resolution behavior in context qualitatively similar?</a:t>
            </a:r>
            <a:endParaRPr lang="en-US" sz="3200" dirty="0">
              <a:latin typeface="Helvetica" panose="020B0604020202020204" pitchFamily="34" charset="0"/>
              <a:ea typeface="Helvetica" charset="0"/>
              <a:cs typeface="Helvetica" panose="020B0604020202020204" pitchFamily="34" charset="0"/>
            </a:endParaRPr>
          </a:p>
        </p:txBody>
      </p:sp>
      <p:sp>
        <p:nvSpPr>
          <p:cNvPr id="131" name="Rectangle 130">
            <a:extLst>
              <a:ext uri="{FF2B5EF4-FFF2-40B4-BE49-F238E27FC236}">
                <a16:creationId xmlns:a16="http://schemas.microsoft.com/office/drawing/2014/main" id="{9C696C9D-2FF4-4A72-A589-A748EA6F0595}"/>
              </a:ext>
            </a:extLst>
          </p:cNvPr>
          <p:cNvSpPr/>
          <p:nvPr/>
        </p:nvSpPr>
        <p:spPr>
          <a:xfrm>
            <a:off x="14793264" y="29760753"/>
            <a:ext cx="9661931" cy="785171"/>
          </a:xfrm>
          <a:prstGeom prst="rect">
            <a:avLst/>
          </a:prstGeom>
          <a:solidFill>
            <a:srgbClr val="FF0066">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24BF3BE1-03F9-4A37-9761-A770594C1EFB}"/>
              </a:ext>
            </a:extLst>
          </p:cNvPr>
          <p:cNvSpPr/>
          <p:nvPr/>
        </p:nvSpPr>
        <p:spPr>
          <a:xfrm>
            <a:off x="14791169" y="30545923"/>
            <a:ext cx="9646585" cy="779411"/>
          </a:xfrm>
          <a:prstGeom prst="rect">
            <a:avLst/>
          </a:prstGeom>
          <a:solidFill>
            <a:srgbClr val="00B150">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64120A37-57DE-414A-99B0-6ADD6D0BD2BD}"/>
              </a:ext>
            </a:extLst>
          </p:cNvPr>
          <p:cNvSpPr/>
          <p:nvPr/>
        </p:nvSpPr>
        <p:spPr>
          <a:xfrm>
            <a:off x="14793264" y="31323594"/>
            <a:ext cx="9627049" cy="1414059"/>
          </a:xfrm>
          <a:prstGeom prst="rect">
            <a:avLst/>
          </a:prstGeom>
          <a:solidFill>
            <a:srgbClr val="FF0066">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E80A89A1-A57C-4379-AC79-DB90D0947BAD}"/>
              </a:ext>
            </a:extLst>
          </p:cNvPr>
          <p:cNvSpPr/>
          <p:nvPr/>
        </p:nvSpPr>
        <p:spPr>
          <a:xfrm>
            <a:off x="29336340" y="25756246"/>
            <a:ext cx="14533464" cy="2062103"/>
          </a:xfrm>
          <a:prstGeom prst="rect">
            <a:avLst/>
          </a:prstGeom>
        </p:spPr>
        <p:txBody>
          <a:bodyPr wrap="square">
            <a:spAutoFit/>
          </a:bodyPr>
          <a:lstStyle/>
          <a:p>
            <a:r>
              <a:rPr lang="en-US" sz="3200" dirty="0">
                <a:latin typeface="Helvetica" panose="020B0604020202020204" pitchFamily="34" charset="0"/>
                <a:cs typeface="Helvetica" panose="020B0604020202020204" pitchFamily="34" charset="0"/>
              </a:rPr>
              <a:t>The model also seamlessly captures Musolino and </a:t>
            </a:r>
            <a:r>
              <a:rPr lang="en-US" sz="3200" dirty="0" err="1">
                <a:latin typeface="Helvetica" panose="020B0604020202020204" pitchFamily="34" charset="0"/>
                <a:cs typeface="Helvetica" panose="020B0604020202020204" pitchFamily="34" charset="0"/>
              </a:rPr>
              <a:t>Lidz’s</a:t>
            </a:r>
            <a:r>
              <a:rPr lang="en-US" sz="3200" dirty="0">
                <a:latin typeface="Helvetica" panose="020B0604020202020204" pitchFamily="34" charset="0"/>
                <a:cs typeface="Helvetica" panose="020B0604020202020204" pitchFamily="34" charset="0"/>
              </a:rPr>
              <a:t> (2003) results from the 2-of-4 context: with the very same parameter values that yield low endorsement rates for 1-of-2 contexts</a:t>
            </a:r>
          </a:p>
          <a:p>
            <a:pPr marL="457200" indent="-457200">
              <a:buFontTx/>
              <a:buChar char="-"/>
            </a:pPr>
            <a:r>
              <a:rPr lang="en-US" sz="3200" dirty="0">
                <a:latin typeface="Helvetica" panose="020B0604020202020204" pitchFamily="34" charset="0"/>
                <a:cs typeface="Helvetica" panose="020B0604020202020204" pitchFamily="34" charset="0"/>
              </a:rPr>
              <a:t>Can only do this with an </a:t>
            </a:r>
            <a:r>
              <a:rPr lang="en-US" sz="3200" b="1" dirty="0">
                <a:latin typeface="Helvetica" panose="020B0604020202020204" pitchFamily="34" charset="0"/>
                <a:cs typeface="Helvetica" panose="020B0604020202020204" pitchFamily="34" charset="0"/>
              </a:rPr>
              <a:t>exactly-two</a:t>
            </a:r>
            <a:r>
              <a:rPr lang="en-US" sz="3200" dirty="0">
                <a:latin typeface="Helvetica" panose="020B0604020202020204" pitchFamily="34" charset="0"/>
                <a:cs typeface="Helvetica" panose="020B0604020202020204" pitchFamily="34" charset="0"/>
              </a:rPr>
              <a:t> semantics</a:t>
            </a:r>
          </a:p>
        </p:txBody>
      </p:sp>
      <p:sp>
        <p:nvSpPr>
          <p:cNvPr id="138" name="Rectangle 137">
            <a:extLst>
              <a:ext uri="{FF2B5EF4-FFF2-40B4-BE49-F238E27FC236}">
                <a16:creationId xmlns:a16="http://schemas.microsoft.com/office/drawing/2014/main" id="{90FEB113-8687-4CB0-B8A2-2A217A19E1E7}"/>
              </a:ext>
            </a:extLst>
          </p:cNvPr>
          <p:cNvSpPr/>
          <p:nvPr/>
        </p:nvSpPr>
        <p:spPr>
          <a:xfrm>
            <a:off x="29341187" y="27826014"/>
            <a:ext cx="14533464" cy="1569660"/>
          </a:xfrm>
          <a:prstGeom prst="rect">
            <a:avLst/>
          </a:prstGeom>
        </p:spPr>
        <p:txBody>
          <a:bodyPr wrap="square">
            <a:spAutoFit/>
          </a:bodyPr>
          <a:lstStyle/>
          <a:p>
            <a:r>
              <a:rPr lang="en-US" sz="3200" dirty="0">
                <a:latin typeface="Helvetica" panose="020B0604020202020204" pitchFamily="34" charset="0"/>
                <a:cs typeface="Helvetica" panose="020B0604020202020204" pitchFamily="34" charset="0"/>
              </a:rPr>
              <a:t>The model underscores the complexity of the disambiguation</a:t>
            </a:r>
          </a:p>
          <a:p>
            <a:r>
              <a:rPr lang="en-US" sz="3200" dirty="0">
                <a:latin typeface="Helvetica" panose="020B0604020202020204" pitchFamily="34" charset="0"/>
                <a:cs typeface="Helvetica" panose="020B0604020202020204" pitchFamily="34" charset="0"/>
              </a:rPr>
              <a:t>-	Confluence of factors contributes to how these ambiguities are resolved</a:t>
            </a:r>
          </a:p>
          <a:p>
            <a:r>
              <a:rPr lang="en-US" sz="3200" dirty="0">
                <a:latin typeface="Helvetica" panose="020B0604020202020204" pitchFamily="34" charset="0"/>
                <a:cs typeface="Helvetica" panose="020B0604020202020204" pitchFamily="34" charset="0"/>
              </a:rPr>
              <a:t>-	Pragmatics seems to matter more, but scope is still matters</a:t>
            </a:r>
          </a:p>
        </p:txBody>
      </p:sp>
      <p:sp>
        <p:nvSpPr>
          <p:cNvPr id="33" name="TextBox 32"/>
          <p:cNvSpPr txBox="1"/>
          <p:nvPr/>
        </p:nvSpPr>
        <p:spPr>
          <a:xfrm>
            <a:off x="29470049" y="9516602"/>
            <a:ext cx="14263707" cy="1077218"/>
          </a:xfrm>
          <a:prstGeom prst="rect">
            <a:avLst/>
          </a:prstGeom>
          <a:noFill/>
        </p:spPr>
        <p:txBody>
          <a:bodyPr wrap="square" rtlCol="0">
            <a:spAutoFit/>
          </a:bodyPr>
          <a:lstStyle/>
          <a:p>
            <a:r>
              <a:rPr lang="en-US" sz="3200" dirty="0">
                <a:latin typeface="Helvetica" charset="0"/>
                <a:ea typeface="Helvetica" charset="0"/>
                <a:cs typeface="Helvetica" charset="0"/>
              </a:rPr>
              <a:t>Adult behavior is best captured when the </a:t>
            </a:r>
            <a:r>
              <a:rPr lang="en-US" sz="3200" dirty="0" err="1">
                <a:latin typeface="Helvetica" charset="0"/>
                <a:ea typeface="Helvetica" charset="0"/>
                <a:cs typeface="Helvetica" charset="0"/>
              </a:rPr>
              <a:t>baserate</a:t>
            </a:r>
            <a:r>
              <a:rPr lang="en-US" sz="3200" dirty="0">
                <a:latin typeface="Helvetica" charset="0"/>
                <a:ea typeface="Helvetica" charset="0"/>
                <a:cs typeface="Helvetica" charset="0"/>
              </a:rPr>
              <a:t> is low (0.1) an the QUD isn’t </a:t>
            </a:r>
            <a:r>
              <a:rPr lang="en-US" sz="3200" dirty="0">
                <a:latin typeface="Courier"/>
                <a:ea typeface="Helvetica" charset="0"/>
                <a:cs typeface="Helvetica" charset="0"/>
              </a:rPr>
              <a:t>all? </a:t>
            </a:r>
          </a:p>
        </p:txBody>
      </p:sp>
      <p:sp>
        <p:nvSpPr>
          <p:cNvPr id="71" name="TextBox 70">
            <a:extLst>
              <a:ext uri="{FF2B5EF4-FFF2-40B4-BE49-F238E27FC236}">
                <a16:creationId xmlns:a16="http://schemas.microsoft.com/office/drawing/2014/main" id="{EF25DB67-E21E-4EE0-821F-CA444EDA7760}"/>
              </a:ext>
            </a:extLst>
          </p:cNvPr>
          <p:cNvSpPr txBox="1"/>
          <p:nvPr/>
        </p:nvSpPr>
        <p:spPr>
          <a:xfrm>
            <a:off x="776637" y="13094307"/>
            <a:ext cx="6645481" cy="738664"/>
          </a:xfrm>
          <a:prstGeom prst="rect">
            <a:avLst/>
          </a:prstGeom>
          <a:noFill/>
        </p:spPr>
        <p:txBody>
          <a:bodyPr wrap="square" rtlCol="0">
            <a:spAutoFit/>
          </a:bodyPr>
          <a:lstStyle/>
          <a:p>
            <a:r>
              <a:rPr lang="en-US" sz="3200" dirty="0">
                <a:latin typeface="Helvetica" charset="0"/>
                <a:ea typeface="Helvetica" charset="0"/>
                <a:cs typeface="Helvetica" charset="0"/>
              </a:rPr>
              <a:t>Adults:               Children:</a:t>
            </a:r>
          </a:p>
          <a:p>
            <a:endParaRPr lang="en-US" sz="500" dirty="0">
              <a:latin typeface="Helvetica" charset="0"/>
              <a:ea typeface="Helvetica" charset="0"/>
              <a:cs typeface="Helvetica" charset="0"/>
            </a:endParaRPr>
          </a:p>
          <a:p>
            <a:endParaRPr lang="en-US" sz="500" dirty="0">
              <a:latin typeface="Helvetica" charset="0"/>
              <a:ea typeface="Helvetica" charset="0"/>
              <a:cs typeface="Helvetica" charset="0"/>
            </a:endParaRPr>
          </a:p>
        </p:txBody>
      </p:sp>
      <p:pic>
        <p:nvPicPr>
          <p:cNvPr id="78" name="Picture 77">
            <a:extLst>
              <a:ext uri="{FF2B5EF4-FFF2-40B4-BE49-F238E27FC236}">
                <a16:creationId xmlns:a16="http://schemas.microsoft.com/office/drawing/2014/main" id="{1FF0FE8B-F778-4FE7-A47F-74E6E54E8A49}"/>
              </a:ext>
            </a:extLst>
          </p:cNvPr>
          <p:cNvPicPr>
            <a:picLocks noChangeAspect="1"/>
          </p:cNvPicPr>
          <p:nvPr/>
        </p:nvPicPr>
        <p:blipFill>
          <a:blip r:embed="rId16"/>
          <a:stretch>
            <a:fillRect/>
          </a:stretch>
        </p:blipFill>
        <p:spPr>
          <a:xfrm>
            <a:off x="9771648" y="10651756"/>
            <a:ext cx="2857831" cy="2531847"/>
          </a:xfrm>
          <a:prstGeom prst="rect">
            <a:avLst/>
          </a:prstGeom>
        </p:spPr>
      </p:pic>
      <p:pic>
        <p:nvPicPr>
          <p:cNvPr id="79" name="Picture 78">
            <a:extLst>
              <a:ext uri="{FF2B5EF4-FFF2-40B4-BE49-F238E27FC236}">
                <a16:creationId xmlns:a16="http://schemas.microsoft.com/office/drawing/2014/main" id="{001200D8-4041-4116-BC8F-9E6C3F652DF7}"/>
              </a:ext>
            </a:extLst>
          </p:cNvPr>
          <p:cNvPicPr>
            <a:picLocks noChangeAspect="1"/>
          </p:cNvPicPr>
          <p:nvPr/>
        </p:nvPicPr>
        <p:blipFill>
          <a:blip r:embed="rId17"/>
          <a:stretch>
            <a:fillRect/>
          </a:stretch>
        </p:blipFill>
        <p:spPr>
          <a:xfrm>
            <a:off x="8968096" y="11758656"/>
            <a:ext cx="796358" cy="758273"/>
          </a:xfrm>
          <a:prstGeom prst="rect">
            <a:avLst/>
          </a:prstGeom>
        </p:spPr>
      </p:pic>
      <p:pic>
        <p:nvPicPr>
          <p:cNvPr id="80" name="Picture 79">
            <a:extLst>
              <a:ext uri="{FF2B5EF4-FFF2-40B4-BE49-F238E27FC236}">
                <a16:creationId xmlns:a16="http://schemas.microsoft.com/office/drawing/2014/main" id="{D45B3ADA-1EE0-4D85-90F2-75D879F9C9EA}"/>
              </a:ext>
            </a:extLst>
          </p:cNvPr>
          <p:cNvPicPr>
            <a:picLocks noChangeAspect="1"/>
          </p:cNvPicPr>
          <p:nvPr/>
        </p:nvPicPr>
        <p:blipFill>
          <a:blip r:embed="rId17"/>
          <a:stretch>
            <a:fillRect/>
          </a:stretch>
        </p:blipFill>
        <p:spPr>
          <a:xfrm>
            <a:off x="8366868" y="11126160"/>
            <a:ext cx="729855" cy="694950"/>
          </a:xfrm>
          <a:prstGeom prst="rect">
            <a:avLst/>
          </a:prstGeom>
        </p:spPr>
      </p:pic>
      <p:pic>
        <p:nvPicPr>
          <p:cNvPr id="81" name="Picture 80">
            <a:extLst>
              <a:ext uri="{FF2B5EF4-FFF2-40B4-BE49-F238E27FC236}">
                <a16:creationId xmlns:a16="http://schemas.microsoft.com/office/drawing/2014/main" id="{32417F60-1B96-4AE0-8F1E-8626603FAC51}"/>
              </a:ext>
            </a:extLst>
          </p:cNvPr>
          <p:cNvPicPr>
            <a:picLocks noChangeAspect="1"/>
          </p:cNvPicPr>
          <p:nvPr/>
        </p:nvPicPr>
        <p:blipFill>
          <a:blip r:embed="rId18"/>
          <a:stretch>
            <a:fillRect/>
          </a:stretch>
        </p:blipFill>
        <p:spPr>
          <a:xfrm>
            <a:off x="9314249" y="10474250"/>
            <a:ext cx="581805" cy="584403"/>
          </a:xfrm>
          <a:prstGeom prst="rect">
            <a:avLst/>
          </a:prstGeom>
        </p:spPr>
      </p:pic>
      <p:pic>
        <p:nvPicPr>
          <p:cNvPr id="85" name="Picture 84">
            <a:extLst>
              <a:ext uri="{FF2B5EF4-FFF2-40B4-BE49-F238E27FC236}">
                <a16:creationId xmlns:a16="http://schemas.microsoft.com/office/drawing/2014/main" id="{A9BD64BF-7B3B-4620-9AAD-1B791541DD31}"/>
              </a:ext>
            </a:extLst>
          </p:cNvPr>
          <p:cNvPicPr>
            <a:picLocks noChangeAspect="1"/>
          </p:cNvPicPr>
          <p:nvPr/>
        </p:nvPicPr>
        <p:blipFill>
          <a:blip r:embed="rId19"/>
          <a:stretch>
            <a:fillRect/>
          </a:stretch>
        </p:blipFill>
        <p:spPr>
          <a:xfrm>
            <a:off x="13100274" y="10539239"/>
            <a:ext cx="519414" cy="519414"/>
          </a:xfrm>
          <a:prstGeom prst="rect">
            <a:avLst/>
          </a:prstGeom>
        </p:spPr>
      </p:pic>
      <p:pic>
        <p:nvPicPr>
          <p:cNvPr id="76" name="Picture 75">
            <a:extLst>
              <a:ext uri="{FF2B5EF4-FFF2-40B4-BE49-F238E27FC236}">
                <a16:creationId xmlns:a16="http://schemas.microsoft.com/office/drawing/2014/main" id="{81AE674A-2320-46A1-A1DE-CBC9EC3467E4}"/>
              </a:ext>
            </a:extLst>
          </p:cNvPr>
          <p:cNvPicPr>
            <a:picLocks noChangeAspect="1"/>
          </p:cNvPicPr>
          <p:nvPr/>
        </p:nvPicPr>
        <p:blipFill>
          <a:blip r:embed="rId17"/>
          <a:stretch>
            <a:fillRect/>
          </a:stretch>
        </p:blipFill>
        <p:spPr>
          <a:xfrm>
            <a:off x="12761862" y="12080031"/>
            <a:ext cx="1150078" cy="1095075"/>
          </a:xfrm>
          <a:prstGeom prst="rect">
            <a:avLst/>
          </a:prstGeom>
        </p:spPr>
      </p:pic>
      <p:sp>
        <p:nvSpPr>
          <p:cNvPr id="89" name="TextBox 88">
            <a:extLst>
              <a:ext uri="{FF2B5EF4-FFF2-40B4-BE49-F238E27FC236}">
                <a16:creationId xmlns:a16="http://schemas.microsoft.com/office/drawing/2014/main" id="{2E1B66E9-FF70-4036-A65B-8F3BD9E9C97A}"/>
              </a:ext>
            </a:extLst>
          </p:cNvPr>
          <p:cNvSpPr txBox="1"/>
          <p:nvPr/>
        </p:nvSpPr>
        <p:spPr>
          <a:xfrm>
            <a:off x="8008467" y="13149222"/>
            <a:ext cx="6383611" cy="1231106"/>
          </a:xfrm>
          <a:prstGeom prst="rect">
            <a:avLst/>
          </a:prstGeom>
          <a:noFill/>
        </p:spPr>
        <p:txBody>
          <a:bodyPr wrap="square" rtlCol="0">
            <a:spAutoFit/>
          </a:bodyPr>
          <a:lstStyle/>
          <a:p>
            <a:r>
              <a:rPr lang="en-US" sz="3200" dirty="0">
                <a:latin typeface="Helvetica" charset="0"/>
                <a:ea typeface="Helvetica" charset="0"/>
                <a:cs typeface="Helvetica" charset="0"/>
              </a:rPr>
              <a:t>Fig 1. </a:t>
            </a:r>
            <a:r>
              <a:rPr lang="en-US" sz="3200" dirty="0">
                <a:latin typeface="Courier" charset="0"/>
                <a:ea typeface="Courier" charset="0"/>
                <a:cs typeface="Courier" charset="0"/>
              </a:rPr>
              <a:t>every-not</a:t>
            </a:r>
            <a:r>
              <a:rPr lang="en-US" sz="3200" dirty="0">
                <a:latin typeface="Helvetica" panose="020B0604020202020204" pitchFamily="34" charset="0"/>
                <a:ea typeface="Courier" charset="0"/>
                <a:cs typeface="Helvetica" panose="020B0604020202020204" pitchFamily="34" charset="0"/>
              </a:rPr>
              <a:t>: </a:t>
            </a:r>
            <a:r>
              <a:rPr lang="en-US" sz="3200" dirty="0">
                <a:solidFill>
                  <a:srgbClr val="00B150"/>
                </a:solidFill>
                <a:latin typeface="Helvetica" panose="020B0604020202020204" pitchFamily="34" charset="0"/>
                <a:ea typeface="Courier" charset="0"/>
                <a:cs typeface="Helvetica" panose="020B0604020202020204" pitchFamily="34" charset="0"/>
              </a:rPr>
              <a:t>surface</a:t>
            </a:r>
            <a:r>
              <a:rPr lang="en-US" sz="3200" dirty="0">
                <a:latin typeface="Helvetica" panose="020B0604020202020204" pitchFamily="34" charset="0"/>
                <a:ea typeface="Courier" charset="0"/>
                <a:cs typeface="Helvetica" panose="020B0604020202020204" pitchFamily="34" charset="0"/>
              </a:rPr>
              <a:t> is </a:t>
            </a:r>
            <a:r>
              <a:rPr lang="en-US" sz="3200" dirty="0">
                <a:solidFill>
                  <a:srgbClr val="2E34FF"/>
                </a:solidFill>
                <a:latin typeface="Helvetica" panose="020B0604020202020204" pitchFamily="34" charset="0"/>
                <a:ea typeface="Courier" charset="0"/>
                <a:cs typeface="Helvetica" panose="020B0604020202020204" pitchFamily="34" charset="0"/>
              </a:rPr>
              <a:t>true</a:t>
            </a:r>
            <a:r>
              <a:rPr lang="en-US" sz="3200" dirty="0">
                <a:latin typeface="Helvetica" panose="020B0604020202020204" pitchFamily="34" charset="0"/>
                <a:ea typeface="Courier" charset="0"/>
                <a:cs typeface="Helvetica" panose="020B0604020202020204" pitchFamily="34" charset="0"/>
              </a:rPr>
              <a:t> and </a:t>
            </a:r>
            <a:r>
              <a:rPr lang="en-US" sz="3200" dirty="0">
                <a:solidFill>
                  <a:srgbClr val="FF0000"/>
                </a:solidFill>
                <a:latin typeface="Helvetica" panose="020B0604020202020204" pitchFamily="34" charset="0"/>
                <a:ea typeface="Courier" charset="0"/>
                <a:cs typeface="Helvetica" panose="020B0604020202020204" pitchFamily="34" charset="0"/>
              </a:rPr>
              <a:t>inverse</a:t>
            </a:r>
            <a:r>
              <a:rPr lang="en-US" sz="3200" dirty="0">
                <a:latin typeface="Helvetica" panose="020B0604020202020204" pitchFamily="34" charset="0"/>
                <a:ea typeface="Courier" charset="0"/>
                <a:cs typeface="Helvetica" panose="020B0604020202020204" pitchFamily="34" charset="0"/>
              </a:rPr>
              <a:t> is </a:t>
            </a:r>
            <a:r>
              <a:rPr lang="en-US" sz="3200" dirty="0">
                <a:solidFill>
                  <a:srgbClr val="EF00A9"/>
                </a:solidFill>
                <a:latin typeface="Helvetica" panose="020B0604020202020204" pitchFamily="34" charset="0"/>
                <a:ea typeface="Courier" charset="0"/>
                <a:cs typeface="Helvetica" panose="020B0604020202020204" pitchFamily="34" charset="0"/>
              </a:rPr>
              <a:t>false</a:t>
            </a:r>
            <a:r>
              <a:rPr lang="en-US" sz="3200" dirty="0">
                <a:latin typeface="Helvetica" charset="0"/>
                <a:ea typeface="Helvetica" charset="0"/>
                <a:cs typeface="Helvetica" charset="0"/>
              </a:rPr>
              <a:t> </a:t>
            </a:r>
          </a:p>
          <a:p>
            <a:endParaRPr lang="en-US" sz="500" dirty="0">
              <a:latin typeface="Helvetica" charset="0"/>
              <a:ea typeface="Helvetica" charset="0"/>
              <a:cs typeface="Helvetica" charset="0"/>
            </a:endParaRPr>
          </a:p>
          <a:p>
            <a:endParaRPr lang="en-US" sz="500" dirty="0">
              <a:latin typeface="Helvetica" charset="0"/>
              <a:ea typeface="Helvetica" charset="0"/>
              <a:cs typeface="Helvetica" charset="0"/>
            </a:endParaRPr>
          </a:p>
        </p:txBody>
      </p:sp>
      <p:pic>
        <p:nvPicPr>
          <p:cNvPr id="12" name="Picture 11">
            <a:extLst>
              <a:ext uri="{FF2B5EF4-FFF2-40B4-BE49-F238E27FC236}">
                <a16:creationId xmlns:a16="http://schemas.microsoft.com/office/drawing/2014/main" id="{2D50A0F5-7160-4A62-90CC-11FD680298DD}"/>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396043" y="12830197"/>
            <a:ext cx="1028357" cy="1028357"/>
          </a:xfrm>
          <a:prstGeom prst="rect">
            <a:avLst/>
          </a:prstGeom>
        </p:spPr>
      </p:pic>
      <p:pic>
        <p:nvPicPr>
          <p:cNvPr id="15" name="Picture 14">
            <a:extLst>
              <a:ext uri="{FF2B5EF4-FFF2-40B4-BE49-F238E27FC236}">
                <a16:creationId xmlns:a16="http://schemas.microsoft.com/office/drawing/2014/main" id="{F1917D98-D46F-4A6F-BD9F-EF8225222466}"/>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746104" y="12807830"/>
            <a:ext cx="1050724" cy="1050724"/>
          </a:xfrm>
          <a:prstGeom prst="rect">
            <a:avLst/>
          </a:prstGeom>
        </p:spPr>
      </p:pic>
      <p:sp>
        <p:nvSpPr>
          <p:cNvPr id="90" name="Rectangle 89">
            <a:extLst>
              <a:ext uri="{FF2B5EF4-FFF2-40B4-BE49-F238E27FC236}">
                <a16:creationId xmlns:a16="http://schemas.microsoft.com/office/drawing/2014/main" id="{C5E5002A-D77A-41CC-A94F-FDCAC3484728}"/>
              </a:ext>
            </a:extLst>
          </p:cNvPr>
          <p:cNvSpPr/>
          <p:nvPr/>
        </p:nvSpPr>
        <p:spPr>
          <a:xfrm>
            <a:off x="270017" y="20437647"/>
            <a:ext cx="14380893" cy="1569660"/>
          </a:xfrm>
          <a:prstGeom prst="rect">
            <a:avLst/>
          </a:prstGeom>
        </p:spPr>
        <p:txBody>
          <a:bodyPr wrap="square">
            <a:spAutoFit/>
          </a:bodyPr>
          <a:lstStyle/>
          <a:p>
            <a:r>
              <a:rPr lang="en-US" sz="3200" dirty="0">
                <a:latin typeface="Helvetica" panose="020B0604020202020204" pitchFamily="34" charset="0"/>
                <a:ea typeface="Helvetica" charset="0"/>
                <a:cs typeface="Helvetica" panose="020B0604020202020204" pitchFamily="34" charset="0"/>
              </a:rPr>
              <a:t>Found that the pragmatic factors dealing with </a:t>
            </a:r>
            <a:r>
              <a:rPr lang="en-US" sz="3200" b="1" dirty="0">
                <a:latin typeface="Helvetica" panose="020B0604020202020204" pitchFamily="34" charset="0"/>
                <a:ea typeface="Helvetica" charset="0"/>
                <a:cs typeface="Helvetica" panose="020B0604020202020204" pitchFamily="34" charset="0"/>
              </a:rPr>
              <a:t>world knowledge </a:t>
            </a:r>
            <a:r>
              <a:rPr lang="en-US" sz="3200" dirty="0">
                <a:latin typeface="Helvetica" panose="020B0604020202020204" pitchFamily="34" charset="0"/>
                <a:ea typeface="Helvetica" charset="0"/>
                <a:cs typeface="Helvetica" panose="020B0604020202020204" pitchFamily="34" charset="0"/>
              </a:rPr>
              <a:t>and beliefs about </a:t>
            </a:r>
            <a:r>
              <a:rPr lang="en-US" sz="3200" b="1" dirty="0">
                <a:latin typeface="Helvetica" panose="020B0604020202020204" pitchFamily="34" charset="0"/>
                <a:ea typeface="Helvetica" charset="0"/>
                <a:cs typeface="Helvetica" panose="020B0604020202020204" pitchFamily="34" charset="0"/>
              </a:rPr>
              <a:t>the question under discussion (QUD) </a:t>
            </a:r>
            <a:r>
              <a:rPr lang="en-US" sz="3200" dirty="0">
                <a:latin typeface="Helvetica" panose="020B0604020202020204" pitchFamily="34" charset="0"/>
                <a:ea typeface="Helvetica" charset="0"/>
                <a:cs typeface="Helvetica" panose="020B0604020202020204" pitchFamily="34" charset="0"/>
              </a:rPr>
              <a:t>play a stronger role than a grammatical factor like scope when disambiguating </a:t>
            </a:r>
            <a:r>
              <a:rPr lang="en-US" sz="3200" dirty="0">
                <a:latin typeface="Courier"/>
                <a:ea typeface="Helvetica" charset="0"/>
                <a:cs typeface="Helvetica" panose="020B0604020202020204" pitchFamily="34" charset="0"/>
              </a:rPr>
              <a:t>every-not</a:t>
            </a:r>
            <a:r>
              <a:rPr lang="en-US" sz="3200" dirty="0">
                <a:latin typeface="Helvetica" panose="020B0604020202020204" pitchFamily="34" charset="0"/>
                <a:ea typeface="Helvetica" charset="0"/>
                <a:cs typeface="Helvetica" panose="020B0604020202020204" pitchFamily="34" charset="0"/>
              </a:rPr>
              <a:t>.</a:t>
            </a:r>
          </a:p>
        </p:txBody>
      </p:sp>
      <p:sp>
        <p:nvSpPr>
          <p:cNvPr id="93" name="TextBox 92">
            <a:extLst>
              <a:ext uri="{FF2B5EF4-FFF2-40B4-BE49-F238E27FC236}">
                <a16:creationId xmlns:a16="http://schemas.microsoft.com/office/drawing/2014/main" id="{D15FAEA7-7BCB-480A-B1FC-E584B362FE49}"/>
              </a:ext>
            </a:extLst>
          </p:cNvPr>
          <p:cNvSpPr txBox="1"/>
          <p:nvPr/>
        </p:nvSpPr>
        <p:spPr>
          <a:xfrm>
            <a:off x="253837" y="11461656"/>
            <a:ext cx="7987842" cy="1077218"/>
          </a:xfrm>
          <a:prstGeom prst="rect">
            <a:avLst/>
          </a:prstGeom>
          <a:noFill/>
        </p:spPr>
        <p:txBody>
          <a:bodyPr wrap="square" rtlCol="0">
            <a:spAutoFit/>
          </a:bodyPr>
          <a:lstStyle/>
          <a:p>
            <a:r>
              <a:rPr lang="en-US" sz="3200" dirty="0">
                <a:latin typeface="Helvetica" charset="0"/>
                <a:ea typeface="Helvetica" charset="0"/>
                <a:cs typeface="Helvetica" charset="0"/>
              </a:rPr>
              <a:t>A truth-value judgment task (TVJT) is used to measure listener </a:t>
            </a:r>
            <a:r>
              <a:rPr lang="en-US" sz="3200" b="1" dirty="0">
                <a:latin typeface="Helvetica" charset="0"/>
                <a:ea typeface="Helvetica" charset="0"/>
                <a:cs typeface="Helvetica" charset="0"/>
              </a:rPr>
              <a:t>endorsement</a:t>
            </a:r>
            <a:endParaRPr lang="en-US" sz="500" dirty="0">
              <a:latin typeface="Helvetica" charset="0"/>
              <a:ea typeface="Helvetica" charset="0"/>
              <a:cs typeface="Helvetica" charset="0"/>
            </a:endParaRPr>
          </a:p>
        </p:txBody>
      </p:sp>
      <p:sp>
        <p:nvSpPr>
          <p:cNvPr id="95" name="TextBox 94">
            <a:extLst>
              <a:ext uri="{FF2B5EF4-FFF2-40B4-BE49-F238E27FC236}">
                <a16:creationId xmlns:a16="http://schemas.microsoft.com/office/drawing/2014/main" id="{FC82A87E-0398-41AF-8E8A-7737BCA27A61}"/>
              </a:ext>
            </a:extLst>
          </p:cNvPr>
          <p:cNvSpPr txBox="1"/>
          <p:nvPr/>
        </p:nvSpPr>
        <p:spPr>
          <a:xfrm>
            <a:off x="682755" y="22110083"/>
            <a:ext cx="12664156" cy="738664"/>
          </a:xfrm>
          <a:prstGeom prst="rect">
            <a:avLst/>
          </a:prstGeom>
          <a:noFill/>
        </p:spPr>
        <p:txBody>
          <a:bodyPr wrap="square" rtlCol="0">
            <a:spAutoFit/>
          </a:bodyPr>
          <a:lstStyle/>
          <a:p>
            <a:pPr algn="ctr"/>
            <a:r>
              <a:rPr lang="en-US" sz="4200" b="1" dirty="0">
                <a:solidFill>
                  <a:schemeClr val="accent1">
                    <a:lumMod val="50000"/>
                  </a:schemeClr>
                </a:solidFill>
                <a:latin typeface="Helvetica" charset="0"/>
                <a:ea typeface="Helvetica" charset="0"/>
                <a:cs typeface="Helvetica" charset="0"/>
              </a:rPr>
              <a:t>But adults sometimes behave like children</a:t>
            </a:r>
          </a:p>
        </p:txBody>
      </p:sp>
      <p:pic>
        <p:nvPicPr>
          <p:cNvPr id="96" name="Picture 95">
            <a:extLst>
              <a:ext uri="{FF2B5EF4-FFF2-40B4-BE49-F238E27FC236}">
                <a16:creationId xmlns:a16="http://schemas.microsoft.com/office/drawing/2014/main" id="{A6A82181-BA23-4000-AFF8-5BACBBD4E665}"/>
              </a:ext>
            </a:extLst>
          </p:cNvPr>
          <p:cNvPicPr>
            <a:picLocks noChangeAspect="1"/>
          </p:cNvPicPr>
          <p:nvPr/>
        </p:nvPicPr>
        <p:blipFill>
          <a:blip r:embed="rId22" cstate="print"/>
          <a:stretch>
            <a:fillRect/>
          </a:stretch>
        </p:blipFill>
        <p:spPr>
          <a:xfrm>
            <a:off x="9176461" y="27228977"/>
            <a:ext cx="512571" cy="550547"/>
          </a:xfrm>
          <a:prstGeom prst="rect">
            <a:avLst/>
          </a:prstGeom>
        </p:spPr>
      </p:pic>
      <p:pic>
        <p:nvPicPr>
          <p:cNvPr id="97" name="Picture 96">
            <a:extLst>
              <a:ext uri="{FF2B5EF4-FFF2-40B4-BE49-F238E27FC236}">
                <a16:creationId xmlns:a16="http://schemas.microsoft.com/office/drawing/2014/main" id="{4B4BF239-E50E-4A30-A707-D52EE4BDCA56}"/>
              </a:ext>
            </a:extLst>
          </p:cNvPr>
          <p:cNvPicPr>
            <a:picLocks noChangeAspect="1"/>
          </p:cNvPicPr>
          <p:nvPr/>
        </p:nvPicPr>
        <p:blipFill>
          <a:blip r:embed="rId19" cstate="print"/>
          <a:stretch>
            <a:fillRect/>
          </a:stretch>
        </p:blipFill>
        <p:spPr>
          <a:xfrm>
            <a:off x="11649691" y="27228977"/>
            <a:ext cx="514859" cy="550547"/>
          </a:xfrm>
          <a:prstGeom prst="rect">
            <a:avLst/>
          </a:prstGeom>
        </p:spPr>
      </p:pic>
      <p:pic>
        <p:nvPicPr>
          <p:cNvPr id="98" name="Picture 97">
            <a:extLst>
              <a:ext uri="{FF2B5EF4-FFF2-40B4-BE49-F238E27FC236}">
                <a16:creationId xmlns:a16="http://schemas.microsoft.com/office/drawing/2014/main" id="{BB737A67-FCB1-41FF-AE8B-78E965EEC250}"/>
              </a:ext>
            </a:extLst>
          </p:cNvPr>
          <p:cNvPicPr>
            <a:picLocks noChangeAspect="1"/>
          </p:cNvPicPr>
          <p:nvPr/>
        </p:nvPicPr>
        <p:blipFill>
          <a:blip r:embed="rId23" cstate="print"/>
          <a:stretch>
            <a:fillRect/>
          </a:stretch>
        </p:blipFill>
        <p:spPr>
          <a:xfrm>
            <a:off x="9991729" y="27877466"/>
            <a:ext cx="1398393" cy="1399994"/>
          </a:xfrm>
          <a:prstGeom prst="rect">
            <a:avLst/>
          </a:prstGeom>
        </p:spPr>
      </p:pic>
      <p:pic>
        <p:nvPicPr>
          <p:cNvPr id="100" name="Picture 99">
            <a:extLst>
              <a:ext uri="{FF2B5EF4-FFF2-40B4-BE49-F238E27FC236}">
                <a16:creationId xmlns:a16="http://schemas.microsoft.com/office/drawing/2014/main" id="{626F1E55-B4C2-4AE8-9EFC-1C3DAD2CAF57}"/>
              </a:ext>
            </a:extLst>
          </p:cNvPr>
          <p:cNvPicPr>
            <a:picLocks noChangeAspect="1"/>
          </p:cNvPicPr>
          <p:nvPr/>
        </p:nvPicPr>
        <p:blipFill>
          <a:blip r:embed="rId3" cstate="print"/>
          <a:stretch>
            <a:fillRect/>
          </a:stretch>
        </p:blipFill>
        <p:spPr>
          <a:xfrm>
            <a:off x="11375555" y="28206323"/>
            <a:ext cx="1063939" cy="1065738"/>
          </a:xfrm>
          <a:prstGeom prst="rect">
            <a:avLst/>
          </a:prstGeom>
        </p:spPr>
      </p:pic>
      <p:pic>
        <p:nvPicPr>
          <p:cNvPr id="101" name="Picture 100">
            <a:extLst>
              <a:ext uri="{FF2B5EF4-FFF2-40B4-BE49-F238E27FC236}">
                <a16:creationId xmlns:a16="http://schemas.microsoft.com/office/drawing/2014/main" id="{56C90813-5900-44B7-BC9D-76B11381C6D7}"/>
              </a:ext>
            </a:extLst>
          </p:cNvPr>
          <p:cNvPicPr>
            <a:picLocks noChangeAspect="1"/>
          </p:cNvPicPr>
          <p:nvPr/>
        </p:nvPicPr>
        <p:blipFill>
          <a:blip r:embed="rId3" cstate="print"/>
          <a:stretch>
            <a:fillRect/>
          </a:stretch>
        </p:blipFill>
        <p:spPr>
          <a:xfrm>
            <a:off x="8863207" y="28239251"/>
            <a:ext cx="1063939" cy="1065738"/>
          </a:xfrm>
          <a:prstGeom prst="rect">
            <a:avLst/>
          </a:prstGeom>
        </p:spPr>
      </p:pic>
      <p:pic>
        <p:nvPicPr>
          <p:cNvPr id="102" name="Picture 101">
            <a:extLst>
              <a:ext uri="{FF2B5EF4-FFF2-40B4-BE49-F238E27FC236}">
                <a16:creationId xmlns:a16="http://schemas.microsoft.com/office/drawing/2014/main" id="{9A9D56A7-0F69-4F6F-AF60-A13ABF896C75}"/>
              </a:ext>
            </a:extLst>
          </p:cNvPr>
          <p:cNvPicPr>
            <a:picLocks noChangeAspect="1"/>
          </p:cNvPicPr>
          <p:nvPr/>
        </p:nvPicPr>
        <p:blipFill>
          <a:blip r:embed="rId22" cstate="print"/>
          <a:stretch>
            <a:fillRect/>
          </a:stretch>
        </p:blipFill>
        <p:spPr>
          <a:xfrm>
            <a:off x="1812711" y="27270064"/>
            <a:ext cx="512571" cy="514859"/>
          </a:xfrm>
          <a:prstGeom prst="rect">
            <a:avLst/>
          </a:prstGeom>
        </p:spPr>
      </p:pic>
      <p:pic>
        <p:nvPicPr>
          <p:cNvPr id="107" name="Picture 106">
            <a:extLst>
              <a:ext uri="{FF2B5EF4-FFF2-40B4-BE49-F238E27FC236}">
                <a16:creationId xmlns:a16="http://schemas.microsoft.com/office/drawing/2014/main" id="{81B744A5-C864-4276-A19E-A093C1E2A518}"/>
              </a:ext>
            </a:extLst>
          </p:cNvPr>
          <p:cNvPicPr>
            <a:picLocks noChangeAspect="1"/>
          </p:cNvPicPr>
          <p:nvPr/>
        </p:nvPicPr>
        <p:blipFill>
          <a:blip r:embed="rId19" cstate="print"/>
          <a:stretch>
            <a:fillRect/>
          </a:stretch>
        </p:blipFill>
        <p:spPr>
          <a:xfrm>
            <a:off x="4285941" y="27270064"/>
            <a:ext cx="514859" cy="514859"/>
          </a:xfrm>
          <a:prstGeom prst="rect">
            <a:avLst/>
          </a:prstGeom>
        </p:spPr>
      </p:pic>
      <p:pic>
        <p:nvPicPr>
          <p:cNvPr id="108" name="Picture 107">
            <a:extLst>
              <a:ext uri="{FF2B5EF4-FFF2-40B4-BE49-F238E27FC236}">
                <a16:creationId xmlns:a16="http://schemas.microsoft.com/office/drawing/2014/main" id="{3314CD18-1027-4B19-BE03-6C973E145C68}"/>
              </a:ext>
            </a:extLst>
          </p:cNvPr>
          <p:cNvPicPr>
            <a:picLocks noChangeAspect="1"/>
          </p:cNvPicPr>
          <p:nvPr/>
        </p:nvPicPr>
        <p:blipFill>
          <a:blip r:embed="rId23" cstate="print"/>
          <a:stretch>
            <a:fillRect/>
          </a:stretch>
        </p:blipFill>
        <p:spPr>
          <a:xfrm>
            <a:off x="2627979" y="27973615"/>
            <a:ext cx="1398393" cy="1309243"/>
          </a:xfrm>
          <a:prstGeom prst="rect">
            <a:avLst/>
          </a:prstGeom>
        </p:spPr>
      </p:pic>
      <p:pic>
        <p:nvPicPr>
          <p:cNvPr id="110" name="Picture 109">
            <a:extLst>
              <a:ext uri="{FF2B5EF4-FFF2-40B4-BE49-F238E27FC236}">
                <a16:creationId xmlns:a16="http://schemas.microsoft.com/office/drawing/2014/main" id="{B1980238-2086-4004-8AFC-EE824AEA74C8}"/>
              </a:ext>
            </a:extLst>
          </p:cNvPr>
          <p:cNvPicPr>
            <a:picLocks noChangeAspect="1"/>
          </p:cNvPicPr>
          <p:nvPr/>
        </p:nvPicPr>
        <p:blipFill>
          <a:blip r:embed="rId3" cstate="print"/>
          <a:stretch>
            <a:fillRect/>
          </a:stretch>
        </p:blipFill>
        <p:spPr>
          <a:xfrm>
            <a:off x="4011805" y="28280806"/>
            <a:ext cx="1063939" cy="996654"/>
          </a:xfrm>
          <a:prstGeom prst="rect">
            <a:avLst/>
          </a:prstGeom>
        </p:spPr>
      </p:pic>
      <p:pic>
        <p:nvPicPr>
          <p:cNvPr id="117" name="Picture 116">
            <a:extLst>
              <a:ext uri="{FF2B5EF4-FFF2-40B4-BE49-F238E27FC236}">
                <a16:creationId xmlns:a16="http://schemas.microsoft.com/office/drawing/2014/main" id="{4CBDC05C-07E1-429B-A1C6-DB21A3783D00}"/>
              </a:ext>
            </a:extLst>
          </p:cNvPr>
          <p:cNvPicPr>
            <a:picLocks noChangeAspect="1"/>
          </p:cNvPicPr>
          <p:nvPr/>
        </p:nvPicPr>
        <p:blipFill>
          <a:blip r:embed="rId3" cstate="print"/>
          <a:stretch>
            <a:fillRect/>
          </a:stretch>
        </p:blipFill>
        <p:spPr>
          <a:xfrm>
            <a:off x="1499457" y="28313734"/>
            <a:ext cx="1063939" cy="996654"/>
          </a:xfrm>
          <a:prstGeom prst="rect">
            <a:avLst/>
          </a:prstGeom>
        </p:spPr>
      </p:pic>
      <p:pic>
        <p:nvPicPr>
          <p:cNvPr id="122" name="Picture 121">
            <a:extLst>
              <a:ext uri="{FF2B5EF4-FFF2-40B4-BE49-F238E27FC236}">
                <a16:creationId xmlns:a16="http://schemas.microsoft.com/office/drawing/2014/main" id="{63B33A4E-F27D-4D33-8817-A17BD497C8EE}"/>
              </a:ext>
            </a:extLst>
          </p:cNvPr>
          <p:cNvPicPr>
            <a:picLocks noChangeAspect="1"/>
          </p:cNvPicPr>
          <p:nvPr/>
        </p:nvPicPr>
        <p:blipFill>
          <a:blip r:embed="rId3" cstate="print"/>
          <a:stretch>
            <a:fillRect/>
          </a:stretch>
        </p:blipFill>
        <p:spPr>
          <a:xfrm>
            <a:off x="705677" y="27995919"/>
            <a:ext cx="1063939" cy="996654"/>
          </a:xfrm>
          <a:prstGeom prst="rect">
            <a:avLst/>
          </a:prstGeom>
        </p:spPr>
      </p:pic>
      <p:sp>
        <p:nvSpPr>
          <p:cNvPr id="125" name="TextBox 124">
            <a:extLst>
              <a:ext uri="{FF2B5EF4-FFF2-40B4-BE49-F238E27FC236}">
                <a16:creationId xmlns:a16="http://schemas.microsoft.com/office/drawing/2014/main" id="{1F68845D-524C-4BD2-A86E-6ED3D20E3FD4}"/>
              </a:ext>
            </a:extLst>
          </p:cNvPr>
          <p:cNvSpPr txBox="1"/>
          <p:nvPr/>
        </p:nvSpPr>
        <p:spPr>
          <a:xfrm>
            <a:off x="682755" y="29468747"/>
            <a:ext cx="6375861" cy="1569660"/>
          </a:xfrm>
          <a:prstGeom prst="rect">
            <a:avLst/>
          </a:prstGeom>
          <a:noFill/>
        </p:spPr>
        <p:txBody>
          <a:bodyPr wrap="square" rtlCol="0">
            <a:spAutoFit/>
          </a:bodyPr>
          <a:lstStyle/>
          <a:p>
            <a:r>
              <a:rPr lang="en-US" sz="3200" dirty="0">
                <a:latin typeface="Helvetica" charset="0"/>
                <a:ea typeface="Helvetica" charset="0"/>
                <a:cs typeface="Helvetica" charset="0"/>
              </a:rPr>
              <a:t>Fig 2. 4-Frog world (2-of-4 context): </a:t>
            </a:r>
            <a:r>
              <a:rPr lang="en-US" sz="3200" dirty="0">
                <a:solidFill>
                  <a:srgbClr val="00B150"/>
                </a:solidFill>
                <a:latin typeface="Helvetica" charset="0"/>
                <a:ea typeface="Helvetica" charset="0"/>
                <a:cs typeface="Helvetica" charset="0"/>
              </a:rPr>
              <a:t>surface</a:t>
            </a:r>
            <a:r>
              <a:rPr lang="en-US" sz="3200" dirty="0">
                <a:latin typeface="Helvetica" charset="0"/>
                <a:ea typeface="Helvetica" charset="0"/>
                <a:cs typeface="Helvetica" charset="0"/>
              </a:rPr>
              <a:t> is </a:t>
            </a:r>
            <a:r>
              <a:rPr lang="en-US" sz="3200" dirty="0">
                <a:solidFill>
                  <a:srgbClr val="2E34FF"/>
                </a:solidFill>
                <a:latin typeface="Helvetica" charset="0"/>
                <a:ea typeface="Helvetica" charset="0"/>
                <a:cs typeface="Helvetica" charset="0"/>
              </a:rPr>
              <a:t>true</a:t>
            </a:r>
            <a:r>
              <a:rPr lang="en-US" sz="3200" dirty="0">
                <a:latin typeface="Helvetica" charset="0"/>
                <a:ea typeface="Helvetica" charset="0"/>
                <a:cs typeface="Helvetica" charset="0"/>
              </a:rPr>
              <a:t> and </a:t>
            </a:r>
            <a:r>
              <a:rPr lang="en-US" sz="3200" dirty="0">
                <a:solidFill>
                  <a:srgbClr val="FF0000"/>
                </a:solidFill>
                <a:latin typeface="Helvetica" charset="0"/>
                <a:ea typeface="Helvetica" charset="0"/>
                <a:cs typeface="Helvetica" charset="0"/>
              </a:rPr>
              <a:t>inverse</a:t>
            </a:r>
            <a:r>
              <a:rPr lang="en-US" sz="3200" dirty="0">
                <a:latin typeface="Helvetica" charset="0"/>
                <a:ea typeface="Helvetica" charset="0"/>
                <a:cs typeface="Helvetica" charset="0"/>
              </a:rPr>
              <a:t> is </a:t>
            </a:r>
            <a:r>
              <a:rPr lang="en-US" sz="3200" dirty="0">
                <a:solidFill>
                  <a:srgbClr val="EF00A9"/>
                </a:solidFill>
                <a:latin typeface="Helvetica" charset="0"/>
                <a:ea typeface="Helvetica" charset="0"/>
                <a:cs typeface="Helvetica" charset="0"/>
              </a:rPr>
              <a:t>false</a:t>
            </a:r>
            <a:endParaRPr lang="en-US" sz="500" dirty="0">
              <a:solidFill>
                <a:srgbClr val="EF00A9"/>
              </a:solidFill>
              <a:latin typeface="Helvetica" charset="0"/>
              <a:ea typeface="Helvetica" charset="0"/>
              <a:cs typeface="Helvetica" charset="0"/>
            </a:endParaRPr>
          </a:p>
        </p:txBody>
      </p:sp>
      <p:sp>
        <p:nvSpPr>
          <p:cNvPr id="139" name="TextBox 138">
            <a:extLst>
              <a:ext uri="{FF2B5EF4-FFF2-40B4-BE49-F238E27FC236}">
                <a16:creationId xmlns:a16="http://schemas.microsoft.com/office/drawing/2014/main" id="{5F066279-2386-4311-AC66-B7817477E824}"/>
              </a:ext>
            </a:extLst>
          </p:cNvPr>
          <p:cNvSpPr txBox="1"/>
          <p:nvPr/>
        </p:nvSpPr>
        <p:spPr>
          <a:xfrm>
            <a:off x="8162161" y="29469364"/>
            <a:ext cx="6375861" cy="1569660"/>
          </a:xfrm>
          <a:prstGeom prst="rect">
            <a:avLst/>
          </a:prstGeom>
          <a:noFill/>
        </p:spPr>
        <p:txBody>
          <a:bodyPr wrap="square" rtlCol="0">
            <a:spAutoFit/>
          </a:bodyPr>
          <a:lstStyle/>
          <a:p>
            <a:r>
              <a:rPr lang="en-US" sz="3200" dirty="0">
                <a:latin typeface="Helvetica" charset="0"/>
                <a:ea typeface="Helvetica" charset="0"/>
                <a:cs typeface="Helvetica" charset="0"/>
              </a:rPr>
              <a:t>Fig 3. 2-Frog world (1-of-2 context): </a:t>
            </a:r>
            <a:r>
              <a:rPr lang="en-US" sz="3200" dirty="0">
                <a:solidFill>
                  <a:srgbClr val="00B150"/>
                </a:solidFill>
                <a:latin typeface="Helvetica" charset="0"/>
                <a:ea typeface="Helvetica" charset="0"/>
                <a:cs typeface="Helvetica" charset="0"/>
              </a:rPr>
              <a:t>surface</a:t>
            </a:r>
            <a:r>
              <a:rPr lang="en-US" sz="3200" dirty="0">
                <a:latin typeface="Helvetica" charset="0"/>
                <a:ea typeface="Helvetica" charset="0"/>
                <a:cs typeface="Helvetica" charset="0"/>
              </a:rPr>
              <a:t> is </a:t>
            </a:r>
            <a:r>
              <a:rPr lang="en-US" sz="3200" dirty="0">
                <a:solidFill>
                  <a:srgbClr val="EF00A9"/>
                </a:solidFill>
                <a:latin typeface="Helvetica" charset="0"/>
                <a:ea typeface="Helvetica" charset="0"/>
                <a:cs typeface="Helvetica" charset="0"/>
              </a:rPr>
              <a:t>false</a:t>
            </a:r>
            <a:r>
              <a:rPr lang="en-US" sz="3200" dirty="0">
                <a:latin typeface="Helvetica" charset="0"/>
                <a:ea typeface="Helvetica" charset="0"/>
                <a:cs typeface="Helvetica" charset="0"/>
              </a:rPr>
              <a:t> and </a:t>
            </a:r>
            <a:r>
              <a:rPr lang="en-US" sz="3200" dirty="0">
                <a:solidFill>
                  <a:srgbClr val="FF0000"/>
                </a:solidFill>
                <a:latin typeface="Helvetica" charset="0"/>
                <a:ea typeface="Helvetica" charset="0"/>
                <a:cs typeface="Helvetica" charset="0"/>
              </a:rPr>
              <a:t>inverse</a:t>
            </a:r>
            <a:r>
              <a:rPr lang="en-US" sz="3200" dirty="0">
                <a:latin typeface="Helvetica" charset="0"/>
                <a:ea typeface="Helvetica" charset="0"/>
                <a:cs typeface="Helvetica" charset="0"/>
              </a:rPr>
              <a:t> is </a:t>
            </a:r>
            <a:r>
              <a:rPr lang="en-US" sz="3200" dirty="0">
                <a:solidFill>
                  <a:srgbClr val="2E34FF"/>
                </a:solidFill>
                <a:latin typeface="Helvetica" charset="0"/>
                <a:ea typeface="Helvetica" charset="0"/>
                <a:cs typeface="Helvetica" charset="0"/>
              </a:rPr>
              <a:t>true</a:t>
            </a:r>
            <a:endParaRPr lang="en-US" sz="500" dirty="0">
              <a:solidFill>
                <a:srgbClr val="2E34FF"/>
              </a:solidFill>
              <a:latin typeface="Helvetica" charset="0"/>
              <a:ea typeface="Helvetica" charset="0"/>
              <a:cs typeface="Helvetica" charset="0"/>
            </a:endParaRPr>
          </a:p>
        </p:txBody>
      </p:sp>
      <p:sp>
        <p:nvSpPr>
          <p:cNvPr id="140" name="TextBox 139">
            <a:extLst>
              <a:ext uri="{FF2B5EF4-FFF2-40B4-BE49-F238E27FC236}">
                <a16:creationId xmlns:a16="http://schemas.microsoft.com/office/drawing/2014/main" id="{EEAA3936-7914-4CE9-99DB-DF7A4AA95BA1}"/>
              </a:ext>
            </a:extLst>
          </p:cNvPr>
          <p:cNvSpPr txBox="1"/>
          <p:nvPr/>
        </p:nvSpPr>
        <p:spPr>
          <a:xfrm>
            <a:off x="867073" y="31514581"/>
            <a:ext cx="12306477" cy="738664"/>
          </a:xfrm>
          <a:prstGeom prst="rect">
            <a:avLst/>
          </a:prstGeom>
          <a:noFill/>
        </p:spPr>
        <p:txBody>
          <a:bodyPr wrap="square" rtlCol="0">
            <a:spAutoFit/>
          </a:bodyPr>
          <a:lstStyle/>
          <a:p>
            <a:r>
              <a:rPr lang="en-US" sz="3200" dirty="0">
                <a:latin typeface="Helvetica" charset="0"/>
                <a:ea typeface="Helvetica" charset="0"/>
                <a:cs typeface="Helvetica" charset="0"/>
              </a:rPr>
              <a:t>Adults:                                                      Adults:</a:t>
            </a:r>
          </a:p>
          <a:p>
            <a:endParaRPr lang="en-US" sz="500" dirty="0">
              <a:latin typeface="Helvetica" charset="0"/>
              <a:ea typeface="Helvetica" charset="0"/>
              <a:cs typeface="Helvetica" charset="0"/>
            </a:endParaRPr>
          </a:p>
          <a:p>
            <a:endParaRPr lang="en-US" sz="500" dirty="0">
              <a:latin typeface="Helvetica" charset="0"/>
              <a:ea typeface="Helvetica" charset="0"/>
              <a:cs typeface="Helvetica" charset="0"/>
            </a:endParaRPr>
          </a:p>
        </p:txBody>
      </p:sp>
      <p:pic>
        <p:nvPicPr>
          <p:cNvPr id="141" name="Picture 140">
            <a:extLst>
              <a:ext uri="{FF2B5EF4-FFF2-40B4-BE49-F238E27FC236}">
                <a16:creationId xmlns:a16="http://schemas.microsoft.com/office/drawing/2014/main" id="{3D08E1A0-E944-4A91-94A0-2D5F3E0AF586}"/>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627979" y="31294224"/>
            <a:ext cx="1028357" cy="1028357"/>
          </a:xfrm>
          <a:prstGeom prst="rect">
            <a:avLst/>
          </a:prstGeom>
        </p:spPr>
      </p:pic>
      <p:pic>
        <p:nvPicPr>
          <p:cNvPr id="142" name="Picture 141">
            <a:extLst>
              <a:ext uri="{FF2B5EF4-FFF2-40B4-BE49-F238E27FC236}">
                <a16:creationId xmlns:a16="http://schemas.microsoft.com/office/drawing/2014/main" id="{C0D67976-BA3A-42DC-8EE1-3F38B512561D}"/>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9692253" y="31276669"/>
            <a:ext cx="1050724" cy="1050724"/>
          </a:xfrm>
          <a:prstGeom prst="rect">
            <a:avLst/>
          </a:prstGeom>
        </p:spPr>
      </p:pic>
      <p:sp>
        <p:nvSpPr>
          <p:cNvPr id="143" name="TextBox 142">
            <a:extLst>
              <a:ext uri="{FF2B5EF4-FFF2-40B4-BE49-F238E27FC236}">
                <a16:creationId xmlns:a16="http://schemas.microsoft.com/office/drawing/2014/main" id="{9300B5EA-6CE7-49CE-A82F-ACECEBFDFA1D}"/>
              </a:ext>
            </a:extLst>
          </p:cNvPr>
          <p:cNvSpPr txBox="1"/>
          <p:nvPr/>
        </p:nvSpPr>
        <p:spPr>
          <a:xfrm>
            <a:off x="15119953" y="4939103"/>
            <a:ext cx="13504905" cy="1569660"/>
          </a:xfrm>
          <a:prstGeom prst="rect">
            <a:avLst/>
          </a:prstGeom>
          <a:noFill/>
        </p:spPr>
        <p:txBody>
          <a:bodyPr wrap="square" rtlCol="0">
            <a:spAutoFit/>
          </a:bodyPr>
          <a:lstStyle/>
          <a:p>
            <a:r>
              <a:rPr lang="en-US" sz="3200" dirty="0">
                <a:latin typeface="Helvetica" charset="0"/>
                <a:ea typeface="Courier" charset="0"/>
                <a:cs typeface="Helvetica" charset="0"/>
              </a:rPr>
              <a:t>Adults exhibit </a:t>
            </a:r>
            <a:r>
              <a:rPr lang="en-US" sz="3200" dirty="0">
                <a:solidFill>
                  <a:srgbClr val="00B150"/>
                </a:solidFill>
                <a:latin typeface="Helvetica" charset="0"/>
                <a:ea typeface="Courier" charset="0"/>
                <a:cs typeface="Helvetica" charset="0"/>
              </a:rPr>
              <a:t>surface</a:t>
            </a:r>
            <a:r>
              <a:rPr lang="en-US" sz="3200" dirty="0">
                <a:latin typeface="Helvetica" charset="0"/>
                <a:ea typeface="Courier" charset="0"/>
                <a:cs typeface="Helvetica" charset="0"/>
              </a:rPr>
              <a:t> scope preference in a situation where both interpretations are true.</a:t>
            </a:r>
            <a:endParaRPr lang="en-US" sz="3200" dirty="0">
              <a:latin typeface="Helvetica" panose="020B0604020202020204" pitchFamily="34" charset="0"/>
              <a:ea typeface="Courier" charset="0"/>
              <a:cs typeface="Helvetica" panose="020B0604020202020204" pitchFamily="34" charset="0"/>
            </a:endParaRPr>
          </a:p>
          <a:p>
            <a:pPr marL="457200" indent="-457200">
              <a:buFontTx/>
              <a:buChar char="-"/>
            </a:pPr>
            <a:r>
              <a:rPr lang="en-US" sz="3200" dirty="0">
                <a:latin typeface="Helvetica" charset="0"/>
                <a:ea typeface="Helvetica" charset="0"/>
                <a:cs typeface="Helvetica" charset="0"/>
              </a:rPr>
              <a:t>Adults: 75% </a:t>
            </a:r>
            <a:r>
              <a:rPr lang="en-US" sz="3200" dirty="0">
                <a:solidFill>
                  <a:srgbClr val="00B150"/>
                </a:solidFill>
                <a:latin typeface="Helvetica" charset="0"/>
                <a:ea typeface="Helvetica" charset="0"/>
                <a:cs typeface="Helvetica" charset="0"/>
              </a:rPr>
              <a:t>surface</a:t>
            </a:r>
            <a:r>
              <a:rPr lang="en-US" sz="3200" dirty="0">
                <a:latin typeface="Helvetica" charset="0"/>
                <a:ea typeface="Helvetica" charset="0"/>
                <a:cs typeface="Helvetica" charset="0"/>
              </a:rPr>
              <a:t>, 7.5% </a:t>
            </a:r>
            <a:r>
              <a:rPr lang="en-US" sz="3200" dirty="0">
                <a:solidFill>
                  <a:srgbClr val="FF0000"/>
                </a:solidFill>
                <a:latin typeface="Helvetica" charset="0"/>
                <a:ea typeface="Helvetica" charset="0"/>
                <a:cs typeface="Helvetica" charset="0"/>
              </a:rPr>
              <a:t>inverse</a:t>
            </a:r>
            <a:r>
              <a:rPr lang="en-US" sz="3200" dirty="0">
                <a:latin typeface="Helvetica" charset="0"/>
                <a:ea typeface="Helvetica" charset="0"/>
                <a:cs typeface="Helvetica" charset="0"/>
              </a:rPr>
              <a:t>, 17.5% unclear from explanations </a:t>
            </a:r>
          </a:p>
        </p:txBody>
      </p:sp>
      <p:sp>
        <p:nvSpPr>
          <p:cNvPr id="144" name="TextBox 143">
            <a:extLst>
              <a:ext uri="{FF2B5EF4-FFF2-40B4-BE49-F238E27FC236}">
                <a16:creationId xmlns:a16="http://schemas.microsoft.com/office/drawing/2014/main" id="{F80BA16B-BD7B-4EF2-B756-232567957D76}"/>
              </a:ext>
            </a:extLst>
          </p:cNvPr>
          <p:cNvSpPr txBox="1"/>
          <p:nvPr/>
        </p:nvSpPr>
        <p:spPr>
          <a:xfrm>
            <a:off x="15128673" y="6463582"/>
            <a:ext cx="13504905" cy="1569660"/>
          </a:xfrm>
          <a:prstGeom prst="rect">
            <a:avLst/>
          </a:prstGeom>
          <a:noFill/>
        </p:spPr>
        <p:txBody>
          <a:bodyPr wrap="square" rtlCol="0">
            <a:spAutoFit/>
          </a:bodyPr>
          <a:lstStyle/>
          <a:p>
            <a:r>
              <a:rPr lang="en-US" sz="3200" dirty="0">
                <a:latin typeface="Helvetica" charset="0"/>
                <a:ea typeface="Courier" charset="0"/>
                <a:cs typeface="Helvetica" charset="0"/>
              </a:rPr>
              <a:t>Adult endorsement rate of </a:t>
            </a:r>
            <a:r>
              <a:rPr lang="en-US" sz="3200" dirty="0">
                <a:latin typeface="Courier"/>
                <a:ea typeface="Courier" charset="0"/>
                <a:cs typeface="Helvetica" charset="0"/>
              </a:rPr>
              <a:t>two-not</a:t>
            </a:r>
            <a:r>
              <a:rPr lang="en-US" sz="3200" dirty="0">
                <a:latin typeface="Helvetica" charset="0"/>
                <a:ea typeface="Courier" charset="0"/>
                <a:cs typeface="Helvetica" charset="0"/>
              </a:rPr>
              <a:t> in the 1-of-2 and 2-of-4 context</a:t>
            </a:r>
          </a:p>
          <a:p>
            <a:pPr marL="457200" indent="-457200">
              <a:buFontTx/>
              <a:buChar char="-"/>
            </a:pPr>
            <a:r>
              <a:rPr lang="en-US" sz="3200" dirty="0">
                <a:latin typeface="Helvetica" panose="020B0604020202020204" pitchFamily="34" charset="0"/>
                <a:ea typeface="Courier" charset="0"/>
                <a:cs typeface="Helvetica" panose="020B0604020202020204" pitchFamily="34" charset="0"/>
              </a:rPr>
              <a:t>1-of-2: 27.5%</a:t>
            </a:r>
          </a:p>
          <a:p>
            <a:pPr marL="457200" indent="-457200">
              <a:buFontTx/>
              <a:buChar char="-"/>
            </a:pPr>
            <a:r>
              <a:rPr lang="en-US" sz="3200" dirty="0">
                <a:latin typeface="Helvetica" panose="020B0604020202020204" pitchFamily="34" charset="0"/>
                <a:ea typeface="Courier" charset="0"/>
                <a:cs typeface="Helvetica" panose="020B0604020202020204" pitchFamily="34" charset="0"/>
              </a:rPr>
              <a:t>2-of-4: 100%</a:t>
            </a:r>
          </a:p>
        </p:txBody>
      </p:sp>
      <p:sp>
        <p:nvSpPr>
          <p:cNvPr id="145" name="TextBox 144">
            <a:extLst>
              <a:ext uri="{FF2B5EF4-FFF2-40B4-BE49-F238E27FC236}">
                <a16:creationId xmlns:a16="http://schemas.microsoft.com/office/drawing/2014/main" id="{3D7796A8-96D9-4BBF-8D01-7E7F8FDE890D}"/>
              </a:ext>
            </a:extLst>
          </p:cNvPr>
          <p:cNvSpPr txBox="1"/>
          <p:nvPr/>
        </p:nvSpPr>
        <p:spPr>
          <a:xfrm>
            <a:off x="15093961" y="7966442"/>
            <a:ext cx="13504905" cy="2554545"/>
          </a:xfrm>
          <a:prstGeom prst="rect">
            <a:avLst/>
          </a:prstGeom>
          <a:noFill/>
        </p:spPr>
        <p:txBody>
          <a:bodyPr wrap="square" rtlCol="0">
            <a:spAutoFit/>
          </a:bodyPr>
          <a:lstStyle/>
          <a:p>
            <a:r>
              <a:rPr lang="en-US" sz="3200" dirty="0">
                <a:latin typeface="Helvetica" charset="0"/>
                <a:ea typeface="Courier" charset="0"/>
                <a:cs typeface="Helvetica" charset="0"/>
              </a:rPr>
              <a:t>Adult behavior in TVJT can be impacted as children’s behavior is; with an </a:t>
            </a:r>
            <a:r>
              <a:rPr lang="en-US" sz="3200" b="1" dirty="0">
                <a:latin typeface="Helvetica" charset="0"/>
                <a:ea typeface="Courier" charset="0"/>
                <a:cs typeface="Helvetica" charset="0"/>
              </a:rPr>
              <a:t>explicit</a:t>
            </a:r>
            <a:r>
              <a:rPr lang="en-US" sz="3200" dirty="0">
                <a:latin typeface="Helvetica" charset="0"/>
                <a:ea typeface="Courier" charset="0"/>
                <a:cs typeface="Helvetica" charset="0"/>
              </a:rPr>
              <a:t> </a:t>
            </a:r>
            <a:r>
              <a:rPr lang="en-US" sz="3200" b="1" dirty="0">
                <a:latin typeface="Helvetica" charset="0"/>
                <a:ea typeface="Courier" charset="0"/>
                <a:cs typeface="Helvetica" charset="0"/>
              </a:rPr>
              <a:t>contrast</a:t>
            </a:r>
            <a:r>
              <a:rPr lang="en-US" sz="3200" dirty="0">
                <a:latin typeface="Helvetica" charset="0"/>
                <a:ea typeface="Courier" charset="0"/>
                <a:cs typeface="Helvetica" charset="0"/>
              </a:rPr>
              <a:t> clause.</a:t>
            </a:r>
          </a:p>
          <a:p>
            <a:pPr marL="457200" indent="-457200">
              <a:buFontTx/>
              <a:buChar char="-"/>
            </a:pPr>
            <a:r>
              <a:rPr lang="en-US" sz="3200" dirty="0">
                <a:latin typeface="Helvetica" panose="020B0604020202020204" pitchFamily="34" charset="0"/>
                <a:ea typeface="Courier" charset="0"/>
                <a:cs typeface="Helvetica" panose="020B0604020202020204" pitchFamily="34" charset="0"/>
              </a:rPr>
              <a:t>“</a:t>
            </a:r>
            <a:r>
              <a:rPr lang="en-US" sz="3200" b="1" dirty="0">
                <a:latin typeface="Helvetica" panose="020B0604020202020204" pitchFamily="34" charset="0"/>
                <a:ea typeface="Courier" charset="0"/>
                <a:cs typeface="Helvetica" panose="020B0604020202020204" pitchFamily="34" charset="0"/>
              </a:rPr>
              <a:t>Two frogs jumped over the fence</a:t>
            </a:r>
            <a:r>
              <a:rPr lang="en-US" sz="3200" dirty="0">
                <a:latin typeface="Helvetica" panose="020B0604020202020204" pitchFamily="34" charset="0"/>
                <a:ea typeface="Courier" charset="0"/>
                <a:cs typeface="Helvetica" panose="020B0604020202020204" pitchFamily="34" charset="0"/>
              </a:rPr>
              <a:t>, but two frogs didn’t jump over the rock.”</a:t>
            </a:r>
          </a:p>
          <a:p>
            <a:pPr marL="457200" indent="-457200">
              <a:buFontTx/>
              <a:buChar char="-"/>
            </a:pPr>
            <a:r>
              <a:rPr lang="en-US" sz="3200" dirty="0">
                <a:latin typeface="Helvetica" panose="020B0604020202020204" pitchFamily="34" charset="0"/>
                <a:ea typeface="Courier" charset="0"/>
                <a:cs typeface="Helvetica" panose="020B0604020202020204" pitchFamily="34" charset="0"/>
              </a:rPr>
              <a:t>Adult endorsement rate: </a:t>
            </a:r>
            <a:r>
              <a:rPr lang="en-US" sz="3200" b="1" dirty="0">
                <a:latin typeface="Helvetica" panose="020B0604020202020204" pitchFamily="34" charset="0"/>
                <a:ea typeface="Courier" charset="0"/>
                <a:cs typeface="Helvetica" panose="020B0604020202020204" pitchFamily="34" charset="0"/>
              </a:rPr>
              <a:t>92.5% </a:t>
            </a:r>
            <a:r>
              <a:rPr lang="en-US" sz="3200" dirty="0">
                <a:latin typeface="Helvetica" panose="020B0604020202020204" pitchFamily="34" charset="0"/>
                <a:ea typeface="Courier" charset="0"/>
                <a:cs typeface="Helvetica" panose="020B0604020202020204" pitchFamily="34" charset="0"/>
              </a:rPr>
              <a:t>(up from 27.5%)</a:t>
            </a:r>
          </a:p>
        </p:txBody>
      </p:sp>
      <p:sp>
        <p:nvSpPr>
          <p:cNvPr id="146" name="TextBox 145">
            <a:extLst>
              <a:ext uri="{FF2B5EF4-FFF2-40B4-BE49-F238E27FC236}">
                <a16:creationId xmlns:a16="http://schemas.microsoft.com/office/drawing/2014/main" id="{941ACA53-4D30-41B1-8DC5-BE7BFA228A90}"/>
              </a:ext>
            </a:extLst>
          </p:cNvPr>
          <p:cNvSpPr txBox="1"/>
          <p:nvPr/>
        </p:nvSpPr>
        <p:spPr>
          <a:xfrm>
            <a:off x="15495356" y="10419142"/>
            <a:ext cx="12664156" cy="738664"/>
          </a:xfrm>
          <a:prstGeom prst="rect">
            <a:avLst/>
          </a:prstGeom>
          <a:noFill/>
        </p:spPr>
        <p:txBody>
          <a:bodyPr wrap="square" rtlCol="0">
            <a:spAutoFit/>
          </a:bodyPr>
          <a:lstStyle/>
          <a:p>
            <a:pPr algn="ctr"/>
            <a:r>
              <a:rPr lang="en-US" sz="4200" b="1" dirty="0">
                <a:solidFill>
                  <a:schemeClr val="accent1">
                    <a:lumMod val="50000"/>
                  </a:schemeClr>
                </a:solidFill>
                <a:latin typeface="Helvetica" charset="0"/>
                <a:ea typeface="Helvetica" charset="0"/>
                <a:cs typeface="Helvetica" charset="0"/>
              </a:rPr>
              <a:t>Open Questions</a:t>
            </a:r>
          </a:p>
        </p:txBody>
      </p:sp>
      <p:sp>
        <p:nvSpPr>
          <p:cNvPr id="147" name="TextBox 146">
            <a:extLst>
              <a:ext uri="{FF2B5EF4-FFF2-40B4-BE49-F238E27FC236}">
                <a16:creationId xmlns:a16="http://schemas.microsoft.com/office/drawing/2014/main" id="{8F2D2328-C151-4229-93B3-99683B48B33B}"/>
              </a:ext>
            </a:extLst>
          </p:cNvPr>
          <p:cNvSpPr txBox="1"/>
          <p:nvPr/>
        </p:nvSpPr>
        <p:spPr>
          <a:xfrm>
            <a:off x="15189801" y="11094843"/>
            <a:ext cx="13504905" cy="3046988"/>
          </a:xfrm>
          <a:prstGeom prst="rect">
            <a:avLst/>
          </a:prstGeom>
          <a:noFill/>
        </p:spPr>
        <p:txBody>
          <a:bodyPr wrap="square" rtlCol="0">
            <a:spAutoFit/>
          </a:bodyPr>
          <a:lstStyle/>
          <a:p>
            <a:pPr marL="457200" indent="-457200">
              <a:buFontTx/>
              <a:buChar char="-"/>
            </a:pPr>
            <a:r>
              <a:rPr lang="en-US" sz="3200" dirty="0">
                <a:latin typeface="Helvetica" panose="020B0604020202020204" pitchFamily="34" charset="0"/>
                <a:ea typeface="Courier" charset="0"/>
                <a:cs typeface="Helvetica" panose="020B0604020202020204" pitchFamily="34" charset="0"/>
              </a:rPr>
              <a:t>What causes the asymmetry in adult behavior across the two contexts? Is it just a strong surface scope bias?</a:t>
            </a:r>
          </a:p>
          <a:p>
            <a:pPr marL="457200" indent="-457200">
              <a:buFontTx/>
              <a:buChar char="-"/>
            </a:pPr>
            <a:r>
              <a:rPr lang="en-US" sz="3200" dirty="0">
                <a:latin typeface="Helvetica" panose="020B0604020202020204" pitchFamily="34" charset="0"/>
                <a:ea typeface="Courier" charset="0"/>
                <a:cs typeface="Helvetica" panose="020B0604020202020204" pitchFamily="34" charset="0"/>
              </a:rPr>
              <a:t>Why does the explicit contrast clause work for adults with </a:t>
            </a:r>
            <a:r>
              <a:rPr lang="en-US" sz="3200" dirty="0">
                <a:latin typeface="Courier"/>
                <a:ea typeface="Courier" charset="0"/>
                <a:cs typeface="Helvetica" panose="020B0604020202020204" pitchFamily="34" charset="0"/>
              </a:rPr>
              <a:t>two-not</a:t>
            </a:r>
            <a:r>
              <a:rPr lang="en-US" sz="3200" dirty="0">
                <a:latin typeface="Helvetica" panose="020B0604020202020204" pitchFamily="34" charset="0"/>
                <a:ea typeface="Courier" charset="0"/>
                <a:cs typeface="Helvetica" panose="020B0604020202020204" pitchFamily="34" charset="0"/>
              </a:rPr>
              <a:t>?</a:t>
            </a:r>
          </a:p>
          <a:p>
            <a:pPr marL="457200" indent="-457200">
              <a:buFontTx/>
              <a:buChar char="-"/>
            </a:pPr>
            <a:r>
              <a:rPr lang="en-US" sz="3200" dirty="0">
                <a:latin typeface="Helvetica" panose="020B0604020202020204" pitchFamily="34" charset="0"/>
                <a:ea typeface="Courier" charset="0"/>
                <a:cs typeface="Helvetica" panose="020B0604020202020204" pitchFamily="34" charset="0"/>
              </a:rPr>
              <a:t>Can the same mechanistic account be given for children with </a:t>
            </a:r>
            <a:r>
              <a:rPr lang="en-US" sz="3200" dirty="0">
                <a:latin typeface="Courier"/>
                <a:ea typeface="Courier" charset="0"/>
                <a:cs typeface="Helvetica" panose="020B0604020202020204" pitchFamily="34" charset="0"/>
              </a:rPr>
              <a:t>every-not</a:t>
            </a:r>
            <a:r>
              <a:rPr lang="en-US" sz="3200" dirty="0">
                <a:latin typeface="Helvetica" panose="020B0604020202020204" pitchFamily="34" charset="0"/>
                <a:ea typeface="Courier" charset="0"/>
                <a:cs typeface="Helvetica" panose="020B0604020202020204" pitchFamily="34" charset="0"/>
              </a:rPr>
              <a:t> and adults with </a:t>
            </a:r>
            <a:r>
              <a:rPr lang="en-US" sz="3200" dirty="0">
                <a:latin typeface="Courier"/>
                <a:ea typeface="Courier" charset="0"/>
                <a:cs typeface="Helvetica" panose="020B0604020202020204" pitchFamily="34" charset="0"/>
              </a:rPr>
              <a:t>two-not</a:t>
            </a:r>
            <a:r>
              <a:rPr lang="en-US" sz="3200" dirty="0">
                <a:latin typeface="Helvetica" panose="020B0604020202020204" pitchFamily="34" charset="0"/>
                <a:ea typeface="Courier" charset="0"/>
                <a:cs typeface="Helvetica" panose="020B0604020202020204" pitchFamily="34" charset="0"/>
              </a:rPr>
              <a:t>?</a:t>
            </a:r>
          </a:p>
          <a:p>
            <a:pPr marL="457200" indent="-457200">
              <a:buFontTx/>
              <a:buChar char="-"/>
            </a:pPr>
            <a:endParaRPr lang="en-US" sz="3200" dirty="0">
              <a:latin typeface="Helvetica" panose="020B0604020202020204" pitchFamily="34" charset="0"/>
              <a:ea typeface="Courier" charset="0"/>
              <a:cs typeface="Helvetica" panose="020B0604020202020204" pitchFamily="34" charset="0"/>
            </a:endParaRPr>
          </a:p>
        </p:txBody>
      </p:sp>
      <p:sp>
        <p:nvSpPr>
          <p:cNvPr id="148" name="TextBox 147">
            <a:extLst>
              <a:ext uri="{FF2B5EF4-FFF2-40B4-BE49-F238E27FC236}">
                <a16:creationId xmlns:a16="http://schemas.microsoft.com/office/drawing/2014/main" id="{B3B34038-9853-4593-A8AA-B454BADC5ABD}"/>
              </a:ext>
            </a:extLst>
          </p:cNvPr>
          <p:cNvSpPr txBox="1"/>
          <p:nvPr/>
        </p:nvSpPr>
        <p:spPr>
          <a:xfrm>
            <a:off x="15195630" y="14037524"/>
            <a:ext cx="13504905" cy="2554545"/>
          </a:xfrm>
          <a:prstGeom prst="rect">
            <a:avLst/>
          </a:prstGeom>
          <a:noFill/>
        </p:spPr>
        <p:txBody>
          <a:bodyPr wrap="square" rtlCol="0">
            <a:spAutoFit/>
          </a:bodyPr>
          <a:lstStyle/>
          <a:p>
            <a:pPr marL="457200" indent="-457200">
              <a:buFontTx/>
              <a:buChar char="-"/>
            </a:pPr>
            <a:r>
              <a:rPr lang="en-US" sz="3200" dirty="0">
                <a:latin typeface="Helvetica" panose="020B0604020202020204" pitchFamily="34" charset="0"/>
                <a:ea typeface="Courier" charset="0"/>
                <a:cs typeface="Helvetica" panose="020B0604020202020204" pitchFamily="34" charset="0"/>
              </a:rPr>
              <a:t>Extend model from Savinelli et. al. (2017) to investigate the developmental continuity hypothesis.</a:t>
            </a:r>
          </a:p>
          <a:p>
            <a:pPr marL="457200" indent="-457200">
              <a:buFontTx/>
              <a:buChar char="-"/>
            </a:pPr>
            <a:r>
              <a:rPr lang="en-US" sz="3200" dirty="0">
                <a:latin typeface="Helvetica" panose="020B0604020202020204" pitchFamily="34" charset="0"/>
                <a:ea typeface="Courier" charset="0"/>
                <a:cs typeface="Helvetica" panose="020B0604020202020204" pitchFamily="34" charset="0"/>
              </a:rPr>
              <a:t>If the same model can account for children’s behavior in every-not and adult behavior in two-not, then we have compelling empirical evidence from computational modeling of developmental continuity.</a:t>
            </a:r>
          </a:p>
        </p:txBody>
      </p:sp>
      <p:pic>
        <p:nvPicPr>
          <p:cNvPr id="21" name="Picture 20">
            <a:extLst>
              <a:ext uri="{FF2B5EF4-FFF2-40B4-BE49-F238E27FC236}">
                <a16:creationId xmlns:a16="http://schemas.microsoft.com/office/drawing/2014/main" id="{D32CA0A8-D98E-4213-92C4-317E441206BD}"/>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5261370" y="21140964"/>
            <a:ext cx="5365614" cy="5127395"/>
          </a:xfrm>
          <a:prstGeom prst="rect">
            <a:avLst/>
          </a:prstGeom>
        </p:spPr>
      </p:pic>
      <p:pic>
        <p:nvPicPr>
          <p:cNvPr id="24" name="Picture 23">
            <a:extLst>
              <a:ext uri="{FF2B5EF4-FFF2-40B4-BE49-F238E27FC236}">
                <a16:creationId xmlns:a16="http://schemas.microsoft.com/office/drawing/2014/main" id="{3974D2D4-2650-47DF-9AA0-8C49A7307C50}"/>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2028774" y="20760364"/>
            <a:ext cx="4823887" cy="2399575"/>
          </a:xfrm>
          <a:prstGeom prst="rect">
            <a:avLst/>
          </a:prstGeom>
        </p:spPr>
      </p:pic>
      <p:pic>
        <p:nvPicPr>
          <p:cNvPr id="149" name="Picture 148">
            <a:extLst>
              <a:ext uri="{FF2B5EF4-FFF2-40B4-BE49-F238E27FC236}">
                <a16:creationId xmlns:a16="http://schemas.microsoft.com/office/drawing/2014/main" id="{B3EE7110-856B-46D6-9CFB-8482D7DDC650}"/>
              </a:ext>
            </a:extLst>
          </p:cNvPr>
          <p:cNvPicPr>
            <a:picLocks noChangeAspect="1"/>
          </p:cNvPicPr>
          <p:nvPr/>
        </p:nvPicPr>
        <p:blipFill>
          <a:blip r:embed="rId22" cstate="print"/>
          <a:stretch>
            <a:fillRect/>
          </a:stretch>
        </p:blipFill>
        <p:spPr>
          <a:xfrm>
            <a:off x="30156465" y="6693523"/>
            <a:ext cx="310167" cy="348757"/>
          </a:xfrm>
          <a:prstGeom prst="rect">
            <a:avLst/>
          </a:prstGeom>
        </p:spPr>
      </p:pic>
      <p:pic>
        <p:nvPicPr>
          <p:cNvPr id="150" name="Picture 149">
            <a:extLst>
              <a:ext uri="{FF2B5EF4-FFF2-40B4-BE49-F238E27FC236}">
                <a16:creationId xmlns:a16="http://schemas.microsoft.com/office/drawing/2014/main" id="{79BB3D35-4FF9-4E86-923C-8AD58EA57CDE}"/>
              </a:ext>
            </a:extLst>
          </p:cNvPr>
          <p:cNvPicPr>
            <a:picLocks noChangeAspect="1"/>
          </p:cNvPicPr>
          <p:nvPr/>
        </p:nvPicPr>
        <p:blipFill>
          <a:blip r:embed="rId19" cstate="print"/>
          <a:stretch>
            <a:fillRect/>
          </a:stretch>
        </p:blipFill>
        <p:spPr>
          <a:xfrm>
            <a:off x="32026310" y="6689596"/>
            <a:ext cx="311551" cy="348757"/>
          </a:xfrm>
          <a:prstGeom prst="rect">
            <a:avLst/>
          </a:prstGeom>
        </p:spPr>
      </p:pic>
      <p:pic>
        <p:nvPicPr>
          <p:cNvPr id="151" name="Picture 150">
            <a:extLst>
              <a:ext uri="{FF2B5EF4-FFF2-40B4-BE49-F238E27FC236}">
                <a16:creationId xmlns:a16="http://schemas.microsoft.com/office/drawing/2014/main" id="{6318BF93-B199-4672-99FE-687EB4DA3877}"/>
              </a:ext>
            </a:extLst>
          </p:cNvPr>
          <p:cNvPicPr>
            <a:picLocks noChangeAspect="1"/>
          </p:cNvPicPr>
          <p:nvPr/>
        </p:nvPicPr>
        <p:blipFill>
          <a:blip r:embed="rId23" cstate="print"/>
          <a:stretch>
            <a:fillRect/>
          </a:stretch>
        </p:blipFill>
        <p:spPr>
          <a:xfrm>
            <a:off x="30789149" y="7286134"/>
            <a:ext cx="846196" cy="886858"/>
          </a:xfrm>
          <a:prstGeom prst="rect">
            <a:avLst/>
          </a:prstGeom>
        </p:spPr>
      </p:pic>
      <p:pic>
        <p:nvPicPr>
          <p:cNvPr id="152" name="Picture 151">
            <a:extLst>
              <a:ext uri="{FF2B5EF4-FFF2-40B4-BE49-F238E27FC236}">
                <a16:creationId xmlns:a16="http://schemas.microsoft.com/office/drawing/2014/main" id="{5C8A2725-7DC1-4704-A999-B3F3F2573962}"/>
              </a:ext>
            </a:extLst>
          </p:cNvPr>
          <p:cNvPicPr>
            <a:picLocks noChangeAspect="1"/>
          </p:cNvPicPr>
          <p:nvPr/>
        </p:nvPicPr>
        <p:blipFill>
          <a:blip r:embed="rId3" cstate="print"/>
          <a:stretch>
            <a:fillRect/>
          </a:stretch>
        </p:blipFill>
        <p:spPr>
          <a:xfrm>
            <a:off x="31860181" y="7485932"/>
            <a:ext cx="643810" cy="675116"/>
          </a:xfrm>
          <a:prstGeom prst="rect">
            <a:avLst/>
          </a:prstGeom>
        </p:spPr>
      </p:pic>
      <p:pic>
        <p:nvPicPr>
          <p:cNvPr id="153" name="Picture 152">
            <a:extLst>
              <a:ext uri="{FF2B5EF4-FFF2-40B4-BE49-F238E27FC236}">
                <a16:creationId xmlns:a16="http://schemas.microsoft.com/office/drawing/2014/main" id="{FB1F7ADD-415F-4E7C-AEE4-898218AE25D2}"/>
              </a:ext>
            </a:extLst>
          </p:cNvPr>
          <p:cNvPicPr>
            <a:picLocks noChangeAspect="1"/>
          </p:cNvPicPr>
          <p:nvPr/>
        </p:nvPicPr>
        <p:blipFill>
          <a:blip r:embed="rId3" cstate="print"/>
          <a:stretch>
            <a:fillRect/>
          </a:stretch>
        </p:blipFill>
        <p:spPr>
          <a:xfrm>
            <a:off x="29984775" y="7552765"/>
            <a:ext cx="643810" cy="675116"/>
          </a:xfrm>
          <a:prstGeom prst="rect">
            <a:avLst/>
          </a:prstGeom>
        </p:spPr>
      </p:pic>
      <p:sp>
        <p:nvSpPr>
          <p:cNvPr id="154" name="TextBox 153">
            <a:extLst>
              <a:ext uri="{FF2B5EF4-FFF2-40B4-BE49-F238E27FC236}">
                <a16:creationId xmlns:a16="http://schemas.microsoft.com/office/drawing/2014/main" id="{A3EE292F-D3D0-428F-BDD9-EE369AA555DE}"/>
              </a:ext>
            </a:extLst>
          </p:cNvPr>
          <p:cNvSpPr txBox="1"/>
          <p:nvPr/>
        </p:nvSpPr>
        <p:spPr>
          <a:xfrm>
            <a:off x="29580623" y="8261852"/>
            <a:ext cx="3251807" cy="1077218"/>
          </a:xfrm>
          <a:prstGeom prst="rect">
            <a:avLst/>
          </a:prstGeom>
          <a:noFill/>
        </p:spPr>
        <p:txBody>
          <a:bodyPr wrap="square" rtlCol="0">
            <a:spAutoFit/>
          </a:bodyPr>
          <a:lstStyle/>
          <a:p>
            <a:r>
              <a:rPr lang="en-US" sz="3200" dirty="0">
                <a:latin typeface="Courier"/>
                <a:ea typeface="Helvetica" charset="0"/>
                <a:cs typeface="Helvetica" charset="0"/>
              </a:rPr>
              <a:t>Two-not</a:t>
            </a:r>
          </a:p>
          <a:p>
            <a:r>
              <a:rPr lang="en-US" sz="3200" dirty="0">
                <a:latin typeface="Helvetica" charset="0"/>
                <a:ea typeface="Helvetica" charset="0"/>
                <a:cs typeface="Helvetica" charset="0"/>
              </a:rPr>
              <a:t>Adults: 27.5%</a:t>
            </a:r>
          </a:p>
        </p:txBody>
      </p:sp>
      <p:sp>
        <p:nvSpPr>
          <p:cNvPr id="155" name="TextBox 154">
            <a:extLst>
              <a:ext uri="{FF2B5EF4-FFF2-40B4-BE49-F238E27FC236}">
                <a16:creationId xmlns:a16="http://schemas.microsoft.com/office/drawing/2014/main" id="{7C150472-22E3-4FF3-872F-B098DA9BF120}"/>
              </a:ext>
            </a:extLst>
          </p:cNvPr>
          <p:cNvSpPr txBox="1"/>
          <p:nvPr/>
        </p:nvSpPr>
        <p:spPr>
          <a:xfrm>
            <a:off x="29470049" y="10488081"/>
            <a:ext cx="14263707" cy="584775"/>
          </a:xfrm>
          <a:prstGeom prst="rect">
            <a:avLst/>
          </a:prstGeom>
          <a:noFill/>
        </p:spPr>
        <p:txBody>
          <a:bodyPr wrap="square" rtlCol="0">
            <a:spAutoFit/>
          </a:bodyPr>
          <a:lstStyle/>
          <a:p>
            <a:r>
              <a:rPr lang="en-US" sz="3200" dirty="0">
                <a:latin typeface="Helvetica" charset="0"/>
                <a:ea typeface="Helvetica" charset="0"/>
                <a:cs typeface="Helvetica" charset="0"/>
              </a:rPr>
              <a:t>Replicates previous work modeling children’s behavior with </a:t>
            </a:r>
            <a:r>
              <a:rPr lang="en-US" sz="3200" dirty="0">
                <a:latin typeface="Courier"/>
                <a:ea typeface="Helvetica" charset="0"/>
                <a:cs typeface="Helvetica" charset="0"/>
              </a:rPr>
              <a:t>every-not</a:t>
            </a:r>
          </a:p>
        </p:txBody>
      </p:sp>
      <p:pic>
        <p:nvPicPr>
          <p:cNvPr id="156" name="Picture 155">
            <a:extLst>
              <a:ext uri="{FF2B5EF4-FFF2-40B4-BE49-F238E27FC236}">
                <a16:creationId xmlns:a16="http://schemas.microsoft.com/office/drawing/2014/main" id="{D0537AEA-9B42-407A-824E-FFBD9B10FDE9}"/>
              </a:ext>
            </a:extLst>
          </p:cNvPr>
          <p:cNvPicPr>
            <a:picLocks noChangeAspect="1"/>
          </p:cNvPicPr>
          <p:nvPr/>
        </p:nvPicPr>
        <p:blipFill>
          <a:blip r:embed="rId22" cstate="print"/>
          <a:stretch>
            <a:fillRect/>
          </a:stretch>
        </p:blipFill>
        <p:spPr>
          <a:xfrm>
            <a:off x="32296254" y="14387065"/>
            <a:ext cx="310167" cy="348757"/>
          </a:xfrm>
          <a:prstGeom prst="rect">
            <a:avLst/>
          </a:prstGeom>
        </p:spPr>
      </p:pic>
      <p:pic>
        <p:nvPicPr>
          <p:cNvPr id="157" name="Picture 156">
            <a:extLst>
              <a:ext uri="{FF2B5EF4-FFF2-40B4-BE49-F238E27FC236}">
                <a16:creationId xmlns:a16="http://schemas.microsoft.com/office/drawing/2014/main" id="{BCAAE46D-ABE3-49E7-BC35-507A048C1266}"/>
              </a:ext>
            </a:extLst>
          </p:cNvPr>
          <p:cNvPicPr>
            <a:picLocks noChangeAspect="1"/>
          </p:cNvPicPr>
          <p:nvPr/>
        </p:nvPicPr>
        <p:blipFill>
          <a:blip r:embed="rId19" cstate="print"/>
          <a:stretch>
            <a:fillRect/>
          </a:stretch>
        </p:blipFill>
        <p:spPr>
          <a:xfrm>
            <a:off x="34166099" y="14383138"/>
            <a:ext cx="311551" cy="348757"/>
          </a:xfrm>
          <a:prstGeom prst="rect">
            <a:avLst/>
          </a:prstGeom>
        </p:spPr>
      </p:pic>
      <p:pic>
        <p:nvPicPr>
          <p:cNvPr id="158" name="Picture 157">
            <a:extLst>
              <a:ext uri="{FF2B5EF4-FFF2-40B4-BE49-F238E27FC236}">
                <a16:creationId xmlns:a16="http://schemas.microsoft.com/office/drawing/2014/main" id="{B9E63752-B056-4BC0-993C-71C6A9B35D6B}"/>
              </a:ext>
            </a:extLst>
          </p:cNvPr>
          <p:cNvPicPr>
            <a:picLocks noChangeAspect="1"/>
          </p:cNvPicPr>
          <p:nvPr/>
        </p:nvPicPr>
        <p:blipFill>
          <a:blip r:embed="rId23" cstate="print"/>
          <a:stretch>
            <a:fillRect/>
          </a:stretch>
        </p:blipFill>
        <p:spPr>
          <a:xfrm>
            <a:off x="32928938" y="14979676"/>
            <a:ext cx="846196" cy="886858"/>
          </a:xfrm>
          <a:prstGeom prst="rect">
            <a:avLst/>
          </a:prstGeom>
        </p:spPr>
      </p:pic>
      <p:pic>
        <p:nvPicPr>
          <p:cNvPr id="159" name="Picture 158">
            <a:extLst>
              <a:ext uri="{FF2B5EF4-FFF2-40B4-BE49-F238E27FC236}">
                <a16:creationId xmlns:a16="http://schemas.microsoft.com/office/drawing/2014/main" id="{B5A7751E-FFB4-4A1A-90AF-5A4CECBA4A43}"/>
              </a:ext>
            </a:extLst>
          </p:cNvPr>
          <p:cNvPicPr>
            <a:picLocks noChangeAspect="1"/>
          </p:cNvPicPr>
          <p:nvPr/>
        </p:nvPicPr>
        <p:blipFill>
          <a:blip r:embed="rId3" cstate="print"/>
          <a:stretch>
            <a:fillRect/>
          </a:stretch>
        </p:blipFill>
        <p:spPr>
          <a:xfrm>
            <a:off x="33999970" y="15179474"/>
            <a:ext cx="643810" cy="675116"/>
          </a:xfrm>
          <a:prstGeom prst="rect">
            <a:avLst/>
          </a:prstGeom>
        </p:spPr>
      </p:pic>
      <p:pic>
        <p:nvPicPr>
          <p:cNvPr id="160" name="Picture 159">
            <a:extLst>
              <a:ext uri="{FF2B5EF4-FFF2-40B4-BE49-F238E27FC236}">
                <a16:creationId xmlns:a16="http://schemas.microsoft.com/office/drawing/2014/main" id="{73CB8EB3-B019-47EB-B75F-F5F18125590A}"/>
              </a:ext>
            </a:extLst>
          </p:cNvPr>
          <p:cNvPicPr>
            <a:picLocks noChangeAspect="1"/>
          </p:cNvPicPr>
          <p:nvPr/>
        </p:nvPicPr>
        <p:blipFill>
          <a:blip r:embed="rId3" cstate="print"/>
          <a:stretch>
            <a:fillRect/>
          </a:stretch>
        </p:blipFill>
        <p:spPr>
          <a:xfrm>
            <a:off x="32124564" y="15246307"/>
            <a:ext cx="643810" cy="675116"/>
          </a:xfrm>
          <a:prstGeom prst="rect">
            <a:avLst/>
          </a:prstGeom>
        </p:spPr>
      </p:pic>
      <p:sp>
        <p:nvSpPr>
          <p:cNvPr id="161" name="TextBox 160">
            <a:extLst>
              <a:ext uri="{FF2B5EF4-FFF2-40B4-BE49-F238E27FC236}">
                <a16:creationId xmlns:a16="http://schemas.microsoft.com/office/drawing/2014/main" id="{B8ABCD8D-7AB3-4BE8-9866-CD5EBA48CAC3}"/>
              </a:ext>
            </a:extLst>
          </p:cNvPr>
          <p:cNvSpPr txBox="1"/>
          <p:nvPr/>
        </p:nvSpPr>
        <p:spPr>
          <a:xfrm>
            <a:off x="30993433" y="16172611"/>
            <a:ext cx="4717206" cy="1077218"/>
          </a:xfrm>
          <a:prstGeom prst="rect">
            <a:avLst/>
          </a:prstGeom>
          <a:noFill/>
        </p:spPr>
        <p:txBody>
          <a:bodyPr wrap="square" rtlCol="0">
            <a:spAutoFit/>
          </a:bodyPr>
          <a:lstStyle/>
          <a:p>
            <a:pPr algn="ctr"/>
            <a:r>
              <a:rPr lang="en-US" sz="3200" dirty="0">
                <a:latin typeface="Courier"/>
                <a:ea typeface="Helvetica" charset="0"/>
                <a:cs typeface="Helvetica" charset="0"/>
              </a:rPr>
              <a:t>Two-not</a:t>
            </a:r>
          </a:p>
          <a:p>
            <a:pPr algn="ctr"/>
            <a:r>
              <a:rPr lang="en-US" sz="3200" dirty="0">
                <a:latin typeface="Helvetica" charset="0"/>
                <a:ea typeface="Helvetica" charset="0"/>
                <a:cs typeface="Helvetica" charset="0"/>
              </a:rPr>
              <a:t>Adults: 27.5% to 92.5%</a:t>
            </a:r>
          </a:p>
        </p:txBody>
      </p:sp>
      <p:sp>
        <p:nvSpPr>
          <p:cNvPr id="162" name="Rectangle 161">
            <a:extLst>
              <a:ext uri="{FF2B5EF4-FFF2-40B4-BE49-F238E27FC236}">
                <a16:creationId xmlns:a16="http://schemas.microsoft.com/office/drawing/2014/main" id="{F6817123-A7B3-4C92-958C-C13CF38A6E38}"/>
              </a:ext>
            </a:extLst>
          </p:cNvPr>
          <p:cNvSpPr/>
          <p:nvPr/>
        </p:nvSpPr>
        <p:spPr>
          <a:xfrm>
            <a:off x="29339369" y="6524470"/>
            <a:ext cx="14263707" cy="29659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Helvetica" charset="0"/>
              <a:ea typeface="Helvetica" charset="0"/>
              <a:cs typeface="Helvetica" charset="0"/>
            </a:endParaRPr>
          </a:p>
        </p:txBody>
      </p:sp>
      <p:sp>
        <p:nvSpPr>
          <p:cNvPr id="163" name="Rectangle 162">
            <a:extLst>
              <a:ext uri="{FF2B5EF4-FFF2-40B4-BE49-F238E27FC236}">
                <a16:creationId xmlns:a16="http://schemas.microsoft.com/office/drawing/2014/main" id="{E98926B9-62E4-40DE-BD1D-9D5FC999DD4A}"/>
              </a:ext>
            </a:extLst>
          </p:cNvPr>
          <p:cNvSpPr/>
          <p:nvPr/>
        </p:nvSpPr>
        <p:spPr>
          <a:xfrm>
            <a:off x="30721577" y="11060389"/>
            <a:ext cx="5116471" cy="64526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Helvetica" charset="0"/>
              <a:ea typeface="Helvetica" charset="0"/>
              <a:cs typeface="Helvetica" charset="0"/>
            </a:endParaRPr>
          </a:p>
        </p:txBody>
      </p:sp>
      <p:sp>
        <p:nvSpPr>
          <p:cNvPr id="25" name="Oval 24">
            <a:extLst>
              <a:ext uri="{FF2B5EF4-FFF2-40B4-BE49-F238E27FC236}">
                <a16:creationId xmlns:a16="http://schemas.microsoft.com/office/drawing/2014/main" id="{118047CB-EC8D-4B4F-A0D3-30378AAC069B}"/>
              </a:ext>
            </a:extLst>
          </p:cNvPr>
          <p:cNvSpPr/>
          <p:nvPr/>
        </p:nvSpPr>
        <p:spPr>
          <a:xfrm>
            <a:off x="33344873" y="11148972"/>
            <a:ext cx="780356" cy="2821563"/>
          </a:xfrm>
          <a:prstGeom prst="ellipse">
            <a:avLst/>
          </a:prstGeom>
          <a:noFill/>
          <a:ln w="25400">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4" name="Picture 163">
            <a:extLst>
              <a:ext uri="{FF2B5EF4-FFF2-40B4-BE49-F238E27FC236}">
                <a16:creationId xmlns:a16="http://schemas.microsoft.com/office/drawing/2014/main" id="{F293C8EA-F375-4F53-9F35-F59CB0A6E534}"/>
              </a:ext>
            </a:extLst>
          </p:cNvPr>
          <p:cNvPicPr>
            <a:picLocks noChangeAspect="1"/>
          </p:cNvPicPr>
          <p:nvPr/>
        </p:nvPicPr>
        <p:blipFill>
          <a:blip r:embed="rId22" cstate="print"/>
          <a:stretch>
            <a:fillRect/>
          </a:stretch>
        </p:blipFill>
        <p:spPr>
          <a:xfrm>
            <a:off x="38828586" y="14471702"/>
            <a:ext cx="310167" cy="348757"/>
          </a:xfrm>
          <a:prstGeom prst="rect">
            <a:avLst/>
          </a:prstGeom>
        </p:spPr>
      </p:pic>
      <p:pic>
        <p:nvPicPr>
          <p:cNvPr id="165" name="Picture 164">
            <a:extLst>
              <a:ext uri="{FF2B5EF4-FFF2-40B4-BE49-F238E27FC236}">
                <a16:creationId xmlns:a16="http://schemas.microsoft.com/office/drawing/2014/main" id="{C57A6062-9AA2-4671-855D-5583E0313095}"/>
              </a:ext>
            </a:extLst>
          </p:cNvPr>
          <p:cNvPicPr>
            <a:picLocks noChangeAspect="1"/>
          </p:cNvPicPr>
          <p:nvPr/>
        </p:nvPicPr>
        <p:blipFill>
          <a:blip r:embed="rId19" cstate="print"/>
          <a:stretch>
            <a:fillRect/>
          </a:stretch>
        </p:blipFill>
        <p:spPr>
          <a:xfrm>
            <a:off x="40698431" y="14467775"/>
            <a:ext cx="311551" cy="348757"/>
          </a:xfrm>
          <a:prstGeom prst="rect">
            <a:avLst/>
          </a:prstGeom>
        </p:spPr>
      </p:pic>
      <p:pic>
        <p:nvPicPr>
          <p:cNvPr id="166" name="Picture 165">
            <a:extLst>
              <a:ext uri="{FF2B5EF4-FFF2-40B4-BE49-F238E27FC236}">
                <a16:creationId xmlns:a16="http://schemas.microsoft.com/office/drawing/2014/main" id="{A4475436-0F09-4EDF-9CBF-B50FE2185A96}"/>
              </a:ext>
            </a:extLst>
          </p:cNvPr>
          <p:cNvPicPr>
            <a:picLocks noChangeAspect="1"/>
          </p:cNvPicPr>
          <p:nvPr/>
        </p:nvPicPr>
        <p:blipFill>
          <a:blip r:embed="rId23" cstate="print"/>
          <a:stretch>
            <a:fillRect/>
          </a:stretch>
        </p:blipFill>
        <p:spPr>
          <a:xfrm>
            <a:off x="39461270" y="15064313"/>
            <a:ext cx="846196" cy="886858"/>
          </a:xfrm>
          <a:prstGeom prst="rect">
            <a:avLst/>
          </a:prstGeom>
        </p:spPr>
      </p:pic>
      <p:pic>
        <p:nvPicPr>
          <p:cNvPr id="167" name="Picture 166">
            <a:extLst>
              <a:ext uri="{FF2B5EF4-FFF2-40B4-BE49-F238E27FC236}">
                <a16:creationId xmlns:a16="http://schemas.microsoft.com/office/drawing/2014/main" id="{B349EB11-C20A-4667-A424-E10A4DF13D8A}"/>
              </a:ext>
            </a:extLst>
          </p:cNvPr>
          <p:cNvPicPr>
            <a:picLocks noChangeAspect="1"/>
          </p:cNvPicPr>
          <p:nvPr/>
        </p:nvPicPr>
        <p:blipFill>
          <a:blip r:embed="rId3" cstate="print"/>
          <a:stretch>
            <a:fillRect/>
          </a:stretch>
        </p:blipFill>
        <p:spPr>
          <a:xfrm>
            <a:off x="40532302" y="15264111"/>
            <a:ext cx="643810" cy="675116"/>
          </a:xfrm>
          <a:prstGeom prst="rect">
            <a:avLst/>
          </a:prstGeom>
        </p:spPr>
      </p:pic>
      <p:pic>
        <p:nvPicPr>
          <p:cNvPr id="170" name="Picture 169">
            <a:extLst>
              <a:ext uri="{FF2B5EF4-FFF2-40B4-BE49-F238E27FC236}">
                <a16:creationId xmlns:a16="http://schemas.microsoft.com/office/drawing/2014/main" id="{D28FA07B-9AC6-46CD-981F-8856F560F2EA}"/>
              </a:ext>
            </a:extLst>
          </p:cNvPr>
          <p:cNvPicPr>
            <a:picLocks noChangeAspect="1"/>
          </p:cNvPicPr>
          <p:nvPr/>
        </p:nvPicPr>
        <p:blipFill>
          <a:blip r:embed="rId3" cstate="print"/>
          <a:stretch>
            <a:fillRect/>
          </a:stretch>
        </p:blipFill>
        <p:spPr>
          <a:xfrm>
            <a:off x="38254709" y="15206526"/>
            <a:ext cx="643810" cy="675116"/>
          </a:xfrm>
          <a:prstGeom prst="rect">
            <a:avLst/>
          </a:prstGeom>
        </p:spPr>
      </p:pic>
      <p:sp>
        <p:nvSpPr>
          <p:cNvPr id="171" name="TextBox 170">
            <a:extLst>
              <a:ext uri="{FF2B5EF4-FFF2-40B4-BE49-F238E27FC236}">
                <a16:creationId xmlns:a16="http://schemas.microsoft.com/office/drawing/2014/main" id="{4D842B8C-6737-41AC-894B-956EC0541B29}"/>
              </a:ext>
            </a:extLst>
          </p:cNvPr>
          <p:cNvSpPr txBox="1"/>
          <p:nvPr/>
        </p:nvSpPr>
        <p:spPr>
          <a:xfrm>
            <a:off x="38254709" y="16124347"/>
            <a:ext cx="3155224" cy="1569660"/>
          </a:xfrm>
          <a:prstGeom prst="rect">
            <a:avLst/>
          </a:prstGeom>
          <a:noFill/>
        </p:spPr>
        <p:txBody>
          <a:bodyPr wrap="square" rtlCol="0">
            <a:spAutoFit/>
          </a:bodyPr>
          <a:lstStyle/>
          <a:p>
            <a:pPr algn="ctr"/>
            <a:r>
              <a:rPr lang="en-US" sz="3200" dirty="0">
                <a:latin typeface="Courier"/>
                <a:ea typeface="Helvetica" charset="0"/>
                <a:cs typeface="Helvetica" charset="0"/>
              </a:rPr>
              <a:t>Two-not</a:t>
            </a:r>
            <a:endParaRPr lang="en-US" sz="3200" dirty="0">
              <a:latin typeface="Helvetica" panose="020B0604020202020204" pitchFamily="34" charset="0"/>
              <a:ea typeface="Helvetica" charset="0"/>
              <a:cs typeface="Helvetica" panose="020B0604020202020204" pitchFamily="34" charset="0"/>
            </a:endParaRPr>
          </a:p>
          <a:p>
            <a:pPr algn="ctr"/>
            <a:r>
              <a:rPr lang="en-US" sz="3200" dirty="0">
                <a:latin typeface="Helvetica" panose="020B0604020202020204" pitchFamily="34" charset="0"/>
                <a:ea typeface="Helvetica" charset="0"/>
                <a:cs typeface="Helvetica" panose="020B0604020202020204" pitchFamily="34" charset="0"/>
              </a:rPr>
              <a:t>Adults: 100%</a:t>
            </a:r>
          </a:p>
          <a:p>
            <a:endParaRPr lang="en-US" sz="3200" dirty="0">
              <a:latin typeface="Helvetica" panose="020B0604020202020204" pitchFamily="34" charset="0"/>
              <a:ea typeface="Helvetica" charset="0"/>
              <a:cs typeface="Helvetica" panose="020B0604020202020204" pitchFamily="34" charset="0"/>
            </a:endParaRPr>
          </a:p>
        </p:txBody>
      </p:sp>
      <p:sp>
        <p:nvSpPr>
          <p:cNvPr id="173" name="Rectangle 172">
            <a:extLst>
              <a:ext uri="{FF2B5EF4-FFF2-40B4-BE49-F238E27FC236}">
                <a16:creationId xmlns:a16="http://schemas.microsoft.com/office/drawing/2014/main" id="{3D034900-B05E-413E-8FC5-D0417F4944E5}"/>
              </a:ext>
            </a:extLst>
          </p:cNvPr>
          <p:cNvSpPr/>
          <p:nvPr/>
        </p:nvSpPr>
        <p:spPr>
          <a:xfrm>
            <a:off x="37160263" y="11072856"/>
            <a:ext cx="5116471" cy="64526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Helvetica" charset="0"/>
              <a:ea typeface="Helvetica" charset="0"/>
              <a:cs typeface="Helvetica" charset="0"/>
            </a:endParaRPr>
          </a:p>
        </p:txBody>
      </p:sp>
      <p:pic>
        <p:nvPicPr>
          <p:cNvPr id="168" name="Picture 167">
            <a:extLst>
              <a:ext uri="{FF2B5EF4-FFF2-40B4-BE49-F238E27FC236}">
                <a16:creationId xmlns:a16="http://schemas.microsoft.com/office/drawing/2014/main" id="{1D1C19A8-AA01-476B-83A7-1F3DA4502D39}"/>
              </a:ext>
            </a:extLst>
          </p:cNvPr>
          <p:cNvPicPr>
            <a:picLocks noChangeAspect="1"/>
          </p:cNvPicPr>
          <p:nvPr/>
        </p:nvPicPr>
        <p:blipFill>
          <a:blip r:embed="rId3" cstate="print"/>
          <a:stretch>
            <a:fillRect/>
          </a:stretch>
        </p:blipFill>
        <p:spPr>
          <a:xfrm>
            <a:off x="38656896" y="15330944"/>
            <a:ext cx="643810" cy="675116"/>
          </a:xfrm>
          <a:prstGeom prst="rect">
            <a:avLst/>
          </a:prstGeom>
        </p:spPr>
      </p:pic>
      <p:sp>
        <p:nvSpPr>
          <p:cNvPr id="174" name="Oval 173">
            <a:extLst>
              <a:ext uri="{FF2B5EF4-FFF2-40B4-BE49-F238E27FC236}">
                <a16:creationId xmlns:a16="http://schemas.microsoft.com/office/drawing/2014/main" id="{D52CCF49-DDCD-4DFF-8F14-068AA5E10A55}"/>
              </a:ext>
            </a:extLst>
          </p:cNvPr>
          <p:cNvSpPr/>
          <p:nvPr/>
        </p:nvSpPr>
        <p:spPr>
          <a:xfrm>
            <a:off x="39808168" y="11148972"/>
            <a:ext cx="780356" cy="2821563"/>
          </a:xfrm>
          <a:prstGeom prst="ellipse">
            <a:avLst/>
          </a:prstGeom>
          <a:noFill/>
          <a:ln w="25400">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A001FA66-1292-4BDE-AE87-3F25E5399FD2}"/>
              </a:ext>
            </a:extLst>
          </p:cNvPr>
          <p:cNvSpPr/>
          <p:nvPr/>
        </p:nvSpPr>
        <p:spPr>
          <a:xfrm>
            <a:off x="29356645" y="29351940"/>
            <a:ext cx="14533464" cy="2062103"/>
          </a:xfrm>
          <a:prstGeom prst="rect">
            <a:avLst/>
          </a:prstGeom>
        </p:spPr>
        <p:txBody>
          <a:bodyPr wrap="square">
            <a:spAutoFit/>
          </a:bodyPr>
          <a:lstStyle/>
          <a:p>
            <a:r>
              <a:rPr lang="en-US" sz="3200" dirty="0">
                <a:latin typeface="Helvetica" panose="020B0604020202020204" pitchFamily="34" charset="0"/>
                <a:cs typeface="Helvetica" panose="020B0604020202020204" pitchFamily="34" charset="0"/>
              </a:rPr>
              <a:t>Computational modeling can help us refine our theories about language</a:t>
            </a:r>
          </a:p>
          <a:p>
            <a:pPr marL="457200" indent="-457200">
              <a:buFontTx/>
              <a:buChar char="-"/>
            </a:pPr>
            <a:r>
              <a:rPr lang="en-US" sz="3200" dirty="0">
                <a:latin typeface="Helvetica" panose="020B0604020202020204" pitchFamily="34" charset="0"/>
                <a:cs typeface="Helvetica" panose="020B0604020202020204" pitchFamily="34" charset="0"/>
              </a:rPr>
              <a:t>We can manipulate the semantics of </a:t>
            </a:r>
            <a:r>
              <a:rPr lang="en-US" sz="3200" b="1" dirty="0">
                <a:latin typeface="Helvetica" panose="020B0604020202020204" pitchFamily="34" charset="0"/>
                <a:cs typeface="Helvetica" panose="020B0604020202020204" pitchFamily="34" charset="0"/>
              </a:rPr>
              <a:t>two</a:t>
            </a:r>
            <a:r>
              <a:rPr lang="en-US" sz="3200" dirty="0">
                <a:latin typeface="Helvetica" panose="020B0604020202020204" pitchFamily="34" charset="0"/>
                <a:cs typeface="Helvetica" panose="020B0604020202020204" pitchFamily="34" charset="0"/>
              </a:rPr>
              <a:t> in ways experiments can’t</a:t>
            </a:r>
          </a:p>
          <a:p>
            <a:pPr marL="457200" indent="-457200">
              <a:buFontTx/>
              <a:buChar char="-"/>
            </a:pPr>
            <a:r>
              <a:rPr lang="en-US" sz="3200" dirty="0">
                <a:latin typeface="Helvetica" panose="020B0604020202020204" pitchFamily="34" charset="0"/>
                <a:cs typeface="Helvetica" panose="020B0604020202020204" pitchFamily="34" charset="0"/>
              </a:rPr>
              <a:t>Two matters!</a:t>
            </a:r>
          </a:p>
          <a:p>
            <a:endParaRPr lang="en-US" sz="32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959723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6389</TotalTime>
  <Words>1107</Words>
  <Application>Microsoft Office PowerPoint</Application>
  <PresentationFormat>Custom</PresentationFormat>
  <Paragraphs>104</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Courier</vt:lpstr>
      <vt:lpstr>Helvetica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K.J. Savinelli</dc:creator>
  <cp:lastModifiedBy>K.J.</cp:lastModifiedBy>
  <cp:revision>205</cp:revision>
  <dcterms:created xsi:type="dcterms:W3CDTF">2017-02-07T03:09:06Z</dcterms:created>
  <dcterms:modified xsi:type="dcterms:W3CDTF">2017-12-20T07:13:51Z</dcterms:modified>
</cp:coreProperties>
</file>