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A9"/>
    <a:srgbClr val="2E34FF"/>
    <a:srgbClr val="FF7A00"/>
    <a:srgbClr val="FF0066"/>
    <a:srgbClr val="11FD49"/>
    <a:srgbClr val="00B0F0"/>
    <a:srgbClr val="EAE523"/>
    <a:srgbClr val="2F5697"/>
    <a:srgbClr val="E1A90D"/>
    <a:srgbClr val="00B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6272" autoAdjust="0"/>
  </p:normalViewPr>
  <p:slideViewPr>
    <p:cSldViewPr snapToGrid="0">
      <p:cViewPr>
        <p:scale>
          <a:sx n="28" d="100"/>
          <a:sy n="28" d="100"/>
        </p:scale>
        <p:origin x="-1074" y="-29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1D706-F017-FD44-88D8-6905872D61FE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9D647-2489-4848-9A26-235FB3D1F445}">
      <dgm:prSet phldrT="[Text]"/>
      <dgm:spPr/>
      <dgm:t>
        <a:bodyPr/>
        <a:lstStyle/>
        <a:p>
          <a:r>
            <a:rPr lang="en-US" dirty="0"/>
            <a:t>Scope </a:t>
          </a:r>
        </a:p>
        <a:p>
          <a:r>
            <a:rPr lang="en-US" dirty="0"/>
            <a:t>manipulation</a:t>
          </a:r>
        </a:p>
      </dgm:t>
    </dgm:pt>
    <dgm:pt modelId="{34DCF5B2-51D9-014D-AA80-13430F13CC75}" type="parTrans" cxnId="{92A58827-15F8-7E4B-AE37-21C40438A6ED}">
      <dgm:prSet/>
      <dgm:spPr/>
      <dgm:t>
        <a:bodyPr/>
        <a:lstStyle/>
        <a:p>
          <a:endParaRPr lang="en-US"/>
        </a:p>
      </dgm:t>
    </dgm:pt>
    <dgm:pt modelId="{72C663D2-9591-BA4D-A349-8D8BC9DDC2FC}" type="sibTrans" cxnId="{92A58827-15F8-7E4B-AE37-21C40438A6ED}">
      <dgm:prSet/>
      <dgm:spPr/>
      <dgm:t>
        <a:bodyPr/>
        <a:lstStyle/>
        <a:p>
          <a:endParaRPr lang="en-US"/>
        </a:p>
      </dgm:t>
    </dgm:pt>
    <dgm:pt modelId="{F8AEA3BC-9BCC-4946-B4B7-6FC44289BCCC}">
      <dgm:prSet phldrT="[Text]"/>
      <dgm:spPr/>
      <dgm:t>
        <a:bodyPr/>
        <a:lstStyle/>
        <a:p>
          <a:r>
            <a:rPr lang="en-US" dirty="0"/>
            <a:t>World manipulation</a:t>
          </a:r>
        </a:p>
      </dgm:t>
    </dgm:pt>
    <dgm:pt modelId="{03D13353-7593-D643-AF0E-CE20F814132B}" type="parTrans" cxnId="{D4B96F52-BD79-F446-AA12-8F796CD6BA96}">
      <dgm:prSet/>
      <dgm:spPr/>
      <dgm:t>
        <a:bodyPr/>
        <a:lstStyle/>
        <a:p>
          <a:endParaRPr lang="en-US"/>
        </a:p>
      </dgm:t>
    </dgm:pt>
    <dgm:pt modelId="{DD10A488-A756-BA4C-B2EB-3B00C4B12F82}" type="sibTrans" cxnId="{D4B96F52-BD79-F446-AA12-8F796CD6BA96}">
      <dgm:prSet/>
      <dgm:spPr/>
      <dgm:t>
        <a:bodyPr/>
        <a:lstStyle/>
        <a:p>
          <a:endParaRPr lang="en-US"/>
        </a:p>
      </dgm:t>
    </dgm:pt>
    <dgm:pt modelId="{B7669CF0-A41E-1444-851C-485CA7C02540}">
      <dgm:prSet phldrT="[Text]"/>
      <dgm:spPr/>
      <dgm:t>
        <a:bodyPr/>
        <a:lstStyle/>
        <a:p>
          <a:r>
            <a:rPr lang="en-US" dirty="0"/>
            <a:t>QUD manipulation</a:t>
          </a:r>
        </a:p>
      </dgm:t>
    </dgm:pt>
    <dgm:pt modelId="{FF660795-3A5A-6A49-A9E8-DFDE5D70F409}" type="parTrans" cxnId="{BB4796D1-AB16-B146-81B7-D19385836730}">
      <dgm:prSet/>
      <dgm:spPr/>
      <dgm:t>
        <a:bodyPr/>
        <a:lstStyle/>
        <a:p>
          <a:endParaRPr lang="en-US"/>
        </a:p>
      </dgm:t>
    </dgm:pt>
    <dgm:pt modelId="{C0D21771-88C4-E442-B3B2-6B04B603237A}" type="sibTrans" cxnId="{BB4796D1-AB16-B146-81B7-D19385836730}">
      <dgm:prSet/>
      <dgm:spPr/>
      <dgm:t>
        <a:bodyPr/>
        <a:lstStyle/>
        <a:p>
          <a:endParaRPr lang="en-US"/>
        </a:p>
      </dgm:t>
    </dgm:pt>
    <dgm:pt modelId="{3B8CBF02-C333-1D4B-9642-84564CD7F192}" type="pres">
      <dgm:prSet presAssocID="{EC01D706-F017-FD44-88D8-6905872D61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4CCFA41-F774-A94E-A04B-50D8C7DE50ED}" type="pres">
      <dgm:prSet presAssocID="{1789D647-2489-4848-9A26-235FB3D1F445}" presName="Accent1" presStyleCnt="0"/>
      <dgm:spPr/>
    </dgm:pt>
    <dgm:pt modelId="{794855B9-E1C7-EA44-A3C5-969D1C853DE2}" type="pres">
      <dgm:prSet presAssocID="{1789D647-2489-4848-9A26-235FB3D1F445}" presName="Accent" presStyleLbl="node1" presStyleIdx="0" presStyleCnt="3"/>
      <dgm:spPr>
        <a:gradFill rotWithShape="0">
          <a:gsLst>
            <a:gs pos="0">
              <a:srgbClr val="FF7A00"/>
            </a:gs>
            <a:gs pos="99000">
              <a:srgbClr val="7030A0"/>
            </a:gs>
          </a:gsLst>
        </a:gradFill>
      </dgm:spPr>
    </dgm:pt>
    <dgm:pt modelId="{70886D2B-160E-C44F-B061-82C93659D59B}" type="pres">
      <dgm:prSet presAssocID="{1789D647-2489-4848-9A26-235FB3D1F44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0B5AB86D-1A4C-2540-A7C7-76622F06963F}" type="pres">
      <dgm:prSet presAssocID="{F8AEA3BC-9BCC-4946-B4B7-6FC44289BCCC}" presName="Accent2" presStyleCnt="0"/>
      <dgm:spPr/>
    </dgm:pt>
    <dgm:pt modelId="{CBF31BBC-47E7-7340-ACC3-51B25670D9D4}" type="pres">
      <dgm:prSet presAssocID="{F8AEA3BC-9BCC-4946-B4B7-6FC44289BCCC}" presName="Accent" presStyleLbl="node1" presStyleIdx="1" presStyleCnt="3"/>
      <dgm:spPr>
        <a:solidFill>
          <a:srgbClr val="7030A0"/>
        </a:solidFill>
      </dgm:spPr>
    </dgm:pt>
    <dgm:pt modelId="{D6B48E76-4AAC-CD48-8B71-6E8F654914BB}" type="pres">
      <dgm:prSet presAssocID="{F8AEA3BC-9BCC-4946-B4B7-6FC44289BC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9311CE0-53E6-D244-963F-31A850CD4922}" type="pres">
      <dgm:prSet presAssocID="{B7669CF0-A41E-1444-851C-485CA7C02540}" presName="Accent3" presStyleCnt="0"/>
      <dgm:spPr/>
    </dgm:pt>
    <dgm:pt modelId="{E677F990-72A3-9A49-8B84-BF0B4BE8D131}" type="pres">
      <dgm:prSet presAssocID="{B7669CF0-A41E-1444-851C-485CA7C02540}" presName="Accent" presStyleLbl="node1" presStyleIdx="2" presStyleCnt="3"/>
      <dgm:spPr>
        <a:solidFill>
          <a:srgbClr val="7030A0"/>
        </a:solidFill>
      </dgm:spPr>
    </dgm:pt>
    <dgm:pt modelId="{7F6AADFB-2451-E54A-BF72-CB3083280E92}" type="pres">
      <dgm:prSet presAssocID="{B7669CF0-A41E-1444-851C-485CA7C025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2A58827-15F8-7E4B-AE37-21C40438A6ED}" srcId="{EC01D706-F017-FD44-88D8-6905872D61FE}" destId="{1789D647-2489-4848-9A26-235FB3D1F445}" srcOrd="0" destOrd="0" parTransId="{34DCF5B2-51D9-014D-AA80-13430F13CC75}" sibTransId="{72C663D2-9591-BA4D-A349-8D8BC9DDC2FC}"/>
    <dgm:cxn modelId="{D4B96F52-BD79-F446-AA12-8F796CD6BA96}" srcId="{EC01D706-F017-FD44-88D8-6905872D61FE}" destId="{F8AEA3BC-9BCC-4946-B4B7-6FC44289BCCC}" srcOrd="1" destOrd="0" parTransId="{03D13353-7593-D643-AF0E-CE20F814132B}" sibTransId="{DD10A488-A756-BA4C-B2EB-3B00C4B12F82}"/>
    <dgm:cxn modelId="{BBA421CB-39ED-9A42-9257-255536678001}" type="presOf" srcId="{B7669CF0-A41E-1444-851C-485CA7C02540}" destId="{7F6AADFB-2451-E54A-BF72-CB3083280E92}" srcOrd="0" destOrd="0" presId="urn:microsoft.com/office/officeart/2009/layout/CircleArrowProcess"/>
    <dgm:cxn modelId="{BB4796D1-AB16-B146-81B7-D19385836730}" srcId="{EC01D706-F017-FD44-88D8-6905872D61FE}" destId="{B7669CF0-A41E-1444-851C-485CA7C02540}" srcOrd="2" destOrd="0" parTransId="{FF660795-3A5A-6A49-A9E8-DFDE5D70F409}" sibTransId="{C0D21771-88C4-E442-B3B2-6B04B603237A}"/>
    <dgm:cxn modelId="{51370CED-5017-0642-B044-D87BC8F37D3F}" type="presOf" srcId="{F8AEA3BC-9BCC-4946-B4B7-6FC44289BCCC}" destId="{D6B48E76-4AAC-CD48-8B71-6E8F654914BB}" srcOrd="0" destOrd="0" presId="urn:microsoft.com/office/officeart/2009/layout/CircleArrowProcess"/>
    <dgm:cxn modelId="{D9DB7BEF-9CDD-0942-86BE-B8EB966D478C}" type="presOf" srcId="{EC01D706-F017-FD44-88D8-6905872D61FE}" destId="{3B8CBF02-C333-1D4B-9642-84564CD7F192}" srcOrd="0" destOrd="0" presId="urn:microsoft.com/office/officeart/2009/layout/CircleArrowProcess"/>
    <dgm:cxn modelId="{73215FFA-C57A-C543-AA35-4CE9EEE844E7}" type="presOf" srcId="{1789D647-2489-4848-9A26-235FB3D1F445}" destId="{70886D2B-160E-C44F-B061-82C93659D59B}" srcOrd="0" destOrd="0" presId="urn:microsoft.com/office/officeart/2009/layout/CircleArrowProcess"/>
    <dgm:cxn modelId="{112353DD-162D-BF4F-9E69-FA161EE81244}" type="presParOf" srcId="{3B8CBF02-C333-1D4B-9642-84564CD7F192}" destId="{E4CCFA41-F774-A94E-A04B-50D8C7DE50ED}" srcOrd="0" destOrd="0" presId="urn:microsoft.com/office/officeart/2009/layout/CircleArrowProcess"/>
    <dgm:cxn modelId="{7D13368E-9BA7-4D4B-A5D2-070F9719ED54}" type="presParOf" srcId="{E4CCFA41-F774-A94E-A04B-50D8C7DE50ED}" destId="{794855B9-E1C7-EA44-A3C5-969D1C853DE2}" srcOrd="0" destOrd="0" presId="urn:microsoft.com/office/officeart/2009/layout/CircleArrowProcess"/>
    <dgm:cxn modelId="{7FFC9FF4-3945-E94C-B48D-DD6ACCCBD674}" type="presParOf" srcId="{3B8CBF02-C333-1D4B-9642-84564CD7F192}" destId="{70886D2B-160E-C44F-B061-82C93659D59B}" srcOrd="1" destOrd="0" presId="urn:microsoft.com/office/officeart/2009/layout/CircleArrowProcess"/>
    <dgm:cxn modelId="{0171E8E4-9FCC-8A49-BF18-33F008C757E7}" type="presParOf" srcId="{3B8CBF02-C333-1D4B-9642-84564CD7F192}" destId="{0B5AB86D-1A4C-2540-A7C7-76622F06963F}" srcOrd="2" destOrd="0" presId="urn:microsoft.com/office/officeart/2009/layout/CircleArrowProcess"/>
    <dgm:cxn modelId="{4DE47503-2FFF-194D-8A28-92D1A2E15791}" type="presParOf" srcId="{0B5AB86D-1A4C-2540-A7C7-76622F06963F}" destId="{CBF31BBC-47E7-7340-ACC3-51B25670D9D4}" srcOrd="0" destOrd="0" presId="urn:microsoft.com/office/officeart/2009/layout/CircleArrowProcess"/>
    <dgm:cxn modelId="{506C404F-EA3F-6A45-A5BB-CD15C0061064}" type="presParOf" srcId="{3B8CBF02-C333-1D4B-9642-84564CD7F192}" destId="{D6B48E76-4AAC-CD48-8B71-6E8F654914BB}" srcOrd="3" destOrd="0" presId="urn:microsoft.com/office/officeart/2009/layout/CircleArrowProcess"/>
    <dgm:cxn modelId="{93E06BC6-DAAC-E847-AB3E-7CA2FC371F2E}" type="presParOf" srcId="{3B8CBF02-C333-1D4B-9642-84564CD7F192}" destId="{59311CE0-53E6-D244-963F-31A850CD4922}" srcOrd="4" destOrd="0" presId="urn:microsoft.com/office/officeart/2009/layout/CircleArrowProcess"/>
    <dgm:cxn modelId="{37E8C6F4-32B2-A24B-B1A4-472F8339362E}" type="presParOf" srcId="{59311CE0-53E6-D244-963F-31A850CD4922}" destId="{E677F990-72A3-9A49-8B84-BF0B4BE8D131}" srcOrd="0" destOrd="0" presId="urn:microsoft.com/office/officeart/2009/layout/CircleArrowProcess"/>
    <dgm:cxn modelId="{69645BAB-63ED-A147-891C-4AB5015C3263}" type="presParOf" srcId="{3B8CBF02-C333-1D4B-9642-84564CD7F192}" destId="{7F6AADFB-2451-E54A-BF72-CB3083280E9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855B9-E1C7-EA44-A3C5-969D1C853DE2}">
      <dsp:nvSpPr>
        <dsp:cNvPr id="0" name=""/>
        <dsp:cNvSpPr/>
      </dsp:nvSpPr>
      <dsp:spPr>
        <a:xfrm>
          <a:off x="1637726" y="223476"/>
          <a:ext cx="2834219" cy="28346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rgbClr val="FF7A00"/>
            </a:gs>
            <a:gs pos="99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886D2B-160E-C44F-B061-82C93659D59B}">
      <dsp:nvSpPr>
        <dsp:cNvPr id="0" name=""/>
        <dsp:cNvSpPr/>
      </dsp:nvSpPr>
      <dsp:spPr>
        <a:xfrm>
          <a:off x="2264181" y="1246871"/>
          <a:ext cx="1574920" cy="78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Scope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manipulation</a:t>
          </a:r>
        </a:p>
      </dsp:txBody>
      <dsp:txXfrm>
        <a:off x="2264181" y="1246871"/>
        <a:ext cx="1574920" cy="787272"/>
      </dsp:txXfrm>
    </dsp:sp>
    <dsp:sp modelId="{CBF31BBC-47E7-7340-ACC3-51B25670D9D4}">
      <dsp:nvSpPr>
        <dsp:cNvPr id="0" name=""/>
        <dsp:cNvSpPr/>
      </dsp:nvSpPr>
      <dsp:spPr>
        <a:xfrm>
          <a:off x="850531" y="1852193"/>
          <a:ext cx="2834219" cy="28346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48E76-4AAC-CD48-8B71-6E8F654914BB}">
      <dsp:nvSpPr>
        <dsp:cNvPr id="0" name=""/>
        <dsp:cNvSpPr/>
      </dsp:nvSpPr>
      <dsp:spPr>
        <a:xfrm>
          <a:off x="1480180" y="2885009"/>
          <a:ext cx="1574920" cy="78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World manipulation</a:t>
          </a:r>
        </a:p>
      </dsp:txBody>
      <dsp:txXfrm>
        <a:off x="1480180" y="2885009"/>
        <a:ext cx="1574920" cy="787272"/>
      </dsp:txXfrm>
    </dsp:sp>
    <dsp:sp modelId="{E677F990-72A3-9A49-8B84-BF0B4BE8D131}">
      <dsp:nvSpPr>
        <dsp:cNvPr id="0" name=""/>
        <dsp:cNvSpPr/>
      </dsp:nvSpPr>
      <dsp:spPr>
        <a:xfrm>
          <a:off x="1839448" y="3675814"/>
          <a:ext cx="2435033" cy="243600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AADFB-2451-E54A-BF72-CB3083280E92}">
      <dsp:nvSpPr>
        <dsp:cNvPr id="0" name=""/>
        <dsp:cNvSpPr/>
      </dsp:nvSpPr>
      <dsp:spPr>
        <a:xfrm>
          <a:off x="2267907" y="4525502"/>
          <a:ext cx="1574920" cy="78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QUD manipulation</a:t>
          </a:r>
        </a:p>
      </dsp:txBody>
      <dsp:txXfrm>
        <a:off x="2267907" y="4525502"/>
        <a:ext cx="1574920" cy="787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7T04:01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0,'0'29,"0"9</inkml:trace>
  <inkml:trace contextRef="#ctx0" brushRef="#br0" timeOffset="1542">7113-847</inkml:trace>
  <inkml:trace contextRef="#ctx0" brushRef="#br0" timeOffset="1364">7113-847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500B-FF5B-4B28-95C2-E41CE5CE306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B109-CFD4-4068-B407-8A8F2161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B109-CFD4-4068-B407-8A8F2161A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26C-84A0-4B2B-A8D1-685EF76357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JPG"/><Relationship Id="rId1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21" Type="http://schemas.openxmlformats.org/officeDocument/2006/relationships/image" Target="../media/image12.tiff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1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1.xml"/><Relationship Id="rId20" Type="http://schemas.openxmlformats.org/officeDocument/2006/relationships/image" Target="../media/image11.tif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jpg"/><Relationship Id="rId5" Type="http://schemas.openxmlformats.org/officeDocument/2006/relationships/image" Target="../media/image3.jpg"/><Relationship Id="rId15" Type="http://schemas.openxmlformats.org/officeDocument/2006/relationships/diagramData" Target="../diagrams/data1.xml"/><Relationship Id="rId10" Type="http://schemas.openxmlformats.org/officeDocument/2006/relationships/image" Target="../media/image6.jpg"/><Relationship Id="rId19" Type="http://schemas.microsoft.com/office/2007/relationships/diagramDrawing" Target="../diagrams/drawing1.xml"/><Relationship Id="rId4" Type="http://schemas.openxmlformats.org/officeDocument/2006/relationships/image" Target="../media/image2.jpeg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841" y="15093979"/>
            <a:ext cx="5486400" cy="4023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929" y="10569577"/>
            <a:ext cx="14401800" cy="411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34" y="29064576"/>
            <a:ext cx="14235427" cy="3336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4" name="Rectangle 73"/>
          <p:cNvSpPr/>
          <p:nvPr/>
        </p:nvSpPr>
        <p:spPr>
          <a:xfrm>
            <a:off x="38771763" y="5230608"/>
            <a:ext cx="4831144" cy="5138129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8499" y="274992"/>
            <a:ext cx="303542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Context management vs. grammatical processing </a:t>
            </a:r>
          </a:p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in children’s scope ambiguity resolution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35795"/>
            <a:ext cx="3505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K.J. Savinelli, Gregory Scontras, and Lisa Pearl</a:t>
            </a:r>
          </a:p>
          <a:p>
            <a:pPr algn="ctr"/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000" i="1" dirty="0">
                <a:latin typeface="Helvetica" charset="0"/>
                <a:ea typeface="Helvetica" charset="0"/>
                <a:cs typeface="Helvetica" charset="0"/>
              </a:rPr>
              <a:t>University of California, Irvine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65" y="605088"/>
            <a:ext cx="4217502" cy="36189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565887" y="11303141"/>
              <a:ext cx="2560680" cy="329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6887" y="11294141"/>
                <a:ext cx="2578320" cy="34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-3124020" y="4771423"/>
            <a:ext cx="51480600" cy="1957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072422" y="5228885"/>
            <a:ext cx="6844332" cy="1113172"/>
            <a:chOff x="4072422" y="6600479"/>
            <a:chExt cx="6844332" cy="1113172"/>
          </a:xfrm>
        </p:grpSpPr>
        <p:sp>
          <p:nvSpPr>
            <p:cNvPr id="7" name="Rectangle 6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2422" y="660565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Introduction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69180" y="6430475"/>
            <a:ext cx="1229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linguistic phenomenon: scope ambiguity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578" y="11214794"/>
            <a:ext cx="14112711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 assign two interpretations to a sentence like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amb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Two scope operators: 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every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(∀) and </a:t>
            </a:r>
            <a:r>
              <a:rPr lang="en-US" sz="3200" i="1" dirty="0" err="1">
                <a:latin typeface="Helvetica" charset="0"/>
                <a:ea typeface="Helvetica" charset="0"/>
                <a:cs typeface="Helvetica" charset="0"/>
              </a:rPr>
              <a:t>n’t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(¬)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scope operators interact with each other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result of this interaction is a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scope ambiguity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Unlike adults, children primarily access only the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none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interpretation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They appear to struggle to access the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not-all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(inverse) scope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458" y="22465999"/>
            <a:ext cx="14183494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Interpretation preferences are measured via utterance endorsement in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not-all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scenarios like in Fig. 1 (Musolino &amp; Lidz, 2006)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scene gets acted out in an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early-failure story context, for example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after not jumping over a cow,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the horses try to jump over a fence.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A puppet describes the scene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with the ambiguous utterance (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amb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participant decides whether the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puppet’s utterance was true.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➔The participant chooses whether to 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    endorse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the utterance as a true description of the scene.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01" y="29035832"/>
            <a:ext cx="14084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Altering aspects of the TVJT can make children’s utterance endorsement behavior more adult-like!!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874166" y="5279487"/>
            <a:ext cx="4894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Default Values: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P(w) = uniform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P(q) = uniform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surface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= 0.7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)=0.3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Manipulated values: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P(w=favored) = 0.9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P(w=unfavored) = 0.1/3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P(q=favored) = 0.9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P(q=unfavored) = 0.05</a:t>
            </a:r>
            <a:endParaRPr lang="pl-PL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367310" y="30806061"/>
            <a:ext cx="1435856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charset="0"/>
                <a:cs typeface="Helvetica" charset="0"/>
              </a:rPr>
              <a:t>References: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Degen, J., &amp; Goodman, N. D. (2014). Lost your marbles? the puzzle of dependent measures in experimental pragmatics. In Proceedings of the 36th annual conference of the cognitive science society (pp. 397–402). Frank, M. C., &amp; Goodman, N. D. (2012). Predicting pragmatic reasoning in language games. Science, 336(6084), 998–998. Goodman, N. D., &amp; Lassiter, D. (2015). Probabilistic semantics and pragmatics: Uncertainty in language and thought. In S.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Lappin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&amp; C. Fox (Eds.), The handbook of contemporary semantic theory, 2nd edition. Wiley-Blackwell. Goodman, N. D., &amp; Stuhlmüller, A. (2013). Knowledge and implicature: Modeling language understanding as social cognition. Topics in cognitive science, 5(1), 173–184. Gualmini, A. (2004). Some knowledge children don’t lack. Linguistics, 957–982. Gualmini, A., Hulsey, S., Hacquard, V., &amp; Fox, D. (2008). The question–answer requirement for scope assignment. Natural language semantics, 16(3), 205–237. Musolino, J. (2006). On the semantics of the subset principle. Language Learning and Development, 2(3), 195–218. Tessler, M. H., &amp; Goodman, N. D. (2016). A pragmatic theory of generic language. (http://arxiv.org/abs/1608.02926) Viau, J., Lidz, J., &amp; Musolino, J. (2010). Priming of abstract logical representations in 4-year-olds. Language Acquisition, 17(1-2), 26–50.</a:t>
            </a:r>
            <a:r>
              <a:rPr lang="en-US" sz="14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 </a:t>
            </a:r>
            <a:endParaRPr lang="en-US" sz="1400" b="1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92147" y="20130040"/>
            <a:ext cx="143847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Qualitatively capture expt. results through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pragmatic factor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manipulation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- early-success context ➝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favoring 3 world state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 higher endorsement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- increasing QUD salience ➝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favoring </a:t>
            </a:r>
            <a:r>
              <a:rPr lang="en-US" sz="3200" dirty="0">
                <a:solidFill>
                  <a:srgbClr val="7030A0"/>
                </a:solidFill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 higher endorsement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- unambiguous utterance ➝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favoring </a:t>
            </a:r>
            <a:r>
              <a:rPr lang="en-US" sz="3200" dirty="0">
                <a:solidFill>
                  <a:srgbClr val="7030A0"/>
                </a:solidFill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 higher endorsement 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Why do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pragmatic factors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matter so much? The highest rates of utterance endorsement occur when disambiguation is 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irrelevant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for communication.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If beliefs lead to expectations for world state 3, either interpretation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(w=0 or w≠3) is informative for shifting beliefs away.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If the goal is to determine whether all horses succeeded (i.e. QUD = </a:t>
            </a:r>
            <a:r>
              <a:rPr lang="en-US" sz="3200" dirty="0"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)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  	either interpretation (w=0 or w≠3) accomplishes this goal: answer = no.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9367310" y="5235146"/>
            <a:ext cx="9292875" cy="5129051"/>
            <a:chOff x="31934089" y="5412517"/>
            <a:chExt cx="9292875" cy="512905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3144" y="5579577"/>
              <a:ext cx="5422296" cy="75589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0562" y="6547953"/>
              <a:ext cx="7367461" cy="957467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9066" y="7717900"/>
              <a:ext cx="7750452" cy="61479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5060" y="8545175"/>
              <a:ext cx="8778464" cy="65510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7410" y="9412764"/>
              <a:ext cx="6893765" cy="11288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1934089" y="5412517"/>
              <a:ext cx="9292875" cy="512905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3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062361" y="7292024"/>
            <a:ext cx="13930891" cy="4601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Early-success affirmative context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more adult-like behavior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(1) Explicitly in the test utterance (Musolino &amp; Lidz, 2006)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Every horse jumped over the log, but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3200" i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every horse didn’t jump over the fence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(2) Previously in the story context 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(Viau et al., 2010)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(The horses succeeded at some earlier task in the story)</a:t>
            </a:r>
            <a:endParaRPr lang="en-US" sz="5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Increasing salience of specific QUD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more adult-like behavior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context suggests the Question-Under-Discussion is 	 	 	 	</a:t>
            </a:r>
            <a:r>
              <a:rPr lang="en-US" sz="32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whether all of the horses succeed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Gualmini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2004)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99104" y="14313262"/>
            <a:ext cx="14890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Fig 2: Model predictions for S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amb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utterance endorsement in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not-all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world state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748838" y="23808537"/>
            <a:ext cx="5173001" cy="4226922"/>
            <a:chOff x="8688135" y="25190019"/>
            <a:chExt cx="5173001" cy="422692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8" b="11592"/>
            <a:stretch/>
          </p:blipFill>
          <p:spPr>
            <a:xfrm>
              <a:off x="8688135" y="25190019"/>
              <a:ext cx="5173001" cy="3149704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8911516" y="28339723"/>
              <a:ext cx="47262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Fig 1: Example not-all horse-jumping scenario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4715492" y="4835393"/>
            <a:ext cx="13612" cy="28961934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135207" y="4771423"/>
            <a:ext cx="26692" cy="30345618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90534" y="18536826"/>
            <a:ext cx="144254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We identify and separate the contributions of these two factors in an articulated formal model of ambiguity resolution as pragmatic inference in order to diagnose the impact of grammatical processing.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0" y="14384269"/>
            <a:ext cx="14660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What’s to blame for the non-adult-like behavior?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4590" y="15082350"/>
            <a:ext cx="1401579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Two proposed factors from the literature:</a:t>
            </a:r>
          </a:p>
          <a:p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- Limited </a:t>
            </a:r>
            <a:r>
              <a:rPr lang="en-US" sz="3200" dirty="0">
                <a:solidFill>
                  <a:srgbClr val="7030A0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pragmatic context management skills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Gualmini et al., 2008;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	Viau et al., 2010)</a:t>
            </a:r>
            <a:endParaRPr lang="en-US" sz="32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 - Limited 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grammatical processing resources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Viau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et al., 2010)</a:t>
            </a: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Consensus: </a:t>
            </a:r>
            <a:r>
              <a:rPr lang="en-US" sz="3200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Context management        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Grammatical processing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09" y="1779816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Our contribution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938877" y="20385170"/>
            <a:ext cx="6844332" cy="1134036"/>
            <a:chOff x="3649401" y="20790402"/>
            <a:chExt cx="6844332" cy="1134036"/>
          </a:xfrm>
        </p:grpSpPr>
        <p:sp>
          <p:nvSpPr>
            <p:cNvPr id="86" name="Rectangle 85"/>
            <p:cNvSpPr/>
            <p:nvPr/>
          </p:nvSpPr>
          <p:spPr>
            <a:xfrm>
              <a:off x="3925373" y="20844722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49401" y="2079040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279987" y="21692491"/>
            <a:ext cx="11961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Truth Value Judgments Task (TVJT)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9389" y="30462095"/>
            <a:ext cx="14216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The trouble is identifying how specific changes to the experiment affect specific factors underlying the endorsement task.</a:t>
            </a:r>
          </a:p>
          <a:p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Experimenters might not be manipulating </a:t>
            </a:r>
            <a:r>
              <a:rPr lang="en-US" sz="3500" i="1" dirty="0">
                <a:latin typeface="Helvetica" charset="0"/>
                <a:ea typeface="Helvetica" charset="0"/>
                <a:cs typeface="Helvetica" charset="0"/>
              </a:rPr>
              <a:t>only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what they think they are.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4725009" y="5171231"/>
            <a:ext cx="14278537" cy="1107996"/>
            <a:chOff x="3824763" y="8119910"/>
            <a:chExt cx="14278537" cy="1107996"/>
          </a:xfrm>
        </p:grpSpPr>
        <p:sp>
          <p:nvSpPr>
            <p:cNvPr id="94" name="Rectangle 93"/>
            <p:cNvSpPr/>
            <p:nvPr/>
          </p:nvSpPr>
          <p:spPr>
            <a:xfrm>
              <a:off x="4157662" y="8134859"/>
              <a:ext cx="13612740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24763" y="8119910"/>
              <a:ext cx="14278537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Experimental Manipulations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4186" y="6574169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“Pragmatic” manipulations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406041" y="11949067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“Structural priming”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951828" y="12695283"/>
            <a:ext cx="1373632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Previous </a:t>
            </a:r>
            <a:r>
              <a:rPr lang="en-US" sz="3200" b="1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not-all</a:t>
            </a:r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 interpretations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➝ more adult-like behavior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Early-success context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leads to increased endorsement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The increase persists through early-failure contexts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Previous unambiguous </a:t>
            </a:r>
            <a:r>
              <a:rPr lang="en-US" sz="3200" b="1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not-all </a:t>
            </a:r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interpretations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lead to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not-all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interpretations for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amb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utterance (i.e., ➝ more adult-like behavior)</a:t>
            </a:r>
          </a:p>
          <a:p>
            <a:r>
              <a:rPr lang="en-US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	Not every horse jumped over the fence</a:t>
            </a:r>
            <a:r>
              <a:rPr lang="mr-IN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r>
              <a:rPr lang="en-US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sz="3200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Every horse didn’t jump over the fence</a:t>
            </a:r>
          </a:p>
          <a:p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67134" y="16462666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What actually changes?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954926" y="17134535"/>
            <a:ext cx="124865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All of the manipulations above plausibly affect various factors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Processing factor</a:t>
            </a:r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How easy the not-all interpretation is to access (i.e., scope)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Pragmatic factors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how likely success is in the world (i.e., world knowledge)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how likely specific QUDs are (i.e., conversational knowledge)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8527842" y="24006414"/>
            <a:ext cx="6844332" cy="1107996"/>
            <a:chOff x="3649401" y="20692431"/>
            <a:chExt cx="6844332" cy="1107996"/>
          </a:xfrm>
        </p:grpSpPr>
        <p:sp>
          <p:nvSpPr>
            <p:cNvPr id="104" name="Rectangle 103"/>
            <p:cNvSpPr/>
            <p:nvPr/>
          </p:nvSpPr>
          <p:spPr>
            <a:xfrm>
              <a:off x="3925373" y="20714094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49401" y="20692431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The Model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037851" y="25493080"/>
            <a:ext cx="1393089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Bayesian Rational Speech Act (RSA) modeling framework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(Frank &amp; Goodman, 2012, Goodman &amp; Stuhlmüller, 2013, Goodman &amp; Lassiter, 2015)</a:t>
            </a: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 - Language understanding as recursive social reasoning between speakers</a:t>
            </a:r>
            <a:endParaRPr lang="en-US" sz="1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Ambiguity resolution as pragmatic inference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Reasoning about interpretations, QUDs, world states, and utterances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9901681" y="18845867"/>
            <a:ext cx="6844332" cy="1118083"/>
            <a:chOff x="4028879" y="6562112"/>
            <a:chExt cx="6844332" cy="1118083"/>
          </a:xfrm>
        </p:grpSpPr>
        <p:sp>
          <p:nvSpPr>
            <p:cNvPr id="114" name="Rectangle 113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8879" y="656211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Discussion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9382860" y="14998964"/>
            <a:ext cx="796937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We find a stronger role for the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pragmatic factors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in utterance endorsement.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We see this result more clearly in Fig. 3 where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pragmatic factors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overwhelm the </a:t>
            </a:r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scope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prior manipulation.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sz="3200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Context management 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Grammatical processing 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07781" y="381967"/>
            <a:ext cx="3929260" cy="391179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5165743" y="30388226"/>
            <a:ext cx="12054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We model TVJT behavior as utterance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(Degen &amp; Goodman, 2014; Tessler &amp; Goodman, 2016)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A pragmatic speaker, S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observes the true world state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S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chooses to utter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amb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(“</a:t>
            </a:r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true!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”) or nothing at all (“</a:t>
            </a:r>
            <a:r>
              <a:rPr lang="en-US" sz="32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false!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027546" y="20423349"/>
            <a:ext cx="10068656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For example: </a:t>
            </a:r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  <a:p>
            <a:pPr marL="422275" indent="-422275"/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One structural priming manipulation to increase </a:t>
            </a:r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inverse scope access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using an early-success story context, which itself shifts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beliefs about success in the world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which then suggests the </a:t>
            </a:r>
            <a:r>
              <a:rPr lang="en-US" sz="3200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topic of conversation is about success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57307918"/>
              </p:ext>
            </p:extLst>
          </p:nvPr>
        </p:nvGraphicFramePr>
        <p:xfrm>
          <a:off x="24492646" y="19347058"/>
          <a:ext cx="5322477" cy="63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9230659" y="25224535"/>
            <a:ext cx="14642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Future work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230658" y="28401892"/>
            <a:ext cx="14642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Big picture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339369" y="25905273"/>
            <a:ext cx="145334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We predict that prior beliefs have an effect on utterance endorsement. Children’s lack of experience likely contributes to their sensitivity in the experimental contexts. To do: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Measure what children (and adults) actually believe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- Deconfound world state and QUD manipulations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29297004" y="29053861"/>
            <a:ext cx="14429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Computational models of language understanding lead to a clearer picture of the source of non-adult-like behavior and the pragmatic mechanism of ambiguity resolution in context.</a:t>
            </a:r>
            <a:endParaRPr lang="pl-PL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9180" y="7906960"/>
            <a:ext cx="11989662" cy="3093154"/>
          </a:xfrm>
          <a:prstGeom prst="rect">
            <a:avLst/>
          </a:prstGeom>
          <a:solidFill>
            <a:srgbClr val="00B0F0">
              <a:alpha val="14118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amb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Every horse didn’t jump over the fence.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a. 	∀ &gt;&gt; ¬ (surface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None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b.		 ¬ &gt;&gt; ∀ (inverse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 all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43178" y="28176207"/>
            <a:ext cx="6611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Interpretations: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surface,inverse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QUDs: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q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how-many?,all?,none?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51595" y="28176207"/>
            <a:ext cx="5549011" cy="234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World states: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w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0,1,2,3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Utterances: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u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amb,null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245176" y="28149824"/>
            <a:ext cx="13511739" cy="2157253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79237" y="18707348"/>
            <a:ext cx="6484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Fig 3: Model predictions, favoring P(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w=3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and P(QUD=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2623" y="7184113"/>
            <a:ext cx="1411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Children struggle to access inverse scope interpretations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67310" y="5228885"/>
            <a:ext cx="9292875" cy="2237557"/>
          </a:xfrm>
          <a:prstGeom prst="rect">
            <a:avLst/>
          </a:prstGeom>
          <a:solidFill>
            <a:srgbClr val="11FD4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367310" y="8356982"/>
            <a:ext cx="9292875" cy="796891"/>
          </a:xfrm>
          <a:prstGeom prst="rect">
            <a:avLst/>
          </a:prstGeom>
          <a:solidFill>
            <a:srgbClr val="11FD4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9367309" y="9153873"/>
            <a:ext cx="9292877" cy="1219483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9367309" y="7466442"/>
            <a:ext cx="9292876" cy="890540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16740" y="17097349"/>
            <a:ext cx="52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7A00"/>
                </a:solidFill>
              </a:rPr>
              <a:t>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33782" y="17188350"/>
            <a:ext cx="392785" cy="39278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831120" y="17724525"/>
            <a:ext cx="392785" cy="3927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3905" y="18263630"/>
            <a:ext cx="490785" cy="4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4794</TotalTime>
  <Words>1126</Words>
  <Application>Microsoft Office PowerPoint</Application>
  <PresentationFormat>Custom</PresentationFormat>
  <Paragraphs>142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K.J. Savinelli</dc:creator>
  <cp:lastModifiedBy>K.J. Savinelli</cp:lastModifiedBy>
  <cp:revision>128</cp:revision>
  <dcterms:created xsi:type="dcterms:W3CDTF">2017-02-07T03:09:06Z</dcterms:created>
  <dcterms:modified xsi:type="dcterms:W3CDTF">2017-03-23T20:17:50Z</dcterms:modified>
</cp:coreProperties>
</file>