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9"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4DFF"/>
    <a:srgbClr val="00AEE5"/>
    <a:srgbClr val="FF7A00"/>
    <a:srgbClr val="00B150"/>
    <a:srgbClr val="00C1FF"/>
    <a:srgbClr val="2E34FF"/>
    <a:srgbClr val="EF00A9"/>
    <a:srgbClr val="00B0F0"/>
    <a:srgbClr val="FF0066"/>
    <a:srgbClr val="11FD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456" autoAdjust="0"/>
    <p:restoredTop sz="96272" autoAdjust="0"/>
  </p:normalViewPr>
  <p:slideViewPr>
    <p:cSldViewPr snapToGrid="0">
      <p:cViewPr>
        <p:scale>
          <a:sx n="30" d="100"/>
          <a:sy n="30" d="100"/>
        </p:scale>
        <p:origin x="-168" y="-3288"/>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9" d="100"/>
          <a:sy n="59" d="100"/>
        </p:scale>
        <p:origin x="2790" y="84"/>
      </p:cViewPr>
      <p:guideLst/>
    </p:cSldViewPr>
  </p:notes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CE500B-FF5B-4B28-95C2-E41CE5CE306B}" type="datetimeFigureOut">
              <a:rPr lang="en-US" smtClean="0"/>
              <a:t>12/20/2017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BB109-CFD4-4068-B407-8A8F2161A293}" type="slidenum">
              <a:rPr lang="en-US" smtClean="0"/>
              <a:t>‹#›</a:t>
            </a:fld>
            <a:endParaRPr lang="en-US"/>
          </a:p>
        </p:txBody>
      </p:sp>
    </p:spTree>
    <p:extLst>
      <p:ext uri="{BB962C8B-B14F-4D97-AF65-F5344CB8AC3E}">
        <p14:creationId xmlns:p14="http://schemas.microsoft.com/office/powerpoint/2010/main" val="356782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ABB109-CFD4-4068-B407-8A8F2161A293}" type="slidenum">
              <a:rPr lang="en-US" smtClean="0"/>
              <a:t>1</a:t>
            </a:fld>
            <a:endParaRPr lang="en-US"/>
          </a:p>
        </p:txBody>
      </p:sp>
    </p:spTree>
    <p:extLst>
      <p:ext uri="{BB962C8B-B14F-4D97-AF65-F5344CB8AC3E}">
        <p14:creationId xmlns:p14="http://schemas.microsoft.com/office/powerpoint/2010/main" val="3234485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94126C-84A0-4B2B-A8D1-685EF76357B6}"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2095679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4126C-84A0-4B2B-A8D1-685EF76357B6}"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1038592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4126C-84A0-4B2B-A8D1-685EF76357B6}"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4047500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4126C-84A0-4B2B-A8D1-685EF76357B6}"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831250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94126C-84A0-4B2B-A8D1-685EF76357B6}"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1225076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94126C-84A0-4B2B-A8D1-685EF76357B6}"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4001043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94126C-84A0-4B2B-A8D1-685EF76357B6}" type="datetimeFigureOut">
              <a:rPr lang="en-US" smtClean="0"/>
              <a:t>12/20/2017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2392906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94126C-84A0-4B2B-A8D1-685EF76357B6}" type="datetimeFigureOut">
              <a:rPr lang="en-US" smtClean="0"/>
              <a:t>12/20/2017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294047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4126C-84A0-4B2B-A8D1-685EF76357B6}" type="datetimeFigureOut">
              <a:rPr lang="en-US" smtClean="0"/>
              <a:t>12/20/2017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1664383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DE94126C-84A0-4B2B-A8D1-685EF76357B6}"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1766221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DE94126C-84A0-4B2B-A8D1-685EF76357B6}"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2501822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DE94126C-84A0-4B2B-A8D1-685EF76357B6}" type="datetimeFigureOut">
              <a:rPr lang="en-US" smtClean="0"/>
              <a:t>12/20/2017</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A4CD7156-39AE-4476-90C3-19AE94CC5CF2}" type="slidenum">
              <a:rPr lang="en-US" smtClean="0"/>
              <a:t>‹#›</a:t>
            </a:fld>
            <a:endParaRPr lang="en-US"/>
          </a:p>
        </p:txBody>
      </p:sp>
    </p:spTree>
    <p:extLst>
      <p:ext uri="{BB962C8B-B14F-4D97-AF65-F5344CB8AC3E}">
        <p14:creationId xmlns:p14="http://schemas.microsoft.com/office/powerpoint/2010/main" val="40173453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JPG"/><Relationship Id="rId7" Type="http://schemas.openxmlformats.org/officeDocument/2006/relationships/image" Target="../media/image5.jpg"/><Relationship Id="rId12" Type="http://schemas.openxmlformats.org/officeDocument/2006/relationships/image" Target="../media/image10.JPG"/><Relationship Id="rId17" Type="http://schemas.openxmlformats.org/officeDocument/2006/relationships/image" Target="../media/image15.png"/><Relationship Id="rId25" Type="http://schemas.openxmlformats.org/officeDocument/2006/relationships/image" Target="../media/image23.JP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JPG"/><Relationship Id="rId24" Type="http://schemas.openxmlformats.org/officeDocument/2006/relationships/image" Target="../media/image22.JPG"/><Relationship Id="rId5" Type="http://schemas.openxmlformats.org/officeDocument/2006/relationships/image" Target="../media/image3.JPG"/><Relationship Id="rId15" Type="http://schemas.openxmlformats.org/officeDocument/2006/relationships/image" Target="../media/image13.png"/><Relationship Id="rId23" Type="http://schemas.openxmlformats.org/officeDocument/2006/relationships/image" Target="../media/image21.emf"/><Relationship Id="rId10" Type="http://schemas.openxmlformats.org/officeDocument/2006/relationships/image" Target="../media/image8.JPG"/><Relationship Id="rId19" Type="http://schemas.openxmlformats.org/officeDocument/2006/relationships/image" Target="../media/image17.png"/><Relationship Id="rId4" Type="http://schemas.openxmlformats.org/officeDocument/2006/relationships/image" Target="../media/image2.JPG"/><Relationship Id="rId9" Type="http://schemas.openxmlformats.org/officeDocument/2006/relationships/image" Target="../media/image7.JPG"/><Relationship Id="rId14" Type="http://schemas.openxmlformats.org/officeDocument/2006/relationships/image" Target="../media/image12.jp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p:cNvSpPr/>
          <p:nvPr/>
        </p:nvSpPr>
        <p:spPr>
          <a:xfrm>
            <a:off x="15193551" y="13292757"/>
            <a:ext cx="13511739" cy="2705858"/>
          </a:xfrm>
          <a:prstGeom prst="rect">
            <a:avLst/>
          </a:prstGeom>
          <a:solidFill>
            <a:schemeClr val="accent1">
              <a:lumMod val="40000"/>
              <a:lumOff val="60000"/>
              <a:alpha val="1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charset="0"/>
              <a:ea typeface="Helvetica" charset="0"/>
              <a:cs typeface="Helvetica" charset="0"/>
            </a:endParaRPr>
          </a:p>
        </p:txBody>
      </p:sp>
      <p:sp>
        <p:nvSpPr>
          <p:cNvPr id="127" name="TextBox 126">
            <a:extLst>
              <a:ext uri="{FF2B5EF4-FFF2-40B4-BE49-F238E27FC236}">
                <a16:creationId xmlns:a16="http://schemas.microsoft.com/office/drawing/2014/main" id="{EEAA3936-7914-4CE9-99DB-DF7A4AA95BA1}"/>
              </a:ext>
            </a:extLst>
          </p:cNvPr>
          <p:cNvSpPr txBox="1"/>
          <p:nvPr/>
        </p:nvSpPr>
        <p:spPr>
          <a:xfrm>
            <a:off x="275942" y="25993007"/>
            <a:ext cx="14553888" cy="1077218"/>
          </a:xfrm>
          <a:prstGeom prst="rect">
            <a:avLst/>
          </a:prstGeom>
          <a:noFill/>
        </p:spPr>
        <p:txBody>
          <a:bodyPr wrap="square" rtlCol="0">
            <a:spAutoFit/>
          </a:bodyPr>
          <a:lstStyle/>
          <a:p>
            <a:r>
              <a:rPr lang="en-US" sz="3200" dirty="0" err="1">
                <a:latin typeface="Helvetica" charset="0"/>
                <a:ea typeface="Helvetica" charset="0"/>
                <a:cs typeface="Helvetica" charset="0"/>
              </a:rPr>
              <a:t>Musolino</a:t>
            </a:r>
            <a:r>
              <a:rPr lang="en-US" sz="3200" dirty="0">
                <a:latin typeface="Helvetica" charset="0"/>
                <a:ea typeface="Helvetica" charset="0"/>
                <a:cs typeface="Helvetica" charset="0"/>
              </a:rPr>
              <a:t> &amp; </a:t>
            </a:r>
            <a:r>
              <a:rPr lang="en-US" sz="3200" dirty="0" err="1">
                <a:latin typeface="Helvetica" charset="0"/>
                <a:ea typeface="Helvetica" charset="0"/>
                <a:cs typeface="Helvetica" charset="0"/>
              </a:rPr>
              <a:t>Lidz</a:t>
            </a:r>
            <a:r>
              <a:rPr lang="en-US" sz="3200" dirty="0">
                <a:latin typeface="Helvetica" charset="0"/>
                <a:ea typeface="Helvetica" charset="0"/>
                <a:cs typeface="Helvetica" charset="0"/>
              </a:rPr>
              <a:t> (2003) show that </a:t>
            </a:r>
            <a:r>
              <a:rPr lang="en-US" sz="3200" b="1" dirty="0">
                <a:latin typeface="Helvetica" charset="0"/>
                <a:ea typeface="Helvetica" charset="0"/>
                <a:cs typeface="Helvetica" charset="0"/>
              </a:rPr>
              <a:t>adults</a:t>
            </a:r>
            <a:r>
              <a:rPr lang="en-US" sz="3200" dirty="0">
                <a:latin typeface="Helvetica" charset="0"/>
                <a:ea typeface="Helvetica" charset="0"/>
                <a:cs typeface="Helvetica" charset="0"/>
              </a:rPr>
              <a:t> refuse to endorse </a:t>
            </a:r>
            <a:r>
              <a:rPr lang="en-US" sz="3200" dirty="0">
                <a:latin typeface="Courier" charset="0"/>
                <a:ea typeface="Courier" charset="0"/>
                <a:cs typeface="Courier" charset="0"/>
              </a:rPr>
              <a:t>two-not</a:t>
            </a:r>
            <a:r>
              <a:rPr lang="en-US" sz="3200" dirty="0">
                <a:latin typeface="Helvetica" charset="0"/>
                <a:ea typeface="Helvetica" charset="0"/>
                <a:cs typeface="Helvetica" charset="0"/>
              </a:rPr>
              <a:t> utterances in certain contexts:</a:t>
            </a:r>
          </a:p>
        </p:txBody>
      </p:sp>
      <p:pic>
        <p:nvPicPr>
          <p:cNvPr id="169" name="Picture 168">
            <a:extLst>
              <a:ext uri="{FF2B5EF4-FFF2-40B4-BE49-F238E27FC236}">
                <a16:creationId xmlns:a16="http://schemas.microsoft.com/office/drawing/2014/main" id="{8D050889-FB9D-491E-A95E-778F47B1E4FE}"/>
              </a:ext>
            </a:extLst>
          </p:cNvPr>
          <p:cNvPicPr>
            <a:picLocks noChangeAspect="1"/>
          </p:cNvPicPr>
          <p:nvPr/>
        </p:nvPicPr>
        <p:blipFill>
          <a:blip r:embed="rId3" cstate="print"/>
          <a:stretch>
            <a:fillRect/>
          </a:stretch>
        </p:blipFill>
        <p:spPr>
          <a:xfrm>
            <a:off x="40191587" y="16358576"/>
            <a:ext cx="1045286" cy="1096113"/>
          </a:xfrm>
          <a:prstGeom prst="rect">
            <a:avLst/>
          </a:prstGeom>
        </p:spPr>
      </p:pic>
      <p:pic>
        <p:nvPicPr>
          <p:cNvPr id="41" name="Picture 40">
            <a:extLst>
              <a:ext uri="{FF2B5EF4-FFF2-40B4-BE49-F238E27FC236}">
                <a16:creationId xmlns:a16="http://schemas.microsoft.com/office/drawing/2014/main" id="{7191ED53-E81F-4B76-9EBB-A450C102DF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19091" y="13031920"/>
            <a:ext cx="5048250" cy="3219450"/>
          </a:xfrm>
          <a:prstGeom prst="rect">
            <a:avLst/>
          </a:prstGeom>
        </p:spPr>
      </p:pic>
      <p:sp>
        <p:nvSpPr>
          <p:cNvPr id="134" name="Rectangle 133">
            <a:extLst>
              <a:ext uri="{FF2B5EF4-FFF2-40B4-BE49-F238E27FC236}">
                <a16:creationId xmlns:a16="http://schemas.microsoft.com/office/drawing/2014/main" id="{32FD2C88-DD69-4C4B-AB1B-5AE8FF06BA5B}"/>
              </a:ext>
            </a:extLst>
          </p:cNvPr>
          <p:cNvSpPr/>
          <p:nvPr/>
        </p:nvSpPr>
        <p:spPr>
          <a:xfrm>
            <a:off x="14687019" y="25580927"/>
            <a:ext cx="9701531" cy="5148188"/>
          </a:xfrm>
          <a:prstGeom prst="rect">
            <a:avLst/>
          </a:prstGeom>
          <a:solidFill>
            <a:schemeClr val="bg1">
              <a:alpha val="1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charset="0"/>
              <a:ea typeface="Helvetica" charset="0"/>
              <a:cs typeface="Helvetica" charset="0"/>
            </a:endParaRPr>
          </a:p>
        </p:txBody>
      </p:sp>
      <p:sp>
        <p:nvSpPr>
          <p:cNvPr id="91" name="TextBox 90">
            <a:extLst>
              <a:ext uri="{FF2B5EF4-FFF2-40B4-BE49-F238E27FC236}">
                <a16:creationId xmlns:a16="http://schemas.microsoft.com/office/drawing/2014/main" id="{FD11FAC6-BD2B-4B4F-B7DB-34B067D55296}"/>
              </a:ext>
            </a:extLst>
          </p:cNvPr>
          <p:cNvSpPr txBox="1"/>
          <p:nvPr/>
        </p:nvSpPr>
        <p:spPr>
          <a:xfrm>
            <a:off x="256090" y="18334765"/>
            <a:ext cx="13526660" cy="1569660"/>
          </a:xfrm>
          <a:prstGeom prst="rect">
            <a:avLst/>
          </a:prstGeom>
          <a:noFill/>
        </p:spPr>
        <p:txBody>
          <a:bodyPr wrap="square" rtlCol="0">
            <a:spAutoFit/>
          </a:bodyPr>
          <a:lstStyle/>
          <a:p>
            <a:r>
              <a:rPr lang="en-US" sz="3200" dirty="0">
                <a:latin typeface="Helvetica" charset="0"/>
                <a:ea typeface="Helvetica" charset="0"/>
                <a:cs typeface="Helvetica" charset="0"/>
              </a:rPr>
              <a:t>TVJT behavior modeled as utterance </a:t>
            </a:r>
            <a:r>
              <a:rPr lang="en-US" sz="3200" b="1" dirty="0">
                <a:latin typeface="Helvetica" charset="0"/>
                <a:ea typeface="Helvetica" charset="0"/>
                <a:cs typeface="Helvetica" charset="0"/>
              </a:rPr>
              <a:t>endorsement</a:t>
            </a:r>
            <a:r>
              <a:rPr lang="en-US" sz="3200" dirty="0">
                <a:latin typeface="Helvetica" charset="0"/>
                <a:ea typeface="Helvetica" charset="0"/>
                <a:cs typeface="Helvetica" charset="0"/>
              </a:rPr>
              <a:t> (</a:t>
            </a:r>
            <a:r>
              <a:rPr lang="en-US" sz="2400" dirty="0">
                <a:latin typeface="Helvetica" charset="0"/>
                <a:ea typeface="Helvetica" charset="0"/>
                <a:cs typeface="Helvetica" charset="0"/>
              </a:rPr>
              <a:t>Degen &amp; Goodman, 2014; Tessler &amp; Goodman, 2016</a:t>
            </a:r>
            <a:r>
              <a:rPr lang="en-US" sz="3200" dirty="0">
                <a:latin typeface="Helvetica" charset="0"/>
                <a:ea typeface="Helvetica" charset="0"/>
                <a:cs typeface="Helvetica" charset="0"/>
              </a:rPr>
              <a:t>): A pragmatic speaker observes the state of the world and decides whether to describe it with the</a:t>
            </a:r>
            <a:r>
              <a:rPr lang="en-US" sz="3200" dirty="0">
                <a:latin typeface="Courier" charset="0"/>
                <a:ea typeface="Courier" charset="0"/>
                <a:cs typeface="Courier" charset="0"/>
              </a:rPr>
              <a:t> every-not </a:t>
            </a:r>
            <a:r>
              <a:rPr lang="en-US" sz="3200" dirty="0">
                <a:latin typeface="Helvetica" charset="0"/>
                <a:ea typeface="Helvetica" charset="0"/>
                <a:cs typeface="Helvetica" charset="0"/>
              </a:rPr>
              <a:t>utterance</a:t>
            </a:r>
          </a:p>
        </p:txBody>
      </p:sp>
      <p:pic>
        <p:nvPicPr>
          <p:cNvPr id="23" name="Picture 22">
            <a:extLst>
              <a:ext uri="{FF2B5EF4-FFF2-40B4-BE49-F238E27FC236}">
                <a16:creationId xmlns:a16="http://schemas.microsoft.com/office/drawing/2014/main" id="{C681D177-A061-4120-9217-8AA5221C25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76347" y="26604146"/>
            <a:ext cx="8018956" cy="1228911"/>
          </a:xfrm>
          <a:prstGeom prst="rect">
            <a:avLst/>
          </a:prstGeom>
        </p:spPr>
      </p:pic>
      <p:pic>
        <p:nvPicPr>
          <p:cNvPr id="20" name="Picture 19">
            <a:extLst>
              <a:ext uri="{FF2B5EF4-FFF2-40B4-BE49-F238E27FC236}">
                <a16:creationId xmlns:a16="http://schemas.microsoft.com/office/drawing/2014/main" id="{D67AB339-B55B-433D-B35B-BDDC5B1F0B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579385" y="25806059"/>
            <a:ext cx="6083832" cy="806290"/>
          </a:xfrm>
          <a:prstGeom prst="rect">
            <a:avLst/>
          </a:prstGeom>
        </p:spPr>
      </p:pic>
      <p:sp>
        <p:nvSpPr>
          <p:cNvPr id="11" name="Rectangle 10"/>
          <p:cNvSpPr/>
          <p:nvPr/>
        </p:nvSpPr>
        <p:spPr>
          <a:xfrm>
            <a:off x="14742498" y="25606143"/>
            <a:ext cx="9629142" cy="2156293"/>
          </a:xfrm>
          <a:prstGeom prst="rect">
            <a:avLst/>
          </a:prstGeom>
          <a:solidFill>
            <a:srgbClr val="11FD49">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24388551" y="25590099"/>
            <a:ext cx="4663637" cy="5146231"/>
          </a:xfrm>
          <a:prstGeom prst="rect">
            <a:avLst/>
          </a:prstGeom>
          <a:solidFill>
            <a:schemeClr val="accent1">
              <a:lumMod val="40000"/>
              <a:lumOff val="60000"/>
              <a:alpha val="1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charset="0"/>
              <a:ea typeface="Helvetica" charset="0"/>
              <a:cs typeface="Helvetica" charset="0"/>
            </a:endParaRPr>
          </a:p>
        </p:txBody>
      </p:sp>
      <p:sp>
        <p:nvSpPr>
          <p:cNvPr id="4" name="TextBox 3"/>
          <p:cNvSpPr txBox="1"/>
          <p:nvPr/>
        </p:nvSpPr>
        <p:spPr>
          <a:xfrm>
            <a:off x="6029964" y="196277"/>
            <a:ext cx="32692771" cy="2431435"/>
          </a:xfrm>
          <a:prstGeom prst="rect">
            <a:avLst/>
          </a:prstGeom>
          <a:noFill/>
        </p:spPr>
        <p:txBody>
          <a:bodyPr wrap="square" rtlCol="0">
            <a:spAutoFit/>
          </a:bodyPr>
          <a:lstStyle/>
          <a:p>
            <a:pPr algn="ctr"/>
            <a:r>
              <a:rPr lang="en-US" sz="7600" b="1" dirty="0">
                <a:solidFill>
                  <a:srgbClr val="2F5697"/>
                </a:solidFill>
                <a:latin typeface="Helvetica" charset="0"/>
                <a:ea typeface="Helvetica" charset="0"/>
                <a:cs typeface="Helvetica" charset="0"/>
              </a:rPr>
              <a:t>Exactly two things to learn from modeling scope ambiguity resolution: </a:t>
            </a:r>
          </a:p>
          <a:p>
            <a:pPr algn="ctr"/>
            <a:r>
              <a:rPr lang="en-US" sz="7600" b="1" dirty="0">
                <a:solidFill>
                  <a:srgbClr val="2F5697"/>
                </a:solidFill>
                <a:latin typeface="Helvetica" charset="0"/>
                <a:ea typeface="Helvetica" charset="0"/>
                <a:cs typeface="Helvetica" charset="0"/>
              </a:rPr>
              <a:t>Developmental continuity and numeral semantics</a:t>
            </a:r>
          </a:p>
        </p:txBody>
      </p:sp>
      <p:sp>
        <p:nvSpPr>
          <p:cNvPr id="5" name="TextBox 4"/>
          <p:cNvSpPr txBox="1"/>
          <p:nvPr/>
        </p:nvSpPr>
        <p:spPr>
          <a:xfrm>
            <a:off x="4419600" y="2835795"/>
            <a:ext cx="35052000" cy="1631216"/>
          </a:xfrm>
          <a:prstGeom prst="rect">
            <a:avLst/>
          </a:prstGeom>
          <a:noFill/>
        </p:spPr>
        <p:txBody>
          <a:bodyPr wrap="square" rtlCol="0">
            <a:spAutoFit/>
          </a:bodyPr>
          <a:lstStyle/>
          <a:p>
            <a:pPr algn="ctr"/>
            <a:r>
              <a:rPr lang="en-US" sz="5000" b="1" dirty="0">
                <a:latin typeface="Helvetica" charset="0"/>
                <a:ea typeface="Helvetica" charset="0"/>
                <a:cs typeface="Helvetica" charset="0"/>
              </a:rPr>
              <a:t>K.J. Savinelli, Gregory Scontras, and Lisa Pearl</a:t>
            </a:r>
          </a:p>
          <a:p>
            <a:pPr algn="ctr"/>
            <a:endParaRPr lang="en-US" sz="1000" dirty="0">
              <a:latin typeface="Helvetica" charset="0"/>
              <a:ea typeface="Helvetica" charset="0"/>
              <a:cs typeface="Helvetica" charset="0"/>
            </a:endParaRPr>
          </a:p>
          <a:p>
            <a:pPr algn="ctr"/>
            <a:r>
              <a:rPr lang="en-US" sz="4000" i="1" dirty="0">
                <a:latin typeface="Helvetica" charset="0"/>
                <a:ea typeface="Helvetica" charset="0"/>
                <a:cs typeface="Helvetica" charset="0"/>
              </a:rPr>
              <a:t>University of California, Irvine</a:t>
            </a: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89846" y="445269"/>
            <a:ext cx="4217502" cy="3618966"/>
          </a:xfrm>
          <a:prstGeom prst="rect">
            <a:avLst/>
          </a:prstGeom>
        </p:spPr>
      </p:pic>
      <p:cxnSp>
        <p:nvCxnSpPr>
          <p:cNvPr id="6" name="Straight Connector 5"/>
          <p:cNvCxnSpPr>
            <a:cxnSpLocks/>
          </p:cNvCxnSpPr>
          <p:nvPr/>
        </p:nvCxnSpPr>
        <p:spPr>
          <a:xfrm flipV="1">
            <a:off x="-3124020" y="4771423"/>
            <a:ext cx="51480600" cy="1957"/>
          </a:xfrm>
          <a:prstGeom prst="line">
            <a:avLst/>
          </a:prstGeom>
          <a:ln w="152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3823239" y="12912005"/>
            <a:ext cx="6844332" cy="1113172"/>
            <a:chOff x="4072422" y="6600479"/>
            <a:chExt cx="6844332" cy="1113172"/>
          </a:xfrm>
        </p:grpSpPr>
        <p:sp>
          <p:nvSpPr>
            <p:cNvPr id="7" name="Rectangle 6"/>
            <p:cNvSpPr/>
            <p:nvPr/>
          </p:nvSpPr>
          <p:spPr>
            <a:xfrm>
              <a:off x="4350005" y="6600479"/>
              <a:ext cx="6292388"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072422" y="6605655"/>
              <a:ext cx="6844332"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Background</a:t>
              </a:r>
            </a:p>
          </p:txBody>
        </p:sp>
      </p:grpSp>
      <p:sp>
        <p:nvSpPr>
          <p:cNvPr id="39" name="TextBox 38"/>
          <p:cNvSpPr txBox="1"/>
          <p:nvPr/>
        </p:nvSpPr>
        <p:spPr>
          <a:xfrm>
            <a:off x="1198887" y="4957390"/>
            <a:ext cx="12290763"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The linguistic phenomenon: scope ambiguity</a:t>
            </a:r>
          </a:p>
        </p:txBody>
      </p:sp>
      <p:sp>
        <p:nvSpPr>
          <p:cNvPr id="57" name="TextBox 56"/>
          <p:cNvSpPr txBox="1"/>
          <p:nvPr/>
        </p:nvSpPr>
        <p:spPr>
          <a:xfrm>
            <a:off x="24388552" y="25638199"/>
            <a:ext cx="4663637" cy="5062924"/>
          </a:xfrm>
          <a:prstGeom prst="rect">
            <a:avLst/>
          </a:prstGeom>
          <a:noFill/>
        </p:spPr>
        <p:txBody>
          <a:bodyPr wrap="square" rtlCol="0">
            <a:spAutoFit/>
          </a:bodyPr>
          <a:lstStyle/>
          <a:p>
            <a:r>
              <a:rPr lang="en-US" sz="3200" b="1" dirty="0">
                <a:latin typeface="Helvetica" charset="0"/>
                <a:ea typeface="Helvetica" charset="0"/>
                <a:cs typeface="Helvetica" charset="0"/>
              </a:rPr>
              <a:t>Default Values:</a:t>
            </a:r>
          </a:p>
          <a:p>
            <a:endParaRPr lang="en-US" sz="1000" dirty="0">
              <a:latin typeface="Helvetica" charset="0"/>
              <a:ea typeface="Helvetica" charset="0"/>
              <a:cs typeface="Helvetica" charset="0"/>
            </a:endParaRPr>
          </a:p>
          <a:p>
            <a:r>
              <a:rPr lang="en-US" sz="3200" dirty="0">
                <a:latin typeface="Helvetica" charset="0"/>
                <a:ea typeface="Helvetica" charset="0"/>
                <a:cs typeface="Helvetica" charset="0"/>
              </a:rPr>
              <a:t>P(w) ∝ </a:t>
            </a:r>
            <a:r>
              <a:rPr lang="en-US" sz="3200" dirty="0" err="1">
                <a:latin typeface="Helvetica" charset="0"/>
                <a:ea typeface="Helvetica" charset="0"/>
                <a:cs typeface="Helvetica" charset="0"/>
              </a:rPr>
              <a:t>baserate</a:t>
            </a:r>
            <a:r>
              <a:rPr lang="en-US" sz="3200" dirty="0">
                <a:latin typeface="Helvetica" charset="0"/>
                <a:ea typeface="Helvetica" charset="0"/>
                <a:cs typeface="Helvetica" charset="0"/>
              </a:rPr>
              <a:t> = 0.5</a:t>
            </a:r>
          </a:p>
          <a:p>
            <a:r>
              <a:rPr lang="en-US" sz="500" dirty="0">
                <a:latin typeface="Helvetica" charset="0"/>
                <a:ea typeface="Helvetica" charset="0"/>
                <a:cs typeface="Helvetica" charset="0"/>
              </a:rPr>
              <a:t> </a:t>
            </a:r>
          </a:p>
          <a:p>
            <a:r>
              <a:rPr lang="en-US" sz="3200" dirty="0">
                <a:latin typeface="Helvetica" charset="0"/>
                <a:ea typeface="Helvetica" charset="0"/>
                <a:cs typeface="Helvetica" charset="0"/>
              </a:rPr>
              <a:t>P(q) = uniform</a:t>
            </a: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P(</a:t>
            </a:r>
            <a:r>
              <a:rPr lang="en-US" sz="3200" i="1" dirty="0" err="1">
                <a:latin typeface="Helvetica" charset="0"/>
                <a:ea typeface="Helvetica" charset="0"/>
                <a:cs typeface="Helvetica" charset="0"/>
              </a:rPr>
              <a:t>i</a:t>
            </a:r>
            <a:r>
              <a:rPr lang="en-US" sz="3200" dirty="0">
                <a:latin typeface="Helvetica" charset="0"/>
                <a:ea typeface="Helvetica" charset="0"/>
                <a:cs typeface="Helvetica" charset="0"/>
              </a:rPr>
              <a:t> = </a:t>
            </a:r>
            <a:r>
              <a:rPr lang="en-US" sz="3200" dirty="0">
                <a:latin typeface="Courier" charset="0"/>
                <a:ea typeface="Courier" charset="0"/>
                <a:cs typeface="Courier" charset="0"/>
              </a:rPr>
              <a:t>surface</a:t>
            </a:r>
            <a:r>
              <a:rPr lang="en-US" sz="3200" dirty="0">
                <a:latin typeface="Helvetica" charset="0"/>
                <a:ea typeface="Helvetica" charset="0"/>
                <a:cs typeface="Helvetica" charset="0"/>
              </a:rPr>
              <a:t>) = 0.5</a:t>
            </a:r>
          </a:p>
          <a:p>
            <a:endParaRPr lang="en-US" sz="3000" b="1" dirty="0">
              <a:latin typeface="Helvetica" charset="0"/>
              <a:ea typeface="Helvetica" charset="0"/>
              <a:cs typeface="Helvetica" charset="0"/>
            </a:endParaRPr>
          </a:p>
          <a:p>
            <a:r>
              <a:rPr lang="en-US" sz="3200" b="1" dirty="0">
                <a:latin typeface="Helvetica" charset="0"/>
                <a:ea typeface="Helvetica" charset="0"/>
                <a:cs typeface="Helvetica" charset="0"/>
              </a:rPr>
              <a:t>Manipulated values:</a:t>
            </a:r>
          </a:p>
          <a:p>
            <a:endParaRPr lang="en-US" sz="1000" b="1" dirty="0">
              <a:latin typeface="Helvetica" charset="0"/>
              <a:ea typeface="Helvetica" charset="0"/>
              <a:cs typeface="Helvetica" charset="0"/>
            </a:endParaRPr>
          </a:p>
          <a:p>
            <a:r>
              <a:rPr lang="en-US" sz="3200" dirty="0" err="1">
                <a:latin typeface="Helvetica" charset="0"/>
                <a:ea typeface="Helvetica" charset="0"/>
                <a:cs typeface="Helvetica" charset="0"/>
              </a:rPr>
              <a:t>Baserate</a:t>
            </a:r>
            <a:r>
              <a:rPr lang="en-US" sz="3200" dirty="0">
                <a:latin typeface="Helvetica" charset="0"/>
                <a:ea typeface="Helvetica" charset="0"/>
                <a:cs typeface="Helvetica" charset="0"/>
              </a:rPr>
              <a:t> ranges from 0.1 to 0.5 to 0.9 </a:t>
            </a: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P(q=favored) = 0.9</a:t>
            </a:r>
          </a:p>
        </p:txBody>
      </p:sp>
      <p:sp>
        <p:nvSpPr>
          <p:cNvPr id="62" name="TextBox 61"/>
          <p:cNvSpPr txBox="1"/>
          <p:nvPr/>
        </p:nvSpPr>
        <p:spPr>
          <a:xfrm>
            <a:off x="14968080" y="30916064"/>
            <a:ext cx="13951653" cy="1169551"/>
          </a:xfrm>
          <a:prstGeom prst="rect">
            <a:avLst/>
          </a:prstGeom>
          <a:noFill/>
          <a:ln>
            <a:solidFill>
              <a:schemeClr val="tx1"/>
            </a:solidFill>
          </a:ln>
        </p:spPr>
        <p:txBody>
          <a:bodyPr wrap="square" rtlCol="0">
            <a:spAutoFit/>
          </a:bodyPr>
          <a:lstStyle/>
          <a:p>
            <a:r>
              <a:rPr lang="en-US" sz="1400" b="1" dirty="0">
                <a:latin typeface="Helvetica" panose="020B0604020202020204" pitchFamily="34" charset="0"/>
                <a:cs typeface="Helvetica" panose="020B0604020202020204" pitchFamily="34" charset="0"/>
              </a:rPr>
              <a:t>References: </a:t>
            </a:r>
            <a:r>
              <a:rPr lang="en-US" sz="1400" dirty="0">
                <a:latin typeface="Helvetica" panose="020B0604020202020204" pitchFamily="34" charset="0"/>
                <a:cs typeface="Helvetica" panose="020B0604020202020204" pitchFamily="34" charset="0"/>
              </a:rPr>
              <a:t>Judith Degen and Noah D. Goodman. 2014. Lost your marbles? the puzzle of dependent measures in experimental pragmatics. In Proceedings of the Annual Meeting of the Cognitive Science Society. volume 36, pages 397–402. Noah D. Goodman and Michael C. Frank. 2016. Pragmatic language interpretation as probabilistic inference. Trends in Cognitive Sciences 20(11): 818–829. K.J. Savinelli, Gregory Scontras, and Lisa Pearl. 2017. Modeling scope ambiguity resolution as pragmatic inference: Formalizing differences in child and adult behavior. In </a:t>
            </a:r>
            <a:r>
              <a:rPr lang="en-US" sz="1400" i="1" dirty="0">
                <a:latin typeface="Helvetica" panose="020B0604020202020204" pitchFamily="34" charset="0"/>
                <a:cs typeface="Helvetica" panose="020B0604020202020204" pitchFamily="34" charset="0"/>
              </a:rPr>
              <a:t>Proceedings of the Annual Meeting of the Cognitive Science Society</a:t>
            </a:r>
            <a:r>
              <a:rPr lang="en-US" sz="1400" dirty="0">
                <a:latin typeface="Helvetica" panose="020B0604020202020204" pitchFamily="34" charset="0"/>
                <a:cs typeface="Helvetica" panose="020B0604020202020204" pitchFamily="34" charset="0"/>
              </a:rPr>
              <a:t>, volume 39, pages 3064–3069. Michael Henry Tessler and Noah D. Goodman. 2016. A pragmatic theory of generic language.</a:t>
            </a:r>
            <a:endParaRPr lang="en-US" sz="1400" b="1" dirty="0">
              <a:latin typeface="Helvetica" panose="020B0604020202020204" pitchFamily="34" charset="0"/>
              <a:ea typeface="Helvetica" charset="0"/>
              <a:cs typeface="Helvetica" panose="020B0604020202020204" pitchFamily="34" charset="0"/>
            </a:endParaRPr>
          </a:p>
        </p:txBody>
      </p:sp>
      <p:cxnSp>
        <p:nvCxnSpPr>
          <p:cNvPr id="17" name="Straight Connector 16"/>
          <p:cNvCxnSpPr/>
          <p:nvPr/>
        </p:nvCxnSpPr>
        <p:spPr>
          <a:xfrm>
            <a:off x="14715492" y="4835393"/>
            <a:ext cx="13612" cy="28961934"/>
          </a:xfrm>
          <a:prstGeom prst="line">
            <a:avLst/>
          </a:prstGeom>
          <a:ln w="152400">
            <a:solidFill>
              <a:srgbClr val="2F5697"/>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9135207" y="4771423"/>
            <a:ext cx="26692" cy="30345618"/>
          </a:xfrm>
          <a:prstGeom prst="line">
            <a:avLst/>
          </a:prstGeom>
          <a:ln w="152400">
            <a:solidFill>
              <a:srgbClr val="2F5697"/>
            </a:solidFill>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275942" y="15076328"/>
            <a:ext cx="14380893" cy="1077218"/>
          </a:xfrm>
          <a:prstGeom prst="rect">
            <a:avLst/>
          </a:prstGeom>
        </p:spPr>
        <p:txBody>
          <a:bodyPr wrap="square">
            <a:spAutoFit/>
          </a:bodyPr>
          <a:lstStyle/>
          <a:p>
            <a:r>
              <a:rPr lang="en-US" sz="3200" dirty="0">
                <a:latin typeface="Helvetica" charset="0"/>
                <a:ea typeface="Helvetica" charset="0"/>
                <a:cs typeface="Helvetica" charset="0"/>
              </a:rPr>
              <a:t>Savinelli et. al. (2017) articulated a computational model of utterance endorsement that incorporated several </a:t>
            </a:r>
            <a:r>
              <a:rPr lang="en-US" sz="3200" dirty="0">
                <a:solidFill>
                  <a:srgbClr val="BA4DFF"/>
                </a:solidFill>
                <a:latin typeface="Helvetica" charset="0"/>
                <a:ea typeface="Helvetica" charset="0"/>
                <a:cs typeface="Helvetica" charset="0"/>
              </a:rPr>
              <a:t>pragmatic</a:t>
            </a:r>
            <a:r>
              <a:rPr lang="en-US" sz="3200" dirty="0">
                <a:latin typeface="Helvetica" charset="0"/>
                <a:ea typeface="Helvetica" charset="0"/>
                <a:cs typeface="Helvetica" charset="0"/>
              </a:rPr>
              <a:t> and </a:t>
            </a:r>
            <a:r>
              <a:rPr lang="en-US" sz="3200" dirty="0">
                <a:solidFill>
                  <a:srgbClr val="00AEE5"/>
                </a:solidFill>
                <a:latin typeface="Helvetica" charset="0"/>
                <a:ea typeface="Helvetica" charset="0"/>
                <a:cs typeface="Helvetica" charset="0"/>
              </a:rPr>
              <a:t>grammatical</a:t>
            </a:r>
            <a:r>
              <a:rPr lang="en-US" sz="3200" dirty="0">
                <a:latin typeface="Helvetica" charset="0"/>
                <a:ea typeface="Helvetica" charset="0"/>
                <a:cs typeface="Helvetica" charset="0"/>
              </a:rPr>
              <a:t> factors.</a:t>
            </a:r>
            <a:endParaRPr lang="en-US" sz="3200" dirty="0">
              <a:latin typeface="Helvetica" panose="020B0604020202020204" pitchFamily="34" charset="0"/>
              <a:ea typeface="Helvetica" charset="0"/>
              <a:cs typeface="Helvetica" panose="020B0604020202020204" pitchFamily="34" charset="0"/>
            </a:endParaRPr>
          </a:p>
        </p:txBody>
      </p:sp>
      <p:sp>
        <p:nvSpPr>
          <p:cNvPr id="84" name="TextBox 83"/>
          <p:cNvSpPr txBox="1"/>
          <p:nvPr/>
        </p:nvSpPr>
        <p:spPr>
          <a:xfrm>
            <a:off x="15611828" y="8478004"/>
            <a:ext cx="12664156"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Our contributions</a:t>
            </a:r>
          </a:p>
        </p:txBody>
      </p:sp>
      <p:grpSp>
        <p:nvGrpSpPr>
          <p:cNvPr id="67" name="Group 66"/>
          <p:cNvGrpSpPr/>
          <p:nvPr/>
        </p:nvGrpSpPr>
        <p:grpSpPr>
          <a:xfrm>
            <a:off x="33179736" y="4966393"/>
            <a:ext cx="6844332" cy="1134036"/>
            <a:chOff x="3649401" y="20790402"/>
            <a:chExt cx="6844332" cy="1134036"/>
          </a:xfrm>
        </p:grpSpPr>
        <p:sp>
          <p:nvSpPr>
            <p:cNvPr id="86" name="Rectangle 85"/>
            <p:cNvSpPr/>
            <p:nvPr/>
          </p:nvSpPr>
          <p:spPr>
            <a:xfrm>
              <a:off x="3925373" y="20844722"/>
              <a:ext cx="6292388"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88" name="TextBox 87"/>
            <p:cNvSpPr txBox="1"/>
            <p:nvPr/>
          </p:nvSpPr>
          <p:spPr>
            <a:xfrm>
              <a:off x="3649401" y="20790402"/>
              <a:ext cx="6844332"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Results</a:t>
              </a:r>
            </a:p>
          </p:txBody>
        </p:sp>
      </p:grpSp>
      <p:grpSp>
        <p:nvGrpSpPr>
          <p:cNvPr id="103" name="Group 102"/>
          <p:cNvGrpSpPr/>
          <p:nvPr/>
        </p:nvGrpSpPr>
        <p:grpSpPr>
          <a:xfrm>
            <a:off x="18291693" y="11866349"/>
            <a:ext cx="6844332" cy="1115027"/>
            <a:chOff x="3383367" y="20714094"/>
            <a:chExt cx="6844332" cy="1115027"/>
          </a:xfrm>
        </p:grpSpPr>
        <p:sp>
          <p:nvSpPr>
            <p:cNvPr id="104" name="Rectangle 103"/>
            <p:cNvSpPr/>
            <p:nvPr/>
          </p:nvSpPr>
          <p:spPr>
            <a:xfrm>
              <a:off x="3925373" y="20714094"/>
              <a:ext cx="6292388"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3383367" y="20721125"/>
              <a:ext cx="6844332"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The Model</a:t>
              </a:r>
            </a:p>
          </p:txBody>
        </p:sp>
      </p:grpSp>
      <p:sp>
        <p:nvSpPr>
          <p:cNvPr id="106" name="TextBox 105"/>
          <p:cNvSpPr txBox="1"/>
          <p:nvPr/>
        </p:nvSpPr>
        <p:spPr>
          <a:xfrm>
            <a:off x="236981" y="16320544"/>
            <a:ext cx="13930891" cy="584775"/>
          </a:xfrm>
          <a:prstGeom prst="rect">
            <a:avLst/>
          </a:prstGeom>
          <a:noFill/>
        </p:spPr>
        <p:txBody>
          <a:bodyPr wrap="square" rtlCol="0">
            <a:spAutoFit/>
          </a:bodyPr>
          <a:lstStyle/>
          <a:p>
            <a:r>
              <a:rPr lang="en-US" sz="3200" dirty="0">
                <a:latin typeface="Helvetica" panose="020B0604020202020204" pitchFamily="34" charset="0"/>
                <a:ea typeface="Helvetica" charset="0"/>
                <a:cs typeface="Helvetica" panose="020B0604020202020204" pitchFamily="34" charset="0"/>
              </a:rPr>
              <a:t>Bayesian Rational Speech Act (</a:t>
            </a:r>
            <a:r>
              <a:rPr lang="en-US" sz="3200" b="1" dirty="0">
                <a:latin typeface="Helvetica" panose="020B0604020202020204" pitchFamily="34" charset="0"/>
                <a:ea typeface="Helvetica" charset="0"/>
                <a:cs typeface="Helvetica" panose="020B0604020202020204" pitchFamily="34" charset="0"/>
              </a:rPr>
              <a:t>RSA</a:t>
            </a:r>
            <a:r>
              <a:rPr lang="en-US" sz="3200" dirty="0">
                <a:latin typeface="Helvetica" panose="020B0604020202020204" pitchFamily="34" charset="0"/>
                <a:ea typeface="Helvetica" charset="0"/>
                <a:cs typeface="Helvetica" panose="020B0604020202020204" pitchFamily="34" charset="0"/>
              </a:rPr>
              <a:t>) framework </a:t>
            </a:r>
            <a:r>
              <a:rPr lang="en-US" sz="3200" dirty="0">
                <a:latin typeface="Helvetica" panose="020B0604020202020204" pitchFamily="34" charset="0"/>
                <a:cs typeface="Helvetica" panose="020B0604020202020204" pitchFamily="34" charset="0"/>
              </a:rPr>
              <a:t>(</a:t>
            </a:r>
            <a:r>
              <a:rPr lang="en-US" sz="2400" dirty="0">
                <a:latin typeface="Helvetica" panose="020B0604020202020204" pitchFamily="34" charset="0"/>
                <a:cs typeface="Helvetica" panose="020B0604020202020204" pitchFamily="34" charset="0"/>
              </a:rPr>
              <a:t>Goodman &amp; Frank, 2016</a:t>
            </a:r>
            <a:r>
              <a:rPr lang="en-US" sz="3200" dirty="0">
                <a:latin typeface="Helvetica" panose="020B0604020202020204" pitchFamily="34" charset="0"/>
                <a:cs typeface="Helvetica" panose="020B0604020202020204" pitchFamily="34" charset="0"/>
              </a:rPr>
              <a:t>):</a:t>
            </a:r>
            <a:endParaRPr lang="en-US" sz="1000" dirty="0">
              <a:latin typeface="Helvetica" panose="020B0604020202020204" pitchFamily="34" charset="0"/>
              <a:cs typeface="Helvetica" panose="020B0604020202020204" pitchFamily="34" charset="0"/>
            </a:endParaRPr>
          </a:p>
        </p:txBody>
      </p:sp>
      <p:grpSp>
        <p:nvGrpSpPr>
          <p:cNvPr id="113" name="Group 112"/>
          <p:cNvGrpSpPr/>
          <p:nvPr/>
        </p:nvGrpSpPr>
        <p:grpSpPr>
          <a:xfrm>
            <a:off x="33123812" y="22543348"/>
            <a:ext cx="6844332" cy="1118083"/>
            <a:chOff x="4028879" y="6562112"/>
            <a:chExt cx="6844332" cy="1118083"/>
          </a:xfrm>
        </p:grpSpPr>
        <p:sp>
          <p:nvSpPr>
            <p:cNvPr id="114" name="Rectangle 113"/>
            <p:cNvSpPr/>
            <p:nvPr/>
          </p:nvSpPr>
          <p:spPr>
            <a:xfrm>
              <a:off x="4350005" y="6600479"/>
              <a:ext cx="6292388"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4028879" y="6562112"/>
              <a:ext cx="6844332"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Discussion</a:t>
              </a:r>
            </a:p>
          </p:txBody>
        </p:sp>
      </p:grpSp>
      <p:sp>
        <p:nvSpPr>
          <p:cNvPr id="118" name="TextBox 117"/>
          <p:cNvSpPr txBox="1"/>
          <p:nvPr/>
        </p:nvSpPr>
        <p:spPr>
          <a:xfrm>
            <a:off x="29470968" y="19381038"/>
            <a:ext cx="6875106" cy="3200876"/>
          </a:xfrm>
          <a:prstGeom prst="rect">
            <a:avLst/>
          </a:prstGeom>
          <a:noFill/>
        </p:spPr>
        <p:txBody>
          <a:bodyPr wrap="square" rtlCol="0">
            <a:spAutoFit/>
          </a:bodyPr>
          <a:lstStyle/>
          <a:p>
            <a:r>
              <a:rPr lang="en-US" sz="3200" dirty="0">
                <a:latin typeface="Helvetica" charset="0"/>
                <a:ea typeface="Helvetica" charset="0"/>
                <a:cs typeface="Helvetica" charset="0"/>
              </a:rPr>
              <a:t>Changing the two </a:t>
            </a:r>
            <a:r>
              <a:rPr lang="en-US" sz="3200" dirty="0">
                <a:solidFill>
                  <a:srgbClr val="BA4DFF"/>
                </a:solidFill>
                <a:latin typeface="Helvetica" charset="0"/>
                <a:ea typeface="Helvetica" charset="0"/>
                <a:cs typeface="Helvetica" charset="0"/>
              </a:rPr>
              <a:t>pragmatic</a:t>
            </a:r>
            <a:r>
              <a:rPr lang="en-US" sz="3200" dirty="0">
                <a:latin typeface="Helvetica" charset="0"/>
                <a:ea typeface="Helvetica" charset="0"/>
                <a:cs typeface="Helvetica" charset="0"/>
              </a:rPr>
              <a:t> factors best captures the observed adult behavior in 1-of-2 contexts:</a:t>
            </a:r>
          </a:p>
          <a:p>
            <a:r>
              <a:rPr lang="en-US" sz="500" dirty="0">
                <a:latin typeface="Helvetica" charset="0"/>
                <a:ea typeface="Helvetica" charset="0"/>
                <a:cs typeface="Helvetica" charset="0"/>
              </a:rPr>
              <a:t> </a:t>
            </a:r>
          </a:p>
          <a:p>
            <a:pPr marL="457200" indent="-457200">
              <a:buFont typeface="Wingdings" charset="2"/>
              <a:buChar char="v"/>
            </a:pPr>
            <a:r>
              <a:rPr lang="en-US" sz="3200" dirty="0">
                <a:latin typeface="Helvetica" charset="0"/>
                <a:ea typeface="Helvetica" charset="0"/>
                <a:cs typeface="Helvetica" charset="0"/>
              </a:rPr>
              <a:t>Success </a:t>
            </a:r>
            <a:r>
              <a:rPr lang="en-US" sz="3200" dirty="0" err="1">
                <a:latin typeface="Helvetica" charset="0"/>
                <a:ea typeface="Helvetica" charset="0"/>
                <a:cs typeface="Helvetica" charset="0"/>
              </a:rPr>
              <a:t>baserate</a:t>
            </a:r>
            <a:r>
              <a:rPr lang="en-US" sz="3200" dirty="0">
                <a:latin typeface="Helvetica" charset="0"/>
                <a:ea typeface="Helvetica" charset="0"/>
                <a:cs typeface="Helvetica" charset="0"/>
              </a:rPr>
              <a:t> from </a:t>
            </a:r>
            <a:r>
              <a:rPr lang="en-US" sz="3200" b="1" dirty="0">
                <a:latin typeface="Helvetica" charset="0"/>
                <a:ea typeface="Helvetica" charset="0"/>
                <a:cs typeface="Helvetica" charset="0"/>
              </a:rPr>
              <a:t>0.1 </a:t>
            </a:r>
            <a:r>
              <a:rPr lang="en-US" sz="3200" dirty="0">
                <a:latin typeface="Helvetica" charset="0"/>
                <a:ea typeface="Helvetica" charset="0"/>
                <a:cs typeface="Helvetica" charset="0"/>
              </a:rPr>
              <a:t>to </a:t>
            </a:r>
            <a:r>
              <a:rPr lang="en-US" sz="3200" b="1" dirty="0">
                <a:latin typeface="Helvetica" charset="0"/>
                <a:ea typeface="Helvetica" charset="0"/>
                <a:cs typeface="Helvetica" charset="0"/>
              </a:rPr>
              <a:t>0.9</a:t>
            </a:r>
          </a:p>
          <a:p>
            <a:pPr marL="457200" indent="-457200">
              <a:buFont typeface="Wingdings" charset="2"/>
              <a:buChar char="v"/>
            </a:pPr>
            <a:endParaRPr lang="en-US" sz="500" dirty="0">
              <a:latin typeface="Helvetica" charset="0"/>
              <a:ea typeface="Helvetica" charset="0"/>
              <a:cs typeface="Helvetica" charset="0"/>
            </a:endParaRPr>
          </a:p>
          <a:p>
            <a:pPr marL="457200" indent="-457200">
              <a:buFont typeface="Wingdings" charset="2"/>
              <a:buChar char="v"/>
            </a:pPr>
            <a:r>
              <a:rPr lang="en-US" sz="3200" dirty="0">
                <a:latin typeface="Helvetica" charset="0"/>
                <a:ea typeface="Helvetica" charset="0"/>
                <a:cs typeface="Helvetica" charset="0"/>
              </a:rPr>
              <a:t>From no QUD favored to favoring </a:t>
            </a:r>
            <a:r>
              <a:rPr lang="en-US" sz="3200" dirty="0">
                <a:latin typeface="Courier"/>
                <a:ea typeface="Helvetica" charset="0"/>
                <a:cs typeface="Helvetica" charset="0"/>
              </a:rPr>
              <a:t>all?</a:t>
            </a:r>
            <a:r>
              <a:rPr lang="en-US" sz="3200" dirty="0">
                <a:latin typeface="Helvetica" panose="020B0604020202020204" pitchFamily="34" charset="0"/>
                <a:ea typeface="Helvetica" charset="0"/>
                <a:cs typeface="Helvetica" panose="020B0604020202020204" pitchFamily="34" charset="0"/>
              </a:rPr>
              <a:t> </a:t>
            </a:r>
            <a:endParaRPr lang="en-US" sz="3200" dirty="0">
              <a:latin typeface="Helvetica" charset="0"/>
              <a:ea typeface="Helvetica" charset="0"/>
              <a:cs typeface="Helvetica" charset="0"/>
            </a:endParaRPr>
          </a:p>
        </p:txBody>
      </p:sp>
      <p:pic>
        <p:nvPicPr>
          <p:cNvPr id="3" name="Picture 2"/>
          <p:cNvPicPr>
            <a:picLocks noChangeAspect="1"/>
          </p:cNvPicPr>
          <p:nvPr/>
        </p:nvPicPr>
        <p:blipFill>
          <a:blip r:embed="rId8"/>
          <a:stretch>
            <a:fillRect/>
          </a:stretch>
        </p:blipFill>
        <p:spPr>
          <a:xfrm>
            <a:off x="39045352" y="369412"/>
            <a:ext cx="3929260" cy="3911796"/>
          </a:xfrm>
          <a:prstGeom prst="rect">
            <a:avLst/>
          </a:prstGeom>
        </p:spPr>
      </p:pic>
      <p:sp>
        <p:nvSpPr>
          <p:cNvPr id="16" name="Rectangle 15"/>
          <p:cNvSpPr/>
          <p:nvPr/>
        </p:nvSpPr>
        <p:spPr>
          <a:xfrm>
            <a:off x="29423162" y="23842372"/>
            <a:ext cx="14202832" cy="9310241"/>
          </a:xfrm>
          <a:prstGeom prst="rect">
            <a:avLst/>
          </a:prstGeom>
        </p:spPr>
        <p:txBody>
          <a:bodyPr wrap="square">
            <a:spAutoFit/>
          </a:bodyPr>
          <a:lstStyle/>
          <a:p>
            <a:r>
              <a:rPr lang="en-US" sz="3200" dirty="0">
                <a:latin typeface="Helvetica" panose="020B0604020202020204" pitchFamily="34" charset="0"/>
                <a:cs typeface="Helvetica" panose="020B0604020202020204" pitchFamily="34" charset="0"/>
              </a:rPr>
              <a:t>Our model of ambiguity resolution in context that previously captured children’s behavior seamlessly extends to capture adult behavior: </a:t>
            </a:r>
          </a:p>
          <a:p>
            <a:endParaRPr lang="en-US" sz="500" dirty="0">
              <a:latin typeface="Helvetica" panose="020B0604020202020204" pitchFamily="34" charset="0"/>
              <a:cs typeface="Helvetica" panose="020B0604020202020204" pitchFamily="34" charset="0"/>
            </a:endParaRPr>
          </a:p>
          <a:p>
            <a:pPr marL="457200" indent="-457200">
              <a:buFont typeface="Wingdings" charset="2"/>
              <a:buChar char="v"/>
            </a:pPr>
            <a:r>
              <a:rPr lang="en-US" sz="3200" dirty="0">
                <a:latin typeface="Helvetica" panose="020B0604020202020204" pitchFamily="34" charset="0"/>
                <a:cs typeface="Helvetica" panose="020B0604020202020204" pitchFamily="34" charset="0"/>
              </a:rPr>
              <a:t>Evidence of </a:t>
            </a:r>
            <a:r>
              <a:rPr lang="en-US" sz="3200" b="1" dirty="0">
                <a:latin typeface="Helvetica" panose="020B0604020202020204" pitchFamily="34" charset="0"/>
                <a:cs typeface="Helvetica" panose="020B0604020202020204" pitchFamily="34" charset="0"/>
              </a:rPr>
              <a:t>developmental continuity</a:t>
            </a:r>
            <a:r>
              <a:rPr lang="en-US" sz="3200" dirty="0">
                <a:latin typeface="Helvetica" panose="020B0604020202020204" pitchFamily="34" charset="0"/>
                <a:cs typeface="Helvetica" panose="020B0604020202020204" pitchFamily="34" charset="0"/>
              </a:rPr>
              <a:t> in scope ambiguity resolution</a:t>
            </a:r>
          </a:p>
          <a:p>
            <a:pPr marL="457200" indent="-457200">
              <a:buFont typeface="Wingdings" charset="2"/>
              <a:buChar char="v"/>
            </a:pPr>
            <a:endParaRPr lang="en-US" sz="500" dirty="0">
              <a:latin typeface="Helvetica" panose="020B0604020202020204" pitchFamily="34" charset="0"/>
              <a:cs typeface="Helvetica" panose="020B0604020202020204" pitchFamily="34" charset="0"/>
            </a:endParaRPr>
          </a:p>
          <a:p>
            <a:pPr marL="457200" indent="-457200">
              <a:buFont typeface="Wingdings" charset="2"/>
              <a:buChar char="v"/>
            </a:pPr>
            <a:r>
              <a:rPr lang="en-US" sz="3200" dirty="0">
                <a:latin typeface="Helvetica" panose="020B0604020202020204" pitchFamily="34" charset="0"/>
                <a:cs typeface="Helvetica" panose="020B0604020202020204" pitchFamily="34" charset="0"/>
              </a:rPr>
              <a:t>Also explains </a:t>
            </a:r>
            <a:r>
              <a:rPr lang="en-US" sz="3200" i="1" dirty="0">
                <a:solidFill>
                  <a:srgbClr val="FF7A00"/>
                </a:solidFill>
                <a:latin typeface="Helvetica" panose="020B0604020202020204" pitchFamily="34" charset="0"/>
                <a:cs typeface="Helvetica" panose="020B0604020202020204" pitchFamily="34" charset="0"/>
              </a:rPr>
              <a:t>why</a:t>
            </a:r>
            <a:r>
              <a:rPr lang="en-US" sz="3200" dirty="0">
                <a:solidFill>
                  <a:srgbClr val="FF7A00"/>
                </a:solidFill>
                <a:latin typeface="Helvetica" panose="020B0604020202020204" pitchFamily="34" charset="0"/>
                <a:cs typeface="Helvetica" panose="020B0604020202020204" pitchFamily="34" charset="0"/>
              </a:rPr>
              <a:t> the explicit contrast manipulation works</a:t>
            </a:r>
            <a:r>
              <a:rPr lang="en-US" sz="3200" dirty="0">
                <a:latin typeface="Helvetica" panose="020B0604020202020204" pitchFamily="34" charset="0"/>
                <a:cs typeface="Helvetica" panose="020B0604020202020204" pitchFamily="34" charset="0"/>
              </a:rPr>
              <a:t>: the pragmatic factors create a situation where </a:t>
            </a:r>
            <a:r>
              <a:rPr lang="en-US" sz="3200" dirty="0">
                <a:latin typeface="Courier"/>
                <a:cs typeface="Helvetica" panose="020B0604020202020204" pitchFamily="34" charset="0"/>
              </a:rPr>
              <a:t>two-not</a:t>
            </a:r>
            <a:r>
              <a:rPr lang="en-US" sz="3200" dirty="0">
                <a:latin typeface="Helvetica" panose="020B0604020202020204" pitchFamily="34" charset="0"/>
                <a:cs typeface="Helvetica" panose="020B0604020202020204" pitchFamily="34" charset="0"/>
              </a:rPr>
              <a:t> is still quite informative and therefore useful despite the ambiguity </a:t>
            </a:r>
          </a:p>
          <a:p>
            <a:pPr marL="457200" indent="-457200">
              <a:buFont typeface="Wingdings" charset="2"/>
              <a:buChar char="v"/>
            </a:pPr>
            <a:endParaRPr lang="en-US" sz="500" dirty="0">
              <a:latin typeface="Helvetica" panose="020B0604020202020204" pitchFamily="34" charset="0"/>
              <a:cs typeface="Helvetica" panose="020B0604020202020204" pitchFamily="34" charset="0"/>
            </a:endParaRPr>
          </a:p>
          <a:p>
            <a:pPr marL="457200" indent="-457200">
              <a:buFont typeface="Wingdings" charset="2"/>
              <a:buChar char="v"/>
            </a:pPr>
            <a:r>
              <a:rPr lang="en-US" sz="3200" dirty="0">
                <a:latin typeface="Helvetica" panose="020B0604020202020204" pitchFamily="34" charset="0"/>
                <a:cs typeface="Helvetica" panose="020B0604020202020204" pitchFamily="34" charset="0"/>
              </a:rPr>
              <a:t>Also supports </a:t>
            </a:r>
            <a:r>
              <a:rPr lang="en-US" sz="3200" b="1" dirty="0">
                <a:latin typeface="Helvetica" panose="020B0604020202020204" pitchFamily="34" charset="0"/>
                <a:cs typeface="Helvetica" panose="020B0604020202020204" pitchFamily="34" charset="0"/>
              </a:rPr>
              <a:t>exactly-two</a:t>
            </a:r>
            <a:r>
              <a:rPr lang="en-US" sz="3200" dirty="0">
                <a:latin typeface="Helvetica" panose="020B0604020202020204" pitchFamily="34" charset="0"/>
                <a:cs typeface="Helvetica" panose="020B0604020202020204" pitchFamily="34" charset="0"/>
              </a:rPr>
              <a:t> utterance semantics to explain </a:t>
            </a:r>
            <a:r>
              <a:rPr lang="en-US" sz="3200" dirty="0">
                <a:solidFill>
                  <a:schemeClr val="accent6"/>
                </a:solidFill>
                <a:latin typeface="Helvetica" panose="020B0604020202020204" pitchFamily="34" charset="0"/>
                <a:cs typeface="Helvetica" panose="020B0604020202020204" pitchFamily="34" charset="0"/>
              </a:rPr>
              <a:t>adult asymmetry in endorsement behavior across contexts</a:t>
            </a:r>
          </a:p>
          <a:p>
            <a:pPr marL="457200" indent="-457200">
              <a:buFont typeface="Wingdings" charset="2"/>
              <a:buChar char="v"/>
            </a:pPr>
            <a:endParaRPr lang="en-US" sz="1000" dirty="0">
              <a:latin typeface="Helvetica" panose="020B0604020202020204" pitchFamily="34" charset="0"/>
              <a:cs typeface="Helvetica" panose="020B0604020202020204" pitchFamily="34" charset="0"/>
            </a:endParaRPr>
          </a:p>
          <a:p>
            <a:r>
              <a:rPr lang="en-US" sz="3200" dirty="0">
                <a:latin typeface="Helvetica" panose="020B0604020202020204" pitchFamily="34" charset="0"/>
                <a:cs typeface="Helvetica" panose="020B0604020202020204" pitchFamily="34" charset="0"/>
              </a:rPr>
              <a:t>Underscores the </a:t>
            </a:r>
            <a:r>
              <a:rPr lang="en-US" sz="3200" b="1" dirty="0">
                <a:latin typeface="Helvetica" panose="020B0604020202020204" pitchFamily="34" charset="0"/>
                <a:cs typeface="Helvetica" panose="020B0604020202020204" pitchFamily="34" charset="0"/>
              </a:rPr>
              <a:t>complexity</a:t>
            </a:r>
            <a:r>
              <a:rPr lang="en-US" sz="3200" dirty="0">
                <a:latin typeface="Helvetica" panose="020B0604020202020204" pitchFamily="34" charset="0"/>
                <a:cs typeface="Helvetica" panose="020B0604020202020204" pitchFamily="34" charset="0"/>
              </a:rPr>
              <a:t> of the utterance disambiguation:</a:t>
            </a:r>
          </a:p>
          <a:p>
            <a:endParaRPr lang="en-US" sz="500" dirty="0">
              <a:latin typeface="Helvetica" panose="020B0604020202020204" pitchFamily="34" charset="0"/>
              <a:cs typeface="Helvetica" panose="020B0604020202020204" pitchFamily="34" charset="0"/>
            </a:endParaRPr>
          </a:p>
          <a:p>
            <a:pPr marL="457200" indent="-457200">
              <a:buFont typeface="Wingdings" charset="2"/>
              <a:buChar char="v"/>
            </a:pPr>
            <a:r>
              <a:rPr lang="en-US" sz="3200" dirty="0">
                <a:latin typeface="Helvetica" panose="020B0604020202020204" pitchFamily="34" charset="0"/>
                <a:cs typeface="Helvetica" panose="020B0604020202020204" pitchFamily="34" charset="0"/>
              </a:rPr>
              <a:t>A confluence of factors contribute to how these ambiguities get resolved</a:t>
            </a:r>
          </a:p>
          <a:p>
            <a:pPr marL="457200" indent="-457200">
              <a:buFont typeface="Wingdings" charset="2"/>
              <a:buChar char="v"/>
            </a:pPr>
            <a:endParaRPr lang="en-US" sz="500" dirty="0">
              <a:latin typeface="Helvetica" panose="020B0604020202020204" pitchFamily="34" charset="0"/>
              <a:cs typeface="Helvetica" panose="020B0604020202020204" pitchFamily="34" charset="0"/>
            </a:endParaRPr>
          </a:p>
          <a:p>
            <a:pPr marL="457200" indent="-457200">
              <a:buFont typeface="Wingdings" charset="2"/>
              <a:buChar char="v"/>
            </a:pPr>
            <a:r>
              <a:rPr lang="en-US" sz="3200" dirty="0">
                <a:latin typeface="Helvetica" panose="020B0604020202020204" pitchFamily="34" charset="0"/>
                <a:cs typeface="Helvetica" panose="020B0604020202020204" pitchFamily="34" charset="0"/>
              </a:rPr>
              <a:t>It appears that </a:t>
            </a:r>
            <a:r>
              <a:rPr lang="en-US" sz="3200" dirty="0">
                <a:solidFill>
                  <a:srgbClr val="BA4DFF"/>
                </a:solidFill>
                <a:latin typeface="Helvetica" panose="020B0604020202020204" pitchFamily="34" charset="0"/>
                <a:cs typeface="Helvetica" panose="020B0604020202020204" pitchFamily="34" charset="0"/>
              </a:rPr>
              <a:t>pragmatics</a:t>
            </a:r>
            <a:r>
              <a:rPr lang="en-US" sz="3200" dirty="0">
                <a:latin typeface="Helvetica" panose="020B0604020202020204" pitchFamily="34" charset="0"/>
                <a:cs typeface="Helvetica" panose="020B0604020202020204" pitchFamily="34" charset="0"/>
              </a:rPr>
              <a:t> has a more profound effect on behavior, but grammatical </a:t>
            </a:r>
            <a:r>
              <a:rPr lang="en-US" sz="3200" dirty="0">
                <a:solidFill>
                  <a:srgbClr val="00AEE5"/>
                </a:solidFill>
                <a:latin typeface="Helvetica" panose="020B0604020202020204" pitchFamily="34" charset="0"/>
                <a:cs typeface="Helvetica" panose="020B0604020202020204" pitchFamily="34" charset="0"/>
              </a:rPr>
              <a:t>scope</a:t>
            </a:r>
            <a:r>
              <a:rPr lang="en-US" sz="3200" dirty="0">
                <a:latin typeface="Helvetica" panose="020B0604020202020204" pitchFamily="34" charset="0"/>
                <a:cs typeface="Helvetica" panose="020B0604020202020204" pitchFamily="34" charset="0"/>
              </a:rPr>
              <a:t> access still matters (especially for adult behavior!)</a:t>
            </a:r>
          </a:p>
          <a:p>
            <a:pPr marL="457200" indent="-457200">
              <a:buFont typeface="Wingdings" charset="2"/>
              <a:buChar char="v"/>
            </a:pPr>
            <a:endParaRPr lang="en-US" sz="1000" dirty="0">
              <a:latin typeface="Helvetica" panose="020B0604020202020204" pitchFamily="34" charset="0"/>
              <a:cs typeface="Helvetica" panose="020B0604020202020204" pitchFamily="34" charset="0"/>
            </a:endParaRPr>
          </a:p>
          <a:p>
            <a:r>
              <a:rPr lang="en-US" sz="3200" dirty="0">
                <a:latin typeface="Helvetica" panose="020B0604020202020204" pitchFamily="34" charset="0"/>
                <a:cs typeface="Helvetica" panose="020B0604020202020204" pitchFamily="34" charset="0"/>
              </a:rPr>
              <a:t>Computational modeling can help us refine our </a:t>
            </a:r>
            <a:r>
              <a:rPr lang="en-US" sz="3200" b="1" dirty="0">
                <a:latin typeface="Helvetica" panose="020B0604020202020204" pitchFamily="34" charset="0"/>
                <a:cs typeface="Helvetica" panose="020B0604020202020204" pitchFamily="34" charset="0"/>
              </a:rPr>
              <a:t>theories about language representation</a:t>
            </a:r>
            <a:r>
              <a:rPr lang="en-US" sz="3200" dirty="0">
                <a:latin typeface="Helvetica" panose="020B0604020202020204" pitchFamily="34" charset="0"/>
                <a:cs typeface="Helvetica" panose="020B0604020202020204" pitchFamily="34" charset="0"/>
              </a:rPr>
              <a:t>:</a:t>
            </a:r>
          </a:p>
          <a:p>
            <a:endParaRPr lang="en-US" sz="500" b="1" dirty="0">
              <a:latin typeface="Helvetica" panose="020B0604020202020204" pitchFamily="34" charset="0"/>
              <a:cs typeface="Helvetica" panose="020B0604020202020204" pitchFamily="34" charset="0"/>
            </a:endParaRPr>
          </a:p>
          <a:p>
            <a:pPr marL="457200" indent="-457200">
              <a:buFont typeface="Wingdings" charset="2"/>
              <a:buChar char="v"/>
            </a:pPr>
            <a:r>
              <a:rPr lang="en-US" sz="3200" dirty="0">
                <a:latin typeface="Helvetica" panose="020B0604020202020204" pitchFamily="34" charset="0"/>
                <a:cs typeface="Helvetica" panose="020B0604020202020204" pitchFamily="34" charset="0"/>
              </a:rPr>
              <a:t>Here: We can manipulate the semantics of </a:t>
            </a:r>
            <a:r>
              <a:rPr lang="en-US" sz="3200" b="1" i="1" dirty="0">
                <a:latin typeface="Helvetica" panose="020B0604020202020204" pitchFamily="34" charset="0"/>
                <a:cs typeface="Helvetica" panose="020B0604020202020204" pitchFamily="34" charset="0"/>
              </a:rPr>
              <a:t>two</a:t>
            </a:r>
            <a:r>
              <a:rPr lang="en-US" sz="3200" dirty="0">
                <a:latin typeface="Helvetica" panose="020B0604020202020204" pitchFamily="34" charset="0"/>
                <a:cs typeface="Helvetica" panose="020B0604020202020204" pitchFamily="34" charset="0"/>
              </a:rPr>
              <a:t> and test the relevant predictions in ways behavioral experiments alone cannot</a:t>
            </a:r>
          </a:p>
          <a:p>
            <a:pPr marL="457200" indent="-457200">
              <a:buFont typeface="Wingdings" charset="2"/>
              <a:buChar char="v"/>
            </a:pPr>
            <a:endParaRPr lang="en-US" sz="500" dirty="0">
              <a:latin typeface="Helvetica" panose="020B0604020202020204" pitchFamily="34" charset="0"/>
              <a:cs typeface="Helvetica" panose="020B0604020202020204" pitchFamily="34" charset="0"/>
            </a:endParaRPr>
          </a:p>
          <a:p>
            <a:pPr marL="457200" indent="-457200">
              <a:buFont typeface="Wingdings" charset="2"/>
              <a:buChar char="v"/>
            </a:pPr>
            <a:endParaRPr lang="en-US" sz="3200" dirty="0">
              <a:latin typeface="Helvetica" panose="020B0604020202020204" pitchFamily="34" charset="0"/>
              <a:cs typeface="Helvetica" panose="020B0604020202020204" pitchFamily="34" charset="0"/>
            </a:endParaRPr>
          </a:p>
        </p:txBody>
      </p:sp>
      <p:sp>
        <p:nvSpPr>
          <p:cNvPr id="19" name="Rectangle 18"/>
          <p:cNvSpPr/>
          <p:nvPr/>
        </p:nvSpPr>
        <p:spPr>
          <a:xfrm>
            <a:off x="1337186" y="5725130"/>
            <a:ext cx="11989662" cy="3093154"/>
          </a:xfrm>
          <a:prstGeom prst="rect">
            <a:avLst/>
          </a:prstGeom>
          <a:solidFill>
            <a:srgbClr val="00B0F0">
              <a:alpha val="10000"/>
            </a:srgbClr>
          </a:solidFill>
          <a:ln>
            <a:solidFill>
              <a:schemeClr val="accent1"/>
            </a:solidFill>
          </a:ln>
        </p:spPr>
        <p:txBody>
          <a:bodyPr wrap="square">
            <a:spAutoFit/>
          </a:bodyPr>
          <a:lstStyle/>
          <a:p>
            <a:r>
              <a:rPr lang="en-US" sz="3500" b="1" dirty="0">
                <a:latin typeface="Courier" charset="0"/>
                <a:ea typeface="Courier" charset="0"/>
                <a:cs typeface="Courier" charset="0"/>
              </a:rPr>
              <a:t>every-not</a:t>
            </a:r>
            <a:r>
              <a:rPr lang="en-US" sz="3500" dirty="0">
                <a:latin typeface="Helvetica" charset="0"/>
                <a:ea typeface="Helvetica" charset="0"/>
                <a:cs typeface="Helvetica" charset="0"/>
              </a:rPr>
              <a:t>:	</a:t>
            </a:r>
            <a:r>
              <a:rPr lang="en-US" sz="3500" b="1" i="1" dirty="0">
                <a:latin typeface="Helvetica" charset="0"/>
                <a:ea typeface="Helvetica" charset="0"/>
                <a:cs typeface="Helvetica" charset="0"/>
              </a:rPr>
              <a:t>Every horse didn’t jump over the fence.</a:t>
            </a:r>
            <a:endParaRPr lang="en-US" sz="1000" b="1" i="1" dirty="0">
              <a:latin typeface="Helvetica" charset="0"/>
              <a:ea typeface="Helvetica" charset="0"/>
              <a:cs typeface="Helvetica" charset="0"/>
            </a:endParaRPr>
          </a:p>
          <a:p>
            <a:endParaRPr lang="en-US" sz="1000" dirty="0">
              <a:latin typeface="Helvetica" charset="0"/>
              <a:ea typeface="Helvetica" charset="0"/>
              <a:cs typeface="Helvetica" charset="0"/>
            </a:endParaRPr>
          </a:p>
          <a:p>
            <a:r>
              <a:rPr lang="en-US" sz="3500" dirty="0">
                <a:latin typeface="Helvetica" charset="0"/>
                <a:ea typeface="Helvetica" charset="0"/>
                <a:cs typeface="Helvetica" charset="0"/>
              </a:rPr>
              <a:t>					a. ∀ &gt;&gt; ¬ (</a:t>
            </a:r>
            <a:r>
              <a:rPr lang="en-US" sz="3500" dirty="0">
                <a:solidFill>
                  <a:srgbClr val="00B150"/>
                </a:solidFill>
                <a:latin typeface="Helvetica" charset="0"/>
                <a:ea typeface="Helvetica" charset="0"/>
                <a:cs typeface="Helvetica" charset="0"/>
              </a:rPr>
              <a:t>surface</a:t>
            </a:r>
            <a:r>
              <a:rPr lang="en-US" sz="3500" dirty="0">
                <a:latin typeface="Helvetica" charset="0"/>
                <a:ea typeface="Helvetica" charset="0"/>
                <a:cs typeface="Helvetica" charset="0"/>
              </a:rPr>
              <a:t> scope):</a:t>
            </a:r>
          </a:p>
          <a:p>
            <a:r>
              <a:rPr lang="en-US" sz="3500" dirty="0">
                <a:latin typeface="Helvetica" charset="0"/>
                <a:ea typeface="Helvetica" charset="0"/>
                <a:cs typeface="Helvetica" charset="0"/>
              </a:rPr>
              <a:t>						</a:t>
            </a:r>
            <a:r>
              <a:rPr lang="en-US" sz="3500" b="1" dirty="0">
                <a:latin typeface="Helvetica" charset="0"/>
                <a:ea typeface="Helvetica" charset="0"/>
                <a:cs typeface="Helvetica" charset="0"/>
              </a:rPr>
              <a:t>None </a:t>
            </a:r>
            <a:r>
              <a:rPr lang="en-US" sz="3500" dirty="0">
                <a:latin typeface="Helvetica" charset="0"/>
                <a:ea typeface="Helvetica" charset="0"/>
                <a:cs typeface="Helvetica" charset="0"/>
              </a:rPr>
              <a:t>of the horses jumped over the fence.</a:t>
            </a:r>
            <a:endParaRPr lang="en-US" sz="1000" dirty="0">
              <a:latin typeface="Helvetica" charset="0"/>
              <a:ea typeface="Helvetica" charset="0"/>
              <a:cs typeface="Helvetica" charset="0"/>
            </a:endParaRPr>
          </a:p>
          <a:p>
            <a:endParaRPr lang="en-US" sz="1000" dirty="0">
              <a:latin typeface="Helvetica" charset="0"/>
              <a:ea typeface="Helvetica" charset="0"/>
              <a:cs typeface="Helvetica" charset="0"/>
            </a:endParaRPr>
          </a:p>
          <a:p>
            <a:r>
              <a:rPr lang="en-US" sz="3500" dirty="0">
                <a:latin typeface="Helvetica" charset="0"/>
                <a:ea typeface="Helvetica" charset="0"/>
                <a:cs typeface="Helvetica" charset="0"/>
              </a:rPr>
              <a:t>					b.	¬ &gt;&gt; ∀ (</a:t>
            </a:r>
            <a:r>
              <a:rPr lang="en-US" sz="3500" dirty="0">
                <a:solidFill>
                  <a:srgbClr val="FF0000"/>
                </a:solidFill>
                <a:latin typeface="Helvetica" charset="0"/>
                <a:ea typeface="Helvetica" charset="0"/>
                <a:cs typeface="Helvetica" charset="0"/>
              </a:rPr>
              <a:t>inverse</a:t>
            </a:r>
            <a:r>
              <a:rPr lang="en-US" sz="3500" dirty="0">
                <a:latin typeface="Helvetica" charset="0"/>
                <a:ea typeface="Helvetica" charset="0"/>
                <a:cs typeface="Helvetica" charset="0"/>
              </a:rPr>
              <a:t> scope):</a:t>
            </a:r>
          </a:p>
          <a:p>
            <a:r>
              <a:rPr lang="en-US" sz="3500" dirty="0">
                <a:latin typeface="Helvetica" charset="0"/>
                <a:ea typeface="Helvetica" charset="0"/>
                <a:cs typeface="Helvetica" charset="0"/>
              </a:rPr>
              <a:t>						</a:t>
            </a:r>
            <a:r>
              <a:rPr lang="en-US" sz="3500" b="1" dirty="0">
                <a:latin typeface="Helvetica" charset="0"/>
                <a:ea typeface="Helvetica" charset="0"/>
                <a:cs typeface="Helvetica" charset="0"/>
              </a:rPr>
              <a:t>Not all </a:t>
            </a:r>
            <a:r>
              <a:rPr lang="en-US" sz="3500" dirty="0">
                <a:latin typeface="Helvetica" charset="0"/>
                <a:ea typeface="Helvetica" charset="0"/>
                <a:cs typeface="Helvetica" charset="0"/>
              </a:rPr>
              <a:t>of the horses jumped over the fence.</a:t>
            </a:r>
          </a:p>
        </p:txBody>
      </p:sp>
      <p:sp>
        <p:nvSpPr>
          <p:cNvPr id="72" name="TextBox 71"/>
          <p:cNvSpPr txBox="1"/>
          <p:nvPr/>
        </p:nvSpPr>
        <p:spPr>
          <a:xfrm>
            <a:off x="15494979" y="13359374"/>
            <a:ext cx="7801555" cy="2554545"/>
          </a:xfrm>
          <a:prstGeom prst="rect">
            <a:avLst/>
          </a:prstGeom>
          <a:noFill/>
        </p:spPr>
        <p:txBody>
          <a:bodyPr wrap="square" rtlCol="0">
            <a:spAutoFit/>
          </a:bodyPr>
          <a:lstStyle/>
          <a:p>
            <a:r>
              <a:rPr lang="en-US" sz="3200" b="1" dirty="0">
                <a:latin typeface="Helvetica" panose="020B0604020202020204" pitchFamily="34" charset="0"/>
                <a:ea typeface="Helvetica" charset="0"/>
                <a:cs typeface="Helvetica" panose="020B0604020202020204" pitchFamily="34" charset="0"/>
              </a:rPr>
              <a:t>Interpretations: </a:t>
            </a:r>
            <a:r>
              <a:rPr lang="en-US" sz="3200" b="1" dirty="0">
                <a:latin typeface="Helvetica" charset="0"/>
                <a:ea typeface="Helvetica" charset="0"/>
                <a:cs typeface="Helvetica" charset="0"/>
              </a:rPr>
              <a:t>	</a:t>
            </a:r>
          </a:p>
          <a:p>
            <a:r>
              <a:rPr lang="en-US" sz="3200" dirty="0">
                <a:latin typeface="Helvetica" charset="0"/>
                <a:ea typeface="Helvetica" charset="0"/>
                <a:cs typeface="Helvetica" charset="0"/>
              </a:rPr>
              <a:t>	</a:t>
            </a:r>
            <a:r>
              <a:rPr lang="en-US" sz="3200" i="1" dirty="0" err="1">
                <a:latin typeface="Helvetica" charset="0"/>
                <a:ea typeface="Helvetica" charset="0"/>
                <a:cs typeface="Helvetica" charset="0"/>
              </a:rPr>
              <a:t>i</a:t>
            </a:r>
            <a:r>
              <a:rPr lang="en-US" sz="3200" dirty="0">
                <a:latin typeface="Helvetica" charset="0"/>
                <a:ea typeface="Helvetica" charset="0"/>
                <a:cs typeface="Helvetica" charset="0"/>
              </a:rPr>
              <a:t> ∊ {</a:t>
            </a:r>
            <a:r>
              <a:rPr lang="en-US" sz="3200" dirty="0" err="1">
                <a:latin typeface="Courier" charset="0"/>
                <a:ea typeface="Courier" charset="0"/>
                <a:cs typeface="Courier" charset="0"/>
              </a:rPr>
              <a:t>surface,inverse</a:t>
            </a:r>
            <a:r>
              <a:rPr lang="en-US" sz="3200" dirty="0">
                <a:latin typeface="Helvetica" charset="0"/>
                <a:ea typeface="Helvetica" charset="0"/>
                <a:cs typeface="Helvetica" charset="0"/>
              </a:rPr>
              <a:t>}</a:t>
            </a:r>
          </a:p>
          <a:p>
            <a:r>
              <a:rPr lang="en-US" sz="3200" b="1" dirty="0">
                <a:latin typeface="Helvetica" charset="0"/>
                <a:ea typeface="Helvetica" charset="0"/>
                <a:cs typeface="Helvetica" charset="0"/>
              </a:rPr>
              <a:t>QUDs:</a:t>
            </a:r>
          </a:p>
          <a:p>
            <a:r>
              <a:rPr lang="en-US" sz="3200" dirty="0">
                <a:latin typeface="Helvetica" charset="0"/>
                <a:ea typeface="Helvetica" charset="0"/>
                <a:cs typeface="Helvetica" charset="0"/>
              </a:rPr>
              <a:t>	</a:t>
            </a:r>
            <a:r>
              <a:rPr lang="en-US" sz="3200" i="1" dirty="0">
                <a:latin typeface="Helvetica" charset="0"/>
                <a:ea typeface="Helvetica" charset="0"/>
                <a:cs typeface="Helvetica" charset="0"/>
              </a:rPr>
              <a:t>q</a:t>
            </a:r>
            <a:r>
              <a:rPr lang="en-US" sz="3200" dirty="0">
                <a:latin typeface="Helvetica" charset="0"/>
                <a:ea typeface="Helvetica" charset="0"/>
                <a:cs typeface="Helvetica" charset="0"/>
              </a:rPr>
              <a:t> ∊ {</a:t>
            </a:r>
            <a:r>
              <a:rPr lang="en-US" sz="3200" dirty="0">
                <a:latin typeface="Courier" charset="0"/>
                <a:ea typeface="Courier" charset="0"/>
                <a:cs typeface="Courier" charset="0"/>
              </a:rPr>
              <a:t>how-many?,all?,none?, </a:t>
            </a:r>
          </a:p>
          <a:p>
            <a:r>
              <a:rPr lang="en-US" sz="3200" dirty="0">
                <a:latin typeface="Courier" charset="0"/>
                <a:ea typeface="Courier" charset="0"/>
                <a:cs typeface="Courier" charset="0"/>
              </a:rPr>
              <a:t>	</a:t>
            </a:r>
            <a:r>
              <a:rPr lang="en-US" sz="3200" dirty="0" err="1">
                <a:latin typeface="Courier" charset="0"/>
                <a:ea typeface="Courier" charset="0"/>
                <a:cs typeface="Courier" charset="0"/>
              </a:rPr>
              <a:t>at-least-two?,exactly-two</a:t>
            </a:r>
            <a:r>
              <a:rPr lang="en-US" sz="3200" dirty="0">
                <a:latin typeface="Courier" charset="0"/>
                <a:ea typeface="Courier" charset="0"/>
                <a:cs typeface="Courier" charset="0"/>
              </a:rPr>
              <a:t>?</a:t>
            </a:r>
            <a:r>
              <a:rPr lang="en-US" sz="3200" dirty="0">
                <a:latin typeface="Helvetica" charset="0"/>
                <a:ea typeface="Helvetica" charset="0"/>
                <a:cs typeface="Helvetica" charset="0"/>
              </a:rPr>
              <a:t>}</a:t>
            </a:r>
          </a:p>
        </p:txBody>
      </p:sp>
      <p:sp>
        <p:nvSpPr>
          <p:cNvPr id="14" name="Rectangle 13"/>
          <p:cNvSpPr/>
          <p:nvPr/>
        </p:nvSpPr>
        <p:spPr>
          <a:xfrm>
            <a:off x="23279186" y="13369801"/>
            <a:ext cx="5346234" cy="2554545"/>
          </a:xfrm>
          <a:prstGeom prst="rect">
            <a:avLst/>
          </a:prstGeom>
        </p:spPr>
        <p:txBody>
          <a:bodyPr wrap="square">
            <a:spAutoFit/>
          </a:bodyPr>
          <a:lstStyle/>
          <a:p>
            <a:r>
              <a:rPr lang="en-US" sz="3200" b="1" dirty="0">
                <a:latin typeface="Helvetica" charset="0"/>
                <a:ea typeface="Helvetica" charset="0"/>
                <a:cs typeface="Helvetica" charset="0"/>
              </a:rPr>
              <a:t>World states: </a:t>
            </a:r>
          </a:p>
          <a:p>
            <a:r>
              <a:rPr lang="en-US" sz="3200" dirty="0">
                <a:latin typeface="Helvetica" charset="0"/>
                <a:ea typeface="Helvetica" charset="0"/>
                <a:cs typeface="Helvetica" charset="0"/>
              </a:rPr>
              <a:t>	</a:t>
            </a:r>
            <a:r>
              <a:rPr lang="en-US" sz="3200" i="1" dirty="0">
                <a:latin typeface="Helvetica" charset="0"/>
                <a:ea typeface="Helvetica" charset="0"/>
                <a:cs typeface="Helvetica" charset="0"/>
              </a:rPr>
              <a:t>w</a:t>
            </a:r>
            <a:r>
              <a:rPr lang="en-US" sz="3200" dirty="0">
                <a:latin typeface="Helvetica" charset="0"/>
                <a:ea typeface="Helvetica" charset="0"/>
                <a:cs typeface="Helvetica" charset="0"/>
              </a:rPr>
              <a:t> ∊ {</a:t>
            </a:r>
            <a:r>
              <a:rPr lang="en-US" sz="3200" dirty="0">
                <a:latin typeface="Courier" charset="0"/>
                <a:ea typeface="Courier" charset="0"/>
                <a:cs typeface="Courier" charset="0"/>
              </a:rPr>
              <a:t>0,1,2} or			{0,1,2,3,4}</a:t>
            </a:r>
            <a:endParaRPr lang="en-US" sz="3200" dirty="0">
              <a:latin typeface="Helvetica" charset="0"/>
              <a:ea typeface="Helvetica" charset="0"/>
              <a:cs typeface="Helvetica" charset="0"/>
            </a:endParaRPr>
          </a:p>
          <a:p>
            <a:r>
              <a:rPr lang="en-US" sz="3200" b="1" dirty="0">
                <a:latin typeface="Helvetica" charset="0"/>
                <a:ea typeface="Helvetica" charset="0"/>
                <a:cs typeface="Helvetica" charset="0"/>
              </a:rPr>
              <a:t>Utterances:</a:t>
            </a:r>
          </a:p>
          <a:p>
            <a:r>
              <a:rPr lang="en-US" sz="3200" dirty="0">
                <a:latin typeface="Helvetica" charset="0"/>
                <a:ea typeface="Helvetica" charset="0"/>
                <a:cs typeface="Helvetica" charset="0"/>
              </a:rPr>
              <a:t>	</a:t>
            </a:r>
            <a:r>
              <a:rPr lang="en-US" sz="3200" i="1" dirty="0">
                <a:latin typeface="Helvetica" charset="0"/>
                <a:ea typeface="Helvetica" charset="0"/>
                <a:cs typeface="Helvetica" charset="0"/>
              </a:rPr>
              <a:t>u</a:t>
            </a:r>
            <a:r>
              <a:rPr lang="en-US" sz="3200" dirty="0">
                <a:latin typeface="Helvetica" charset="0"/>
                <a:ea typeface="Helvetica" charset="0"/>
                <a:cs typeface="Helvetica" charset="0"/>
              </a:rPr>
              <a:t> ∊ {</a:t>
            </a:r>
            <a:r>
              <a:rPr lang="en-US" sz="3200" dirty="0">
                <a:latin typeface="Courier" charset="0"/>
                <a:ea typeface="Courier" charset="0"/>
                <a:cs typeface="Courier" charset="0"/>
              </a:rPr>
              <a:t>two-</a:t>
            </a:r>
            <a:r>
              <a:rPr lang="en-US" sz="3200" dirty="0" err="1">
                <a:latin typeface="Courier" charset="0"/>
                <a:ea typeface="Courier" charset="0"/>
                <a:cs typeface="Courier" charset="0"/>
              </a:rPr>
              <a:t>not,null</a:t>
            </a:r>
            <a:r>
              <a:rPr lang="en-US" sz="3200" dirty="0">
                <a:latin typeface="Helvetica" charset="0"/>
                <a:ea typeface="Helvetica" charset="0"/>
                <a:cs typeface="Helvetica" charset="0"/>
              </a:rPr>
              <a:t>}</a:t>
            </a:r>
          </a:p>
        </p:txBody>
      </p:sp>
      <p:sp>
        <p:nvSpPr>
          <p:cNvPr id="109" name="Rectangle 108">
            <a:extLst>
              <a:ext uri="{FF2B5EF4-FFF2-40B4-BE49-F238E27FC236}">
                <a16:creationId xmlns:a16="http://schemas.microsoft.com/office/drawing/2014/main" id="{B0C2B74B-A441-4BFD-95E8-40D6ADEE7341}"/>
              </a:ext>
            </a:extLst>
          </p:cNvPr>
          <p:cNvSpPr/>
          <p:nvPr/>
        </p:nvSpPr>
        <p:spPr>
          <a:xfrm>
            <a:off x="1330552" y="22771989"/>
            <a:ext cx="11989662" cy="3093154"/>
          </a:xfrm>
          <a:prstGeom prst="rect">
            <a:avLst/>
          </a:prstGeom>
          <a:solidFill>
            <a:srgbClr val="00B0F0">
              <a:alpha val="10000"/>
            </a:srgbClr>
          </a:solidFill>
          <a:ln>
            <a:solidFill>
              <a:schemeClr val="accent1"/>
            </a:solidFill>
          </a:ln>
        </p:spPr>
        <p:txBody>
          <a:bodyPr wrap="square">
            <a:spAutoFit/>
          </a:bodyPr>
          <a:lstStyle/>
          <a:p>
            <a:r>
              <a:rPr lang="en-US" sz="3500" b="1" dirty="0">
                <a:latin typeface="Courier" charset="0"/>
                <a:ea typeface="Courier" charset="0"/>
                <a:cs typeface="Courier" charset="0"/>
              </a:rPr>
              <a:t>two-not</a:t>
            </a:r>
            <a:r>
              <a:rPr lang="en-US" sz="3500" dirty="0">
                <a:latin typeface="Helvetica" charset="0"/>
                <a:ea typeface="Helvetica" charset="0"/>
                <a:cs typeface="Helvetica" charset="0"/>
              </a:rPr>
              <a:t>:	</a:t>
            </a:r>
            <a:r>
              <a:rPr lang="en-US" sz="3500" b="1" i="1" dirty="0">
                <a:latin typeface="Helvetica" charset="0"/>
                <a:ea typeface="Helvetica" charset="0"/>
                <a:cs typeface="Helvetica" charset="0"/>
              </a:rPr>
              <a:t>Two frogs didn’t jump over the rock</a:t>
            </a:r>
            <a:endParaRPr lang="en-US" sz="1000" b="1" i="1" dirty="0">
              <a:latin typeface="Helvetica" charset="0"/>
              <a:ea typeface="Helvetica" charset="0"/>
              <a:cs typeface="Helvetica" charset="0"/>
            </a:endParaRPr>
          </a:p>
          <a:p>
            <a:endParaRPr lang="en-US" sz="1000" dirty="0">
              <a:latin typeface="Helvetica" charset="0"/>
              <a:ea typeface="Helvetica" charset="0"/>
              <a:cs typeface="Helvetica" charset="0"/>
            </a:endParaRPr>
          </a:p>
          <a:p>
            <a:r>
              <a:rPr lang="en-US" sz="3500" dirty="0">
                <a:latin typeface="Helvetica" charset="0"/>
                <a:ea typeface="Helvetica" charset="0"/>
                <a:cs typeface="Helvetica" charset="0"/>
              </a:rPr>
              <a:t>					a. 2 &gt;&gt; ¬ (</a:t>
            </a:r>
            <a:r>
              <a:rPr lang="en-US" sz="3500" dirty="0">
                <a:solidFill>
                  <a:srgbClr val="00B150"/>
                </a:solidFill>
                <a:latin typeface="Helvetica" charset="0"/>
                <a:ea typeface="Helvetica" charset="0"/>
                <a:cs typeface="Helvetica" charset="0"/>
              </a:rPr>
              <a:t>surface</a:t>
            </a:r>
            <a:r>
              <a:rPr lang="en-US" sz="3500" dirty="0">
                <a:latin typeface="Helvetica" charset="0"/>
                <a:ea typeface="Helvetica" charset="0"/>
                <a:cs typeface="Helvetica" charset="0"/>
              </a:rPr>
              <a:t> scope):</a:t>
            </a:r>
          </a:p>
          <a:p>
            <a:r>
              <a:rPr lang="en-US" sz="3500" dirty="0">
                <a:latin typeface="Helvetica" charset="0"/>
                <a:ea typeface="Helvetica" charset="0"/>
                <a:cs typeface="Helvetica" charset="0"/>
              </a:rPr>
              <a:t>						</a:t>
            </a:r>
            <a:r>
              <a:rPr lang="en-US" sz="3500" b="1" dirty="0">
                <a:latin typeface="Helvetica" charset="0"/>
                <a:ea typeface="Helvetica" charset="0"/>
                <a:cs typeface="Helvetica" charset="0"/>
              </a:rPr>
              <a:t>Two</a:t>
            </a:r>
            <a:r>
              <a:rPr lang="en-US" sz="3500" dirty="0">
                <a:latin typeface="Helvetica" charset="0"/>
                <a:ea typeface="Helvetica" charset="0"/>
                <a:cs typeface="Helvetica" charset="0"/>
              </a:rPr>
              <a:t> frogs are such that they did</a:t>
            </a:r>
            <a:r>
              <a:rPr lang="en-US" sz="3500" b="1" dirty="0">
                <a:latin typeface="Helvetica" charset="0"/>
                <a:ea typeface="Helvetica" charset="0"/>
                <a:cs typeface="Helvetica" charset="0"/>
              </a:rPr>
              <a:t>n’t</a:t>
            </a:r>
            <a:r>
              <a:rPr lang="en-US" sz="3500" dirty="0">
                <a:latin typeface="Helvetica" charset="0"/>
                <a:ea typeface="Helvetica" charset="0"/>
                <a:cs typeface="Helvetica" charset="0"/>
              </a:rPr>
              <a:t> jump.</a:t>
            </a:r>
            <a:endParaRPr lang="en-US" sz="1000" dirty="0">
              <a:latin typeface="Helvetica" charset="0"/>
              <a:ea typeface="Helvetica" charset="0"/>
              <a:cs typeface="Helvetica" charset="0"/>
            </a:endParaRPr>
          </a:p>
          <a:p>
            <a:endParaRPr lang="en-US" sz="1000" dirty="0">
              <a:latin typeface="Helvetica" charset="0"/>
              <a:ea typeface="Helvetica" charset="0"/>
              <a:cs typeface="Helvetica" charset="0"/>
            </a:endParaRPr>
          </a:p>
          <a:p>
            <a:r>
              <a:rPr lang="en-US" sz="3500" dirty="0">
                <a:latin typeface="Helvetica" charset="0"/>
                <a:ea typeface="Helvetica" charset="0"/>
                <a:cs typeface="Helvetica" charset="0"/>
              </a:rPr>
              <a:t>					b.	¬ &gt;&gt; 2 (</a:t>
            </a:r>
            <a:r>
              <a:rPr lang="en-US" sz="3500" dirty="0">
                <a:solidFill>
                  <a:srgbClr val="FF0000"/>
                </a:solidFill>
                <a:latin typeface="Helvetica" charset="0"/>
                <a:ea typeface="Helvetica" charset="0"/>
                <a:cs typeface="Helvetica" charset="0"/>
              </a:rPr>
              <a:t>inverse</a:t>
            </a:r>
            <a:r>
              <a:rPr lang="en-US" sz="3500" dirty="0">
                <a:latin typeface="Helvetica" charset="0"/>
                <a:ea typeface="Helvetica" charset="0"/>
                <a:cs typeface="Helvetica" charset="0"/>
              </a:rPr>
              <a:t> scope):</a:t>
            </a:r>
          </a:p>
          <a:p>
            <a:r>
              <a:rPr lang="en-US" sz="3500" dirty="0">
                <a:latin typeface="Helvetica" charset="0"/>
                <a:ea typeface="Helvetica" charset="0"/>
                <a:cs typeface="Helvetica" charset="0"/>
              </a:rPr>
              <a:t>						It is </a:t>
            </a:r>
            <a:r>
              <a:rPr lang="en-US" sz="3500" b="1" dirty="0">
                <a:latin typeface="Helvetica" charset="0"/>
                <a:ea typeface="Helvetica" charset="0"/>
                <a:cs typeface="Helvetica" charset="0"/>
              </a:rPr>
              <a:t>not</a:t>
            </a:r>
            <a:r>
              <a:rPr lang="en-US" sz="3500" dirty="0">
                <a:latin typeface="Helvetica" charset="0"/>
                <a:ea typeface="Helvetica" charset="0"/>
                <a:cs typeface="Helvetica" charset="0"/>
              </a:rPr>
              <a:t> the case that </a:t>
            </a:r>
            <a:r>
              <a:rPr lang="en-US" sz="3500" b="1" dirty="0">
                <a:latin typeface="Helvetica" charset="0"/>
                <a:ea typeface="Helvetica" charset="0"/>
                <a:cs typeface="Helvetica" charset="0"/>
              </a:rPr>
              <a:t>two</a:t>
            </a:r>
            <a:r>
              <a:rPr lang="en-US" sz="3500" dirty="0">
                <a:latin typeface="Helvetica" charset="0"/>
                <a:ea typeface="Helvetica" charset="0"/>
                <a:cs typeface="Helvetica" charset="0"/>
              </a:rPr>
              <a:t> frogs jumped.</a:t>
            </a:r>
          </a:p>
        </p:txBody>
      </p:sp>
      <p:sp>
        <p:nvSpPr>
          <p:cNvPr id="116" name="TextBox 115">
            <a:extLst>
              <a:ext uri="{FF2B5EF4-FFF2-40B4-BE49-F238E27FC236}">
                <a16:creationId xmlns:a16="http://schemas.microsoft.com/office/drawing/2014/main" id="{17BF042B-9C15-46E9-BF43-63E86A777B20}"/>
              </a:ext>
            </a:extLst>
          </p:cNvPr>
          <p:cNvSpPr txBox="1"/>
          <p:nvPr/>
        </p:nvSpPr>
        <p:spPr>
          <a:xfrm>
            <a:off x="1154002" y="14185131"/>
            <a:ext cx="12664156"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Why do children behave differently than adults?</a:t>
            </a:r>
          </a:p>
        </p:txBody>
      </p:sp>
      <p:pic>
        <p:nvPicPr>
          <p:cNvPr id="26" name="Picture 25">
            <a:extLst>
              <a:ext uri="{FF2B5EF4-FFF2-40B4-BE49-F238E27FC236}">
                <a16:creationId xmlns:a16="http://schemas.microsoft.com/office/drawing/2014/main" id="{87CDAF56-BA52-4BC5-A6D1-3675E718FA7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955554" y="27849960"/>
            <a:ext cx="8043067" cy="649216"/>
          </a:xfrm>
          <a:prstGeom prst="rect">
            <a:avLst/>
          </a:prstGeom>
        </p:spPr>
      </p:pic>
      <p:pic>
        <p:nvPicPr>
          <p:cNvPr id="30" name="Picture 29">
            <a:extLst>
              <a:ext uri="{FF2B5EF4-FFF2-40B4-BE49-F238E27FC236}">
                <a16:creationId xmlns:a16="http://schemas.microsoft.com/office/drawing/2014/main" id="{C0735CB4-5FC5-4345-87E5-288020E5095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887218" y="28593149"/>
            <a:ext cx="9401297" cy="692727"/>
          </a:xfrm>
          <a:prstGeom prst="rect">
            <a:avLst/>
          </a:prstGeom>
        </p:spPr>
      </p:pic>
      <p:pic>
        <p:nvPicPr>
          <p:cNvPr id="35" name="Picture 34">
            <a:extLst>
              <a:ext uri="{FF2B5EF4-FFF2-40B4-BE49-F238E27FC236}">
                <a16:creationId xmlns:a16="http://schemas.microsoft.com/office/drawing/2014/main" id="{91DF447F-C340-41C3-9C88-2ACF07DD4B6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887829" y="29568710"/>
            <a:ext cx="7022813" cy="1077758"/>
          </a:xfrm>
          <a:prstGeom prst="rect">
            <a:avLst/>
          </a:prstGeom>
        </p:spPr>
      </p:pic>
      <p:pic>
        <p:nvPicPr>
          <p:cNvPr id="45" name="Picture 44">
            <a:extLst>
              <a:ext uri="{FF2B5EF4-FFF2-40B4-BE49-F238E27FC236}">
                <a16:creationId xmlns:a16="http://schemas.microsoft.com/office/drawing/2014/main" id="{D613E970-06E9-4139-AD28-CB176257904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069790" y="12968557"/>
            <a:ext cx="4943475" cy="3228975"/>
          </a:xfrm>
          <a:prstGeom prst="rect">
            <a:avLst/>
          </a:prstGeom>
        </p:spPr>
      </p:pic>
      <p:sp>
        <p:nvSpPr>
          <p:cNvPr id="128" name="TextBox 127">
            <a:extLst>
              <a:ext uri="{FF2B5EF4-FFF2-40B4-BE49-F238E27FC236}">
                <a16:creationId xmlns:a16="http://schemas.microsoft.com/office/drawing/2014/main" id="{09C2DA8E-62D0-4C63-A4AB-8CBB3C23E455}"/>
              </a:ext>
            </a:extLst>
          </p:cNvPr>
          <p:cNvSpPr txBox="1"/>
          <p:nvPr/>
        </p:nvSpPr>
        <p:spPr>
          <a:xfrm>
            <a:off x="36584013" y="19361741"/>
            <a:ext cx="7213178" cy="3046988"/>
          </a:xfrm>
          <a:prstGeom prst="rect">
            <a:avLst/>
          </a:prstGeom>
          <a:noFill/>
        </p:spPr>
        <p:txBody>
          <a:bodyPr wrap="square" rtlCol="0">
            <a:spAutoFit/>
          </a:bodyPr>
          <a:lstStyle/>
          <a:p>
            <a:r>
              <a:rPr lang="en-US" sz="3200" dirty="0">
                <a:latin typeface="Helvetica" charset="0"/>
                <a:ea typeface="Helvetica" charset="0"/>
                <a:cs typeface="Helvetica" charset="0"/>
              </a:rPr>
              <a:t>The </a:t>
            </a:r>
            <a:r>
              <a:rPr lang="en-US" sz="3200" b="1" dirty="0">
                <a:latin typeface="Helvetica" charset="0"/>
                <a:ea typeface="Helvetica" charset="0"/>
                <a:cs typeface="Helvetica" charset="0"/>
              </a:rPr>
              <a:t>same</a:t>
            </a:r>
            <a:r>
              <a:rPr lang="en-US" sz="3200" dirty="0">
                <a:latin typeface="Helvetica" charset="0"/>
                <a:ea typeface="Helvetica" charset="0"/>
                <a:cs typeface="Helvetica" charset="0"/>
              </a:rPr>
              <a:t> </a:t>
            </a:r>
            <a:r>
              <a:rPr lang="en-US" sz="3200" dirty="0">
                <a:solidFill>
                  <a:srgbClr val="BA4DFF"/>
                </a:solidFill>
                <a:latin typeface="Helvetica" charset="0"/>
                <a:ea typeface="Helvetica" charset="0"/>
                <a:cs typeface="Helvetica" charset="0"/>
              </a:rPr>
              <a:t>pragmatic</a:t>
            </a:r>
            <a:r>
              <a:rPr lang="en-US" sz="3200" dirty="0">
                <a:latin typeface="Helvetica" charset="0"/>
                <a:ea typeface="Helvetica" charset="0"/>
                <a:cs typeface="Helvetica" charset="0"/>
              </a:rPr>
              <a:t> parameter settings (</a:t>
            </a:r>
            <a:r>
              <a:rPr lang="en-US" sz="3200" i="1" dirty="0">
                <a:latin typeface="Helvetica" charset="0"/>
                <a:ea typeface="Helvetica" charset="0"/>
                <a:cs typeface="Helvetica" charset="0"/>
              </a:rPr>
              <a:t>b </a:t>
            </a:r>
            <a:r>
              <a:rPr lang="en-US" sz="3200" dirty="0">
                <a:latin typeface="Helvetica" charset="0"/>
                <a:ea typeface="Helvetica" charset="0"/>
                <a:cs typeface="Helvetica" charset="0"/>
              </a:rPr>
              <a:t>= 0.1, uniform QUD prior) that yield low 1-of-2 endorsement yield high 2-of-4 endorsement </a:t>
            </a:r>
            <a:r>
              <a:rPr lang="en-US" sz="3200" dirty="0">
                <a:solidFill>
                  <a:srgbClr val="00AEE5"/>
                </a:solidFill>
                <a:latin typeface="Helvetica" charset="0"/>
                <a:ea typeface="Helvetica" charset="0"/>
                <a:cs typeface="Helvetica" charset="0"/>
              </a:rPr>
              <a:t>if inverse scope is unlikely </a:t>
            </a:r>
            <a:r>
              <a:rPr lang="en-US" sz="3200" dirty="0">
                <a:latin typeface="Helvetica" charset="0"/>
                <a:ea typeface="Helvetica" charset="0"/>
                <a:cs typeface="Helvetica" charset="0"/>
              </a:rPr>
              <a:t>(p(</a:t>
            </a:r>
            <a:r>
              <a:rPr lang="en-US" sz="3200" dirty="0" err="1">
                <a:latin typeface="Helvetica" charset="0"/>
                <a:ea typeface="Helvetica" charset="0"/>
                <a:cs typeface="Helvetica" charset="0"/>
              </a:rPr>
              <a:t>inv</a:t>
            </a:r>
            <a:r>
              <a:rPr lang="en-US" sz="3200" dirty="0">
                <a:latin typeface="Helvetica" charset="0"/>
                <a:ea typeface="Helvetica" charset="0"/>
                <a:cs typeface="Helvetica" charset="0"/>
              </a:rPr>
              <a:t>) = 0.1) and the semantics of the numeral is </a:t>
            </a:r>
            <a:r>
              <a:rPr lang="en-US" sz="3200" b="1" dirty="0">
                <a:latin typeface="Helvetica" charset="0"/>
                <a:ea typeface="Helvetica" charset="0"/>
                <a:cs typeface="Helvetica" charset="0"/>
              </a:rPr>
              <a:t>exact</a:t>
            </a:r>
            <a:r>
              <a:rPr lang="en-US" sz="3200" dirty="0">
                <a:latin typeface="Helvetica" charset="0"/>
                <a:ea typeface="Helvetica" charset="0"/>
                <a:cs typeface="Helvetica" charset="0"/>
              </a:rPr>
              <a:t>.</a:t>
            </a:r>
            <a:endParaRPr lang="en-US" sz="3200" b="1" dirty="0">
              <a:latin typeface="Helvetica" charset="0"/>
              <a:ea typeface="Helvetica" charset="0"/>
              <a:cs typeface="Helvetica" charset="0"/>
            </a:endParaRPr>
          </a:p>
        </p:txBody>
      </p:sp>
      <p:sp>
        <p:nvSpPr>
          <p:cNvPr id="131" name="Rectangle 130">
            <a:extLst>
              <a:ext uri="{FF2B5EF4-FFF2-40B4-BE49-F238E27FC236}">
                <a16:creationId xmlns:a16="http://schemas.microsoft.com/office/drawing/2014/main" id="{9C696C9D-2FF4-4A72-A589-A748EA6F0595}"/>
              </a:ext>
            </a:extLst>
          </p:cNvPr>
          <p:cNvSpPr/>
          <p:nvPr/>
        </p:nvSpPr>
        <p:spPr>
          <a:xfrm>
            <a:off x="14744591" y="27762436"/>
            <a:ext cx="9661931" cy="785171"/>
          </a:xfrm>
          <a:prstGeom prst="rect">
            <a:avLst/>
          </a:prstGeom>
          <a:solidFill>
            <a:srgbClr val="FF0066">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24BF3BE1-03F9-4A37-9761-A770594C1EFB}"/>
              </a:ext>
            </a:extLst>
          </p:cNvPr>
          <p:cNvSpPr/>
          <p:nvPr/>
        </p:nvSpPr>
        <p:spPr>
          <a:xfrm>
            <a:off x="14742496" y="28547606"/>
            <a:ext cx="9646585" cy="779411"/>
          </a:xfrm>
          <a:prstGeom prst="rect">
            <a:avLst/>
          </a:prstGeom>
          <a:solidFill>
            <a:srgbClr val="00B150">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64120A37-57DE-414A-99B0-6ADD6D0BD2BD}"/>
              </a:ext>
            </a:extLst>
          </p:cNvPr>
          <p:cNvSpPr/>
          <p:nvPr/>
        </p:nvSpPr>
        <p:spPr>
          <a:xfrm>
            <a:off x="14744591" y="29325277"/>
            <a:ext cx="9627049" cy="1414059"/>
          </a:xfrm>
          <a:prstGeom prst="rect">
            <a:avLst/>
          </a:prstGeom>
          <a:solidFill>
            <a:srgbClr val="FF0066">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9379592" y="11367289"/>
            <a:ext cx="14646060" cy="738664"/>
          </a:xfrm>
          <a:prstGeom prst="rect">
            <a:avLst/>
          </a:prstGeom>
          <a:noFill/>
        </p:spPr>
        <p:txBody>
          <a:bodyPr wrap="square" rtlCol="0">
            <a:spAutoFit/>
          </a:bodyPr>
          <a:lstStyle/>
          <a:p>
            <a:r>
              <a:rPr lang="en-US" sz="4200" b="1" dirty="0">
                <a:solidFill>
                  <a:srgbClr val="002060"/>
                </a:solidFill>
                <a:latin typeface="Helvetica" charset="0"/>
                <a:ea typeface="Helvetica" charset="0"/>
                <a:cs typeface="Helvetica" charset="0"/>
              </a:rPr>
              <a:t>Which combination of </a:t>
            </a:r>
            <a:r>
              <a:rPr lang="en-US" sz="4200" b="1">
                <a:solidFill>
                  <a:srgbClr val="002060"/>
                </a:solidFill>
                <a:latin typeface="Helvetica" charset="0"/>
                <a:ea typeface="Helvetica" charset="0"/>
                <a:cs typeface="Helvetica" charset="0"/>
              </a:rPr>
              <a:t>settings captures </a:t>
            </a:r>
            <a:r>
              <a:rPr lang="en-US" sz="4200" b="1" dirty="0">
                <a:solidFill>
                  <a:srgbClr val="002060"/>
                </a:solidFill>
                <a:latin typeface="Helvetica" charset="0"/>
                <a:ea typeface="Helvetica" charset="0"/>
                <a:cs typeface="Helvetica" charset="0"/>
              </a:rPr>
              <a:t>adult behavior?</a:t>
            </a:r>
            <a:endParaRPr lang="en-US" sz="4200" b="1" dirty="0">
              <a:solidFill>
                <a:srgbClr val="002060"/>
              </a:solidFill>
              <a:latin typeface="Courier"/>
              <a:ea typeface="Helvetica" charset="0"/>
              <a:cs typeface="Helvetica" charset="0"/>
            </a:endParaRPr>
          </a:p>
        </p:txBody>
      </p:sp>
      <p:sp>
        <p:nvSpPr>
          <p:cNvPr id="71" name="TextBox 70">
            <a:extLst>
              <a:ext uri="{FF2B5EF4-FFF2-40B4-BE49-F238E27FC236}">
                <a16:creationId xmlns:a16="http://schemas.microsoft.com/office/drawing/2014/main" id="{EF25DB67-E21E-4EE0-821F-CA444EDA7760}"/>
              </a:ext>
            </a:extLst>
          </p:cNvPr>
          <p:cNvSpPr txBox="1"/>
          <p:nvPr/>
        </p:nvSpPr>
        <p:spPr>
          <a:xfrm>
            <a:off x="6974414" y="11313909"/>
            <a:ext cx="6645481" cy="661720"/>
          </a:xfrm>
          <a:prstGeom prst="rect">
            <a:avLst/>
          </a:prstGeom>
          <a:noFill/>
        </p:spPr>
        <p:txBody>
          <a:bodyPr wrap="square" rtlCol="0">
            <a:spAutoFit/>
          </a:bodyPr>
          <a:lstStyle/>
          <a:p>
            <a:r>
              <a:rPr lang="en-US" sz="3200" b="1" dirty="0">
                <a:latin typeface="Helvetica" charset="0"/>
                <a:ea typeface="Helvetica" charset="0"/>
                <a:cs typeface="Helvetica" charset="0"/>
              </a:rPr>
              <a:t>Children</a:t>
            </a:r>
            <a:endParaRPr lang="en-US" sz="500" b="1" dirty="0">
              <a:latin typeface="Helvetica" charset="0"/>
              <a:ea typeface="Helvetica" charset="0"/>
              <a:cs typeface="Helvetica" charset="0"/>
            </a:endParaRPr>
          </a:p>
          <a:p>
            <a:endParaRPr lang="en-US" sz="500" dirty="0">
              <a:latin typeface="Helvetica" charset="0"/>
              <a:ea typeface="Helvetica" charset="0"/>
              <a:cs typeface="Helvetica" charset="0"/>
            </a:endParaRPr>
          </a:p>
        </p:txBody>
      </p:sp>
      <p:pic>
        <p:nvPicPr>
          <p:cNvPr id="78" name="Picture 77">
            <a:extLst>
              <a:ext uri="{FF2B5EF4-FFF2-40B4-BE49-F238E27FC236}">
                <a16:creationId xmlns:a16="http://schemas.microsoft.com/office/drawing/2014/main" id="{1FF0FE8B-F778-4FE7-A47F-74E6E54E8A49}"/>
              </a:ext>
            </a:extLst>
          </p:cNvPr>
          <p:cNvPicPr>
            <a:picLocks noChangeAspect="1"/>
          </p:cNvPicPr>
          <p:nvPr/>
        </p:nvPicPr>
        <p:blipFill>
          <a:blip r:embed="rId13"/>
          <a:stretch>
            <a:fillRect/>
          </a:stretch>
        </p:blipFill>
        <p:spPr>
          <a:xfrm>
            <a:off x="1928204" y="9286252"/>
            <a:ext cx="2326828" cy="1490813"/>
          </a:xfrm>
          <a:prstGeom prst="rect">
            <a:avLst/>
          </a:prstGeom>
        </p:spPr>
      </p:pic>
      <p:pic>
        <p:nvPicPr>
          <p:cNvPr id="80" name="Picture 79">
            <a:extLst>
              <a:ext uri="{FF2B5EF4-FFF2-40B4-BE49-F238E27FC236}">
                <a16:creationId xmlns:a16="http://schemas.microsoft.com/office/drawing/2014/main" id="{D45B3ADA-1EE0-4D85-90F2-75D879F9C9EA}"/>
              </a:ext>
            </a:extLst>
          </p:cNvPr>
          <p:cNvPicPr>
            <a:picLocks noChangeAspect="1"/>
          </p:cNvPicPr>
          <p:nvPr/>
        </p:nvPicPr>
        <p:blipFill>
          <a:blip r:embed="rId14"/>
          <a:stretch>
            <a:fillRect/>
          </a:stretch>
        </p:blipFill>
        <p:spPr>
          <a:xfrm>
            <a:off x="982821" y="10028616"/>
            <a:ext cx="729855" cy="694950"/>
          </a:xfrm>
          <a:prstGeom prst="rect">
            <a:avLst/>
          </a:prstGeom>
        </p:spPr>
      </p:pic>
      <p:pic>
        <p:nvPicPr>
          <p:cNvPr id="81" name="Picture 80">
            <a:extLst>
              <a:ext uri="{FF2B5EF4-FFF2-40B4-BE49-F238E27FC236}">
                <a16:creationId xmlns:a16="http://schemas.microsoft.com/office/drawing/2014/main" id="{32417F60-1B96-4AE0-8F1E-8626603FAC51}"/>
              </a:ext>
            </a:extLst>
          </p:cNvPr>
          <p:cNvPicPr>
            <a:picLocks noChangeAspect="1"/>
          </p:cNvPicPr>
          <p:nvPr/>
        </p:nvPicPr>
        <p:blipFill>
          <a:blip r:embed="rId15"/>
          <a:stretch>
            <a:fillRect/>
          </a:stretch>
        </p:blipFill>
        <p:spPr>
          <a:xfrm>
            <a:off x="325696" y="9696296"/>
            <a:ext cx="532936" cy="535316"/>
          </a:xfrm>
          <a:prstGeom prst="rect">
            <a:avLst/>
          </a:prstGeom>
        </p:spPr>
      </p:pic>
      <p:pic>
        <p:nvPicPr>
          <p:cNvPr id="85" name="Picture 84">
            <a:extLst>
              <a:ext uri="{FF2B5EF4-FFF2-40B4-BE49-F238E27FC236}">
                <a16:creationId xmlns:a16="http://schemas.microsoft.com/office/drawing/2014/main" id="{A9BD64BF-7B3B-4620-9AAD-1B791541DD31}"/>
              </a:ext>
            </a:extLst>
          </p:cNvPr>
          <p:cNvPicPr>
            <a:picLocks noChangeAspect="1"/>
          </p:cNvPicPr>
          <p:nvPr/>
        </p:nvPicPr>
        <p:blipFill>
          <a:blip r:embed="rId16"/>
          <a:stretch>
            <a:fillRect/>
          </a:stretch>
        </p:blipFill>
        <p:spPr>
          <a:xfrm>
            <a:off x="5593495" y="10162771"/>
            <a:ext cx="519414" cy="519414"/>
          </a:xfrm>
          <a:prstGeom prst="rect">
            <a:avLst/>
          </a:prstGeom>
        </p:spPr>
      </p:pic>
      <p:pic>
        <p:nvPicPr>
          <p:cNvPr id="76" name="Picture 75">
            <a:extLst>
              <a:ext uri="{FF2B5EF4-FFF2-40B4-BE49-F238E27FC236}">
                <a16:creationId xmlns:a16="http://schemas.microsoft.com/office/drawing/2014/main" id="{81AE674A-2320-46A1-A1DE-CBC9EC3467E4}"/>
              </a:ext>
            </a:extLst>
          </p:cNvPr>
          <p:cNvPicPr>
            <a:picLocks noChangeAspect="1"/>
          </p:cNvPicPr>
          <p:nvPr/>
        </p:nvPicPr>
        <p:blipFill>
          <a:blip r:embed="rId14"/>
          <a:stretch>
            <a:fillRect/>
          </a:stretch>
        </p:blipFill>
        <p:spPr>
          <a:xfrm>
            <a:off x="5298217" y="10965495"/>
            <a:ext cx="1150078" cy="1095075"/>
          </a:xfrm>
          <a:prstGeom prst="rect">
            <a:avLst/>
          </a:prstGeom>
        </p:spPr>
      </p:pic>
      <p:sp>
        <p:nvSpPr>
          <p:cNvPr id="89" name="TextBox 88">
            <a:extLst>
              <a:ext uri="{FF2B5EF4-FFF2-40B4-BE49-F238E27FC236}">
                <a16:creationId xmlns:a16="http://schemas.microsoft.com/office/drawing/2014/main" id="{2E1B66E9-FF70-4036-A65B-8F3BD9E9C97A}"/>
              </a:ext>
            </a:extLst>
          </p:cNvPr>
          <p:cNvSpPr txBox="1"/>
          <p:nvPr/>
        </p:nvSpPr>
        <p:spPr>
          <a:xfrm>
            <a:off x="564802" y="10986484"/>
            <a:ext cx="3977365" cy="1723549"/>
          </a:xfrm>
          <a:prstGeom prst="rect">
            <a:avLst/>
          </a:prstGeom>
          <a:noFill/>
        </p:spPr>
        <p:txBody>
          <a:bodyPr wrap="square" rtlCol="0">
            <a:spAutoFit/>
          </a:bodyPr>
          <a:lstStyle/>
          <a:p>
            <a:r>
              <a:rPr lang="en-US" sz="3200" b="1" dirty="0">
                <a:latin typeface="Helvetica" charset="0"/>
                <a:ea typeface="Helvetica" charset="0"/>
                <a:cs typeface="Helvetica" charset="0"/>
              </a:rPr>
              <a:t>2-of-3</a:t>
            </a:r>
            <a:r>
              <a:rPr lang="en-US" sz="3200" dirty="0">
                <a:latin typeface="Courier" charset="0"/>
                <a:ea typeface="Courier" charset="0"/>
                <a:cs typeface="Courier" charset="0"/>
              </a:rPr>
              <a:t> </a:t>
            </a:r>
            <a:r>
              <a:rPr lang="en-US" sz="3200" dirty="0">
                <a:latin typeface="Helvetica" panose="020B0604020202020204" pitchFamily="34" charset="0"/>
                <a:ea typeface="Courier" charset="0"/>
                <a:cs typeface="Helvetica" panose="020B0604020202020204" pitchFamily="34" charset="0"/>
              </a:rPr>
              <a:t>context: </a:t>
            </a:r>
          </a:p>
          <a:p>
            <a:r>
              <a:rPr lang="en-US" sz="3200" dirty="0">
                <a:solidFill>
                  <a:srgbClr val="00B150"/>
                </a:solidFill>
                <a:latin typeface="Helvetica" panose="020B0604020202020204" pitchFamily="34" charset="0"/>
                <a:ea typeface="Courier" charset="0"/>
                <a:cs typeface="Helvetica" panose="020B0604020202020204" pitchFamily="34" charset="0"/>
              </a:rPr>
              <a:t>surface</a:t>
            </a:r>
            <a:r>
              <a:rPr lang="en-US" sz="3200" dirty="0">
                <a:latin typeface="Helvetica" panose="020B0604020202020204" pitchFamily="34" charset="0"/>
                <a:ea typeface="Courier" charset="0"/>
                <a:cs typeface="Helvetica" panose="020B0604020202020204" pitchFamily="34" charset="0"/>
              </a:rPr>
              <a:t> is </a:t>
            </a:r>
            <a:r>
              <a:rPr lang="en-US" sz="3200" dirty="0">
                <a:solidFill>
                  <a:srgbClr val="EF00A9"/>
                </a:solidFill>
                <a:latin typeface="Helvetica" panose="020B0604020202020204" pitchFamily="34" charset="0"/>
                <a:ea typeface="Courier" charset="0"/>
                <a:cs typeface="Helvetica" panose="020B0604020202020204" pitchFamily="34" charset="0"/>
              </a:rPr>
              <a:t>false</a:t>
            </a:r>
            <a:r>
              <a:rPr lang="en-US" sz="3200" dirty="0">
                <a:latin typeface="Helvetica" panose="020B0604020202020204" pitchFamily="34" charset="0"/>
                <a:ea typeface="Courier" charset="0"/>
                <a:cs typeface="Helvetica" panose="020B0604020202020204" pitchFamily="34" charset="0"/>
              </a:rPr>
              <a:t> and </a:t>
            </a:r>
          </a:p>
          <a:p>
            <a:r>
              <a:rPr lang="en-US" sz="3200" dirty="0">
                <a:solidFill>
                  <a:srgbClr val="FF0000"/>
                </a:solidFill>
                <a:latin typeface="Helvetica" panose="020B0604020202020204" pitchFamily="34" charset="0"/>
                <a:ea typeface="Courier" charset="0"/>
                <a:cs typeface="Helvetica" panose="020B0604020202020204" pitchFamily="34" charset="0"/>
              </a:rPr>
              <a:t>inverse</a:t>
            </a:r>
            <a:r>
              <a:rPr lang="en-US" sz="3200" dirty="0">
                <a:latin typeface="Helvetica" panose="020B0604020202020204" pitchFamily="34" charset="0"/>
                <a:ea typeface="Courier" charset="0"/>
                <a:cs typeface="Helvetica" panose="020B0604020202020204" pitchFamily="34" charset="0"/>
              </a:rPr>
              <a:t> is </a:t>
            </a:r>
            <a:r>
              <a:rPr lang="en-US" sz="3200" dirty="0">
                <a:solidFill>
                  <a:srgbClr val="2E34FF"/>
                </a:solidFill>
                <a:latin typeface="Helvetica" panose="020B0604020202020204" pitchFamily="34" charset="0"/>
                <a:ea typeface="Courier" charset="0"/>
                <a:cs typeface="Helvetica" panose="020B0604020202020204" pitchFamily="34" charset="0"/>
              </a:rPr>
              <a:t>true</a:t>
            </a:r>
            <a:r>
              <a:rPr lang="en-US" sz="3200" dirty="0">
                <a:latin typeface="Helvetica" charset="0"/>
                <a:ea typeface="Helvetica" charset="0"/>
                <a:cs typeface="Helvetica" charset="0"/>
              </a:rPr>
              <a:t> </a:t>
            </a:r>
          </a:p>
          <a:p>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p:txBody>
      </p:sp>
      <p:pic>
        <p:nvPicPr>
          <p:cNvPr id="12" name="Picture 11">
            <a:extLst>
              <a:ext uri="{FF2B5EF4-FFF2-40B4-BE49-F238E27FC236}">
                <a16:creationId xmlns:a16="http://schemas.microsoft.com/office/drawing/2014/main" id="{2D50A0F5-7160-4A62-90CC-11FD680298DD}"/>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852045" y="9823156"/>
            <a:ext cx="1028357" cy="1028357"/>
          </a:xfrm>
          <a:prstGeom prst="rect">
            <a:avLst/>
          </a:prstGeom>
        </p:spPr>
      </p:pic>
      <p:pic>
        <p:nvPicPr>
          <p:cNvPr id="15" name="Picture 14">
            <a:extLst>
              <a:ext uri="{FF2B5EF4-FFF2-40B4-BE49-F238E27FC236}">
                <a16:creationId xmlns:a16="http://schemas.microsoft.com/office/drawing/2014/main" id="{F1917D98-D46F-4A6F-BD9F-EF822522246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843723" y="11171393"/>
            <a:ext cx="1050724" cy="1050724"/>
          </a:xfrm>
          <a:prstGeom prst="rect">
            <a:avLst/>
          </a:prstGeom>
        </p:spPr>
      </p:pic>
      <p:sp>
        <p:nvSpPr>
          <p:cNvPr id="90" name="Rectangle 89">
            <a:extLst>
              <a:ext uri="{FF2B5EF4-FFF2-40B4-BE49-F238E27FC236}">
                <a16:creationId xmlns:a16="http://schemas.microsoft.com/office/drawing/2014/main" id="{C5E5002A-D77A-41CC-A94F-FDCAC3484728}"/>
              </a:ext>
            </a:extLst>
          </p:cNvPr>
          <p:cNvSpPr/>
          <p:nvPr/>
        </p:nvSpPr>
        <p:spPr>
          <a:xfrm>
            <a:off x="244885" y="20045115"/>
            <a:ext cx="14380893" cy="1569660"/>
          </a:xfrm>
          <a:prstGeom prst="rect">
            <a:avLst/>
          </a:prstGeom>
        </p:spPr>
        <p:txBody>
          <a:bodyPr wrap="square">
            <a:spAutoFit/>
          </a:bodyPr>
          <a:lstStyle/>
          <a:p>
            <a:r>
              <a:rPr lang="en-US" sz="3200" b="1" dirty="0">
                <a:latin typeface="Helvetica" panose="020B0604020202020204" pitchFamily="34" charset="0"/>
                <a:ea typeface="Helvetica" charset="0"/>
                <a:cs typeface="Helvetica" panose="020B0604020202020204" pitchFamily="34" charset="0"/>
              </a:rPr>
              <a:t>Upshot</a:t>
            </a:r>
            <a:r>
              <a:rPr lang="en-US" sz="3200" dirty="0">
                <a:latin typeface="Helvetica" panose="020B0604020202020204" pitchFamily="34" charset="0"/>
                <a:ea typeface="Helvetica" charset="0"/>
                <a:cs typeface="Helvetica" panose="020B0604020202020204" pitchFamily="34" charset="0"/>
              </a:rPr>
              <a:t>: Pragmatic factors of </a:t>
            </a:r>
            <a:r>
              <a:rPr lang="en-US" sz="3200" b="1" dirty="0">
                <a:solidFill>
                  <a:srgbClr val="BA4DFF"/>
                </a:solidFill>
                <a:latin typeface="Helvetica" panose="020B0604020202020204" pitchFamily="34" charset="0"/>
                <a:ea typeface="Helvetica" charset="0"/>
                <a:cs typeface="Helvetica" panose="020B0604020202020204" pitchFamily="34" charset="0"/>
              </a:rPr>
              <a:t>world knowledge</a:t>
            </a:r>
            <a:r>
              <a:rPr lang="en-US" sz="3200" b="1" dirty="0">
                <a:latin typeface="Helvetica" panose="020B0604020202020204" pitchFamily="34" charset="0"/>
                <a:ea typeface="Helvetica" charset="0"/>
                <a:cs typeface="Helvetica" panose="020B0604020202020204" pitchFamily="34" charset="0"/>
              </a:rPr>
              <a:t> </a:t>
            </a:r>
            <a:r>
              <a:rPr lang="en-US" sz="3200" dirty="0">
                <a:latin typeface="Helvetica" panose="020B0604020202020204" pitchFamily="34" charset="0"/>
                <a:ea typeface="Helvetica" charset="0"/>
                <a:cs typeface="Helvetica" panose="020B0604020202020204" pitchFamily="34" charset="0"/>
              </a:rPr>
              <a:t>and beliefs about the</a:t>
            </a:r>
            <a:r>
              <a:rPr lang="en-US" sz="3200" b="1" dirty="0">
                <a:latin typeface="Helvetica" panose="020B0604020202020204" pitchFamily="34" charset="0"/>
                <a:ea typeface="Helvetica" charset="0"/>
                <a:cs typeface="Helvetica" panose="020B0604020202020204" pitchFamily="34" charset="0"/>
              </a:rPr>
              <a:t> </a:t>
            </a:r>
            <a:r>
              <a:rPr lang="en-US" sz="3200" b="1" dirty="0">
                <a:solidFill>
                  <a:srgbClr val="BA4DFF"/>
                </a:solidFill>
                <a:latin typeface="Helvetica" panose="020B0604020202020204" pitchFamily="34" charset="0"/>
                <a:ea typeface="Helvetica" charset="0"/>
                <a:cs typeface="Helvetica" panose="020B0604020202020204" pitchFamily="34" charset="0"/>
              </a:rPr>
              <a:t>question under discussion (QUD) </a:t>
            </a:r>
            <a:r>
              <a:rPr lang="en-US" sz="3200" dirty="0">
                <a:latin typeface="Helvetica" panose="020B0604020202020204" pitchFamily="34" charset="0"/>
                <a:ea typeface="Helvetica" charset="0"/>
                <a:cs typeface="Helvetica" panose="020B0604020202020204" pitchFamily="34" charset="0"/>
              </a:rPr>
              <a:t>play a stronger role than the grammatical factor of </a:t>
            </a:r>
            <a:r>
              <a:rPr lang="en-US" sz="3200" b="1" dirty="0">
                <a:solidFill>
                  <a:srgbClr val="00AEE5"/>
                </a:solidFill>
                <a:latin typeface="Helvetica" panose="020B0604020202020204" pitchFamily="34" charset="0"/>
                <a:ea typeface="Helvetica" charset="0"/>
                <a:cs typeface="Helvetica" panose="020B0604020202020204" pitchFamily="34" charset="0"/>
              </a:rPr>
              <a:t>scope</a:t>
            </a:r>
            <a:r>
              <a:rPr lang="en-US" sz="3200" dirty="0">
                <a:latin typeface="Helvetica" panose="020B0604020202020204" pitchFamily="34" charset="0"/>
                <a:ea typeface="Helvetica" charset="0"/>
                <a:cs typeface="Helvetica" panose="020B0604020202020204" pitchFamily="34" charset="0"/>
              </a:rPr>
              <a:t> access when disambiguating </a:t>
            </a:r>
            <a:r>
              <a:rPr lang="en-US" sz="3200" dirty="0">
                <a:latin typeface="Courier"/>
                <a:ea typeface="Helvetica" charset="0"/>
                <a:cs typeface="Helvetica" panose="020B0604020202020204" pitchFamily="34" charset="0"/>
              </a:rPr>
              <a:t>every-not</a:t>
            </a:r>
            <a:r>
              <a:rPr lang="en-US" sz="3200" dirty="0">
                <a:latin typeface="Helvetica" panose="020B0604020202020204" pitchFamily="34" charset="0"/>
                <a:ea typeface="Helvetica" charset="0"/>
                <a:cs typeface="Helvetica" panose="020B0604020202020204" pitchFamily="34" charset="0"/>
              </a:rPr>
              <a:t>.</a:t>
            </a:r>
          </a:p>
        </p:txBody>
      </p:sp>
      <p:sp>
        <p:nvSpPr>
          <p:cNvPr id="93" name="TextBox 92">
            <a:extLst>
              <a:ext uri="{FF2B5EF4-FFF2-40B4-BE49-F238E27FC236}">
                <a16:creationId xmlns:a16="http://schemas.microsoft.com/office/drawing/2014/main" id="{D15FAEA7-7BCB-480A-B1FC-E584B362FE49}"/>
              </a:ext>
            </a:extLst>
          </p:cNvPr>
          <p:cNvSpPr txBox="1"/>
          <p:nvPr/>
        </p:nvSpPr>
        <p:spPr>
          <a:xfrm>
            <a:off x="477395" y="8901678"/>
            <a:ext cx="14521133" cy="584775"/>
          </a:xfrm>
          <a:prstGeom prst="rect">
            <a:avLst/>
          </a:prstGeom>
          <a:noFill/>
        </p:spPr>
        <p:txBody>
          <a:bodyPr wrap="square" rtlCol="0">
            <a:spAutoFit/>
          </a:bodyPr>
          <a:lstStyle/>
          <a:p>
            <a:r>
              <a:rPr lang="en-US" sz="3200" dirty="0">
                <a:latin typeface="Helvetica" charset="0"/>
                <a:ea typeface="Helvetica" charset="0"/>
                <a:cs typeface="Helvetica" charset="0"/>
              </a:rPr>
              <a:t>A truth-value judgment task (</a:t>
            </a:r>
            <a:r>
              <a:rPr lang="en-US" sz="3200" b="1" dirty="0">
                <a:latin typeface="Helvetica" charset="0"/>
                <a:ea typeface="Helvetica" charset="0"/>
                <a:cs typeface="Helvetica" charset="0"/>
              </a:rPr>
              <a:t>TVJT</a:t>
            </a:r>
            <a:r>
              <a:rPr lang="en-US" sz="3200" dirty="0">
                <a:latin typeface="Helvetica" charset="0"/>
                <a:ea typeface="Helvetica" charset="0"/>
                <a:cs typeface="Helvetica" charset="0"/>
              </a:rPr>
              <a:t>) measures utterance </a:t>
            </a:r>
            <a:r>
              <a:rPr lang="en-US" sz="3200" b="1" dirty="0">
                <a:latin typeface="Helvetica" charset="0"/>
                <a:ea typeface="Helvetica" charset="0"/>
                <a:cs typeface="Helvetica" charset="0"/>
              </a:rPr>
              <a:t>endorsement</a:t>
            </a:r>
            <a:r>
              <a:rPr lang="en-US" sz="3200" dirty="0">
                <a:latin typeface="Helvetica" charset="0"/>
                <a:ea typeface="Helvetica" charset="0"/>
                <a:cs typeface="Helvetica" charset="0"/>
              </a:rPr>
              <a:t>:</a:t>
            </a:r>
            <a:endParaRPr lang="en-US" sz="500" dirty="0">
              <a:latin typeface="Helvetica" charset="0"/>
              <a:ea typeface="Helvetica" charset="0"/>
              <a:cs typeface="Helvetica" charset="0"/>
            </a:endParaRPr>
          </a:p>
        </p:txBody>
      </p:sp>
      <p:sp>
        <p:nvSpPr>
          <p:cNvPr id="95" name="TextBox 94">
            <a:extLst>
              <a:ext uri="{FF2B5EF4-FFF2-40B4-BE49-F238E27FC236}">
                <a16:creationId xmlns:a16="http://schemas.microsoft.com/office/drawing/2014/main" id="{FC82A87E-0398-41AF-8E8A-7737BCA27A61}"/>
              </a:ext>
            </a:extLst>
          </p:cNvPr>
          <p:cNvSpPr txBox="1"/>
          <p:nvPr/>
        </p:nvSpPr>
        <p:spPr>
          <a:xfrm>
            <a:off x="853269" y="21830460"/>
            <a:ext cx="12664156"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But adults sometimes behave like children, too..</a:t>
            </a:r>
          </a:p>
        </p:txBody>
      </p:sp>
      <p:grpSp>
        <p:nvGrpSpPr>
          <p:cNvPr id="38" name="Group 37"/>
          <p:cNvGrpSpPr/>
          <p:nvPr/>
        </p:nvGrpSpPr>
        <p:grpSpPr>
          <a:xfrm>
            <a:off x="456374" y="27449605"/>
            <a:ext cx="5242997" cy="3696100"/>
            <a:chOff x="1334899" y="26203248"/>
            <a:chExt cx="5242997" cy="3696100"/>
          </a:xfrm>
        </p:grpSpPr>
        <p:pic>
          <p:nvPicPr>
            <p:cNvPr id="120" name="Picture 119">
              <a:extLst>
                <a:ext uri="{FF2B5EF4-FFF2-40B4-BE49-F238E27FC236}">
                  <a16:creationId xmlns:a16="http://schemas.microsoft.com/office/drawing/2014/main" id="{45909DFF-0F2B-47A8-84F7-223470E1741F}"/>
                </a:ext>
              </a:extLst>
            </p:cNvPr>
            <p:cNvPicPr>
              <a:picLocks noChangeAspect="1"/>
            </p:cNvPicPr>
            <p:nvPr/>
          </p:nvPicPr>
          <p:blipFill>
            <a:blip r:embed="rId3" cstate="print"/>
            <a:stretch>
              <a:fillRect/>
            </a:stretch>
          </p:blipFill>
          <p:spPr>
            <a:xfrm>
              <a:off x="5513957" y="26876466"/>
              <a:ext cx="1063939" cy="996654"/>
            </a:xfrm>
            <a:prstGeom prst="rect">
              <a:avLst/>
            </a:prstGeom>
          </p:spPr>
        </p:pic>
        <p:pic>
          <p:nvPicPr>
            <p:cNvPr id="102" name="Picture 101">
              <a:extLst>
                <a:ext uri="{FF2B5EF4-FFF2-40B4-BE49-F238E27FC236}">
                  <a16:creationId xmlns:a16="http://schemas.microsoft.com/office/drawing/2014/main" id="{9A9D56A7-0F69-4F6F-AF60-A13ABF896C75}"/>
                </a:ext>
              </a:extLst>
            </p:cNvPr>
            <p:cNvPicPr>
              <a:picLocks noChangeAspect="1"/>
            </p:cNvPicPr>
            <p:nvPr/>
          </p:nvPicPr>
          <p:blipFill>
            <a:blip r:embed="rId19" cstate="print"/>
            <a:stretch>
              <a:fillRect/>
            </a:stretch>
          </p:blipFill>
          <p:spPr>
            <a:xfrm>
              <a:off x="2441933" y="26203248"/>
              <a:ext cx="512571" cy="514859"/>
            </a:xfrm>
            <a:prstGeom prst="rect">
              <a:avLst/>
            </a:prstGeom>
          </p:spPr>
        </p:pic>
        <p:pic>
          <p:nvPicPr>
            <p:cNvPr id="107" name="Picture 106">
              <a:extLst>
                <a:ext uri="{FF2B5EF4-FFF2-40B4-BE49-F238E27FC236}">
                  <a16:creationId xmlns:a16="http://schemas.microsoft.com/office/drawing/2014/main" id="{81B744A5-C864-4276-A19E-A093C1E2A518}"/>
                </a:ext>
              </a:extLst>
            </p:cNvPr>
            <p:cNvPicPr>
              <a:picLocks noChangeAspect="1"/>
            </p:cNvPicPr>
            <p:nvPr/>
          </p:nvPicPr>
          <p:blipFill>
            <a:blip r:embed="rId16" cstate="print"/>
            <a:stretch>
              <a:fillRect/>
            </a:stretch>
          </p:blipFill>
          <p:spPr>
            <a:xfrm>
              <a:off x="4915163" y="26203248"/>
              <a:ext cx="514859" cy="514859"/>
            </a:xfrm>
            <a:prstGeom prst="rect">
              <a:avLst/>
            </a:prstGeom>
          </p:spPr>
        </p:pic>
        <p:pic>
          <p:nvPicPr>
            <p:cNvPr id="108" name="Picture 107">
              <a:extLst>
                <a:ext uri="{FF2B5EF4-FFF2-40B4-BE49-F238E27FC236}">
                  <a16:creationId xmlns:a16="http://schemas.microsoft.com/office/drawing/2014/main" id="{3314CD18-1027-4B19-BE03-6C973E145C68}"/>
                </a:ext>
              </a:extLst>
            </p:cNvPr>
            <p:cNvPicPr>
              <a:picLocks noChangeAspect="1"/>
            </p:cNvPicPr>
            <p:nvPr/>
          </p:nvPicPr>
          <p:blipFill>
            <a:blip r:embed="rId20" cstate="print"/>
            <a:stretch>
              <a:fillRect/>
            </a:stretch>
          </p:blipFill>
          <p:spPr>
            <a:xfrm>
              <a:off x="3257201" y="26906799"/>
              <a:ext cx="1398393" cy="1309243"/>
            </a:xfrm>
            <a:prstGeom prst="rect">
              <a:avLst/>
            </a:prstGeom>
          </p:spPr>
        </p:pic>
        <p:pic>
          <p:nvPicPr>
            <p:cNvPr id="110" name="Picture 109">
              <a:extLst>
                <a:ext uri="{FF2B5EF4-FFF2-40B4-BE49-F238E27FC236}">
                  <a16:creationId xmlns:a16="http://schemas.microsoft.com/office/drawing/2014/main" id="{B1980238-2086-4004-8AFC-EE824AEA74C8}"/>
                </a:ext>
              </a:extLst>
            </p:cNvPr>
            <p:cNvPicPr>
              <a:picLocks noChangeAspect="1"/>
            </p:cNvPicPr>
            <p:nvPr/>
          </p:nvPicPr>
          <p:blipFill>
            <a:blip r:embed="rId3" cstate="print"/>
            <a:stretch>
              <a:fillRect/>
            </a:stretch>
          </p:blipFill>
          <p:spPr>
            <a:xfrm>
              <a:off x="4641027" y="27213990"/>
              <a:ext cx="1063939" cy="996654"/>
            </a:xfrm>
            <a:prstGeom prst="rect">
              <a:avLst/>
            </a:prstGeom>
          </p:spPr>
        </p:pic>
        <p:pic>
          <p:nvPicPr>
            <p:cNvPr id="117" name="Picture 116">
              <a:extLst>
                <a:ext uri="{FF2B5EF4-FFF2-40B4-BE49-F238E27FC236}">
                  <a16:creationId xmlns:a16="http://schemas.microsoft.com/office/drawing/2014/main" id="{4CBDC05C-07E1-429B-A1C6-DB21A3783D00}"/>
                </a:ext>
              </a:extLst>
            </p:cNvPr>
            <p:cNvPicPr>
              <a:picLocks noChangeAspect="1"/>
            </p:cNvPicPr>
            <p:nvPr/>
          </p:nvPicPr>
          <p:blipFill>
            <a:blip r:embed="rId3" cstate="print"/>
            <a:stretch>
              <a:fillRect/>
            </a:stretch>
          </p:blipFill>
          <p:spPr>
            <a:xfrm>
              <a:off x="2128679" y="27246918"/>
              <a:ext cx="1063939" cy="996654"/>
            </a:xfrm>
            <a:prstGeom prst="rect">
              <a:avLst/>
            </a:prstGeom>
          </p:spPr>
        </p:pic>
        <p:pic>
          <p:nvPicPr>
            <p:cNvPr id="122" name="Picture 121">
              <a:extLst>
                <a:ext uri="{FF2B5EF4-FFF2-40B4-BE49-F238E27FC236}">
                  <a16:creationId xmlns:a16="http://schemas.microsoft.com/office/drawing/2014/main" id="{63B33A4E-F27D-4D33-8817-A17BD497C8EE}"/>
                </a:ext>
              </a:extLst>
            </p:cNvPr>
            <p:cNvPicPr>
              <a:picLocks noChangeAspect="1"/>
            </p:cNvPicPr>
            <p:nvPr/>
          </p:nvPicPr>
          <p:blipFill>
            <a:blip r:embed="rId3" cstate="print"/>
            <a:stretch>
              <a:fillRect/>
            </a:stretch>
          </p:blipFill>
          <p:spPr>
            <a:xfrm>
              <a:off x="1334899" y="26929103"/>
              <a:ext cx="1063939" cy="996654"/>
            </a:xfrm>
            <a:prstGeom prst="rect">
              <a:avLst/>
            </a:prstGeom>
          </p:spPr>
        </p:pic>
        <p:sp>
          <p:nvSpPr>
            <p:cNvPr id="125" name="TextBox 124">
              <a:extLst>
                <a:ext uri="{FF2B5EF4-FFF2-40B4-BE49-F238E27FC236}">
                  <a16:creationId xmlns:a16="http://schemas.microsoft.com/office/drawing/2014/main" id="{1F68845D-524C-4BD2-A86E-6ED3D20E3FD4}"/>
                </a:ext>
              </a:extLst>
            </p:cNvPr>
            <p:cNvSpPr txBox="1"/>
            <p:nvPr/>
          </p:nvSpPr>
          <p:spPr>
            <a:xfrm>
              <a:off x="2391877" y="28329688"/>
              <a:ext cx="3616894" cy="1569660"/>
            </a:xfrm>
            <a:prstGeom prst="rect">
              <a:avLst/>
            </a:prstGeom>
            <a:noFill/>
          </p:spPr>
          <p:txBody>
            <a:bodyPr wrap="square" rtlCol="0">
              <a:spAutoFit/>
            </a:bodyPr>
            <a:lstStyle/>
            <a:p>
              <a:r>
                <a:rPr lang="en-US" sz="3200" b="1" dirty="0">
                  <a:latin typeface="Helvetica" charset="0"/>
                  <a:ea typeface="Helvetica" charset="0"/>
                  <a:cs typeface="Helvetica" charset="0"/>
                </a:rPr>
                <a:t>2-of-4</a:t>
              </a:r>
              <a:r>
                <a:rPr lang="en-US" sz="3200" dirty="0">
                  <a:latin typeface="Helvetica" charset="0"/>
                  <a:ea typeface="Helvetica" charset="0"/>
                  <a:cs typeface="Helvetica" charset="0"/>
                </a:rPr>
                <a:t> context: </a:t>
              </a:r>
            </a:p>
            <a:p>
              <a:r>
                <a:rPr lang="en-US" sz="3200" dirty="0">
                  <a:solidFill>
                    <a:srgbClr val="00B150"/>
                  </a:solidFill>
                  <a:latin typeface="Helvetica" charset="0"/>
                  <a:ea typeface="Helvetica" charset="0"/>
                  <a:cs typeface="Helvetica" charset="0"/>
                </a:rPr>
                <a:t>surface</a:t>
              </a:r>
              <a:r>
                <a:rPr lang="en-US" sz="3200" dirty="0">
                  <a:latin typeface="Helvetica" charset="0"/>
                  <a:ea typeface="Helvetica" charset="0"/>
                  <a:cs typeface="Helvetica" charset="0"/>
                </a:rPr>
                <a:t> is </a:t>
              </a:r>
              <a:r>
                <a:rPr lang="en-US" sz="3200" dirty="0">
                  <a:solidFill>
                    <a:srgbClr val="2E34FF"/>
                  </a:solidFill>
                  <a:latin typeface="Helvetica" charset="0"/>
                  <a:ea typeface="Helvetica" charset="0"/>
                  <a:cs typeface="Helvetica" charset="0"/>
                </a:rPr>
                <a:t>true</a:t>
              </a:r>
              <a:r>
                <a:rPr lang="en-US" sz="3200" dirty="0">
                  <a:latin typeface="Helvetica" charset="0"/>
                  <a:ea typeface="Helvetica" charset="0"/>
                  <a:cs typeface="Helvetica" charset="0"/>
                </a:rPr>
                <a:t> and </a:t>
              </a:r>
            </a:p>
            <a:p>
              <a:r>
                <a:rPr lang="en-US" sz="3200" dirty="0">
                  <a:solidFill>
                    <a:srgbClr val="FF0000"/>
                  </a:solidFill>
                  <a:latin typeface="Helvetica" charset="0"/>
                  <a:ea typeface="Helvetica" charset="0"/>
                  <a:cs typeface="Helvetica" charset="0"/>
                </a:rPr>
                <a:t>inverse</a:t>
              </a:r>
              <a:r>
                <a:rPr lang="en-US" sz="3200" dirty="0">
                  <a:latin typeface="Helvetica" charset="0"/>
                  <a:ea typeface="Helvetica" charset="0"/>
                  <a:cs typeface="Helvetica" charset="0"/>
                </a:rPr>
                <a:t> is </a:t>
              </a:r>
              <a:r>
                <a:rPr lang="en-US" sz="3200" dirty="0">
                  <a:solidFill>
                    <a:srgbClr val="EF00A9"/>
                  </a:solidFill>
                  <a:latin typeface="Helvetica" charset="0"/>
                  <a:ea typeface="Helvetica" charset="0"/>
                  <a:cs typeface="Helvetica" charset="0"/>
                </a:rPr>
                <a:t>false</a:t>
              </a:r>
              <a:endParaRPr lang="en-US" sz="500" dirty="0">
                <a:solidFill>
                  <a:srgbClr val="EF00A9"/>
                </a:solidFill>
                <a:latin typeface="Helvetica" charset="0"/>
                <a:ea typeface="Helvetica" charset="0"/>
                <a:cs typeface="Helvetica" charset="0"/>
              </a:endParaRPr>
            </a:p>
          </p:txBody>
        </p:sp>
      </p:grpSp>
      <p:pic>
        <p:nvPicPr>
          <p:cNvPr id="96" name="Picture 95">
            <a:extLst>
              <a:ext uri="{FF2B5EF4-FFF2-40B4-BE49-F238E27FC236}">
                <a16:creationId xmlns:a16="http://schemas.microsoft.com/office/drawing/2014/main" id="{A6A82181-BA23-4000-AFF8-5BACBBD4E665}"/>
              </a:ext>
            </a:extLst>
          </p:cNvPr>
          <p:cNvPicPr>
            <a:picLocks noChangeAspect="1"/>
          </p:cNvPicPr>
          <p:nvPr/>
        </p:nvPicPr>
        <p:blipFill>
          <a:blip r:embed="rId19" cstate="print"/>
          <a:stretch>
            <a:fillRect/>
          </a:stretch>
        </p:blipFill>
        <p:spPr>
          <a:xfrm>
            <a:off x="8073166" y="26906756"/>
            <a:ext cx="512571" cy="550547"/>
          </a:xfrm>
          <a:prstGeom prst="rect">
            <a:avLst/>
          </a:prstGeom>
        </p:spPr>
      </p:pic>
      <p:pic>
        <p:nvPicPr>
          <p:cNvPr id="97" name="Picture 96">
            <a:extLst>
              <a:ext uri="{FF2B5EF4-FFF2-40B4-BE49-F238E27FC236}">
                <a16:creationId xmlns:a16="http://schemas.microsoft.com/office/drawing/2014/main" id="{4B4BF239-E50E-4A30-A707-D52EE4BDCA56}"/>
              </a:ext>
            </a:extLst>
          </p:cNvPr>
          <p:cNvPicPr>
            <a:picLocks noChangeAspect="1"/>
          </p:cNvPicPr>
          <p:nvPr/>
        </p:nvPicPr>
        <p:blipFill>
          <a:blip r:embed="rId16" cstate="print"/>
          <a:stretch>
            <a:fillRect/>
          </a:stretch>
        </p:blipFill>
        <p:spPr>
          <a:xfrm>
            <a:off x="12540846" y="26850208"/>
            <a:ext cx="514859" cy="550547"/>
          </a:xfrm>
          <a:prstGeom prst="rect">
            <a:avLst/>
          </a:prstGeom>
        </p:spPr>
      </p:pic>
      <p:pic>
        <p:nvPicPr>
          <p:cNvPr id="98" name="Picture 97">
            <a:extLst>
              <a:ext uri="{FF2B5EF4-FFF2-40B4-BE49-F238E27FC236}">
                <a16:creationId xmlns:a16="http://schemas.microsoft.com/office/drawing/2014/main" id="{BB737A67-FCB1-41FF-AE8B-78E965EEC250}"/>
              </a:ext>
            </a:extLst>
          </p:cNvPr>
          <p:cNvPicPr>
            <a:picLocks noChangeAspect="1"/>
          </p:cNvPicPr>
          <p:nvPr/>
        </p:nvPicPr>
        <p:blipFill>
          <a:blip r:embed="rId20" cstate="print"/>
          <a:stretch>
            <a:fillRect/>
          </a:stretch>
        </p:blipFill>
        <p:spPr>
          <a:xfrm>
            <a:off x="9968374" y="26620628"/>
            <a:ext cx="1398393" cy="1399994"/>
          </a:xfrm>
          <a:prstGeom prst="rect">
            <a:avLst/>
          </a:prstGeom>
        </p:spPr>
      </p:pic>
      <p:pic>
        <p:nvPicPr>
          <p:cNvPr id="100" name="Picture 99">
            <a:extLst>
              <a:ext uri="{FF2B5EF4-FFF2-40B4-BE49-F238E27FC236}">
                <a16:creationId xmlns:a16="http://schemas.microsoft.com/office/drawing/2014/main" id="{626F1E55-B4C2-4AE8-9EFC-1C3DAD2CAF57}"/>
              </a:ext>
            </a:extLst>
          </p:cNvPr>
          <p:cNvPicPr>
            <a:picLocks noChangeAspect="1"/>
          </p:cNvPicPr>
          <p:nvPr/>
        </p:nvPicPr>
        <p:blipFill>
          <a:blip r:embed="rId3" cstate="print"/>
          <a:stretch>
            <a:fillRect/>
          </a:stretch>
        </p:blipFill>
        <p:spPr>
          <a:xfrm>
            <a:off x="11352200" y="26949485"/>
            <a:ext cx="1063939" cy="1065738"/>
          </a:xfrm>
          <a:prstGeom prst="rect">
            <a:avLst/>
          </a:prstGeom>
        </p:spPr>
      </p:pic>
      <p:pic>
        <p:nvPicPr>
          <p:cNvPr id="101" name="Picture 100">
            <a:extLst>
              <a:ext uri="{FF2B5EF4-FFF2-40B4-BE49-F238E27FC236}">
                <a16:creationId xmlns:a16="http://schemas.microsoft.com/office/drawing/2014/main" id="{56C90813-5900-44B7-BC9D-76B11381C6D7}"/>
              </a:ext>
            </a:extLst>
          </p:cNvPr>
          <p:cNvPicPr>
            <a:picLocks noChangeAspect="1"/>
          </p:cNvPicPr>
          <p:nvPr/>
        </p:nvPicPr>
        <p:blipFill>
          <a:blip r:embed="rId3" cstate="print"/>
          <a:stretch>
            <a:fillRect/>
          </a:stretch>
        </p:blipFill>
        <p:spPr>
          <a:xfrm>
            <a:off x="8839852" y="26982413"/>
            <a:ext cx="1063939" cy="1065738"/>
          </a:xfrm>
          <a:prstGeom prst="rect">
            <a:avLst/>
          </a:prstGeom>
        </p:spPr>
      </p:pic>
      <p:sp>
        <p:nvSpPr>
          <p:cNvPr id="139" name="TextBox 138">
            <a:extLst>
              <a:ext uri="{FF2B5EF4-FFF2-40B4-BE49-F238E27FC236}">
                <a16:creationId xmlns:a16="http://schemas.microsoft.com/office/drawing/2014/main" id="{5F066279-2386-4311-AC66-B7817477E824}"/>
              </a:ext>
            </a:extLst>
          </p:cNvPr>
          <p:cNvSpPr txBox="1"/>
          <p:nvPr/>
        </p:nvSpPr>
        <p:spPr>
          <a:xfrm>
            <a:off x="8585737" y="28225148"/>
            <a:ext cx="3775839" cy="1569660"/>
          </a:xfrm>
          <a:prstGeom prst="rect">
            <a:avLst/>
          </a:prstGeom>
          <a:noFill/>
        </p:spPr>
        <p:txBody>
          <a:bodyPr wrap="square" rtlCol="0">
            <a:spAutoFit/>
          </a:bodyPr>
          <a:lstStyle/>
          <a:p>
            <a:r>
              <a:rPr lang="en-US" sz="3200" b="1" dirty="0">
                <a:latin typeface="Helvetica" charset="0"/>
                <a:ea typeface="Helvetica" charset="0"/>
                <a:cs typeface="Helvetica" charset="0"/>
              </a:rPr>
              <a:t>1-of-2</a:t>
            </a:r>
            <a:r>
              <a:rPr lang="en-US" sz="3200" dirty="0">
                <a:latin typeface="Helvetica" charset="0"/>
                <a:ea typeface="Helvetica" charset="0"/>
                <a:cs typeface="Helvetica" charset="0"/>
              </a:rPr>
              <a:t> context: </a:t>
            </a:r>
          </a:p>
          <a:p>
            <a:r>
              <a:rPr lang="en-US" sz="3200" dirty="0">
                <a:solidFill>
                  <a:srgbClr val="00B150"/>
                </a:solidFill>
                <a:latin typeface="Helvetica" charset="0"/>
                <a:ea typeface="Helvetica" charset="0"/>
                <a:cs typeface="Helvetica" charset="0"/>
              </a:rPr>
              <a:t>surface</a:t>
            </a:r>
            <a:r>
              <a:rPr lang="en-US" sz="3200" dirty="0">
                <a:latin typeface="Helvetica" charset="0"/>
                <a:ea typeface="Helvetica" charset="0"/>
                <a:cs typeface="Helvetica" charset="0"/>
              </a:rPr>
              <a:t> is </a:t>
            </a:r>
            <a:r>
              <a:rPr lang="en-US" sz="3200" dirty="0">
                <a:solidFill>
                  <a:srgbClr val="EF00A9"/>
                </a:solidFill>
                <a:latin typeface="Helvetica" charset="0"/>
                <a:ea typeface="Helvetica" charset="0"/>
                <a:cs typeface="Helvetica" charset="0"/>
              </a:rPr>
              <a:t>false</a:t>
            </a:r>
            <a:r>
              <a:rPr lang="en-US" sz="3200" dirty="0">
                <a:latin typeface="Helvetica" charset="0"/>
                <a:ea typeface="Helvetica" charset="0"/>
                <a:cs typeface="Helvetica" charset="0"/>
              </a:rPr>
              <a:t> and </a:t>
            </a:r>
          </a:p>
          <a:p>
            <a:r>
              <a:rPr lang="en-US" sz="3200" dirty="0">
                <a:solidFill>
                  <a:srgbClr val="FF0000"/>
                </a:solidFill>
                <a:latin typeface="Helvetica" charset="0"/>
                <a:ea typeface="Helvetica" charset="0"/>
                <a:cs typeface="Helvetica" charset="0"/>
              </a:rPr>
              <a:t>inverse</a:t>
            </a:r>
            <a:r>
              <a:rPr lang="en-US" sz="3200" dirty="0">
                <a:latin typeface="Helvetica" charset="0"/>
                <a:ea typeface="Helvetica" charset="0"/>
                <a:cs typeface="Helvetica" charset="0"/>
              </a:rPr>
              <a:t> is </a:t>
            </a:r>
            <a:r>
              <a:rPr lang="en-US" sz="3200" dirty="0">
                <a:solidFill>
                  <a:srgbClr val="2E34FF"/>
                </a:solidFill>
                <a:latin typeface="Helvetica" charset="0"/>
                <a:ea typeface="Helvetica" charset="0"/>
                <a:cs typeface="Helvetica" charset="0"/>
              </a:rPr>
              <a:t>true</a:t>
            </a:r>
            <a:endParaRPr lang="en-US" sz="500" dirty="0">
              <a:solidFill>
                <a:srgbClr val="2E34FF"/>
              </a:solidFill>
              <a:latin typeface="Helvetica" charset="0"/>
              <a:ea typeface="Helvetica" charset="0"/>
              <a:cs typeface="Helvetica" charset="0"/>
            </a:endParaRPr>
          </a:p>
        </p:txBody>
      </p:sp>
      <p:pic>
        <p:nvPicPr>
          <p:cNvPr id="141" name="Picture 140">
            <a:extLst>
              <a:ext uri="{FF2B5EF4-FFF2-40B4-BE49-F238E27FC236}">
                <a16:creationId xmlns:a16="http://schemas.microsoft.com/office/drawing/2014/main" id="{3D08E1A0-E944-4A91-94A0-2D5F3E0AF58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37695" y="31374999"/>
            <a:ext cx="1028357" cy="1028357"/>
          </a:xfrm>
          <a:prstGeom prst="rect">
            <a:avLst/>
          </a:prstGeom>
        </p:spPr>
      </p:pic>
      <p:pic>
        <p:nvPicPr>
          <p:cNvPr id="142" name="Picture 141">
            <a:extLst>
              <a:ext uri="{FF2B5EF4-FFF2-40B4-BE49-F238E27FC236}">
                <a16:creationId xmlns:a16="http://schemas.microsoft.com/office/drawing/2014/main" id="{C0D67976-BA3A-42DC-8EE1-3F38B512561D}"/>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067204" y="29923799"/>
            <a:ext cx="1050724" cy="1050724"/>
          </a:xfrm>
          <a:prstGeom prst="rect">
            <a:avLst/>
          </a:prstGeom>
        </p:spPr>
      </p:pic>
      <p:sp>
        <p:nvSpPr>
          <p:cNvPr id="146" name="TextBox 145">
            <a:extLst>
              <a:ext uri="{FF2B5EF4-FFF2-40B4-BE49-F238E27FC236}">
                <a16:creationId xmlns:a16="http://schemas.microsoft.com/office/drawing/2014/main" id="{941ACA53-4D30-41B1-8DC5-BE7BFA228A90}"/>
              </a:ext>
            </a:extLst>
          </p:cNvPr>
          <p:cNvSpPr txBox="1"/>
          <p:nvPr/>
        </p:nvSpPr>
        <p:spPr>
          <a:xfrm>
            <a:off x="15570583" y="5061861"/>
            <a:ext cx="12664156"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Open question</a:t>
            </a:r>
          </a:p>
        </p:txBody>
      </p:sp>
      <p:sp>
        <p:nvSpPr>
          <p:cNvPr id="147" name="TextBox 146">
            <a:extLst>
              <a:ext uri="{FF2B5EF4-FFF2-40B4-BE49-F238E27FC236}">
                <a16:creationId xmlns:a16="http://schemas.microsoft.com/office/drawing/2014/main" id="{8F2D2328-C151-4229-93B3-99683B48B33B}"/>
              </a:ext>
            </a:extLst>
          </p:cNvPr>
          <p:cNvSpPr txBox="1"/>
          <p:nvPr/>
        </p:nvSpPr>
        <p:spPr>
          <a:xfrm>
            <a:off x="14878170" y="5940489"/>
            <a:ext cx="14070881" cy="2369880"/>
          </a:xfrm>
          <a:prstGeom prst="rect">
            <a:avLst/>
          </a:prstGeom>
          <a:noFill/>
        </p:spPr>
        <p:txBody>
          <a:bodyPr wrap="square" rtlCol="0">
            <a:spAutoFit/>
          </a:bodyPr>
          <a:lstStyle/>
          <a:p>
            <a:pPr marL="457200" indent="-457200">
              <a:buFont typeface="Wingdings" charset="2"/>
              <a:buChar char="v"/>
            </a:pPr>
            <a:r>
              <a:rPr lang="en-US" sz="3200" b="1" dirty="0">
                <a:latin typeface="Helvetica" panose="020B0604020202020204" pitchFamily="34" charset="0"/>
                <a:ea typeface="Courier" charset="0"/>
                <a:cs typeface="Helvetica" panose="020B0604020202020204" pitchFamily="34" charset="0"/>
              </a:rPr>
              <a:t>Developmental continuity</a:t>
            </a:r>
            <a:r>
              <a:rPr lang="en-US" sz="3200" dirty="0">
                <a:latin typeface="Helvetica" panose="020B0604020202020204" pitchFamily="34" charset="0"/>
                <a:ea typeface="Courier" charset="0"/>
                <a:cs typeface="Helvetica" panose="020B0604020202020204" pitchFamily="34" charset="0"/>
              </a:rPr>
              <a:t>: Are child and adult ambiguity resolution behavior qualitatively similar? (= same underlying mechanisms)</a:t>
            </a:r>
          </a:p>
          <a:p>
            <a:pPr lvl="2" indent="-457200">
              <a:buFont typeface="Wingdings" charset="2"/>
              <a:buChar char="v"/>
            </a:pPr>
            <a:endParaRPr lang="en-US" sz="1000" dirty="0">
              <a:solidFill>
                <a:srgbClr val="FF7A00"/>
              </a:solidFill>
              <a:latin typeface="Helvetica" panose="020B0604020202020204" pitchFamily="34" charset="0"/>
              <a:ea typeface="Courier" charset="0"/>
              <a:cs typeface="Helvetica" panose="020B0604020202020204" pitchFamily="34" charset="0"/>
            </a:endParaRPr>
          </a:p>
          <a:p>
            <a:pPr lvl="2" indent="-457200">
              <a:buFont typeface="Wingdings" charset="2"/>
              <a:buChar char="v"/>
            </a:pPr>
            <a:r>
              <a:rPr lang="en-US" sz="3200" dirty="0">
                <a:solidFill>
                  <a:srgbClr val="FF7A00"/>
                </a:solidFill>
                <a:latin typeface="Helvetica" panose="020B0604020202020204" pitchFamily="34" charset="0"/>
                <a:ea typeface="Courier" charset="0"/>
                <a:cs typeface="Helvetica" panose="020B0604020202020204" pitchFamily="34" charset="0"/>
              </a:rPr>
              <a:t>Why does the explicit contrast clause work</a:t>
            </a:r>
            <a:r>
              <a:rPr lang="en-US" sz="3200" dirty="0">
                <a:solidFill>
                  <a:srgbClr val="BA4DFF"/>
                </a:solidFill>
                <a:latin typeface="Helvetica" panose="020B0604020202020204" pitchFamily="34" charset="0"/>
                <a:ea typeface="Courier" charset="0"/>
                <a:cs typeface="Helvetica" panose="020B0604020202020204" pitchFamily="34" charset="0"/>
              </a:rPr>
              <a:t> </a:t>
            </a:r>
            <a:r>
              <a:rPr lang="en-US" sz="3200" dirty="0">
                <a:latin typeface="Helvetica" panose="020B0604020202020204" pitchFamily="34" charset="0"/>
                <a:ea typeface="Courier" charset="0"/>
                <a:cs typeface="Helvetica" panose="020B0604020202020204" pitchFamily="34" charset="0"/>
              </a:rPr>
              <a:t>for adults with </a:t>
            </a:r>
            <a:r>
              <a:rPr lang="en-US" sz="3200" dirty="0">
                <a:latin typeface="Courier"/>
                <a:ea typeface="Courier" charset="0"/>
                <a:cs typeface="Helvetica" panose="020B0604020202020204" pitchFamily="34" charset="0"/>
              </a:rPr>
              <a:t>two-not</a:t>
            </a:r>
            <a:r>
              <a:rPr lang="en-US" sz="3200" dirty="0">
                <a:latin typeface="Helvetica" panose="020B0604020202020204" pitchFamily="34" charset="0"/>
                <a:ea typeface="Courier" charset="0"/>
                <a:cs typeface="Helvetica" panose="020B0604020202020204" pitchFamily="34" charset="0"/>
              </a:rPr>
              <a:t>?</a:t>
            </a:r>
          </a:p>
          <a:p>
            <a:pPr marL="914400" lvl="1" indent="-457200">
              <a:buFont typeface="Wingdings" charset="2"/>
              <a:buChar char="v"/>
            </a:pPr>
            <a:endParaRPr lang="en-US" sz="1000" dirty="0">
              <a:solidFill>
                <a:schemeClr val="accent6"/>
              </a:solidFill>
              <a:latin typeface="Helvetica" panose="020B0604020202020204" pitchFamily="34" charset="0"/>
              <a:ea typeface="Courier" charset="0"/>
              <a:cs typeface="Helvetica" panose="020B0604020202020204" pitchFamily="34" charset="0"/>
            </a:endParaRPr>
          </a:p>
          <a:p>
            <a:pPr marL="914400" lvl="1" indent="-457200">
              <a:buFont typeface="Wingdings" charset="2"/>
              <a:buChar char="v"/>
            </a:pPr>
            <a:r>
              <a:rPr lang="en-US" sz="3200" dirty="0">
                <a:solidFill>
                  <a:schemeClr val="accent6"/>
                </a:solidFill>
                <a:latin typeface="Helvetica" panose="020B0604020202020204" pitchFamily="34" charset="0"/>
                <a:ea typeface="Courier" charset="0"/>
                <a:cs typeface="Helvetica" panose="020B0604020202020204" pitchFamily="34" charset="0"/>
              </a:rPr>
              <a:t>What causes the asymmetry </a:t>
            </a:r>
            <a:r>
              <a:rPr lang="en-US" sz="3200" dirty="0">
                <a:latin typeface="Helvetica" panose="020B0604020202020204" pitchFamily="34" charset="0"/>
                <a:ea typeface="Courier" charset="0"/>
                <a:cs typeface="Helvetica" panose="020B0604020202020204" pitchFamily="34" charset="0"/>
              </a:rPr>
              <a:t>in adult behavior across the two contexts? </a:t>
            </a:r>
          </a:p>
        </p:txBody>
      </p:sp>
      <p:sp>
        <p:nvSpPr>
          <p:cNvPr id="148" name="TextBox 147">
            <a:extLst>
              <a:ext uri="{FF2B5EF4-FFF2-40B4-BE49-F238E27FC236}">
                <a16:creationId xmlns:a16="http://schemas.microsoft.com/office/drawing/2014/main" id="{B3B34038-9853-4593-A8AA-B454BADC5ABD}"/>
              </a:ext>
            </a:extLst>
          </p:cNvPr>
          <p:cNvSpPr txBox="1"/>
          <p:nvPr/>
        </p:nvSpPr>
        <p:spPr>
          <a:xfrm>
            <a:off x="14908204" y="9337514"/>
            <a:ext cx="13855418" cy="2215991"/>
          </a:xfrm>
          <a:prstGeom prst="rect">
            <a:avLst/>
          </a:prstGeom>
          <a:noFill/>
        </p:spPr>
        <p:txBody>
          <a:bodyPr wrap="square" rtlCol="0">
            <a:spAutoFit/>
          </a:bodyPr>
          <a:lstStyle/>
          <a:p>
            <a:pPr marL="457200" indent="-457200">
              <a:buFont typeface="Wingdings" charset="2"/>
              <a:buChar char="v"/>
            </a:pPr>
            <a:r>
              <a:rPr lang="en-US" sz="3200" b="1" dirty="0">
                <a:latin typeface="Helvetica" panose="020B0604020202020204" pitchFamily="34" charset="0"/>
                <a:ea typeface="Courier" charset="0"/>
                <a:cs typeface="Helvetica" panose="020B0604020202020204" pitchFamily="34" charset="0"/>
              </a:rPr>
              <a:t>Extend</a:t>
            </a:r>
            <a:r>
              <a:rPr lang="en-US" sz="3200" dirty="0">
                <a:latin typeface="Helvetica" panose="020B0604020202020204" pitchFamily="34" charset="0"/>
                <a:ea typeface="Courier" charset="0"/>
                <a:cs typeface="Helvetica" panose="020B0604020202020204" pitchFamily="34" charset="0"/>
              </a:rPr>
              <a:t> model from Savinelli et. al. (2017) to capture adult ambiguity resolution behavior in context. </a:t>
            </a:r>
          </a:p>
          <a:p>
            <a:pPr marL="457200" indent="-457200">
              <a:buFont typeface="Wingdings" charset="2"/>
              <a:buChar char="v"/>
            </a:pPr>
            <a:endParaRPr lang="en-US" sz="1000" dirty="0">
              <a:latin typeface="Helvetica" panose="020B0604020202020204" pitchFamily="34" charset="0"/>
              <a:ea typeface="Courier" charset="0"/>
              <a:cs typeface="Helvetica" panose="020B0604020202020204" pitchFamily="34" charset="0"/>
            </a:endParaRPr>
          </a:p>
          <a:p>
            <a:pPr marL="457200" indent="-457200">
              <a:buFont typeface="Wingdings" charset="2"/>
              <a:buChar char="v"/>
            </a:pPr>
            <a:r>
              <a:rPr lang="en-US" sz="3200" dirty="0">
                <a:latin typeface="Helvetica" panose="020B0604020202020204" pitchFamily="34" charset="0"/>
                <a:ea typeface="Courier" charset="0"/>
                <a:cs typeface="Helvetica" panose="020B0604020202020204" pitchFamily="34" charset="0"/>
              </a:rPr>
              <a:t>We support developmental continuity if the </a:t>
            </a:r>
            <a:r>
              <a:rPr lang="en-US" sz="3200" b="1" dirty="0">
                <a:latin typeface="Helvetica" panose="020B0604020202020204" pitchFamily="34" charset="0"/>
                <a:ea typeface="Courier" charset="0"/>
                <a:cs typeface="Helvetica" panose="020B0604020202020204" pitchFamily="34" charset="0"/>
              </a:rPr>
              <a:t>same model</a:t>
            </a:r>
            <a:r>
              <a:rPr lang="en-US" sz="3200" dirty="0">
                <a:latin typeface="Helvetica" panose="020B0604020202020204" pitchFamily="34" charset="0"/>
                <a:ea typeface="Courier" charset="0"/>
                <a:cs typeface="Helvetica" panose="020B0604020202020204" pitchFamily="34" charset="0"/>
              </a:rPr>
              <a:t> can account for children’s behavior with </a:t>
            </a:r>
            <a:r>
              <a:rPr lang="en-US" sz="3200" dirty="0">
                <a:latin typeface="Courier" charset="0"/>
                <a:ea typeface="Courier" charset="0"/>
                <a:cs typeface="Courier" charset="0"/>
              </a:rPr>
              <a:t>every-not</a:t>
            </a:r>
            <a:r>
              <a:rPr lang="en-US" sz="3200" dirty="0">
                <a:latin typeface="Helvetica" panose="020B0604020202020204" pitchFamily="34" charset="0"/>
                <a:ea typeface="Courier" charset="0"/>
                <a:cs typeface="Helvetica" panose="020B0604020202020204" pitchFamily="34" charset="0"/>
              </a:rPr>
              <a:t> and adult behavior with </a:t>
            </a:r>
            <a:r>
              <a:rPr lang="en-US" sz="3200" dirty="0">
                <a:latin typeface="Courier" charset="0"/>
                <a:ea typeface="Courier" charset="0"/>
                <a:cs typeface="Courier" charset="0"/>
              </a:rPr>
              <a:t>two-not</a:t>
            </a:r>
            <a:endParaRPr lang="en-US" sz="3200" dirty="0">
              <a:latin typeface="Helvetica" panose="020B0604020202020204" pitchFamily="34" charset="0"/>
              <a:ea typeface="Courier" charset="0"/>
              <a:cs typeface="Helvetica" panose="020B0604020202020204" pitchFamily="34" charset="0"/>
            </a:endParaRPr>
          </a:p>
        </p:txBody>
      </p:sp>
      <p:sp>
        <p:nvSpPr>
          <p:cNvPr id="155" name="TextBox 154">
            <a:extLst>
              <a:ext uri="{FF2B5EF4-FFF2-40B4-BE49-F238E27FC236}">
                <a16:creationId xmlns:a16="http://schemas.microsoft.com/office/drawing/2014/main" id="{7C150472-22E3-4FF3-872F-B098DA9BF120}"/>
              </a:ext>
            </a:extLst>
          </p:cNvPr>
          <p:cNvSpPr txBox="1"/>
          <p:nvPr/>
        </p:nvSpPr>
        <p:spPr>
          <a:xfrm>
            <a:off x="29377373" y="10201175"/>
            <a:ext cx="14263707" cy="1077218"/>
          </a:xfrm>
          <a:prstGeom prst="rect">
            <a:avLst/>
          </a:prstGeom>
          <a:noFill/>
        </p:spPr>
        <p:txBody>
          <a:bodyPr wrap="square" rtlCol="0">
            <a:spAutoFit/>
          </a:bodyPr>
          <a:lstStyle/>
          <a:p>
            <a:r>
              <a:rPr lang="en-US" sz="3200" dirty="0">
                <a:latin typeface="Helvetica" charset="0"/>
                <a:ea typeface="Helvetica" charset="0"/>
                <a:cs typeface="Helvetica" charset="0"/>
              </a:rPr>
              <a:t>Replication of previous work modeling children’s behavior with </a:t>
            </a:r>
            <a:r>
              <a:rPr lang="en-US" sz="3200" dirty="0">
                <a:latin typeface="Courier"/>
                <a:ea typeface="Helvetica" charset="0"/>
                <a:cs typeface="Helvetica" charset="0"/>
              </a:rPr>
              <a:t>every-not</a:t>
            </a:r>
            <a:r>
              <a:rPr lang="en-US" sz="3200" dirty="0">
                <a:latin typeface="Helvetica" charset="0"/>
                <a:ea typeface="Helvetica" charset="0"/>
                <a:cs typeface="Helvetica" charset="0"/>
              </a:rPr>
              <a:t>: </a:t>
            </a:r>
            <a:r>
              <a:rPr lang="en-US" sz="3200" dirty="0">
                <a:solidFill>
                  <a:srgbClr val="BA4DFF"/>
                </a:solidFill>
                <a:latin typeface="Helvetica" charset="0"/>
                <a:ea typeface="Helvetica" charset="0"/>
                <a:cs typeface="Helvetica" charset="0"/>
              </a:rPr>
              <a:t>pragmatic</a:t>
            </a:r>
            <a:r>
              <a:rPr lang="en-US" sz="3200" dirty="0">
                <a:latin typeface="Helvetica" charset="0"/>
                <a:ea typeface="Helvetica" charset="0"/>
                <a:cs typeface="Helvetica" charset="0"/>
              </a:rPr>
              <a:t> factors impact behavior more than </a:t>
            </a:r>
            <a:r>
              <a:rPr lang="en-US" sz="3200" dirty="0">
                <a:solidFill>
                  <a:srgbClr val="00AEE5"/>
                </a:solidFill>
                <a:latin typeface="Helvetica" charset="0"/>
                <a:ea typeface="Helvetica" charset="0"/>
                <a:cs typeface="Helvetica" charset="0"/>
              </a:rPr>
              <a:t>grammatical</a:t>
            </a:r>
            <a:r>
              <a:rPr lang="en-US" sz="3200" dirty="0">
                <a:latin typeface="Helvetica" charset="0"/>
                <a:ea typeface="Helvetica" charset="0"/>
                <a:cs typeface="Helvetica" charset="0"/>
              </a:rPr>
              <a:t> factor of scope</a:t>
            </a:r>
            <a:endParaRPr lang="en-US" sz="3200" dirty="0">
              <a:latin typeface="Courier"/>
              <a:ea typeface="Helvetica" charset="0"/>
              <a:cs typeface="Helvetica" charset="0"/>
            </a:endParaRPr>
          </a:p>
        </p:txBody>
      </p:sp>
      <p:grpSp>
        <p:nvGrpSpPr>
          <p:cNvPr id="43" name="Group 42"/>
          <p:cNvGrpSpPr/>
          <p:nvPr/>
        </p:nvGrpSpPr>
        <p:grpSpPr>
          <a:xfrm>
            <a:off x="31314953" y="16288822"/>
            <a:ext cx="3571528" cy="1520396"/>
            <a:chOff x="31888931" y="16248248"/>
            <a:chExt cx="2519216" cy="941747"/>
          </a:xfrm>
        </p:grpSpPr>
        <p:pic>
          <p:nvPicPr>
            <p:cNvPr id="158" name="Picture 157">
              <a:extLst>
                <a:ext uri="{FF2B5EF4-FFF2-40B4-BE49-F238E27FC236}">
                  <a16:creationId xmlns:a16="http://schemas.microsoft.com/office/drawing/2014/main" id="{B9E63752-B056-4BC0-993C-71C6A9B35D6B}"/>
                </a:ext>
              </a:extLst>
            </p:cNvPr>
            <p:cNvPicPr>
              <a:picLocks noChangeAspect="1"/>
            </p:cNvPicPr>
            <p:nvPr/>
          </p:nvPicPr>
          <p:blipFill>
            <a:blip r:embed="rId20" cstate="print"/>
            <a:stretch>
              <a:fillRect/>
            </a:stretch>
          </p:blipFill>
          <p:spPr>
            <a:xfrm>
              <a:off x="32693305" y="16248248"/>
              <a:ext cx="846196" cy="886858"/>
            </a:xfrm>
            <a:prstGeom prst="rect">
              <a:avLst/>
            </a:prstGeom>
          </p:spPr>
        </p:pic>
        <p:pic>
          <p:nvPicPr>
            <p:cNvPr id="159" name="Picture 158">
              <a:extLst>
                <a:ext uri="{FF2B5EF4-FFF2-40B4-BE49-F238E27FC236}">
                  <a16:creationId xmlns:a16="http://schemas.microsoft.com/office/drawing/2014/main" id="{B5A7751E-FFB4-4A1A-90AF-5A4CECBA4A43}"/>
                </a:ext>
              </a:extLst>
            </p:cNvPr>
            <p:cNvPicPr>
              <a:picLocks noChangeAspect="1"/>
            </p:cNvPicPr>
            <p:nvPr/>
          </p:nvPicPr>
          <p:blipFill>
            <a:blip r:embed="rId3" cstate="print"/>
            <a:stretch>
              <a:fillRect/>
            </a:stretch>
          </p:blipFill>
          <p:spPr>
            <a:xfrm>
              <a:off x="33764337" y="16448046"/>
              <a:ext cx="643810" cy="675116"/>
            </a:xfrm>
            <a:prstGeom prst="rect">
              <a:avLst/>
            </a:prstGeom>
          </p:spPr>
        </p:pic>
        <p:pic>
          <p:nvPicPr>
            <p:cNvPr id="160" name="Picture 159">
              <a:extLst>
                <a:ext uri="{FF2B5EF4-FFF2-40B4-BE49-F238E27FC236}">
                  <a16:creationId xmlns:a16="http://schemas.microsoft.com/office/drawing/2014/main" id="{73CB8EB3-B019-47EB-B75F-F5F18125590A}"/>
                </a:ext>
              </a:extLst>
            </p:cNvPr>
            <p:cNvPicPr>
              <a:picLocks noChangeAspect="1"/>
            </p:cNvPicPr>
            <p:nvPr/>
          </p:nvPicPr>
          <p:blipFill>
            <a:blip r:embed="rId3" cstate="print"/>
            <a:stretch>
              <a:fillRect/>
            </a:stretch>
          </p:blipFill>
          <p:spPr>
            <a:xfrm>
              <a:off x="31888931" y="16514879"/>
              <a:ext cx="643810" cy="675116"/>
            </a:xfrm>
            <a:prstGeom prst="rect">
              <a:avLst/>
            </a:prstGeom>
          </p:spPr>
        </p:pic>
      </p:grpSp>
      <p:sp>
        <p:nvSpPr>
          <p:cNvPr id="161" name="TextBox 160">
            <a:extLst>
              <a:ext uri="{FF2B5EF4-FFF2-40B4-BE49-F238E27FC236}">
                <a16:creationId xmlns:a16="http://schemas.microsoft.com/office/drawing/2014/main" id="{B8ABCD8D-7AB3-4BE8-9866-CD5EBA48CAC3}"/>
              </a:ext>
            </a:extLst>
          </p:cNvPr>
          <p:cNvSpPr txBox="1"/>
          <p:nvPr/>
        </p:nvSpPr>
        <p:spPr>
          <a:xfrm>
            <a:off x="30519091" y="18043337"/>
            <a:ext cx="5048250" cy="1077218"/>
          </a:xfrm>
          <a:prstGeom prst="rect">
            <a:avLst/>
          </a:prstGeom>
          <a:noFill/>
        </p:spPr>
        <p:txBody>
          <a:bodyPr wrap="square" rtlCol="0">
            <a:spAutoFit/>
          </a:bodyPr>
          <a:lstStyle/>
          <a:p>
            <a:pPr algn="ctr"/>
            <a:r>
              <a:rPr lang="en-US" sz="3200" dirty="0">
                <a:latin typeface="Courier"/>
                <a:ea typeface="Helvetica" charset="0"/>
                <a:cs typeface="Helvetica" charset="0"/>
              </a:rPr>
              <a:t>two-not</a:t>
            </a:r>
          </a:p>
          <a:p>
            <a:pPr algn="ctr"/>
            <a:r>
              <a:rPr lang="en-US" sz="3200" dirty="0">
                <a:latin typeface="Helvetica" charset="0"/>
                <a:ea typeface="Helvetica" charset="0"/>
                <a:cs typeface="Helvetica" charset="0"/>
              </a:rPr>
              <a:t>Adults: </a:t>
            </a:r>
            <a:r>
              <a:rPr lang="en-US" sz="3200" dirty="0">
                <a:solidFill>
                  <a:srgbClr val="FF0000"/>
                </a:solidFill>
                <a:latin typeface="Helvetica" charset="0"/>
                <a:ea typeface="Helvetica" charset="0"/>
                <a:cs typeface="Helvetica" charset="0"/>
              </a:rPr>
              <a:t>27.5% </a:t>
            </a:r>
            <a:r>
              <a:rPr lang="en-US" sz="3200" dirty="0">
                <a:latin typeface="Helvetica" charset="0"/>
                <a:ea typeface="Helvetica" charset="0"/>
                <a:cs typeface="Helvetica" charset="0"/>
              </a:rPr>
              <a:t>to </a:t>
            </a:r>
            <a:r>
              <a:rPr lang="en-US" sz="3200" dirty="0">
                <a:solidFill>
                  <a:srgbClr val="00B150"/>
                </a:solidFill>
                <a:latin typeface="Helvetica" charset="0"/>
                <a:ea typeface="Helvetica" charset="0"/>
                <a:cs typeface="Helvetica" charset="0"/>
              </a:rPr>
              <a:t>92.5%</a:t>
            </a:r>
          </a:p>
        </p:txBody>
      </p:sp>
      <p:pic>
        <p:nvPicPr>
          <p:cNvPr id="37" name="Picture 36">
            <a:extLst>
              <a:ext uri="{FF2B5EF4-FFF2-40B4-BE49-F238E27FC236}">
                <a16:creationId xmlns:a16="http://schemas.microsoft.com/office/drawing/2014/main" id="{7B8CBF04-3631-450C-82E1-6B62E5966AD9}"/>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3337965" y="7105222"/>
            <a:ext cx="10544175" cy="2981325"/>
          </a:xfrm>
          <a:prstGeom prst="rect">
            <a:avLst/>
          </a:prstGeom>
        </p:spPr>
      </p:pic>
      <p:sp>
        <p:nvSpPr>
          <p:cNvPr id="154" name="TextBox 153">
            <a:extLst>
              <a:ext uri="{FF2B5EF4-FFF2-40B4-BE49-F238E27FC236}">
                <a16:creationId xmlns:a16="http://schemas.microsoft.com/office/drawing/2014/main" id="{A3EE292F-D3D0-428F-BDD9-EE369AA555DE}"/>
              </a:ext>
            </a:extLst>
          </p:cNvPr>
          <p:cNvSpPr txBox="1"/>
          <p:nvPr/>
        </p:nvSpPr>
        <p:spPr>
          <a:xfrm>
            <a:off x="29084355" y="8575008"/>
            <a:ext cx="4533701" cy="1569660"/>
          </a:xfrm>
          <a:prstGeom prst="rect">
            <a:avLst/>
          </a:prstGeom>
          <a:noFill/>
        </p:spPr>
        <p:txBody>
          <a:bodyPr wrap="square" rtlCol="0">
            <a:spAutoFit/>
          </a:bodyPr>
          <a:lstStyle/>
          <a:p>
            <a:pPr algn="ctr"/>
            <a:r>
              <a:rPr lang="en-US" sz="3200" dirty="0">
                <a:latin typeface="Courier"/>
                <a:ea typeface="Helvetica" charset="0"/>
                <a:cs typeface="Helvetica" charset="0"/>
              </a:rPr>
              <a:t>two-not</a:t>
            </a:r>
          </a:p>
          <a:p>
            <a:pPr algn="ctr"/>
            <a:r>
              <a:rPr lang="en-US" sz="3200" dirty="0">
                <a:latin typeface="Helvetica" charset="0"/>
                <a:ea typeface="Helvetica" charset="0"/>
                <a:cs typeface="Helvetica" charset="0"/>
              </a:rPr>
              <a:t>Adults: </a:t>
            </a:r>
          </a:p>
          <a:p>
            <a:pPr algn="ctr"/>
            <a:r>
              <a:rPr lang="en-US" sz="3200" dirty="0">
                <a:solidFill>
                  <a:srgbClr val="FF0000"/>
                </a:solidFill>
                <a:latin typeface="Helvetica" charset="0"/>
                <a:ea typeface="Helvetica" charset="0"/>
                <a:cs typeface="Helvetica" charset="0"/>
              </a:rPr>
              <a:t>27.5%</a:t>
            </a:r>
            <a:r>
              <a:rPr lang="en-US" sz="3200" dirty="0">
                <a:latin typeface="Helvetica" charset="0"/>
                <a:ea typeface="Helvetica" charset="0"/>
                <a:cs typeface="Helvetica" charset="0"/>
              </a:rPr>
              <a:t> to </a:t>
            </a:r>
            <a:r>
              <a:rPr lang="en-US" sz="3200" dirty="0">
                <a:solidFill>
                  <a:srgbClr val="00B050"/>
                </a:solidFill>
                <a:latin typeface="Helvetica" charset="0"/>
                <a:ea typeface="Helvetica" charset="0"/>
                <a:cs typeface="Helvetica" charset="0"/>
              </a:rPr>
              <a:t>92.5%</a:t>
            </a:r>
          </a:p>
        </p:txBody>
      </p:sp>
      <p:sp>
        <p:nvSpPr>
          <p:cNvPr id="162" name="Rectangle 161">
            <a:extLst>
              <a:ext uri="{FF2B5EF4-FFF2-40B4-BE49-F238E27FC236}">
                <a16:creationId xmlns:a16="http://schemas.microsoft.com/office/drawing/2014/main" id="{F6817123-A7B3-4C92-958C-C13CF38A6E38}"/>
              </a:ext>
            </a:extLst>
          </p:cNvPr>
          <p:cNvSpPr/>
          <p:nvPr/>
        </p:nvSpPr>
        <p:spPr>
          <a:xfrm>
            <a:off x="29399341" y="7126625"/>
            <a:ext cx="14353245" cy="29659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charset="0"/>
              <a:ea typeface="Helvetica" charset="0"/>
              <a:cs typeface="Helvetica" charset="0"/>
            </a:endParaRPr>
          </a:p>
        </p:txBody>
      </p:sp>
      <p:sp>
        <p:nvSpPr>
          <p:cNvPr id="163" name="Rectangle 162">
            <a:extLst>
              <a:ext uri="{FF2B5EF4-FFF2-40B4-BE49-F238E27FC236}">
                <a16:creationId xmlns:a16="http://schemas.microsoft.com/office/drawing/2014/main" id="{E98926B9-62E4-40DE-BD1D-9D5FC999DD4A}"/>
              </a:ext>
            </a:extLst>
          </p:cNvPr>
          <p:cNvSpPr/>
          <p:nvPr/>
        </p:nvSpPr>
        <p:spPr>
          <a:xfrm>
            <a:off x="30485944" y="12841907"/>
            <a:ext cx="5116471" cy="645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charset="0"/>
              <a:ea typeface="Helvetica" charset="0"/>
              <a:cs typeface="Helvetica" charset="0"/>
            </a:endParaRPr>
          </a:p>
        </p:txBody>
      </p:sp>
      <p:sp>
        <p:nvSpPr>
          <p:cNvPr id="25" name="Oval 24">
            <a:extLst>
              <a:ext uri="{FF2B5EF4-FFF2-40B4-BE49-F238E27FC236}">
                <a16:creationId xmlns:a16="http://schemas.microsoft.com/office/drawing/2014/main" id="{118047CB-EC8D-4B4F-A0D3-30378AAC069B}"/>
              </a:ext>
            </a:extLst>
          </p:cNvPr>
          <p:cNvSpPr/>
          <p:nvPr/>
        </p:nvSpPr>
        <p:spPr>
          <a:xfrm>
            <a:off x="33109240" y="13019699"/>
            <a:ext cx="1050292" cy="2605892"/>
          </a:xfrm>
          <a:prstGeom prst="ellipse">
            <a:avLst/>
          </a:prstGeom>
          <a:noFill/>
          <a:ln w="25400">
            <a:solidFill>
              <a:schemeClr val="accent6">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4" name="Picture 163">
            <a:extLst>
              <a:ext uri="{FF2B5EF4-FFF2-40B4-BE49-F238E27FC236}">
                <a16:creationId xmlns:a16="http://schemas.microsoft.com/office/drawing/2014/main" id="{F293C8EA-F375-4F53-9F35-F59CB0A6E534}"/>
              </a:ext>
            </a:extLst>
          </p:cNvPr>
          <p:cNvPicPr>
            <a:picLocks noChangeAspect="1"/>
          </p:cNvPicPr>
          <p:nvPr/>
        </p:nvPicPr>
        <p:blipFill>
          <a:blip r:embed="rId19" cstate="print"/>
          <a:stretch>
            <a:fillRect/>
          </a:stretch>
        </p:blipFill>
        <p:spPr>
          <a:xfrm>
            <a:off x="37574560" y="16130680"/>
            <a:ext cx="504756" cy="567558"/>
          </a:xfrm>
          <a:prstGeom prst="rect">
            <a:avLst/>
          </a:prstGeom>
        </p:spPr>
      </p:pic>
      <p:pic>
        <p:nvPicPr>
          <p:cNvPr id="165" name="Picture 164">
            <a:extLst>
              <a:ext uri="{FF2B5EF4-FFF2-40B4-BE49-F238E27FC236}">
                <a16:creationId xmlns:a16="http://schemas.microsoft.com/office/drawing/2014/main" id="{C57A6062-9AA2-4671-855D-5583E0313095}"/>
              </a:ext>
            </a:extLst>
          </p:cNvPr>
          <p:cNvPicPr>
            <a:picLocks noChangeAspect="1"/>
          </p:cNvPicPr>
          <p:nvPr/>
        </p:nvPicPr>
        <p:blipFill>
          <a:blip r:embed="rId16" cstate="print"/>
          <a:stretch>
            <a:fillRect/>
          </a:stretch>
        </p:blipFill>
        <p:spPr>
          <a:xfrm>
            <a:off x="41236873" y="16130680"/>
            <a:ext cx="438251" cy="490588"/>
          </a:xfrm>
          <a:prstGeom prst="rect">
            <a:avLst/>
          </a:prstGeom>
        </p:spPr>
      </p:pic>
      <p:pic>
        <p:nvPicPr>
          <p:cNvPr id="166" name="Picture 165">
            <a:extLst>
              <a:ext uri="{FF2B5EF4-FFF2-40B4-BE49-F238E27FC236}">
                <a16:creationId xmlns:a16="http://schemas.microsoft.com/office/drawing/2014/main" id="{A4475436-0F09-4EDF-9CBF-B50FE2185A96}"/>
              </a:ext>
            </a:extLst>
          </p:cNvPr>
          <p:cNvPicPr>
            <a:picLocks noChangeAspect="1"/>
          </p:cNvPicPr>
          <p:nvPr/>
        </p:nvPicPr>
        <p:blipFill>
          <a:blip r:embed="rId20" cstate="print"/>
          <a:stretch>
            <a:fillRect/>
          </a:stretch>
        </p:blipFill>
        <p:spPr>
          <a:xfrm>
            <a:off x="38934559" y="16641551"/>
            <a:ext cx="1100271" cy="1153141"/>
          </a:xfrm>
          <a:prstGeom prst="rect">
            <a:avLst/>
          </a:prstGeom>
        </p:spPr>
      </p:pic>
      <p:pic>
        <p:nvPicPr>
          <p:cNvPr id="167" name="Picture 166">
            <a:extLst>
              <a:ext uri="{FF2B5EF4-FFF2-40B4-BE49-F238E27FC236}">
                <a16:creationId xmlns:a16="http://schemas.microsoft.com/office/drawing/2014/main" id="{B349EB11-C20A-4667-A424-E10A4DF13D8A}"/>
              </a:ext>
            </a:extLst>
          </p:cNvPr>
          <p:cNvPicPr>
            <a:picLocks noChangeAspect="1"/>
          </p:cNvPicPr>
          <p:nvPr/>
        </p:nvPicPr>
        <p:blipFill>
          <a:blip r:embed="rId3" cstate="print"/>
          <a:stretch>
            <a:fillRect/>
          </a:stretch>
        </p:blipFill>
        <p:spPr>
          <a:xfrm>
            <a:off x="40888807" y="17225640"/>
            <a:ext cx="979576" cy="1027209"/>
          </a:xfrm>
          <a:prstGeom prst="rect">
            <a:avLst/>
          </a:prstGeom>
        </p:spPr>
      </p:pic>
      <p:sp>
        <p:nvSpPr>
          <p:cNvPr id="173" name="Rectangle 172">
            <a:extLst>
              <a:ext uri="{FF2B5EF4-FFF2-40B4-BE49-F238E27FC236}">
                <a16:creationId xmlns:a16="http://schemas.microsoft.com/office/drawing/2014/main" id="{3D034900-B05E-413E-8FC5-D0417F4944E5}"/>
              </a:ext>
            </a:extLst>
          </p:cNvPr>
          <p:cNvSpPr/>
          <p:nvPr/>
        </p:nvSpPr>
        <p:spPr>
          <a:xfrm>
            <a:off x="36926460" y="12820185"/>
            <a:ext cx="5116471" cy="64743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charset="0"/>
              <a:ea typeface="Helvetica" charset="0"/>
              <a:cs typeface="Helvetica" charset="0"/>
            </a:endParaRPr>
          </a:p>
        </p:txBody>
      </p:sp>
      <p:sp>
        <p:nvSpPr>
          <p:cNvPr id="174" name="Oval 173">
            <a:extLst>
              <a:ext uri="{FF2B5EF4-FFF2-40B4-BE49-F238E27FC236}">
                <a16:creationId xmlns:a16="http://schemas.microsoft.com/office/drawing/2014/main" id="{D52CCF49-DDCD-4DFF-8F14-068AA5E10A55}"/>
              </a:ext>
            </a:extLst>
          </p:cNvPr>
          <p:cNvSpPr/>
          <p:nvPr/>
        </p:nvSpPr>
        <p:spPr>
          <a:xfrm>
            <a:off x="39574365" y="12985510"/>
            <a:ext cx="780356" cy="2821563"/>
          </a:xfrm>
          <a:prstGeom prst="ellipse">
            <a:avLst/>
          </a:prstGeom>
          <a:noFill/>
          <a:ln w="25400">
            <a:solidFill>
              <a:schemeClr val="accent6">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a:extLst>
              <a:ext uri="{FF2B5EF4-FFF2-40B4-BE49-F238E27FC236}">
                <a16:creationId xmlns:a16="http://schemas.microsoft.com/office/drawing/2014/main" id="{81AE674A-2320-46A1-A1DE-CBC9EC3467E4}"/>
              </a:ext>
            </a:extLst>
          </p:cNvPr>
          <p:cNvPicPr>
            <a:picLocks noChangeAspect="1"/>
          </p:cNvPicPr>
          <p:nvPr/>
        </p:nvPicPr>
        <p:blipFill>
          <a:blip r:embed="rId14"/>
          <a:stretch>
            <a:fillRect/>
          </a:stretch>
        </p:blipFill>
        <p:spPr>
          <a:xfrm>
            <a:off x="4336598" y="10144697"/>
            <a:ext cx="1150078" cy="1095075"/>
          </a:xfrm>
          <a:prstGeom prst="rect">
            <a:avLst/>
          </a:prstGeom>
        </p:spPr>
      </p:pic>
      <p:sp>
        <p:nvSpPr>
          <p:cNvPr id="22" name="Rectangle 21"/>
          <p:cNvSpPr/>
          <p:nvPr/>
        </p:nvSpPr>
        <p:spPr>
          <a:xfrm>
            <a:off x="11356342" y="29897305"/>
            <a:ext cx="2754424" cy="1077218"/>
          </a:xfrm>
          <a:prstGeom prst="rect">
            <a:avLst/>
          </a:prstGeom>
        </p:spPr>
        <p:txBody>
          <a:bodyPr wrap="square">
            <a:spAutoFit/>
          </a:bodyPr>
          <a:lstStyle/>
          <a:p>
            <a:r>
              <a:rPr lang="en-US" sz="3200" dirty="0">
                <a:latin typeface="Helvetica" panose="020B0604020202020204" pitchFamily="34" charset="0"/>
                <a:ea typeface="Courier" charset="0"/>
                <a:cs typeface="Helvetica" panose="020B0604020202020204" pitchFamily="34" charset="0"/>
              </a:rPr>
              <a:t>27.5% endorsement</a:t>
            </a:r>
            <a:endParaRPr lang="en-US" sz="3200" dirty="0"/>
          </a:p>
        </p:txBody>
      </p:sp>
      <p:sp>
        <p:nvSpPr>
          <p:cNvPr id="136" name="Rectangle 135"/>
          <p:cNvSpPr/>
          <p:nvPr/>
        </p:nvSpPr>
        <p:spPr>
          <a:xfrm>
            <a:off x="3590893" y="31398212"/>
            <a:ext cx="2754424" cy="1077218"/>
          </a:xfrm>
          <a:prstGeom prst="rect">
            <a:avLst/>
          </a:prstGeom>
        </p:spPr>
        <p:txBody>
          <a:bodyPr wrap="square">
            <a:spAutoFit/>
          </a:bodyPr>
          <a:lstStyle/>
          <a:p>
            <a:r>
              <a:rPr lang="en-US" sz="3200" dirty="0">
                <a:latin typeface="Helvetica" panose="020B0604020202020204" pitchFamily="34" charset="0"/>
                <a:ea typeface="Courier" charset="0"/>
                <a:cs typeface="Helvetica" panose="020B0604020202020204" pitchFamily="34" charset="0"/>
              </a:rPr>
              <a:t>100% endorsement</a:t>
            </a:r>
            <a:endParaRPr lang="en-US" sz="3200" dirty="0"/>
          </a:p>
        </p:txBody>
      </p:sp>
      <p:sp>
        <p:nvSpPr>
          <p:cNvPr id="28" name="Rectangle 27"/>
          <p:cNvSpPr/>
          <p:nvPr/>
        </p:nvSpPr>
        <p:spPr>
          <a:xfrm>
            <a:off x="384355" y="31552511"/>
            <a:ext cx="1912703" cy="584775"/>
          </a:xfrm>
          <a:prstGeom prst="rect">
            <a:avLst/>
          </a:prstGeom>
        </p:spPr>
        <p:txBody>
          <a:bodyPr wrap="none">
            <a:spAutoFit/>
          </a:bodyPr>
          <a:lstStyle/>
          <a:p>
            <a:r>
              <a:rPr lang="en-US" sz="3200" b="1">
                <a:latin typeface="Courier" charset="0"/>
                <a:ea typeface="Courier" charset="0"/>
                <a:cs typeface="Courier" charset="0"/>
              </a:rPr>
              <a:t>two-not</a:t>
            </a:r>
            <a:endParaRPr lang="en-US" sz="3200"/>
          </a:p>
        </p:txBody>
      </p:sp>
      <p:sp>
        <p:nvSpPr>
          <p:cNvPr id="172" name="Rectangle 171"/>
          <p:cNvSpPr/>
          <p:nvPr/>
        </p:nvSpPr>
        <p:spPr>
          <a:xfrm>
            <a:off x="7915722" y="30061693"/>
            <a:ext cx="1912703" cy="584775"/>
          </a:xfrm>
          <a:prstGeom prst="rect">
            <a:avLst/>
          </a:prstGeom>
        </p:spPr>
        <p:txBody>
          <a:bodyPr wrap="none">
            <a:spAutoFit/>
          </a:bodyPr>
          <a:lstStyle/>
          <a:p>
            <a:r>
              <a:rPr lang="en-US" sz="3200" b="1" dirty="0">
                <a:latin typeface="Courier" charset="0"/>
                <a:ea typeface="Courier" charset="0"/>
                <a:cs typeface="Courier" charset="0"/>
              </a:rPr>
              <a:t>two-not</a:t>
            </a:r>
            <a:endParaRPr lang="en-US" sz="3200" dirty="0"/>
          </a:p>
        </p:txBody>
      </p:sp>
      <p:sp>
        <p:nvSpPr>
          <p:cNvPr id="176" name="Rectangle 175"/>
          <p:cNvSpPr/>
          <p:nvPr/>
        </p:nvSpPr>
        <p:spPr>
          <a:xfrm>
            <a:off x="6593279" y="31217458"/>
            <a:ext cx="3252814" cy="1015663"/>
          </a:xfrm>
          <a:prstGeom prst="rect">
            <a:avLst/>
          </a:prstGeom>
        </p:spPr>
        <p:txBody>
          <a:bodyPr wrap="none">
            <a:spAutoFit/>
          </a:bodyPr>
          <a:lstStyle/>
          <a:p>
            <a:pPr algn="r"/>
            <a:r>
              <a:rPr lang="en-US" sz="2800" b="1" dirty="0">
                <a:latin typeface="Helvetica" charset="0"/>
                <a:ea typeface="Helvetica" charset="0"/>
                <a:cs typeface="Helvetica" charset="0"/>
              </a:rPr>
              <a:t>explicit contrast +</a:t>
            </a:r>
          </a:p>
          <a:p>
            <a:pPr algn="r"/>
            <a:r>
              <a:rPr lang="en-US" sz="3200" b="1" dirty="0">
                <a:latin typeface="Courier" charset="0"/>
                <a:ea typeface="Courier" charset="0"/>
                <a:cs typeface="Courier" charset="0"/>
              </a:rPr>
              <a:t>two-not</a:t>
            </a:r>
            <a:endParaRPr lang="en-US" sz="3200" b="1" dirty="0">
              <a:latin typeface="Helvetica" charset="0"/>
              <a:ea typeface="Helvetica" charset="0"/>
              <a:cs typeface="Helvetica" charset="0"/>
            </a:endParaRPr>
          </a:p>
        </p:txBody>
      </p:sp>
      <p:sp>
        <p:nvSpPr>
          <p:cNvPr id="177" name="Rectangle 176"/>
          <p:cNvSpPr/>
          <p:nvPr/>
        </p:nvSpPr>
        <p:spPr>
          <a:xfrm>
            <a:off x="7518476" y="32312416"/>
            <a:ext cx="5557355" cy="461665"/>
          </a:xfrm>
          <a:prstGeom prst="rect">
            <a:avLst/>
          </a:prstGeom>
        </p:spPr>
        <p:txBody>
          <a:bodyPr wrap="none">
            <a:spAutoFit/>
          </a:bodyPr>
          <a:lstStyle/>
          <a:p>
            <a:pPr algn="r"/>
            <a:r>
              <a:rPr lang="en-US" sz="2400" i="1" dirty="0">
                <a:latin typeface="Helvetica" charset="0"/>
                <a:ea typeface="Helvetica" charset="0"/>
                <a:cs typeface="Helvetica" charset="0"/>
              </a:rPr>
              <a:t>Two frogs jumped over the fence, but</a:t>
            </a:r>
            <a:r>
              <a:rPr lang="mr-IN" sz="2400" i="1" dirty="0">
                <a:latin typeface="Helvetica" charset="0"/>
                <a:ea typeface="Helvetica" charset="0"/>
                <a:cs typeface="Helvetica" charset="0"/>
              </a:rPr>
              <a:t>…</a:t>
            </a:r>
            <a:endParaRPr lang="en-US" sz="2400" i="1" dirty="0">
              <a:latin typeface="Helvetica" charset="0"/>
              <a:ea typeface="Helvetica" charset="0"/>
              <a:cs typeface="Helvetica" charset="0"/>
            </a:endParaRPr>
          </a:p>
        </p:txBody>
      </p:sp>
      <p:pic>
        <p:nvPicPr>
          <p:cNvPr id="178" name="Picture 177">
            <a:extLst>
              <a:ext uri="{FF2B5EF4-FFF2-40B4-BE49-F238E27FC236}">
                <a16:creationId xmlns:a16="http://schemas.microsoft.com/office/drawing/2014/main" id="{3D08E1A0-E944-4A91-94A0-2D5F3E0AF58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080205" y="31180334"/>
            <a:ext cx="1028357" cy="1028357"/>
          </a:xfrm>
          <a:prstGeom prst="rect">
            <a:avLst/>
          </a:prstGeom>
        </p:spPr>
      </p:pic>
      <p:sp>
        <p:nvSpPr>
          <p:cNvPr id="179" name="Rectangle 178"/>
          <p:cNvSpPr/>
          <p:nvPr/>
        </p:nvSpPr>
        <p:spPr>
          <a:xfrm>
            <a:off x="11356342" y="31180334"/>
            <a:ext cx="2754424" cy="1077218"/>
          </a:xfrm>
          <a:prstGeom prst="rect">
            <a:avLst/>
          </a:prstGeom>
        </p:spPr>
        <p:txBody>
          <a:bodyPr wrap="square">
            <a:spAutoFit/>
          </a:bodyPr>
          <a:lstStyle/>
          <a:p>
            <a:r>
              <a:rPr lang="en-US" sz="3200" dirty="0">
                <a:latin typeface="Helvetica" panose="020B0604020202020204" pitchFamily="34" charset="0"/>
                <a:ea typeface="Courier" charset="0"/>
                <a:cs typeface="Helvetica" panose="020B0604020202020204" pitchFamily="34" charset="0"/>
              </a:rPr>
              <a:t>92.5% endorsement</a:t>
            </a:r>
            <a:endParaRPr lang="en-US" sz="3200" dirty="0"/>
          </a:p>
        </p:txBody>
      </p:sp>
      <p:sp>
        <p:nvSpPr>
          <p:cNvPr id="181" name="TextBox 180"/>
          <p:cNvSpPr txBox="1"/>
          <p:nvPr/>
        </p:nvSpPr>
        <p:spPr>
          <a:xfrm>
            <a:off x="14997363" y="16200585"/>
            <a:ext cx="7002132" cy="9833461"/>
          </a:xfrm>
          <a:prstGeom prst="rect">
            <a:avLst/>
          </a:prstGeom>
          <a:noFill/>
        </p:spPr>
        <p:txBody>
          <a:bodyPr wrap="square" rtlCol="0">
            <a:spAutoFit/>
          </a:bodyPr>
          <a:lstStyle/>
          <a:p>
            <a:pPr marL="457200" indent="-457200">
              <a:buFont typeface="Wingdings" charset="2"/>
              <a:buChar char="v"/>
            </a:pPr>
            <a:r>
              <a:rPr lang="en-US" sz="3200" dirty="0">
                <a:latin typeface="Helvetica" charset="0"/>
                <a:ea typeface="Helvetica" charset="0"/>
                <a:cs typeface="Helvetica" charset="0"/>
              </a:rPr>
              <a:t>World states correspond to the number of successful jumpers</a:t>
            </a:r>
          </a:p>
          <a:p>
            <a:pPr marL="457200" indent="-457200">
              <a:buFont typeface="Wingdings" charset="2"/>
              <a:buChar char="v"/>
            </a:pPr>
            <a:endParaRPr lang="en-US" sz="500" dirty="0">
              <a:latin typeface="Helvetica" charset="0"/>
              <a:ea typeface="Helvetica" charset="0"/>
              <a:cs typeface="Helvetica" charset="0"/>
            </a:endParaRPr>
          </a:p>
          <a:p>
            <a:pPr marL="457200" indent="-457200">
              <a:buFont typeface="Wingdings" charset="2"/>
              <a:buChar char="v"/>
            </a:pPr>
            <a:r>
              <a:rPr lang="en-US" sz="3200" dirty="0" err="1">
                <a:latin typeface="Helvetica" charset="0"/>
                <a:ea typeface="Helvetica" charset="0"/>
                <a:cs typeface="Helvetica" charset="0"/>
              </a:rPr>
              <a:t>Baserate</a:t>
            </a:r>
            <a:r>
              <a:rPr lang="en-US" sz="3200" dirty="0">
                <a:latin typeface="Helvetica" charset="0"/>
                <a:ea typeface="Helvetica" charset="0"/>
                <a:cs typeface="Helvetica" charset="0"/>
              </a:rPr>
              <a:t> (</a:t>
            </a:r>
            <a:r>
              <a:rPr lang="en-US" sz="3200" i="1" dirty="0">
                <a:latin typeface="Helvetica" charset="0"/>
                <a:ea typeface="Helvetica" charset="0"/>
                <a:cs typeface="Helvetica" charset="0"/>
              </a:rPr>
              <a:t>b</a:t>
            </a:r>
            <a:r>
              <a:rPr lang="en-US" sz="3200" dirty="0">
                <a:latin typeface="Helvetica" charset="0"/>
                <a:ea typeface="Helvetica" charset="0"/>
                <a:cs typeface="Helvetica" charset="0"/>
              </a:rPr>
              <a:t>) determines the probability of a successful jump</a:t>
            </a:r>
          </a:p>
          <a:p>
            <a:pPr marL="457200" indent="-457200">
              <a:buFont typeface="Wingdings" charset="2"/>
              <a:buChar char="v"/>
            </a:pPr>
            <a:endParaRPr lang="en-US" sz="500" dirty="0">
              <a:latin typeface="Helvetica" charset="0"/>
              <a:ea typeface="Helvetica" charset="0"/>
              <a:cs typeface="Helvetica" charset="0"/>
            </a:endParaRPr>
          </a:p>
          <a:p>
            <a:pPr marL="457200" indent="-457200">
              <a:buFont typeface="Wingdings" charset="2"/>
              <a:buChar char="v"/>
            </a:pPr>
            <a:r>
              <a:rPr lang="en-US" sz="3200" dirty="0">
                <a:latin typeface="Helvetica" charset="0"/>
                <a:ea typeface="Helvetica" charset="0"/>
                <a:cs typeface="Helvetica" charset="0"/>
              </a:rPr>
              <a:t>Pragmatic speaker chooses whether to endorse </a:t>
            </a:r>
            <a:r>
              <a:rPr lang="en-US" sz="3200" dirty="0">
                <a:latin typeface="Courier" charset="0"/>
                <a:ea typeface="Courier" charset="0"/>
                <a:cs typeface="Courier" charset="0"/>
              </a:rPr>
              <a:t>two-not</a:t>
            </a:r>
            <a:r>
              <a:rPr lang="en-US" sz="3200" dirty="0">
                <a:latin typeface="Helvetica" charset="0"/>
                <a:ea typeface="Helvetica" charset="0"/>
                <a:cs typeface="Helvetica" charset="0"/>
              </a:rPr>
              <a:t> as a description of the observed state </a:t>
            </a:r>
          </a:p>
          <a:p>
            <a:pPr marL="457200" indent="-457200">
              <a:buFont typeface="Wingdings" charset="2"/>
              <a:buChar char="v"/>
            </a:pPr>
            <a:endParaRPr lang="en-US" sz="500" dirty="0">
              <a:latin typeface="Courier" charset="0"/>
              <a:ea typeface="Courier" charset="0"/>
              <a:cs typeface="Courier" charset="0"/>
            </a:endParaRPr>
          </a:p>
          <a:p>
            <a:pPr marL="457200" indent="-457200">
              <a:buFont typeface="Wingdings" charset="2"/>
              <a:buChar char="v"/>
            </a:pPr>
            <a:r>
              <a:rPr lang="en-US" sz="3200" dirty="0">
                <a:latin typeface="Helvetica" charset="0"/>
                <a:ea typeface="Helvetica" charset="0"/>
                <a:cs typeface="Helvetica" charset="0"/>
              </a:rPr>
              <a:t>Separate predictions for 1-of-2 vs. 2-of-4 contexts</a:t>
            </a:r>
          </a:p>
          <a:p>
            <a:pPr marL="457200" indent="-457200">
              <a:buFont typeface="Wingdings" charset="2"/>
              <a:buChar char="v"/>
            </a:pPr>
            <a:endParaRPr lang="en-US" sz="500" dirty="0">
              <a:latin typeface="Helvetica" charset="0"/>
              <a:ea typeface="Helvetica" charset="0"/>
              <a:cs typeface="Helvetica" charset="0"/>
            </a:endParaRPr>
          </a:p>
          <a:p>
            <a:pPr marL="457200" indent="-457200">
              <a:buFont typeface="Wingdings" charset="2"/>
              <a:buChar char="v"/>
            </a:pPr>
            <a:r>
              <a:rPr lang="en-US" sz="3200" dirty="0">
                <a:latin typeface="Helvetica" charset="0"/>
                <a:ea typeface="Helvetica" charset="0"/>
                <a:cs typeface="Helvetica" charset="0"/>
              </a:rPr>
              <a:t>In the 1-of-2 contexts:</a:t>
            </a:r>
          </a:p>
          <a:p>
            <a:pPr marL="914400" lvl="1" indent="-457200">
              <a:buFont typeface="Wingdings" charset="2"/>
              <a:buChar char="v"/>
            </a:pPr>
            <a:r>
              <a:rPr lang="en-US" sz="3200" dirty="0">
                <a:latin typeface="Helvetica" charset="0"/>
                <a:ea typeface="Helvetica" charset="0"/>
                <a:cs typeface="Helvetica" charset="0"/>
              </a:rPr>
              <a:t>Q = {</a:t>
            </a:r>
            <a:r>
              <a:rPr lang="en-US" sz="3200" dirty="0">
                <a:latin typeface="Courier" charset="0"/>
                <a:ea typeface="Courier" charset="0"/>
                <a:cs typeface="Courier" charset="0"/>
              </a:rPr>
              <a:t>how-many?</a:t>
            </a:r>
            <a:r>
              <a:rPr lang="en-US" sz="3200" dirty="0">
                <a:latin typeface="Helvetica" charset="0"/>
                <a:ea typeface="Helvetica" charset="0"/>
                <a:cs typeface="Helvetica" charset="0"/>
              </a:rPr>
              <a:t>, </a:t>
            </a:r>
            <a:r>
              <a:rPr lang="en-US" sz="3200" dirty="0">
                <a:latin typeface="Courier" charset="0"/>
                <a:ea typeface="Courier" charset="0"/>
                <a:cs typeface="Courier" charset="0"/>
              </a:rPr>
              <a:t>all?</a:t>
            </a:r>
            <a:r>
              <a:rPr lang="en-US" sz="3200" dirty="0">
                <a:latin typeface="Helvetica" charset="0"/>
                <a:ea typeface="Helvetica" charset="0"/>
                <a:cs typeface="Helvetica" charset="0"/>
              </a:rPr>
              <a:t>, </a:t>
            </a:r>
            <a:r>
              <a:rPr lang="en-US" sz="3200" dirty="0">
                <a:latin typeface="Courier" charset="0"/>
                <a:ea typeface="Courier" charset="0"/>
                <a:cs typeface="Courier" charset="0"/>
              </a:rPr>
              <a:t>none?</a:t>
            </a:r>
            <a:r>
              <a:rPr lang="en-US" sz="3200" dirty="0">
                <a:latin typeface="Helvetica" charset="0"/>
                <a:ea typeface="Helvetica" charset="0"/>
                <a:cs typeface="Helvetica" charset="0"/>
              </a:rPr>
              <a:t>}</a:t>
            </a:r>
          </a:p>
          <a:p>
            <a:pPr marL="914400" lvl="1" indent="-457200">
              <a:buFont typeface="Wingdings" charset="2"/>
              <a:buChar char="v"/>
            </a:pPr>
            <a:r>
              <a:rPr lang="en-US" sz="3200" dirty="0">
                <a:latin typeface="Helvetica" charset="0"/>
                <a:ea typeface="Helvetica" charset="0"/>
                <a:cs typeface="Helvetica" charset="0"/>
              </a:rPr>
              <a:t>Unambiguous numeral meaning</a:t>
            </a:r>
          </a:p>
          <a:p>
            <a:pPr marL="914400" lvl="1" indent="-457200">
              <a:buFont typeface="Wingdings" charset="2"/>
              <a:buChar char="v"/>
            </a:pPr>
            <a:endParaRPr lang="en-US" sz="500" dirty="0">
              <a:latin typeface="Helvetica" charset="0"/>
              <a:ea typeface="Helvetica" charset="0"/>
              <a:cs typeface="Helvetica" charset="0"/>
            </a:endParaRPr>
          </a:p>
          <a:p>
            <a:pPr marL="457200" indent="-457200">
              <a:buFont typeface="Wingdings" charset="2"/>
              <a:buChar char="v"/>
            </a:pPr>
            <a:r>
              <a:rPr lang="en-US" sz="3200" dirty="0">
                <a:latin typeface="Helvetica" charset="0"/>
                <a:ea typeface="Helvetica" charset="0"/>
                <a:cs typeface="Helvetica" charset="0"/>
              </a:rPr>
              <a:t>In the 2-of-4 contexts:</a:t>
            </a:r>
          </a:p>
          <a:p>
            <a:pPr marL="914400" lvl="1" indent="-457200">
              <a:buFont typeface="Wingdings" charset="2"/>
              <a:buChar char="v"/>
            </a:pPr>
            <a:r>
              <a:rPr lang="en-US" sz="3200" dirty="0">
                <a:latin typeface="Helvetica" panose="020B0604020202020204" pitchFamily="34" charset="0"/>
                <a:ea typeface="Courier" charset="0"/>
                <a:cs typeface="Helvetica" panose="020B0604020202020204" pitchFamily="34" charset="0"/>
              </a:rPr>
              <a:t>Ambiguity in the interpretation of </a:t>
            </a:r>
            <a:r>
              <a:rPr lang="en-US" sz="3200" dirty="0">
                <a:latin typeface="Helvetica" charset="0"/>
                <a:ea typeface="Helvetica" charset="0"/>
                <a:cs typeface="Helvetica" charset="0"/>
              </a:rPr>
              <a:t>two: </a:t>
            </a:r>
            <a:r>
              <a:rPr lang="en-US" sz="3200" b="1" dirty="0">
                <a:latin typeface="Helvetica" charset="0"/>
                <a:ea typeface="Helvetica" charset="0"/>
                <a:cs typeface="Helvetica" charset="0"/>
              </a:rPr>
              <a:t>at-least-two</a:t>
            </a:r>
            <a:r>
              <a:rPr lang="en-US" sz="3200" dirty="0">
                <a:latin typeface="Helvetica" charset="0"/>
                <a:ea typeface="Helvetica" charset="0"/>
                <a:cs typeface="Helvetica" charset="0"/>
              </a:rPr>
              <a:t> semantics vs. </a:t>
            </a:r>
            <a:r>
              <a:rPr lang="en-US" sz="3200" b="1" dirty="0">
                <a:latin typeface="Helvetica" charset="0"/>
                <a:ea typeface="Helvetica" charset="0"/>
                <a:cs typeface="Helvetica" charset="0"/>
              </a:rPr>
              <a:t>exactly-two</a:t>
            </a:r>
            <a:r>
              <a:rPr lang="en-US" sz="3200" dirty="0">
                <a:latin typeface="Helvetica" charset="0"/>
                <a:ea typeface="Helvetica" charset="0"/>
                <a:cs typeface="Helvetica" charset="0"/>
              </a:rPr>
              <a:t> semantics</a:t>
            </a:r>
          </a:p>
          <a:p>
            <a:pPr marL="914400" lvl="1" indent="-457200">
              <a:buFont typeface="Wingdings" charset="2"/>
              <a:buChar char="v"/>
            </a:pPr>
            <a:r>
              <a:rPr lang="en-US" sz="3200" dirty="0">
                <a:latin typeface="Helvetica" charset="0"/>
                <a:ea typeface="Helvetica" charset="0"/>
                <a:cs typeface="Helvetica" charset="0"/>
              </a:rPr>
              <a:t>Additional QUDs: </a:t>
            </a:r>
            <a:r>
              <a:rPr lang="en-US" sz="3200" dirty="0">
                <a:latin typeface="Courier" charset="0"/>
                <a:ea typeface="Courier" charset="0"/>
                <a:cs typeface="Courier" charset="0"/>
              </a:rPr>
              <a:t>at-least-two?</a:t>
            </a:r>
            <a:r>
              <a:rPr lang="en-US" sz="3200" dirty="0">
                <a:latin typeface="Helvetica" charset="0"/>
                <a:ea typeface="Helvetica" charset="0"/>
                <a:cs typeface="Helvetica" charset="0"/>
              </a:rPr>
              <a:t> and </a:t>
            </a:r>
            <a:r>
              <a:rPr lang="en-US" sz="3200" dirty="0">
                <a:latin typeface="Courier" charset="0"/>
                <a:ea typeface="Courier" charset="0"/>
                <a:cs typeface="Courier" charset="0"/>
              </a:rPr>
              <a:t>exactly-two?</a:t>
            </a:r>
          </a:p>
          <a:p>
            <a:pPr marL="914400" lvl="1" indent="-457200">
              <a:buFont typeface="Wingdings" charset="2"/>
              <a:buChar char="v"/>
            </a:pPr>
            <a:endParaRPr lang="en-US" sz="3200" dirty="0">
              <a:latin typeface="Helvetica" charset="0"/>
              <a:ea typeface="Helvetica" charset="0"/>
              <a:cs typeface="Helvetica" charset="0"/>
            </a:endParaRPr>
          </a:p>
        </p:txBody>
      </p:sp>
      <p:sp>
        <p:nvSpPr>
          <p:cNvPr id="183" name="TextBox 182"/>
          <p:cNvSpPr txBox="1"/>
          <p:nvPr/>
        </p:nvSpPr>
        <p:spPr>
          <a:xfrm>
            <a:off x="30347111" y="12116944"/>
            <a:ext cx="5586086" cy="606611"/>
          </a:xfrm>
          <a:prstGeom prst="rect">
            <a:avLst/>
          </a:prstGeom>
          <a:noFill/>
        </p:spPr>
        <p:txBody>
          <a:bodyPr wrap="square" rtlCol="0">
            <a:spAutoFit/>
          </a:bodyPr>
          <a:lstStyle/>
          <a:p>
            <a:r>
              <a:rPr lang="en-US" sz="3200" dirty="0">
                <a:solidFill>
                  <a:srgbClr val="FF7A00"/>
                </a:solidFill>
                <a:latin typeface="Helvetica" charset="0"/>
                <a:ea typeface="Helvetica" charset="0"/>
                <a:cs typeface="Helvetica" charset="0"/>
              </a:rPr>
              <a:t>explicit </a:t>
            </a:r>
            <a:r>
              <a:rPr lang="en-US" sz="3200">
                <a:solidFill>
                  <a:srgbClr val="FF7A00"/>
                </a:solidFill>
                <a:latin typeface="Helvetica" charset="0"/>
                <a:ea typeface="Helvetica" charset="0"/>
                <a:cs typeface="Helvetica" charset="0"/>
              </a:rPr>
              <a:t>contrast manipulation</a:t>
            </a:r>
            <a:endParaRPr lang="en-US" sz="3200" dirty="0">
              <a:solidFill>
                <a:srgbClr val="FF7A00"/>
              </a:solidFill>
              <a:latin typeface="Helvetica" charset="0"/>
              <a:ea typeface="Helvetica" charset="0"/>
              <a:cs typeface="Helvetica" charset="0"/>
            </a:endParaRPr>
          </a:p>
        </p:txBody>
      </p:sp>
      <p:sp>
        <p:nvSpPr>
          <p:cNvPr id="184" name="Oval 183">
            <a:extLst>
              <a:ext uri="{FF2B5EF4-FFF2-40B4-BE49-F238E27FC236}">
                <a16:creationId xmlns:a16="http://schemas.microsoft.com/office/drawing/2014/main" id="{118047CB-EC8D-4B4F-A0D3-30378AAC069B}"/>
              </a:ext>
            </a:extLst>
          </p:cNvPr>
          <p:cNvSpPr/>
          <p:nvPr/>
        </p:nvSpPr>
        <p:spPr>
          <a:xfrm>
            <a:off x="31888931" y="14679917"/>
            <a:ext cx="948385" cy="945673"/>
          </a:xfrm>
          <a:prstGeom prst="ellipse">
            <a:avLst/>
          </a:prstGeom>
          <a:noFill/>
          <a:ln w="2540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TextBox 184"/>
          <p:cNvSpPr txBox="1"/>
          <p:nvPr/>
        </p:nvSpPr>
        <p:spPr>
          <a:xfrm>
            <a:off x="36708077" y="12143169"/>
            <a:ext cx="5586086" cy="584775"/>
          </a:xfrm>
          <a:prstGeom prst="rect">
            <a:avLst/>
          </a:prstGeom>
          <a:noFill/>
        </p:spPr>
        <p:txBody>
          <a:bodyPr wrap="square" rtlCol="0">
            <a:spAutoFit/>
          </a:bodyPr>
          <a:lstStyle/>
          <a:p>
            <a:r>
              <a:rPr lang="en-US" sz="3200" dirty="0">
                <a:solidFill>
                  <a:schemeClr val="accent6"/>
                </a:solidFill>
                <a:latin typeface="Helvetica" charset="0"/>
                <a:ea typeface="Helvetica" charset="0"/>
                <a:cs typeface="Helvetica" charset="0"/>
              </a:rPr>
              <a:t>a</a:t>
            </a:r>
            <a:r>
              <a:rPr lang="en-US" sz="3200">
                <a:solidFill>
                  <a:schemeClr val="accent6"/>
                </a:solidFill>
                <a:latin typeface="Helvetica" charset="0"/>
                <a:ea typeface="Helvetica" charset="0"/>
                <a:cs typeface="Helvetica" charset="0"/>
              </a:rPr>
              <a:t>symmetry </a:t>
            </a:r>
            <a:r>
              <a:rPr lang="en-US" sz="3200" dirty="0">
                <a:solidFill>
                  <a:schemeClr val="accent6"/>
                </a:solidFill>
                <a:latin typeface="Helvetica" charset="0"/>
                <a:ea typeface="Helvetica" charset="0"/>
                <a:cs typeface="Helvetica" charset="0"/>
              </a:rPr>
              <a:t>in 1-of-2 vs. 2-of-4</a:t>
            </a:r>
          </a:p>
        </p:txBody>
      </p:sp>
      <p:pic>
        <p:nvPicPr>
          <p:cNvPr id="186" name="Picture 185">
            <a:extLst>
              <a:ext uri="{FF2B5EF4-FFF2-40B4-BE49-F238E27FC236}">
                <a16:creationId xmlns:a16="http://schemas.microsoft.com/office/drawing/2014/main" id="{8D050889-FB9D-491E-A95E-778F47B1E4FE}"/>
              </a:ext>
            </a:extLst>
          </p:cNvPr>
          <p:cNvPicPr>
            <a:picLocks noChangeAspect="1"/>
          </p:cNvPicPr>
          <p:nvPr/>
        </p:nvPicPr>
        <p:blipFill>
          <a:blip r:embed="rId3" cstate="print"/>
          <a:stretch>
            <a:fillRect/>
          </a:stretch>
        </p:blipFill>
        <p:spPr>
          <a:xfrm>
            <a:off x="38023532" y="16533189"/>
            <a:ext cx="895333" cy="938869"/>
          </a:xfrm>
          <a:prstGeom prst="rect">
            <a:avLst/>
          </a:prstGeom>
        </p:spPr>
      </p:pic>
      <p:pic>
        <p:nvPicPr>
          <p:cNvPr id="187" name="Picture 186">
            <a:extLst>
              <a:ext uri="{FF2B5EF4-FFF2-40B4-BE49-F238E27FC236}">
                <a16:creationId xmlns:a16="http://schemas.microsoft.com/office/drawing/2014/main" id="{B349EB11-C20A-4667-A424-E10A4DF13D8A}"/>
              </a:ext>
            </a:extLst>
          </p:cNvPr>
          <p:cNvPicPr>
            <a:picLocks noChangeAspect="1"/>
          </p:cNvPicPr>
          <p:nvPr/>
        </p:nvPicPr>
        <p:blipFill>
          <a:blip r:embed="rId3" cstate="print"/>
          <a:stretch>
            <a:fillRect/>
          </a:stretch>
        </p:blipFill>
        <p:spPr>
          <a:xfrm>
            <a:off x="37186840" y="17082845"/>
            <a:ext cx="902547" cy="946434"/>
          </a:xfrm>
          <a:prstGeom prst="rect">
            <a:avLst/>
          </a:prstGeom>
        </p:spPr>
      </p:pic>
      <p:sp>
        <p:nvSpPr>
          <p:cNvPr id="194" name="TextBox 193">
            <a:extLst>
              <a:ext uri="{FF2B5EF4-FFF2-40B4-BE49-F238E27FC236}">
                <a16:creationId xmlns:a16="http://schemas.microsoft.com/office/drawing/2014/main" id="{B8ABCD8D-7AB3-4BE8-9866-CD5EBA48CAC3}"/>
              </a:ext>
            </a:extLst>
          </p:cNvPr>
          <p:cNvSpPr txBox="1"/>
          <p:nvPr/>
        </p:nvSpPr>
        <p:spPr>
          <a:xfrm>
            <a:off x="37153935" y="18047725"/>
            <a:ext cx="4717206" cy="1077218"/>
          </a:xfrm>
          <a:prstGeom prst="rect">
            <a:avLst/>
          </a:prstGeom>
          <a:noFill/>
        </p:spPr>
        <p:txBody>
          <a:bodyPr wrap="square" rtlCol="0">
            <a:spAutoFit/>
          </a:bodyPr>
          <a:lstStyle/>
          <a:p>
            <a:pPr algn="ctr"/>
            <a:r>
              <a:rPr lang="en-US" sz="3200" dirty="0">
                <a:latin typeface="Courier"/>
                <a:ea typeface="Helvetica" charset="0"/>
                <a:cs typeface="Helvetica" charset="0"/>
              </a:rPr>
              <a:t>two-not</a:t>
            </a:r>
          </a:p>
          <a:p>
            <a:pPr algn="ctr"/>
            <a:r>
              <a:rPr lang="en-US" sz="3200" dirty="0">
                <a:latin typeface="Helvetica" charset="0"/>
                <a:ea typeface="Helvetica" charset="0"/>
                <a:cs typeface="Helvetica" charset="0"/>
              </a:rPr>
              <a:t>Adults: </a:t>
            </a:r>
            <a:r>
              <a:rPr lang="en-US" sz="3200" dirty="0">
                <a:solidFill>
                  <a:srgbClr val="00B150"/>
                </a:solidFill>
                <a:latin typeface="Helvetica" charset="0"/>
                <a:ea typeface="Helvetica" charset="0"/>
                <a:cs typeface="Helvetica" charset="0"/>
              </a:rPr>
              <a:t>100%</a:t>
            </a:r>
          </a:p>
        </p:txBody>
      </p:sp>
      <p:pic>
        <p:nvPicPr>
          <p:cNvPr id="195" name="Picture 194">
            <a:extLst>
              <a:ext uri="{FF2B5EF4-FFF2-40B4-BE49-F238E27FC236}">
                <a16:creationId xmlns:a16="http://schemas.microsoft.com/office/drawing/2014/main" id="{D0537AEA-9B42-407A-824E-FFBD9B10FDE9}"/>
              </a:ext>
            </a:extLst>
          </p:cNvPr>
          <p:cNvPicPr>
            <a:picLocks noChangeAspect="1"/>
          </p:cNvPicPr>
          <p:nvPr/>
        </p:nvPicPr>
        <p:blipFill>
          <a:blip r:embed="rId19" cstate="print"/>
          <a:stretch>
            <a:fillRect/>
          </a:stretch>
        </p:blipFill>
        <p:spPr>
          <a:xfrm flipH="1">
            <a:off x="30749942" y="16189688"/>
            <a:ext cx="524228" cy="494538"/>
          </a:xfrm>
          <a:prstGeom prst="rect">
            <a:avLst/>
          </a:prstGeom>
        </p:spPr>
      </p:pic>
      <p:pic>
        <p:nvPicPr>
          <p:cNvPr id="196" name="Picture 195">
            <a:extLst>
              <a:ext uri="{FF2B5EF4-FFF2-40B4-BE49-F238E27FC236}">
                <a16:creationId xmlns:a16="http://schemas.microsoft.com/office/drawing/2014/main" id="{BCAAE46D-ABE3-49E7-BC35-507A048C1266}"/>
              </a:ext>
            </a:extLst>
          </p:cNvPr>
          <p:cNvPicPr>
            <a:picLocks noChangeAspect="1"/>
          </p:cNvPicPr>
          <p:nvPr/>
        </p:nvPicPr>
        <p:blipFill>
          <a:blip r:embed="rId16" cstate="print"/>
          <a:stretch>
            <a:fillRect/>
          </a:stretch>
        </p:blipFill>
        <p:spPr>
          <a:xfrm flipH="1">
            <a:off x="34945119" y="16208329"/>
            <a:ext cx="483255" cy="444874"/>
          </a:xfrm>
          <a:prstGeom prst="rect">
            <a:avLst/>
          </a:prstGeom>
        </p:spPr>
      </p:pic>
      <p:sp>
        <p:nvSpPr>
          <p:cNvPr id="135" name="TextBox 134">
            <a:extLst>
              <a:ext uri="{FF2B5EF4-FFF2-40B4-BE49-F238E27FC236}">
                <a16:creationId xmlns:a16="http://schemas.microsoft.com/office/drawing/2014/main" id="{EF25DB67-E21E-4EE0-821F-CA444EDA7760}"/>
              </a:ext>
            </a:extLst>
          </p:cNvPr>
          <p:cNvSpPr txBox="1"/>
          <p:nvPr/>
        </p:nvSpPr>
        <p:spPr>
          <a:xfrm>
            <a:off x="7316444" y="10115706"/>
            <a:ext cx="1499679" cy="584775"/>
          </a:xfrm>
          <a:prstGeom prst="rect">
            <a:avLst/>
          </a:prstGeom>
          <a:noFill/>
        </p:spPr>
        <p:txBody>
          <a:bodyPr wrap="square" rtlCol="0">
            <a:spAutoFit/>
          </a:bodyPr>
          <a:lstStyle/>
          <a:p>
            <a:r>
              <a:rPr lang="en-US" sz="3200" b="1" dirty="0">
                <a:latin typeface="Helvetica" charset="0"/>
                <a:ea typeface="Helvetica" charset="0"/>
                <a:cs typeface="Helvetica" charset="0"/>
              </a:rPr>
              <a:t>Adults</a:t>
            </a:r>
            <a:endParaRPr lang="en-US" sz="500" b="1" dirty="0">
              <a:latin typeface="Helvetica" charset="0"/>
              <a:ea typeface="Helvetica" charset="0"/>
              <a:cs typeface="Helvetica" charset="0"/>
            </a:endParaRPr>
          </a:p>
        </p:txBody>
      </p:sp>
      <p:pic>
        <p:nvPicPr>
          <p:cNvPr id="13" name="Picture 12"/>
          <p:cNvPicPr>
            <a:picLocks noChangeAspect="1"/>
          </p:cNvPicPr>
          <p:nvPr/>
        </p:nvPicPr>
        <p:blipFill>
          <a:blip r:embed="rId22"/>
          <a:stretch>
            <a:fillRect/>
          </a:stretch>
        </p:blipFill>
        <p:spPr>
          <a:xfrm>
            <a:off x="12715033" y="9738558"/>
            <a:ext cx="1345599" cy="1185726"/>
          </a:xfrm>
          <a:prstGeom prst="rect">
            <a:avLst/>
          </a:prstGeom>
        </p:spPr>
      </p:pic>
      <p:pic>
        <p:nvPicPr>
          <p:cNvPr id="31" name="Picture 30"/>
          <p:cNvPicPr>
            <a:picLocks noChangeAspect="1"/>
          </p:cNvPicPr>
          <p:nvPr/>
        </p:nvPicPr>
        <p:blipFill>
          <a:blip r:embed="rId23"/>
          <a:stretch>
            <a:fillRect/>
          </a:stretch>
        </p:blipFill>
        <p:spPr>
          <a:xfrm flipH="1">
            <a:off x="12822348" y="11116242"/>
            <a:ext cx="1042150" cy="1068203"/>
          </a:xfrm>
          <a:prstGeom prst="rect">
            <a:avLst/>
          </a:prstGeom>
        </p:spPr>
      </p:pic>
      <p:sp>
        <p:nvSpPr>
          <p:cNvPr id="137" name="Rectangle 136"/>
          <p:cNvSpPr/>
          <p:nvPr/>
        </p:nvSpPr>
        <p:spPr>
          <a:xfrm>
            <a:off x="10053741" y="9809892"/>
            <a:ext cx="2754424" cy="1077218"/>
          </a:xfrm>
          <a:prstGeom prst="rect">
            <a:avLst/>
          </a:prstGeom>
        </p:spPr>
        <p:txBody>
          <a:bodyPr wrap="square">
            <a:spAutoFit/>
          </a:bodyPr>
          <a:lstStyle/>
          <a:p>
            <a:r>
              <a:rPr lang="en-US" sz="3200" dirty="0">
                <a:latin typeface="Helvetica" panose="020B0604020202020204" pitchFamily="34" charset="0"/>
                <a:ea typeface="Courier" charset="0"/>
                <a:cs typeface="Helvetica" panose="020B0604020202020204" pitchFamily="34" charset="0"/>
              </a:rPr>
              <a:t>90-100% endorsement</a:t>
            </a:r>
            <a:endParaRPr lang="en-US" sz="3200" dirty="0"/>
          </a:p>
        </p:txBody>
      </p:sp>
      <p:sp>
        <p:nvSpPr>
          <p:cNvPr id="140" name="Rectangle 139"/>
          <p:cNvSpPr/>
          <p:nvPr/>
        </p:nvSpPr>
        <p:spPr>
          <a:xfrm>
            <a:off x="10013677" y="11119560"/>
            <a:ext cx="2754424" cy="1077218"/>
          </a:xfrm>
          <a:prstGeom prst="rect">
            <a:avLst/>
          </a:prstGeom>
        </p:spPr>
        <p:txBody>
          <a:bodyPr wrap="square">
            <a:spAutoFit/>
          </a:bodyPr>
          <a:lstStyle/>
          <a:p>
            <a:r>
              <a:rPr lang="en-US" sz="3200" dirty="0">
                <a:latin typeface="Helvetica" panose="020B0604020202020204" pitchFamily="34" charset="0"/>
                <a:ea typeface="Courier" charset="0"/>
                <a:cs typeface="Helvetica" panose="020B0604020202020204" pitchFamily="34" charset="0"/>
              </a:rPr>
              <a:t>10-20%</a:t>
            </a:r>
          </a:p>
          <a:p>
            <a:r>
              <a:rPr lang="en-US" sz="3200" dirty="0">
                <a:latin typeface="Helvetica" panose="020B0604020202020204" pitchFamily="34" charset="0"/>
                <a:ea typeface="Courier" charset="0"/>
                <a:cs typeface="Helvetica" panose="020B0604020202020204" pitchFamily="34" charset="0"/>
              </a:rPr>
              <a:t>endorsement</a:t>
            </a:r>
            <a:endParaRPr lang="en-US" sz="3200" dirty="0"/>
          </a:p>
        </p:txBody>
      </p:sp>
      <p:sp>
        <p:nvSpPr>
          <p:cNvPr id="34" name="Rectangle 33"/>
          <p:cNvSpPr/>
          <p:nvPr/>
        </p:nvSpPr>
        <p:spPr>
          <a:xfrm>
            <a:off x="875256" y="16914677"/>
            <a:ext cx="10868681" cy="584775"/>
          </a:xfrm>
          <a:prstGeom prst="rect">
            <a:avLst/>
          </a:prstGeom>
        </p:spPr>
        <p:txBody>
          <a:bodyPr wrap="none">
            <a:spAutoFit/>
          </a:bodyPr>
          <a:lstStyle/>
          <a:p>
            <a:pPr marL="457200" indent="-457200">
              <a:buFont typeface="Wingdings" charset="2"/>
              <a:buChar char="v"/>
            </a:pPr>
            <a:r>
              <a:rPr lang="en-US" sz="3200" dirty="0">
                <a:latin typeface="Helvetica" charset="0"/>
                <a:ea typeface="Helvetica" charset="0"/>
                <a:cs typeface="Helvetica" charset="0"/>
              </a:rPr>
              <a:t>language understanding as </a:t>
            </a:r>
            <a:r>
              <a:rPr lang="en-US" sz="3200" b="1" dirty="0">
                <a:latin typeface="Helvetica" charset="0"/>
                <a:ea typeface="Helvetica" charset="0"/>
                <a:cs typeface="Helvetica" charset="0"/>
              </a:rPr>
              <a:t>recursive social reasoning</a:t>
            </a:r>
          </a:p>
        </p:txBody>
      </p:sp>
      <p:sp>
        <p:nvSpPr>
          <p:cNvPr id="36" name="Rectangle 35"/>
          <p:cNvSpPr/>
          <p:nvPr/>
        </p:nvSpPr>
        <p:spPr>
          <a:xfrm>
            <a:off x="875256" y="17555754"/>
            <a:ext cx="10482357" cy="584775"/>
          </a:xfrm>
          <a:prstGeom prst="rect">
            <a:avLst/>
          </a:prstGeom>
        </p:spPr>
        <p:txBody>
          <a:bodyPr wrap="none">
            <a:spAutoFit/>
          </a:bodyPr>
          <a:lstStyle/>
          <a:p>
            <a:pPr marL="457200" indent="-457200">
              <a:buFont typeface="Wingdings" charset="2"/>
              <a:buChar char="v"/>
            </a:pPr>
            <a:r>
              <a:rPr lang="en-US" sz="3200" dirty="0">
                <a:latin typeface="Helvetica" panose="020B0604020202020204" pitchFamily="34" charset="0"/>
                <a:cs typeface="Helvetica" panose="020B0604020202020204" pitchFamily="34" charset="0"/>
              </a:rPr>
              <a:t>ambiguity resolution modeled as </a:t>
            </a:r>
            <a:r>
              <a:rPr lang="en-US" sz="3200" b="1" dirty="0">
                <a:latin typeface="Helvetica" panose="020B0604020202020204" pitchFamily="34" charset="0"/>
                <a:cs typeface="Helvetica" panose="020B0604020202020204" pitchFamily="34" charset="0"/>
              </a:rPr>
              <a:t>pragmatic inference</a:t>
            </a:r>
            <a:endParaRPr lang="en-US" sz="3200" b="1" dirty="0"/>
          </a:p>
        </p:txBody>
      </p:sp>
      <p:grpSp>
        <p:nvGrpSpPr>
          <p:cNvPr id="42" name="Group 41"/>
          <p:cNvGrpSpPr/>
          <p:nvPr/>
        </p:nvGrpSpPr>
        <p:grpSpPr>
          <a:xfrm>
            <a:off x="22371194" y="16346272"/>
            <a:ext cx="6447022" cy="8884567"/>
            <a:chOff x="20391932" y="18557075"/>
            <a:chExt cx="6447022" cy="8884567"/>
          </a:xfrm>
        </p:grpSpPr>
        <p:pic>
          <p:nvPicPr>
            <p:cNvPr id="144" name="Picture 143">
              <a:extLst>
                <a:ext uri="{FF2B5EF4-FFF2-40B4-BE49-F238E27FC236}">
                  <a16:creationId xmlns:a16="http://schemas.microsoft.com/office/drawing/2014/main" id="{D32CA0A8-D98E-4213-92C4-317E441206BD}"/>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0391932" y="18557075"/>
              <a:ext cx="6447022" cy="6160792"/>
            </a:xfrm>
            <a:prstGeom prst="rect">
              <a:avLst/>
            </a:prstGeom>
          </p:spPr>
        </p:pic>
        <p:pic>
          <p:nvPicPr>
            <p:cNvPr id="145" name="Picture 144">
              <a:extLst>
                <a:ext uri="{FF2B5EF4-FFF2-40B4-BE49-F238E27FC236}">
                  <a16:creationId xmlns:a16="http://schemas.microsoft.com/office/drawing/2014/main" id="{3974D2D4-2650-47DF-9AA0-8C49A7307C50}"/>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0429152" y="24781457"/>
              <a:ext cx="5347794" cy="2660185"/>
            </a:xfrm>
            <a:prstGeom prst="rect">
              <a:avLst/>
            </a:prstGeom>
          </p:spPr>
        </p:pic>
      </p:grpSp>
      <p:sp>
        <p:nvSpPr>
          <p:cNvPr id="156" name="TextBox 155">
            <a:extLst>
              <a:ext uri="{FF2B5EF4-FFF2-40B4-BE49-F238E27FC236}">
                <a16:creationId xmlns:a16="http://schemas.microsoft.com/office/drawing/2014/main" id="{17BF042B-9C15-46E9-BF43-63E86A777B20}"/>
              </a:ext>
            </a:extLst>
          </p:cNvPr>
          <p:cNvSpPr txBox="1"/>
          <p:nvPr/>
        </p:nvSpPr>
        <p:spPr>
          <a:xfrm>
            <a:off x="30214249" y="6320778"/>
            <a:ext cx="12664156"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Pragmatics drives explicit contrast behavior</a:t>
            </a:r>
          </a:p>
        </p:txBody>
      </p:sp>
      <p:grpSp>
        <p:nvGrpSpPr>
          <p:cNvPr id="157" name="Group 156"/>
          <p:cNvGrpSpPr/>
          <p:nvPr/>
        </p:nvGrpSpPr>
        <p:grpSpPr>
          <a:xfrm>
            <a:off x="29678766" y="7321424"/>
            <a:ext cx="3356417" cy="1268002"/>
            <a:chOff x="31888931" y="16248248"/>
            <a:chExt cx="2440047" cy="986056"/>
          </a:xfrm>
        </p:grpSpPr>
        <p:pic>
          <p:nvPicPr>
            <p:cNvPr id="168" name="Picture 167">
              <a:extLst>
                <a:ext uri="{FF2B5EF4-FFF2-40B4-BE49-F238E27FC236}">
                  <a16:creationId xmlns:a16="http://schemas.microsoft.com/office/drawing/2014/main" id="{B9E63752-B056-4BC0-993C-71C6A9B35D6B}"/>
                </a:ext>
              </a:extLst>
            </p:cNvPr>
            <p:cNvPicPr>
              <a:picLocks noChangeAspect="1"/>
            </p:cNvPicPr>
            <p:nvPr/>
          </p:nvPicPr>
          <p:blipFill>
            <a:blip r:embed="rId20" cstate="print"/>
            <a:stretch>
              <a:fillRect/>
            </a:stretch>
          </p:blipFill>
          <p:spPr>
            <a:xfrm>
              <a:off x="32693305" y="16248248"/>
              <a:ext cx="846196" cy="886858"/>
            </a:xfrm>
            <a:prstGeom prst="rect">
              <a:avLst/>
            </a:prstGeom>
          </p:spPr>
        </p:pic>
        <p:pic>
          <p:nvPicPr>
            <p:cNvPr id="170" name="Picture 169">
              <a:extLst>
                <a:ext uri="{FF2B5EF4-FFF2-40B4-BE49-F238E27FC236}">
                  <a16:creationId xmlns:a16="http://schemas.microsoft.com/office/drawing/2014/main" id="{B5A7751E-FFB4-4A1A-90AF-5A4CECBA4A43}"/>
                </a:ext>
              </a:extLst>
            </p:cNvPr>
            <p:cNvPicPr>
              <a:picLocks noChangeAspect="1"/>
            </p:cNvPicPr>
            <p:nvPr/>
          </p:nvPicPr>
          <p:blipFill>
            <a:blip r:embed="rId3" cstate="print"/>
            <a:stretch>
              <a:fillRect/>
            </a:stretch>
          </p:blipFill>
          <p:spPr>
            <a:xfrm>
              <a:off x="33685168" y="16559188"/>
              <a:ext cx="643810" cy="675116"/>
            </a:xfrm>
            <a:prstGeom prst="rect">
              <a:avLst/>
            </a:prstGeom>
          </p:spPr>
        </p:pic>
        <p:pic>
          <p:nvPicPr>
            <p:cNvPr id="171" name="Picture 170">
              <a:extLst>
                <a:ext uri="{FF2B5EF4-FFF2-40B4-BE49-F238E27FC236}">
                  <a16:creationId xmlns:a16="http://schemas.microsoft.com/office/drawing/2014/main" id="{73CB8EB3-B019-47EB-B75F-F5F18125590A}"/>
                </a:ext>
              </a:extLst>
            </p:cNvPr>
            <p:cNvPicPr>
              <a:picLocks noChangeAspect="1"/>
            </p:cNvPicPr>
            <p:nvPr/>
          </p:nvPicPr>
          <p:blipFill>
            <a:blip r:embed="rId3" cstate="print"/>
            <a:stretch>
              <a:fillRect/>
            </a:stretch>
          </p:blipFill>
          <p:spPr>
            <a:xfrm>
              <a:off x="31888931" y="16514879"/>
              <a:ext cx="643810" cy="675116"/>
            </a:xfrm>
            <a:prstGeom prst="rect">
              <a:avLst/>
            </a:prstGeom>
          </p:spPr>
        </p:pic>
      </p:grpSp>
      <p:pic>
        <p:nvPicPr>
          <p:cNvPr id="182" name="Picture 181">
            <a:extLst>
              <a:ext uri="{FF2B5EF4-FFF2-40B4-BE49-F238E27FC236}">
                <a16:creationId xmlns:a16="http://schemas.microsoft.com/office/drawing/2014/main" id="{D0537AEA-9B42-407A-824E-FFBD9B10FDE9}"/>
              </a:ext>
            </a:extLst>
          </p:cNvPr>
          <p:cNvPicPr>
            <a:picLocks noChangeAspect="1"/>
          </p:cNvPicPr>
          <p:nvPr/>
        </p:nvPicPr>
        <p:blipFill>
          <a:blip r:embed="rId19" cstate="print"/>
          <a:stretch>
            <a:fillRect/>
          </a:stretch>
        </p:blipFill>
        <p:spPr>
          <a:xfrm flipH="1">
            <a:off x="29554406" y="7240877"/>
            <a:ext cx="384090" cy="362337"/>
          </a:xfrm>
          <a:prstGeom prst="rect">
            <a:avLst/>
          </a:prstGeom>
        </p:spPr>
      </p:pic>
      <p:pic>
        <p:nvPicPr>
          <p:cNvPr id="188" name="Picture 187">
            <a:extLst>
              <a:ext uri="{FF2B5EF4-FFF2-40B4-BE49-F238E27FC236}">
                <a16:creationId xmlns:a16="http://schemas.microsoft.com/office/drawing/2014/main" id="{BCAAE46D-ABE3-49E7-BC35-507A048C1266}"/>
              </a:ext>
            </a:extLst>
          </p:cNvPr>
          <p:cNvPicPr>
            <a:picLocks noChangeAspect="1"/>
          </p:cNvPicPr>
          <p:nvPr/>
        </p:nvPicPr>
        <p:blipFill>
          <a:blip r:embed="rId16" cstate="print"/>
          <a:stretch>
            <a:fillRect/>
          </a:stretch>
        </p:blipFill>
        <p:spPr>
          <a:xfrm flipH="1">
            <a:off x="32685667" y="7242262"/>
            <a:ext cx="392553" cy="361376"/>
          </a:xfrm>
          <a:prstGeom prst="rect">
            <a:avLst/>
          </a:prstGeom>
        </p:spPr>
      </p:pic>
    </p:spTree>
    <p:extLst>
      <p:ext uri="{BB962C8B-B14F-4D97-AF65-F5344CB8AC3E}">
        <p14:creationId xmlns:p14="http://schemas.microsoft.com/office/powerpoint/2010/main" val="1959723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6587</TotalTime>
  <Words>916</Words>
  <Application>Microsoft Office PowerPoint</Application>
  <PresentationFormat>Custom</PresentationFormat>
  <Paragraphs>140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Courier</vt:lpstr>
      <vt:lpstr>Helvetica</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K.J. Savinelli</dc:creator>
  <cp:lastModifiedBy>K.J.</cp:lastModifiedBy>
  <cp:revision>273</cp:revision>
  <dcterms:created xsi:type="dcterms:W3CDTF">2017-02-07T03:09:06Z</dcterms:created>
  <dcterms:modified xsi:type="dcterms:W3CDTF">2017-12-20T22:53:46Z</dcterms:modified>
</cp:coreProperties>
</file>