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5"/>
    <a:srgbClr val="BA4DFF"/>
    <a:srgbClr val="FF7A00"/>
    <a:srgbClr val="00B150"/>
    <a:srgbClr val="00C1FF"/>
    <a:srgbClr val="2E34FF"/>
    <a:srgbClr val="EF00A9"/>
    <a:srgbClr val="00B0F0"/>
    <a:srgbClr val="FF0066"/>
    <a:srgbClr val="11F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456" autoAdjust="0"/>
    <p:restoredTop sz="96272" autoAdjust="0"/>
  </p:normalViewPr>
  <p:slideViewPr>
    <p:cSldViewPr snapToGrid="0">
      <p:cViewPr>
        <p:scale>
          <a:sx n="25" d="100"/>
          <a:sy n="25" d="100"/>
        </p:scale>
        <p:origin x="1080" y="3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07T04:01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0,'0'29,"0"9</inkml:trace>
  <inkml:trace contextRef="#ctx0" brushRef="#br0" timeOffset="1542">7113-847</inkml:trace>
  <inkml:trace contextRef="#ctx0" brushRef="#br0" timeOffset="1364">7113-847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500B-FF5B-4B28-95C2-E41CE5CE306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B109-CFD4-4068-B407-8A8F2161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B109-CFD4-4068-B407-8A8F2161A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JPG"/><Relationship Id="rId25" Type="http://schemas.openxmlformats.org/officeDocument/2006/relationships/image" Target="../media/image22.JPG"/><Relationship Id="rId10" Type="http://schemas.openxmlformats.org/officeDocument/2006/relationships/image" Target="../media/image7.png"/><Relationship Id="rId11" Type="http://schemas.openxmlformats.org/officeDocument/2006/relationships/image" Target="../media/image8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7" Type="http://schemas.openxmlformats.org/officeDocument/2006/relationships/image" Target="../media/image14.jp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8D050889-FB9D-491E-A95E-778F47B1E4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89757" y="15790610"/>
            <a:ext cx="1045286" cy="109611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7191ED53-E81F-4B76-9EBB-A450C102D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091" y="12429766"/>
            <a:ext cx="5048250" cy="321945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32FD2C88-DD69-4C4B-AB1B-5AE8FF06BA5B}"/>
              </a:ext>
            </a:extLst>
          </p:cNvPr>
          <p:cNvSpPr/>
          <p:nvPr/>
        </p:nvSpPr>
        <p:spPr>
          <a:xfrm>
            <a:off x="14741886" y="25141729"/>
            <a:ext cx="9629143" cy="5148188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45909DFF-0F2B-47A8-84F7-223470E174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57" y="26876466"/>
            <a:ext cx="1063939" cy="99665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D11FAC6-BD2B-4B4F-B7DB-34B067D55296}"/>
              </a:ext>
            </a:extLst>
          </p:cNvPr>
          <p:cNvSpPr txBox="1"/>
          <p:nvPr/>
        </p:nvSpPr>
        <p:spPr>
          <a:xfrm>
            <a:off x="256090" y="18164645"/>
            <a:ext cx="13526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TVJT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behavior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modeled as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utterance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endorsement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Degen &amp; Goodman, 2014; Tessler &amp; Goodman,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2016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): A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pragmatic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speaker observes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world state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chooses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to utter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or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nothing at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all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681D177-A061-4120-9217-8AA5221C2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988" y="26139731"/>
            <a:ext cx="8018956" cy="1228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67AB339-B55B-433D-B35B-BDDC5B1F0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026" y="25360286"/>
            <a:ext cx="5943162" cy="7876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741887" y="25141728"/>
            <a:ext cx="9629142" cy="2156293"/>
          </a:xfrm>
          <a:prstGeom prst="rect">
            <a:avLst/>
          </a:prstGeom>
          <a:solidFill>
            <a:srgbClr val="11FD4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387940" y="25141726"/>
            <a:ext cx="4663637" cy="5146231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9964" y="196277"/>
            <a:ext cx="326927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Exactly two things to learn from modeling scope ambiguity resolution: </a:t>
            </a:r>
            <a:endParaRPr lang="en-US" sz="7600" b="1" dirty="0" smtClean="0">
              <a:solidFill>
                <a:srgbClr val="2F5697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7600" b="1" dirty="0" smtClean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Developmental </a:t>
            </a:r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continuity and numeral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835795"/>
            <a:ext cx="3505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K.J. Savinelli, Gregory Scontras, and Lisa Pearl</a:t>
            </a:r>
          </a:p>
          <a:p>
            <a:pPr algn="ctr"/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000" i="1" dirty="0">
                <a:latin typeface="Helvetica" charset="0"/>
                <a:ea typeface="Helvetica" charset="0"/>
                <a:cs typeface="Helvetica" charset="0"/>
              </a:rPr>
              <a:t>University of California, Irvine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46" y="445269"/>
            <a:ext cx="4217502" cy="36189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568164" y="12503651"/>
              <a:ext cx="2560680" cy="329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9164" y="12494651"/>
                <a:ext cx="2578320" cy="34704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-3124020" y="4771423"/>
            <a:ext cx="51480600" cy="1957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072422" y="5228885"/>
            <a:ext cx="6844332" cy="1113172"/>
            <a:chOff x="4072422" y="6600479"/>
            <a:chExt cx="6844332" cy="1113172"/>
          </a:xfrm>
        </p:grpSpPr>
        <p:sp>
          <p:nvSpPr>
            <p:cNvPr id="7" name="Rectangle 6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2422" y="660565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69180" y="6430475"/>
            <a:ext cx="1229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linguistic phenomenon: scope ambiguity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387941" y="25326184"/>
            <a:ext cx="4663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Default Values: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P(w) =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= 0.5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P(q) = uniform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surface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= 0.5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)=0.5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Manipulated values: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P(w) =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range 0.1 – 0.9 by 0.4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P(q=favored) = 0.9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68080" y="30916064"/>
            <a:ext cx="1395165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References: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Leon Bergen, Noah Goodman, and Roger Levy. 2012. That’s what she (could have) said: How alternative utterances affect language use. In Proceedings of the Cognitive Science Society. volume 34, pages 120– 125. Judith Degen and Noah D Goodman. 2014. Lost your marbles? the puzzle of dependent measures in experimental pragmatics. In Proceedings of the Annual Meeting of the Cognitive Science Society. volume 36, pages 397–402. Frank, M. C., &amp; Goodman, N. D. (2012). Predicting pragmatic reasoning in language games. Science, 336(6084), 998–998. Noah D Goodman and Michael C Frank. 2016. Pragmatic language interpretation as probabilistic inference. Trends in Cognitive Sciences 20(11):818–829. Daniel Lassiter and Noah D. Goodman. 2013. Context, scale structure, and statistics in the interpretation of positive-form adjectives. In Semantics and Linguistic Theory (SALT) 23. pages 587–610. K.J. Savinelli, Gregory Scontras, and Lisa Pearl. 2017. Modeling scope ambiguity resolution as pragmatic inference: Formalizing differences in child and adult behavior. In Proceedings of the Annual Meeting of the Cognitive Science Society. volume 39, pages 3064–3069. Michael Henry Tessler and Noah D. Goodman. 2016. A pragmatic theory of generic language.</a:t>
            </a:r>
            <a:endParaRPr lang="en-US" sz="1400" b="1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715492" y="4835393"/>
            <a:ext cx="13612" cy="28961934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135207" y="4771423"/>
            <a:ext cx="26692" cy="30345618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94230" y="14692280"/>
            <a:ext cx="143808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Savinelli et. al. (2017) articulated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 computational model of utterance endorsement that incorporated several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3200" dirty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grammatical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factors.</a:t>
            </a:r>
            <a:endParaRPr lang="en-US" sz="32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661846" y="8548986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Our contribution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3179736" y="5033299"/>
            <a:ext cx="6844332" cy="1134036"/>
            <a:chOff x="3649401" y="20790402"/>
            <a:chExt cx="6844332" cy="1134036"/>
          </a:xfrm>
        </p:grpSpPr>
        <p:sp>
          <p:nvSpPr>
            <p:cNvPr id="86" name="Rectangle 85"/>
            <p:cNvSpPr/>
            <p:nvPr/>
          </p:nvSpPr>
          <p:spPr>
            <a:xfrm>
              <a:off x="3925373" y="20844722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49401" y="2079040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Results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91693" y="11967949"/>
            <a:ext cx="6844332" cy="1115027"/>
            <a:chOff x="3383367" y="20714094"/>
            <a:chExt cx="6844332" cy="1115027"/>
          </a:xfrm>
        </p:grpSpPr>
        <p:sp>
          <p:nvSpPr>
            <p:cNvPr id="104" name="Rectangle 103"/>
            <p:cNvSpPr/>
            <p:nvPr/>
          </p:nvSpPr>
          <p:spPr>
            <a:xfrm>
              <a:off x="3925373" y="20714094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3367" y="2072112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The Model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6981" y="15949256"/>
            <a:ext cx="13930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Used Bayesian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Rational Speech Act (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RSA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) modeling framework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Frank &amp; Goodman, 2012, Goodman &amp; Stuhlmüller, 2013, Goodman &amp; Lassiter, 2015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): Language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as recursive social reasoning between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speakers and ambiguity resolution as pragmatic inference.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2589980" y="21359168"/>
            <a:ext cx="6844332" cy="1118083"/>
            <a:chOff x="4028879" y="6562112"/>
            <a:chExt cx="6844332" cy="1118083"/>
          </a:xfrm>
        </p:grpSpPr>
        <p:sp>
          <p:nvSpPr>
            <p:cNvPr id="114" name="Rectangle 113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28879" y="656211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Discussion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9671687" y="18868092"/>
            <a:ext cx="6875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Changing the two pragmatic factors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best captures the observed behavior 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0.1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0.9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No QUD favored to favoring </a:t>
            </a:r>
            <a:r>
              <a:rPr lang="en-US" sz="2800" dirty="0">
                <a:latin typeface="Courier"/>
                <a:ea typeface="Helvetica" charset="0"/>
                <a:cs typeface="Helvetica" charset="0"/>
              </a:rPr>
              <a:t>all?</a:t>
            </a:r>
            <a:r>
              <a:rPr lang="en-US" sz="28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45352" y="369412"/>
            <a:ext cx="3929260" cy="391179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423162" y="22771874"/>
            <a:ext cx="135514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Our model of ambiguity resolution in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 that previously captured children’s behavior also captures adult behavior: evidence of 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developmental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continuity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Also explains </a:t>
            </a:r>
            <a:r>
              <a:rPr lang="en-US" sz="3200" i="1" dirty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explicit contrast manipulation works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: the pragmatic factors create a situation where </a:t>
            </a:r>
            <a:r>
              <a:rPr lang="en-US" sz="3200" dirty="0">
                <a:latin typeface="Courier"/>
                <a:cs typeface="Helvetica" panose="020B0604020202020204" pitchFamily="34" charset="0"/>
              </a:rPr>
              <a:t>two-not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is still informative despite the ambiguity. </a:t>
            </a:r>
            <a:endParaRPr lang="en-US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Also supports 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exactly-two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utterance semantics to explain </a:t>
            </a:r>
            <a:r>
              <a:rPr lang="en-US" sz="3200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adult asymmetry in endorsement behavior across contexts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9481" y="7158865"/>
            <a:ext cx="11989662" cy="30931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Every horse didn’t jump over the fence.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a. 	∀ &gt;&gt; ¬ (</a:t>
            </a:r>
            <a:r>
              <a:rPr lang="en-US" sz="3500" dirty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None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b.		 ¬ &gt;&gt; ∀ (</a:t>
            </a:r>
            <a:r>
              <a:rPr lang="en-US" sz="35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 all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494979" y="13562574"/>
            <a:ext cx="7801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Interpretations: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surface,inverse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QUDs: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q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how-many?,all?,none?, 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at-least-two?,exactly-two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279185" y="13573001"/>
            <a:ext cx="55490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World states: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w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0,1,2} and 			{0,1,2,3,4}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Utterances: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u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two-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not,null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193551" y="13546757"/>
            <a:ext cx="13511739" cy="2705858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B0C2B74B-A441-4BFD-95E8-40D6ADEE7341}"/>
              </a:ext>
            </a:extLst>
          </p:cNvPr>
          <p:cNvSpPr/>
          <p:nvPr/>
        </p:nvSpPr>
        <p:spPr>
          <a:xfrm>
            <a:off x="1440500" y="22853461"/>
            <a:ext cx="11989662" cy="30931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Two frogs didn’t jump over the rock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a. 	2 &gt;&gt; ¬ (</a:t>
            </a:r>
            <a:r>
              <a:rPr lang="en-US" sz="3500" dirty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frogs are such that they did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n’t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jump.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b.		 ¬ &gt;&gt; 2 (</a:t>
            </a:r>
            <a:r>
              <a:rPr lang="en-US" sz="35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It is 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the case that 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frogs jumped.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7BF042B-9C15-46E9-BF43-63E86A777B20}"/>
              </a:ext>
            </a:extLst>
          </p:cNvPr>
          <p:cNvSpPr txBox="1"/>
          <p:nvPr/>
        </p:nvSpPr>
        <p:spPr>
          <a:xfrm>
            <a:off x="1154002" y="13815823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Why do children behave differently than adults?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7CDAF56-BA52-4BC5-A6D1-3675E718FA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985" y="27309345"/>
            <a:ext cx="8043067" cy="649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C0735CB4-5FC5-4345-87E5-288020E50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218" y="28085149"/>
            <a:ext cx="9401297" cy="6927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1DF447F-C340-41C3-9C88-2ACF07DD4B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218" y="28901095"/>
            <a:ext cx="6890809" cy="1057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7B8CBF04-3631-450C-82E1-6B62E5966A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831" y="6503067"/>
            <a:ext cx="10544175" cy="29813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613E970-06E9-4139-AD28-CB17625790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60" y="12400591"/>
            <a:ext cx="4943475" cy="322897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09C2DA8E-62D0-4C63-A4AB-8CBB3C23E455}"/>
              </a:ext>
            </a:extLst>
          </p:cNvPr>
          <p:cNvSpPr txBox="1"/>
          <p:nvPr/>
        </p:nvSpPr>
        <p:spPr>
          <a:xfrm>
            <a:off x="36584013" y="18804191"/>
            <a:ext cx="6891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Same </a:t>
            </a:r>
            <a:r>
              <a:rPr lang="en-US" sz="2800" dirty="0" smtClean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parameter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settings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=0.1, no QUD favored) that yielded poor 1-of-2 endorsement yield high 2-of-4 endorsement </a:t>
            </a:r>
            <a:r>
              <a:rPr lang="en-US" sz="2800" dirty="0" smtClean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if inverse scope is hard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and use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exactly-two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semantics.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9C696C9D-2FF4-4A72-A589-A748EA6F0595}"/>
              </a:ext>
            </a:extLst>
          </p:cNvPr>
          <p:cNvSpPr/>
          <p:nvPr/>
        </p:nvSpPr>
        <p:spPr>
          <a:xfrm>
            <a:off x="14743980" y="27298021"/>
            <a:ext cx="9661931" cy="785171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24BF3BE1-03F9-4A37-9761-A770594C1EFB}"/>
              </a:ext>
            </a:extLst>
          </p:cNvPr>
          <p:cNvSpPr/>
          <p:nvPr/>
        </p:nvSpPr>
        <p:spPr>
          <a:xfrm>
            <a:off x="14741885" y="28083191"/>
            <a:ext cx="9646585" cy="779411"/>
          </a:xfrm>
          <a:prstGeom prst="rect">
            <a:avLst/>
          </a:prstGeom>
          <a:solidFill>
            <a:srgbClr val="00B15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64120A37-57DE-414A-99B0-6ADD6D0BD2BD}"/>
              </a:ext>
            </a:extLst>
          </p:cNvPr>
          <p:cNvSpPr/>
          <p:nvPr/>
        </p:nvSpPr>
        <p:spPr>
          <a:xfrm>
            <a:off x="14743980" y="28860862"/>
            <a:ext cx="9627049" cy="1414059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90FEB113-8687-4CB0-B8A2-2A217A19E1E7}"/>
              </a:ext>
            </a:extLst>
          </p:cNvPr>
          <p:cNvSpPr/>
          <p:nvPr/>
        </p:nvSpPr>
        <p:spPr>
          <a:xfrm>
            <a:off x="29424331" y="27230149"/>
            <a:ext cx="145334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Underscores 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complexity of the disambiguation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Confluence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of factors contributes to how these ambiguities are resolved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solidFill>
                  <a:srgbClr val="BA4D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Pragmatics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seems to matter more, but </a:t>
            </a:r>
            <a:r>
              <a:rPr lang="en-US" sz="3200" dirty="0">
                <a:solidFill>
                  <a:srgbClr val="00AEE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scope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is still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matters (especially for adult behavior)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917823" y="10988226"/>
            <a:ext cx="1095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Which combination of settings capture adult behavior?</a:t>
            </a:r>
            <a:endParaRPr lang="en-US" sz="3200" b="1" dirty="0">
              <a:solidFill>
                <a:srgbClr val="002060"/>
              </a:solidFill>
              <a:latin typeface="Courier"/>
              <a:ea typeface="Helvetica" charset="0"/>
              <a:cs typeface="Helvetica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F25DB67-E21E-4EE0-821F-CA444EDA7760}"/>
              </a:ext>
            </a:extLst>
          </p:cNvPr>
          <p:cNvSpPr txBox="1"/>
          <p:nvPr/>
        </p:nvSpPr>
        <p:spPr>
          <a:xfrm>
            <a:off x="1516680" y="12381863"/>
            <a:ext cx="6645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Adults:               Children: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1FF0FE8B-F778-4FE7-A47F-74E6E54E8A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1149" y="10436869"/>
            <a:ext cx="2326828" cy="14908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D45B3ADA-1EE0-4D85-90F2-75D879F9C9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05766" y="11179233"/>
            <a:ext cx="729855" cy="6949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32417F60-1B96-4AE0-8F1E-8626603FAC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14249" y="10474250"/>
            <a:ext cx="581805" cy="58440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A9BD64BF-7B3B-4620-9AAD-1B791541DD3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100274" y="10539239"/>
            <a:ext cx="519414" cy="51941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1AE674A-2320-46A1-A1DE-CBC9EC3467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321162" y="12005970"/>
            <a:ext cx="1150078" cy="10950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2E1B66E9-FF70-4036-A65B-8F3BD9E9C97A}"/>
              </a:ext>
            </a:extLst>
          </p:cNvPr>
          <p:cNvSpPr txBox="1"/>
          <p:nvPr/>
        </p:nvSpPr>
        <p:spPr>
          <a:xfrm>
            <a:off x="8587747" y="11982355"/>
            <a:ext cx="39773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2-of-3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context: </a:t>
            </a:r>
          </a:p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surface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is </a:t>
            </a:r>
            <a:r>
              <a:rPr lang="en-US" sz="3200" dirty="0">
                <a:solidFill>
                  <a:srgbClr val="EF00A9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false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and 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inverse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is </a:t>
            </a:r>
            <a:r>
              <a:rPr lang="en-US" sz="3200" dirty="0" smtClean="0">
                <a:solidFill>
                  <a:srgbClr val="2E34FF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true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D50A0F5-7160-4A62-90CC-11FD680298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86" y="12117753"/>
            <a:ext cx="1028357" cy="1028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1917D98-D46F-4A6F-BD9F-EF82252224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7" y="12095386"/>
            <a:ext cx="1050724" cy="105072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C5E5002A-D77A-41CC-A94F-FDCAC3484728}"/>
              </a:ext>
            </a:extLst>
          </p:cNvPr>
          <p:cNvSpPr/>
          <p:nvPr/>
        </p:nvSpPr>
        <p:spPr>
          <a:xfrm>
            <a:off x="244885" y="20003011"/>
            <a:ext cx="14380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Upshot: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Pragmatic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factors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of </a:t>
            </a:r>
            <a:r>
              <a:rPr lang="en-US" sz="3200" b="1" dirty="0">
                <a:solidFill>
                  <a:srgbClr val="BA4DFF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world knowledge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and beliefs about the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b="1" dirty="0">
                <a:solidFill>
                  <a:srgbClr val="BA4DFF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question under discussion (QUD)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play a stronger role than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grammatical factor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of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b="1" dirty="0">
                <a:solidFill>
                  <a:srgbClr val="00AEE5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scope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when disambiguating </a:t>
            </a:r>
            <a:r>
              <a:rPr lang="en-US" sz="3200" dirty="0">
                <a:latin typeface="Courier"/>
                <a:ea typeface="Helvetica" charset="0"/>
                <a:cs typeface="Helvetica" panose="020B0604020202020204" pitchFamily="34" charset="0"/>
              </a:rPr>
              <a:t>every-not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15FAEA7-7BCB-480A-B1FC-E584B362FE49}"/>
              </a:ext>
            </a:extLst>
          </p:cNvPr>
          <p:cNvSpPr txBox="1"/>
          <p:nvPr/>
        </p:nvSpPr>
        <p:spPr>
          <a:xfrm>
            <a:off x="1471367" y="10391598"/>
            <a:ext cx="6349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 truth-value judgment task (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TVJT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is used to measure listener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endorsement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C82A87E-0398-41AF-8E8A-7737BCA27A61}"/>
              </a:ext>
            </a:extLst>
          </p:cNvPr>
          <p:cNvSpPr txBox="1"/>
          <p:nvPr/>
        </p:nvSpPr>
        <p:spPr>
          <a:xfrm>
            <a:off x="705677" y="21830351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But adults sometimes behave like children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A6A82181-BA23-4000-AFF8-5BACBBD4E665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53565" y="26219875"/>
            <a:ext cx="512571" cy="55054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4B4BF239-E50E-4A30-A707-D52EE4BDCA56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26795" y="26219875"/>
            <a:ext cx="514859" cy="55054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BB737A67-FCB1-41FF-AE8B-78E965EEC25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68833" y="26868364"/>
            <a:ext cx="1398393" cy="139999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626F1E55-B4C2-4AE8-9EFC-1C3DAD2CAF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52659" y="27197221"/>
            <a:ext cx="1063939" cy="106573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56C90813-5900-44B7-BC9D-76B11381C6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0311" y="27230149"/>
            <a:ext cx="1063939" cy="10657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9A9D56A7-0F69-4F6F-AF60-A13ABF896C75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41933" y="26203248"/>
            <a:ext cx="512571" cy="51485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xmlns="" id="{81B744A5-C864-4276-A19E-A093C1E2A518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915163" y="26203248"/>
            <a:ext cx="514859" cy="51485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xmlns="" id="{3314CD18-1027-4B19-BE03-6C973E145C68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57201" y="26906799"/>
            <a:ext cx="1398393" cy="130924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B1980238-2086-4004-8AFC-EE824AEA74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1027" y="27213990"/>
            <a:ext cx="1063939" cy="99665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xmlns="" id="{4CBDC05C-07E1-429B-A1C6-DB21A3783D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8679" y="27246918"/>
            <a:ext cx="1063939" cy="99665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63B33A4E-F27D-4D33-8817-A17BD497C8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4899" y="26929103"/>
            <a:ext cx="1063939" cy="99665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F68845D-524C-4BD2-A86E-6ED3D20E3FD4}"/>
              </a:ext>
            </a:extLst>
          </p:cNvPr>
          <p:cNvSpPr txBox="1"/>
          <p:nvPr/>
        </p:nvSpPr>
        <p:spPr>
          <a:xfrm>
            <a:off x="2391877" y="28329688"/>
            <a:ext cx="361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2-of-4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context: </a:t>
            </a:r>
          </a:p>
          <a:p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32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true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and </a:t>
            </a:r>
            <a:endParaRPr lang="en-US" sz="3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32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false</a:t>
            </a:r>
            <a:endParaRPr lang="en-US" sz="500" dirty="0">
              <a:solidFill>
                <a:srgbClr val="EF00A9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5F066279-2386-4311-AC66-B7817477E824}"/>
              </a:ext>
            </a:extLst>
          </p:cNvPr>
          <p:cNvSpPr txBox="1"/>
          <p:nvPr/>
        </p:nvSpPr>
        <p:spPr>
          <a:xfrm>
            <a:off x="8897659" y="28402405"/>
            <a:ext cx="3775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1-of-2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context: </a:t>
            </a:r>
          </a:p>
          <a:p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32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false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and </a:t>
            </a:r>
            <a:endParaRPr lang="en-US" sz="3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32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true</a:t>
            </a:r>
            <a:endParaRPr lang="en-US" sz="500" dirty="0">
              <a:solidFill>
                <a:srgbClr val="2E34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3D08E1A0-E944-4A91-94A0-2D5F3E0AF5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61" y="29974536"/>
            <a:ext cx="1028357" cy="1028357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xmlns="" id="{C0D67976-BA3A-42DC-8EE1-3F38B51256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88" y="29978663"/>
            <a:ext cx="1050724" cy="105072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41ACA53-4D30-41B1-8DC5-BE7BFA228A90}"/>
              </a:ext>
            </a:extLst>
          </p:cNvPr>
          <p:cNvSpPr txBox="1"/>
          <p:nvPr/>
        </p:nvSpPr>
        <p:spPr>
          <a:xfrm>
            <a:off x="15405113" y="5085088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Open Questions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F2D2328-C151-4229-93B3-99683B48B33B}"/>
              </a:ext>
            </a:extLst>
          </p:cNvPr>
          <p:cNvSpPr txBox="1"/>
          <p:nvPr/>
        </p:nvSpPr>
        <p:spPr>
          <a:xfrm>
            <a:off x="15233770" y="5940489"/>
            <a:ext cx="13504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b="1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Developmental continuity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: Are child and adult ambiguity behavior in context qualitatively similar? (= same underlying mechanisms)</a:t>
            </a:r>
          </a:p>
          <a:p>
            <a:pPr lvl="2" indent="-457200">
              <a:buFont typeface="Wingdings" charset="2"/>
              <a:buChar char="v"/>
            </a:pP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Why does the explicit contrast clause work</a:t>
            </a:r>
            <a:r>
              <a:rPr lang="en-US" sz="3200" dirty="0">
                <a:solidFill>
                  <a:srgbClr val="BA4DFF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for adults with </a:t>
            </a:r>
            <a:r>
              <a:rPr lang="en-US" sz="3200" dirty="0">
                <a:latin typeface="Courier"/>
                <a:ea typeface="Courier" charset="0"/>
                <a:cs typeface="Helvetica" panose="020B0604020202020204" pitchFamily="34" charset="0"/>
              </a:rPr>
              <a:t>two-not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?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solidFill>
                  <a:schemeClr val="accent6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What </a:t>
            </a:r>
            <a:r>
              <a:rPr lang="en-US" sz="3200" dirty="0">
                <a:solidFill>
                  <a:schemeClr val="accent6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causes the asymmetry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in adult behavior across the two contexts? 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B3B34038-9853-4593-A8AA-B454BADC5ABD}"/>
              </a:ext>
            </a:extLst>
          </p:cNvPr>
          <p:cNvSpPr txBox="1"/>
          <p:nvPr/>
        </p:nvSpPr>
        <p:spPr>
          <a:xfrm>
            <a:off x="15263592" y="9363491"/>
            <a:ext cx="136008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Extend model from Savinelli et. al. (2017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) to capture adult ambiguity resolution behavior in context.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If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the same model can account for children’s behavior in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and adult behavior in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  <a:sym typeface="Wingdings"/>
              </a:rPr>
              <a:t>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developmental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continuity.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32CA0A8-D98E-4213-92C4-317E441206B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1" y="16475564"/>
            <a:ext cx="6447022" cy="6160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974D2D4-2650-47DF-9AA0-8C49A7307C5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926" y="16499635"/>
            <a:ext cx="5347794" cy="266018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xmlns="" id="{B3EE7110-856B-46D6-9CFB-8482D7DDC650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156465" y="6693523"/>
            <a:ext cx="310167" cy="34875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xmlns="" id="{79BB3D35-4FF9-4E86-923C-8AD58EA57CDE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026310" y="6689596"/>
            <a:ext cx="311551" cy="348757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xmlns="" id="{6318BF93-B199-4672-99FE-687EB4DA3877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789149" y="7286134"/>
            <a:ext cx="846196" cy="886858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5C8A2725-7DC1-4704-A999-B3F3F25739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60181" y="7485932"/>
            <a:ext cx="643810" cy="67511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xmlns="" id="{FB1F7ADD-415F-4E7C-AEE4-898218AE25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84775" y="7552765"/>
            <a:ext cx="643810" cy="675116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A3EE292F-D3D0-428F-BDD9-EE369AA555DE}"/>
              </a:ext>
            </a:extLst>
          </p:cNvPr>
          <p:cNvSpPr txBox="1"/>
          <p:nvPr/>
        </p:nvSpPr>
        <p:spPr>
          <a:xfrm>
            <a:off x="29580623" y="8261852"/>
            <a:ext cx="3251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ea typeface="Helvetica" charset="0"/>
                <a:cs typeface="Helvetica" charset="0"/>
              </a:rPr>
              <a:t>t</a:t>
            </a:r>
            <a:r>
              <a:rPr lang="en-US" sz="3200" dirty="0" smtClean="0">
                <a:latin typeface="Courier"/>
                <a:ea typeface="Helvetica" charset="0"/>
                <a:cs typeface="Helvetica" charset="0"/>
              </a:rPr>
              <a:t>wo-not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Adults: 27.5%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7C150472-22E3-4FF3-872F-B098DA9BF120}"/>
              </a:ext>
            </a:extLst>
          </p:cNvPr>
          <p:cNvSpPr txBox="1"/>
          <p:nvPr/>
        </p:nvSpPr>
        <p:spPr>
          <a:xfrm>
            <a:off x="29533484" y="9599800"/>
            <a:ext cx="14263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Replicates previous work modeling children’s behavior with </a:t>
            </a:r>
            <a:r>
              <a:rPr lang="en-US" sz="3200" dirty="0" smtClean="0">
                <a:latin typeface="Courier"/>
                <a:ea typeface="Helvetica" charset="0"/>
                <a:cs typeface="Helvetica" charset="0"/>
              </a:rPr>
              <a:t>every-not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200" dirty="0" smtClean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factors impact behavior more than </a:t>
            </a:r>
            <a:r>
              <a:rPr lang="en-US" sz="3200" dirty="0" smtClean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grammatical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factor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xmlns="" id="{B9E63752-B056-4BC0-993C-71C6A9B35D6B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693305" y="16248248"/>
            <a:ext cx="846196" cy="88685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xmlns="" id="{B5A7751E-FFB4-4A1A-90AF-5A4CECBA4A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64337" y="16448046"/>
            <a:ext cx="643810" cy="67511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xmlns="" id="{73CB8EB3-B019-47EB-B75F-F5F1812559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88931" y="16514879"/>
            <a:ext cx="643810" cy="67511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B8ABCD8D-7AB3-4BE8-9866-CD5EBA48CAC3}"/>
              </a:ext>
            </a:extLst>
          </p:cNvPr>
          <p:cNvSpPr txBox="1"/>
          <p:nvPr/>
        </p:nvSpPr>
        <p:spPr>
          <a:xfrm>
            <a:off x="30757800" y="17441183"/>
            <a:ext cx="471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Two-not</a:t>
            </a:r>
          </a:p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Adults: </a:t>
            </a:r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27.5%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92.5%</a:t>
            </a:r>
            <a:endParaRPr lang="en-US" sz="3200" dirty="0">
              <a:solidFill>
                <a:srgbClr val="00B1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F6817123-A7B3-4C92-958C-C13CF38A6E38}"/>
              </a:ext>
            </a:extLst>
          </p:cNvPr>
          <p:cNvSpPr/>
          <p:nvPr/>
        </p:nvSpPr>
        <p:spPr>
          <a:xfrm>
            <a:off x="29339369" y="6524470"/>
            <a:ext cx="14263707" cy="2965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E98926B9-62E4-40DE-BD1D-9D5FC999DD4A}"/>
              </a:ext>
            </a:extLst>
          </p:cNvPr>
          <p:cNvSpPr/>
          <p:nvPr/>
        </p:nvSpPr>
        <p:spPr>
          <a:xfrm>
            <a:off x="30485944" y="12328961"/>
            <a:ext cx="5116471" cy="645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8047CB-EC8D-4B4F-A0D3-30378AAC069B}"/>
              </a:ext>
            </a:extLst>
          </p:cNvPr>
          <p:cNvSpPr/>
          <p:nvPr/>
        </p:nvSpPr>
        <p:spPr>
          <a:xfrm>
            <a:off x="33109240" y="12417545"/>
            <a:ext cx="1050292" cy="2605892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xmlns="" id="{F293C8EA-F375-4F53-9F35-F59CB0A6E534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572730" y="15562714"/>
            <a:ext cx="504756" cy="5675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xmlns="" id="{C57A6062-9AA2-4671-855D-5583E0313095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235043" y="15562714"/>
            <a:ext cx="438251" cy="49058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xmlns="" id="{A4475436-0F09-4EDF-9CBF-B50FE2185A96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8932729" y="16073585"/>
            <a:ext cx="1100271" cy="115314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B349EB11-C20A-4667-A424-E10A4DF13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6977" y="16657674"/>
            <a:ext cx="979576" cy="102720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3D034900-B05E-413E-8FC5-D0417F4944E5}"/>
              </a:ext>
            </a:extLst>
          </p:cNvPr>
          <p:cNvSpPr/>
          <p:nvPr/>
        </p:nvSpPr>
        <p:spPr>
          <a:xfrm>
            <a:off x="36924630" y="12341428"/>
            <a:ext cx="5116471" cy="645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D52CCF49-DDCD-4DFF-8F14-068AA5E10A55}"/>
              </a:ext>
            </a:extLst>
          </p:cNvPr>
          <p:cNvSpPr/>
          <p:nvPr/>
        </p:nvSpPr>
        <p:spPr>
          <a:xfrm>
            <a:off x="39572535" y="12417544"/>
            <a:ext cx="780356" cy="282156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A001FA66-1292-4BDE-AE87-3F25E5399FD2}"/>
              </a:ext>
            </a:extLst>
          </p:cNvPr>
          <p:cNvSpPr/>
          <p:nvPr/>
        </p:nvSpPr>
        <p:spPr>
          <a:xfrm>
            <a:off x="29411580" y="29698786"/>
            <a:ext cx="14533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Computational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modeling can help us refine our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theories about 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language representation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Here: We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can manipulate the semantics of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ways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behavioral experiments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can’t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Two matters!</a:t>
            </a:r>
          </a:p>
          <a:p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xmlns="" id="{81AE674A-2320-46A1-A1DE-CBC9EC3467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59543" y="11149010"/>
            <a:ext cx="1150078" cy="109507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EEAA3936-7914-4CE9-99DB-DF7A4AA95BA1}"/>
              </a:ext>
            </a:extLst>
          </p:cNvPr>
          <p:cNvSpPr txBox="1"/>
          <p:nvPr/>
        </p:nvSpPr>
        <p:spPr>
          <a:xfrm>
            <a:off x="5783686" y="26130710"/>
            <a:ext cx="331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Musolino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&amp;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Lidz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2003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EAA3936-7914-4CE9-99DB-DF7A4AA95BA1}"/>
              </a:ext>
            </a:extLst>
          </p:cNvPr>
          <p:cNvSpPr txBox="1"/>
          <p:nvPr/>
        </p:nvSpPr>
        <p:spPr>
          <a:xfrm>
            <a:off x="6817087" y="26805178"/>
            <a:ext cx="1778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Adults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63734" y="29952169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27.5</a:t>
            </a: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% endorsement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00768" y="30013059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100%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230" y="29964158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/>
          </a:p>
        </p:txBody>
      </p:sp>
      <p:sp>
        <p:nvSpPr>
          <p:cNvPr id="172" name="Rectangle 171"/>
          <p:cNvSpPr/>
          <p:nvPr/>
        </p:nvSpPr>
        <p:spPr>
          <a:xfrm>
            <a:off x="6975922" y="29964157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/>
          </a:p>
        </p:txBody>
      </p:sp>
      <p:sp>
        <p:nvSpPr>
          <p:cNvPr id="176" name="Rectangle 175"/>
          <p:cNvSpPr/>
          <p:nvPr/>
        </p:nvSpPr>
        <p:spPr>
          <a:xfrm>
            <a:off x="5692846" y="31263700"/>
            <a:ext cx="32528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explicit contrast +</a:t>
            </a:r>
          </a:p>
          <a:p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350476" y="32194715"/>
            <a:ext cx="6847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latin typeface="Helvetica" charset="0"/>
                <a:ea typeface="Helvetica" charset="0"/>
                <a:cs typeface="Helvetica" charset="0"/>
              </a:rPr>
              <a:t>Two frogs jumped over the fence, but</a:t>
            </a:r>
            <a:r>
              <a:rPr lang="mr-IN" sz="2800" b="1" i="1" dirty="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800" b="1" i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xmlns="" id="{3D08E1A0-E944-4A91-94A0-2D5F3E0AF5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776" y="31606638"/>
            <a:ext cx="1028357" cy="1028357"/>
          </a:xfrm>
          <a:prstGeom prst="rect">
            <a:avLst/>
          </a:prstGeom>
        </p:spPr>
      </p:pic>
      <p:sp>
        <p:nvSpPr>
          <p:cNvPr id="179" name="Rectangle 178"/>
          <p:cNvSpPr/>
          <p:nvPr/>
        </p:nvSpPr>
        <p:spPr>
          <a:xfrm>
            <a:off x="11063734" y="31501933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92.5%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2070072" y="19378346"/>
            <a:ext cx="6693550" cy="5146231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075143" y="19478637"/>
            <a:ext cx="66301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Pragmatic speaker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behavior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modeled separately in 1-of-2 vs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2-of-4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contexts.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 the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2-of-4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contexts: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two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additional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QUD: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at-least-two?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or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exactly-two?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two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different interpretations of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two: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at-least-two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semantics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vs.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exactly-two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semantics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347111" y="11603998"/>
            <a:ext cx="5586086" cy="60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explicit </a:t>
            </a:r>
            <a:r>
              <a:rPr lang="en-US" sz="320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contrast </a:t>
            </a:r>
            <a:r>
              <a:rPr lang="en-US" sz="3200" smtClean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manipulation</a:t>
            </a:r>
            <a:endParaRPr lang="en-US" sz="3200" dirty="0">
              <a:solidFill>
                <a:srgbClr val="FF7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118047CB-EC8D-4B4F-A0D3-30378AAC069B}"/>
              </a:ext>
            </a:extLst>
          </p:cNvPr>
          <p:cNvSpPr/>
          <p:nvPr/>
        </p:nvSpPr>
        <p:spPr>
          <a:xfrm>
            <a:off x="31888931" y="14077763"/>
            <a:ext cx="948385" cy="94567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6708077" y="11630223"/>
            <a:ext cx="558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3200" smtClean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symmetry </a:t>
            </a:r>
            <a:r>
              <a:rPr lang="en-US" sz="3200" dirty="0" smtClean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in 1-of-2 vs. 2-of-4</a:t>
            </a:r>
            <a:endParaRPr lang="en-US" sz="3200" dirty="0">
              <a:solidFill>
                <a:schemeClr val="accent6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xmlns="" id="{8D050889-FB9D-491E-A95E-778F47B1E4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21702" y="15965223"/>
            <a:ext cx="895333" cy="938869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B349EB11-C20A-4667-A424-E10A4DF13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010" y="16514879"/>
            <a:ext cx="902547" cy="946434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B8ABCD8D-7AB3-4BE8-9866-CD5EBA48CAC3}"/>
              </a:ext>
            </a:extLst>
          </p:cNvPr>
          <p:cNvSpPr txBox="1"/>
          <p:nvPr/>
        </p:nvSpPr>
        <p:spPr>
          <a:xfrm>
            <a:off x="37152105" y="17479759"/>
            <a:ext cx="471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Two-not</a:t>
            </a:r>
          </a:p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Adults: </a:t>
            </a:r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100</a:t>
            </a:r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%</a:t>
            </a:r>
            <a:endParaRPr lang="en-US" sz="3200" dirty="0">
              <a:solidFill>
                <a:srgbClr val="00B1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xmlns="" id="{D0537AEA-9B42-407A-824E-FFBD9B10FDE9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flipH="1">
            <a:off x="32086129" y="15735671"/>
            <a:ext cx="439817" cy="49453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xmlns="" id="{BCAAE46D-ABE3-49E7-BC35-507A048C1266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flipH="1">
            <a:off x="33891562" y="15735671"/>
            <a:ext cx="397414" cy="4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6460</TotalTime>
  <Words>905</Words>
  <Application>Microsoft Macintosh PowerPoint</Application>
  <PresentationFormat>Custom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Courier</vt:lpstr>
      <vt:lpstr>Helvetica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K.J. Savinelli</dc:creator>
  <cp:lastModifiedBy>lisa.s.pearl@gmail.com</cp:lastModifiedBy>
  <cp:revision>253</cp:revision>
  <dcterms:created xsi:type="dcterms:W3CDTF">2017-02-07T03:09:06Z</dcterms:created>
  <dcterms:modified xsi:type="dcterms:W3CDTF">2017-12-20T19:59:23Z</dcterms:modified>
</cp:coreProperties>
</file>