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A00"/>
    <a:srgbClr val="FF0066"/>
    <a:srgbClr val="11FD49"/>
    <a:srgbClr val="00B0F0"/>
    <a:srgbClr val="EAE523"/>
    <a:srgbClr val="2F5697"/>
    <a:srgbClr val="E1A90D"/>
    <a:srgbClr val="00B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4" autoAdjust="0"/>
    <p:restoredTop sz="96282" autoAdjust="0"/>
  </p:normalViewPr>
  <p:slideViewPr>
    <p:cSldViewPr snapToGrid="0">
      <p:cViewPr>
        <p:scale>
          <a:sx n="39" d="100"/>
          <a:sy n="39" d="100"/>
        </p:scale>
        <p:origin x="4296" y="79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1D706-F017-FD44-88D8-6905872D61FE}" type="doc">
      <dgm:prSet loTypeId="urn:microsoft.com/office/officeart/2009/layout/CircleArrowProcess" loCatId="" qsTypeId="urn:microsoft.com/office/officeart/2005/8/quickstyle/simple4" qsCatId="simple" csTypeId="urn:microsoft.com/office/officeart/2005/8/colors/accent1_2" csCatId="accent1" phldr="1"/>
      <dgm:spPr/>
      <dgm:t>
        <a:bodyPr/>
        <a:lstStyle/>
        <a:p>
          <a:endParaRPr lang="en-US"/>
        </a:p>
      </dgm:t>
    </dgm:pt>
    <dgm:pt modelId="{1789D647-2489-4848-9A26-235FB3D1F445}">
      <dgm:prSet phldrT="[Text]"/>
      <dgm:spPr/>
      <dgm:t>
        <a:bodyPr/>
        <a:lstStyle/>
        <a:p>
          <a:r>
            <a:rPr lang="en-US" dirty="0"/>
            <a:t>Scope </a:t>
          </a:r>
        </a:p>
        <a:p>
          <a:r>
            <a:rPr lang="en-US" dirty="0"/>
            <a:t>manipulation</a:t>
          </a:r>
        </a:p>
      </dgm:t>
    </dgm:pt>
    <dgm:pt modelId="{34DCF5B2-51D9-014D-AA80-13430F13CC75}" type="parTrans" cxnId="{92A58827-15F8-7E4B-AE37-21C40438A6ED}">
      <dgm:prSet/>
      <dgm:spPr/>
      <dgm:t>
        <a:bodyPr/>
        <a:lstStyle/>
        <a:p>
          <a:endParaRPr lang="en-US"/>
        </a:p>
      </dgm:t>
    </dgm:pt>
    <dgm:pt modelId="{72C663D2-9591-BA4D-A349-8D8BC9DDC2FC}" type="sibTrans" cxnId="{92A58827-15F8-7E4B-AE37-21C40438A6ED}">
      <dgm:prSet/>
      <dgm:spPr/>
      <dgm:t>
        <a:bodyPr/>
        <a:lstStyle/>
        <a:p>
          <a:endParaRPr lang="en-US"/>
        </a:p>
      </dgm:t>
    </dgm:pt>
    <dgm:pt modelId="{F8AEA3BC-9BCC-4946-B4B7-6FC44289BCCC}">
      <dgm:prSet phldrT="[Text]"/>
      <dgm:spPr/>
      <dgm:t>
        <a:bodyPr/>
        <a:lstStyle/>
        <a:p>
          <a:r>
            <a:rPr lang="en-US" dirty="0"/>
            <a:t>World manipulation</a:t>
          </a:r>
        </a:p>
      </dgm:t>
    </dgm:pt>
    <dgm:pt modelId="{03D13353-7593-D643-AF0E-CE20F814132B}" type="parTrans" cxnId="{D4B96F52-BD79-F446-AA12-8F796CD6BA96}">
      <dgm:prSet/>
      <dgm:spPr/>
      <dgm:t>
        <a:bodyPr/>
        <a:lstStyle/>
        <a:p>
          <a:endParaRPr lang="en-US"/>
        </a:p>
      </dgm:t>
    </dgm:pt>
    <dgm:pt modelId="{DD10A488-A756-BA4C-B2EB-3B00C4B12F82}" type="sibTrans" cxnId="{D4B96F52-BD79-F446-AA12-8F796CD6BA96}">
      <dgm:prSet/>
      <dgm:spPr/>
      <dgm:t>
        <a:bodyPr/>
        <a:lstStyle/>
        <a:p>
          <a:endParaRPr lang="en-US"/>
        </a:p>
      </dgm:t>
    </dgm:pt>
    <dgm:pt modelId="{B7669CF0-A41E-1444-851C-485CA7C02540}">
      <dgm:prSet phldrT="[Text]"/>
      <dgm:spPr/>
      <dgm:t>
        <a:bodyPr/>
        <a:lstStyle/>
        <a:p>
          <a:r>
            <a:rPr lang="en-US" dirty="0"/>
            <a:t>QUD manipulation</a:t>
          </a:r>
        </a:p>
      </dgm:t>
    </dgm:pt>
    <dgm:pt modelId="{FF660795-3A5A-6A49-A9E8-DFDE5D70F409}" type="parTrans" cxnId="{BB4796D1-AB16-B146-81B7-D19385836730}">
      <dgm:prSet/>
      <dgm:spPr/>
      <dgm:t>
        <a:bodyPr/>
        <a:lstStyle/>
        <a:p>
          <a:endParaRPr lang="en-US"/>
        </a:p>
      </dgm:t>
    </dgm:pt>
    <dgm:pt modelId="{C0D21771-88C4-E442-B3B2-6B04B603237A}" type="sibTrans" cxnId="{BB4796D1-AB16-B146-81B7-D19385836730}">
      <dgm:prSet/>
      <dgm:spPr/>
      <dgm:t>
        <a:bodyPr/>
        <a:lstStyle/>
        <a:p>
          <a:endParaRPr lang="en-US"/>
        </a:p>
      </dgm:t>
    </dgm:pt>
    <dgm:pt modelId="{3B8CBF02-C333-1D4B-9642-84564CD7F192}" type="pres">
      <dgm:prSet presAssocID="{EC01D706-F017-FD44-88D8-6905872D61FE}" presName="Name0" presStyleCnt="0">
        <dgm:presLayoutVars>
          <dgm:chMax val="7"/>
          <dgm:chPref val="7"/>
          <dgm:dir/>
          <dgm:animLvl val="lvl"/>
        </dgm:presLayoutVars>
      </dgm:prSet>
      <dgm:spPr/>
      <dgm:t>
        <a:bodyPr/>
        <a:lstStyle/>
        <a:p>
          <a:endParaRPr lang="en-US"/>
        </a:p>
      </dgm:t>
    </dgm:pt>
    <dgm:pt modelId="{E4CCFA41-F774-A94E-A04B-50D8C7DE50ED}" type="pres">
      <dgm:prSet presAssocID="{1789D647-2489-4848-9A26-235FB3D1F445}" presName="Accent1" presStyleCnt="0"/>
      <dgm:spPr/>
    </dgm:pt>
    <dgm:pt modelId="{794855B9-E1C7-EA44-A3C5-969D1C853DE2}" type="pres">
      <dgm:prSet presAssocID="{1789D647-2489-4848-9A26-235FB3D1F445}" presName="Accent" presStyleLbl="node1" presStyleIdx="0" presStyleCnt="3"/>
      <dgm:spPr>
        <a:gradFill rotWithShape="0">
          <a:gsLst>
            <a:gs pos="0">
              <a:srgbClr val="FF7A00"/>
            </a:gs>
            <a:gs pos="99000">
              <a:srgbClr val="7030A0"/>
            </a:gs>
          </a:gsLst>
        </a:gradFill>
      </dgm:spPr>
    </dgm:pt>
    <dgm:pt modelId="{70886D2B-160E-C44F-B061-82C93659D59B}" type="pres">
      <dgm:prSet presAssocID="{1789D647-2489-4848-9A26-235FB3D1F445}" presName="Parent1" presStyleLbl="revTx" presStyleIdx="0" presStyleCnt="3">
        <dgm:presLayoutVars>
          <dgm:chMax val="1"/>
          <dgm:chPref val="1"/>
          <dgm:bulletEnabled val="1"/>
        </dgm:presLayoutVars>
      </dgm:prSet>
      <dgm:spPr/>
      <dgm:t>
        <a:bodyPr/>
        <a:lstStyle/>
        <a:p>
          <a:endParaRPr lang="en-US"/>
        </a:p>
      </dgm:t>
    </dgm:pt>
    <dgm:pt modelId="{0B5AB86D-1A4C-2540-A7C7-76622F06963F}" type="pres">
      <dgm:prSet presAssocID="{F8AEA3BC-9BCC-4946-B4B7-6FC44289BCCC}" presName="Accent2" presStyleCnt="0"/>
      <dgm:spPr/>
    </dgm:pt>
    <dgm:pt modelId="{CBF31BBC-47E7-7340-ACC3-51B25670D9D4}" type="pres">
      <dgm:prSet presAssocID="{F8AEA3BC-9BCC-4946-B4B7-6FC44289BCCC}" presName="Accent" presStyleLbl="node1" presStyleIdx="1" presStyleCnt="3"/>
      <dgm:spPr>
        <a:solidFill>
          <a:srgbClr val="7030A0"/>
        </a:solidFill>
      </dgm:spPr>
    </dgm:pt>
    <dgm:pt modelId="{D6B48E76-4AAC-CD48-8B71-6E8F654914BB}" type="pres">
      <dgm:prSet presAssocID="{F8AEA3BC-9BCC-4946-B4B7-6FC44289BCCC}" presName="Parent2" presStyleLbl="revTx" presStyleIdx="1" presStyleCnt="3">
        <dgm:presLayoutVars>
          <dgm:chMax val="1"/>
          <dgm:chPref val="1"/>
          <dgm:bulletEnabled val="1"/>
        </dgm:presLayoutVars>
      </dgm:prSet>
      <dgm:spPr/>
      <dgm:t>
        <a:bodyPr/>
        <a:lstStyle/>
        <a:p>
          <a:endParaRPr lang="en-US"/>
        </a:p>
      </dgm:t>
    </dgm:pt>
    <dgm:pt modelId="{59311CE0-53E6-D244-963F-31A850CD4922}" type="pres">
      <dgm:prSet presAssocID="{B7669CF0-A41E-1444-851C-485CA7C02540}" presName="Accent3" presStyleCnt="0"/>
      <dgm:spPr/>
    </dgm:pt>
    <dgm:pt modelId="{E677F990-72A3-9A49-8B84-BF0B4BE8D131}" type="pres">
      <dgm:prSet presAssocID="{B7669CF0-A41E-1444-851C-485CA7C02540}" presName="Accent" presStyleLbl="node1" presStyleIdx="2" presStyleCnt="3"/>
      <dgm:spPr>
        <a:solidFill>
          <a:srgbClr val="7030A0"/>
        </a:solidFill>
      </dgm:spPr>
    </dgm:pt>
    <dgm:pt modelId="{7F6AADFB-2451-E54A-BF72-CB3083280E92}" type="pres">
      <dgm:prSet presAssocID="{B7669CF0-A41E-1444-851C-485CA7C02540}" presName="Parent3" presStyleLbl="revTx" presStyleIdx="2" presStyleCnt="3">
        <dgm:presLayoutVars>
          <dgm:chMax val="1"/>
          <dgm:chPref val="1"/>
          <dgm:bulletEnabled val="1"/>
        </dgm:presLayoutVars>
      </dgm:prSet>
      <dgm:spPr/>
      <dgm:t>
        <a:bodyPr/>
        <a:lstStyle/>
        <a:p>
          <a:endParaRPr lang="en-US"/>
        </a:p>
      </dgm:t>
    </dgm:pt>
  </dgm:ptLst>
  <dgm:cxnLst>
    <dgm:cxn modelId="{51370CED-5017-0642-B044-D87BC8F37D3F}" type="presOf" srcId="{F8AEA3BC-9BCC-4946-B4B7-6FC44289BCCC}" destId="{D6B48E76-4AAC-CD48-8B71-6E8F654914BB}" srcOrd="0" destOrd="0" presId="urn:microsoft.com/office/officeart/2009/layout/CircleArrowProcess"/>
    <dgm:cxn modelId="{73215FFA-C57A-C543-AA35-4CE9EEE844E7}" type="presOf" srcId="{1789D647-2489-4848-9A26-235FB3D1F445}" destId="{70886D2B-160E-C44F-B061-82C93659D59B}" srcOrd="0" destOrd="0" presId="urn:microsoft.com/office/officeart/2009/layout/CircleArrowProcess"/>
    <dgm:cxn modelId="{D4B96F52-BD79-F446-AA12-8F796CD6BA96}" srcId="{EC01D706-F017-FD44-88D8-6905872D61FE}" destId="{F8AEA3BC-9BCC-4946-B4B7-6FC44289BCCC}" srcOrd="1" destOrd="0" parTransId="{03D13353-7593-D643-AF0E-CE20F814132B}" sibTransId="{DD10A488-A756-BA4C-B2EB-3B00C4B12F82}"/>
    <dgm:cxn modelId="{BBA421CB-39ED-9A42-9257-255536678001}" type="presOf" srcId="{B7669CF0-A41E-1444-851C-485CA7C02540}" destId="{7F6AADFB-2451-E54A-BF72-CB3083280E92}" srcOrd="0" destOrd="0" presId="urn:microsoft.com/office/officeart/2009/layout/CircleArrowProcess"/>
    <dgm:cxn modelId="{BB4796D1-AB16-B146-81B7-D19385836730}" srcId="{EC01D706-F017-FD44-88D8-6905872D61FE}" destId="{B7669CF0-A41E-1444-851C-485CA7C02540}" srcOrd="2" destOrd="0" parTransId="{FF660795-3A5A-6A49-A9E8-DFDE5D70F409}" sibTransId="{C0D21771-88C4-E442-B3B2-6B04B603237A}"/>
    <dgm:cxn modelId="{92A58827-15F8-7E4B-AE37-21C40438A6ED}" srcId="{EC01D706-F017-FD44-88D8-6905872D61FE}" destId="{1789D647-2489-4848-9A26-235FB3D1F445}" srcOrd="0" destOrd="0" parTransId="{34DCF5B2-51D9-014D-AA80-13430F13CC75}" sibTransId="{72C663D2-9591-BA4D-A349-8D8BC9DDC2FC}"/>
    <dgm:cxn modelId="{D9DB7BEF-9CDD-0942-86BE-B8EB966D478C}" type="presOf" srcId="{EC01D706-F017-FD44-88D8-6905872D61FE}" destId="{3B8CBF02-C333-1D4B-9642-84564CD7F192}" srcOrd="0" destOrd="0" presId="urn:microsoft.com/office/officeart/2009/layout/CircleArrowProcess"/>
    <dgm:cxn modelId="{112353DD-162D-BF4F-9E69-FA161EE81244}" type="presParOf" srcId="{3B8CBF02-C333-1D4B-9642-84564CD7F192}" destId="{E4CCFA41-F774-A94E-A04B-50D8C7DE50ED}" srcOrd="0" destOrd="0" presId="urn:microsoft.com/office/officeart/2009/layout/CircleArrowProcess"/>
    <dgm:cxn modelId="{7D13368E-9BA7-4D4B-A5D2-070F9719ED54}" type="presParOf" srcId="{E4CCFA41-F774-A94E-A04B-50D8C7DE50ED}" destId="{794855B9-E1C7-EA44-A3C5-969D1C853DE2}" srcOrd="0" destOrd="0" presId="urn:microsoft.com/office/officeart/2009/layout/CircleArrowProcess"/>
    <dgm:cxn modelId="{7FFC9FF4-3945-E94C-B48D-DD6ACCCBD674}" type="presParOf" srcId="{3B8CBF02-C333-1D4B-9642-84564CD7F192}" destId="{70886D2B-160E-C44F-B061-82C93659D59B}" srcOrd="1" destOrd="0" presId="urn:microsoft.com/office/officeart/2009/layout/CircleArrowProcess"/>
    <dgm:cxn modelId="{0171E8E4-9FCC-8A49-BF18-33F008C757E7}" type="presParOf" srcId="{3B8CBF02-C333-1D4B-9642-84564CD7F192}" destId="{0B5AB86D-1A4C-2540-A7C7-76622F06963F}" srcOrd="2" destOrd="0" presId="urn:microsoft.com/office/officeart/2009/layout/CircleArrowProcess"/>
    <dgm:cxn modelId="{4DE47503-2FFF-194D-8A28-92D1A2E15791}" type="presParOf" srcId="{0B5AB86D-1A4C-2540-A7C7-76622F06963F}" destId="{CBF31BBC-47E7-7340-ACC3-51B25670D9D4}" srcOrd="0" destOrd="0" presId="urn:microsoft.com/office/officeart/2009/layout/CircleArrowProcess"/>
    <dgm:cxn modelId="{506C404F-EA3F-6A45-A5BB-CD15C0061064}" type="presParOf" srcId="{3B8CBF02-C333-1D4B-9642-84564CD7F192}" destId="{D6B48E76-4AAC-CD48-8B71-6E8F654914BB}" srcOrd="3" destOrd="0" presId="urn:microsoft.com/office/officeart/2009/layout/CircleArrowProcess"/>
    <dgm:cxn modelId="{93E06BC6-DAAC-E847-AB3E-7CA2FC371F2E}" type="presParOf" srcId="{3B8CBF02-C333-1D4B-9642-84564CD7F192}" destId="{59311CE0-53E6-D244-963F-31A850CD4922}" srcOrd="4" destOrd="0" presId="urn:microsoft.com/office/officeart/2009/layout/CircleArrowProcess"/>
    <dgm:cxn modelId="{37E8C6F4-32B2-A24B-B1A4-472F8339362E}" type="presParOf" srcId="{59311CE0-53E6-D244-963F-31A850CD4922}" destId="{E677F990-72A3-9A49-8B84-BF0B4BE8D131}" srcOrd="0" destOrd="0" presId="urn:microsoft.com/office/officeart/2009/layout/CircleArrowProcess"/>
    <dgm:cxn modelId="{69645BAB-63ED-A147-891C-4AB5015C3263}" type="presParOf" srcId="{3B8CBF02-C333-1D4B-9642-84564CD7F192}" destId="{7F6AADFB-2451-E54A-BF72-CB3083280E92}" srcOrd="5" destOrd="0" presId="urn:microsoft.com/office/officeart/2009/layout/CircleArrow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855B9-E1C7-EA44-A3C5-969D1C853DE2}">
      <dsp:nvSpPr>
        <dsp:cNvPr id="0" name=""/>
        <dsp:cNvSpPr/>
      </dsp:nvSpPr>
      <dsp:spPr>
        <a:xfrm>
          <a:off x="1637726" y="223476"/>
          <a:ext cx="2834219" cy="2834650"/>
        </a:xfrm>
        <a:prstGeom prst="circularArrow">
          <a:avLst>
            <a:gd name="adj1" fmla="val 10980"/>
            <a:gd name="adj2" fmla="val 1142322"/>
            <a:gd name="adj3" fmla="val 4500000"/>
            <a:gd name="adj4" fmla="val 10800000"/>
            <a:gd name="adj5" fmla="val 12500"/>
          </a:avLst>
        </a:prstGeom>
        <a:gradFill rotWithShape="0">
          <a:gsLst>
            <a:gs pos="0">
              <a:srgbClr val="FF7A00"/>
            </a:gs>
            <a:gs pos="99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886D2B-160E-C44F-B061-82C93659D59B}">
      <dsp:nvSpPr>
        <dsp:cNvPr id="0" name=""/>
        <dsp:cNvSpPr/>
      </dsp:nvSpPr>
      <dsp:spPr>
        <a:xfrm>
          <a:off x="2264181" y="1246871"/>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Scope </a:t>
          </a:r>
        </a:p>
        <a:p>
          <a:pPr lvl="0" algn="ctr" defTabSz="977900">
            <a:lnSpc>
              <a:spcPct val="90000"/>
            </a:lnSpc>
            <a:spcBef>
              <a:spcPct val="0"/>
            </a:spcBef>
            <a:spcAft>
              <a:spcPct val="35000"/>
            </a:spcAft>
          </a:pPr>
          <a:r>
            <a:rPr lang="en-US" sz="2200" kern="1200" dirty="0"/>
            <a:t>manipulation</a:t>
          </a:r>
        </a:p>
      </dsp:txBody>
      <dsp:txXfrm>
        <a:off x="2264181" y="1246871"/>
        <a:ext cx="1574920" cy="787272"/>
      </dsp:txXfrm>
    </dsp:sp>
    <dsp:sp modelId="{CBF31BBC-47E7-7340-ACC3-51B25670D9D4}">
      <dsp:nvSpPr>
        <dsp:cNvPr id="0" name=""/>
        <dsp:cNvSpPr/>
      </dsp:nvSpPr>
      <dsp:spPr>
        <a:xfrm>
          <a:off x="850531" y="1852193"/>
          <a:ext cx="2834219" cy="2834650"/>
        </a:xfrm>
        <a:prstGeom prst="leftCircularArrow">
          <a:avLst>
            <a:gd name="adj1" fmla="val 10980"/>
            <a:gd name="adj2" fmla="val 1142322"/>
            <a:gd name="adj3" fmla="val 6300000"/>
            <a:gd name="adj4" fmla="val 18900000"/>
            <a:gd name="adj5" fmla="val 125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D6B48E76-4AAC-CD48-8B71-6E8F654914BB}">
      <dsp:nvSpPr>
        <dsp:cNvPr id="0" name=""/>
        <dsp:cNvSpPr/>
      </dsp:nvSpPr>
      <dsp:spPr>
        <a:xfrm>
          <a:off x="1480180" y="2885009"/>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World manipulation</a:t>
          </a:r>
        </a:p>
      </dsp:txBody>
      <dsp:txXfrm>
        <a:off x="1480180" y="2885009"/>
        <a:ext cx="1574920" cy="787272"/>
      </dsp:txXfrm>
    </dsp:sp>
    <dsp:sp modelId="{E677F990-72A3-9A49-8B84-BF0B4BE8D131}">
      <dsp:nvSpPr>
        <dsp:cNvPr id="0" name=""/>
        <dsp:cNvSpPr/>
      </dsp:nvSpPr>
      <dsp:spPr>
        <a:xfrm>
          <a:off x="1839448" y="3675814"/>
          <a:ext cx="2435033" cy="2436009"/>
        </a:xfrm>
        <a:prstGeom prst="blockArc">
          <a:avLst>
            <a:gd name="adj1" fmla="val 13500000"/>
            <a:gd name="adj2" fmla="val 10800000"/>
            <a:gd name="adj3" fmla="val 1274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7F6AADFB-2451-E54A-BF72-CB3083280E92}">
      <dsp:nvSpPr>
        <dsp:cNvPr id="0" name=""/>
        <dsp:cNvSpPr/>
      </dsp:nvSpPr>
      <dsp:spPr>
        <a:xfrm>
          <a:off x="2267907" y="4525502"/>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QUD manipulation</a:t>
          </a:r>
        </a:p>
      </dsp:txBody>
      <dsp:txXfrm>
        <a:off x="2267907" y="4525502"/>
        <a:ext cx="1574920" cy="78727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07T04:01:43.873"/>
    </inkml:context>
    <inkml:brush xml:id="br0">
      <inkml:brushProperty name="width" value="0.05" units="cm"/>
      <inkml:brushProperty name="height" value="0.05" units="cm"/>
    </inkml:brush>
  </inkml:definitions>
  <inkml:trace contextRef="#ctx0" brushRef="#br0">1 0,'0'29,"0"9</inkml:trace>
  <inkml:trace contextRef="#ctx0" brushRef="#br0" timeOffset="1542">7113-847</inkml:trace>
  <inkml:trace contextRef="#ctx0" brushRef="#br0" timeOffset="1364">7113-847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E500B-FF5B-4B28-95C2-E41CE5CE306B}" type="datetimeFigureOut">
              <a:rPr lang="en-US" smtClean="0"/>
              <a:t>3/21/17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BB109-CFD4-4068-B407-8A8F2161A293}" type="slidenum">
              <a:rPr lang="en-US" smtClean="0"/>
              <a:t>‹#›</a:t>
            </a:fld>
            <a:endParaRPr lang="en-US"/>
          </a:p>
        </p:txBody>
      </p:sp>
    </p:spTree>
    <p:extLst>
      <p:ext uri="{BB962C8B-B14F-4D97-AF65-F5344CB8AC3E}">
        <p14:creationId xmlns:p14="http://schemas.microsoft.com/office/powerpoint/2010/main" val="35678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side by side plot.  Make graphs smaller.  Include all the equations for the model.  Bullet points for each paragraph of the discussion section.  Talk more about experimental manipulations.  Example of affirmative context.  Making QUD salient.  Priming bullet point in general.  Need to talk more about how the priming studies impact. Pragmatic factors one color, processing factor another color.  Picture of horse, after shrinking results graph.  The Bridge: explain something that would be characteristically explained with an online model.  Incremental and </a:t>
            </a:r>
            <a:r>
              <a:rPr lang="en-US" dirty="0" err="1"/>
              <a:t>atemporal</a:t>
            </a:r>
            <a:r>
              <a:rPr lang="en-US" dirty="0"/>
              <a:t>.  You can incorporate processing ideas into an RSA model, and learn something.  Value in incorporating processing factors into computational level models.  “more complete theory of language understanding.”  Incorporating processing into computational level models (descriptions) of language understanding.  Incorporate updates.  Colors for pragmatic vs processing factors </a:t>
            </a:r>
          </a:p>
          <a:p>
            <a:endParaRPr lang="en-US" dirty="0"/>
          </a:p>
          <a:p>
            <a:r>
              <a:rPr lang="en-US" dirty="0"/>
              <a:t>Vertical space of first column</a:t>
            </a:r>
          </a:p>
        </p:txBody>
      </p:sp>
      <p:sp>
        <p:nvSpPr>
          <p:cNvPr id="4" name="Slide Number Placeholder 3"/>
          <p:cNvSpPr>
            <a:spLocks noGrp="1"/>
          </p:cNvSpPr>
          <p:nvPr>
            <p:ph type="sldNum" sz="quarter" idx="10"/>
          </p:nvPr>
        </p:nvSpPr>
        <p:spPr/>
        <p:txBody>
          <a:bodyPr/>
          <a:lstStyle/>
          <a:p>
            <a:fld id="{54ABB109-CFD4-4068-B407-8A8F2161A293}" type="slidenum">
              <a:rPr lang="en-US" smtClean="0"/>
              <a:t>1</a:t>
            </a:fld>
            <a:endParaRPr lang="en-US"/>
          </a:p>
        </p:txBody>
      </p:sp>
    </p:spTree>
    <p:extLst>
      <p:ext uri="{BB962C8B-B14F-4D97-AF65-F5344CB8AC3E}">
        <p14:creationId xmlns:p14="http://schemas.microsoft.com/office/powerpoint/2010/main" val="323448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09567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03859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4750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83125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22507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4126C-84A0-4B2B-A8D1-685EF76357B6}"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0104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4126C-84A0-4B2B-A8D1-685EF76357B6}" type="datetimeFigureOut">
              <a:rPr lang="en-US" smtClean="0"/>
              <a:t>3/21/17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39290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4126C-84A0-4B2B-A8D1-685EF76357B6}" type="datetimeFigureOut">
              <a:rPr lang="en-US" smtClean="0"/>
              <a:t>3/21/17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940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4126C-84A0-4B2B-A8D1-685EF76357B6}" type="datetimeFigureOut">
              <a:rPr lang="en-US" smtClean="0"/>
              <a:t>3/21/17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66438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76622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5018223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E94126C-84A0-4B2B-A8D1-685EF76357B6}" type="datetimeFigureOut">
              <a:rPr lang="en-US" smtClean="0"/>
              <a:t>3/21/17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4CD7156-39AE-4476-90C3-19AE94CC5CF2}" type="slidenum">
              <a:rPr lang="en-US" smtClean="0"/>
              <a:t>‹#›</a:t>
            </a:fld>
            <a:endParaRPr lang="en-US"/>
          </a:p>
        </p:txBody>
      </p:sp>
    </p:spTree>
    <p:extLst>
      <p:ext uri="{BB962C8B-B14F-4D97-AF65-F5344CB8AC3E}">
        <p14:creationId xmlns:p14="http://schemas.microsoft.com/office/powerpoint/2010/main" val="4017345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jpg"/><Relationship Id="rId20" Type="http://schemas.openxmlformats.org/officeDocument/2006/relationships/image" Target="../media/image11.png"/><Relationship Id="rId21" Type="http://schemas.openxmlformats.org/officeDocument/2006/relationships/image" Target="../media/image12.png"/><Relationship Id="rId10" Type="http://schemas.openxmlformats.org/officeDocument/2006/relationships/image" Target="../media/image6.jpg"/><Relationship Id="rId11" Type="http://schemas.openxmlformats.org/officeDocument/2006/relationships/image" Target="../media/image7.jpg"/><Relationship Id="rId12" Type="http://schemas.openxmlformats.org/officeDocument/2006/relationships/image" Target="../media/image8.jpg"/><Relationship Id="rId13" Type="http://schemas.openxmlformats.org/officeDocument/2006/relationships/image" Target="../media/image9.JPG"/><Relationship Id="rId14" Type="http://schemas.openxmlformats.org/officeDocument/2006/relationships/image" Target="../media/image10.png"/><Relationship Id="rId15" Type="http://schemas.openxmlformats.org/officeDocument/2006/relationships/diagramData" Target="../diagrams/data1.xml"/><Relationship Id="rId16" Type="http://schemas.openxmlformats.org/officeDocument/2006/relationships/diagramLayout" Target="../diagrams/layout1.xml"/><Relationship Id="rId17" Type="http://schemas.openxmlformats.org/officeDocument/2006/relationships/diagramQuickStyle" Target="../diagrams/quickStyle1.xml"/><Relationship Id="rId18" Type="http://schemas.openxmlformats.org/officeDocument/2006/relationships/diagramColors" Target="../diagrams/colors1.xml"/><Relationship Id="rId19"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g"/><Relationship Id="rId6" Type="http://schemas.openxmlformats.org/officeDocument/2006/relationships/customXml" Target="../ink/ink1.xml"/><Relationship Id="rId7" Type="http://schemas.openxmlformats.org/officeDocument/2006/relationships/image" Target="../media/image3.pn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3841" y="15093979"/>
            <a:ext cx="5486400" cy="402336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5929" y="10569577"/>
            <a:ext cx="14401800" cy="4114800"/>
          </a:xfrm>
          <a:prstGeom prst="rect">
            <a:avLst/>
          </a:prstGeom>
        </p:spPr>
      </p:pic>
      <p:sp>
        <p:nvSpPr>
          <p:cNvPr id="8" name="Rectangle 7"/>
          <p:cNvSpPr/>
          <p:nvPr/>
        </p:nvSpPr>
        <p:spPr>
          <a:xfrm>
            <a:off x="190534" y="29064576"/>
            <a:ext cx="14235427" cy="33365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4" name="Rectangle 73"/>
          <p:cNvSpPr/>
          <p:nvPr/>
        </p:nvSpPr>
        <p:spPr>
          <a:xfrm>
            <a:off x="38771763" y="5230608"/>
            <a:ext cx="4831144" cy="5138129"/>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4" name="TextBox 3"/>
          <p:cNvSpPr txBox="1"/>
          <p:nvPr/>
        </p:nvSpPr>
        <p:spPr>
          <a:xfrm>
            <a:off x="6768499" y="274992"/>
            <a:ext cx="30354201" cy="2431435"/>
          </a:xfrm>
          <a:prstGeom prst="rect">
            <a:avLst/>
          </a:prstGeom>
          <a:noFill/>
        </p:spPr>
        <p:txBody>
          <a:bodyPr wrap="square" rtlCol="0">
            <a:spAutoFit/>
          </a:bodyPr>
          <a:lstStyle/>
          <a:p>
            <a:pPr algn="ctr"/>
            <a:r>
              <a:rPr lang="en-US" sz="7600" b="1" dirty="0">
                <a:solidFill>
                  <a:srgbClr val="2F5697"/>
                </a:solidFill>
                <a:latin typeface="Helvetica" charset="0"/>
                <a:ea typeface="Helvetica" charset="0"/>
                <a:cs typeface="Helvetica" charset="0"/>
              </a:rPr>
              <a:t>Context management vs. grammatical processing </a:t>
            </a:r>
          </a:p>
          <a:p>
            <a:pPr algn="ctr"/>
            <a:r>
              <a:rPr lang="en-US" sz="7600" b="1" dirty="0">
                <a:solidFill>
                  <a:srgbClr val="2F5697"/>
                </a:solidFill>
                <a:latin typeface="Helvetica" charset="0"/>
                <a:ea typeface="Helvetica" charset="0"/>
                <a:cs typeface="Helvetica" charset="0"/>
              </a:rPr>
              <a:t>in children’s scope ambiguity resolution</a:t>
            </a:r>
          </a:p>
        </p:txBody>
      </p:sp>
      <p:sp>
        <p:nvSpPr>
          <p:cNvPr id="5" name="TextBox 4"/>
          <p:cNvSpPr txBox="1"/>
          <p:nvPr/>
        </p:nvSpPr>
        <p:spPr>
          <a:xfrm>
            <a:off x="4419600" y="2835795"/>
            <a:ext cx="35052000" cy="1631216"/>
          </a:xfrm>
          <a:prstGeom prst="rect">
            <a:avLst/>
          </a:prstGeom>
          <a:noFill/>
        </p:spPr>
        <p:txBody>
          <a:bodyPr wrap="square" rtlCol="0">
            <a:spAutoFit/>
          </a:bodyPr>
          <a:lstStyle/>
          <a:p>
            <a:pPr algn="ctr"/>
            <a:r>
              <a:rPr lang="en-US" sz="5000" b="1" dirty="0">
                <a:latin typeface="Helvetica" charset="0"/>
                <a:ea typeface="Helvetica" charset="0"/>
                <a:cs typeface="Helvetica" charset="0"/>
              </a:rPr>
              <a:t>K.J. Savinelli, Gregory Scontras, and Lisa Pearl</a:t>
            </a:r>
          </a:p>
          <a:p>
            <a:pPr algn="ctr"/>
            <a:endParaRPr lang="en-US" sz="1000" dirty="0">
              <a:latin typeface="Helvetica" charset="0"/>
              <a:ea typeface="Helvetica" charset="0"/>
              <a:cs typeface="Helvetica" charset="0"/>
            </a:endParaRPr>
          </a:p>
          <a:p>
            <a:pPr algn="ctr"/>
            <a:r>
              <a:rPr lang="en-US" sz="4000" i="1" dirty="0">
                <a:latin typeface="Helvetica" charset="0"/>
                <a:ea typeface="Helvetica" charset="0"/>
                <a:cs typeface="Helvetica" charset="0"/>
              </a:rPr>
              <a:t>University of California, Irvine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9065" y="605088"/>
            <a:ext cx="4217502" cy="361896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4565887" y="11303141"/>
              <a:ext cx="2560680" cy="329400"/>
            </p14:xfrm>
          </p:contentPart>
        </mc:Choice>
        <mc:Fallback xmlns="">
          <p:pic>
            <p:nvPicPr>
              <p:cNvPr id="9" name="Ink 8"/>
              <p:cNvPicPr/>
              <p:nvPr/>
            </p:nvPicPr>
            <p:blipFill>
              <a:blip r:embed="rId7"/>
              <a:stretch>
                <a:fillRect/>
              </a:stretch>
            </p:blipFill>
            <p:spPr>
              <a:xfrm>
                <a:off x="4556887" y="11294141"/>
                <a:ext cx="2578320" cy="347040"/>
              </a:xfrm>
              <a:prstGeom prst="rect">
                <a:avLst/>
              </a:prstGeom>
            </p:spPr>
          </p:pic>
        </mc:Fallback>
      </mc:AlternateContent>
      <p:cxnSp>
        <p:nvCxnSpPr>
          <p:cNvPr id="6" name="Straight Connector 5"/>
          <p:cNvCxnSpPr>
            <a:cxnSpLocks/>
          </p:cNvCxnSpPr>
          <p:nvPr/>
        </p:nvCxnSpPr>
        <p:spPr>
          <a:xfrm flipV="1">
            <a:off x="-3124020" y="4771423"/>
            <a:ext cx="51480600" cy="1957"/>
          </a:xfrm>
          <a:prstGeom prst="line">
            <a:avLst/>
          </a:prstGeom>
          <a:ln w="152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72422" y="5228885"/>
            <a:ext cx="6844332" cy="1113172"/>
            <a:chOff x="4072422" y="6600479"/>
            <a:chExt cx="6844332" cy="1113172"/>
          </a:xfrm>
        </p:grpSpPr>
        <p:sp>
          <p:nvSpPr>
            <p:cNvPr id="7" name="Rectangle 6"/>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72422" y="6605655"/>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Introduction</a:t>
              </a:r>
            </a:p>
          </p:txBody>
        </p:sp>
      </p:grpSp>
      <p:sp>
        <p:nvSpPr>
          <p:cNvPr id="39" name="TextBox 38"/>
          <p:cNvSpPr txBox="1"/>
          <p:nvPr/>
        </p:nvSpPr>
        <p:spPr>
          <a:xfrm>
            <a:off x="1269180" y="6430475"/>
            <a:ext cx="12290763"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linguistic phenomenon: scope ambiguity</a:t>
            </a:r>
          </a:p>
        </p:txBody>
      </p:sp>
      <p:sp>
        <p:nvSpPr>
          <p:cNvPr id="40" name="TextBox 39"/>
          <p:cNvSpPr txBox="1"/>
          <p:nvPr/>
        </p:nvSpPr>
        <p:spPr>
          <a:xfrm>
            <a:off x="357578" y="11214794"/>
            <a:ext cx="14112711" cy="3123932"/>
          </a:xfrm>
          <a:prstGeom prst="rect">
            <a:avLst/>
          </a:prstGeom>
          <a:noFill/>
        </p:spPr>
        <p:txBody>
          <a:bodyPr wrap="square" rtlCol="0">
            <a:spAutoFit/>
          </a:bodyPr>
          <a:lstStyle/>
          <a:p>
            <a:r>
              <a:rPr lang="en-US" sz="3200" dirty="0">
                <a:latin typeface="Helvetica" charset="0"/>
                <a:ea typeface="Helvetica" charset="0"/>
                <a:cs typeface="Helvetica" charset="0"/>
              </a:rPr>
              <a:t>Adults assign two interpretations to a sentences like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a:t>
            </a:r>
          </a:p>
          <a:p>
            <a:r>
              <a:rPr lang="en-US" sz="3200" dirty="0">
                <a:latin typeface="Helvetica" charset="0"/>
                <a:ea typeface="Helvetica" charset="0"/>
                <a:cs typeface="Helvetica" charset="0"/>
              </a:rPr>
              <a:t>  - Two scope operators: </a:t>
            </a:r>
            <a:r>
              <a:rPr lang="en-US" sz="3200" i="1" dirty="0">
                <a:latin typeface="Helvetica" charset="0"/>
                <a:ea typeface="Helvetica" charset="0"/>
                <a:cs typeface="Helvetica" charset="0"/>
              </a:rPr>
              <a:t>every </a:t>
            </a:r>
            <a:r>
              <a:rPr lang="en-US" sz="3200" dirty="0">
                <a:latin typeface="Helvetica" charset="0"/>
                <a:ea typeface="Helvetica" charset="0"/>
                <a:cs typeface="Helvetica" charset="0"/>
              </a:rPr>
              <a:t>(∀) and </a:t>
            </a:r>
            <a:r>
              <a:rPr lang="en-US" sz="3200" i="1" dirty="0" err="1">
                <a:latin typeface="Helvetica" charset="0"/>
                <a:ea typeface="Helvetica" charset="0"/>
                <a:cs typeface="Helvetica" charset="0"/>
              </a:rPr>
              <a:t>n’t</a:t>
            </a:r>
            <a:r>
              <a:rPr lang="en-US" sz="3200" i="1" dirty="0">
                <a:latin typeface="Helvetica" charset="0"/>
                <a:ea typeface="Helvetica" charset="0"/>
                <a:cs typeface="Helvetica" charset="0"/>
              </a:rPr>
              <a:t> </a:t>
            </a:r>
            <a:r>
              <a:rPr lang="en-US" sz="3200" dirty="0">
                <a:latin typeface="Helvetica" charset="0"/>
                <a:ea typeface="Helvetica" charset="0"/>
                <a:cs typeface="Helvetica" charset="0"/>
              </a:rPr>
              <a:t>(¬)</a:t>
            </a:r>
          </a:p>
          <a:p>
            <a:r>
              <a:rPr lang="en-US" sz="3200" dirty="0">
                <a:latin typeface="Helvetica" charset="0"/>
                <a:ea typeface="Helvetica" charset="0"/>
                <a:cs typeface="Helvetica" charset="0"/>
              </a:rPr>
              <a:t>  - The scope operators interact with each other</a:t>
            </a:r>
          </a:p>
          <a:p>
            <a:r>
              <a:rPr lang="en-US" sz="3200" dirty="0">
                <a:latin typeface="Helvetica" charset="0"/>
                <a:ea typeface="Helvetica" charset="0"/>
                <a:cs typeface="Helvetica" charset="0"/>
              </a:rPr>
              <a:t>  - The result of this interaction is a </a:t>
            </a:r>
            <a:r>
              <a:rPr lang="en-US" sz="3200" b="1" dirty="0">
                <a:latin typeface="Helvetica" charset="0"/>
                <a:ea typeface="Helvetica" charset="0"/>
                <a:cs typeface="Helvetica" charset="0"/>
              </a:rPr>
              <a:t>scope ambiguity</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Unlike adults, children primarily access only the </a:t>
            </a:r>
            <a:r>
              <a:rPr lang="en-US" sz="3200" b="1" dirty="0">
                <a:latin typeface="Helvetica" charset="0"/>
                <a:ea typeface="Helvetica" charset="0"/>
                <a:cs typeface="Helvetica" charset="0"/>
              </a:rPr>
              <a:t>none </a:t>
            </a:r>
            <a:r>
              <a:rPr lang="en-US" sz="3200" dirty="0">
                <a:latin typeface="Helvetica" charset="0"/>
                <a:ea typeface="Helvetica" charset="0"/>
                <a:cs typeface="Helvetica" charset="0"/>
              </a:rPr>
              <a:t>interpretation</a:t>
            </a:r>
          </a:p>
          <a:p>
            <a:r>
              <a:rPr lang="en-US" sz="3200" dirty="0">
                <a:latin typeface="Helvetica" charset="0"/>
                <a:ea typeface="Helvetica" charset="0"/>
                <a:cs typeface="Helvetica" charset="0"/>
              </a:rPr>
              <a:t>  - They appear to struggle to access the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inverse scope</a:t>
            </a:r>
          </a:p>
        </p:txBody>
      </p:sp>
      <p:sp>
        <p:nvSpPr>
          <p:cNvPr id="43" name="TextBox 42"/>
          <p:cNvSpPr txBox="1"/>
          <p:nvPr/>
        </p:nvSpPr>
        <p:spPr>
          <a:xfrm>
            <a:off x="408458" y="22465999"/>
            <a:ext cx="14183494" cy="6386364"/>
          </a:xfrm>
          <a:prstGeom prst="rect">
            <a:avLst/>
          </a:prstGeom>
          <a:noFill/>
        </p:spPr>
        <p:txBody>
          <a:bodyPr wrap="square" rtlCol="0">
            <a:spAutoFit/>
          </a:bodyPr>
          <a:lstStyle/>
          <a:p>
            <a:r>
              <a:rPr lang="en-US" sz="3200" dirty="0">
                <a:latin typeface="Helvetica" charset="0"/>
                <a:ea typeface="Helvetica" charset="0"/>
                <a:cs typeface="Helvetica" charset="0"/>
              </a:rPr>
              <a:t>Interpretation preferences are measured via utterance endorsement in </a:t>
            </a:r>
            <a:r>
              <a:rPr lang="en-US" sz="3200" b="1" dirty="0">
                <a:latin typeface="Helvetica" charset="0"/>
                <a:ea typeface="Helvetica" charset="0"/>
                <a:cs typeface="Helvetica" charset="0"/>
              </a:rPr>
              <a:t>not-all </a:t>
            </a:r>
            <a:r>
              <a:rPr lang="en-US" sz="3200" dirty="0">
                <a:latin typeface="Helvetica" charset="0"/>
                <a:ea typeface="Helvetica" charset="0"/>
                <a:cs typeface="Helvetica" charset="0"/>
              </a:rPr>
              <a:t>scenarios like in Fig. 1 (Musolino &amp; Lidz, 2006)</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200" dirty="0">
                <a:latin typeface="Helvetica" charset="0"/>
                <a:ea typeface="Helvetica" charset="0"/>
                <a:cs typeface="Helvetica" charset="0"/>
              </a:rPr>
              <a:t>  - The scene gets acted out in an </a:t>
            </a:r>
          </a:p>
          <a:p>
            <a:r>
              <a:rPr lang="en-US" sz="3200" dirty="0">
                <a:latin typeface="Helvetica" charset="0"/>
                <a:ea typeface="Helvetica" charset="0"/>
                <a:cs typeface="Helvetica" charset="0"/>
              </a:rPr>
              <a:t>	early-failure story context, for example </a:t>
            </a:r>
          </a:p>
          <a:p>
            <a:r>
              <a:rPr lang="en-US" sz="3200" dirty="0">
                <a:latin typeface="Helvetica" charset="0"/>
                <a:ea typeface="Helvetica" charset="0"/>
                <a:cs typeface="Helvetica" charset="0"/>
              </a:rPr>
              <a:t>	after not jumping over a cow, </a:t>
            </a:r>
          </a:p>
          <a:p>
            <a:r>
              <a:rPr lang="en-US" sz="3200" dirty="0">
                <a:latin typeface="Helvetica" charset="0"/>
                <a:ea typeface="Helvetica" charset="0"/>
                <a:cs typeface="Helvetica" charset="0"/>
              </a:rPr>
              <a:t>	the horses try to jump over a fence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A puppet describes the scene</a:t>
            </a:r>
          </a:p>
          <a:p>
            <a:r>
              <a:rPr lang="en-US" sz="3200" dirty="0">
                <a:latin typeface="Helvetica" charset="0"/>
                <a:ea typeface="Helvetica" charset="0"/>
                <a:cs typeface="Helvetica" charset="0"/>
              </a:rPr>
              <a:t>    with the ambiguous utterance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The participant decides whether the </a:t>
            </a:r>
          </a:p>
          <a:p>
            <a:r>
              <a:rPr lang="en-US" sz="3200" dirty="0">
                <a:latin typeface="Helvetica" charset="0"/>
                <a:ea typeface="Helvetica" charset="0"/>
                <a:cs typeface="Helvetica" charset="0"/>
              </a:rPr>
              <a:t>    puppet’s utterance was true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➔The participant chooses whether to </a:t>
            </a:r>
          </a:p>
          <a:p>
            <a:r>
              <a:rPr lang="en-US" sz="3200" b="1" dirty="0">
                <a:latin typeface="Helvetica" charset="0"/>
                <a:ea typeface="Helvetica" charset="0"/>
                <a:cs typeface="Helvetica" charset="0"/>
              </a:rPr>
              <a:t>    endorse</a:t>
            </a:r>
            <a:r>
              <a:rPr lang="en-US" sz="3200" dirty="0">
                <a:latin typeface="Helvetica" charset="0"/>
                <a:ea typeface="Helvetica" charset="0"/>
                <a:cs typeface="Helvetica" charset="0"/>
              </a:rPr>
              <a:t> the utterance as a true description of the scene</a:t>
            </a:r>
          </a:p>
        </p:txBody>
      </p:sp>
      <p:sp>
        <p:nvSpPr>
          <p:cNvPr id="44" name="TextBox 43"/>
          <p:cNvSpPr txBox="1"/>
          <p:nvPr/>
        </p:nvSpPr>
        <p:spPr>
          <a:xfrm>
            <a:off x="70801" y="29035832"/>
            <a:ext cx="14084573" cy="1384995"/>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Altering aspects of the TVJT can make children’s utterance endorsement behavior more adult-like!! </a:t>
            </a:r>
          </a:p>
        </p:txBody>
      </p:sp>
      <p:sp>
        <p:nvSpPr>
          <p:cNvPr id="57" name="TextBox 56"/>
          <p:cNvSpPr txBox="1"/>
          <p:nvPr/>
        </p:nvSpPr>
        <p:spPr>
          <a:xfrm>
            <a:off x="38874166" y="5279487"/>
            <a:ext cx="4894576" cy="5016758"/>
          </a:xfrm>
          <a:prstGeom prst="rect">
            <a:avLst/>
          </a:prstGeom>
          <a:noFill/>
        </p:spPr>
        <p:txBody>
          <a:bodyPr wrap="square" rtlCol="0">
            <a:spAutoFit/>
          </a:bodyPr>
          <a:lstStyle/>
          <a:p>
            <a:r>
              <a:rPr lang="en-US" sz="3200" b="1" dirty="0">
                <a:latin typeface="Helvetica" charset="0"/>
                <a:ea typeface="Helvetica" charset="0"/>
                <a:cs typeface="Helvetica" charset="0"/>
              </a:rPr>
              <a:t>Default Values:</a:t>
            </a:r>
          </a:p>
          <a:p>
            <a:r>
              <a:rPr lang="en-US" sz="3200" dirty="0">
                <a:latin typeface="Helvetica" charset="0"/>
                <a:ea typeface="Helvetica" charset="0"/>
                <a:cs typeface="Helvetica" charset="0"/>
              </a:rPr>
              <a:t>P(w) = uniform</a:t>
            </a:r>
          </a:p>
          <a:p>
            <a:r>
              <a:rPr lang="en-US" sz="3200" dirty="0">
                <a:latin typeface="Helvetica" charset="0"/>
                <a:ea typeface="Helvetica" charset="0"/>
                <a:cs typeface="Helvetica" charset="0"/>
              </a:rPr>
              <a:t>P(q) = uniform</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surface</a:t>
            </a:r>
            <a:r>
              <a:rPr lang="en-US" sz="3200" dirty="0">
                <a:latin typeface="Helvetica" charset="0"/>
                <a:ea typeface="Helvetica" charset="0"/>
                <a:cs typeface="Helvetica" charset="0"/>
              </a:rPr>
              <a:t>) = 0.7</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inverse</a:t>
            </a:r>
            <a:r>
              <a:rPr lang="en-US" sz="3200" dirty="0">
                <a:latin typeface="Helvetica" charset="0"/>
                <a:ea typeface="Helvetica" charset="0"/>
                <a:cs typeface="Helvetica" charset="0"/>
              </a:rPr>
              <a:t>)=0.3</a:t>
            </a:r>
          </a:p>
          <a:p>
            <a:r>
              <a:rPr lang="en-US" sz="3200" b="1" dirty="0">
                <a:latin typeface="Helvetica" charset="0"/>
                <a:ea typeface="Helvetica" charset="0"/>
                <a:cs typeface="Helvetica" charset="0"/>
              </a:rPr>
              <a:t>Manipulated values:</a:t>
            </a:r>
          </a:p>
          <a:p>
            <a:r>
              <a:rPr lang="en-US" sz="3200" dirty="0">
                <a:latin typeface="Helvetica" charset="0"/>
                <a:ea typeface="Helvetica" charset="0"/>
                <a:cs typeface="Helvetica" charset="0"/>
              </a:rPr>
              <a:t>P(w=favored) = 0.9</a:t>
            </a:r>
          </a:p>
          <a:p>
            <a:r>
              <a:rPr lang="en-US" sz="3200" dirty="0">
                <a:latin typeface="Helvetica" charset="0"/>
                <a:ea typeface="Helvetica" charset="0"/>
                <a:cs typeface="Helvetica" charset="0"/>
              </a:rPr>
              <a:t>P(w=unfavored) = 0.1/3</a:t>
            </a:r>
          </a:p>
          <a:p>
            <a:r>
              <a:rPr lang="en-US" sz="3200" dirty="0">
                <a:latin typeface="Helvetica" charset="0"/>
                <a:ea typeface="Helvetica" charset="0"/>
                <a:cs typeface="Helvetica" charset="0"/>
              </a:rPr>
              <a:t>P(q=favored) = 0.9</a:t>
            </a:r>
          </a:p>
          <a:p>
            <a:r>
              <a:rPr lang="en-US" sz="3200" dirty="0">
                <a:latin typeface="Helvetica" charset="0"/>
                <a:ea typeface="Helvetica" charset="0"/>
                <a:cs typeface="Helvetica" charset="0"/>
              </a:rPr>
              <a:t>P(q=unfavored) = 0.05</a:t>
            </a:r>
            <a:endParaRPr lang="pl-PL" sz="3200" dirty="0">
              <a:latin typeface="Helvetica" charset="0"/>
              <a:ea typeface="Helvetica" charset="0"/>
              <a:cs typeface="Helvetica" charset="0"/>
            </a:endParaRPr>
          </a:p>
        </p:txBody>
      </p:sp>
      <p:sp>
        <p:nvSpPr>
          <p:cNvPr id="62" name="TextBox 61"/>
          <p:cNvSpPr txBox="1"/>
          <p:nvPr/>
        </p:nvSpPr>
        <p:spPr>
          <a:xfrm>
            <a:off x="29367310" y="30806061"/>
            <a:ext cx="14358560" cy="1815882"/>
          </a:xfrm>
          <a:prstGeom prst="rect">
            <a:avLst/>
          </a:prstGeom>
          <a:noFill/>
          <a:ln>
            <a:solidFill>
              <a:schemeClr val="tx1"/>
            </a:solidFill>
          </a:ln>
        </p:spPr>
        <p:txBody>
          <a:bodyPr wrap="square" rtlCol="0">
            <a:spAutoFit/>
          </a:bodyPr>
          <a:lstStyle/>
          <a:p>
            <a:r>
              <a:rPr lang="en-US" sz="1400" b="1" dirty="0">
                <a:latin typeface="Helvetica" charset="0"/>
                <a:cs typeface="Helvetica" charset="0"/>
              </a:rPr>
              <a:t>References: </a:t>
            </a:r>
            <a:r>
              <a:rPr lang="en-US" sz="1400" dirty="0">
                <a:latin typeface="Helvetica" panose="020B0604020202020204" pitchFamily="34" charset="0"/>
                <a:cs typeface="Helvetica" panose="020B0604020202020204" pitchFamily="34" charset="0"/>
              </a:rPr>
              <a:t>Degen, J., &amp; Goodman, N. D. (2014). Lost your marbles? the puzzle of dependent measures in experimental pragmatics. In Proceedings of the 36th annual conference of the cognitive science society (pp. 397–402). Frank, M. C., &amp; Goodman, N. D. (2012). Predicting pragmatic reasoning in language games. Science, 336(6084), 998–998. Goodman, N. D., &amp; Lassiter, D. (2015). Probabilistic semantics and pragmatics: Uncertainty in language and thought. In S. </a:t>
            </a:r>
            <a:r>
              <a:rPr lang="en-US" sz="1400" dirty="0" err="1">
                <a:latin typeface="Helvetica" panose="020B0604020202020204" pitchFamily="34" charset="0"/>
                <a:cs typeface="Helvetica" panose="020B0604020202020204" pitchFamily="34" charset="0"/>
              </a:rPr>
              <a:t>Lappin</a:t>
            </a:r>
            <a:r>
              <a:rPr lang="en-US" sz="1400" dirty="0">
                <a:latin typeface="Helvetica" panose="020B0604020202020204" pitchFamily="34" charset="0"/>
                <a:cs typeface="Helvetica" panose="020B0604020202020204" pitchFamily="34" charset="0"/>
              </a:rPr>
              <a:t> &amp; C. Fox (Eds.), The handbook of contemporary semantic theory, 2nd edition. Wiley-Blackwell. Goodman, N. D., &amp; Stuhlmüller, A. (2013). Knowledge and implicature: Modeling language understanding as social cognition. Topics in cognitive science, 5(1), 173–184. Gualmini, A. (2004). Some knowledge children don’t lack. Linguistics, 957–982. Gualmini, A., Hulsey, S., Hacquard, V., &amp; Fox, D. (2008). The question–answer requirement for scope assignment. Natural language semantics, 16(3), 205–237. Musolino, J. (2006). On the semantics of the subset principle. Language Learning and Development, 2(3), 195–218. Tessler, M. H., &amp; Goodman, N. D. (2016). A pragmatic theory of generic language. (http://arxiv.org/abs/1608.02926) Viau, J., Lidz, J., &amp; Musolino, J. (2010). Priming of abstract logical representations in 4-year-olds. Language Acquisition, 17(1-2), 26–50.</a:t>
            </a:r>
            <a:r>
              <a:rPr lang="en-US" sz="1400" dirty="0">
                <a:latin typeface="Helvetica" panose="020B0604020202020204" pitchFamily="34" charset="0"/>
                <a:ea typeface="Helvetica" charset="0"/>
                <a:cs typeface="Helvetica" panose="020B0604020202020204" pitchFamily="34" charset="0"/>
              </a:rPr>
              <a:t>  </a:t>
            </a:r>
            <a:endParaRPr lang="en-US" sz="1400" b="1" dirty="0">
              <a:latin typeface="Helvetica" panose="020B0604020202020204" pitchFamily="34" charset="0"/>
              <a:ea typeface="Helvetica" charset="0"/>
              <a:cs typeface="Helvetica" panose="020B0604020202020204" pitchFamily="34" charset="0"/>
            </a:endParaRPr>
          </a:p>
        </p:txBody>
      </p:sp>
      <p:sp>
        <p:nvSpPr>
          <p:cNvPr id="73" name="TextBox 72"/>
          <p:cNvSpPr txBox="1"/>
          <p:nvPr/>
        </p:nvSpPr>
        <p:spPr>
          <a:xfrm>
            <a:off x="29292147" y="20130040"/>
            <a:ext cx="14384756" cy="5093702"/>
          </a:xfrm>
          <a:prstGeom prst="rect">
            <a:avLst/>
          </a:prstGeom>
          <a:noFill/>
        </p:spPr>
        <p:txBody>
          <a:bodyPr wrap="square" rtlCol="0">
            <a:spAutoFit/>
          </a:bodyPr>
          <a:lstStyle/>
          <a:p>
            <a:r>
              <a:rPr lang="en-US" sz="3200" dirty="0">
                <a:latin typeface="Helvetica" charset="0"/>
                <a:ea typeface="Helvetica" charset="0"/>
                <a:cs typeface="Helvetica" charset="0"/>
              </a:rPr>
              <a:t>Qualitatively capture expt. results through </a:t>
            </a:r>
            <a:r>
              <a:rPr lang="en-US" sz="3200" dirty="0">
                <a:solidFill>
                  <a:srgbClr val="7030A0"/>
                </a:solidFill>
                <a:latin typeface="Helvetica" charset="0"/>
                <a:ea typeface="Helvetica" charset="0"/>
                <a:cs typeface="Helvetica" charset="0"/>
              </a:rPr>
              <a:t>pragmatic factor </a:t>
            </a:r>
            <a:r>
              <a:rPr lang="en-US" sz="3200" dirty="0">
                <a:latin typeface="Helvetica" charset="0"/>
                <a:ea typeface="Helvetica" charset="0"/>
                <a:cs typeface="Helvetica" charset="0"/>
              </a:rPr>
              <a:t>manipulation</a:t>
            </a:r>
          </a:p>
          <a:p>
            <a:r>
              <a:rPr lang="en-US" sz="3200" dirty="0">
                <a:latin typeface="Helvetica" charset="0"/>
                <a:ea typeface="Helvetica" charset="0"/>
                <a:cs typeface="Helvetica" charset="0"/>
              </a:rPr>
              <a:t> - early-success context ➝ </a:t>
            </a:r>
            <a:r>
              <a:rPr lang="en-US" sz="3200" dirty="0">
                <a:solidFill>
                  <a:srgbClr val="7030A0"/>
                </a:solidFill>
                <a:latin typeface="Helvetica" charset="0"/>
                <a:ea typeface="Helvetica" charset="0"/>
                <a:cs typeface="Helvetica" charset="0"/>
              </a:rPr>
              <a:t>favoring 3 world state </a:t>
            </a:r>
            <a:r>
              <a:rPr lang="en-US" sz="3200" dirty="0">
                <a:latin typeface="Helvetica" charset="0"/>
                <a:ea typeface="Helvetica" charset="0"/>
                <a:cs typeface="Helvetica" charset="0"/>
              </a:rPr>
              <a:t>➝  higher endorsement</a:t>
            </a:r>
          </a:p>
          <a:p>
            <a:r>
              <a:rPr lang="en-US" sz="3200" dirty="0">
                <a:latin typeface="Helvetica" charset="0"/>
                <a:ea typeface="Helvetica" charset="0"/>
                <a:cs typeface="Helvetica" charset="0"/>
              </a:rPr>
              <a:t> - increasing QUD salience ➝ </a:t>
            </a:r>
            <a:r>
              <a:rPr lang="en-US" sz="3200" dirty="0">
                <a:solidFill>
                  <a:srgbClr val="7030A0"/>
                </a:solidFill>
                <a:latin typeface="Helvetica" charset="0"/>
                <a:ea typeface="Helvetica" charset="0"/>
                <a:cs typeface="Helvetica" charset="0"/>
              </a:rPr>
              <a:t>favoring </a:t>
            </a:r>
            <a:r>
              <a:rPr lang="en-US" sz="3200" dirty="0">
                <a:solidFill>
                  <a:srgbClr val="7030A0"/>
                </a:solidFill>
                <a:latin typeface="Courier"/>
                <a:ea typeface="Helvetica" charset="0"/>
                <a:cs typeface="Helvetica" charset="0"/>
              </a:rPr>
              <a:t>all?</a:t>
            </a:r>
            <a:r>
              <a:rPr lang="en-US" sz="3200" dirty="0">
                <a:solidFill>
                  <a:srgbClr val="7030A0"/>
                </a:solidFill>
                <a:latin typeface="Helvetica" charset="0"/>
                <a:ea typeface="Helvetica" charset="0"/>
                <a:cs typeface="Helvetica" charset="0"/>
              </a:rPr>
              <a:t> </a:t>
            </a:r>
            <a:r>
              <a:rPr lang="en-US" sz="3200" dirty="0">
                <a:latin typeface="Helvetica" charset="0"/>
                <a:ea typeface="Helvetica" charset="0"/>
                <a:cs typeface="Helvetica" charset="0"/>
              </a:rPr>
              <a:t>➝  higher endorsement </a:t>
            </a:r>
          </a:p>
          <a:p>
            <a:r>
              <a:rPr lang="en-US" sz="3200" dirty="0">
                <a:latin typeface="Helvetica" charset="0"/>
                <a:ea typeface="Helvetica" charset="0"/>
                <a:cs typeface="Helvetica" charset="0"/>
              </a:rPr>
              <a:t> - unambiguous utterance ➝ </a:t>
            </a:r>
            <a:r>
              <a:rPr lang="en-US" sz="3200" dirty="0">
                <a:solidFill>
                  <a:srgbClr val="7030A0"/>
                </a:solidFill>
                <a:latin typeface="Helvetica" charset="0"/>
                <a:ea typeface="Helvetica" charset="0"/>
                <a:cs typeface="Helvetica" charset="0"/>
              </a:rPr>
              <a:t>favoring </a:t>
            </a:r>
            <a:r>
              <a:rPr lang="en-US" sz="3200" dirty="0">
                <a:solidFill>
                  <a:srgbClr val="7030A0"/>
                </a:solidFill>
                <a:latin typeface="Courier"/>
                <a:ea typeface="Helvetica" charset="0"/>
                <a:cs typeface="Helvetica" charset="0"/>
              </a:rPr>
              <a:t>all?</a:t>
            </a:r>
            <a:r>
              <a:rPr lang="en-US" sz="3200" dirty="0">
                <a:solidFill>
                  <a:srgbClr val="7030A0"/>
                </a:solidFill>
                <a:latin typeface="Helvetica" charset="0"/>
                <a:ea typeface="Helvetica" charset="0"/>
                <a:cs typeface="Helvetica" charset="0"/>
              </a:rPr>
              <a:t> </a:t>
            </a:r>
            <a:r>
              <a:rPr lang="en-US" sz="3200" dirty="0">
                <a:latin typeface="Helvetica" charset="0"/>
                <a:ea typeface="Helvetica" charset="0"/>
                <a:cs typeface="Helvetica" charset="0"/>
              </a:rPr>
              <a:t>➝  higher endorsement </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Why do </a:t>
            </a:r>
            <a:r>
              <a:rPr lang="en-US" sz="3200" dirty="0">
                <a:solidFill>
                  <a:srgbClr val="7030A0"/>
                </a:solidFill>
                <a:latin typeface="Helvetica" charset="0"/>
                <a:ea typeface="Helvetica" charset="0"/>
                <a:cs typeface="Helvetica" charset="0"/>
              </a:rPr>
              <a:t>pragmatic factors</a:t>
            </a:r>
            <a:r>
              <a:rPr lang="en-US" sz="3200" dirty="0">
                <a:latin typeface="Helvetica" charset="0"/>
                <a:ea typeface="Helvetica" charset="0"/>
                <a:cs typeface="Helvetica" charset="0"/>
              </a:rPr>
              <a:t> matter so much? The highest rates of utterance endorsement occur when disambiguation is </a:t>
            </a:r>
            <a:r>
              <a:rPr lang="en-US" sz="3200" i="1" dirty="0">
                <a:latin typeface="Helvetica" charset="0"/>
                <a:ea typeface="Helvetica" charset="0"/>
                <a:cs typeface="Helvetica" charset="0"/>
              </a:rPr>
              <a:t>irrelevant</a:t>
            </a:r>
            <a:r>
              <a:rPr lang="en-US" sz="3200" dirty="0">
                <a:latin typeface="Helvetica" charset="0"/>
                <a:ea typeface="Helvetica" charset="0"/>
                <a:cs typeface="Helvetica" charset="0"/>
              </a:rPr>
              <a:t> for communication</a:t>
            </a:r>
          </a:p>
          <a:p>
            <a:r>
              <a:rPr lang="en-US" sz="3200" dirty="0">
                <a:latin typeface="Helvetica" charset="0"/>
                <a:ea typeface="Helvetica" charset="0"/>
                <a:cs typeface="Helvetica" charset="0"/>
              </a:rPr>
              <a:t>  - If beliefs lead to expectations for world state 3, either interpretation </a:t>
            </a:r>
          </a:p>
          <a:p>
            <a:r>
              <a:rPr lang="en-US" sz="3200" dirty="0">
                <a:latin typeface="Helvetica" charset="0"/>
                <a:ea typeface="Helvetica" charset="0"/>
                <a:cs typeface="Helvetica" charset="0"/>
              </a:rPr>
              <a:t>	(w=0 or w≠3) is informative for shifting beliefs away</a:t>
            </a:r>
          </a:p>
          <a:p>
            <a:r>
              <a:rPr lang="en-US" sz="3200" dirty="0">
                <a:latin typeface="Helvetica" charset="0"/>
                <a:ea typeface="Helvetica" charset="0"/>
                <a:cs typeface="Helvetica" charset="0"/>
              </a:rPr>
              <a:t>  - If the goal is to determine whether all horses succeeded (i.e. QUD = </a:t>
            </a:r>
            <a:r>
              <a:rPr lang="en-US" sz="3200" dirty="0">
                <a:latin typeface="Courier"/>
                <a:ea typeface="Helvetica" charset="0"/>
                <a:cs typeface="Helvetica" charset="0"/>
              </a:rPr>
              <a:t>all?</a:t>
            </a:r>
            <a:r>
              <a:rPr lang="en-US" sz="3200" dirty="0">
                <a:latin typeface="Helvetica" panose="020B0604020202020204" pitchFamily="34" charset="0"/>
                <a:ea typeface="Helvetica" charset="0"/>
                <a:cs typeface="Helvetica" panose="020B0604020202020204" pitchFamily="34" charset="0"/>
              </a:rPr>
              <a:t>)</a:t>
            </a:r>
            <a:r>
              <a:rPr lang="en-US" sz="3200" dirty="0">
                <a:latin typeface="Helvetica" charset="0"/>
                <a:ea typeface="Helvetica" charset="0"/>
                <a:cs typeface="Helvetica" charset="0"/>
              </a:rPr>
              <a:t>,   	either interpretation (w=0 or w≠3) accomplishes this goal: answer = no</a:t>
            </a:r>
          </a:p>
        </p:txBody>
      </p:sp>
      <p:grpSp>
        <p:nvGrpSpPr>
          <p:cNvPr id="117" name="Group 116"/>
          <p:cNvGrpSpPr/>
          <p:nvPr/>
        </p:nvGrpSpPr>
        <p:grpSpPr>
          <a:xfrm>
            <a:off x="29367310" y="5235146"/>
            <a:ext cx="9292875" cy="5129051"/>
            <a:chOff x="31934089" y="5412517"/>
            <a:chExt cx="9292875" cy="5129051"/>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83144" y="5579577"/>
              <a:ext cx="5422296" cy="755896"/>
            </a:xfrm>
            <a:prstGeom prst="rect">
              <a:avLst/>
            </a:prstGeom>
          </p:spPr>
        </p:pic>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10562" y="6547953"/>
              <a:ext cx="7367461" cy="957467"/>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719066" y="7717900"/>
              <a:ext cx="7750452" cy="614795"/>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5060" y="8545175"/>
              <a:ext cx="8778464" cy="655109"/>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147410" y="9412764"/>
              <a:ext cx="6893765" cy="1128804"/>
            </a:xfrm>
            <a:prstGeom prst="rect">
              <a:avLst/>
            </a:prstGeom>
          </p:spPr>
        </p:pic>
        <p:sp>
          <p:nvSpPr>
            <p:cNvPr id="32" name="Rectangle 31"/>
            <p:cNvSpPr/>
            <p:nvPr/>
          </p:nvSpPr>
          <p:spPr>
            <a:xfrm>
              <a:off x="31934089" y="5412517"/>
              <a:ext cx="9292875" cy="5129051"/>
            </a:xfrm>
            <a:prstGeom prst="rect">
              <a:avLst/>
            </a:prstGeom>
            <a:solidFill>
              <a:schemeClr val="accent6">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grpSp>
      <p:sp>
        <p:nvSpPr>
          <p:cNvPr id="76" name="TextBox 75"/>
          <p:cNvSpPr txBox="1"/>
          <p:nvPr/>
        </p:nvSpPr>
        <p:spPr>
          <a:xfrm>
            <a:off x="15062361" y="7292024"/>
            <a:ext cx="13930891" cy="4601260"/>
          </a:xfrm>
          <a:prstGeom prst="rect">
            <a:avLst/>
          </a:prstGeom>
          <a:noFill/>
        </p:spPr>
        <p:txBody>
          <a:bodyPr wrap="square" rtlCol="0">
            <a:spAutoFit/>
          </a:bodyPr>
          <a:lstStyle/>
          <a:p>
            <a:r>
              <a:rPr lang="en-US" sz="3200" dirty="0">
                <a:latin typeface="Helvetica" charset="0"/>
                <a:ea typeface="Helvetica" charset="0"/>
                <a:cs typeface="Helvetica" charset="0"/>
              </a:rPr>
              <a:t>Early-success affirmative context ➝ more adult-like behavior </a:t>
            </a:r>
          </a:p>
          <a:p>
            <a:r>
              <a:rPr lang="en-US" sz="3200" dirty="0">
                <a:latin typeface="Helvetica" charset="0"/>
                <a:ea typeface="Helvetica" charset="0"/>
                <a:cs typeface="Helvetica" charset="0"/>
              </a:rPr>
              <a:t>  - Either explicitly in the test utterance (Musolino &amp; Lidz, 2006)</a:t>
            </a:r>
          </a:p>
          <a:p>
            <a:r>
              <a:rPr lang="en-US" sz="3200" dirty="0">
                <a:latin typeface="Helvetica" charset="0"/>
                <a:ea typeface="Helvetica" charset="0"/>
                <a:cs typeface="Helvetica" charset="0"/>
              </a:rPr>
              <a:t>	</a:t>
            </a:r>
            <a:r>
              <a:rPr lang="en-US" sz="3200" i="1" dirty="0">
                <a:solidFill>
                  <a:srgbClr val="FF0000"/>
                </a:solidFill>
                <a:latin typeface="Helvetica" charset="0"/>
                <a:ea typeface="Helvetica" charset="0"/>
                <a:cs typeface="Helvetica" charset="0"/>
              </a:rPr>
              <a:t>Every horse jumped over the log, but</a:t>
            </a:r>
            <a:r>
              <a:rPr lang="en-US" sz="3200" i="1" dirty="0">
                <a:latin typeface="Helvetica" charset="0"/>
                <a:ea typeface="Helvetica" charset="0"/>
                <a:cs typeface="Helvetica" charset="0"/>
              </a:rPr>
              <a:t> </a:t>
            </a:r>
            <a:endParaRPr lang="en-US" sz="3200" i="1" dirty="0">
              <a:solidFill>
                <a:srgbClr val="FF0000"/>
              </a:solidFill>
              <a:latin typeface="Helvetica" charset="0"/>
              <a:ea typeface="Helvetica" charset="0"/>
              <a:cs typeface="Helvetica" charset="0"/>
            </a:endParaRP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r>
              <a:rPr lang="en-US" sz="3200" dirty="0">
                <a:latin typeface="Helvetica" charset="0"/>
                <a:ea typeface="Helvetica" charset="0"/>
                <a:cs typeface="Helvetica" charset="0"/>
              </a:rPr>
              <a:t>  - Or previously in the story context  </a:t>
            </a:r>
            <a:r>
              <a:rPr lang="en-US" sz="3200" dirty="0">
                <a:latin typeface="Helvetica" panose="020B0604020202020204" pitchFamily="34" charset="0"/>
                <a:cs typeface="Helvetica" panose="020B0604020202020204" pitchFamily="34" charset="0"/>
              </a:rPr>
              <a:t>(Viau et al., 2010)</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a:t>
            </a:r>
            <a:r>
              <a:rPr lang="en-US" sz="3200" dirty="0">
                <a:solidFill>
                  <a:srgbClr val="FF0000"/>
                </a:solidFill>
                <a:latin typeface="Helvetica" charset="0"/>
                <a:ea typeface="Helvetica" charset="0"/>
                <a:cs typeface="Helvetica" charset="0"/>
              </a:rPr>
              <a:t>the horses succeeded at some earlier task in the story</a:t>
            </a:r>
            <a:endParaRPr lang="en-US" sz="500" dirty="0">
              <a:solidFill>
                <a:srgbClr val="FF0000"/>
              </a:solidFill>
              <a:latin typeface="Helvetica" charset="0"/>
              <a:ea typeface="Helvetica" charset="0"/>
              <a:cs typeface="Helvetica" charset="0"/>
            </a:endParaRPr>
          </a:p>
          <a:p>
            <a:endParaRPr lang="en-US" sz="500" dirty="0">
              <a:solidFill>
                <a:srgbClr val="FF0000"/>
              </a:solidFill>
              <a:latin typeface="Helvetica" charset="0"/>
              <a:ea typeface="Helvetica" charset="0"/>
              <a:cs typeface="Helvetica" charset="0"/>
            </a:endParaRPr>
          </a:p>
          <a:p>
            <a:r>
              <a:rPr lang="en-US" sz="3200" dirty="0">
                <a:latin typeface="Helvetica" charset="0"/>
                <a:ea typeface="Helvetica" charset="0"/>
                <a:cs typeface="Helvetica" charset="0"/>
              </a:rPr>
              <a:t>Increasing salience of specific QUD ➝ more adult-like behavior </a:t>
            </a:r>
          </a:p>
          <a:p>
            <a:r>
              <a:rPr lang="en-US" sz="3200" dirty="0">
                <a:latin typeface="Helvetica" charset="0"/>
                <a:ea typeface="Helvetica" charset="0"/>
                <a:cs typeface="Helvetica" charset="0"/>
              </a:rPr>
              <a:t>  - The context suggests the Question-Under-Discussion is 	 	 	 	</a:t>
            </a:r>
            <a:r>
              <a:rPr lang="en-US" sz="3200" dirty="0">
                <a:solidFill>
                  <a:srgbClr val="FF0000"/>
                </a:solidFill>
                <a:latin typeface="Helvetica" charset="0"/>
                <a:ea typeface="Helvetica" charset="0"/>
                <a:cs typeface="Helvetica" charset="0"/>
              </a:rPr>
              <a:t>whether all of the horses succeed </a:t>
            </a:r>
            <a:r>
              <a:rPr lang="en-US" sz="3200" dirty="0">
                <a:latin typeface="Helvetica" charset="0"/>
                <a:ea typeface="Helvetica" charset="0"/>
                <a:cs typeface="Helvetica" charset="0"/>
              </a:rPr>
              <a:t>(</a:t>
            </a:r>
            <a:r>
              <a:rPr lang="en-US" sz="3200" dirty="0">
                <a:latin typeface="Courier" charset="0"/>
                <a:ea typeface="Courier" charset="0"/>
                <a:cs typeface="Courier" charset="0"/>
              </a:rPr>
              <a:t>all?</a:t>
            </a:r>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Gualmini</a:t>
            </a:r>
            <a:r>
              <a:rPr lang="en-US" sz="3200" dirty="0">
                <a:latin typeface="Helvetica" charset="0"/>
                <a:ea typeface="Helvetica" charset="0"/>
                <a:cs typeface="Helvetica" charset="0"/>
              </a:rPr>
              <a:t>, 2004)</a:t>
            </a:r>
          </a:p>
        </p:txBody>
      </p:sp>
      <p:sp>
        <p:nvSpPr>
          <p:cNvPr id="33" name="TextBox 32"/>
          <p:cNvSpPr txBox="1"/>
          <p:nvPr/>
        </p:nvSpPr>
        <p:spPr>
          <a:xfrm>
            <a:off x="29099104" y="14313262"/>
            <a:ext cx="14890610" cy="584775"/>
          </a:xfrm>
          <a:prstGeom prst="rect">
            <a:avLst/>
          </a:prstGeom>
          <a:noFill/>
        </p:spPr>
        <p:txBody>
          <a:bodyPr wrap="square" rtlCol="0">
            <a:spAutoFit/>
          </a:bodyPr>
          <a:lstStyle/>
          <a:p>
            <a:pPr algn="ctr"/>
            <a:r>
              <a:rPr lang="en-US" sz="3200" dirty="0">
                <a:latin typeface="Helvetica" charset="0"/>
                <a:ea typeface="Helvetica" charset="0"/>
                <a:cs typeface="Helvetica" charset="0"/>
              </a:rPr>
              <a:t>Fig 2: Model predictions for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utterance endorsement in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world state</a:t>
            </a:r>
          </a:p>
        </p:txBody>
      </p:sp>
      <p:grpSp>
        <p:nvGrpSpPr>
          <p:cNvPr id="66" name="Group 65"/>
          <p:cNvGrpSpPr/>
          <p:nvPr/>
        </p:nvGrpSpPr>
        <p:grpSpPr>
          <a:xfrm>
            <a:off x="8748838" y="23808537"/>
            <a:ext cx="5173001" cy="4226922"/>
            <a:chOff x="8688135" y="25190019"/>
            <a:chExt cx="5173001" cy="4226922"/>
          </a:xfrm>
        </p:grpSpPr>
        <p:pic>
          <p:nvPicPr>
            <p:cNvPr id="29" name="Picture 28"/>
            <p:cNvPicPr>
              <a:picLocks noChangeAspect="1"/>
            </p:cNvPicPr>
            <p:nvPr/>
          </p:nvPicPr>
          <p:blipFill rotWithShape="1">
            <a:blip r:embed="rId13">
              <a:extLst>
                <a:ext uri="{28A0092B-C50C-407E-A947-70E740481C1C}">
                  <a14:useLocalDpi xmlns:a14="http://schemas.microsoft.com/office/drawing/2010/main" val="0"/>
                </a:ext>
              </a:extLst>
            </a:blip>
            <a:srcRect t="6968" b="11592"/>
            <a:stretch/>
          </p:blipFill>
          <p:spPr>
            <a:xfrm>
              <a:off x="8688135" y="25190019"/>
              <a:ext cx="5173001" cy="3149704"/>
            </a:xfrm>
            <a:prstGeom prst="rect">
              <a:avLst/>
            </a:prstGeom>
          </p:spPr>
        </p:pic>
        <p:sp>
          <p:nvSpPr>
            <p:cNvPr id="78" name="TextBox 77"/>
            <p:cNvSpPr txBox="1"/>
            <p:nvPr/>
          </p:nvSpPr>
          <p:spPr>
            <a:xfrm>
              <a:off x="8911516" y="28339723"/>
              <a:ext cx="4726238"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1: Example not-all horse-jumping scenario</a:t>
              </a:r>
            </a:p>
          </p:txBody>
        </p:sp>
      </p:grpSp>
      <p:cxnSp>
        <p:nvCxnSpPr>
          <p:cNvPr id="17" name="Straight Connector 16"/>
          <p:cNvCxnSpPr/>
          <p:nvPr/>
        </p:nvCxnSpPr>
        <p:spPr>
          <a:xfrm>
            <a:off x="14715492" y="4835393"/>
            <a:ext cx="13612" cy="28961934"/>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9135207" y="4771423"/>
            <a:ext cx="26692" cy="30345618"/>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0534" y="18536826"/>
            <a:ext cx="14425438" cy="1708160"/>
          </a:xfrm>
          <a:prstGeom prst="rect">
            <a:avLst/>
          </a:prstGeom>
        </p:spPr>
        <p:txBody>
          <a:bodyPr wrap="square">
            <a:spAutoFit/>
          </a:bodyPr>
          <a:lstStyle/>
          <a:p>
            <a:r>
              <a:rPr lang="en-US" sz="3500" dirty="0">
                <a:latin typeface="Helvetica" charset="0"/>
                <a:ea typeface="Helvetica" charset="0"/>
                <a:cs typeface="Helvetica" charset="0"/>
              </a:rPr>
              <a:t>We identify and separate the contributions of these two factors in an articulated formal model of ambiguity resolution as pragmatic inference to diagnose the impact of grammatical processing </a:t>
            </a:r>
          </a:p>
        </p:txBody>
      </p:sp>
      <p:sp>
        <p:nvSpPr>
          <p:cNvPr id="83" name="TextBox 82"/>
          <p:cNvSpPr txBox="1"/>
          <p:nvPr/>
        </p:nvSpPr>
        <p:spPr>
          <a:xfrm>
            <a:off x="0" y="14384269"/>
            <a:ext cx="14660067"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What’s to blame for the non-adult-like behavior?</a:t>
            </a:r>
          </a:p>
        </p:txBody>
      </p:sp>
      <p:sp>
        <p:nvSpPr>
          <p:cNvPr id="49" name="Rectangle 48"/>
          <p:cNvSpPr/>
          <p:nvPr/>
        </p:nvSpPr>
        <p:spPr>
          <a:xfrm>
            <a:off x="364590" y="15082350"/>
            <a:ext cx="14015793" cy="2631490"/>
          </a:xfrm>
          <a:prstGeom prst="rect">
            <a:avLst/>
          </a:prstGeom>
        </p:spPr>
        <p:txBody>
          <a:bodyPr wrap="square">
            <a:spAutoFit/>
          </a:bodyPr>
          <a:lstStyle/>
          <a:p>
            <a:r>
              <a:rPr lang="en-US" sz="3200" dirty="0">
                <a:latin typeface="Helvetica" panose="020B0604020202020204" pitchFamily="34" charset="0"/>
                <a:ea typeface="Helvetica" charset="0"/>
                <a:cs typeface="Helvetica" panose="020B0604020202020204" pitchFamily="34" charset="0"/>
              </a:rPr>
              <a:t>Two proposed factors from the literature:</a:t>
            </a:r>
          </a:p>
          <a:p>
            <a:r>
              <a:rPr lang="en-US" sz="3200" dirty="0">
                <a:latin typeface="Helvetica" panose="020B0604020202020204" pitchFamily="34" charset="0"/>
                <a:ea typeface="Helvetica" charset="0"/>
                <a:cs typeface="Helvetica" panose="020B0604020202020204" pitchFamily="34" charset="0"/>
              </a:rPr>
              <a:t> - Limited </a:t>
            </a:r>
            <a:r>
              <a:rPr lang="en-US" sz="3200" dirty="0">
                <a:solidFill>
                  <a:srgbClr val="7030A0"/>
                </a:solidFill>
                <a:latin typeface="Helvetica" panose="020B0604020202020204" pitchFamily="34" charset="0"/>
                <a:ea typeface="Helvetica" charset="0"/>
                <a:cs typeface="Helvetica" panose="020B0604020202020204" pitchFamily="34" charset="0"/>
              </a:rPr>
              <a:t>pragmatic context management skills</a:t>
            </a:r>
            <a:r>
              <a:rPr lang="en-US" sz="3200" dirty="0">
                <a:latin typeface="Helvetica" panose="020B0604020202020204" pitchFamily="34" charset="0"/>
                <a:ea typeface="Helvetica" charset="0"/>
                <a:cs typeface="Helvetica" panose="020B0604020202020204" pitchFamily="34" charset="0"/>
              </a:rPr>
              <a:t> (</a:t>
            </a:r>
            <a:r>
              <a:rPr lang="en-US" sz="3200" dirty="0">
                <a:latin typeface="Helvetica" panose="020B0604020202020204" pitchFamily="34" charset="0"/>
                <a:cs typeface="Helvetica" panose="020B0604020202020204" pitchFamily="34" charset="0"/>
              </a:rPr>
              <a:t>Gualmini et al., 2008; </a:t>
            </a:r>
          </a:p>
          <a:p>
            <a:r>
              <a:rPr lang="en-US" sz="3200" dirty="0">
                <a:latin typeface="Helvetica" panose="020B0604020202020204" pitchFamily="34" charset="0"/>
                <a:cs typeface="Helvetica" panose="020B0604020202020204" pitchFamily="34" charset="0"/>
              </a:rPr>
              <a:t>	Viau et al., 2010)</a:t>
            </a:r>
            <a:endParaRPr lang="en-US" sz="3200" dirty="0">
              <a:latin typeface="Helvetica" panose="020B0604020202020204" pitchFamily="34" charset="0"/>
              <a:ea typeface="Helvetica" charset="0"/>
              <a:cs typeface="Helvetica" panose="020B0604020202020204" pitchFamily="34" charset="0"/>
            </a:endParaRPr>
          </a:p>
          <a:p>
            <a:r>
              <a:rPr lang="en-US" sz="3200" dirty="0">
                <a:latin typeface="Helvetica" panose="020B0604020202020204" pitchFamily="34" charset="0"/>
                <a:ea typeface="Helvetica" charset="0"/>
                <a:cs typeface="Helvetica" panose="020B0604020202020204" pitchFamily="34" charset="0"/>
              </a:rPr>
              <a:t>  - Limited </a:t>
            </a:r>
            <a:r>
              <a:rPr lang="en-US" sz="3200" dirty="0">
                <a:solidFill>
                  <a:srgbClr val="FF7A00"/>
                </a:solidFill>
                <a:latin typeface="Helvetica" panose="020B0604020202020204" pitchFamily="34" charset="0"/>
                <a:ea typeface="Helvetica" charset="0"/>
                <a:cs typeface="Helvetica" panose="020B0604020202020204" pitchFamily="34" charset="0"/>
              </a:rPr>
              <a:t>grammatical processing resources </a:t>
            </a:r>
            <a:r>
              <a:rPr lang="en-US" sz="3200" dirty="0">
                <a:latin typeface="Helvetica" panose="020B0604020202020204" pitchFamily="34" charset="0"/>
                <a:cs typeface="Helvetica" panose="020B0604020202020204" pitchFamily="34" charset="0"/>
              </a:rPr>
              <a:t>(Viau et al., 2010</a:t>
            </a:r>
            <a:r>
              <a:rPr lang="en-US" sz="3200" dirty="0" smtClean="0">
                <a:latin typeface="Helvetica" panose="020B0604020202020204" pitchFamily="34" charset="0"/>
                <a:cs typeface="Helvetica" panose="020B0604020202020204" pitchFamily="34" charset="0"/>
              </a:rPr>
              <a:t>)</a:t>
            </a:r>
          </a:p>
          <a:p>
            <a:endParaRPr lang="en-US" sz="500" dirty="0">
              <a:latin typeface="Helvetica" panose="020B0604020202020204" pitchFamily="34" charset="0"/>
              <a:cs typeface="Helvetica" panose="020B0604020202020204" pitchFamily="34" charset="0"/>
            </a:endParaRPr>
          </a:p>
          <a:p>
            <a:r>
              <a:rPr lang="en-US" sz="3200" dirty="0">
                <a:latin typeface="Helvetica" panose="020B0604020202020204" pitchFamily="34" charset="0"/>
                <a:cs typeface="Helvetica" panose="020B0604020202020204" pitchFamily="34" charset="0"/>
              </a:rPr>
              <a:t>Consensus: Context management </a:t>
            </a:r>
            <a:r>
              <a:rPr lang="en-US" sz="3200" dirty="0" smtClean="0">
                <a:latin typeface="Helvetica" panose="020B0604020202020204" pitchFamily="34" charset="0"/>
                <a:cs typeface="Helvetica" panose="020B0604020202020204" pitchFamily="34" charset="0"/>
              </a:rPr>
              <a:t>       </a:t>
            </a:r>
            <a:r>
              <a:rPr lang="en-US" sz="3200" dirty="0">
                <a:latin typeface="Helvetica" panose="020B0604020202020204" pitchFamily="34" charset="0"/>
                <a:cs typeface="Helvetica" panose="020B0604020202020204" pitchFamily="34" charset="0"/>
              </a:rPr>
              <a:t>G</a:t>
            </a:r>
            <a:r>
              <a:rPr lang="en-US" sz="3200" dirty="0" smtClean="0">
                <a:latin typeface="Helvetica" panose="020B0604020202020204" pitchFamily="34" charset="0"/>
                <a:cs typeface="Helvetica" panose="020B0604020202020204" pitchFamily="34" charset="0"/>
              </a:rPr>
              <a:t>rammatical processing</a:t>
            </a:r>
            <a:endParaRPr lang="en-US" sz="3200" dirty="0">
              <a:latin typeface="Helvetica" panose="020B0604020202020204" pitchFamily="34" charset="0"/>
              <a:cs typeface="Helvetica" panose="020B0604020202020204" pitchFamily="34" charset="0"/>
            </a:endParaRPr>
          </a:p>
        </p:txBody>
      </p:sp>
      <p:sp>
        <p:nvSpPr>
          <p:cNvPr id="84" name="TextBox 83"/>
          <p:cNvSpPr txBox="1"/>
          <p:nvPr/>
        </p:nvSpPr>
        <p:spPr>
          <a:xfrm>
            <a:off x="781009" y="17798161"/>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Our contribution</a:t>
            </a:r>
          </a:p>
        </p:txBody>
      </p:sp>
      <p:grpSp>
        <p:nvGrpSpPr>
          <p:cNvPr id="67" name="Group 66"/>
          <p:cNvGrpSpPr/>
          <p:nvPr/>
        </p:nvGrpSpPr>
        <p:grpSpPr>
          <a:xfrm>
            <a:off x="3938877" y="20385170"/>
            <a:ext cx="6844332" cy="1134036"/>
            <a:chOff x="3649401" y="20790402"/>
            <a:chExt cx="6844332" cy="1134036"/>
          </a:xfrm>
        </p:grpSpPr>
        <p:sp>
          <p:nvSpPr>
            <p:cNvPr id="86" name="Rectangle 85"/>
            <p:cNvSpPr/>
            <p:nvPr/>
          </p:nvSpPr>
          <p:spPr>
            <a:xfrm>
              <a:off x="3925373" y="20844722"/>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8" name="TextBox 87"/>
            <p:cNvSpPr txBox="1"/>
            <p:nvPr/>
          </p:nvSpPr>
          <p:spPr>
            <a:xfrm>
              <a:off x="3649401" y="2079040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Background</a:t>
              </a:r>
            </a:p>
          </p:txBody>
        </p:sp>
      </p:grpSp>
      <p:sp>
        <p:nvSpPr>
          <p:cNvPr id="89" name="TextBox 88"/>
          <p:cNvSpPr txBox="1"/>
          <p:nvPr/>
        </p:nvSpPr>
        <p:spPr>
          <a:xfrm>
            <a:off x="1279987" y="21692491"/>
            <a:ext cx="11961069"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Truth Value Judgments Task (TVJT)</a:t>
            </a:r>
          </a:p>
        </p:txBody>
      </p:sp>
      <p:sp>
        <p:nvSpPr>
          <p:cNvPr id="90" name="TextBox 89"/>
          <p:cNvSpPr txBox="1"/>
          <p:nvPr/>
        </p:nvSpPr>
        <p:spPr>
          <a:xfrm>
            <a:off x="309389" y="30462095"/>
            <a:ext cx="14044555" cy="1938992"/>
          </a:xfrm>
          <a:prstGeom prst="rect">
            <a:avLst/>
          </a:prstGeom>
          <a:noFill/>
        </p:spPr>
        <p:txBody>
          <a:bodyPr wrap="square" rtlCol="0">
            <a:spAutoFit/>
          </a:bodyPr>
          <a:lstStyle/>
          <a:p>
            <a:r>
              <a:rPr lang="en-US" sz="3500" dirty="0">
                <a:latin typeface="Helvetica" charset="0"/>
                <a:ea typeface="Helvetica" charset="0"/>
                <a:cs typeface="Helvetica" charset="0"/>
              </a:rPr>
              <a:t>The trouble is identifying how specific changes to the experiment affect specific factors underlying the endorsement task</a:t>
            </a:r>
          </a:p>
          <a:p>
            <a:endParaRPr lang="en-US" sz="1500" dirty="0">
              <a:latin typeface="Helvetica" charset="0"/>
              <a:ea typeface="Helvetica" charset="0"/>
              <a:cs typeface="Helvetica" charset="0"/>
            </a:endParaRPr>
          </a:p>
          <a:p>
            <a:r>
              <a:rPr lang="en-US" sz="3500" dirty="0">
                <a:latin typeface="Helvetica" charset="0"/>
                <a:ea typeface="Helvetica" charset="0"/>
                <a:cs typeface="Helvetica" charset="0"/>
              </a:rPr>
              <a:t>Experimenters might not be manipulating </a:t>
            </a:r>
            <a:r>
              <a:rPr lang="en-US" sz="3500" i="1" dirty="0">
                <a:latin typeface="Helvetica" charset="0"/>
                <a:ea typeface="Helvetica" charset="0"/>
                <a:cs typeface="Helvetica" charset="0"/>
              </a:rPr>
              <a:t>only</a:t>
            </a:r>
            <a:r>
              <a:rPr lang="en-US" sz="3500" dirty="0">
                <a:latin typeface="Helvetica" charset="0"/>
                <a:ea typeface="Helvetica" charset="0"/>
                <a:cs typeface="Helvetica" charset="0"/>
              </a:rPr>
              <a:t> what they think they are</a:t>
            </a:r>
          </a:p>
        </p:txBody>
      </p:sp>
      <p:grpSp>
        <p:nvGrpSpPr>
          <p:cNvPr id="93" name="Group 92"/>
          <p:cNvGrpSpPr/>
          <p:nvPr/>
        </p:nvGrpSpPr>
        <p:grpSpPr>
          <a:xfrm>
            <a:off x="14725009" y="5171231"/>
            <a:ext cx="14278537" cy="1107996"/>
            <a:chOff x="3824763" y="8119910"/>
            <a:chExt cx="14278537" cy="1107996"/>
          </a:xfrm>
        </p:grpSpPr>
        <p:sp>
          <p:nvSpPr>
            <p:cNvPr id="94" name="Rectangle 93"/>
            <p:cNvSpPr/>
            <p:nvPr/>
          </p:nvSpPr>
          <p:spPr>
            <a:xfrm>
              <a:off x="4157662" y="8134859"/>
              <a:ext cx="13612740"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3824763" y="8119910"/>
              <a:ext cx="14278537"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Experimental Manipulations</a:t>
              </a:r>
            </a:p>
          </p:txBody>
        </p:sp>
      </p:grpSp>
      <p:sp>
        <p:nvSpPr>
          <p:cNvPr id="97" name="TextBox 96"/>
          <p:cNvSpPr txBox="1"/>
          <p:nvPr/>
        </p:nvSpPr>
        <p:spPr>
          <a:xfrm>
            <a:off x="15344186" y="6574169"/>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“Pragmatic” manipulations</a:t>
            </a:r>
          </a:p>
        </p:txBody>
      </p:sp>
      <p:sp>
        <p:nvSpPr>
          <p:cNvPr id="98" name="TextBox 97"/>
          <p:cNvSpPr txBox="1"/>
          <p:nvPr/>
        </p:nvSpPr>
        <p:spPr>
          <a:xfrm>
            <a:off x="15406041" y="11949067"/>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“Structural priming”</a:t>
            </a:r>
          </a:p>
        </p:txBody>
      </p:sp>
      <p:sp>
        <p:nvSpPr>
          <p:cNvPr id="100" name="TextBox 99"/>
          <p:cNvSpPr txBox="1"/>
          <p:nvPr/>
        </p:nvSpPr>
        <p:spPr>
          <a:xfrm>
            <a:off x="14951828" y="12695283"/>
            <a:ext cx="13736327" cy="4108817"/>
          </a:xfrm>
          <a:prstGeom prst="rect">
            <a:avLst/>
          </a:prstGeom>
          <a:noFill/>
        </p:spPr>
        <p:txBody>
          <a:bodyPr wrap="square" rtlCol="0">
            <a:spAutoFit/>
          </a:bodyPr>
          <a:lstStyle/>
          <a:p>
            <a:r>
              <a:rPr lang="en-US" sz="3200" dirty="0">
                <a:latin typeface="Helvetica" charset="0"/>
                <a:ea typeface="Helvetica" charset="0"/>
                <a:cs typeface="Helvetica" charset="0"/>
              </a:rPr>
              <a:t>Previous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interpretations ➝ more adult-like behavior </a:t>
            </a:r>
          </a:p>
          <a:p>
            <a:r>
              <a:rPr lang="en-US" sz="3200" dirty="0">
                <a:latin typeface="Helvetica" charset="0"/>
                <a:ea typeface="Helvetica" charset="0"/>
                <a:cs typeface="Helvetica" charset="0"/>
              </a:rPr>
              <a:t>  - Early-success context leads to increased endorsement</a:t>
            </a:r>
          </a:p>
          <a:p>
            <a:r>
              <a:rPr lang="en-US" sz="3200" dirty="0">
                <a:latin typeface="Helvetica" charset="0"/>
                <a:ea typeface="Helvetica" charset="0"/>
                <a:cs typeface="Helvetica" charset="0"/>
              </a:rPr>
              <a:t>  - The increase persists through early-failure contexts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Previous unambiguous </a:t>
            </a:r>
            <a:r>
              <a:rPr lang="en-US" sz="3200" b="1" dirty="0">
                <a:latin typeface="Helvetica" charset="0"/>
                <a:ea typeface="Helvetica" charset="0"/>
                <a:cs typeface="Helvetica" charset="0"/>
              </a:rPr>
              <a:t>not-all </a:t>
            </a:r>
            <a:r>
              <a:rPr lang="en-US" sz="3200" dirty="0">
                <a:latin typeface="Helvetica" charset="0"/>
                <a:ea typeface="Helvetica" charset="0"/>
                <a:cs typeface="Helvetica" charset="0"/>
              </a:rPr>
              <a:t>interpretations leads to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interpretations for </a:t>
            </a:r>
            <a:r>
              <a:rPr lang="en-US" sz="3200" dirty="0" err="1">
                <a:latin typeface="Courier" charset="0"/>
                <a:ea typeface="Courier" charset="0"/>
                <a:cs typeface="Courier" charset="0"/>
              </a:rPr>
              <a:t>amb</a:t>
            </a:r>
            <a:r>
              <a:rPr lang="en-US" sz="3200" dirty="0">
                <a:latin typeface="Helvetica" panose="020B0604020202020204" pitchFamily="34" charset="0"/>
                <a:ea typeface="Courier" charset="0"/>
                <a:cs typeface="Helvetica" panose="020B0604020202020204" pitchFamily="34" charset="0"/>
              </a:rPr>
              <a:t> </a:t>
            </a:r>
            <a:r>
              <a:rPr lang="en-US" sz="3200" dirty="0">
                <a:latin typeface="Helvetica" charset="0"/>
                <a:ea typeface="Helvetica" charset="0"/>
                <a:cs typeface="Helvetica" charset="0"/>
              </a:rPr>
              <a:t>utterance (i.e., ➝ more adult-like behavior)</a:t>
            </a:r>
          </a:p>
          <a:p>
            <a:r>
              <a:rPr lang="en-US" sz="3200" i="1" dirty="0">
                <a:solidFill>
                  <a:srgbClr val="FF0000"/>
                </a:solidFill>
                <a:latin typeface="Helvetica" charset="0"/>
                <a:ea typeface="Helvetica" charset="0"/>
                <a:cs typeface="Helvetica" charset="0"/>
              </a:rPr>
              <a:t>	Not every horse jumped over the fence</a:t>
            </a:r>
            <a:r>
              <a:rPr lang="mr-IN" sz="3200" i="1" dirty="0">
                <a:solidFill>
                  <a:srgbClr val="FF0000"/>
                </a:solidFill>
                <a:latin typeface="Helvetica" charset="0"/>
                <a:ea typeface="Helvetica" charset="0"/>
                <a:cs typeface="Helvetica" charset="0"/>
              </a:rPr>
              <a:t>…</a:t>
            </a:r>
            <a:r>
              <a:rPr lang="en-US" sz="3200" i="1" dirty="0">
                <a:solidFill>
                  <a:srgbClr val="FF0000"/>
                </a:solidFill>
                <a:latin typeface="Helvetica" charset="0"/>
                <a:ea typeface="Helvetica" charset="0"/>
                <a:cs typeface="Helvetica" charset="0"/>
              </a:rPr>
              <a:t> </a:t>
            </a: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endParaRPr lang="en-US" sz="3200" dirty="0">
              <a:latin typeface="Helvetica" charset="0"/>
              <a:ea typeface="Helvetica" charset="0"/>
              <a:cs typeface="Helvetica" charset="0"/>
            </a:endParaRPr>
          </a:p>
        </p:txBody>
      </p:sp>
      <p:sp>
        <p:nvSpPr>
          <p:cNvPr id="101" name="TextBox 100"/>
          <p:cNvSpPr txBox="1"/>
          <p:nvPr/>
        </p:nvSpPr>
        <p:spPr>
          <a:xfrm>
            <a:off x="15467134" y="16462666"/>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 actually changes?</a:t>
            </a:r>
          </a:p>
        </p:txBody>
      </p:sp>
      <p:sp>
        <p:nvSpPr>
          <p:cNvPr id="102" name="TextBox 101"/>
          <p:cNvSpPr txBox="1"/>
          <p:nvPr/>
        </p:nvSpPr>
        <p:spPr>
          <a:xfrm>
            <a:off x="14954926" y="17134535"/>
            <a:ext cx="12486591" cy="3200876"/>
          </a:xfrm>
          <a:prstGeom prst="rect">
            <a:avLst/>
          </a:prstGeom>
          <a:noFill/>
        </p:spPr>
        <p:txBody>
          <a:bodyPr wrap="square" rtlCol="0">
            <a:spAutoFit/>
          </a:bodyPr>
          <a:lstStyle/>
          <a:p>
            <a:r>
              <a:rPr lang="en-US" sz="3200" dirty="0">
                <a:latin typeface="Helvetica" charset="0"/>
                <a:ea typeface="Helvetica" charset="0"/>
                <a:cs typeface="Helvetica" charset="0"/>
              </a:rPr>
              <a:t>All of the manipulations above plausibly affect various factors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FF7A00"/>
                </a:solidFill>
                <a:latin typeface="Helvetica" charset="0"/>
                <a:ea typeface="Helvetica" charset="0"/>
                <a:cs typeface="Helvetica" charset="0"/>
              </a:rPr>
              <a:t>Processing factor</a:t>
            </a:r>
            <a:r>
              <a:rPr lang="en-US" sz="3200" dirty="0">
                <a:solidFill>
                  <a:srgbClr val="FF7A00"/>
                </a:solidFill>
                <a:latin typeface="Helvetica" charset="0"/>
                <a:ea typeface="Helvetica" charset="0"/>
                <a:cs typeface="Helvetica" charset="0"/>
              </a:rPr>
              <a:t>:</a:t>
            </a:r>
          </a:p>
          <a:p>
            <a:r>
              <a:rPr lang="en-US" sz="3200" dirty="0">
                <a:latin typeface="Helvetica" charset="0"/>
                <a:ea typeface="Helvetica" charset="0"/>
                <a:cs typeface="Helvetica" charset="0"/>
              </a:rPr>
              <a:t>  - How easy the not-all interpretation is to access (i.e., scope)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7030A0"/>
                </a:solidFill>
                <a:latin typeface="Helvetica" charset="0"/>
                <a:ea typeface="Helvetica" charset="0"/>
                <a:cs typeface="Helvetica" charset="0"/>
              </a:rPr>
              <a:t>Pragmatic factors</a:t>
            </a:r>
            <a:r>
              <a:rPr lang="en-US" sz="3200" dirty="0">
                <a:solidFill>
                  <a:srgbClr val="7030A0"/>
                </a:solidFill>
                <a:latin typeface="Helvetica" charset="0"/>
                <a:ea typeface="Helvetica" charset="0"/>
                <a:cs typeface="Helvetica" charset="0"/>
              </a:rPr>
              <a:t>:</a:t>
            </a:r>
          </a:p>
          <a:p>
            <a:r>
              <a:rPr lang="en-US" sz="3200" dirty="0">
                <a:latin typeface="Helvetica" charset="0"/>
                <a:ea typeface="Helvetica" charset="0"/>
                <a:cs typeface="Helvetica" charset="0"/>
              </a:rPr>
              <a:t>  - how likely success is in the world (i.e., world knowledge)</a:t>
            </a:r>
          </a:p>
          <a:p>
            <a:r>
              <a:rPr lang="en-US" sz="3200" dirty="0">
                <a:latin typeface="Helvetica" charset="0"/>
                <a:ea typeface="Helvetica" charset="0"/>
                <a:cs typeface="Helvetica" charset="0"/>
              </a:rPr>
              <a:t>  - how likely specific QUDs are (i.e., conversational knowledge)</a:t>
            </a:r>
          </a:p>
        </p:txBody>
      </p:sp>
      <p:grpSp>
        <p:nvGrpSpPr>
          <p:cNvPr id="103" name="Group 102"/>
          <p:cNvGrpSpPr/>
          <p:nvPr/>
        </p:nvGrpSpPr>
        <p:grpSpPr>
          <a:xfrm>
            <a:off x="18527842" y="24006414"/>
            <a:ext cx="6844332" cy="1107996"/>
            <a:chOff x="3649401" y="20692431"/>
            <a:chExt cx="6844332" cy="1107996"/>
          </a:xfrm>
        </p:grpSpPr>
        <p:sp>
          <p:nvSpPr>
            <p:cNvPr id="104" name="Rectangle 103"/>
            <p:cNvSpPr/>
            <p:nvPr/>
          </p:nvSpPr>
          <p:spPr>
            <a:xfrm>
              <a:off x="3925373" y="20714094"/>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3649401" y="20692431"/>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The Model</a:t>
              </a:r>
            </a:p>
          </p:txBody>
        </p:sp>
      </p:grpSp>
      <p:sp>
        <p:nvSpPr>
          <p:cNvPr id="106" name="TextBox 105"/>
          <p:cNvSpPr txBox="1"/>
          <p:nvPr/>
        </p:nvSpPr>
        <p:spPr>
          <a:xfrm>
            <a:off x="15037851" y="25493080"/>
            <a:ext cx="13930891" cy="2631490"/>
          </a:xfrm>
          <a:prstGeom prst="rect">
            <a:avLst/>
          </a:prstGeom>
          <a:noFill/>
        </p:spPr>
        <p:txBody>
          <a:bodyPr wrap="square" rtlCol="0">
            <a:spAutoFit/>
          </a:bodyPr>
          <a:lstStyle/>
          <a:p>
            <a:r>
              <a:rPr lang="en-US" sz="3200" dirty="0">
                <a:latin typeface="Helvetica" panose="020B0604020202020204" pitchFamily="34" charset="0"/>
                <a:ea typeface="Helvetica" charset="0"/>
                <a:cs typeface="Helvetica" panose="020B0604020202020204" pitchFamily="34" charset="0"/>
              </a:rPr>
              <a:t>Bayesian Rational Speech Act (RSA) modeling framework </a:t>
            </a:r>
            <a:r>
              <a:rPr lang="en-US" sz="3200" dirty="0">
                <a:latin typeface="Helvetica" panose="020B0604020202020204" pitchFamily="34" charset="0"/>
                <a:cs typeface="Helvetica" panose="020B0604020202020204" pitchFamily="34" charset="0"/>
              </a:rPr>
              <a:t>(Frank &amp; Goodman, 2012, Goodman &amp; Stuhlmüller, 2013, Goodman &amp; Lassiter, 2015)</a:t>
            </a:r>
          </a:p>
          <a:p>
            <a:endParaRPr lang="en-US" sz="500" dirty="0">
              <a:latin typeface="Helvetica" panose="020B0604020202020204" pitchFamily="34" charset="0"/>
              <a:cs typeface="Helvetica" panose="020B0604020202020204" pitchFamily="34" charset="0"/>
            </a:endParaRPr>
          </a:p>
          <a:p>
            <a:r>
              <a:rPr lang="en-US" sz="3200" dirty="0">
                <a:latin typeface="Helvetica" panose="020B0604020202020204" pitchFamily="34" charset="0"/>
                <a:cs typeface="Helvetica" panose="020B0604020202020204" pitchFamily="34" charset="0"/>
              </a:rPr>
              <a:t>  - Language understanding as recursive social reasoning between speakers</a:t>
            </a:r>
            <a:endParaRPr lang="en-US" sz="1000" dirty="0">
              <a:latin typeface="Helvetica" panose="020B0604020202020204" pitchFamily="34" charset="0"/>
              <a:ea typeface="Helvetica" charset="0"/>
              <a:cs typeface="Helvetica" panose="020B0604020202020204" pitchFamily="34" charset="0"/>
            </a:endParaRPr>
          </a:p>
          <a:p>
            <a:r>
              <a:rPr lang="en-US" sz="3200" dirty="0">
                <a:latin typeface="Helvetica" charset="0"/>
                <a:ea typeface="Helvetica" charset="0"/>
                <a:cs typeface="Helvetica" charset="0"/>
              </a:rPr>
              <a:t>  - Ambiguity resolution as pragmatic inference </a:t>
            </a:r>
          </a:p>
          <a:p>
            <a:r>
              <a:rPr lang="en-US" sz="3200" dirty="0">
                <a:latin typeface="Helvetica" charset="0"/>
                <a:ea typeface="Helvetica" charset="0"/>
                <a:cs typeface="Helvetica" charset="0"/>
              </a:rPr>
              <a:t>  - Reasoning about interpretations, QUDs, world states, and utterances</a:t>
            </a:r>
          </a:p>
        </p:txBody>
      </p:sp>
      <p:grpSp>
        <p:nvGrpSpPr>
          <p:cNvPr id="113" name="Group 112"/>
          <p:cNvGrpSpPr/>
          <p:nvPr/>
        </p:nvGrpSpPr>
        <p:grpSpPr>
          <a:xfrm>
            <a:off x="29901681" y="18845867"/>
            <a:ext cx="6844332" cy="1118083"/>
            <a:chOff x="4028879" y="6562112"/>
            <a:chExt cx="6844332" cy="1118083"/>
          </a:xfrm>
        </p:grpSpPr>
        <p:sp>
          <p:nvSpPr>
            <p:cNvPr id="114" name="Rectangle 113"/>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4028879" y="656211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Discussion</a:t>
              </a:r>
            </a:p>
          </p:txBody>
        </p:sp>
      </p:grpSp>
      <p:sp>
        <p:nvSpPr>
          <p:cNvPr id="118" name="TextBox 117"/>
          <p:cNvSpPr txBox="1"/>
          <p:nvPr/>
        </p:nvSpPr>
        <p:spPr>
          <a:xfrm>
            <a:off x="29382860" y="14998964"/>
            <a:ext cx="7969370" cy="3770263"/>
          </a:xfrm>
          <a:prstGeom prst="rect">
            <a:avLst/>
          </a:prstGeom>
          <a:noFill/>
        </p:spPr>
        <p:txBody>
          <a:bodyPr wrap="square" rtlCol="0">
            <a:spAutoFit/>
          </a:bodyPr>
          <a:lstStyle/>
          <a:p>
            <a:r>
              <a:rPr lang="en-US" sz="3200" dirty="0" smtClean="0">
                <a:latin typeface="Helvetica" charset="0"/>
                <a:ea typeface="Helvetica" charset="0"/>
                <a:cs typeface="Helvetica" charset="0"/>
              </a:rPr>
              <a:t>We </a:t>
            </a:r>
            <a:r>
              <a:rPr lang="en-US" sz="3200" dirty="0">
                <a:latin typeface="Helvetica" charset="0"/>
                <a:ea typeface="Helvetica" charset="0"/>
                <a:cs typeface="Helvetica" charset="0"/>
              </a:rPr>
              <a:t>find a stronger role for the </a:t>
            </a:r>
            <a:r>
              <a:rPr lang="en-US" sz="3200" dirty="0">
                <a:solidFill>
                  <a:srgbClr val="7030A0"/>
                </a:solidFill>
                <a:latin typeface="Helvetica" charset="0"/>
                <a:ea typeface="Helvetica" charset="0"/>
                <a:cs typeface="Helvetica" charset="0"/>
              </a:rPr>
              <a:t>pragmatic factors</a:t>
            </a:r>
            <a:r>
              <a:rPr lang="en-US" sz="3200" dirty="0">
                <a:latin typeface="Helvetica" charset="0"/>
                <a:ea typeface="Helvetica" charset="0"/>
                <a:cs typeface="Helvetica" charset="0"/>
              </a:rPr>
              <a:t> in utterance endorsement</a:t>
            </a:r>
            <a:endParaRPr lang="en-US" sz="1500" dirty="0">
              <a:latin typeface="Helvetica" charset="0"/>
              <a:ea typeface="Helvetica" charset="0"/>
              <a:cs typeface="Helvetica" charset="0"/>
            </a:endParaRPr>
          </a:p>
          <a:p>
            <a:endParaRPr lang="en-US" sz="800" dirty="0">
              <a:latin typeface="Helvetica" charset="0"/>
              <a:ea typeface="Helvetica" charset="0"/>
              <a:cs typeface="Helvetica" charset="0"/>
            </a:endParaRPr>
          </a:p>
          <a:p>
            <a:r>
              <a:rPr lang="en-US" sz="3200" dirty="0" smtClean="0">
                <a:latin typeface="Helvetica" charset="0"/>
                <a:ea typeface="Helvetica" charset="0"/>
                <a:cs typeface="Helvetica" charset="0"/>
              </a:rPr>
              <a:t>We </a:t>
            </a:r>
            <a:r>
              <a:rPr lang="en-US" sz="3200" dirty="0">
                <a:latin typeface="Helvetica" charset="0"/>
                <a:ea typeface="Helvetica" charset="0"/>
                <a:cs typeface="Helvetica" charset="0"/>
              </a:rPr>
              <a:t>see this result more clearly in Fig. 3 where </a:t>
            </a:r>
            <a:r>
              <a:rPr lang="en-US" sz="3200" dirty="0">
                <a:solidFill>
                  <a:srgbClr val="7030A0"/>
                </a:solidFill>
                <a:latin typeface="Helvetica" charset="0"/>
                <a:ea typeface="Helvetica" charset="0"/>
                <a:cs typeface="Helvetica" charset="0"/>
              </a:rPr>
              <a:t>pragmatic factors </a:t>
            </a:r>
            <a:r>
              <a:rPr lang="en-US" sz="3200" dirty="0">
                <a:latin typeface="Helvetica" charset="0"/>
                <a:ea typeface="Helvetica" charset="0"/>
                <a:cs typeface="Helvetica" charset="0"/>
              </a:rPr>
              <a:t>overwhelm the </a:t>
            </a:r>
            <a:r>
              <a:rPr lang="en-US" sz="3200" dirty="0">
                <a:solidFill>
                  <a:srgbClr val="FF7A00"/>
                </a:solidFill>
                <a:latin typeface="Helvetica" charset="0"/>
                <a:ea typeface="Helvetica" charset="0"/>
                <a:cs typeface="Helvetica" charset="0"/>
              </a:rPr>
              <a:t>scope</a:t>
            </a:r>
            <a:r>
              <a:rPr lang="en-US" sz="3200" dirty="0">
                <a:latin typeface="Helvetica" charset="0"/>
                <a:ea typeface="Helvetica" charset="0"/>
                <a:cs typeface="Helvetica" charset="0"/>
              </a:rPr>
              <a:t> prior </a:t>
            </a:r>
            <a:r>
              <a:rPr lang="en-US" sz="3200" dirty="0" smtClean="0">
                <a:latin typeface="Helvetica" charset="0"/>
                <a:ea typeface="Helvetica" charset="0"/>
                <a:cs typeface="Helvetica" charset="0"/>
              </a:rPr>
              <a:t>manipulation</a:t>
            </a:r>
          </a:p>
          <a:p>
            <a:endParaRPr lang="en-US" sz="500" dirty="0">
              <a:latin typeface="Helvetica" charset="0"/>
              <a:ea typeface="Helvetica" charset="0"/>
              <a:cs typeface="Helvetica" charset="0"/>
            </a:endParaRPr>
          </a:p>
          <a:p>
            <a:r>
              <a:rPr lang="en-US" sz="3200" dirty="0" smtClean="0">
                <a:latin typeface="Helvetica" panose="020B0604020202020204" pitchFamily="34" charset="0"/>
                <a:cs typeface="Helvetica" panose="020B0604020202020204" pitchFamily="34" charset="0"/>
              </a:rPr>
              <a:t> -</a:t>
            </a:r>
            <a:r>
              <a:rPr lang="en-US" sz="3200" dirty="0">
                <a:solidFill>
                  <a:srgbClr val="7030A0"/>
                </a:solidFill>
                <a:latin typeface="Helvetica" panose="020B0604020202020204" pitchFamily="34" charset="0"/>
                <a:cs typeface="Helvetica" panose="020B0604020202020204" pitchFamily="34" charset="0"/>
              </a:rPr>
              <a:t>Context management </a:t>
            </a:r>
            <a:endParaRPr lang="en-US" sz="3200" dirty="0">
              <a:latin typeface="Helvetica" panose="020B0604020202020204" pitchFamily="34" charset="0"/>
              <a:cs typeface="Helvetica" panose="020B0604020202020204" pitchFamily="34" charset="0"/>
            </a:endParaRPr>
          </a:p>
          <a:p>
            <a:r>
              <a:rPr lang="en-US" sz="3200" dirty="0" smtClean="0">
                <a:latin typeface="Helvetica" panose="020B0604020202020204" pitchFamily="34" charset="0"/>
                <a:cs typeface="Helvetica" panose="020B0604020202020204" pitchFamily="34" charset="0"/>
              </a:rPr>
              <a:t> -</a:t>
            </a:r>
            <a:r>
              <a:rPr lang="en-US" sz="3200" dirty="0">
                <a:solidFill>
                  <a:srgbClr val="FF7A00"/>
                </a:solidFill>
                <a:latin typeface="Helvetica" panose="020B0604020202020204" pitchFamily="34" charset="0"/>
                <a:cs typeface="Helvetica" panose="020B0604020202020204" pitchFamily="34" charset="0"/>
              </a:rPr>
              <a:t>Grammatical processing </a:t>
            </a:r>
            <a:endParaRPr lang="en-US" sz="3200" dirty="0">
              <a:latin typeface="Helvetica" charset="0"/>
              <a:ea typeface="Helvetica" charset="0"/>
              <a:cs typeface="Helvetica" charset="0"/>
            </a:endParaRPr>
          </a:p>
        </p:txBody>
      </p:sp>
      <p:pic>
        <p:nvPicPr>
          <p:cNvPr id="3" name="Picture 2"/>
          <p:cNvPicPr>
            <a:picLocks noChangeAspect="1"/>
          </p:cNvPicPr>
          <p:nvPr/>
        </p:nvPicPr>
        <p:blipFill>
          <a:blip r:embed="rId14"/>
          <a:stretch>
            <a:fillRect/>
          </a:stretch>
        </p:blipFill>
        <p:spPr>
          <a:xfrm>
            <a:off x="36207781" y="381967"/>
            <a:ext cx="3929260" cy="3911796"/>
          </a:xfrm>
          <a:prstGeom prst="rect">
            <a:avLst/>
          </a:prstGeom>
        </p:spPr>
      </p:pic>
      <p:sp>
        <p:nvSpPr>
          <p:cNvPr id="75" name="TextBox 74"/>
          <p:cNvSpPr txBox="1"/>
          <p:nvPr/>
        </p:nvSpPr>
        <p:spPr>
          <a:xfrm>
            <a:off x="15165743" y="30388226"/>
            <a:ext cx="12054730" cy="2062103"/>
          </a:xfrm>
          <a:prstGeom prst="rect">
            <a:avLst/>
          </a:prstGeom>
          <a:noFill/>
        </p:spPr>
        <p:txBody>
          <a:bodyPr wrap="square" rtlCol="0">
            <a:spAutoFit/>
          </a:bodyPr>
          <a:lstStyle/>
          <a:p>
            <a:r>
              <a:rPr lang="en-US" sz="3200" dirty="0">
                <a:latin typeface="Helvetica" charset="0"/>
                <a:ea typeface="Helvetica" charset="0"/>
                <a:cs typeface="Helvetica" charset="0"/>
              </a:rPr>
              <a:t>We model TVJT behavior as utterance </a:t>
            </a:r>
            <a:r>
              <a:rPr lang="en-US" sz="3200" b="1" dirty="0">
                <a:latin typeface="Helvetica" charset="0"/>
                <a:ea typeface="Helvetica" charset="0"/>
                <a:cs typeface="Helvetica" charset="0"/>
              </a:rPr>
              <a:t>endorsement</a:t>
            </a:r>
            <a:r>
              <a:rPr lang="en-US" sz="3200" dirty="0">
                <a:latin typeface="Helvetica" charset="0"/>
                <a:ea typeface="Helvetica" charset="0"/>
                <a:cs typeface="Helvetica" charset="0"/>
              </a:rPr>
              <a:t> (Degen &amp; Goodman, 2014; Tessler &amp; Goodman, 2016)</a:t>
            </a:r>
          </a:p>
          <a:p>
            <a:r>
              <a:rPr lang="en-US" sz="3200" dirty="0">
                <a:latin typeface="Helvetica" charset="0"/>
                <a:ea typeface="Helvetica" charset="0"/>
                <a:cs typeface="Helvetica" charset="0"/>
              </a:rPr>
              <a:t>  - A pragmatic speaker,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observes the true world state</a:t>
            </a:r>
          </a:p>
          <a:p>
            <a:r>
              <a:rPr lang="en-US" sz="3200" dirty="0">
                <a:latin typeface="Helvetica" charset="0"/>
                <a:ea typeface="Helvetica" charset="0"/>
                <a:cs typeface="Helvetica" charset="0"/>
              </a:rPr>
              <a:t>  -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chooses to utter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a:t>
            </a:r>
            <a:r>
              <a:rPr lang="en-US" sz="3200" dirty="0">
                <a:solidFill>
                  <a:srgbClr val="2F5697"/>
                </a:solidFill>
                <a:latin typeface="Helvetica" charset="0"/>
                <a:ea typeface="Helvetica" charset="0"/>
                <a:cs typeface="Helvetica" charset="0"/>
              </a:rPr>
              <a:t>true!</a:t>
            </a:r>
            <a:r>
              <a:rPr lang="en-US" sz="3200" dirty="0">
                <a:latin typeface="Helvetica" charset="0"/>
                <a:ea typeface="Helvetica" charset="0"/>
                <a:cs typeface="Helvetica" charset="0"/>
              </a:rPr>
              <a:t>”) or nothing at all (“</a:t>
            </a:r>
            <a:r>
              <a:rPr lang="en-US" sz="3200" dirty="0">
                <a:solidFill>
                  <a:srgbClr val="C00000"/>
                </a:solidFill>
                <a:latin typeface="Helvetica" charset="0"/>
                <a:ea typeface="Helvetica" charset="0"/>
                <a:cs typeface="Helvetica" charset="0"/>
              </a:rPr>
              <a:t>false!</a:t>
            </a:r>
            <a:r>
              <a:rPr lang="en-US" sz="3200" dirty="0">
                <a:latin typeface="Helvetica" charset="0"/>
                <a:ea typeface="Helvetica" charset="0"/>
                <a:cs typeface="Helvetica" charset="0"/>
              </a:rPr>
              <a:t>”)</a:t>
            </a:r>
          </a:p>
        </p:txBody>
      </p:sp>
      <p:sp>
        <p:nvSpPr>
          <p:cNvPr id="80" name="TextBox 79"/>
          <p:cNvSpPr txBox="1"/>
          <p:nvPr/>
        </p:nvSpPr>
        <p:spPr>
          <a:xfrm>
            <a:off x="15027546" y="20423349"/>
            <a:ext cx="10068656" cy="3123932"/>
          </a:xfrm>
          <a:prstGeom prst="rect">
            <a:avLst/>
          </a:prstGeom>
          <a:noFill/>
        </p:spPr>
        <p:txBody>
          <a:bodyPr wrap="square" rtlCol="0">
            <a:spAutoFit/>
          </a:bodyPr>
          <a:lstStyle/>
          <a:p>
            <a:r>
              <a:rPr lang="en-US" sz="3200" b="1" dirty="0">
                <a:latin typeface="Helvetica" charset="0"/>
                <a:ea typeface="Helvetica" charset="0"/>
                <a:cs typeface="Helvetica" charset="0"/>
              </a:rPr>
              <a:t>For example: </a:t>
            </a:r>
            <a:endParaRPr lang="en-US" sz="500" b="1" dirty="0">
              <a:latin typeface="Helvetica" charset="0"/>
              <a:ea typeface="Helvetica" charset="0"/>
              <a:cs typeface="Helvetica" charset="0"/>
            </a:endParaRPr>
          </a:p>
          <a:p>
            <a:endParaRPr lang="en-US" sz="500" b="1" dirty="0">
              <a:latin typeface="Helvetica" charset="0"/>
              <a:ea typeface="Helvetica" charset="0"/>
              <a:cs typeface="Helvetica" charset="0"/>
            </a:endParaRPr>
          </a:p>
          <a:p>
            <a:pPr marL="422275" indent="-422275"/>
            <a:r>
              <a:rPr lang="en-US" sz="3200" b="1" dirty="0">
                <a:latin typeface="Helvetica" charset="0"/>
                <a:ea typeface="Helvetica" charset="0"/>
                <a:cs typeface="Helvetica" charset="0"/>
              </a:rPr>
              <a:t>	</a:t>
            </a:r>
            <a:r>
              <a:rPr lang="en-US" sz="3200" dirty="0">
                <a:latin typeface="Helvetica" charset="0"/>
                <a:ea typeface="Helvetica" charset="0"/>
                <a:cs typeface="Helvetica" charset="0"/>
              </a:rPr>
              <a:t>One structural priming manipulation to increase </a:t>
            </a:r>
            <a:r>
              <a:rPr lang="en-US" sz="3200" dirty="0">
                <a:solidFill>
                  <a:srgbClr val="FF7A00"/>
                </a:solidFill>
                <a:latin typeface="Helvetica" charset="0"/>
                <a:ea typeface="Helvetica" charset="0"/>
                <a:cs typeface="Helvetica" charset="0"/>
              </a:rPr>
              <a:t>inverse scope access </a:t>
            </a:r>
            <a:r>
              <a:rPr lang="en-US" sz="3200" dirty="0">
                <a:latin typeface="Helvetica" charset="0"/>
                <a:ea typeface="Helvetica" charset="0"/>
                <a:cs typeface="Helvetica" charset="0"/>
              </a:rPr>
              <a:t>used an early-success story context, which itself shifts </a:t>
            </a:r>
            <a:r>
              <a:rPr lang="en-US" sz="3200" dirty="0">
                <a:solidFill>
                  <a:srgbClr val="7030A0"/>
                </a:solidFill>
                <a:latin typeface="Helvetica" charset="0"/>
                <a:ea typeface="Helvetica" charset="0"/>
                <a:cs typeface="Helvetica" charset="0"/>
              </a:rPr>
              <a:t>beliefs about success in the world</a:t>
            </a:r>
            <a:r>
              <a:rPr lang="en-US" sz="3200" dirty="0">
                <a:latin typeface="Helvetica" charset="0"/>
                <a:ea typeface="Helvetica" charset="0"/>
                <a:cs typeface="Helvetica" charset="0"/>
              </a:rPr>
              <a:t>, which then suggests the </a:t>
            </a:r>
            <a:r>
              <a:rPr lang="en-US" sz="3200" dirty="0">
                <a:solidFill>
                  <a:srgbClr val="7030A0"/>
                </a:solidFill>
                <a:latin typeface="Helvetica" charset="0"/>
                <a:ea typeface="Helvetica" charset="0"/>
                <a:cs typeface="Helvetica" charset="0"/>
              </a:rPr>
              <a:t>topic of conversation is about success</a:t>
            </a:r>
            <a:endParaRPr lang="en-US" sz="3200" dirty="0">
              <a:latin typeface="Helvetica" charset="0"/>
              <a:ea typeface="Helvetica" charset="0"/>
              <a:cs typeface="Helvetica" charset="0"/>
            </a:endParaRPr>
          </a:p>
        </p:txBody>
      </p:sp>
      <p:graphicFrame>
        <p:nvGraphicFramePr>
          <p:cNvPr id="15" name="Diagram 14"/>
          <p:cNvGraphicFramePr/>
          <p:nvPr>
            <p:extLst>
              <p:ext uri="{D42A27DB-BD31-4B8C-83A1-F6EECF244321}">
                <p14:modId xmlns:p14="http://schemas.microsoft.com/office/powerpoint/2010/main" val="557307918"/>
              </p:ext>
            </p:extLst>
          </p:nvPr>
        </p:nvGraphicFramePr>
        <p:xfrm>
          <a:off x="24492646" y="19347058"/>
          <a:ext cx="5322477" cy="63353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81" name="TextBox 80"/>
          <p:cNvSpPr txBox="1"/>
          <p:nvPr/>
        </p:nvSpPr>
        <p:spPr>
          <a:xfrm>
            <a:off x="29230659" y="25224535"/>
            <a:ext cx="14642174"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Future work</a:t>
            </a:r>
          </a:p>
        </p:txBody>
      </p:sp>
      <p:sp>
        <p:nvSpPr>
          <p:cNvPr id="85" name="TextBox 84"/>
          <p:cNvSpPr txBox="1"/>
          <p:nvPr/>
        </p:nvSpPr>
        <p:spPr>
          <a:xfrm>
            <a:off x="29230658" y="28401892"/>
            <a:ext cx="14642175"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Big picture</a:t>
            </a:r>
          </a:p>
        </p:txBody>
      </p:sp>
      <p:sp>
        <p:nvSpPr>
          <p:cNvPr id="16" name="Rectangle 15"/>
          <p:cNvSpPr/>
          <p:nvPr/>
        </p:nvSpPr>
        <p:spPr>
          <a:xfrm>
            <a:off x="29339369" y="25905273"/>
            <a:ext cx="14533464" cy="2554545"/>
          </a:xfrm>
          <a:prstGeom prst="rect">
            <a:avLst/>
          </a:prstGeom>
        </p:spPr>
        <p:txBody>
          <a:bodyPr wrap="square">
            <a:spAutoFit/>
          </a:bodyPr>
          <a:lstStyle/>
          <a:p>
            <a:r>
              <a:rPr lang="en-US" sz="3200" dirty="0">
                <a:latin typeface="Helvetica" charset="0"/>
                <a:ea typeface="Helvetica" charset="0"/>
                <a:cs typeface="Helvetica" charset="0"/>
              </a:rPr>
              <a:t>We predict that prior beliefs have an effect on utterance endorsement. Children’s lack of experience likely contributes to their sensitivity in the experimental contexts</a:t>
            </a:r>
          </a:p>
          <a:p>
            <a:r>
              <a:rPr lang="en-US" sz="3200" dirty="0">
                <a:latin typeface="Helvetica" charset="0"/>
                <a:ea typeface="Helvetica" charset="0"/>
                <a:cs typeface="Helvetica" charset="0"/>
              </a:rPr>
              <a:t>  - Measure what children (and adults) actually believe</a:t>
            </a:r>
          </a:p>
          <a:p>
            <a:r>
              <a:rPr lang="en-US" sz="3200" dirty="0">
                <a:latin typeface="Helvetica" charset="0"/>
                <a:ea typeface="Helvetica" charset="0"/>
                <a:cs typeface="Helvetica" charset="0"/>
              </a:rPr>
              <a:t>  - Deconfound world state and QUD manipulations</a:t>
            </a:r>
            <a:endParaRPr lang="en-US" sz="3200" dirty="0"/>
          </a:p>
        </p:txBody>
      </p:sp>
      <p:sp>
        <p:nvSpPr>
          <p:cNvPr id="18" name="Rectangle 17"/>
          <p:cNvSpPr/>
          <p:nvPr/>
        </p:nvSpPr>
        <p:spPr>
          <a:xfrm>
            <a:off x="29297004" y="29053861"/>
            <a:ext cx="14429496" cy="1569660"/>
          </a:xfrm>
          <a:prstGeom prst="rect">
            <a:avLst/>
          </a:prstGeom>
        </p:spPr>
        <p:txBody>
          <a:bodyPr wrap="square">
            <a:spAutoFit/>
          </a:bodyPr>
          <a:lstStyle/>
          <a:p>
            <a:r>
              <a:rPr lang="en-US" sz="3200" dirty="0">
                <a:latin typeface="Helvetica" charset="0"/>
                <a:ea typeface="Helvetica" charset="0"/>
                <a:cs typeface="Helvetica" charset="0"/>
              </a:rPr>
              <a:t>Computational models of language understanding lead to a clearer picture of the source of non-adult-like behavior and the pragmatic mechanism of ambiguity resolution in context</a:t>
            </a:r>
            <a:endParaRPr lang="pl-PL" sz="3200" dirty="0">
              <a:latin typeface="Helvetica" charset="0"/>
              <a:ea typeface="Helvetica" charset="0"/>
              <a:cs typeface="Helvetica" charset="0"/>
            </a:endParaRPr>
          </a:p>
        </p:txBody>
      </p:sp>
      <p:sp>
        <p:nvSpPr>
          <p:cNvPr id="19" name="Rectangle 18"/>
          <p:cNvSpPr/>
          <p:nvPr/>
        </p:nvSpPr>
        <p:spPr>
          <a:xfrm>
            <a:off x="1269180" y="7906960"/>
            <a:ext cx="11989662" cy="3093154"/>
          </a:xfrm>
          <a:prstGeom prst="rect">
            <a:avLst/>
          </a:prstGeom>
          <a:solidFill>
            <a:srgbClr val="00B0F0">
              <a:alpha val="14118"/>
            </a:srgbClr>
          </a:solidFill>
          <a:ln>
            <a:solidFill>
              <a:schemeClr val="accent1"/>
            </a:solidFill>
          </a:ln>
        </p:spPr>
        <p:txBody>
          <a:bodyPr wrap="square">
            <a:spAutoFit/>
          </a:bodyPr>
          <a:lstStyle/>
          <a:p>
            <a:r>
              <a:rPr lang="en-US" sz="3500" dirty="0">
                <a:latin typeface="Courier" charset="0"/>
                <a:ea typeface="Courier" charset="0"/>
                <a:cs typeface="Courier" charset="0"/>
              </a:rPr>
              <a:t>	</a:t>
            </a:r>
            <a:r>
              <a:rPr lang="en-US" sz="3500" dirty="0" err="1">
                <a:latin typeface="Courier" charset="0"/>
                <a:ea typeface="Courier" charset="0"/>
                <a:cs typeface="Courier" charset="0"/>
              </a:rPr>
              <a:t>amb</a:t>
            </a:r>
            <a:r>
              <a:rPr lang="en-US" sz="3500" dirty="0">
                <a:latin typeface="Helvetica" charset="0"/>
                <a:ea typeface="Helvetica" charset="0"/>
                <a:cs typeface="Helvetica" charset="0"/>
              </a:rPr>
              <a:t>:	</a:t>
            </a:r>
            <a:r>
              <a:rPr lang="en-US" sz="3500" b="1" i="1" dirty="0">
                <a:latin typeface="Helvetica" charset="0"/>
                <a:ea typeface="Helvetica" charset="0"/>
                <a:cs typeface="Helvetica" charset="0"/>
              </a:rPr>
              <a:t>Every horse didn’t jump over the fence.</a:t>
            </a:r>
            <a:endParaRPr lang="en-US" sz="1000" b="1" i="1"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a. 	∀ &gt;&gt; ¬ (surface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None </a:t>
            </a:r>
            <a:r>
              <a:rPr lang="en-US" sz="3500" dirty="0">
                <a:latin typeface="Helvetica" charset="0"/>
                <a:ea typeface="Helvetica" charset="0"/>
                <a:cs typeface="Helvetica" charset="0"/>
              </a:rPr>
              <a:t>of the horses jumped over the fence.</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b.		 ¬ &gt;&gt; ∀ (inverse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Not all </a:t>
            </a:r>
            <a:r>
              <a:rPr lang="en-US" sz="3500" dirty="0">
                <a:latin typeface="Helvetica" charset="0"/>
                <a:ea typeface="Helvetica" charset="0"/>
                <a:cs typeface="Helvetica" charset="0"/>
              </a:rPr>
              <a:t>of the horses jumped over the fence.</a:t>
            </a:r>
          </a:p>
        </p:txBody>
      </p:sp>
      <p:sp>
        <p:nvSpPr>
          <p:cNvPr id="72" name="TextBox 71"/>
          <p:cNvSpPr txBox="1"/>
          <p:nvPr/>
        </p:nvSpPr>
        <p:spPr>
          <a:xfrm>
            <a:off x="15343178" y="28176207"/>
            <a:ext cx="6611995" cy="2062103"/>
          </a:xfrm>
          <a:prstGeom prst="rect">
            <a:avLst/>
          </a:prstGeom>
          <a:noFill/>
        </p:spPr>
        <p:txBody>
          <a:bodyPr wrap="square" rtlCol="0">
            <a:spAutoFit/>
          </a:bodyPr>
          <a:lstStyle/>
          <a:p>
            <a:r>
              <a:rPr lang="en-US" sz="3200" b="1" dirty="0">
                <a:latin typeface="Helvetica" panose="020B0604020202020204" pitchFamily="34" charset="0"/>
                <a:ea typeface="Helvetica" charset="0"/>
                <a:cs typeface="Helvetica" panose="020B0604020202020204" pitchFamily="34" charset="0"/>
              </a:rPr>
              <a:t>Interpretations: </a:t>
            </a:r>
            <a:r>
              <a:rPr lang="en-US" sz="3200" b="1" dirty="0">
                <a:latin typeface="Helvetica" charset="0"/>
                <a:ea typeface="Helvetica" charset="0"/>
                <a:cs typeface="Helvetica" charset="0"/>
              </a:rPr>
              <a:t>	</a:t>
            </a:r>
          </a:p>
          <a:p>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i</a:t>
            </a:r>
            <a:r>
              <a:rPr lang="en-US" sz="3200" dirty="0">
                <a:latin typeface="Helvetica" charset="0"/>
                <a:ea typeface="Helvetica" charset="0"/>
                <a:cs typeface="Helvetica" charset="0"/>
              </a:rPr>
              <a:t> ∊ {</a:t>
            </a:r>
            <a:r>
              <a:rPr lang="en-US" sz="3200" dirty="0" err="1">
                <a:latin typeface="Courier" charset="0"/>
                <a:ea typeface="Courier" charset="0"/>
                <a:cs typeface="Courier" charset="0"/>
              </a:rPr>
              <a:t>surface,inverse</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QUDs:</a:t>
            </a:r>
          </a:p>
          <a:p>
            <a:r>
              <a:rPr lang="en-US" sz="3200" dirty="0">
                <a:latin typeface="Helvetica" charset="0"/>
                <a:ea typeface="Helvetica" charset="0"/>
                <a:cs typeface="Helvetica" charset="0"/>
              </a:rPr>
              <a:t>	q ∊ {</a:t>
            </a:r>
            <a:r>
              <a:rPr lang="en-US" sz="3200" dirty="0">
                <a:latin typeface="Courier" charset="0"/>
                <a:ea typeface="Courier" charset="0"/>
                <a:cs typeface="Courier" charset="0"/>
              </a:rPr>
              <a:t>how-many?,all?,none?</a:t>
            </a:r>
            <a:r>
              <a:rPr lang="en-US" sz="3200" dirty="0">
                <a:latin typeface="Helvetica" charset="0"/>
                <a:ea typeface="Helvetica" charset="0"/>
                <a:cs typeface="Helvetica" charset="0"/>
              </a:rPr>
              <a:t>}</a:t>
            </a:r>
          </a:p>
        </p:txBody>
      </p:sp>
      <p:sp>
        <p:nvSpPr>
          <p:cNvPr id="14" name="Rectangle 13"/>
          <p:cNvSpPr/>
          <p:nvPr/>
        </p:nvSpPr>
        <p:spPr>
          <a:xfrm>
            <a:off x="22651595" y="28176207"/>
            <a:ext cx="5549011" cy="2341456"/>
          </a:xfrm>
          <a:prstGeom prst="rect">
            <a:avLst/>
          </a:prstGeom>
        </p:spPr>
        <p:txBody>
          <a:bodyPr wrap="square">
            <a:spAutoFit/>
          </a:bodyPr>
          <a:lstStyle/>
          <a:p>
            <a:r>
              <a:rPr lang="en-US" sz="3200" b="1" dirty="0">
                <a:latin typeface="Helvetica" charset="0"/>
                <a:ea typeface="Helvetica" charset="0"/>
                <a:cs typeface="Helvetica" charset="0"/>
              </a:rPr>
              <a:t>World states: </a:t>
            </a:r>
          </a:p>
          <a:p>
            <a:r>
              <a:rPr lang="en-US" sz="3200" dirty="0">
                <a:latin typeface="Helvetica" charset="0"/>
                <a:ea typeface="Helvetica" charset="0"/>
                <a:cs typeface="Helvetica" charset="0"/>
              </a:rPr>
              <a:t>	w ∊ {</a:t>
            </a:r>
            <a:r>
              <a:rPr lang="en-US" sz="3200" dirty="0">
                <a:latin typeface="Courier" charset="0"/>
                <a:ea typeface="Courier" charset="0"/>
                <a:cs typeface="Courier" charset="0"/>
              </a:rPr>
              <a:t>0,1,2,3</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Utterances:</a:t>
            </a:r>
          </a:p>
          <a:p>
            <a:r>
              <a:rPr lang="en-US" sz="3200" dirty="0">
                <a:latin typeface="Helvetica" charset="0"/>
                <a:ea typeface="Helvetica" charset="0"/>
                <a:cs typeface="Helvetica" charset="0"/>
              </a:rPr>
              <a:t>	u ∊ {</a:t>
            </a:r>
            <a:r>
              <a:rPr lang="en-US" sz="3200" dirty="0">
                <a:latin typeface="Courier" charset="0"/>
                <a:ea typeface="Courier" charset="0"/>
                <a:cs typeface="Courier" charset="0"/>
              </a:rPr>
              <a:t>amb,null</a:t>
            </a:r>
            <a:r>
              <a:rPr lang="en-US" sz="3200" dirty="0">
                <a:latin typeface="Helvetica" charset="0"/>
                <a:ea typeface="Helvetica" charset="0"/>
                <a:cs typeface="Helvetica" charset="0"/>
              </a:rPr>
              <a:t>}</a:t>
            </a:r>
          </a:p>
        </p:txBody>
      </p:sp>
      <p:sp>
        <p:nvSpPr>
          <p:cNvPr id="92" name="Rectangle 91"/>
          <p:cNvSpPr/>
          <p:nvPr/>
        </p:nvSpPr>
        <p:spPr>
          <a:xfrm>
            <a:off x="15245176" y="28149824"/>
            <a:ext cx="13511739" cy="2157253"/>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79" name="TextBox 78"/>
          <p:cNvSpPr txBox="1"/>
          <p:nvPr/>
        </p:nvSpPr>
        <p:spPr>
          <a:xfrm>
            <a:off x="36979237" y="18707348"/>
            <a:ext cx="6484340"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3: Model predictions, favoring P(</a:t>
            </a:r>
            <a:r>
              <a:rPr lang="en-US" sz="3200" dirty="0">
                <a:latin typeface="Courier" charset="0"/>
                <a:ea typeface="Courier" charset="0"/>
                <a:cs typeface="Courier" charset="0"/>
              </a:rPr>
              <a:t>w=3</a:t>
            </a:r>
            <a:r>
              <a:rPr lang="en-US" sz="3200" dirty="0">
                <a:latin typeface="Helvetica" charset="0"/>
                <a:ea typeface="Helvetica" charset="0"/>
                <a:cs typeface="Helvetica" charset="0"/>
              </a:rPr>
              <a:t>) and P(QUD=</a:t>
            </a:r>
            <a:r>
              <a:rPr lang="en-US" sz="3200" dirty="0">
                <a:latin typeface="Courier" charset="0"/>
                <a:ea typeface="Courier" charset="0"/>
                <a:cs typeface="Courier" charset="0"/>
              </a:rPr>
              <a:t>all?</a:t>
            </a:r>
            <a:r>
              <a:rPr lang="en-US" sz="3200" dirty="0">
                <a:latin typeface="Helvetica" charset="0"/>
                <a:ea typeface="Helvetica" charset="0"/>
                <a:cs typeface="Helvetica" charset="0"/>
              </a:rPr>
              <a:t>).</a:t>
            </a:r>
          </a:p>
        </p:txBody>
      </p:sp>
      <p:sp>
        <p:nvSpPr>
          <p:cNvPr id="87" name="TextBox 86"/>
          <p:cNvSpPr txBox="1"/>
          <p:nvPr/>
        </p:nvSpPr>
        <p:spPr>
          <a:xfrm>
            <a:off x="502623" y="7184113"/>
            <a:ext cx="14112711" cy="584775"/>
          </a:xfrm>
          <a:prstGeom prst="rect">
            <a:avLst/>
          </a:prstGeom>
          <a:noFill/>
        </p:spPr>
        <p:txBody>
          <a:bodyPr wrap="square" rtlCol="0">
            <a:spAutoFit/>
          </a:bodyPr>
          <a:lstStyle/>
          <a:p>
            <a:r>
              <a:rPr lang="en-US" sz="3200" dirty="0">
                <a:latin typeface="Helvetica" charset="0"/>
                <a:ea typeface="Helvetica" charset="0"/>
                <a:cs typeface="Helvetica" charset="0"/>
              </a:rPr>
              <a:t>Children struggle to access inverse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scope interpretations</a:t>
            </a:r>
          </a:p>
        </p:txBody>
      </p:sp>
      <p:sp>
        <p:nvSpPr>
          <p:cNvPr id="11" name="Rectangle 10"/>
          <p:cNvSpPr/>
          <p:nvPr/>
        </p:nvSpPr>
        <p:spPr>
          <a:xfrm>
            <a:off x="29367310" y="5228885"/>
            <a:ext cx="9292875" cy="2237557"/>
          </a:xfrm>
          <a:prstGeom prst="rect">
            <a:avLst/>
          </a:prstGeom>
          <a:solidFill>
            <a:srgbClr val="11FD49">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9367310" y="8356982"/>
            <a:ext cx="9292875" cy="796891"/>
          </a:xfrm>
          <a:prstGeom prst="rect">
            <a:avLst/>
          </a:prstGeom>
          <a:solidFill>
            <a:srgbClr val="11FD49">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9367309" y="9153873"/>
            <a:ext cx="9292877" cy="1219483"/>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9367309" y="7466442"/>
            <a:ext cx="9292876" cy="890540"/>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779486" y="17667533"/>
            <a:ext cx="441831" cy="441831"/>
          </a:xfrm>
          <a:prstGeom prst="rect">
            <a:avLst/>
          </a:prstGeom>
        </p:spPr>
      </p:pic>
      <p:pic>
        <p:nvPicPr>
          <p:cNvPr id="23" name="Picture 2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4221317" y="18155630"/>
            <a:ext cx="448993" cy="448993"/>
          </a:xfrm>
          <a:prstGeom prst="rect">
            <a:avLst/>
          </a:prstGeom>
        </p:spPr>
      </p:pic>
      <p:pic>
        <p:nvPicPr>
          <p:cNvPr id="109" name="Picture 10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95898" y="17185823"/>
            <a:ext cx="441831" cy="441831"/>
          </a:xfrm>
          <a:prstGeom prst="rect">
            <a:avLst/>
          </a:prstGeom>
        </p:spPr>
      </p:pic>
      <p:pic>
        <p:nvPicPr>
          <p:cNvPr id="110" name="Picture 10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970970" y="17182242"/>
            <a:ext cx="448993" cy="448993"/>
          </a:xfrm>
          <a:prstGeom prst="rect">
            <a:avLst/>
          </a:prstGeom>
        </p:spPr>
      </p:pic>
    </p:spTree>
    <p:extLst>
      <p:ext uri="{BB962C8B-B14F-4D97-AF65-F5344CB8AC3E}">
        <p14:creationId xmlns:p14="http://schemas.microsoft.com/office/powerpoint/2010/main" val="195972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4764</TotalTime>
  <Words>1222</Words>
  <Application>Microsoft Macintosh PowerPoint</Application>
  <PresentationFormat>Custom</PresentationFormat>
  <Paragraphs>144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Courier</vt:lpstr>
      <vt:lpstr>Helvetica</vt:lpstr>
      <vt:lpstr>Arial</vt:lpstr>
      <vt:lpstr>Office Theme</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 Savinelli</dc:creator>
  <cp:lastModifiedBy>Microsoft Office User</cp:lastModifiedBy>
  <cp:revision>117</cp:revision>
  <dcterms:created xsi:type="dcterms:W3CDTF">2017-02-07T03:09:06Z</dcterms:created>
  <dcterms:modified xsi:type="dcterms:W3CDTF">2017-03-21T15:17:37Z</dcterms:modified>
</cp:coreProperties>
</file>