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4DFF"/>
    <a:srgbClr val="00AEE5"/>
    <a:srgbClr val="FF7A00"/>
    <a:srgbClr val="00B150"/>
    <a:srgbClr val="00C1FF"/>
    <a:srgbClr val="2E34FF"/>
    <a:srgbClr val="EF00A9"/>
    <a:srgbClr val="00B0F0"/>
    <a:srgbClr val="FF0066"/>
    <a:srgbClr val="11F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456" autoAdjust="0"/>
    <p:restoredTop sz="96272" autoAdjust="0"/>
  </p:normalViewPr>
  <p:slideViewPr>
    <p:cSldViewPr snapToGrid="0">
      <p:cViewPr>
        <p:scale>
          <a:sx n="57" d="100"/>
          <a:sy n="57" d="100"/>
        </p:scale>
        <p:origin x="136" y="6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E500B-FF5B-4B28-95C2-E41CE5CE306B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BB109-CFD4-4068-B407-8A8F2161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BB109-CFD4-4068-B407-8A8F2161A2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126C-84A0-4B2B-A8D1-685EF76357B6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7156-39AE-4476-90C3-19AE94CC5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G"/><Relationship Id="rId20" Type="http://schemas.openxmlformats.org/officeDocument/2006/relationships/image" Target="../media/image18.png"/><Relationship Id="rId21" Type="http://schemas.openxmlformats.org/officeDocument/2006/relationships/image" Target="../media/image19.JPG"/><Relationship Id="rId22" Type="http://schemas.openxmlformats.org/officeDocument/2006/relationships/image" Target="../media/image20.png"/><Relationship Id="rId23" Type="http://schemas.openxmlformats.org/officeDocument/2006/relationships/image" Target="../media/image21.emf"/><Relationship Id="rId24" Type="http://schemas.openxmlformats.org/officeDocument/2006/relationships/image" Target="../media/image22.JPG"/><Relationship Id="rId25" Type="http://schemas.openxmlformats.org/officeDocument/2006/relationships/image" Target="../media/image23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png"/><Relationship Id="rId14" Type="http://schemas.openxmlformats.org/officeDocument/2006/relationships/image" Target="../media/image12.jp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15193551" y="13292757"/>
            <a:ext cx="13511739" cy="2705858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EEAA3936-7914-4CE9-99DB-DF7A4AA95BA1}"/>
              </a:ext>
            </a:extLst>
          </p:cNvPr>
          <p:cNvSpPr txBox="1"/>
          <p:nvPr/>
        </p:nvSpPr>
        <p:spPr>
          <a:xfrm>
            <a:off x="275942" y="25993007"/>
            <a:ext cx="14553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Helvetica" charset="0"/>
                <a:ea typeface="Helvetica" charset="0"/>
                <a:cs typeface="Helvetica" charset="0"/>
              </a:rPr>
              <a:t>Musolino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&amp; </a:t>
            </a:r>
            <a:r>
              <a:rPr lang="en-US" sz="3200" dirty="0" err="1" smtClean="0">
                <a:latin typeface="Helvetica" charset="0"/>
                <a:ea typeface="Helvetica" charset="0"/>
                <a:cs typeface="Helvetica" charset="0"/>
              </a:rPr>
              <a:t>Lidz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(2003) show that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adults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refuse to endorse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two-not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utterances in certain contexts: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69" name="Picture 168">
            <a:extLst>
              <a:ext uri="{FF2B5EF4-FFF2-40B4-BE49-F238E27FC236}">
                <a16:creationId xmlns="" xmlns:a16="http://schemas.microsoft.com/office/drawing/2014/main" id="{8D050889-FB9D-491E-A95E-778F47B1E4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89757" y="16392764"/>
            <a:ext cx="1045286" cy="109611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7191ED53-E81F-4B76-9EBB-A450C102D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091" y="13031920"/>
            <a:ext cx="5048250" cy="321945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="" xmlns:a16="http://schemas.microsoft.com/office/drawing/2014/main" id="{32FD2C88-DD69-4C4B-AB1B-5AE8FF06BA5B}"/>
              </a:ext>
            </a:extLst>
          </p:cNvPr>
          <p:cNvSpPr/>
          <p:nvPr/>
        </p:nvSpPr>
        <p:spPr>
          <a:xfrm>
            <a:off x="14687019" y="25580927"/>
            <a:ext cx="9701531" cy="5148188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FD11FAC6-BD2B-4B4F-B7DB-34B067D55296}"/>
              </a:ext>
            </a:extLst>
          </p:cNvPr>
          <p:cNvSpPr txBox="1"/>
          <p:nvPr/>
        </p:nvSpPr>
        <p:spPr>
          <a:xfrm>
            <a:off x="256090" y="18334765"/>
            <a:ext cx="13526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TVJT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behavior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modeled as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utterance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endorsement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Degen &amp; Goodman, 2014; Tessler &amp; Goodman,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2016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): A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pragmatic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speaker observes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state of the world and decides whether to describe it with the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every-not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utterance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681D177-A061-4120-9217-8AA5221C2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47" y="26604146"/>
            <a:ext cx="8018956" cy="12289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D67AB339-B55B-433D-B35B-BDDC5B1F0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385" y="25806059"/>
            <a:ext cx="6083832" cy="8062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742498" y="25606143"/>
            <a:ext cx="9629142" cy="2156293"/>
          </a:xfrm>
          <a:prstGeom prst="rect">
            <a:avLst/>
          </a:prstGeom>
          <a:solidFill>
            <a:srgbClr val="11FD4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4388551" y="25590099"/>
            <a:ext cx="4663637" cy="5146231"/>
          </a:xfrm>
          <a:prstGeom prst="rect">
            <a:avLst/>
          </a:prstGeom>
          <a:solidFill>
            <a:schemeClr val="accent1">
              <a:lumMod val="40000"/>
              <a:lumOff val="60000"/>
              <a:alpha val="1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9964" y="196277"/>
            <a:ext cx="3269277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Exactly two things to learn from modeling scope ambiguity resolution: </a:t>
            </a:r>
            <a:endParaRPr lang="en-US" sz="7600" b="1" dirty="0" smtClean="0">
              <a:solidFill>
                <a:srgbClr val="2F5697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7600" b="1" dirty="0" smtClean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Developmental </a:t>
            </a:r>
            <a:r>
              <a:rPr lang="en-US" sz="7600" b="1" dirty="0">
                <a:solidFill>
                  <a:srgbClr val="2F5697"/>
                </a:solidFill>
                <a:latin typeface="Helvetica" charset="0"/>
                <a:ea typeface="Helvetica" charset="0"/>
                <a:cs typeface="Helvetica" charset="0"/>
              </a:rPr>
              <a:t>continuity and numeral semantics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835795"/>
            <a:ext cx="3505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K.J. Savinelli, Gregory Scontras, and Lisa Pearl</a:t>
            </a:r>
          </a:p>
          <a:p>
            <a:pPr algn="ctr"/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4000" i="1" dirty="0">
                <a:latin typeface="Helvetica" charset="0"/>
                <a:ea typeface="Helvetica" charset="0"/>
                <a:cs typeface="Helvetica" charset="0"/>
              </a:rPr>
              <a:t>University of California, Irvine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46" y="445269"/>
            <a:ext cx="4217502" cy="3618966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-3124020" y="4771423"/>
            <a:ext cx="51480600" cy="1957"/>
          </a:xfrm>
          <a:prstGeom prst="line">
            <a:avLst/>
          </a:prstGeom>
          <a:ln w="152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823239" y="12912005"/>
            <a:ext cx="6844332" cy="1113172"/>
            <a:chOff x="4072422" y="6600479"/>
            <a:chExt cx="6844332" cy="1113172"/>
          </a:xfrm>
        </p:grpSpPr>
        <p:sp>
          <p:nvSpPr>
            <p:cNvPr id="7" name="Rectangle 6"/>
            <p:cNvSpPr/>
            <p:nvPr/>
          </p:nvSpPr>
          <p:spPr>
            <a:xfrm>
              <a:off x="4350005" y="6600479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2422" y="6605655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98887" y="4957390"/>
            <a:ext cx="12290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The linguistic phenomenon: scope ambiguity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388552" y="25638199"/>
            <a:ext cx="4663637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Default Values:</a:t>
            </a:r>
          </a:p>
          <a:p>
            <a:endParaRPr lang="en-US" sz="10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P(w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∝ </a:t>
            </a:r>
            <a:r>
              <a:rPr lang="en-US" sz="3200" dirty="0" err="1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0.5</a:t>
            </a:r>
          </a:p>
          <a:p>
            <a:r>
              <a:rPr lang="en-US" sz="5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P(q) =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uniform</a:t>
            </a: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sz="3200" i="1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surface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= 0.5</a:t>
            </a:r>
          </a:p>
          <a:p>
            <a:endParaRPr lang="en-US" sz="3000" b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Manipulated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values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endParaRPr lang="en-US" sz="1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 err="1" smtClean="0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ranges from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0.1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to 0.5 to 0.9 </a:t>
            </a: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P(q=favored) = 0.9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968080" y="30916064"/>
            <a:ext cx="1395165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References: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Judith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Degen and Noah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D.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Goodman. 2014. Lost your marbles? the puzzle of dependent measures in experimental pragmatics. In Proceedings of the Annual Meeting of the Cognitive Science Society. volume 36, pages 397–402.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Noah D.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Goodman and Michael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C.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Frank. 2016. Pragmatic language interpretation as probabilistic inference. Trends in Cognitive Sciences 20(11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): 818–829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K.J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. Savinelli, Gregory Scontras, and Lisa Pearl. 2017. Modeling scope ambiguity resolution as pragmatic inference: Formalizing differences in child and adult behavior. In </a:t>
            </a:r>
            <a:r>
              <a:rPr lang="en-US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Proceedings of the Annual Meeting of the Cognitive Science </a:t>
            </a:r>
            <a:r>
              <a:rPr lang="en-US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Society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v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olume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39, pages 3064–3069. Michael Henry Tessler and Noah D. Goodman. 2016. A pragmatic theory of generic language.</a:t>
            </a:r>
            <a:endParaRPr lang="en-US" sz="1400" b="1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715492" y="4835393"/>
            <a:ext cx="13612" cy="28961934"/>
          </a:xfrm>
          <a:prstGeom prst="line">
            <a:avLst/>
          </a:prstGeom>
          <a:ln w="152400">
            <a:solidFill>
              <a:srgbClr val="2F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9135207" y="4771423"/>
            <a:ext cx="26692" cy="30345618"/>
          </a:xfrm>
          <a:prstGeom prst="line">
            <a:avLst/>
          </a:prstGeom>
          <a:ln w="152400">
            <a:solidFill>
              <a:srgbClr val="2F56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75942" y="15076328"/>
            <a:ext cx="143808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Savinelli et. al. (2017) articulated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 computational model of utterance endorsement that incorporated several </a:t>
            </a:r>
            <a:r>
              <a:rPr lang="en-US" sz="3200" dirty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3200" dirty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grammatical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factors.</a:t>
            </a:r>
            <a:endParaRPr lang="en-US" sz="32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611828" y="8478004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Our </a:t>
            </a:r>
            <a:r>
              <a:rPr lang="en-US" sz="4200" b="1" dirty="0" smtClean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contributions</a:t>
            </a:r>
            <a:endParaRPr lang="en-US" sz="4200" b="1" dirty="0">
              <a:solidFill>
                <a:schemeClr val="accent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3179736" y="4966393"/>
            <a:ext cx="6844332" cy="1134036"/>
            <a:chOff x="3649401" y="20790402"/>
            <a:chExt cx="6844332" cy="1134036"/>
          </a:xfrm>
        </p:grpSpPr>
        <p:sp>
          <p:nvSpPr>
            <p:cNvPr id="86" name="Rectangle 85"/>
            <p:cNvSpPr/>
            <p:nvPr/>
          </p:nvSpPr>
          <p:spPr>
            <a:xfrm>
              <a:off x="3925373" y="20844722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49401" y="20790402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Results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291693" y="11866349"/>
            <a:ext cx="6844332" cy="1115027"/>
            <a:chOff x="3383367" y="20714094"/>
            <a:chExt cx="6844332" cy="1115027"/>
          </a:xfrm>
        </p:grpSpPr>
        <p:sp>
          <p:nvSpPr>
            <p:cNvPr id="104" name="Rectangle 103"/>
            <p:cNvSpPr/>
            <p:nvPr/>
          </p:nvSpPr>
          <p:spPr>
            <a:xfrm>
              <a:off x="3925373" y="20714094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3367" y="20721125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The Model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36981" y="16320544"/>
            <a:ext cx="13930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Bayesian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Rational Speech Act (</a:t>
            </a:r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RSA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) 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framework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Goodman &amp; Frank, 2016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3123812" y="22543348"/>
            <a:ext cx="6844332" cy="1118083"/>
            <a:chOff x="4028879" y="6562112"/>
            <a:chExt cx="6844332" cy="1118083"/>
          </a:xfrm>
        </p:grpSpPr>
        <p:sp>
          <p:nvSpPr>
            <p:cNvPr id="114" name="Rectangle 113"/>
            <p:cNvSpPr/>
            <p:nvPr/>
          </p:nvSpPr>
          <p:spPr>
            <a:xfrm>
              <a:off x="4350005" y="6600479"/>
              <a:ext cx="6292388" cy="1079716"/>
            </a:xfrm>
            <a:prstGeom prst="rect">
              <a:avLst/>
            </a:prstGeom>
            <a:solidFill>
              <a:srgbClr val="00B150"/>
            </a:solidFill>
            <a:ln>
              <a:solidFill>
                <a:srgbClr val="2F5697"/>
              </a:solidFill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28879" y="6562112"/>
              <a:ext cx="6844332" cy="11079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latin typeface="Helvetica" charset="0"/>
                  <a:ea typeface="Helvetica" charset="0"/>
                  <a:cs typeface="Helvetica" charset="0"/>
                </a:rPr>
                <a:t>Discussion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29470968" y="19381038"/>
            <a:ext cx="687510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Changing the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two </a:t>
            </a:r>
            <a:r>
              <a:rPr lang="en-US" sz="3200" dirty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factors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best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captures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the observed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adult behavior in 1-of-2 contexts:</a:t>
            </a:r>
          </a:p>
          <a:p>
            <a:r>
              <a:rPr lang="en-US" sz="5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5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Success </a:t>
            </a:r>
            <a:r>
              <a:rPr lang="en-US" sz="3200" dirty="0" err="1" smtClean="0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from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0.1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to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0.9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From no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QUD favored to favoring </a:t>
            </a:r>
            <a:r>
              <a:rPr lang="en-US" sz="3200" dirty="0">
                <a:latin typeface="Courier"/>
                <a:ea typeface="Helvetica" charset="0"/>
                <a:cs typeface="Helvetica" charset="0"/>
              </a:rPr>
              <a:t>all?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45352" y="369412"/>
            <a:ext cx="3929260" cy="391179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423162" y="23842372"/>
            <a:ext cx="14202832" cy="931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Our model of ambiguity resolution in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context that previously captured children’s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 seamlessly extends to capture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adult behavior: </a:t>
            </a:r>
            <a:endParaRPr lang="en-US" sz="32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Evidence of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developmental 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continuity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 scope ambiguity resolution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Also explains </a:t>
            </a:r>
            <a:r>
              <a:rPr lang="en-US" sz="3200" i="1" dirty="0" smtClean="0">
                <a:solidFill>
                  <a:srgbClr val="FF7A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</a:t>
            </a:r>
            <a:r>
              <a:rPr lang="en-US" sz="3200" dirty="0" smtClean="0">
                <a:solidFill>
                  <a:srgbClr val="FF7A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explicit contrast manipulation works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the pragmatic factors create a situation where </a:t>
            </a:r>
            <a:r>
              <a:rPr lang="en-US" sz="3200" dirty="0" smtClean="0">
                <a:latin typeface="Courier"/>
                <a:cs typeface="Helvetica" panose="020B0604020202020204" pitchFamily="34" charset="0"/>
              </a:rPr>
              <a:t>two-not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is still quite informative and therefore useful despite the ambiguity 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Also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supports 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exactly-two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utterance semantics to explain </a:t>
            </a:r>
            <a:r>
              <a:rPr lang="en-US" sz="3200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adult asymmetry in endorsement behavior across </a:t>
            </a:r>
            <a:r>
              <a:rPr lang="en-US" sz="3200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</a:p>
          <a:p>
            <a:pPr marL="457200" indent="-457200">
              <a:buFont typeface="Wingdings" charset="2"/>
              <a:buChar char="v"/>
            </a:pPr>
            <a:endParaRPr lang="en-US" sz="1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Underscores the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of the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utterance disambiguation: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confluence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of factors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contribute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to how these ambiguities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get resolved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It appears that </a:t>
            </a:r>
            <a:r>
              <a:rPr lang="en-US" sz="3200" dirty="0" smtClean="0">
                <a:solidFill>
                  <a:srgbClr val="BA4D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pragmatics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has a more profound effect on behavior,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but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grammatical </a:t>
            </a:r>
            <a:r>
              <a:rPr lang="en-US" sz="3200" dirty="0" smtClean="0">
                <a:solidFill>
                  <a:srgbClr val="00AEE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scope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access still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matters (especially for adult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behavior!)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Computational modeling can help us refine our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theories about language 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representation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Here: We can manipulate the semantics of </a:t>
            </a:r>
            <a:r>
              <a:rPr lang="en-US" sz="32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two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test the relevant predictions in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ways behavioral experiments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alone cannot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endParaRPr lang="en-US" sz="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37186" y="5725130"/>
            <a:ext cx="11989662" cy="3093154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every-not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:	</a:t>
            </a:r>
            <a:r>
              <a:rPr lang="en-US" sz="3500" b="1" i="1" dirty="0">
                <a:latin typeface="Helvetica" charset="0"/>
                <a:ea typeface="Helvetica" charset="0"/>
                <a:cs typeface="Helvetica" charset="0"/>
              </a:rPr>
              <a:t>Every horse didn’t jump over the fence.</a:t>
            </a:r>
            <a:endParaRPr lang="en-US" sz="1000" b="1" i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a. </a:t>
            </a:r>
            <a:r>
              <a:rPr lang="en-US" sz="3500" dirty="0" smtClean="0">
                <a:latin typeface="Helvetica" charset="0"/>
                <a:ea typeface="Helvetica" charset="0"/>
                <a:cs typeface="Helvetica" charset="0"/>
              </a:rPr>
              <a:t>∀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&gt;&gt; ¬ (</a:t>
            </a:r>
            <a:r>
              <a:rPr lang="en-US" sz="3500" dirty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None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of the horses jumped over the fence.</a:t>
            </a: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b.	</a:t>
            </a:r>
            <a:r>
              <a:rPr lang="en-US" sz="3500" dirty="0" smtClean="0">
                <a:latin typeface="Helvetica" charset="0"/>
                <a:ea typeface="Helvetica" charset="0"/>
                <a:cs typeface="Helvetica" charset="0"/>
              </a:rPr>
              <a:t>¬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&gt;&gt; ∀ (</a:t>
            </a:r>
            <a:r>
              <a:rPr lang="en-US" sz="35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Not all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of the horses jumped over the fence.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494979" y="13359374"/>
            <a:ext cx="7801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Interpretations: 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	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surface,inverse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QUDs: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q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how-many?,all?,none?, 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at-least-two?,exactly-two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279186" y="13369801"/>
            <a:ext cx="53462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World states: 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0,1,2}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or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		{0,1,2,3,4}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Utterances: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u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∊ {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two-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not,null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B0C2B74B-A441-4BFD-95E8-40D6ADEE7341}"/>
              </a:ext>
            </a:extLst>
          </p:cNvPr>
          <p:cNvSpPr/>
          <p:nvPr/>
        </p:nvSpPr>
        <p:spPr>
          <a:xfrm>
            <a:off x="1330552" y="22771989"/>
            <a:ext cx="11989662" cy="3093154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500" b="1" dirty="0">
                <a:latin typeface="Courier" charset="0"/>
                <a:ea typeface="Courier" charset="0"/>
                <a:cs typeface="Courier" charset="0"/>
              </a:rPr>
              <a:t>two-not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:	</a:t>
            </a:r>
            <a:r>
              <a:rPr lang="en-US" sz="3500" b="1" i="1" dirty="0">
                <a:latin typeface="Helvetica" charset="0"/>
                <a:ea typeface="Helvetica" charset="0"/>
                <a:cs typeface="Helvetica" charset="0"/>
              </a:rPr>
              <a:t>Two frogs didn’t jump over the rock</a:t>
            </a:r>
            <a:endParaRPr lang="en-US" sz="1000" b="1" i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a. </a:t>
            </a:r>
            <a:r>
              <a:rPr lang="en-US" sz="3500" dirty="0" smtClean="0">
                <a:latin typeface="Helvetica" charset="0"/>
                <a:ea typeface="Helvetica" charset="0"/>
                <a:cs typeface="Helvetica" charset="0"/>
              </a:rPr>
              <a:t>2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&gt;&gt; ¬ (</a:t>
            </a:r>
            <a:r>
              <a:rPr lang="en-US" sz="3500" dirty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Two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frogs are such that they did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n’t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jump.</a:t>
            </a: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b.	</a:t>
            </a:r>
            <a:r>
              <a:rPr lang="en-US" sz="3500" dirty="0" smtClean="0">
                <a:latin typeface="Helvetica" charset="0"/>
                <a:ea typeface="Helvetica" charset="0"/>
                <a:cs typeface="Helvetica" charset="0"/>
              </a:rPr>
              <a:t>¬ 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&gt;&gt; 2 (</a:t>
            </a:r>
            <a:r>
              <a:rPr lang="en-US" sz="35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scope):</a:t>
            </a:r>
          </a:p>
          <a:p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						It is 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not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the case that </a:t>
            </a:r>
            <a:r>
              <a:rPr lang="en-US" sz="3500" b="1" dirty="0">
                <a:latin typeface="Helvetica" charset="0"/>
                <a:ea typeface="Helvetica" charset="0"/>
                <a:cs typeface="Helvetica" charset="0"/>
              </a:rPr>
              <a:t>two</a:t>
            </a:r>
            <a:r>
              <a:rPr lang="en-US" sz="3500" dirty="0">
                <a:latin typeface="Helvetica" charset="0"/>
                <a:ea typeface="Helvetica" charset="0"/>
                <a:cs typeface="Helvetica" charset="0"/>
              </a:rPr>
              <a:t> frogs jumped.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17BF042B-9C15-46E9-BF43-63E86A777B20}"/>
              </a:ext>
            </a:extLst>
          </p:cNvPr>
          <p:cNvSpPr txBox="1"/>
          <p:nvPr/>
        </p:nvSpPr>
        <p:spPr>
          <a:xfrm>
            <a:off x="1154002" y="14185131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Why do children behave differently than adults?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7CDAF56-BA52-4BC5-A6D1-3675E718FA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554" y="27849960"/>
            <a:ext cx="8043067" cy="649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C0735CB4-5FC5-4345-87E5-288020E509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218" y="28593149"/>
            <a:ext cx="9401297" cy="6927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1DF447F-C340-41C3-9C88-2ACF07DD4B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829" y="29568710"/>
            <a:ext cx="7022813" cy="107775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D613E970-06E9-4139-AD28-CB17625790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960" y="13002745"/>
            <a:ext cx="4943475" cy="322897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09C2DA8E-62D0-4C63-A4AB-8CBB3C23E455}"/>
              </a:ext>
            </a:extLst>
          </p:cNvPr>
          <p:cNvSpPr txBox="1"/>
          <p:nvPr/>
        </p:nvSpPr>
        <p:spPr>
          <a:xfrm>
            <a:off x="36584013" y="19361741"/>
            <a:ext cx="7213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ame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parameter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settings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3200" i="1" dirty="0" smtClean="0">
                <a:latin typeface="Helvetica" charset="0"/>
                <a:ea typeface="Helvetica" charset="0"/>
                <a:cs typeface="Helvetica" charset="0"/>
              </a:rPr>
              <a:t>b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= 0.1, uniform QUD prior)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that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yield low 1-of-2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endorsement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yield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high 2-of-4 endorsement </a:t>
            </a:r>
            <a:r>
              <a:rPr lang="en-US" sz="3200" dirty="0" smtClean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if inverse scope is </a:t>
            </a:r>
            <a:r>
              <a:rPr lang="en-US" sz="3200" dirty="0" smtClean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unlikely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(p(</a:t>
            </a:r>
            <a:r>
              <a:rPr lang="en-US" sz="3200" dirty="0" err="1" smtClean="0">
                <a:latin typeface="Helvetica" charset="0"/>
                <a:ea typeface="Helvetica" charset="0"/>
                <a:cs typeface="Helvetica" charset="0"/>
              </a:rPr>
              <a:t>inv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) = 0.1) and the semantics of the numeral is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exact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9C696C9D-2FF4-4A72-A589-A748EA6F0595}"/>
              </a:ext>
            </a:extLst>
          </p:cNvPr>
          <p:cNvSpPr/>
          <p:nvPr/>
        </p:nvSpPr>
        <p:spPr>
          <a:xfrm>
            <a:off x="14744591" y="27762436"/>
            <a:ext cx="9661931" cy="785171"/>
          </a:xfrm>
          <a:prstGeom prst="rect">
            <a:avLst/>
          </a:prstGeom>
          <a:solidFill>
            <a:srgbClr val="FF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24BF3BE1-03F9-4A37-9761-A770594C1EFB}"/>
              </a:ext>
            </a:extLst>
          </p:cNvPr>
          <p:cNvSpPr/>
          <p:nvPr/>
        </p:nvSpPr>
        <p:spPr>
          <a:xfrm>
            <a:off x="14742496" y="28547606"/>
            <a:ext cx="9646585" cy="779411"/>
          </a:xfrm>
          <a:prstGeom prst="rect">
            <a:avLst/>
          </a:prstGeom>
          <a:solidFill>
            <a:srgbClr val="00B15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64120A37-57DE-414A-99B0-6ADD6D0BD2BD}"/>
              </a:ext>
            </a:extLst>
          </p:cNvPr>
          <p:cNvSpPr/>
          <p:nvPr/>
        </p:nvSpPr>
        <p:spPr>
          <a:xfrm>
            <a:off x="14744591" y="29325277"/>
            <a:ext cx="9627049" cy="1414059"/>
          </a:xfrm>
          <a:prstGeom prst="rect">
            <a:avLst/>
          </a:prstGeom>
          <a:solidFill>
            <a:srgbClr val="FF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379592" y="11367289"/>
            <a:ext cx="14646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Which combination of </a:t>
            </a:r>
            <a:r>
              <a:rPr lang="en-US" sz="4200" b="1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settings </a:t>
            </a:r>
            <a:r>
              <a:rPr lang="en-US" sz="4200" b="1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captures </a:t>
            </a:r>
            <a:r>
              <a:rPr lang="en-US" sz="4200" b="1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adult behavior?</a:t>
            </a:r>
            <a:endParaRPr lang="en-US" sz="4200" b="1" dirty="0">
              <a:solidFill>
                <a:srgbClr val="002060"/>
              </a:solidFill>
              <a:latin typeface="Courier"/>
              <a:ea typeface="Helvetica" charset="0"/>
              <a:cs typeface="Helvetica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F25DB67-E21E-4EE0-821F-CA444EDA7760}"/>
              </a:ext>
            </a:extLst>
          </p:cNvPr>
          <p:cNvSpPr txBox="1"/>
          <p:nvPr/>
        </p:nvSpPr>
        <p:spPr>
          <a:xfrm>
            <a:off x="6974414" y="11313909"/>
            <a:ext cx="664548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Children</a:t>
            </a:r>
            <a:endParaRPr lang="en-US" sz="5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1FF0FE8B-F778-4FE7-A47F-74E6E54E8A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8204" y="9286252"/>
            <a:ext cx="2326828" cy="14908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D45B3ADA-1EE0-4D85-90F2-75D879F9C9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821" y="10028616"/>
            <a:ext cx="729855" cy="69495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32417F60-1B96-4AE0-8F1E-8626603FAC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5696" y="9696296"/>
            <a:ext cx="532936" cy="53531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="" xmlns:a16="http://schemas.microsoft.com/office/drawing/2014/main" id="{A9BD64BF-7B3B-4620-9AAD-1B791541DD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93495" y="10162771"/>
            <a:ext cx="519414" cy="51941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81AE674A-2320-46A1-A1DE-CBC9EC3467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98217" y="10965495"/>
            <a:ext cx="1150078" cy="109507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2E1B66E9-FF70-4036-A65B-8F3BD9E9C97A}"/>
              </a:ext>
            </a:extLst>
          </p:cNvPr>
          <p:cNvSpPr txBox="1"/>
          <p:nvPr/>
        </p:nvSpPr>
        <p:spPr>
          <a:xfrm>
            <a:off x="564802" y="10986484"/>
            <a:ext cx="397736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2-of-3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context: </a:t>
            </a:r>
          </a:p>
          <a:p>
            <a:r>
              <a:rPr lang="en-US" sz="3200" dirty="0" smtClean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surface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is </a:t>
            </a:r>
            <a:r>
              <a:rPr lang="en-US" sz="3200" dirty="0">
                <a:solidFill>
                  <a:srgbClr val="EF00A9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false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and </a:t>
            </a:r>
            <a:endParaRPr lang="en-US" sz="3200" dirty="0" smtClean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inverse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is </a:t>
            </a:r>
            <a:r>
              <a:rPr lang="en-US" sz="3200" dirty="0" smtClean="0">
                <a:solidFill>
                  <a:srgbClr val="2E34FF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true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D50A0F5-7160-4A62-90CC-11FD680298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045" y="9823156"/>
            <a:ext cx="1028357" cy="1028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1917D98-D46F-4A6F-BD9F-EF82252224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23" y="11171393"/>
            <a:ext cx="1050724" cy="105072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C5E5002A-D77A-41CC-A94F-FDCAC3484728}"/>
              </a:ext>
            </a:extLst>
          </p:cNvPr>
          <p:cNvSpPr/>
          <p:nvPr/>
        </p:nvSpPr>
        <p:spPr>
          <a:xfrm>
            <a:off x="244885" y="20045115"/>
            <a:ext cx="14380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Upshot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: Pragmatic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factors 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of </a:t>
            </a:r>
            <a:r>
              <a:rPr lang="en-US" sz="3200" b="1" dirty="0">
                <a:solidFill>
                  <a:srgbClr val="BA4DFF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world knowledge</a:t>
            </a:r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and beliefs about the</a:t>
            </a:r>
            <a:r>
              <a:rPr lang="en-US" sz="3200" b="1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r>
              <a:rPr lang="en-US" sz="3200" b="1" dirty="0">
                <a:solidFill>
                  <a:srgbClr val="BA4DFF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question under discussion (QUD)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play a stronger role than 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the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grammatical factor 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of </a:t>
            </a:r>
            <a:r>
              <a:rPr lang="en-US" sz="3200" b="1" dirty="0">
                <a:solidFill>
                  <a:srgbClr val="00AEE5"/>
                </a:solidFill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scope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access when 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disambiguating </a:t>
            </a:r>
            <a:r>
              <a:rPr lang="en-US" sz="3200" dirty="0">
                <a:latin typeface="Courier"/>
                <a:ea typeface="Helvetica" charset="0"/>
                <a:cs typeface="Helvetica" panose="020B0604020202020204" pitchFamily="34" charset="0"/>
              </a:rPr>
              <a:t>every-not</a:t>
            </a:r>
            <a:r>
              <a:rPr lang="en-US" sz="32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D15FAEA7-7BCB-480A-B1FC-E584B362FE49}"/>
              </a:ext>
            </a:extLst>
          </p:cNvPr>
          <p:cNvSpPr txBox="1"/>
          <p:nvPr/>
        </p:nvSpPr>
        <p:spPr>
          <a:xfrm>
            <a:off x="477395" y="8901678"/>
            <a:ext cx="1452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 truth-value judgment task (</a:t>
            </a:r>
            <a:r>
              <a:rPr lang="en-US" sz="3200" b="1" dirty="0">
                <a:latin typeface="Helvetica" charset="0"/>
                <a:ea typeface="Helvetica" charset="0"/>
                <a:cs typeface="Helvetica" charset="0"/>
              </a:rPr>
              <a:t>TVJT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measures utterance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endorsement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C82A87E-0398-41AF-8E8A-7737BCA27A61}"/>
              </a:ext>
            </a:extLst>
          </p:cNvPr>
          <p:cNvSpPr txBox="1"/>
          <p:nvPr/>
        </p:nvSpPr>
        <p:spPr>
          <a:xfrm>
            <a:off x="853269" y="21830460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But adults sometimes behave like </a:t>
            </a:r>
            <a:r>
              <a:rPr lang="en-US" sz="4200" b="1" dirty="0" smtClean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children, too..</a:t>
            </a:r>
            <a:endParaRPr lang="en-US" sz="4200" b="1" dirty="0">
              <a:solidFill>
                <a:schemeClr val="accent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56374" y="27449605"/>
            <a:ext cx="5242997" cy="3696100"/>
            <a:chOff x="1334899" y="26203248"/>
            <a:chExt cx="5242997" cy="3696100"/>
          </a:xfrm>
        </p:grpSpPr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45909DFF-0F2B-47A8-84F7-223470E17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3957" y="26876466"/>
              <a:ext cx="1063939" cy="996654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="" xmlns:a16="http://schemas.microsoft.com/office/drawing/2014/main" id="{9A9D56A7-0F69-4F6F-AF60-A13ABF89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41933" y="26203248"/>
              <a:ext cx="512571" cy="514859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="" xmlns:a16="http://schemas.microsoft.com/office/drawing/2014/main" id="{81B744A5-C864-4276-A19E-A093C1E2A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5163" y="26203248"/>
              <a:ext cx="514859" cy="514859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="" xmlns:a16="http://schemas.microsoft.com/office/drawing/2014/main" id="{3314CD18-1027-4B19-BE03-6C973E145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57201" y="26906799"/>
              <a:ext cx="1398393" cy="1309243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="" xmlns:a16="http://schemas.microsoft.com/office/drawing/2014/main" id="{B1980238-2086-4004-8AFC-EE824AEA7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1027" y="27213990"/>
              <a:ext cx="1063939" cy="996654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="" xmlns:a16="http://schemas.microsoft.com/office/drawing/2014/main" id="{4CBDC05C-07E1-429B-A1C6-DB21A378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8679" y="27246918"/>
              <a:ext cx="1063939" cy="996654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="" xmlns:a16="http://schemas.microsoft.com/office/drawing/2014/main" id="{63B33A4E-F27D-4D33-8817-A17BD497C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899" y="26929103"/>
              <a:ext cx="1063939" cy="99665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1F68845D-524C-4BD2-A86E-6ED3D20E3FD4}"/>
                </a:ext>
              </a:extLst>
            </p:cNvPr>
            <p:cNvSpPr txBox="1"/>
            <p:nvPr/>
          </p:nvSpPr>
          <p:spPr>
            <a:xfrm>
              <a:off x="2391877" y="28329688"/>
              <a:ext cx="361689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Helvetica" charset="0"/>
                  <a:ea typeface="Helvetica" charset="0"/>
                  <a:cs typeface="Helvetica" charset="0"/>
                </a:rPr>
                <a:t>2-of-4</a:t>
              </a:r>
              <a:r>
                <a:rPr lang="en-US" sz="3200" dirty="0" smtClean="0">
                  <a:latin typeface="Helvetica" charset="0"/>
                  <a:ea typeface="Helvetica" charset="0"/>
                  <a:cs typeface="Helvetica" charset="0"/>
                </a:rPr>
                <a:t> context: </a:t>
              </a:r>
            </a:p>
            <a:p>
              <a:r>
                <a:rPr lang="en-US" sz="3200" dirty="0" smtClean="0">
                  <a:solidFill>
                    <a:srgbClr val="00B150"/>
                  </a:solidFill>
                  <a:latin typeface="Helvetica" charset="0"/>
                  <a:ea typeface="Helvetica" charset="0"/>
                  <a:cs typeface="Helvetica" charset="0"/>
                </a:rPr>
                <a:t>surface</a:t>
              </a:r>
              <a:r>
                <a:rPr lang="en-US" sz="32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sz="3200" dirty="0">
                  <a:latin typeface="Helvetica" charset="0"/>
                  <a:ea typeface="Helvetica" charset="0"/>
                  <a:cs typeface="Helvetica" charset="0"/>
                </a:rPr>
                <a:t>is </a:t>
              </a:r>
              <a:r>
                <a:rPr lang="en-US" sz="3200" dirty="0">
                  <a:solidFill>
                    <a:srgbClr val="2E34FF"/>
                  </a:solidFill>
                  <a:latin typeface="Helvetica" charset="0"/>
                  <a:ea typeface="Helvetica" charset="0"/>
                  <a:cs typeface="Helvetica" charset="0"/>
                </a:rPr>
                <a:t>true</a:t>
              </a:r>
              <a:r>
                <a:rPr lang="en-US" sz="3200" dirty="0">
                  <a:latin typeface="Helvetica" charset="0"/>
                  <a:ea typeface="Helvetica" charset="0"/>
                  <a:cs typeface="Helvetica" charset="0"/>
                </a:rPr>
                <a:t> and </a:t>
              </a:r>
              <a:endParaRPr lang="en-US" sz="3200" dirty="0" smtClean="0">
                <a:latin typeface="Helvetica" charset="0"/>
                <a:ea typeface="Helvetica" charset="0"/>
                <a:cs typeface="Helvetica" charset="0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inverse</a:t>
              </a:r>
              <a:r>
                <a:rPr lang="en-US" sz="3200" dirty="0" smtClean="0">
                  <a:latin typeface="Helvetica" charset="0"/>
                  <a:ea typeface="Helvetica" charset="0"/>
                  <a:cs typeface="Helvetica" charset="0"/>
                </a:rPr>
                <a:t> </a:t>
              </a:r>
              <a:r>
                <a:rPr lang="en-US" sz="3200" dirty="0">
                  <a:latin typeface="Helvetica" charset="0"/>
                  <a:ea typeface="Helvetica" charset="0"/>
                  <a:cs typeface="Helvetica" charset="0"/>
                </a:rPr>
                <a:t>is </a:t>
              </a:r>
              <a:r>
                <a:rPr lang="en-US" sz="3200" dirty="0">
                  <a:solidFill>
                    <a:srgbClr val="EF00A9"/>
                  </a:solidFill>
                  <a:latin typeface="Helvetica" charset="0"/>
                  <a:ea typeface="Helvetica" charset="0"/>
                  <a:cs typeface="Helvetica" charset="0"/>
                </a:rPr>
                <a:t>false</a:t>
              </a:r>
              <a:endParaRPr lang="en-US" sz="500" dirty="0">
                <a:solidFill>
                  <a:srgbClr val="EF00A9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96" name="Picture 95">
            <a:extLst>
              <a:ext uri="{FF2B5EF4-FFF2-40B4-BE49-F238E27FC236}">
                <a16:creationId xmlns="" xmlns:a16="http://schemas.microsoft.com/office/drawing/2014/main" id="{A6A82181-BA23-4000-AFF8-5BACBBD4E665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3166" y="26906756"/>
            <a:ext cx="512571" cy="55054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4B4BF239-E50E-4A30-A707-D52EE4BDCA56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40846" y="26850208"/>
            <a:ext cx="514859" cy="55054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BB737A67-FCB1-41FF-AE8B-78E965EEC250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68374" y="26620628"/>
            <a:ext cx="1398393" cy="139999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626F1E55-B4C2-4AE8-9EFC-1C3DAD2CAF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52200" y="26949485"/>
            <a:ext cx="1063939" cy="106573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="" xmlns:a16="http://schemas.microsoft.com/office/drawing/2014/main" id="{56C90813-5900-44B7-BC9D-76B11381C6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9852" y="26982413"/>
            <a:ext cx="1063939" cy="106573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5F066279-2386-4311-AC66-B7817477E824}"/>
              </a:ext>
            </a:extLst>
          </p:cNvPr>
          <p:cNvSpPr txBox="1"/>
          <p:nvPr/>
        </p:nvSpPr>
        <p:spPr>
          <a:xfrm>
            <a:off x="8585737" y="28225148"/>
            <a:ext cx="3775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1-of-2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context: </a:t>
            </a:r>
          </a:p>
          <a:p>
            <a:r>
              <a:rPr lang="en-US" sz="3200" dirty="0" smtClean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surface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is </a:t>
            </a:r>
            <a:r>
              <a:rPr lang="en-US" sz="3200" dirty="0">
                <a:solidFill>
                  <a:srgbClr val="EF00A9"/>
                </a:solidFill>
                <a:latin typeface="Helvetica" charset="0"/>
                <a:ea typeface="Helvetica" charset="0"/>
                <a:cs typeface="Helvetica" charset="0"/>
              </a:rPr>
              <a:t>false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and </a:t>
            </a:r>
            <a:endParaRPr lang="en-US" sz="32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inverse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is </a:t>
            </a:r>
            <a:r>
              <a:rPr lang="en-US" sz="3200" dirty="0">
                <a:solidFill>
                  <a:srgbClr val="2E34FF"/>
                </a:solidFill>
                <a:latin typeface="Helvetica" charset="0"/>
                <a:ea typeface="Helvetica" charset="0"/>
                <a:cs typeface="Helvetica" charset="0"/>
              </a:rPr>
              <a:t>true</a:t>
            </a:r>
            <a:endParaRPr lang="en-US" sz="500" dirty="0">
              <a:solidFill>
                <a:srgbClr val="2E34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="" xmlns:a16="http://schemas.microsoft.com/office/drawing/2014/main" id="{3D08E1A0-E944-4A91-94A0-2D5F3E0AF5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95" y="31374999"/>
            <a:ext cx="1028357" cy="1028357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="" xmlns:a16="http://schemas.microsoft.com/office/drawing/2014/main" id="{C0D67976-BA3A-42DC-8EE1-3F38B51256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204" y="29923799"/>
            <a:ext cx="1050724" cy="105072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941ACA53-4D30-41B1-8DC5-BE7BFA228A90}"/>
              </a:ext>
            </a:extLst>
          </p:cNvPr>
          <p:cNvSpPr txBox="1"/>
          <p:nvPr/>
        </p:nvSpPr>
        <p:spPr>
          <a:xfrm>
            <a:off x="15570583" y="5061861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Open </a:t>
            </a:r>
            <a:r>
              <a:rPr lang="en-US" sz="4200" b="1" dirty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q</a:t>
            </a:r>
            <a:r>
              <a:rPr lang="en-US" sz="4200" b="1" dirty="0" smtClean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uestion</a:t>
            </a:r>
            <a:endParaRPr lang="en-US" sz="4200" b="1" dirty="0">
              <a:solidFill>
                <a:schemeClr val="accent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8F2D2328-C151-4229-93B3-99683B48B33B}"/>
              </a:ext>
            </a:extLst>
          </p:cNvPr>
          <p:cNvSpPr txBox="1"/>
          <p:nvPr/>
        </p:nvSpPr>
        <p:spPr>
          <a:xfrm>
            <a:off x="14878170" y="5940489"/>
            <a:ext cx="140708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b="1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Developmental continuity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: Are child and adult ambiguity 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resolution behavior qualitatively 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similar? (= same underlying mechanisms)</a:t>
            </a:r>
          </a:p>
          <a:p>
            <a:pPr lvl="2" indent="-457200">
              <a:buFont typeface="Wingdings" charset="2"/>
              <a:buChar char="v"/>
            </a:pPr>
            <a:endParaRPr lang="en-US" sz="1000" dirty="0" smtClean="0">
              <a:solidFill>
                <a:srgbClr val="FF7A00"/>
              </a:solidFill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pPr lvl="2" indent="-457200">
              <a:buFont typeface="Wingdings" charset="2"/>
              <a:buChar char="v"/>
            </a:pPr>
            <a:r>
              <a:rPr lang="en-US" sz="3200" dirty="0" smtClean="0">
                <a:solidFill>
                  <a:srgbClr val="FF7A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Why </a:t>
            </a:r>
            <a:r>
              <a:rPr lang="en-US" sz="3200" dirty="0">
                <a:solidFill>
                  <a:srgbClr val="FF7A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does the explicit contrast clause work</a:t>
            </a:r>
            <a:r>
              <a:rPr lang="en-US" sz="3200" dirty="0">
                <a:solidFill>
                  <a:srgbClr val="BA4DFF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for adults with </a:t>
            </a:r>
            <a:r>
              <a:rPr lang="en-US" sz="3200" dirty="0">
                <a:latin typeface="Courier"/>
                <a:ea typeface="Courier" charset="0"/>
                <a:cs typeface="Helvetica" panose="020B0604020202020204" pitchFamily="34" charset="0"/>
              </a:rPr>
              <a:t>two-not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?</a:t>
            </a:r>
          </a:p>
          <a:p>
            <a:pPr marL="914400" lvl="1" indent="-457200">
              <a:buFont typeface="Wingdings" charset="2"/>
              <a:buChar char="v"/>
            </a:pPr>
            <a:endParaRPr lang="en-US" sz="1000" dirty="0" smtClean="0">
              <a:solidFill>
                <a:schemeClr val="accent6"/>
              </a:solidFill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 smtClean="0">
                <a:solidFill>
                  <a:schemeClr val="accent6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What </a:t>
            </a:r>
            <a:r>
              <a:rPr lang="en-US" sz="3200" dirty="0">
                <a:solidFill>
                  <a:schemeClr val="accent6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causes the asymmetry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in adult behavior across the two contexts? </a:t>
            </a:r>
            <a:endParaRPr lang="en-US" sz="3200" dirty="0" smtClean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B3B34038-9853-4593-A8AA-B454BADC5ABD}"/>
              </a:ext>
            </a:extLst>
          </p:cNvPr>
          <p:cNvSpPr txBox="1"/>
          <p:nvPr/>
        </p:nvSpPr>
        <p:spPr>
          <a:xfrm>
            <a:off x="14908204" y="9337514"/>
            <a:ext cx="13855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b="1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Extend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model from Savinelli et. al. (2017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) to capture adult ambiguity resolution behavior in context.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endParaRPr lang="en-US" sz="3200" dirty="0" smtClean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endParaRPr lang="en-US" sz="1000" dirty="0" smtClean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We support developmental continuity if 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the </a:t>
            </a:r>
            <a:r>
              <a:rPr lang="en-US" sz="3200" b="1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same model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can account for children’s behavior 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with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every-not</a:t>
            </a:r>
            <a:r>
              <a:rPr lang="en-US" sz="3200" dirty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and adult behavior 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with</a:t>
            </a: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 dirty="0">
              <a:latin typeface="Helvetica" panose="020B0604020202020204" pitchFamily="34" charset="0"/>
              <a:ea typeface="Courier" charset="0"/>
              <a:cs typeface="Helvetica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7C150472-22E3-4FF3-872F-B098DA9BF120}"/>
              </a:ext>
            </a:extLst>
          </p:cNvPr>
          <p:cNvSpPr txBox="1"/>
          <p:nvPr/>
        </p:nvSpPr>
        <p:spPr>
          <a:xfrm>
            <a:off x="29377373" y="10201175"/>
            <a:ext cx="14263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Replication of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previous work modeling children’s behavior with </a:t>
            </a:r>
            <a:r>
              <a:rPr lang="en-US" sz="3200" dirty="0" smtClean="0">
                <a:latin typeface="Courier"/>
                <a:ea typeface="Helvetica" charset="0"/>
                <a:cs typeface="Helvetica" charset="0"/>
              </a:rPr>
              <a:t>every-not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3200" dirty="0" smtClean="0">
                <a:solidFill>
                  <a:srgbClr val="BA4DFF"/>
                </a:solidFill>
                <a:latin typeface="Helvetica" charset="0"/>
                <a:ea typeface="Helvetica" charset="0"/>
                <a:cs typeface="Helvetica" charset="0"/>
              </a:rPr>
              <a:t>pragmatic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factors impact behavior more than </a:t>
            </a:r>
            <a:r>
              <a:rPr lang="en-US" sz="3200" dirty="0" smtClean="0">
                <a:solidFill>
                  <a:srgbClr val="00AEE5"/>
                </a:solidFill>
                <a:latin typeface="Helvetica" charset="0"/>
                <a:ea typeface="Helvetica" charset="0"/>
                <a:cs typeface="Helvetica" charset="0"/>
              </a:rPr>
              <a:t>grammatical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factor of scope</a:t>
            </a:r>
            <a:endParaRPr lang="en-US" sz="3200" dirty="0">
              <a:latin typeface="Courier"/>
              <a:ea typeface="Helvetica" charset="0"/>
              <a:cs typeface="Helvetica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314953" y="16288822"/>
            <a:ext cx="3571528" cy="1520396"/>
            <a:chOff x="31888931" y="16248248"/>
            <a:chExt cx="2519216" cy="941747"/>
          </a:xfrm>
        </p:grpSpPr>
        <p:pic>
          <p:nvPicPr>
            <p:cNvPr id="158" name="Picture 157">
              <a:extLst>
                <a:ext uri="{FF2B5EF4-FFF2-40B4-BE49-F238E27FC236}">
                  <a16:creationId xmlns="" xmlns:a16="http://schemas.microsoft.com/office/drawing/2014/main" id="{B9E63752-B056-4BC0-993C-71C6A9B35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693305" y="16248248"/>
              <a:ext cx="846196" cy="886858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="" xmlns:a16="http://schemas.microsoft.com/office/drawing/2014/main" id="{B5A7751E-FFB4-4A1A-90AF-5A4CECBA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64337" y="16448046"/>
              <a:ext cx="643810" cy="67511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="" xmlns:a16="http://schemas.microsoft.com/office/drawing/2014/main" id="{73CB8EB3-B019-47EB-B75F-F5F181255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88931" y="16514879"/>
              <a:ext cx="643810" cy="675116"/>
            </a:xfrm>
            <a:prstGeom prst="rect">
              <a:avLst/>
            </a:prstGeom>
          </p:spPr>
        </p:pic>
      </p:grpSp>
      <p:sp>
        <p:nvSpPr>
          <p:cNvPr id="161" name="TextBox 160">
            <a:extLst>
              <a:ext uri="{FF2B5EF4-FFF2-40B4-BE49-F238E27FC236}">
                <a16:creationId xmlns="" xmlns:a16="http://schemas.microsoft.com/office/drawing/2014/main" id="{B8ABCD8D-7AB3-4BE8-9866-CD5EBA48CAC3}"/>
              </a:ext>
            </a:extLst>
          </p:cNvPr>
          <p:cNvSpPr txBox="1"/>
          <p:nvPr/>
        </p:nvSpPr>
        <p:spPr>
          <a:xfrm>
            <a:off x="30519091" y="18043337"/>
            <a:ext cx="5048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/>
                <a:ea typeface="Helvetica" charset="0"/>
                <a:cs typeface="Helvetica" charset="0"/>
              </a:rPr>
              <a:t>t</a:t>
            </a:r>
            <a:r>
              <a:rPr lang="en-US" sz="3200" dirty="0" smtClean="0">
                <a:latin typeface="Courier"/>
                <a:ea typeface="Helvetica" charset="0"/>
                <a:cs typeface="Helvetica" charset="0"/>
              </a:rPr>
              <a:t>wo-not</a:t>
            </a:r>
            <a:endParaRPr lang="en-US" sz="3200" dirty="0">
              <a:latin typeface="Courier"/>
              <a:ea typeface="Helvetica" charset="0"/>
              <a:cs typeface="Helvetica" charset="0"/>
            </a:endParaRPr>
          </a:p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Adults: </a:t>
            </a:r>
            <a:r>
              <a:rPr lang="en-US" sz="32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27.5</a:t>
            </a:r>
            <a:r>
              <a:rPr lang="en-US" sz="32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%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to </a:t>
            </a:r>
            <a:r>
              <a:rPr lang="en-US" sz="3200" dirty="0" smtClean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92.5%</a:t>
            </a:r>
            <a:endParaRPr lang="en-US" sz="3200" dirty="0">
              <a:solidFill>
                <a:srgbClr val="00B1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7B8CBF04-3631-450C-82E1-6B62E5966A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965" y="7105222"/>
            <a:ext cx="10544175" cy="2981325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A3EE292F-D3D0-428F-BDD9-EE369AA555DE}"/>
              </a:ext>
            </a:extLst>
          </p:cNvPr>
          <p:cNvSpPr txBox="1"/>
          <p:nvPr/>
        </p:nvSpPr>
        <p:spPr>
          <a:xfrm>
            <a:off x="29084355" y="8575008"/>
            <a:ext cx="4533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/>
                <a:ea typeface="Helvetica" charset="0"/>
                <a:cs typeface="Helvetica" charset="0"/>
              </a:rPr>
              <a:t>t</a:t>
            </a:r>
            <a:r>
              <a:rPr lang="en-US" sz="3200" dirty="0" smtClean="0">
                <a:latin typeface="Courier"/>
                <a:ea typeface="Helvetica" charset="0"/>
                <a:cs typeface="Helvetica" charset="0"/>
              </a:rPr>
              <a:t>wo-not</a:t>
            </a:r>
            <a:endParaRPr lang="en-US" sz="3200" dirty="0">
              <a:latin typeface="Courier"/>
              <a:ea typeface="Helvetica" charset="0"/>
              <a:cs typeface="Helvetica" charset="0"/>
            </a:endParaRPr>
          </a:p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Adults: </a:t>
            </a:r>
            <a:endParaRPr lang="en-US" sz="32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27.5%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to </a:t>
            </a:r>
            <a:r>
              <a:rPr lang="en-US" sz="3200" dirty="0" smtClean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92.5%</a:t>
            </a:r>
            <a:endParaRPr lang="en-US" sz="32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="" xmlns:a16="http://schemas.microsoft.com/office/drawing/2014/main" id="{F6817123-A7B3-4C92-958C-C13CF38A6E38}"/>
              </a:ext>
            </a:extLst>
          </p:cNvPr>
          <p:cNvSpPr/>
          <p:nvPr/>
        </p:nvSpPr>
        <p:spPr>
          <a:xfrm>
            <a:off x="29399341" y="7126625"/>
            <a:ext cx="14353245" cy="2965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="" xmlns:a16="http://schemas.microsoft.com/office/drawing/2014/main" id="{E98926B9-62E4-40DE-BD1D-9D5FC999DD4A}"/>
              </a:ext>
            </a:extLst>
          </p:cNvPr>
          <p:cNvSpPr/>
          <p:nvPr/>
        </p:nvSpPr>
        <p:spPr>
          <a:xfrm>
            <a:off x="30485944" y="12841907"/>
            <a:ext cx="5116471" cy="645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118047CB-EC8D-4B4F-A0D3-30378AAC069B}"/>
              </a:ext>
            </a:extLst>
          </p:cNvPr>
          <p:cNvSpPr/>
          <p:nvPr/>
        </p:nvSpPr>
        <p:spPr>
          <a:xfrm>
            <a:off x="33109240" y="13019699"/>
            <a:ext cx="1050292" cy="2605892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>
            <a:extLst>
              <a:ext uri="{FF2B5EF4-FFF2-40B4-BE49-F238E27FC236}">
                <a16:creationId xmlns="" xmlns:a16="http://schemas.microsoft.com/office/drawing/2014/main" id="{F293C8EA-F375-4F53-9F35-F59CB0A6E534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572730" y="16164868"/>
            <a:ext cx="504756" cy="56755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="" xmlns:a16="http://schemas.microsoft.com/office/drawing/2014/main" id="{C57A6062-9AA2-4671-855D-5583E0313095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235043" y="16164868"/>
            <a:ext cx="438251" cy="49058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="" xmlns:a16="http://schemas.microsoft.com/office/drawing/2014/main" id="{A4475436-0F09-4EDF-9CBF-B50FE2185A96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8932729" y="16675739"/>
            <a:ext cx="1100271" cy="115314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="" xmlns:a16="http://schemas.microsoft.com/office/drawing/2014/main" id="{B349EB11-C20A-4667-A424-E10A4DF13D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6977" y="17259828"/>
            <a:ext cx="979576" cy="102720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3D034900-B05E-413E-8FC5-D0417F4944E5}"/>
              </a:ext>
            </a:extLst>
          </p:cNvPr>
          <p:cNvSpPr/>
          <p:nvPr/>
        </p:nvSpPr>
        <p:spPr>
          <a:xfrm>
            <a:off x="36924630" y="12854374"/>
            <a:ext cx="5116471" cy="645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D52CCF49-DDCD-4DFF-8F14-068AA5E10A55}"/>
              </a:ext>
            </a:extLst>
          </p:cNvPr>
          <p:cNvSpPr/>
          <p:nvPr/>
        </p:nvSpPr>
        <p:spPr>
          <a:xfrm>
            <a:off x="39572535" y="13019698"/>
            <a:ext cx="780356" cy="282156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>
            <a:extLst>
              <a:ext uri="{FF2B5EF4-FFF2-40B4-BE49-F238E27FC236}">
                <a16:creationId xmlns="" xmlns:a16="http://schemas.microsoft.com/office/drawing/2014/main" id="{81AE674A-2320-46A1-A1DE-CBC9EC3467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6598" y="10144697"/>
            <a:ext cx="1150078" cy="109507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1356342" y="29897305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27.5</a:t>
            </a:r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% endorsement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590893" y="31398212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100% endorsement</a:t>
            </a:r>
            <a:endParaRPr lang="en-US" sz="3200" dirty="0">
              <a:solidFill>
                <a:srgbClr val="00B1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4355" y="31552511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/>
          </a:p>
        </p:txBody>
      </p:sp>
      <p:sp>
        <p:nvSpPr>
          <p:cNvPr id="172" name="Rectangle 171"/>
          <p:cNvSpPr/>
          <p:nvPr/>
        </p:nvSpPr>
        <p:spPr>
          <a:xfrm>
            <a:off x="7915722" y="30061693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 dirty="0"/>
          </a:p>
        </p:txBody>
      </p:sp>
      <p:sp>
        <p:nvSpPr>
          <p:cNvPr id="176" name="Rectangle 175"/>
          <p:cNvSpPr/>
          <p:nvPr/>
        </p:nvSpPr>
        <p:spPr>
          <a:xfrm>
            <a:off x="6593279" y="31217458"/>
            <a:ext cx="32528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explicit contrast +</a:t>
            </a:r>
          </a:p>
          <a:p>
            <a:pPr algn="r"/>
            <a:r>
              <a:rPr lang="en-US" sz="3200" b="1" dirty="0" smtClean="0">
                <a:latin typeface="Courier" charset="0"/>
                <a:ea typeface="Courier" charset="0"/>
                <a:cs typeface="Courier" charset="0"/>
              </a:rPr>
              <a:t>two-not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518476" y="32312416"/>
            <a:ext cx="5557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i="1" dirty="0" smtClean="0">
                <a:latin typeface="Helvetica" charset="0"/>
                <a:ea typeface="Helvetica" charset="0"/>
                <a:cs typeface="Helvetica" charset="0"/>
              </a:rPr>
              <a:t>Two frogs jumped </a:t>
            </a:r>
            <a:r>
              <a:rPr lang="en-US" sz="2400" i="1" dirty="0" smtClean="0">
                <a:latin typeface="Helvetica" charset="0"/>
                <a:ea typeface="Helvetica" charset="0"/>
                <a:cs typeface="Helvetica" charset="0"/>
              </a:rPr>
              <a:t>over </a:t>
            </a:r>
            <a:r>
              <a:rPr lang="en-US" sz="2400" i="1" dirty="0" smtClean="0">
                <a:latin typeface="Helvetica" charset="0"/>
                <a:ea typeface="Helvetica" charset="0"/>
                <a:cs typeface="Helvetica" charset="0"/>
              </a:rPr>
              <a:t>the fence, but</a:t>
            </a:r>
            <a:r>
              <a:rPr lang="mr-IN" sz="2400" i="1" dirty="0" smtClean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400" i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78" name="Picture 177">
            <a:extLst>
              <a:ext uri="{FF2B5EF4-FFF2-40B4-BE49-F238E27FC236}">
                <a16:creationId xmlns="" xmlns:a16="http://schemas.microsoft.com/office/drawing/2014/main" id="{3D08E1A0-E944-4A91-94A0-2D5F3E0AF5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05" y="31180334"/>
            <a:ext cx="1028357" cy="1028357"/>
          </a:xfrm>
          <a:prstGeom prst="rect">
            <a:avLst/>
          </a:prstGeom>
        </p:spPr>
      </p:pic>
      <p:sp>
        <p:nvSpPr>
          <p:cNvPr id="179" name="Rectangle 178"/>
          <p:cNvSpPr/>
          <p:nvPr/>
        </p:nvSpPr>
        <p:spPr>
          <a:xfrm>
            <a:off x="11356342" y="31180334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92.5% endorsement</a:t>
            </a:r>
            <a:endParaRPr lang="en-US" sz="3200" dirty="0">
              <a:solidFill>
                <a:srgbClr val="00B15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997363" y="16200585"/>
            <a:ext cx="7002132" cy="983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World states correspond to the number of successful jumpers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err="1" smtClean="0">
                <a:latin typeface="Helvetica" charset="0"/>
                <a:ea typeface="Helvetica" charset="0"/>
                <a:cs typeface="Helvetica" charset="0"/>
              </a:rPr>
              <a:t>Baserate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sz="3200" i="1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) determines the probability of a successful jump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Pragmatic speaker chooses whether to endorse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two-not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as a description of the observed state 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 smtClean="0">
              <a:latin typeface="Courier" charset="0"/>
              <a:ea typeface="Courier" charset="0"/>
              <a:cs typeface="Courier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Separate predictions for 1-of-2 vs.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2-of-4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contexts</a:t>
            </a:r>
          </a:p>
          <a:p>
            <a:pPr marL="457200" indent="-457200">
              <a:buFont typeface="Wingdings" charset="2"/>
              <a:buChar char="v"/>
            </a:pPr>
            <a:endParaRPr lang="en-US" sz="5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In the 1-of-2 contexts: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Q = {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how-many?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all?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none?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Unambiguous numeral meaning</a:t>
            </a:r>
          </a:p>
          <a:p>
            <a:pPr marL="914400" lvl="1" indent="-457200">
              <a:buFont typeface="Wingdings" charset="2"/>
              <a:buChar char="v"/>
            </a:pPr>
            <a:endParaRPr lang="en-US" sz="5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 the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2-of-4 contexts: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Ambiguity in the interpretation of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two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at-least-two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semantics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vs.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exactly-two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semantics</a:t>
            </a:r>
          </a:p>
          <a:p>
            <a:pPr marL="914400" lvl="1" indent="-457200">
              <a:buFont typeface="Wingdings" charset="2"/>
              <a:buChar char="v"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dditional QUDs: 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at-least-two?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and 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exactly-two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?</a:t>
            </a:r>
          </a:p>
          <a:p>
            <a:pPr marL="914400" lvl="1" indent="-457200">
              <a:buFont typeface="Wingdings" charset="2"/>
              <a:buChar char="v"/>
            </a:pP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0347111" y="12116944"/>
            <a:ext cx="5586086" cy="60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explicit </a:t>
            </a:r>
            <a:r>
              <a:rPr lang="en-US" sz="320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contrast </a:t>
            </a:r>
            <a:r>
              <a:rPr lang="en-US" sz="3200" smtClean="0">
                <a:solidFill>
                  <a:srgbClr val="FF7A00"/>
                </a:solidFill>
                <a:latin typeface="Helvetica" charset="0"/>
                <a:ea typeface="Helvetica" charset="0"/>
                <a:cs typeface="Helvetica" charset="0"/>
              </a:rPr>
              <a:t>manipulation</a:t>
            </a:r>
            <a:endParaRPr lang="en-US" sz="3200" dirty="0">
              <a:solidFill>
                <a:srgbClr val="FF7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="" xmlns:a16="http://schemas.microsoft.com/office/drawing/2014/main" id="{118047CB-EC8D-4B4F-A0D3-30378AAC069B}"/>
              </a:ext>
            </a:extLst>
          </p:cNvPr>
          <p:cNvSpPr/>
          <p:nvPr/>
        </p:nvSpPr>
        <p:spPr>
          <a:xfrm>
            <a:off x="31888931" y="14679917"/>
            <a:ext cx="948385" cy="945673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6708077" y="12143169"/>
            <a:ext cx="558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3200" smtClean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symmetry </a:t>
            </a:r>
            <a:r>
              <a:rPr lang="en-US" sz="3200" dirty="0" smtClean="0">
                <a:solidFill>
                  <a:schemeClr val="accent6"/>
                </a:solidFill>
                <a:latin typeface="Helvetica" charset="0"/>
                <a:ea typeface="Helvetica" charset="0"/>
                <a:cs typeface="Helvetica" charset="0"/>
              </a:rPr>
              <a:t>in 1-of-2 vs. 2-of-4</a:t>
            </a:r>
            <a:endParaRPr lang="en-US" sz="3200" dirty="0">
              <a:solidFill>
                <a:schemeClr val="accent6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86" name="Picture 185">
            <a:extLst>
              <a:ext uri="{FF2B5EF4-FFF2-40B4-BE49-F238E27FC236}">
                <a16:creationId xmlns="" xmlns:a16="http://schemas.microsoft.com/office/drawing/2014/main" id="{8D050889-FB9D-491E-A95E-778F47B1E4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21702" y="16567377"/>
            <a:ext cx="895333" cy="938869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B349EB11-C20A-4667-A424-E10A4DF13D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85010" y="17117033"/>
            <a:ext cx="902547" cy="946434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="" xmlns:a16="http://schemas.microsoft.com/office/drawing/2014/main" id="{B8ABCD8D-7AB3-4BE8-9866-CD5EBA48CAC3}"/>
              </a:ext>
            </a:extLst>
          </p:cNvPr>
          <p:cNvSpPr txBox="1"/>
          <p:nvPr/>
        </p:nvSpPr>
        <p:spPr>
          <a:xfrm>
            <a:off x="37152105" y="18081913"/>
            <a:ext cx="4717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/>
                <a:ea typeface="Helvetica" charset="0"/>
                <a:cs typeface="Helvetica" charset="0"/>
              </a:rPr>
              <a:t>t</a:t>
            </a:r>
            <a:r>
              <a:rPr lang="en-US" sz="3200" dirty="0" smtClean="0">
                <a:latin typeface="Courier"/>
                <a:ea typeface="Helvetica" charset="0"/>
                <a:cs typeface="Helvetica" charset="0"/>
              </a:rPr>
              <a:t>wo-not</a:t>
            </a:r>
            <a:endParaRPr lang="en-US" sz="3200" dirty="0">
              <a:latin typeface="Courier"/>
              <a:ea typeface="Helvetica" charset="0"/>
              <a:cs typeface="Helvetica" charset="0"/>
            </a:endParaRPr>
          </a:p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Adults: </a:t>
            </a:r>
            <a:r>
              <a:rPr lang="en-US" sz="3200" dirty="0" smtClean="0">
                <a:solidFill>
                  <a:srgbClr val="00B150"/>
                </a:solidFill>
                <a:latin typeface="Helvetica" charset="0"/>
                <a:ea typeface="Helvetica" charset="0"/>
                <a:cs typeface="Helvetica" charset="0"/>
              </a:rPr>
              <a:t>100%</a:t>
            </a:r>
            <a:endParaRPr lang="en-US" sz="3200" dirty="0">
              <a:solidFill>
                <a:srgbClr val="00B1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95" name="Picture 194">
            <a:extLst>
              <a:ext uri="{FF2B5EF4-FFF2-40B4-BE49-F238E27FC236}">
                <a16:creationId xmlns="" xmlns:a16="http://schemas.microsoft.com/office/drawing/2014/main" id="{D0537AEA-9B42-407A-824E-FFBD9B10FDE9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flipH="1">
            <a:off x="30749942" y="16189688"/>
            <a:ext cx="524228" cy="494538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="" xmlns:a16="http://schemas.microsoft.com/office/drawing/2014/main" id="{BCAAE46D-ABE3-49E7-BC35-507A048C1266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flipH="1">
            <a:off x="34945119" y="16208329"/>
            <a:ext cx="483255" cy="444874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EF25DB67-E21E-4EE0-821F-CA444EDA7760}"/>
              </a:ext>
            </a:extLst>
          </p:cNvPr>
          <p:cNvSpPr txBox="1"/>
          <p:nvPr/>
        </p:nvSpPr>
        <p:spPr>
          <a:xfrm>
            <a:off x="7316444" y="10115706"/>
            <a:ext cx="149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Adults</a:t>
            </a:r>
            <a:endParaRPr lang="en-US" sz="5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15033" y="9738558"/>
            <a:ext cx="1345599" cy="118572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flipH="1">
            <a:off x="12822348" y="11116242"/>
            <a:ext cx="1042150" cy="1068203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10053741" y="9809892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90-100</a:t>
            </a:r>
            <a:r>
              <a:rPr lang="en-US" sz="3200" dirty="0" smtClean="0">
                <a:solidFill>
                  <a:srgbClr val="00B15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% endorsement</a:t>
            </a:r>
            <a:endParaRPr lang="en-US" sz="3200" dirty="0">
              <a:solidFill>
                <a:srgbClr val="00B15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013677" y="11119560"/>
            <a:ext cx="27544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10-20%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ea typeface="Courier" charset="0"/>
                <a:cs typeface="Helvetica" panose="020B0604020202020204" pitchFamily="34" charset="0"/>
              </a:rPr>
              <a:t>endorsement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5256" y="16914677"/>
            <a:ext cx="10868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language understanding as </a:t>
            </a:r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recursive social reasoning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5256" y="17555754"/>
            <a:ext cx="1048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ambiguity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resolution modeled as 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pragmatic inference</a:t>
            </a:r>
            <a:endParaRPr lang="en-US" sz="32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22371194" y="16346272"/>
            <a:ext cx="6447022" cy="8884567"/>
            <a:chOff x="20391932" y="18557075"/>
            <a:chExt cx="6447022" cy="8884567"/>
          </a:xfrm>
        </p:grpSpPr>
        <p:pic>
          <p:nvPicPr>
            <p:cNvPr id="144" name="Picture 143">
              <a:extLst>
                <a:ext uri="{FF2B5EF4-FFF2-40B4-BE49-F238E27FC236}">
                  <a16:creationId xmlns="" xmlns:a16="http://schemas.microsoft.com/office/drawing/2014/main" id="{D32CA0A8-D98E-4213-92C4-317E44120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1932" y="18557075"/>
              <a:ext cx="6447022" cy="6160792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="" xmlns:a16="http://schemas.microsoft.com/office/drawing/2014/main" id="{3974D2D4-2650-47DF-9AA0-8C49A7307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29152" y="24781457"/>
              <a:ext cx="5347794" cy="2660185"/>
            </a:xfrm>
            <a:prstGeom prst="rect">
              <a:avLst/>
            </a:prstGeom>
          </p:spPr>
        </p:pic>
      </p:grp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17BF042B-9C15-46E9-BF43-63E86A777B20}"/>
              </a:ext>
            </a:extLst>
          </p:cNvPr>
          <p:cNvSpPr txBox="1"/>
          <p:nvPr/>
        </p:nvSpPr>
        <p:spPr>
          <a:xfrm>
            <a:off x="30214249" y="6320778"/>
            <a:ext cx="1266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accent1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Pragmatics drives explicit contrast behavior</a:t>
            </a:r>
            <a:endParaRPr lang="en-US" sz="4200" b="1" dirty="0">
              <a:solidFill>
                <a:schemeClr val="accent1">
                  <a:lumMod val="50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29678766" y="7321424"/>
            <a:ext cx="3356417" cy="1268002"/>
            <a:chOff x="31888931" y="16248248"/>
            <a:chExt cx="2440047" cy="986056"/>
          </a:xfrm>
        </p:grpSpPr>
        <p:pic>
          <p:nvPicPr>
            <p:cNvPr id="168" name="Picture 167">
              <a:extLst>
                <a:ext uri="{FF2B5EF4-FFF2-40B4-BE49-F238E27FC236}">
                  <a16:creationId xmlns="" xmlns:a16="http://schemas.microsoft.com/office/drawing/2014/main" id="{B9E63752-B056-4BC0-993C-71C6A9B35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693305" y="16248248"/>
              <a:ext cx="846196" cy="886858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="" xmlns:a16="http://schemas.microsoft.com/office/drawing/2014/main" id="{B5A7751E-FFB4-4A1A-90AF-5A4CECBA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5168" y="16559188"/>
              <a:ext cx="643810" cy="675116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="" xmlns:a16="http://schemas.microsoft.com/office/drawing/2014/main" id="{73CB8EB3-B019-47EB-B75F-F5F181255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88931" y="16514879"/>
              <a:ext cx="643810" cy="675116"/>
            </a:xfrm>
            <a:prstGeom prst="rect">
              <a:avLst/>
            </a:prstGeom>
          </p:spPr>
        </p:pic>
      </p:grpSp>
      <p:pic>
        <p:nvPicPr>
          <p:cNvPr id="182" name="Picture 181">
            <a:extLst>
              <a:ext uri="{FF2B5EF4-FFF2-40B4-BE49-F238E27FC236}">
                <a16:creationId xmlns="" xmlns:a16="http://schemas.microsoft.com/office/drawing/2014/main" id="{D0537AEA-9B42-407A-824E-FFBD9B10FDE9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flipH="1">
            <a:off x="29554406" y="7240877"/>
            <a:ext cx="384090" cy="36233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="" xmlns:a16="http://schemas.microsoft.com/office/drawing/2014/main" id="{BCAAE46D-ABE3-49E7-BC35-507A048C1266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flipH="1">
            <a:off x="32685667" y="7242262"/>
            <a:ext cx="392553" cy="3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6575</TotalTime>
  <Words>900</Words>
  <Application>Microsoft Macintosh PowerPoint</Application>
  <PresentationFormat>Custom</PresentationFormat>
  <Paragraphs>140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Courier</vt:lpstr>
      <vt:lpstr>Helvetica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K.J. Savinelli</dc:creator>
  <cp:lastModifiedBy>Gregory Scontras</cp:lastModifiedBy>
  <cp:revision>270</cp:revision>
  <dcterms:created xsi:type="dcterms:W3CDTF">2017-02-07T03:09:06Z</dcterms:created>
  <dcterms:modified xsi:type="dcterms:W3CDTF">2017-12-20T22:00:02Z</dcterms:modified>
</cp:coreProperties>
</file>