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60" r:id="rId3"/>
    <p:sldId id="261" r:id="rId4"/>
    <p:sldId id="262" r:id="rId5"/>
    <p:sldId id="264" r:id="rId6"/>
    <p:sldId id="265" r:id="rId7"/>
    <p:sldId id="269" r:id="rId8"/>
    <p:sldId id="270" r:id="rId9"/>
    <p:sldId id="272" r:id="rId10"/>
    <p:sldId id="273" r:id="rId11"/>
    <p:sldId id="267" r:id="rId12"/>
    <p:sldId id="266" r:id="rId13"/>
    <p:sldId id="274" r:id="rId14"/>
    <p:sldId id="275" r:id="rId15"/>
    <p:sldId id="25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58" r:id="rId27"/>
    <p:sldId id="259" r:id="rId28"/>
  </p:sldIdLst>
  <p:sldSz cx="11685588" cy="7791450"/>
  <p:notesSz cx="6858000" cy="9144000"/>
  <p:defaultTextStyle>
    <a:defPPr>
      <a:defRPr lang="es-BO"/>
    </a:defPPr>
    <a:lvl1pPr marL="0" algn="l" defTabSz="111291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6458" algn="l" defTabSz="111291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2916" algn="l" defTabSz="111291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9374" algn="l" defTabSz="111291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5832" algn="l" defTabSz="111291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82291" algn="l" defTabSz="111291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8749" algn="l" defTabSz="111291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95207" algn="l" defTabSz="111291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51665" algn="l" defTabSz="111291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54">
          <p15:clr>
            <a:srgbClr val="A4A3A4"/>
          </p15:clr>
        </p15:guide>
        <p15:guide id="2" pos="3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141426"/>
    <a:srgbClr val="1D1D37"/>
    <a:srgbClr val="21163E"/>
    <a:srgbClr val="0E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77" autoAdjust="0"/>
  </p:normalViewPr>
  <p:slideViewPr>
    <p:cSldViewPr>
      <p:cViewPr>
        <p:scale>
          <a:sx n="96" d="100"/>
          <a:sy n="96" d="100"/>
        </p:scale>
        <p:origin x="-302" y="701"/>
      </p:cViewPr>
      <p:guideLst>
        <p:guide orient="horz" pos="2454"/>
        <p:guide pos="3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2465B-0A8D-4CC3-880E-166C4C27422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A97C4-558C-4371-977C-44E50C14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471194" y="3895725"/>
            <a:ext cx="4876800" cy="1676400"/>
          </a:xfrm>
          <a:prstGeom prst="rect">
            <a:avLst/>
          </a:prstGeom>
          <a:solidFill>
            <a:srgbClr val="141426"/>
          </a:solidFill>
          <a:ln>
            <a:solidFill>
              <a:srgbClr val="00FF99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09294" y="4048125"/>
            <a:ext cx="4800600" cy="1219200"/>
          </a:xfrm>
          <a:prstGeom prst="rect">
            <a:avLst/>
          </a:prstGeom>
        </p:spPr>
        <p:txBody>
          <a:bodyPr vert="horz" lIns="111292" tIns="55646" rIns="111292" bIns="55646" rtlCol="0" anchor="ctr">
            <a:noAutofit/>
          </a:bodyPr>
          <a:lstStyle>
            <a:lvl1pPr marL="0" marR="0" indent="0" algn="ctr" defTabSz="111291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3200" b="1" i="0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ctr" defTabSz="111291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dirty="0" smtClean="0"/>
              <a:t>Título: (Haz </a:t>
            </a:r>
            <a:r>
              <a:rPr lang="es-BO" dirty="0" err="1" smtClean="0"/>
              <a:t>click</a:t>
            </a:r>
            <a:r>
              <a:rPr lang="es-BO" dirty="0" smtClean="0"/>
              <a:t> para modificar)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827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B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6F4F-55A4-4360-B79F-8E3A508F8EC4}" type="datetimeFigureOut">
              <a:rPr lang="es-BO" smtClean="0"/>
              <a:t>20/10/2016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2973-97E2-40B9-9680-C05A6C9D68CB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1622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2052" y="695325"/>
            <a:ext cx="2629257" cy="6324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B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537" y="695326"/>
            <a:ext cx="7693012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4007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59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04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79" y="826084"/>
            <a:ext cx="10517029" cy="12985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B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84280" y="2447925"/>
            <a:ext cx="10517029" cy="4512077"/>
          </a:xfrm>
          <a:prstGeom prst="rect">
            <a:avLst/>
          </a:prstGeom>
        </p:spPr>
        <p:txBody>
          <a:bodyPr vert="horz" lIns="111292" tIns="55646" rIns="111292" bIns="5564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368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787327"/>
            <a:ext cx="10517029" cy="1298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s-B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892" y="2265246"/>
            <a:ext cx="4964102" cy="726841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556458" indent="0">
              <a:buNone/>
              <a:defRPr sz="2400" b="1"/>
            </a:lvl2pPr>
            <a:lvl3pPr marL="1112916" indent="0">
              <a:buNone/>
              <a:defRPr sz="2200" b="1"/>
            </a:lvl3pPr>
            <a:lvl4pPr marL="1669374" indent="0">
              <a:buNone/>
              <a:defRPr sz="1900" b="1"/>
            </a:lvl4pPr>
            <a:lvl5pPr marL="2225832" indent="0">
              <a:buNone/>
              <a:defRPr sz="1900" b="1"/>
            </a:lvl5pPr>
            <a:lvl6pPr marL="2782291" indent="0">
              <a:buNone/>
              <a:defRPr sz="1900" b="1"/>
            </a:lvl6pPr>
            <a:lvl7pPr marL="3338749" indent="0">
              <a:buNone/>
              <a:defRPr sz="1900" b="1"/>
            </a:lvl7pPr>
            <a:lvl8pPr marL="3895207" indent="0">
              <a:buNone/>
              <a:defRPr sz="1900" b="1"/>
            </a:lvl8pPr>
            <a:lvl9pPr marL="4451665" indent="0">
              <a:buNone/>
              <a:defRPr sz="19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79" y="3042634"/>
            <a:ext cx="4953715" cy="391736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B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6117" y="2265246"/>
            <a:ext cx="5165192" cy="726841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556458" indent="0">
              <a:buNone/>
              <a:defRPr sz="2400" b="1"/>
            </a:lvl2pPr>
            <a:lvl3pPr marL="1112916" indent="0">
              <a:buNone/>
              <a:defRPr sz="2200" b="1"/>
            </a:lvl3pPr>
            <a:lvl4pPr marL="1669374" indent="0">
              <a:buNone/>
              <a:defRPr sz="1900" b="1"/>
            </a:lvl4pPr>
            <a:lvl5pPr marL="2225832" indent="0">
              <a:buNone/>
              <a:defRPr sz="1900" b="1"/>
            </a:lvl5pPr>
            <a:lvl6pPr marL="2782291" indent="0">
              <a:buNone/>
              <a:defRPr sz="1900" b="1"/>
            </a:lvl6pPr>
            <a:lvl7pPr marL="3338749" indent="0">
              <a:buNone/>
              <a:defRPr sz="1900" b="1"/>
            </a:lvl7pPr>
            <a:lvl8pPr marL="3895207" indent="0">
              <a:buNone/>
              <a:defRPr sz="1900" b="1"/>
            </a:lvl8pPr>
            <a:lvl9pPr marL="445166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36117" y="3042634"/>
            <a:ext cx="4935877" cy="391736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B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6F4F-55A4-4360-B79F-8E3A508F8EC4}" type="datetimeFigureOut">
              <a:rPr lang="es-BO" smtClean="0"/>
              <a:t>20/10/2016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2973-97E2-40B9-9680-C05A6C9D68CB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4618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794" y="847725"/>
            <a:ext cx="10517029" cy="1298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6F4F-55A4-4360-B79F-8E3A508F8EC4}" type="datetimeFigureOut">
              <a:rPr lang="es-BO" smtClean="0"/>
              <a:t>20/10/2016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2973-97E2-40B9-9680-C05A6C9D68CB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18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66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80" y="771525"/>
            <a:ext cx="3844478" cy="85890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740" y="1000125"/>
            <a:ext cx="6532568" cy="595987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B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280" y="1630434"/>
            <a:ext cx="3844478" cy="5329569"/>
          </a:xfrm>
        </p:spPr>
        <p:txBody>
          <a:bodyPr/>
          <a:lstStyle>
            <a:lvl1pPr marL="0" indent="0">
              <a:buNone/>
              <a:defRPr sz="1700"/>
            </a:lvl1pPr>
            <a:lvl2pPr marL="556458" indent="0">
              <a:buNone/>
              <a:defRPr sz="1500"/>
            </a:lvl2pPr>
            <a:lvl3pPr marL="1112916" indent="0">
              <a:buNone/>
              <a:defRPr sz="1200"/>
            </a:lvl3pPr>
            <a:lvl4pPr marL="1669374" indent="0">
              <a:buNone/>
              <a:defRPr sz="1100"/>
            </a:lvl4pPr>
            <a:lvl5pPr marL="2225832" indent="0">
              <a:buNone/>
              <a:defRPr sz="1100"/>
            </a:lvl5pPr>
            <a:lvl6pPr marL="2782291" indent="0">
              <a:buNone/>
              <a:defRPr sz="1100"/>
            </a:lvl6pPr>
            <a:lvl7pPr marL="3338749" indent="0">
              <a:buNone/>
              <a:defRPr sz="1100"/>
            </a:lvl7pPr>
            <a:lvl8pPr marL="3895207" indent="0">
              <a:buNone/>
              <a:defRPr sz="1100"/>
            </a:lvl8pPr>
            <a:lvl9pPr marL="445166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6F4F-55A4-4360-B79F-8E3A508F8EC4}" type="datetimeFigureOut">
              <a:rPr lang="es-BO" smtClean="0"/>
              <a:t>20/10/2016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2973-97E2-40B9-9680-C05A6C9D68CB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8565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457" y="5454015"/>
            <a:ext cx="7011353" cy="64387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s-B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90457" y="696180"/>
            <a:ext cx="7011353" cy="4674870"/>
          </a:xfrm>
        </p:spPr>
        <p:txBody>
          <a:bodyPr/>
          <a:lstStyle>
            <a:lvl1pPr marL="0" indent="0">
              <a:buNone/>
              <a:defRPr sz="3900"/>
            </a:lvl1pPr>
            <a:lvl2pPr marL="556458" indent="0">
              <a:buNone/>
              <a:defRPr sz="3400"/>
            </a:lvl2pPr>
            <a:lvl3pPr marL="1112916" indent="0">
              <a:buNone/>
              <a:defRPr sz="2900"/>
            </a:lvl3pPr>
            <a:lvl4pPr marL="1669374" indent="0">
              <a:buNone/>
              <a:defRPr sz="2400"/>
            </a:lvl4pPr>
            <a:lvl5pPr marL="2225832" indent="0">
              <a:buNone/>
              <a:defRPr sz="2400"/>
            </a:lvl5pPr>
            <a:lvl6pPr marL="2782291" indent="0">
              <a:buNone/>
              <a:defRPr sz="2400"/>
            </a:lvl6pPr>
            <a:lvl7pPr marL="3338749" indent="0">
              <a:buNone/>
              <a:defRPr sz="2400"/>
            </a:lvl7pPr>
            <a:lvl8pPr marL="3895207" indent="0">
              <a:buNone/>
              <a:defRPr sz="2400"/>
            </a:lvl8pPr>
            <a:lvl9pPr marL="4451665" indent="0">
              <a:buNone/>
              <a:defRPr sz="2400"/>
            </a:lvl9pPr>
          </a:lstStyle>
          <a:p>
            <a:endParaRPr lang="es-B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0457" y="6097892"/>
            <a:ext cx="7011353" cy="914413"/>
          </a:xfrm>
        </p:spPr>
        <p:txBody>
          <a:bodyPr/>
          <a:lstStyle>
            <a:lvl1pPr marL="0" indent="0">
              <a:buNone/>
              <a:defRPr sz="1700"/>
            </a:lvl1pPr>
            <a:lvl2pPr marL="556458" indent="0">
              <a:buNone/>
              <a:defRPr sz="1500"/>
            </a:lvl2pPr>
            <a:lvl3pPr marL="1112916" indent="0">
              <a:buNone/>
              <a:defRPr sz="1200"/>
            </a:lvl3pPr>
            <a:lvl4pPr marL="1669374" indent="0">
              <a:buNone/>
              <a:defRPr sz="1100"/>
            </a:lvl4pPr>
            <a:lvl5pPr marL="2225832" indent="0">
              <a:buNone/>
              <a:defRPr sz="1100"/>
            </a:lvl5pPr>
            <a:lvl6pPr marL="2782291" indent="0">
              <a:buNone/>
              <a:defRPr sz="1100"/>
            </a:lvl6pPr>
            <a:lvl7pPr marL="3338749" indent="0">
              <a:buNone/>
              <a:defRPr sz="1100"/>
            </a:lvl7pPr>
            <a:lvl8pPr marL="3895207" indent="0">
              <a:buNone/>
              <a:defRPr sz="1100"/>
            </a:lvl8pPr>
            <a:lvl9pPr marL="445166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4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79" y="907199"/>
            <a:ext cx="10517029" cy="1298575"/>
          </a:xfrm>
          <a:prstGeom prst="rect">
            <a:avLst/>
          </a:prstGeom>
        </p:spPr>
        <p:txBody>
          <a:bodyPr vert="horz" lIns="111292" tIns="55646" rIns="111292" bIns="5564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B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80" y="2447925"/>
            <a:ext cx="10517029" cy="4512077"/>
          </a:xfrm>
          <a:prstGeom prst="rect">
            <a:avLst/>
          </a:prstGeom>
        </p:spPr>
        <p:txBody>
          <a:bodyPr vert="horz" lIns="111292" tIns="55646" rIns="111292" bIns="5564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B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280" y="7221520"/>
            <a:ext cx="2726637" cy="414823"/>
          </a:xfrm>
          <a:prstGeom prst="rect">
            <a:avLst/>
          </a:prstGeom>
        </p:spPr>
        <p:txBody>
          <a:bodyPr vert="horz" lIns="111292" tIns="55646" rIns="111292" bIns="55646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6F4F-55A4-4360-B79F-8E3A508F8EC4}" type="datetimeFigureOut">
              <a:rPr lang="es-BO" smtClean="0"/>
              <a:t>20/10/2016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2576" y="7221520"/>
            <a:ext cx="3700436" cy="414823"/>
          </a:xfrm>
          <a:prstGeom prst="rect">
            <a:avLst/>
          </a:prstGeom>
        </p:spPr>
        <p:txBody>
          <a:bodyPr vert="horz" lIns="111292" tIns="55646" rIns="111292" bIns="55646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4672" y="7221520"/>
            <a:ext cx="2726637" cy="414823"/>
          </a:xfrm>
          <a:prstGeom prst="rect">
            <a:avLst/>
          </a:prstGeom>
        </p:spPr>
        <p:txBody>
          <a:bodyPr vert="horz" lIns="111292" tIns="55646" rIns="111292" bIns="55646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2973-97E2-40B9-9680-C05A6C9D68CB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7581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112916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7344" indent="-417344" algn="l" defTabSz="11129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4244" indent="-347786" algn="l" defTabSz="1112916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1145" indent="-278229" algn="l" defTabSz="11129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7603" indent="-278229" algn="l" defTabSz="11129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04062" indent="-278229" algn="l" defTabSz="1112916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60520" indent="-278229" algn="l" defTabSz="11129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6978" indent="-278229" algn="l" defTabSz="11129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73436" indent="-278229" algn="l" defTabSz="11129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9894" indent="-278229" algn="l" defTabSz="11129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6458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2916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9374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5832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2291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8749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95207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51665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ddmotto.com/everything-you-wanted-to-know-about-javascript-scope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err="1"/>
              <a:t>Destripando</a:t>
            </a:r>
            <a:r>
              <a:rPr lang="en-US" sz="2400" b="0" dirty="0"/>
              <a:t> </a:t>
            </a:r>
            <a:r>
              <a:rPr lang="en-US" sz="2400" b="0" dirty="0" smtClean="0"/>
              <a:t>JavaScript</a:t>
            </a:r>
            <a:r>
              <a:rPr lang="es-ES" sz="2400" dirty="0" smtClean="0"/>
              <a:t>	</a:t>
            </a:r>
            <a:endParaRPr lang="es-BO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756442" y="602932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000" dirty="0" smtClean="0">
                <a:solidFill>
                  <a:schemeClr val="bg1"/>
                </a:solidFill>
                <a:latin typeface="+mj-lt"/>
              </a:rPr>
              <a:t>Gonzalo Solano C.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2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#5 Block scope 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foo( 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bar = "bar"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for( let </a:t>
            </a:r>
            <a:r>
              <a:rPr lang="en-US" dirty="0" err="1"/>
              <a:t>idx</a:t>
            </a:r>
            <a:r>
              <a:rPr lang="en-US" dirty="0"/>
              <a:t> = 0 ; </a:t>
            </a:r>
            <a:r>
              <a:rPr lang="en-US" dirty="0" err="1"/>
              <a:t>idx</a:t>
            </a:r>
            <a:r>
              <a:rPr lang="en-US" dirty="0"/>
              <a:t> &lt; </a:t>
            </a:r>
            <a:r>
              <a:rPr lang="en-US" dirty="0" err="1"/>
              <a:t>bar.length</a:t>
            </a:r>
            <a:r>
              <a:rPr lang="en-US" dirty="0"/>
              <a:t> ; </a:t>
            </a:r>
            <a:r>
              <a:rPr lang="en-US" dirty="0" err="1"/>
              <a:t>idx</a:t>
            </a:r>
            <a:r>
              <a:rPr lang="en-US" dirty="0"/>
              <a:t>++ ) {</a:t>
            </a:r>
          </a:p>
          <a:p>
            <a:pPr marL="0" indent="0">
              <a:buNone/>
            </a:pPr>
            <a:r>
              <a:rPr lang="en-US" dirty="0"/>
              <a:t>        console.log( </a:t>
            </a:r>
            <a:r>
              <a:rPr lang="en-US" dirty="0" err="1"/>
              <a:t>bar.charAt</a:t>
            </a:r>
            <a:r>
              <a:rPr lang="en-US" dirty="0"/>
              <a:t>( </a:t>
            </a:r>
            <a:r>
              <a:rPr lang="en-US" dirty="0" err="1"/>
              <a:t>idx</a:t>
            </a:r>
            <a:r>
              <a:rPr lang="en-US" dirty="0"/>
              <a:t> ) ) 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console.log( </a:t>
            </a:r>
            <a:r>
              <a:rPr lang="en-US" dirty="0" err="1"/>
              <a:t>idx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foo( ) 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4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error handle?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LHS</a:t>
            </a:r>
          </a:p>
          <a:p>
            <a:pPr lvl="1"/>
            <a:r>
              <a:rPr lang="en-US" dirty="0" smtClean="0"/>
              <a:t>Non strict mode</a:t>
            </a:r>
          </a:p>
          <a:p>
            <a:pPr lvl="2"/>
            <a:r>
              <a:rPr lang="en-US" dirty="0" smtClean="0"/>
              <a:t>Global scope handles and creates it for us</a:t>
            </a:r>
          </a:p>
          <a:p>
            <a:pPr lvl="1"/>
            <a:r>
              <a:rPr lang="en-US" dirty="0" smtClean="0"/>
              <a:t>Strict mode</a:t>
            </a:r>
          </a:p>
          <a:p>
            <a:pPr lvl="2"/>
            <a:r>
              <a:rPr lang="en-US" dirty="0" smtClean="0"/>
              <a:t>Reference Error</a:t>
            </a:r>
            <a:endParaRPr lang="en-US" dirty="0"/>
          </a:p>
          <a:p>
            <a:r>
              <a:rPr lang="en-US" dirty="0" smtClean="0"/>
              <a:t>RHS</a:t>
            </a:r>
          </a:p>
          <a:p>
            <a:pPr lvl="1"/>
            <a:r>
              <a:rPr lang="en-US" dirty="0" smtClean="0"/>
              <a:t>Strict/Non strict mode</a:t>
            </a:r>
          </a:p>
          <a:p>
            <a:pPr lvl="2"/>
            <a:r>
              <a:rPr lang="en-US" dirty="0" smtClean="0"/>
              <a:t>Reference Error</a:t>
            </a:r>
          </a:p>
        </p:txBody>
      </p:sp>
    </p:spTree>
    <p:extLst>
      <p:ext uri="{BB962C8B-B14F-4D97-AF65-F5344CB8AC3E}">
        <p14:creationId xmlns:p14="http://schemas.microsoft.com/office/powerpoint/2010/main" val="328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Resume about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&amp; block scope &amp;Try { } catch( error ) { }</a:t>
            </a:r>
          </a:p>
          <a:p>
            <a:r>
              <a:rPr lang="en-US" dirty="0" smtClean="0"/>
              <a:t>Type of lookups (LHS, RHS)</a:t>
            </a:r>
          </a:p>
          <a:p>
            <a:r>
              <a:rPr lang="en-US" dirty="0" smtClean="0"/>
              <a:t>Cheating scope (EVAL, WITH)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5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about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function that adds from two invocations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add( 3 )(4)  //7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5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-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Hoisting is JavaScript's default behavior of moving declarations to the top.</a:t>
            </a:r>
            <a:r>
              <a:rPr lang="en-US" dirty="0" smtClean="0"/>
              <a:t>.(*)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(*)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http://www.w3schools.com/js/js_hoisting.asp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Sample</a:t>
            </a:r>
            <a:r>
              <a:rPr lang="es-BO" dirty="0" smtClean="0"/>
              <a:t> #1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84279" y="2255418"/>
            <a:ext cx="5029915" cy="47045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BO" dirty="0" err="1"/>
              <a:t>foo</a:t>
            </a:r>
            <a:r>
              <a:rPr lang="es-BO" dirty="0"/>
              <a:t>( ) ;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err="1"/>
              <a:t>function</a:t>
            </a:r>
            <a:r>
              <a:rPr lang="es-BO" dirty="0"/>
              <a:t> </a:t>
            </a:r>
            <a:r>
              <a:rPr lang="es-BO" dirty="0" err="1"/>
              <a:t>foo</a:t>
            </a:r>
            <a:r>
              <a:rPr lang="es-BO" dirty="0"/>
              <a:t>( ) {</a:t>
            </a:r>
          </a:p>
          <a:p>
            <a:pPr marL="0" indent="0">
              <a:buNone/>
            </a:pPr>
            <a:r>
              <a:rPr lang="es-BO" dirty="0"/>
              <a:t>    console.log( 1 ) ;</a:t>
            </a:r>
          </a:p>
          <a:p>
            <a:pPr marL="0" indent="0">
              <a:buNone/>
            </a:pPr>
            <a:r>
              <a:rPr lang="es-BO" dirty="0"/>
              <a:t>}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err="1"/>
              <a:t>var</a:t>
            </a:r>
            <a:r>
              <a:rPr lang="es-BO" dirty="0"/>
              <a:t> </a:t>
            </a:r>
            <a:r>
              <a:rPr lang="es-BO" dirty="0" err="1"/>
              <a:t>foo</a:t>
            </a:r>
            <a:r>
              <a:rPr lang="es-BO" dirty="0"/>
              <a:t> = </a:t>
            </a:r>
            <a:r>
              <a:rPr lang="es-BO" dirty="0" err="1"/>
              <a:t>function</a:t>
            </a:r>
            <a:r>
              <a:rPr lang="es-BO" dirty="0"/>
              <a:t>( ) {</a:t>
            </a:r>
          </a:p>
          <a:p>
            <a:pPr marL="0" indent="0">
              <a:buNone/>
            </a:pPr>
            <a:r>
              <a:rPr lang="es-BO" dirty="0"/>
              <a:t>    console.log( 2 ) ;</a:t>
            </a:r>
          </a:p>
          <a:p>
            <a:pPr marL="0" indent="0">
              <a:buNone/>
            </a:pPr>
            <a:r>
              <a:rPr lang="es-BO" dirty="0"/>
              <a:t>}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err="1"/>
              <a:t>function</a:t>
            </a:r>
            <a:r>
              <a:rPr lang="es-BO" dirty="0"/>
              <a:t> </a:t>
            </a:r>
            <a:r>
              <a:rPr lang="es-BO" dirty="0" err="1"/>
              <a:t>foo</a:t>
            </a:r>
            <a:r>
              <a:rPr lang="es-BO" dirty="0"/>
              <a:t>( ) {</a:t>
            </a:r>
          </a:p>
          <a:p>
            <a:pPr marL="0" indent="0">
              <a:buNone/>
            </a:pPr>
            <a:r>
              <a:rPr lang="es-BO" dirty="0"/>
              <a:t>    console.log( 3 ) ;</a:t>
            </a:r>
          </a:p>
          <a:p>
            <a:pPr marL="0" indent="0">
              <a:buNone/>
            </a:pPr>
            <a:r>
              <a:rPr lang="es-BO" dirty="0"/>
              <a:t>}</a:t>
            </a:r>
            <a:endParaRPr lang="es-B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956001" y="2255418"/>
            <a:ext cx="4992193" cy="47045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BO" dirty="0" err="1"/>
              <a:t>function</a:t>
            </a:r>
            <a:r>
              <a:rPr lang="es-BO" dirty="0"/>
              <a:t> </a:t>
            </a:r>
            <a:r>
              <a:rPr lang="es-BO" dirty="0" err="1"/>
              <a:t>foo</a:t>
            </a:r>
            <a:r>
              <a:rPr lang="es-BO" dirty="0"/>
              <a:t>( ) {</a:t>
            </a:r>
          </a:p>
          <a:p>
            <a:pPr marL="0" indent="0">
              <a:buNone/>
            </a:pPr>
            <a:r>
              <a:rPr lang="es-BO" dirty="0"/>
              <a:t>    console.log( 1 ) ;</a:t>
            </a:r>
          </a:p>
          <a:p>
            <a:pPr marL="0" indent="0">
              <a:buNone/>
            </a:pPr>
            <a:r>
              <a:rPr lang="es-BO" dirty="0" smtClean="0"/>
              <a:t>}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err="1"/>
              <a:t>function</a:t>
            </a:r>
            <a:r>
              <a:rPr lang="es-BO" dirty="0"/>
              <a:t> </a:t>
            </a:r>
            <a:r>
              <a:rPr lang="es-BO" dirty="0" err="1"/>
              <a:t>foo</a:t>
            </a:r>
            <a:r>
              <a:rPr lang="es-BO" dirty="0"/>
              <a:t>( ) {</a:t>
            </a:r>
          </a:p>
          <a:p>
            <a:pPr marL="0" indent="0">
              <a:buNone/>
            </a:pPr>
            <a:r>
              <a:rPr lang="es-BO" dirty="0"/>
              <a:t>    console.log( 3 ) ;</a:t>
            </a:r>
          </a:p>
          <a:p>
            <a:pPr marL="0" indent="0">
              <a:buNone/>
            </a:pPr>
            <a:r>
              <a:rPr lang="es-BO" dirty="0" smtClean="0"/>
              <a:t>}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err="1"/>
              <a:t>foo</a:t>
            </a:r>
            <a:r>
              <a:rPr lang="es-BO" dirty="0"/>
              <a:t>( ) </a:t>
            </a:r>
            <a:r>
              <a:rPr lang="es-BO" dirty="0" smtClean="0"/>
              <a:t>;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err="1"/>
              <a:t>var</a:t>
            </a:r>
            <a:r>
              <a:rPr lang="es-BO" dirty="0"/>
              <a:t> </a:t>
            </a:r>
            <a:r>
              <a:rPr lang="es-BO" dirty="0" err="1"/>
              <a:t>foo</a:t>
            </a:r>
            <a:r>
              <a:rPr lang="es-BO" dirty="0"/>
              <a:t> = </a:t>
            </a:r>
            <a:r>
              <a:rPr lang="es-BO" dirty="0" err="1"/>
              <a:t>function</a:t>
            </a:r>
            <a:r>
              <a:rPr lang="es-BO" dirty="0"/>
              <a:t>( ) {</a:t>
            </a:r>
          </a:p>
          <a:p>
            <a:pPr marL="0" indent="0">
              <a:buNone/>
            </a:pPr>
            <a:r>
              <a:rPr lang="es-BO" dirty="0"/>
              <a:t>    console.log( 2 ) ;</a:t>
            </a:r>
          </a:p>
          <a:p>
            <a:pPr marL="0" indent="0">
              <a:buNone/>
            </a:pPr>
            <a:r>
              <a:rPr lang="es-BO" dirty="0"/>
              <a:t>}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063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#2 scope and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smtClean="0"/>
              <a:t>Instructions</a:t>
            </a:r>
          </a:p>
          <a:p>
            <a:pPr marL="742950" indent="-742950">
              <a:buAutoNum type="arabicPeriod"/>
            </a:pPr>
            <a:r>
              <a:rPr lang="en-US" dirty="0" smtClean="0"/>
              <a:t>Fix </a:t>
            </a:r>
            <a:r>
              <a:rPr lang="en-US" dirty="0"/>
              <a:t>the code so it prints out the alphabet A-Z in the console</a:t>
            </a:r>
            <a:r>
              <a:rPr lang="en-US" dirty="0" smtClean="0"/>
              <a:t>.</a:t>
            </a:r>
          </a:p>
          <a:p>
            <a:pPr marL="742950" indent="-742950">
              <a:buAutoNum type="arabicPeriod"/>
            </a:pPr>
            <a:r>
              <a:rPr lang="en-US" dirty="0" smtClean="0"/>
              <a:t>2</a:t>
            </a:r>
            <a:r>
              <a:rPr lang="en-US" dirty="0"/>
              <a:t>. Cannot: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Have **any** global variables at </a:t>
            </a:r>
            <a:r>
              <a:rPr lang="en-US" dirty="0" smtClean="0"/>
              <a:t>all</a:t>
            </a:r>
          </a:p>
          <a:p>
            <a:pPr marL="0" indent="0">
              <a:buNone/>
            </a:pPr>
            <a:r>
              <a:rPr lang="en-US" dirty="0"/>
              <a:t>	- Delete or combine any function declarations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Create any new functions (except IIFEs -- hint!)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Rearrange the order of </a:t>
            </a:r>
            <a:r>
              <a:rPr lang="en-US" dirty="0" smtClean="0"/>
              <a:t>declarations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Can/must: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Declare extra variables (as long as they're not global)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Modify (in-place) function declaration/initialization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Add/remove statements/expressions (IIFEs, return, </a:t>
            </a:r>
            <a:r>
              <a:rPr lang="en-US" dirty="0" err="1"/>
              <a:t>params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	- Make the fewest changes possible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4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Every function, while executing, has a reference to its current execution context, called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this.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dirty="0" smtClean="0"/>
              <a:t>Assume this refers to the functions itself (sample-1.js)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/>
              <a:t>Assume </a:t>
            </a:r>
            <a:r>
              <a:rPr lang="en-US" dirty="0" smtClean="0"/>
              <a:t>that this somehow refers to the function’s scope (sample-2.js)</a:t>
            </a:r>
            <a:endParaRPr lang="en-US" dirty="0"/>
          </a:p>
          <a:p>
            <a:pPr marL="742950" indent="-7429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2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in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function is invoked, an activation record, otherwise known as an execution context, is created. This record contains information about where the function was called from (call-stack), how the function was invoked, what parameters were passed, etc. One parameter is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  <a:p>
            <a:pPr marL="742950" indent="-7429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r>
              <a:rPr lang="en-US" dirty="0" smtClean="0"/>
              <a:t>Hoisting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Closure</a:t>
            </a:r>
          </a:p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call-site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understand how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is bind, understand the call-site, the location in code where a function is called, we must inspect the call-site to answer the question: what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or reference to</a:t>
            </a:r>
            <a:endParaRPr lang="en-US" dirty="0"/>
          </a:p>
          <a:p>
            <a:pPr marL="742950" indent="-7429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7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Default binding</a:t>
            </a:r>
          </a:p>
          <a:p>
            <a:pPr marL="0" indent="0">
              <a:buNone/>
            </a:pPr>
            <a:r>
              <a:rPr lang="en-US" dirty="0" smtClean="0"/>
              <a:t>3. Implicit binding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Explicit binding (call or apply)</a:t>
            </a:r>
          </a:p>
          <a:p>
            <a:pPr marL="0" indent="0">
              <a:buNone/>
            </a:pPr>
            <a:r>
              <a:rPr lang="en-US" dirty="0" smtClean="0"/>
              <a:t>1. 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dirty="0" smtClean="0"/>
              <a:t> keyword</a:t>
            </a:r>
            <a:endParaRPr lang="en-US" dirty="0"/>
          </a:p>
          <a:p>
            <a:pPr marL="742950" indent="-7429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7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Closure is when a function “remembers” its lexical scope even when the function is executed outside that lexical scope.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-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- Lab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4280" y="2447925"/>
            <a:ext cx="10517029" cy="45120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Create a function, which returns an array of functions, which return their index in the array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callbacks = </a:t>
            </a:r>
            <a:r>
              <a:rPr lang="en-US" dirty="0" err="1"/>
              <a:t>createFunctions</a:t>
            </a:r>
            <a:r>
              <a:rPr lang="en-US" dirty="0"/>
              <a:t>(5);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an array, containing 5 functions callbacks[0](); // must return 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callbacks[3</a:t>
            </a:r>
            <a:r>
              <a:rPr lang="en-US" dirty="0"/>
              <a:t>](); // must return 3</a:t>
            </a:r>
            <a:endParaRPr lang="en-US" dirty="0"/>
          </a:p>
          <a:p>
            <a:pPr marL="742950" indent="-7429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3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4" y="1990725"/>
            <a:ext cx="10134599" cy="4968875"/>
          </a:xfrm>
        </p:spPr>
      </p:pic>
    </p:spTree>
    <p:extLst>
      <p:ext uri="{BB962C8B-B14F-4D97-AF65-F5344CB8AC3E}">
        <p14:creationId xmlns:p14="http://schemas.microsoft.com/office/powerpoint/2010/main" val="16862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0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Scope </a:t>
            </a:r>
            <a:r>
              <a:rPr lang="en-US" dirty="0"/>
              <a:t>refers to where variables and functions are accessible, and in what context it is being executed. Basically, a variable or function can be defined in a global or local scope. Variables have so-called function scope, and </a:t>
            </a:r>
            <a:r>
              <a:rPr lang="en-US" dirty="0" smtClean="0"/>
              <a:t>functions </a:t>
            </a:r>
            <a:r>
              <a:rPr lang="en-US" dirty="0"/>
              <a:t>have the same scope as variables</a:t>
            </a:r>
            <a:r>
              <a:rPr lang="en-US" dirty="0" smtClean="0"/>
              <a:t>.(*)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(*) https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://robertnyman.com/2008/10/09/explaining-javascript-scope-and-closures/</a:t>
            </a:r>
          </a:p>
        </p:txBody>
      </p:sp>
    </p:spTree>
    <p:extLst>
      <p:ext uri="{BB962C8B-B14F-4D97-AF65-F5344CB8AC3E}">
        <p14:creationId xmlns:p14="http://schemas.microsoft.com/office/powerpoint/2010/main" val="25277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– definition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JavaScript, scope refers to the current context of your code. Scopes can </a:t>
            </a:r>
            <a:r>
              <a:rPr lang="en-US" dirty="0" smtClean="0"/>
              <a:t>be globally or </a:t>
            </a:r>
            <a:r>
              <a:rPr lang="en-US" smtClean="0"/>
              <a:t>locally defined.(1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JavaScript uses the block syntax, but does not provide</a:t>
            </a:r>
          </a:p>
          <a:p>
            <a:pPr marL="0" indent="0">
              <a:buNone/>
            </a:pPr>
            <a:r>
              <a:rPr lang="en-US" dirty="0"/>
              <a:t>block scope: a variable declared in a block is visible everywhere in the </a:t>
            </a:r>
            <a:r>
              <a:rPr lang="en-US" dirty="0" smtClean="0"/>
              <a:t>function containing </a:t>
            </a:r>
            <a:r>
              <a:rPr lang="en-US" dirty="0"/>
              <a:t>the block</a:t>
            </a:r>
            <a:r>
              <a:rPr lang="en-US" dirty="0" smtClean="0"/>
              <a:t>. (2)</a:t>
            </a:r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arenBoth"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://toddmotto.com/everything-you-wanted-to-know-about-javascript-scope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/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The Good Parts -  Douglas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Crockford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</a:t>
            </a:r>
            <a:r>
              <a:rPr lang="en-US" dirty="0" smtClean="0"/>
              <a:t>t is </a:t>
            </a:r>
            <a:r>
              <a:rPr lang="en-US" dirty="0" smtClean="0"/>
              <a:t>Scope in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Where to look for things? </a:t>
            </a:r>
            <a:r>
              <a:rPr lang="en-US" dirty="0" smtClean="0"/>
              <a:t>Who is looking?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JavaScript has function scope only (*)</a:t>
            </a:r>
            <a:endParaRPr lang="en-US" dirty="0"/>
          </a:p>
          <a:p>
            <a:r>
              <a:rPr lang="en-US" dirty="0" smtClean="0"/>
              <a:t>Compiler (find declarations of identifiers)</a:t>
            </a:r>
          </a:p>
          <a:p>
            <a:r>
              <a:rPr lang="en-US" dirty="0" smtClean="0"/>
              <a:t>Scope (creates scopes &amp; register declarations (</a:t>
            </a: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function</a:t>
            </a:r>
            <a:r>
              <a:rPr lang="en-US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Executor (LHS (target), RHS (source))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83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#1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foo = "bar"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bar( 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foo = "</a:t>
            </a:r>
            <a:r>
              <a:rPr lang="en-US" dirty="0" err="1"/>
              <a:t>baz</a:t>
            </a:r>
            <a:r>
              <a:rPr lang="en-US" dirty="0"/>
              <a:t>"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function </a:t>
            </a:r>
            <a:r>
              <a:rPr lang="en-US" dirty="0" err="1"/>
              <a:t>baz</a:t>
            </a:r>
            <a:r>
              <a:rPr lang="en-US" dirty="0"/>
              <a:t>( foo ) {</a:t>
            </a:r>
          </a:p>
          <a:p>
            <a:pPr marL="0" indent="0">
              <a:buNone/>
            </a:pPr>
            <a:r>
              <a:rPr lang="en-US" dirty="0"/>
              <a:t>        foo = "bam" ;</a:t>
            </a:r>
          </a:p>
          <a:p>
            <a:pPr marL="0" indent="0">
              <a:buNone/>
            </a:pPr>
            <a:r>
              <a:rPr lang="en-US" dirty="0"/>
              <a:t>        bam = "yay" 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( )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bar( ) ;</a:t>
            </a:r>
          </a:p>
          <a:p>
            <a:pPr marL="0" indent="0">
              <a:buNone/>
            </a:pPr>
            <a:r>
              <a:rPr lang="en-US" dirty="0"/>
              <a:t>console.log( foo ) ;</a:t>
            </a:r>
          </a:p>
          <a:p>
            <a:pPr marL="0" indent="0">
              <a:buNone/>
            </a:pPr>
            <a:r>
              <a:rPr lang="en-US" dirty="0"/>
              <a:t>console.log( bam ) ;</a:t>
            </a:r>
          </a:p>
          <a:p>
            <a:pPr marL="0" indent="0">
              <a:buNone/>
            </a:pPr>
            <a:r>
              <a:rPr lang="en-US" dirty="0" err="1"/>
              <a:t>baz</a:t>
            </a:r>
            <a:r>
              <a:rPr lang="en-US" dirty="0"/>
              <a:t>( ) 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7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#2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zaz</a:t>
            </a:r>
            <a:r>
              <a:rPr lang="en-US" dirty="0"/>
              <a:t> = "</a:t>
            </a:r>
            <a:r>
              <a:rPr lang="en-US" dirty="0" err="1"/>
              <a:t>zaz</a:t>
            </a:r>
            <a:r>
              <a:rPr lang="en-US" dirty="0"/>
              <a:t>"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foo = function bar( 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foo = "</a:t>
            </a:r>
            <a:r>
              <a:rPr lang="en-US" dirty="0" err="1"/>
              <a:t>baz</a:t>
            </a:r>
            <a:r>
              <a:rPr lang="en-US" dirty="0"/>
              <a:t>"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function </a:t>
            </a:r>
            <a:r>
              <a:rPr lang="en-US" dirty="0" err="1"/>
              <a:t>baz</a:t>
            </a:r>
            <a:r>
              <a:rPr lang="en-US" dirty="0"/>
              <a:t>( foo ) {</a:t>
            </a:r>
          </a:p>
          <a:p>
            <a:pPr marL="0" indent="0">
              <a:buNone/>
            </a:pPr>
            <a:r>
              <a:rPr lang="en-US" dirty="0"/>
              <a:t>        foo = bar ;</a:t>
            </a:r>
          </a:p>
          <a:p>
            <a:pPr marL="0" indent="0">
              <a:buNone/>
            </a:pPr>
            <a:r>
              <a:rPr lang="en-US" dirty="0"/>
              <a:t>        console.log( foo ) 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( ) ;</a:t>
            </a:r>
          </a:p>
          <a:p>
            <a:pPr marL="0" indent="0">
              <a:buNone/>
            </a:pPr>
            <a:r>
              <a:rPr lang="en-US" dirty="0"/>
              <a:t>    console.log( </a:t>
            </a:r>
            <a:r>
              <a:rPr lang="en-US" dirty="0" err="1"/>
              <a:t>zaz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foo( ) ;</a:t>
            </a:r>
          </a:p>
          <a:p>
            <a:pPr marL="0" indent="0">
              <a:buNone/>
            </a:pPr>
            <a:r>
              <a:rPr lang="en-US" dirty="0"/>
              <a:t>bar( ) 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1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#3 IIFE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foo = "foo"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 function( 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console.log( foo )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foo </a:t>
            </a:r>
            <a:r>
              <a:rPr lang="en-US" dirty="0"/>
              <a:t>= "foo2" 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 = "</a:t>
            </a:r>
            <a:r>
              <a:rPr lang="en-US" dirty="0" err="1"/>
              <a:t>baz</a:t>
            </a:r>
            <a:r>
              <a:rPr lang="en-US" dirty="0"/>
              <a:t>" ;</a:t>
            </a:r>
          </a:p>
          <a:p>
            <a:pPr marL="0" indent="0">
              <a:buNone/>
            </a:pPr>
            <a:r>
              <a:rPr lang="en-US" dirty="0"/>
              <a:t>})(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 foo ) ;</a:t>
            </a:r>
          </a:p>
          <a:p>
            <a:pPr marL="0" indent="0">
              <a:buNone/>
            </a:pPr>
            <a:r>
              <a:rPr lang="en-US" dirty="0"/>
              <a:t>console.log( </a:t>
            </a:r>
            <a:r>
              <a:rPr lang="en-US" dirty="0" err="1"/>
              <a:t>baz</a:t>
            </a:r>
            <a:r>
              <a:rPr lang="en-US" dirty="0"/>
              <a:t> ) 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#4 Cheating lexical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with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0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AFB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AFB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886</Words>
  <Application>Microsoft Office PowerPoint</Application>
  <PresentationFormat>Custom</PresentationFormat>
  <Paragraphs>172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Destripando JavaScript </vt:lpstr>
      <vt:lpstr>Agenda</vt:lpstr>
      <vt:lpstr>Scope - definition</vt:lpstr>
      <vt:lpstr>Scope – definition – cont.</vt:lpstr>
      <vt:lpstr>What is Scope in JavaScript?</vt:lpstr>
      <vt:lpstr>Sample #1 Simple example</vt:lpstr>
      <vt:lpstr>Sample #2 Function expressions</vt:lpstr>
      <vt:lpstr>Sample #3 IIFE sample</vt:lpstr>
      <vt:lpstr>Sample #4 Cheating lexical scope</vt:lpstr>
      <vt:lpstr>Sample #5 Block scope let</vt:lpstr>
      <vt:lpstr>How is error handle?</vt:lpstr>
      <vt:lpstr>Resume about scope</vt:lpstr>
      <vt:lpstr>Lab about scope</vt:lpstr>
      <vt:lpstr>Hoisting - definition</vt:lpstr>
      <vt:lpstr>Sample #1</vt:lpstr>
      <vt:lpstr>Lab #2 scope and hoisting</vt:lpstr>
      <vt:lpstr>this keyword</vt:lpstr>
      <vt:lpstr>Misconceptions</vt:lpstr>
      <vt:lpstr>Setting this in context</vt:lpstr>
      <vt:lpstr>The call-site</vt:lpstr>
      <vt:lpstr>Rules</vt:lpstr>
      <vt:lpstr>Closure</vt:lpstr>
      <vt:lpstr>Closure - Samples</vt:lpstr>
      <vt:lpstr>Closure - Lab</vt:lpstr>
      <vt:lpstr>Prototype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Gonzalo Solano</cp:lastModifiedBy>
  <cp:revision>61</cp:revision>
  <dcterms:created xsi:type="dcterms:W3CDTF">2016-09-09T19:09:40Z</dcterms:created>
  <dcterms:modified xsi:type="dcterms:W3CDTF">2016-10-21T17:03:48Z</dcterms:modified>
</cp:coreProperties>
</file>