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9" r:id="rId9"/>
    <p:sldId id="271" r:id="rId10"/>
    <p:sldId id="270" r:id="rId11"/>
    <p:sldId id="272" r:id="rId12"/>
    <p:sldId id="265" r:id="rId13"/>
    <p:sldId id="266" r:id="rId14"/>
    <p:sldId id="268" r:id="rId15"/>
    <p:sldId id="262" r:id="rId16"/>
    <p:sldId id="26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660"/>
  </p:normalViewPr>
  <p:slideViewPr>
    <p:cSldViewPr>
      <p:cViewPr varScale="1">
        <p:scale>
          <a:sx n="74" d="100"/>
          <a:sy n="74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EFB0-5904-47F4-A7CE-3735B4C9D12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B2A7B-CD65-42B6-B879-8D4B856B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B2A7B-CD65-42B6-B879-8D4B856BC2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0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Variability Modeling in </a:t>
            </a:r>
            <a:r>
              <a:rPr lang="en-US" dirty="0" err="1" smtClean="0"/>
              <a:t>Clafer</a:t>
            </a:r>
            <a:r>
              <a:rPr lang="en-US" dirty="0" smtClean="0"/>
              <a:t> Using SMT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</a:t>
            </a:r>
            <a:r>
              <a:rPr lang="en-US" dirty="0" err="1" smtClean="0"/>
              <a:t>Zulkoski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Hierarchy:</a:t>
                </a:r>
                <a:r>
                  <a:rPr lang="en-US" sz="2800" dirty="0" smtClean="0"/>
                  <a:t> All integer instances of a </a:t>
                </a:r>
                <a:r>
                  <a:rPr lang="en-US" sz="2800" dirty="0" err="1" smtClean="0"/>
                  <a:t>clafer</a:t>
                </a:r>
                <a:r>
                  <a:rPr lang="en-US" sz="2800" dirty="0" smtClean="0"/>
                  <a:t> must range from [0, </a:t>
                </a:r>
                <a:r>
                  <a:rPr lang="en-US" sz="2800" i="1" dirty="0" err="1" smtClean="0"/>
                  <a:t>numParentInstances</a:t>
                </a:r>
                <a:r>
                  <a:rPr lang="en-US" sz="2800" dirty="0" smtClean="0"/>
                  <a:t>]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appCost__0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2</a:t>
                </a:r>
              </a:p>
              <a:p>
                <a:endParaRPr lang="en-US" sz="2800" b="1" dirty="0" smtClean="0"/>
              </a:p>
              <a:p>
                <a:r>
                  <a:rPr lang="en-US" sz="2800" b="1" dirty="0" smtClean="0"/>
                  <a:t>No Child Without Parent:</a:t>
                </a:r>
                <a:r>
                  <a:rPr lang="en-US" sz="2800" dirty="0" smtClean="0"/>
                  <a:t> If a </a:t>
                </a:r>
                <a:r>
                  <a:rPr lang="en-US" sz="2800" dirty="0" err="1" smtClean="0"/>
                  <a:t>clafer</a:t>
                </a:r>
                <a:r>
                  <a:rPr lang="en-US" sz="2800" dirty="0" smtClean="0"/>
                  <a:t> is </a:t>
                </a:r>
                <a:r>
                  <a:rPr lang="en-US" sz="2800" i="1" dirty="0" smtClean="0"/>
                  <a:t>off</a:t>
                </a:r>
                <a:r>
                  <a:rPr lang="en-US" sz="2800" dirty="0" smtClean="0"/>
                  <a:t>, then no </a:t>
                </a:r>
                <a:r>
                  <a:rPr lang="en-US" sz="2800" dirty="0" err="1" smtClean="0"/>
                  <a:t>subclafer</a:t>
                </a:r>
                <a:r>
                  <a:rPr lang="en-US" sz="2800" dirty="0" smtClean="0"/>
                  <a:t> can </a:t>
                </a:r>
                <a:r>
                  <a:rPr lang="en-US" sz="2800" i="1" dirty="0" smtClean="0"/>
                  <a:t>point to it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lvl="1"/>
                <a:r>
                  <a:rPr lang="en-US" sz="2400" i="1" dirty="0"/>
                  <a:t>o</a:t>
                </a:r>
                <a:r>
                  <a:rPr lang="en-US" sz="2400" i="1" dirty="0" smtClean="0"/>
                  <a:t>ff</a:t>
                </a:r>
                <a:r>
                  <a:rPr lang="en-US" sz="2400" dirty="0" smtClean="0"/>
                  <a:t>(App__1) ⇒ appCost__0 != 1 ∧ appCost__1 != 1</a:t>
                </a:r>
                <a:endParaRPr lang="en-US" sz="2400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Translates naturally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Set Constraints</a:t>
            </a:r>
          </a:p>
          <a:p>
            <a:pPr lvl="1"/>
            <a:r>
              <a:rPr lang="en-US" dirty="0" smtClean="0"/>
              <a:t>Join, Union, Intersection, Cardinality, etc. </a:t>
            </a:r>
          </a:p>
          <a:p>
            <a:pPr lvl="1"/>
            <a:endParaRPr lang="en-US" dirty="0"/>
          </a:p>
          <a:p>
            <a:r>
              <a:rPr lang="en-US" dirty="0" smtClean="0"/>
              <a:t>Quantified Expressions</a:t>
            </a:r>
          </a:p>
          <a:p>
            <a:pPr lvl="1"/>
            <a:r>
              <a:rPr lang="en-US" dirty="0" err="1" smtClean="0"/>
              <a:t>ForAll</a:t>
            </a:r>
            <a:r>
              <a:rPr lang="en-US" dirty="0" smtClean="0"/>
              <a:t>, Exists, None, One, Some</a:t>
            </a:r>
          </a:p>
        </p:txBody>
      </p:sp>
    </p:spTree>
    <p:extLst>
      <p:ext uri="{BB962C8B-B14F-4D97-AF65-F5344CB8AC3E}">
        <p14:creationId xmlns:p14="http://schemas.microsoft.com/office/powerpoint/2010/main" val="37020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Z3-Str: an extension of Z3 with support for substring, length, </a:t>
            </a:r>
            <a:r>
              <a:rPr lang="en-US" dirty="0" err="1" smtClean="0"/>
              <a:t>concat</a:t>
            </a:r>
            <a:r>
              <a:rPr lang="en-US" dirty="0" smtClean="0"/>
              <a:t>, etc. of strings.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Problem: Z3Py API does not support strings.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a basic purification of string expressions.</a:t>
            </a:r>
          </a:p>
        </p:txBody>
      </p:sp>
    </p:spTree>
    <p:extLst>
      <p:ext uri="{BB962C8B-B14F-4D97-AF65-F5344CB8AC3E}">
        <p14:creationId xmlns:p14="http://schemas.microsoft.com/office/powerpoint/2010/main" val="1880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Z3-Str Format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231" y="1522883"/>
            <a:ext cx="2764665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     First : string</a:t>
            </a:r>
          </a:p>
          <a:p>
            <a:r>
              <a:rPr lang="en-US" dirty="0" smtClean="0"/>
              <a:t>     Last : string</a:t>
            </a:r>
          </a:p>
          <a:p>
            <a:r>
              <a:rPr lang="en-US" dirty="0"/>
              <a:t> </a:t>
            </a:r>
            <a:r>
              <a:rPr lang="en-US" dirty="0" smtClean="0"/>
              <a:t>    Mid : string </a:t>
            </a:r>
          </a:p>
          <a:p>
            <a:r>
              <a:rPr lang="en-US" dirty="0"/>
              <a:t> </a:t>
            </a:r>
            <a:r>
              <a:rPr lang="en-US" dirty="0" smtClean="0"/>
              <a:t>    [</a:t>
            </a:r>
            <a:r>
              <a:rPr lang="en-US" dirty="0" err="1" smtClean="0"/>
              <a:t>len</a:t>
            </a:r>
            <a:r>
              <a:rPr lang="en-US" dirty="0" smtClean="0"/>
              <a:t>(Mid) &lt;= 1]</a:t>
            </a:r>
          </a:p>
          <a:p>
            <a:r>
              <a:rPr lang="en-US" dirty="0"/>
              <a:t> </a:t>
            </a:r>
            <a:r>
              <a:rPr lang="en-US" dirty="0" smtClean="0"/>
              <a:t>    Full: string</a:t>
            </a:r>
          </a:p>
          <a:p>
            <a:r>
              <a:rPr lang="en-US" dirty="0" smtClean="0"/>
              <a:t>     [Full = First</a:t>
            </a:r>
            <a:r>
              <a:rPr lang="en-US" dirty="0"/>
              <a:t> </a:t>
            </a:r>
            <a:r>
              <a:rPr lang="en-US" dirty="0" smtClean="0"/>
              <a:t>+ Mid + Last]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279" y="3810000"/>
            <a:ext cx="2764665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Fresh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Variables</a:t>
            </a:r>
          </a:p>
          <a:p>
            <a:r>
              <a:rPr lang="en-US" dirty="0" smtClean="0"/>
              <a:t>Int$1 == Mid</a:t>
            </a:r>
          </a:p>
          <a:p>
            <a:r>
              <a:rPr lang="en-US" dirty="0" smtClean="0"/>
              <a:t>Int$2 == </a:t>
            </a:r>
            <a:r>
              <a:rPr lang="en-US" dirty="0" err="1" smtClean="0"/>
              <a:t>len</a:t>
            </a:r>
            <a:r>
              <a:rPr lang="en-US" dirty="0" smtClean="0"/>
              <a:t>(Int$1)</a:t>
            </a:r>
          </a:p>
          <a:p>
            <a:r>
              <a:rPr lang="en-US" dirty="0" smtClean="0"/>
              <a:t>----------------------------</a:t>
            </a:r>
          </a:p>
          <a:p>
            <a:r>
              <a:rPr lang="en-US" dirty="0" smtClean="0"/>
              <a:t>Int$3 = Full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Int$8 = Int$6 + Int$7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9382"/>
            <a:ext cx="1447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81282"/>
            <a:ext cx="1438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81282"/>
            <a:ext cx="15430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031883" y="20574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4675" y="20574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32756" y="4825662"/>
            <a:ext cx="2663244" cy="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86725" y="3432752"/>
            <a:ext cx="0" cy="910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2016" y="4644911"/>
            <a:ext cx="2743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(assert (&lt;= (Length Mid) 1))</a:t>
            </a:r>
          </a:p>
        </p:txBody>
      </p:sp>
    </p:spTree>
    <p:extLst>
      <p:ext uri="{BB962C8B-B14F-4D97-AF65-F5344CB8AC3E}">
        <p14:creationId xmlns:p14="http://schemas.microsoft.com/office/powerpoint/2010/main" val="29734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Evaluated </a:t>
            </a:r>
            <a:r>
              <a:rPr lang="en-US" dirty="0" smtClean="0"/>
              <a:t>various </a:t>
            </a:r>
            <a:r>
              <a:rPr lang="en-US" dirty="0" smtClean="0"/>
              <a:t>models from literature.</a:t>
            </a:r>
          </a:p>
          <a:p>
            <a:pPr lvl="1"/>
            <a:r>
              <a:rPr lang="en-US" dirty="0" smtClean="0"/>
              <a:t>Audi Car Configurator from TVL-to-SMT paper.</a:t>
            </a:r>
          </a:p>
          <a:p>
            <a:pPr lvl="1"/>
            <a:r>
              <a:rPr lang="en-US" dirty="0" smtClean="0"/>
              <a:t>PHP Script Example from Z3-Str Paper.</a:t>
            </a:r>
          </a:p>
          <a:p>
            <a:r>
              <a:rPr lang="en-US" dirty="0" err="1" smtClean="0"/>
              <a:t>Clafer</a:t>
            </a:r>
            <a:r>
              <a:rPr lang="en-US" dirty="0" smtClean="0"/>
              <a:t> test-suite.</a:t>
            </a:r>
          </a:p>
          <a:p>
            <a:endParaRPr lang="en-US" dirty="0"/>
          </a:p>
          <a:p>
            <a:r>
              <a:rPr lang="en-US" dirty="0" smtClean="0"/>
              <a:t>Low solving time for all models (&lt; 0.5 sec)</a:t>
            </a:r>
          </a:p>
          <a:p>
            <a:pPr lvl="1"/>
            <a:r>
              <a:rPr lang="en-US" dirty="0" smtClean="0"/>
              <a:t>Translation currently takes longer.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scope restrictions (e.g. App *) </a:t>
            </a:r>
          </a:p>
          <a:p>
            <a:pPr lvl="1"/>
            <a:r>
              <a:rPr lang="en-US" dirty="0" smtClean="0"/>
              <a:t>Utilize other constructs available in Z3 (functions, </a:t>
            </a:r>
            <a:r>
              <a:rPr lang="en-US" dirty="0" err="1" smtClean="0"/>
              <a:t>datatypes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Evaluate larger models.</a:t>
            </a:r>
          </a:p>
          <a:p>
            <a:r>
              <a:rPr lang="en-US" dirty="0" smtClean="0"/>
              <a:t>Investigate complexity of </a:t>
            </a:r>
            <a:r>
              <a:rPr lang="en-US" dirty="0" err="1" smtClean="0"/>
              <a:t>Clafer</a:t>
            </a:r>
            <a:r>
              <a:rPr lang="en-US" dirty="0" smtClean="0"/>
              <a:t> models.</a:t>
            </a:r>
          </a:p>
          <a:p>
            <a:pPr lvl="1"/>
            <a:r>
              <a:rPr lang="en-US" dirty="0" smtClean="0"/>
              <a:t>What makes a </a:t>
            </a:r>
            <a:r>
              <a:rPr lang="en-US" dirty="0" err="1" smtClean="0"/>
              <a:t>Clafer</a:t>
            </a:r>
            <a:r>
              <a:rPr lang="en-US" dirty="0" smtClean="0"/>
              <a:t> specification </a:t>
            </a:r>
            <a:r>
              <a:rPr lang="en-US" i="1" dirty="0" smtClean="0"/>
              <a:t>hard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full translation of </a:t>
            </a:r>
            <a:r>
              <a:rPr lang="en-US" dirty="0" err="1" smtClean="0"/>
              <a:t>Clafer</a:t>
            </a:r>
            <a:r>
              <a:rPr lang="en-US" dirty="0" smtClean="0"/>
              <a:t> to Z3.</a:t>
            </a:r>
          </a:p>
          <a:p>
            <a:r>
              <a:rPr lang="en-US" dirty="0" smtClean="0"/>
              <a:t>Capable of handling new types of constraints:</a:t>
            </a:r>
          </a:p>
          <a:p>
            <a:pPr lvl="1"/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String Constraints</a:t>
            </a:r>
          </a:p>
          <a:p>
            <a:pPr lvl="1"/>
            <a:r>
              <a:rPr lang="en-US" dirty="0" smtClean="0"/>
              <a:t>Unbounded Integers</a:t>
            </a:r>
          </a:p>
          <a:p>
            <a:r>
              <a:rPr lang="en-US" dirty="0" smtClean="0"/>
              <a:t>Sufficiently expressive for many domains.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Z3-Str Format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04" y="2200870"/>
            <a:ext cx="15430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5719" y="4410670"/>
            <a:ext cx="197341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Fresh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Variables</a:t>
            </a:r>
          </a:p>
          <a:p>
            <a:r>
              <a:rPr lang="en-US" dirty="0" smtClean="0"/>
              <a:t>Int$1 == Mid</a:t>
            </a:r>
          </a:p>
          <a:p>
            <a:r>
              <a:rPr lang="en-US" dirty="0" smtClean="0"/>
              <a:t>Int$2 == </a:t>
            </a:r>
            <a:r>
              <a:rPr lang="en-US" dirty="0" err="1" smtClean="0"/>
              <a:t>len</a:t>
            </a:r>
            <a:r>
              <a:rPr lang="en-US" dirty="0" smtClean="0"/>
              <a:t>(Int$1)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579664"/>
            <a:ext cx="2743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(assert (&lt;= (Length Mid) 1))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2256" y="3048000"/>
            <a:ext cx="1447800" cy="531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42256" y="3948996"/>
            <a:ext cx="1447800" cy="971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35" y="2878419"/>
            <a:ext cx="4060065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: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</a:p>
          <a:p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</a:t>
            </a:r>
            <a:r>
              <a:rPr lang="en-US" dirty="0" err="1" smtClean="0"/>
              <a:t>App</a:t>
            </a:r>
            <a:r>
              <a:rPr lang="en-US" dirty="0" smtClean="0"/>
              <a:t> </a:t>
            </a:r>
            <a:r>
              <a:rPr lang="en-US" dirty="0" smtClean="0"/>
              <a:t>-&gt; App *</a:t>
            </a:r>
          </a:p>
          <a:p>
            <a:r>
              <a:rPr lang="en-US" dirty="0" smtClean="0"/>
              <a:t>     cost : real</a:t>
            </a:r>
          </a:p>
          <a:p>
            <a:r>
              <a:rPr lang="en-US" dirty="0" smtClean="0"/>
              <a:t>     [cost = 49.99 + </a:t>
            </a:r>
            <a:r>
              <a:rPr lang="en-US" dirty="0" smtClean="0"/>
              <a:t>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401091"/>
            <a:ext cx="2743200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App__0</a:t>
            </a:r>
          </a:p>
          <a:p>
            <a:r>
              <a:rPr lang="en-US" dirty="0" smtClean="0"/>
              <a:t>      appCost__0 = 2.99</a:t>
            </a:r>
          </a:p>
          <a:p>
            <a:r>
              <a:rPr lang="en-US" dirty="0" smtClean="0"/>
              <a:t>Phone__0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inst</a:t>
            </a:r>
            <a:r>
              <a:rPr lang="en-US" dirty="0" smtClean="0"/>
              <a:t>App__</a:t>
            </a:r>
            <a:r>
              <a:rPr lang="en-US" dirty="0" smtClean="0"/>
              <a:t>0 -&gt; App__0</a:t>
            </a:r>
          </a:p>
          <a:p>
            <a:r>
              <a:rPr lang="en-US" dirty="0"/>
              <a:t> </a:t>
            </a:r>
            <a:r>
              <a:rPr lang="en-US" dirty="0" smtClean="0"/>
              <a:t>     cost__0 = 52.98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155417"/>
            <a:ext cx="2743200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App__0</a:t>
            </a:r>
          </a:p>
          <a:p>
            <a:r>
              <a:rPr lang="en-US" dirty="0" smtClean="0"/>
              <a:t>      appCost__0 = 2.99</a:t>
            </a:r>
          </a:p>
          <a:p>
            <a:r>
              <a:rPr lang="en-US" dirty="0" smtClean="0"/>
              <a:t>App__1</a:t>
            </a:r>
          </a:p>
          <a:p>
            <a:r>
              <a:rPr lang="en-US" dirty="0" smtClean="0"/>
              <a:t>      appCost__1 = 0.99</a:t>
            </a:r>
          </a:p>
          <a:p>
            <a:r>
              <a:rPr lang="en-US" dirty="0" smtClean="0"/>
              <a:t>Phone__0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inst</a:t>
            </a:r>
            <a:r>
              <a:rPr lang="en-US" dirty="0" smtClean="0"/>
              <a:t>App__</a:t>
            </a:r>
            <a:r>
              <a:rPr lang="en-US" dirty="0" smtClean="0"/>
              <a:t>0 -&gt; App__0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instApp__</a:t>
            </a:r>
            <a:r>
              <a:rPr lang="en-US" dirty="0" smtClean="0"/>
              <a:t>1 -&gt; App__1</a:t>
            </a:r>
          </a:p>
          <a:p>
            <a:r>
              <a:rPr lang="en-US" dirty="0"/>
              <a:t> </a:t>
            </a:r>
            <a:r>
              <a:rPr lang="en-US" dirty="0" smtClean="0"/>
              <a:t>     cost__0 = 53.97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95800" y="2362200"/>
            <a:ext cx="1219200" cy="14263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4032581"/>
            <a:ext cx="1219200" cy="1935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4309579"/>
            <a:ext cx="1295400" cy="1568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5878192"/>
            <a:ext cx="274320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3594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Specification</a:t>
            </a:r>
            <a:endParaRPr lang="en-US" sz="24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685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Models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091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Clafer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70590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expressive power of </a:t>
            </a:r>
            <a:r>
              <a:rPr lang="en-US" dirty="0" err="1" smtClean="0"/>
              <a:t>Clafer</a:t>
            </a:r>
            <a:r>
              <a:rPr lang="en-US" dirty="0" smtClean="0"/>
              <a:t> is limited by its backend solver.</a:t>
            </a:r>
          </a:p>
          <a:p>
            <a:pPr lvl="1"/>
            <a:r>
              <a:rPr lang="en-US" dirty="0" smtClean="0"/>
              <a:t>Real Number Constraints</a:t>
            </a:r>
          </a:p>
          <a:p>
            <a:pPr lvl="2"/>
            <a:r>
              <a:rPr lang="en-US" dirty="0" smtClean="0"/>
              <a:t>Percentages/Currency/Degrees/Ratios</a:t>
            </a:r>
          </a:p>
          <a:p>
            <a:pPr lvl="1"/>
            <a:r>
              <a:rPr lang="en-US" dirty="0" smtClean="0"/>
              <a:t>String Constraints</a:t>
            </a:r>
          </a:p>
          <a:p>
            <a:pPr lvl="2"/>
            <a:r>
              <a:rPr lang="en-US" dirty="0" smtClean="0"/>
              <a:t>Sanitizers/Program Constraints (PHP Scripts)</a:t>
            </a:r>
          </a:p>
          <a:p>
            <a:pPr lvl="1"/>
            <a:r>
              <a:rPr lang="en-US" dirty="0" smtClean="0"/>
              <a:t>Unbounded Integers</a:t>
            </a:r>
          </a:p>
          <a:p>
            <a:r>
              <a:rPr lang="en-US" dirty="0" smtClean="0"/>
              <a:t>Z3 is a well-established, fast SMT solver, capable of addressing these restrictions.</a:t>
            </a:r>
          </a:p>
        </p:txBody>
      </p:sp>
    </p:spTree>
    <p:extLst>
      <p:ext uri="{BB962C8B-B14F-4D97-AF65-F5344CB8AC3E}">
        <p14:creationId xmlns:p14="http://schemas.microsoft.com/office/powerpoint/2010/main" val="743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Produce a full translation of </a:t>
            </a:r>
            <a:r>
              <a:rPr lang="en-US" dirty="0" err="1" smtClean="0"/>
              <a:t>Clafer</a:t>
            </a:r>
            <a:r>
              <a:rPr lang="en-US" dirty="0" smtClean="0"/>
              <a:t> to Z3, which addresses some restrictions imposed by other </a:t>
            </a:r>
            <a:r>
              <a:rPr lang="en-US" dirty="0" err="1" smtClean="0"/>
              <a:t>backends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8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ClaferZ3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7284"/>
            <a:ext cx="8401896" cy="36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Clafer</a:t>
            </a:r>
            <a:r>
              <a:rPr lang="en-US" dirty="0" smtClean="0"/>
              <a:t> Representation in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clafer</a:t>
            </a:r>
            <a:r>
              <a:rPr lang="en-US" dirty="0" smtClean="0"/>
              <a:t> is represented as a finite list of integers.</a:t>
            </a:r>
          </a:p>
          <a:p>
            <a:r>
              <a:rPr lang="en-US" dirty="0" smtClean="0"/>
              <a:t>Constraints in the </a:t>
            </a:r>
            <a:r>
              <a:rPr lang="en-US" dirty="0" err="1" smtClean="0"/>
              <a:t>Clafer</a:t>
            </a:r>
            <a:r>
              <a:rPr lang="en-US" dirty="0" smtClean="0"/>
              <a:t> specification are translated to Z3 by constraining these variables.</a:t>
            </a:r>
          </a:p>
          <a:p>
            <a:r>
              <a:rPr lang="en-US" dirty="0" smtClean="0"/>
              <a:t>Solutions from Z3 are mapped back to a </a:t>
            </a:r>
            <a:r>
              <a:rPr lang="en-US" dirty="0" err="1" smtClean="0"/>
              <a:t>Clafer</a:t>
            </a:r>
            <a:r>
              <a:rPr lang="en-US" dirty="0" smtClean="0"/>
              <a:t>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89" y="1883182"/>
            <a:ext cx="4060065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: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</a:p>
          <a:p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instApp</a:t>
            </a:r>
            <a:r>
              <a:rPr lang="en-US" dirty="0" smtClean="0"/>
              <a:t> </a:t>
            </a:r>
            <a:r>
              <a:rPr lang="en-US" dirty="0" smtClean="0"/>
              <a:t>-&gt; App *</a:t>
            </a:r>
          </a:p>
          <a:p>
            <a:r>
              <a:rPr lang="en-US" dirty="0" smtClean="0"/>
              <a:t>     cost : real 1</a:t>
            </a:r>
          </a:p>
          <a:p>
            <a:r>
              <a:rPr lang="en-US" dirty="0" smtClean="0"/>
              <a:t>     [cost = 49.99 + </a:t>
            </a:r>
            <a:r>
              <a:rPr lang="en-US" dirty="0" smtClean="0"/>
              <a:t>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871" y="5289782"/>
            <a:ext cx="108209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Scope = 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229683"/>
            <a:ext cx="3276600" cy="42473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</a:p>
          <a:p>
            <a:r>
              <a:rPr lang="en-US" dirty="0" smtClean="0"/>
              <a:t>[App__0, App__1]</a:t>
            </a:r>
          </a:p>
          <a:p>
            <a:r>
              <a:rPr lang="en-US" dirty="0" smtClean="0"/>
              <a:t>[appCost__0, appCost__1]</a:t>
            </a:r>
          </a:p>
          <a:p>
            <a:endParaRPr lang="en-US" b="1" dirty="0" smtClean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[appCost_ref_0, appCost_ref_1]</a:t>
            </a:r>
          </a:p>
          <a:p>
            <a:endParaRPr lang="en-US" dirty="0" smtClean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  <a:endParaRPr lang="en-US" b="1" dirty="0"/>
          </a:p>
          <a:p>
            <a:r>
              <a:rPr lang="en-US" dirty="0" smtClean="0"/>
              <a:t>[Phone__0]</a:t>
            </a:r>
          </a:p>
          <a:p>
            <a:r>
              <a:rPr lang="en-US" dirty="0" smtClean="0"/>
              <a:t>[instApp__</a:t>
            </a:r>
            <a:r>
              <a:rPr lang="en-US" dirty="0" smtClean="0"/>
              <a:t>0, </a:t>
            </a:r>
            <a:r>
              <a:rPr lang="en-US" dirty="0" smtClean="0"/>
              <a:t>instApp__</a:t>
            </a:r>
            <a:r>
              <a:rPr lang="en-US" dirty="0" smtClean="0"/>
              <a:t>1]</a:t>
            </a:r>
          </a:p>
          <a:p>
            <a:r>
              <a:rPr lang="en-US" dirty="0" smtClean="0"/>
              <a:t>[instApp_ref_0</a:t>
            </a:r>
            <a:r>
              <a:rPr lang="en-US" dirty="0" smtClean="0"/>
              <a:t>, </a:t>
            </a:r>
            <a:r>
              <a:rPr lang="en-US" dirty="0" smtClean="0"/>
              <a:t>instApp_ref_1</a:t>
            </a:r>
            <a:r>
              <a:rPr lang="en-US" dirty="0" smtClean="0"/>
              <a:t>]</a:t>
            </a:r>
          </a:p>
          <a:p>
            <a:r>
              <a:rPr lang="en-US" dirty="0" smtClean="0"/>
              <a:t>[cost__0]</a:t>
            </a:r>
          </a:p>
          <a:p>
            <a:endParaRPr lang="en-US" dirty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[cost_ref_0]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3594" y="119738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Specification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19738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Z3 Variables</a:t>
            </a:r>
            <a:endParaRPr lang="en-US" sz="2400" b="1" u="sng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29754" y="4353342"/>
            <a:ext cx="1999446" cy="11211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037344"/>
            <a:ext cx="533400" cy="8270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Z3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8954" y="2357893"/>
            <a:ext cx="4126606" cy="42473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</a:p>
          <a:p>
            <a:r>
              <a:rPr lang="en-US" dirty="0" smtClean="0"/>
              <a:t>[App__0 = 0, App__1 = 1]</a:t>
            </a:r>
          </a:p>
          <a:p>
            <a:r>
              <a:rPr lang="en-US" dirty="0" smtClean="0"/>
              <a:t>[appCost__0  = 0, appCost__1 = 2]</a:t>
            </a:r>
          </a:p>
          <a:p>
            <a:endParaRPr lang="en-US" b="1" dirty="0" smtClean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[appCost_ref_0 = 2.99, appCost_ref_1 = 0]</a:t>
            </a:r>
          </a:p>
          <a:p>
            <a:endParaRPr lang="en-US" dirty="0" smtClean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  <a:endParaRPr lang="en-US" b="1" dirty="0"/>
          </a:p>
          <a:p>
            <a:r>
              <a:rPr lang="en-US" dirty="0" smtClean="0"/>
              <a:t>[Phone__0 = 0]</a:t>
            </a:r>
          </a:p>
          <a:p>
            <a:r>
              <a:rPr lang="en-US" dirty="0" smtClean="0"/>
              <a:t>[instApp__</a:t>
            </a:r>
            <a:r>
              <a:rPr lang="en-US" dirty="0" smtClean="0"/>
              <a:t>0 = 0, </a:t>
            </a:r>
            <a:r>
              <a:rPr lang="en-US" dirty="0" smtClean="0"/>
              <a:t>instApp__</a:t>
            </a:r>
            <a:r>
              <a:rPr lang="en-US" dirty="0" smtClean="0"/>
              <a:t>1 = 1]</a:t>
            </a:r>
          </a:p>
          <a:p>
            <a:r>
              <a:rPr lang="en-US" dirty="0" smtClean="0"/>
              <a:t>[instApp_ref_0 </a:t>
            </a:r>
            <a:r>
              <a:rPr lang="en-US" dirty="0" smtClean="0"/>
              <a:t>= 0, </a:t>
            </a:r>
            <a:r>
              <a:rPr lang="en-US" dirty="0" smtClean="0"/>
              <a:t>instApp_ref_1 </a:t>
            </a:r>
            <a:r>
              <a:rPr lang="en-US" dirty="0" smtClean="0"/>
              <a:t>= 2]</a:t>
            </a:r>
          </a:p>
          <a:p>
            <a:r>
              <a:rPr lang="en-US" dirty="0" smtClean="0"/>
              <a:t>[cost__0 = 0]</a:t>
            </a:r>
          </a:p>
          <a:p>
            <a:endParaRPr lang="en-US" dirty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[cost_ref_0 = 52.98]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of Z3 Output to </a:t>
            </a:r>
            <a:r>
              <a:rPr lang="en-US" dirty="0" err="1" smtClean="0"/>
              <a:t>Clafer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Values of variables used  to construct the hierarchy in the outputted model.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1707" y="19383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Z3 Output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03100" y="47448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Resulting Model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64950" y="5196006"/>
            <a:ext cx="2628900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App__0</a:t>
            </a:r>
          </a:p>
          <a:p>
            <a:r>
              <a:rPr lang="en-US" dirty="0"/>
              <a:t>      appCost__0 = 2.99</a:t>
            </a:r>
          </a:p>
          <a:p>
            <a:r>
              <a:rPr lang="en-US" dirty="0"/>
              <a:t>Phone__0</a:t>
            </a:r>
          </a:p>
          <a:p>
            <a:r>
              <a:rPr lang="en-US" dirty="0"/>
              <a:t>      </a:t>
            </a:r>
            <a:r>
              <a:rPr lang="en-US" dirty="0" smtClean="0"/>
              <a:t>instApp__</a:t>
            </a:r>
            <a:r>
              <a:rPr lang="en-US" dirty="0"/>
              <a:t>0 -&gt; App__0</a:t>
            </a:r>
          </a:p>
          <a:p>
            <a:r>
              <a:rPr lang="en-US" dirty="0"/>
              <a:t>      cost__0 = 52.98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99" y="2357893"/>
            <a:ext cx="4114801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: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instApp</a:t>
            </a:r>
            <a:r>
              <a:rPr lang="en-US" dirty="0" smtClean="0"/>
              <a:t> </a:t>
            </a:r>
            <a:r>
              <a:rPr lang="en-US" dirty="0" smtClean="0"/>
              <a:t>-&gt; App *</a:t>
            </a:r>
          </a:p>
          <a:p>
            <a:r>
              <a:rPr lang="en-US" dirty="0" smtClean="0"/>
              <a:t>     cost : real 1</a:t>
            </a:r>
          </a:p>
          <a:p>
            <a:r>
              <a:rPr lang="en-US" dirty="0" smtClean="0"/>
              <a:t>     [cost = 49.99 + </a:t>
            </a:r>
            <a:r>
              <a:rPr lang="en-US" dirty="0" smtClean="0"/>
              <a:t>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5500" y="19383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Specification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817</Words>
  <Application>Microsoft Office PowerPoint</Application>
  <PresentationFormat>On-screen Show (4:3)</PresentationFormat>
  <Paragraphs>168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Variability Modeling in Clafer Using SMT</vt:lpstr>
      <vt:lpstr>PowerPoint Presentation</vt:lpstr>
      <vt:lpstr>Clafer Architecture</vt:lpstr>
      <vt:lpstr>Motivation</vt:lpstr>
      <vt:lpstr>Goal</vt:lpstr>
      <vt:lpstr>ClaferZ3 Architecture</vt:lpstr>
      <vt:lpstr>Clafer Representation in Z3</vt:lpstr>
      <vt:lpstr>Conversion to Z3</vt:lpstr>
      <vt:lpstr>Mapping of Z3 Output to Clafer Model</vt:lpstr>
      <vt:lpstr>Example Constraints</vt:lpstr>
      <vt:lpstr>Other Constraints</vt:lpstr>
      <vt:lpstr>String Constraints</vt:lpstr>
      <vt:lpstr>Converting to Z3-Str Format</vt:lpstr>
      <vt:lpstr>Evaluation</vt:lpstr>
      <vt:lpstr>Future Work</vt:lpstr>
      <vt:lpstr>Conclusions</vt:lpstr>
      <vt:lpstr>Converting to Z3-Str Format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Variability Modeling in Clafer Using SMT</dc:title>
  <dc:creator>Ed Zulkoski</dc:creator>
  <cp:lastModifiedBy>Ed Zulkoski</cp:lastModifiedBy>
  <cp:revision>149</cp:revision>
  <dcterms:created xsi:type="dcterms:W3CDTF">2013-12-01T17:36:44Z</dcterms:created>
  <dcterms:modified xsi:type="dcterms:W3CDTF">2013-12-02T19:05:45Z</dcterms:modified>
</cp:coreProperties>
</file>