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58" r:id="rId7"/>
    <p:sldId id="264" r:id="rId8"/>
    <p:sldId id="269" r:id="rId9"/>
    <p:sldId id="271" r:id="rId10"/>
    <p:sldId id="270" r:id="rId11"/>
    <p:sldId id="272" r:id="rId12"/>
    <p:sldId id="265" r:id="rId13"/>
    <p:sldId id="266" r:id="rId14"/>
    <p:sldId id="268" r:id="rId15"/>
    <p:sldId id="262" r:id="rId16"/>
    <p:sldId id="263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5" autoAdjust="0"/>
    <p:restoredTop sz="94660"/>
  </p:normalViewPr>
  <p:slideViewPr>
    <p:cSldViewPr>
      <p:cViewPr varScale="1">
        <p:scale>
          <a:sx n="74" d="100"/>
          <a:sy n="74" d="100"/>
        </p:scale>
        <p:origin x="-12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DEFB0-5904-47F4-A7CE-3735B4C9D12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B2A7B-CD65-42B6-B879-8D4B856BC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85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ECos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B2A7B-CD65-42B6-B879-8D4B856BC2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79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2591-F7B6-4042-A943-F902AE5DB7D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EC66-EF23-4A8F-9182-E90B2F3A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1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2591-F7B6-4042-A943-F902AE5DB7D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EC66-EF23-4A8F-9182-E90B2F3A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0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2591-F7B6-4042-A943-F902AE5DB7D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EC66-EF23-4A8F-9182-E90B2F3A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4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2591-F7B6-4042-A943-F902AE5DB7D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EC66-EF23-4A8F-9182-E90B2F3A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0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2591-F7B6-4042-A943-F902AE5DB7D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EC66-EF23-4A8F-9182-E90B2F3A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0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2591-F7B6-4042-A943-F902AE5DB7D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EC66-EF23-4A8F-9182-E90B2F3A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2591-F7B6-4042-A943-F902AE5DB7D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EC66-EF23-4A8F-9182-E90B2F3A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8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2591-F7B6-4042-A943-F902AE5DB7D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EC66-EF23-4A8F-9182-E90B2F3A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6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2591-F7B6-4042-A943-F902AE5DB7D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EC66-EF23-4A8F-9182-E90B2F3A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78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2591-F7B6-4042-A943-F902AE5DB7D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EC66-EF23-4A8F-9182-E90B2F3A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4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22591-F7B6-4042-A943-F902AE5DB7D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5EC66-EF23-4A8F-9182-E90B2F3A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5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22591-F7B6-4042-A943-F902AE5DB7DD}" type="datetimeFigureOut">
              <a:rPr lang="en-US" smtClean="0"/>
              <a:t>12/2/2013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5EC66-EF23-4A8F-9182-E90B2F3A2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10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Variability Modeling in </a:t>
            </a:r>
            <a:r>
              <a:rPr lang="en-US" dirty="0" err="1" smtClean="0"/>
              <a:t>Clafer</a:t>
            </a:r>
            <a:r>
              <a:rPr lang="en-US" dirty="0" smtClean="0"/>
              <a:t> Using SMT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Ed </a:t>
            </a:r>
            <a:r>
              <a:rPr lang="en-US" dirty="0" err="1" smtClean="0"/>
              <a:t>Zulkoski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4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b="1" dirty="0" smtClean="0"/>
                  <a:t>Hierarchy:</a:t>
                </a:r>
                <a:r>
                  <a:rPr lang="en-US" sz="2800" dirty="0" smtClean="0"/>
                  <a:t> All integer instances of a </a:t>
                </a:r>
                <a:r>
                  <a:rPr lang="en-US" sz="2800" dirty="0" err="1" smtClean="0"/>
                  <a:t>clafer</a:t>
                </a:r>
                <a:r>
                  <a:rPr lang="en-US" sz="2800" dirty="0" smtClean="0"/>
                  <a:t> must range from [0, </a:t>
                </a:r>
                <a:r>
                  <a:rPr lang="en-US" sz="2800" i="1" dirty="0" err="1" smtClean="0"/>
                  <a:t>numParentInstances</a:t>
                </a:r>
                <a:r>
                  <a:rPr lang="en-US" sz="2800" dirty="0" smtClean="0"/>
                  <a:t>), or is </a:t>
                </a:r>
                <a:r>
                  <a:rPr lang="en-US" sz="2800" i="1" dirty="0" smtClean="0"/>
                  <a:t>off.</a:t>
                </a:r>
                <a:endParaRPr lang="en-US" sz="2800" dirty="0" smtClean="0"/>
              </a:p>
              <a:p>
                <a:pPr lvl="1"/>
                <a:r>
                  <a:rPr lang="en-US" sz="2400" dirty="0" smtClean="0"/>
                  <a:t>(0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appCost__0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2400" dirty="0" smtClean="0"/>
                  <a:t> 1) v </a:t>
                </a:r>
                <a:r>
                  <a:rPr lang="en-US" sz="2400" i="1" dirty="0" err="1" smtClean="0"/>
                  <a:t>isOff</a:t>
                </a:r>
                <a:r>
                  <a:rPr lang="en-US" sz="2400" dirty="0" smtClean="0"/>
                  <a:t>(appCost__0)</a:t>
                </a:r>
              </a:p>
              <a:p>
                <a:endParaRPr lang="en-US" sz="2800" b="1" dirty="0" smtClean="0"/>
              </a:p>
              <a:p>
                <a:r>
                  <a:rPr lang="en-US" sz="2800" b="1" dirty="0" smtClean="0"/>
                  <a:t>No Child Without Parent:</a:t>
                </a:r>
                <a:r>
                  <a:rPr lang="en-US" sz="2800" dirty="0" smtClean="0"/>
                  <a:t> If a </a:t>
                </a:r>
                <a:r>
                  <a:rPr lang="en-US" sz="2800" dirty="0" err="1" smtClean="0"/>
                  <a:t>clafer</a:t>
                </a:r>
                <a:r>
                  <a:rPr lang="en-US" sz="2800" dirty="0" smtClean="0"/>
                  <a:t> is </a:t>
                </a:r>
                <a:r>
                  <a:rPr lang="en-US" sz="2800" i="1" dirty="0" smtClean="0"/>
                  <a:t>off</a:t>
                </a:r>
                <a:r>
                  <a:rPr lang="en-US" sz="2800" dirty="0" smtClean="0"/>
                  <a:t>, then no </a:t>
                </a:r>
                <a:r>
                  <a:rPr lang="en-US" sz="2800" dirty="0" err="1" smtClean="0"/>
                  <a:t>subclafer</a:t>
                </a:r>
                <a:r>
                  <a:rPr lang="en-US" sz="2800" dirty="0" smtClean="0"/>
                  <a:t> can </a:t>
                </a:r>
                <a:r>
                  <a:rPr lang="en-US" sz="2800" i="1" dirty="0" smtClean="0"/>
                  <a:t>point to it</a:t>
                </a:r>
                <a:r>
                  <a:rPr lang="en-US" sz="2800" dirty="0" smtClean="0"/>
                  <a:t>.</a:t>
                </a:r>
                <a:endParaRPr lang="en-US" sz="2800" dirty="0"/>
              </a:p>
              <a:p>
                <a:pPr lvl="1"/>
                <a:r>
                  <a:rPr lang="en-US" sz="2400" i="1" dirty="0" err="1" smtClean="0"/>
                  <a:t>isOff</a:t>
                </a:r>
                <a:r>
                  <a:rPr lang="en-US" sz="2400" dirty="0" smtClean="0"/>
                  <a:t>(App__1) ⇒ appCost__0 != 1 ∧ appCost__1 != 1</a:t>
                </a:r>
                <a:endParaRPr lang="en-US" sz="2400" dirty="0"/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 r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95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Hierarchy – “No child can exist without its parent.”</a:t>
            </a:r>
          </a:p>
          <a:p>
            <a:pPr lvl="1"/>
            <a:r>
              <a:rPr lang="en-US" dirty="0" smtClean="0"/>
              <a:t>Cardinality Constraints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Translates naturally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Set Constraints</a:t>
            </a:r>
          </a:p>
          <a:p>
            <a:pPr lvl="1"/>
            <a:r>
              <a:rPr lang="en-US" dirty="0" smtClean="0"/>
              <a:t>Join, Union, Intersection, Cardinality, etc. </a:t>
            </a:r>
          </a:p>
          <a:p>
            <a:pPr lvl="1"/>
            <a:endParaRPr lang="en-US" dirty="0"/>
          </a:p>
          <a:p>
            <a:r>
              <a:rPr lang="en-US" dirty="0" smtClean="0"/>
              <a:t>Quantified Expressions</a:t>
            </a:r>
          </a:p>
          <a:p>
            <a:pPr lvl="1"/>
            <a:r>
              <a:rPr lang="en-US" dirty="0" err="1" smtClean="0"/>
              <a:t>ForAll</a:t>
            </a:r>
            <a:r>
              <a:rPr lang="en-US" dirty="0" smtClean="0"/>
              <a:t>, Exists, None, One, Some</a:t>
            </a:r>
          </a:p>
        </p:txBody>
      </p:sp>
    </p:spTree>
    <p:extLst>
      <p:ext uri="{BB962C8B-B14F-4D97-AF65-F5344CB8AC3E}">
        <p14:creationId xmlns:p14="http://schemas.microsoft.com/office/powerpoint/2010/main" val="370205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Z3-Str: an extension of Z3 with support for substring, length, </a:t>
            </a:r>
            <a:r>
              <a:rPr lang="en-US" dirty="0" err="1" smtClean="0"/>
              <a:t>concat</a:t>
            </a:r>
            <a:r>
              <a:rPr lang="en-US" dirty="0" smtClean="0"/>
              <a:t>, etc. of strings.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Problem: Z3Py API does not support strings.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Need a basic purification of string expressions.</a:t>
            </a:r>
          </a:p>
        </p:txBody>
      </p:sp>
    </p:spTree>
    <p:extLst>
      <p:ext uri="{BB962C8B-B14F-4D97-AF65-F5344CB8AC3E}">
        <p14:creationId xmlns:p14="http://schemas.microsoft.com/office/powerpoint/2010/main" val="1880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to Z3-Str Format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231" y="1522883"/>
            <a:ext cx="2764665" cy="1477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 </a:t>
            </a:r>
          </a:p>
          <a:p>
            <a:r>
              <a:rPr lang="en-US" dirty="0" smtClean="0"/>
              <a:t>     First : string</a:t>
            </a:r>
          </a:p>
          <a:p>
            <a:r>
              <a:rPr lang="en-US" dirty="0" smtClean="0"/>
              <a:t>     Last : string</a:t>
            </a:r>
          </a:p>
          <a:p>
            <a:r>
              <a:rPr lang="en-US" dirty="0"/>
              <a:t> </a:t>
            </a:r>
            <a:r>
              <a:rPr lang="en-US" dirty="0" smtClean="0"/>
              <a:t>    Mid : string </a:t>
            </a:r>
          </a:p>
          <a:p>
            <a:r>
              <a:rPr lang="en-US" dirty="0"/>
              <a:t> </a:t>
            </a:r>
            <a:r>
              <a:rPr lang="en-US" dirty="0" smtClean="0"/>
              <a:t>    [</a:t>
            </a:r>
            <a:r>
              <a:rPr lang="en-US" dirty="0" err="1" smtClean="0"/>
              <a:t>len</a:t>
            </a:r>
            <a:r>
              <a:rPr lang="en-US" dirty="0" smtClean="0"/>
              <a:t>(Mid) &lt;= 1]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5278" y="4334470"/>
            <a:ext cx="2764665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Fresh </a:t>
            </a:r>
            <a:r>
              <a:rPr lang="en-US" b="1" u="sng" dirty="0" err="1" smtClean="0"/>
              <a:t>Int</a:t>
            </a:r>
            <a:r>
              <a:rPr lang="en-US" b="1" u="sng" dirty="0" smtClean="0"/>
              <a:t> Variables</a:t>
            </a:r>
          </a:p>
          <a:p>
            <a:r>
              <a:rPr lang="en-US" dirty="0" smtClean="0"/>
              <a:t>Int$1 == Mid</a:t>
            </a:r>
          </a:p>
          <a:p>
            <a:r>
              <a:rPr lang="en-US" dirty="0" smtClean="0"/>
              <a:t>Int$2 == </a:t>
            </a:r>
            <a:r>
              <a:rPr lang="en-US" dirty="0" err="1" smtClean="0"/>
              <a:t>len</a:t>
            </a:r>
            <a:r>
              <a:rPr lang="en-US" dirty="0" smtClean="0"/>
              <a:t>(Int$1)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19382"/>
            <a:ext cx="14478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81282"/>
            <a:ext cx="14382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81282"/>
            <a:ext cx="15430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031883" y="2057400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24675" y="2057400"/>
            <a:ext cx="533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432756" y="4825662"/>
            <a:ext cx="2663244" cy="39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86725" y="3432752"/>
            <a:ext cx="0" cy="9106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62016" y="4644911"/>
            <a:ext cx="27432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(assert (&lt;= (Length Mid) 1))</a:t>
            </a:r>
          </a:p>
        </p:txBody>
      </p:sp>
    </p:spTree>
    <p:extLst>
      <p:ext uri="{BB962C8B-B14F-4D97-AF65-F5344CB8AC3E}">
        <p14:creationId xmlns:p14="http://schemas.microsoft.com/office/powerpoint/2010/main" val="297343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Evaluated various models from literature.</a:t>
            </a:r>
          </a:p>
          <a:p>
            <a:pPr lvl="1"/>
            <a:r>
              <a:rPr lang="en-US" dirty="0" smtClean="0"/>
              <a:t>Audi Car Configurator from TVL-to-SMT paper.</a:t>
            </a:r>
          </a:p>
          <a:p>
            <a:pPr lvl="1"/>
            <a:r>
              <a:rPr lang="en-US" dirty="0" smtClean="0"/>
              <a:t>PHP Script Example from Z3-Str Paper.</a:t>
            </a:r>
          </a:p>
          <a:p>
            <a:r>
              <a:rPr lang="en-US" dirty="0" err="1" smtClean="0"/>
              <a:t>Clafer</a:t>
            </a:r>
            <a:r>
              <a:rPr lang="en-US" dirty="0" smtClean="0"/>
              <a:t> test-suite.</a:t>
            </a:r>
          </a:p>
          <a:p>
            <a:endParaRPr lang="en-US" dirty="0"/>
          </a:p>
          <a:p>
            <a:r>
              <a:rPr lang="en-US" dirty="0" smtClean="0"/>
              <a:t>Low solving time for all models (&lt; 0.5 sec)</a:t>
            </a:r>
          </a:p>
          <a:p>
            <a:pPr lvl="1"/>
            <a:r>
              <a:rPr lang="en-US" dirty="0" smtClean="0"/>
              <a:t>Translation currently takes longer.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3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scope restrictions (e.g. App *) </a:t>
            </a:r>
          </a:p>
          <a:p>
            <a:pPr lvl="1"/>
            <a:r>
              <a:rPr lang="en-US" dirty="0" smtClean="0"/>
              <a:t>Utilize other constructs available in Z3 (functions, </a:t>
            </a:r>
            <a:r>
              <a:rPr lang="en-US" dirty="0" err="1" smtClean="0"/>
              <a:t>datatypes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Evaluate larger models.</a:t>
            </a:r>
          </a:p>
          <a:p>
            <a:r>
              <a:rPr lang="en-US" dirty="0" smtClean="0"/>
              <a:t>Investigate complexity of </a:t>
            </a:r>
            <a:r>
              <a:rPr lang="en-US" dirty="0" err="1" smtClean="0"/>
              <a:t>Clafer</a:t>
            </a:r>
            <a:r>
              <a:rPr lang="en-US" dirty="0" smtClean="0"/>
              <a:t> models.</a:t>
            </a:r>
          </a:p>
          <a:p>
            <a:pPr lvl="1"/>
            <a:r>
              <a:rPr lang="en-US" dirty="0" smtClean="0"/>
              <a:t>What makes a </a:t>
            </a:r>
            <a:r>
              <a:rPr lang="en-US" dirty="0" err="1" smtClean="0"/>
              <a:t>Clafer</a:t>
            </a:r>
            <a:r>
              <a:rPr lang="en-US" dirty="0" smtClean="0"/>
              <a:t> specification </a:t>
            </a:r>
            <a:r>
              <a:rPr lang="en-US" i="1" dirty="0" smtClean="0"/>
              <a:t>hard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58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a full translation of </a:t>
            </a:r>
            <a:r>
              <a:rPr lang="en-US" dirty="0" err="1" smtClean="0"/>
              <a:t>Clafer</a:t>
            </a:r>
            <a:r>
              <a:rPr lang="en-US" dirty="0" smtClean="0"/>
              <a:t> to Z3.</a:t>
            </a:r>
          </a:p>
          <a:p>
            <a:r>
              <a:rPr lang="en-US" dirty="0" smtClean="0"/>
              <a:t>Capable of handling new types of constraints:</a:t>
            </a:r>
          </a:p>
          <a:p>
            <a:pPr lvl="1"/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String Constraints</a:t>
            </a:r>
          </a:p>
          <a:p>
            <a:pPr lvl="1"/>
            <a:r>
              <a:rPr lang="en-US" dirty="0" smtClean="0"/>
              <a:t>Unbounded Integers</a:t>
            </a:r>
          </a:p>
          <a:p>
            <a:r>
              <a:rPr lang="en-US" dirty="0" smtClean="0"/>
              <a:t>Sufficiently expressive for many domains.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040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Z3-Str Format</a:t>
            </a:r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904" y="2200870"/>
            <a:ext cx="15430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55719" y="4410670"/>
            <a:ext cx="1973419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Fresh </a:t>
            </a:r>
            <a:r>
              <a:rPr lang="en-US" b="1" u="sng" dirty="0" err="1" smtClean="0"/>
              <a:t>Int</a:t>
            </a:r>
            <a:r>
              <a:rPr lang="en-US" b="1" u="sng" dirty="0" smtClean="0"/>
              <a:t> Variables</a:t>
            </a:r>
          </a:p>
          <a:p>
            <a:r>
              <a:rPr lang="en-US" dirty="0" smtClean="0"/>
              <a:t>Int$1 == Mid</a:t>
            </a:r>
          </a:p>
          <a:p>
            <a:r>
              <a:rPr lang="en-US" dirty="0" smtClean="0"/>
              <a:t>Int$2 == </a:t>
            </a:r>
            <a:r>
              <a:rPr lang="en-US" dirty="0" err="1" smtClean="0"/>
              <a:t>len</a:t>
            </a:r>
            <a:r>
              <a:rPr lang="en-US" dirty="0" smtClean="0"/>
              <a:t>(Int$1)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0" y="3579664"/>
            <a:ext cx="274320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(assert (&lt;= (Length Mid) 1))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242256" y="3048000"/>
            <a:ext cx="1447800" cy="53166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242256" y="3948996"/>
            <a:ext cx="1447800" cy="9716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727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7135" y="2878419"/>
            <a:ext cx="4060065" cy="230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 *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appCost</a:t>
            </a:r>
            <a:r>
              <a:rPr lang="en-US" dirty="0" smtClean="0"/>
              <a:t> -&gt; real</a:t>
            </a:r>
          </a:p>
          <a:p>
            <a:r>
              <a:rPr lang="en-US" dirty="0" smtClean="0"/>
              <a:t>     [</a:t>
            </a:r>
            <a:r>
              <a:rPr lang="en-US" dirty="0" err="1" smtClean="0"/>
              <a:t>appCost</a:t>
            </a:r>
            <a:r>
              <a:rPr lang="en-US" dirty="0" smtClean="0"/>
              <a:t> &gt;= 0]</a:t>
            </a:r>
          </a:p>
          <a:p>
            <a:endParaRPr lang="en-US" dirty="0"/>
          </a:p>
          <a:p>
            <a:r>
              <a:rPr lang="en-US" dirty="0" smtClean="0"/>
              <a:t>Phone 1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instApp</a:t>
            </a:r>
            <a:r>
              <a:rPr lang="en-US" dirty="0" smtClean="0"/>
              <a:t> -&gt; App *</a:t>
            </a:r>
          </a:p>
          <a:p>
            <a:r>
              <a:rPr lang="en-US" dirty="0" smtClean="0"/>
              <a:t>     cost : real</a:t>
            </a:r>
          </a:p>
          <a:p>
            <a:r>
              <a:rPr lang="en-US" dirty="0" smtClean="0"/>
              <a:t>     [cost = 49.99 + sum(</a:t>
            </a:r>
            <a:r>
              <a:rPr lang="en-US" dirty="0" err="1" smtClean="0"/>
              <a:t>instApp.appCost</a:t>
            </a:r>
            <a:r>
              <a:rPr lang="en-US" dirty="0" smtClean="0"/>
              <a:t>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1401091"/>
            <a:ext cx="2743200" cy="147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App__0</a:t>
            </a:r>
          </a:p>
          <a:p>
            <a:r>
              <a:rPr lang="en-US" dirty="0" smtClean="0"/>
              <a:t>      appCost__0 = 2.99</a:t>
            </a:r>
          </a:p>
          <a:p>
            <a:r>
              <a:rPr lang="en-US" dirty="0" smtClean="0"/>
              <a:t>Phone__0</a:t>
            </a:r>
          </a:p>
          <a:p>
            <a:r>
              <a:rPr lang="en-US" dirty="0"/>
              <a:t> </a:t>
            </a:r>
            <a:r>
              <a:rPr lang="en-US" dirty="0" smtClean="0"/>
              <a:t>     instApp__0 -&gt; App__0</a:t>
            </a:r>
          </a:p>
          <a:p>
            <a:r>
              <a:rPr lang="en-US" dirty="0"/>
              <a:t> </a:t>
            </a:r>
            <a:r>
              <a:rPr lang="en-US" dirty="0" smtClean="0"/>
              <a:t>     cost__0 = 52.98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3155417"/>
            <a:ext cx="2743200" cy="230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App__0</a:t>
            </a:r>
          </a:p>
          <a:p>
            <a:r>
              <a:rPr lang="en-US" dirty="0" smtClean="0"/>
              <a:t>      appCost__0 = 2.99</a:t>
            </a:r>
          </a:p>
          <a:p>
            <a:r>
              <a:rPr lang="en-US" dirty="0" smtClean="0"/>
              <a:t>App__1</a:t>
            </a:r>
          </a:p>
          <a:p>
            <a:r>
              <a:rPr lang="en-US" dirty="0" smtClean="0"/>
              <a:t>      appCost__1 = 0.99</a:t>
            </a:r>
          </a:p>
          <a:p>
            <a:r>
              <a:rPr lang="en-US" dirty="0" smtClean="0"/>
              <a:t>Phone__0</a:t>
            </a:r>
          </a:p>
          <a:p>
            <a:r>
              <a:rPr lang="en-US" dirty="0"/>
              <a:t> </a:t>
            </a:r>
            <a:r>
              <a:rPr lang="en-US" dirty="0" smtClean="0"/>
              <a:t>     instApp__0 -&gt; App__0</a:t>
            </a:r>
          </a:p>
          <a:p>
            <a:r>
              <a:rPr lang="en-US" dirty="0" smtClean="0"/>
              <a:t>      instApp__1 -&gt; App__1</a:t>
            </a:r>
          </a:p>
          <a:p>
            <a:r>
              <a:rPr lang="en-US" dirty="0"/>
              <a:t> </a:t>
            </a:r>
            <a:r>
              <a:rPr lang="en-US" dirty="0" smtClean="0"/>
              <a:t>     cost__0 = 53.97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495800" y="2362200"/>
            <a:ext cx="1219200" cy="14263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495800" y="4032581"/>
            <a:ext cx="1219200" cy="1935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9600" y="4309579"/>
            <a:ext cx="1295400" cy="15686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43600" y="5878192"/>
            <a:ext cx="2743200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3594" y="6858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Specification</a:t>
            </a:r>
            <a:endParaRPr lang="en-US" sz="2400" b="1" u="sng" dirty="0"/>
          </a:p>
        </p:txBody>
      </p:sp>
      <p:sp>
        <p:nvSpPr>
          <p:cNvPr id="24" name="TextBox 23"/>
          <p:cNvSpPr txBox="1"/>
          <p:nvPr/>
        </p:nvSpPr>
        <p:spPr>
          <a:xfrm>
            <a:off x="6553200" y="6858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Models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0917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Clafer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6705906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25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dirty="0" smtClean="0"/>
              <a:t>The expressive power of </a:t>
            </a:r>
            <a:r>
              <a:rPr lang="en-US" dirty="0" err="1" smtClean="0"/>
              <a:t>Clafer</a:t>
            </a:r>
            <a:r>
              <a:rPr lang="en-US" dirty="0" smtClean="0"/>
              <a:t> is limited by its backend solver.</a:t>
            </a:r>
          </a:p>
          <a:p>
            <a:pPr lvl="1"/>
            <a:r>
              <a:rPr lang="en-US" dirty="0" smtClean="0"/>
              <a:t>Real Number Constraints</a:t>
            </a:r>
          </a:p>
          <a:p>
            <a:pPr lvl="2"/>
            <a:r>
              <a:rPr lang="en-US" dirty="0" smtClean="0"/>
              <a:t>Percentages/Currency/Degrees/Ratios</a:t>
            </a:r>
          </a:p>
          <a:p>
            <a:pPr lvl="1"/>
            <a:r>
              <a:rPr lang="en-US" dirty="0" smtClean="0"/>
              <a:t>String Constraints</a:t>
            </a:r>
          </a:p>
          <a:p>
            <a:pPr lvl="2"/>
            <a:r>
              <a:rPr lang="en-US" dirty="0" smtClean="0"/>
              <a:t>Sanitizers/Program Constraints (PHP Scripts)</a:t>
            </a:r>
          </a:p>
          <a:p>
            <a:pPr lvl="1"/>
            <a:r>
              <a:rPr lang="en-US" dirty="0" smtClean="0"/>
              <a:t>Unbounded Integers</a:t>
            </a:r>
          </a:p>
          <a:p>
            <a:r>
              <a:rPr lang="en-US" dirty="0" smtClean="0"/>
              <a:t>Z3 is a well-established, fast SMT solver, capable of addressing these restrictions.</a:t>
            </a:r>
          </a:p>
        </p:txBody>
      </p:sp>
    </p:spTree>
    <p:extLst>
      <p:ext uri="{BB962C8B-B14F-4D97-AF65-F5344CB8AC3E}">
        <p14:creationId xmlns:p14="http://schemas.microsoft.com/office/powerpoint/2010/main" val="7438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Produce a full translation of </a:t>
            </a:r>
            <a:r>
              <a:rPr lang="en-US" dirty="0" err="1" smtClean="0"/>
              <a:t>Clafer</a:t>
            </a:r>
            <a:r>
              <a:rPr lang="en-US" dirty="0" smtClean="0"/>
              <a:t> to Z3, which addresses some restrictions imposed by other </a:t>
            </a:r>
            <a:r>
              <a:rPr lang="en-US" dirty="0" err="1" smtClean="0"/>
              <a:t>backends</a:t>
            </a:r>
            <a:r>
              <a:rPr lang="en-US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788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ClaferZ3 Architecture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77284"/>
            <a:ext cx="8401896" cy="3632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95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Clafer</a:t>
            </a:r>
            <a:r>
              <a:rPr lang="en-US" dirty="0" smtClean="0"/>
              <a:t> Representation in Z3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clafer</a:t>
            </a:r>
            <a:r>
              <a:rPr lang="en-US" dirty="0" smtClean="0"/>
              <a:t> is represented as a finite list of integer variables.</a:t>
            </a:r>
          </a:p>
          <a:p>
            <a:pPr lvl="1"/>
            <a:r>
              <a:rPr lang="en-US" dirty="0" smtClean="0"/>
              <a:t>Each variable corresponds to a </a:t>
            </a:r>
            <a:r>
              <a:rPr lang="en-US" i="1" dirty="0" smtClean="0"/>
              <a:t>potential </a:t>
            </a:r>
            <a:r>
              <a:rPr lang="en-US" dirty="0" err="1" smtClean="0"/>
              <a:t>clafer</a:t>
            </a:r>
            <a:r>
              <a:rPr lang="en-US" dirty="0" smtClean="0"/>
              <a:t> instance in the model.</a:t>
            </a:r>
            <a:r>
              <a:rPr lang="en-US" i="1" dirty="0" smtClean="0"/>
              <a:t> </a:t>
            </a:r>
            <a:endParaRPr lang="en-US" dirty="0" smtClean="0"/>
          </a:p>
          <a:p>
            <a:r>
              <a:rPr lang="en-US" dirty="0" smtClean="0"/>
              <a:t>Constraints in the </a:t>
            </a:r>
            <a:r>
              <a:rPr lang="en-US" dirty="0" err="1" smtClean="0"/>
              <a:t>Clafer</a:t>
            </a:r>
            <a:r>
              <a:rPr lang="en-US" dirty="0" smtClean="0"/>
              <a:t> specification are translated to Z3 by constraining these variables.</a:t>
            </a:r>
          </a:p>
          <a:p>
            <a:r>
              <a:rPr lang="en-US" dirty="0" smtClean="0"/>
              <a:t>Solutions from Z3 are mapped back to a </a:t>
            </a:r>
            <a:r>
              <a:rPr lang="en-US" dirty="0" err="1" smtClean="0"/>
              <a:t>Clafer</a:t>
            </a:r>
            <a:r>
              <a:rPr lang="en-US" dirty="0" smtClean="0"/>
              <a:t> model.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8889" y="1883182"/>
            <a:ext cx="4060065" cy="2308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 *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appCost</a:t>
            </a:r>
            <a:r>
              <a:rPr lang="en-US" dirty="0" smtClean="0"/>
              <a:t> -&gt; real</a:t>
            </a:r>
          </a:p>
          <a:p>
            <a:r>
              <a:rPr lang="en-US" dirty="0" smtClean="0"/>
              <a:t>     [</a:t>
            </a:r>
            <a:r>
              <a:rPr lang="en-US" dirty="0" err="1" smtClean="0"/>
              <a:t>appCost</a:t>
            </a:r>
            <a:r>
              <a:rPr lang="en-US" dirty="0" smtClean="0"/>
              <a:t> &gt;= 0]</a:t>
            </a:r>
          </a:p>
          <a:p>
            <a:endParaRPr lang="en-US" dirty="0"/>
          </a:p>
          <a:p>
            <a:r>
              <a:rPr lang="en-US" dirty="0" smtClean="0"/>
              <a:t>Phone 1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instApp</a:t>
            </a:r>
            <a:r>
              <a:rPr lang="en-US" dirty="0" smtClean="0"/>
              <a:t> -&gt; App *</a:t>
            </a:r>
          </a:p>
          <a:p>
            <a:r>
              <a:rPr lang="en-US" dirty="0" smtClean="0"/>
              <a:t>     cost : real 1</a:t>
            </a:r>
          </a:p>
          <a:p>
            <a:r>
              <a:rPr lang="en-US" dirty="0" smtClean="0"/>
              <a:t>     [cost = 49.99 + sum(</a:t>
            </a:r>
            <a:r>
              <a:rPr lang="en-US" dirty="0" err="1" smtClean="0"/>
              <a:t>instApp.appCost</a:t>
            </a:r>
            <a:r>
              <a:rPr lang="en-US" dirty="0" smtClean="0"/>
              <a:t>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7871" y="5289782"/>
            <a:ext cx="108209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Scope = 2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2229683"/>
            <a:ext cx="3276600" cy="424731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//</a:t>
            </a:r>
            <a:r>
              <a:rPr lang="en-US" b="1" dirty="0" err="1" smtClean="0"/>
              <a:t>int</a:t>
            </a:r>
            <a:r>
              <a:rPr lang="en-US" b="1" dirty="0" smtClean="0"/>
              <a:t> variables</a:t>
            </a:r>
          </a:p>
          <a:p>
            <a:r>
              <a:rPr lang="en-US" dirty="0" smtClean="0"/>
              <a:t>[App__0, App__1]</a:t>
            </a:r>
          </a:p>
          <a:p>
            <a:r>
              <a:rPr lang="en-US" dirty="0" smtClean="0"/>
              <a:t>[appCost__0, appCost__1]</a:t>
            </a:r>
          </a:p>
          <a:p>
            <a:endParaRPr lang="en-US" b="1" dirty="0" smtClean="0"/>
          </a:p>
          <a:p>
            <a:r>
              <a:rPr lang="en-US" b="1" dirty="0" smtClean="0"/>
              <a:t>//real variables</a:t>
            </a:r>
          </a:p>
          <a:p>
            <a:r>
              <a:rPr lang="en-US" dirty="0" smtClean="0"/>
              <a:t>[appCost_ref_0, appCost_ref_1]</a:t>
            </a:r>
          </a:p>
          <a:p>
            <a:endParaRPr lang="en-US" dirty="0" smtClean="0"/>
          </a:p>
          <a:p>
            <a:r>
              <a:rPr lang="en-US" b="1" dirty="0" smtClean="0"/>
              <a:t>//</a:t>
            </a:r>
            <a:r>
              <a:rPr lang="en-US" b="1" dirty="0" err="1" smtClean="0"/>
              <a:t>int</a:t>
            </a:r>
            <a:r>
              <a:rPr lang="en-US" b="1" dirty="0" smtClean="0"/>
              <a:t> variables</a:t>
            </a:r>
            <a:endParaRPr lang="en-US" b="1" dirty="0"/>
          </a:p>
          <a:p>
            <a:r>
              <a:rPr lang="en-US" dirty="0" smtClean="0"/>
              <a:t>[Phone__0]</a:t>
            </a:r>
          </a:p>
          <a:p>
            <a:r>
              <a:rPr lang="en-US" dirty="0" smtClean="0"/>
              <a:t>[instApp__0, instApp__1]</a:t>
            </a:r>
          </a:p>
          <a:p>
            <a:r>
              <a:rPr lang="en-US" dirty="0" smtClean="0"/>
              <a:t>[instApp_ref_0, instApp_ref_1]</a:t>
            </a:r>
          </a:p>
          <a:p>
            <a:r>
              <a:rPr lang="en-US" dirty="0" smtClean="0"/>
              <a:t>[cost__0]</a:t>
            </a:r>
          </a:p>
          <a:p>
            <a:endParaRPr lang="en-US" dirty="0"/>
          </a:p>
          <a:p>
            <a:r>
              <a:rPr lang="en-US" b="1" dirty="0" smtClean="0"/>
              <a:t>//real variables</a:t>
            </a:r>
          </a:p>
          <a:p>
            <a:r>
              <a:rPr lang="en-US" dirty="0" smtClean="0"/>
              <a:t>[cost_ref_0]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83594" y="1197382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Specification</a:t>
            </a:r>
            <a:endParaRPr lang="en-US" sz="2400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1197382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Z3 Variables</a:t>
            </a:r>
            <a:endParaRPr lang="en-US" sz="2400" b="1" u="sng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29754" y="4353342"/>
            <a:ext cx="1999446" cy="112110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495800" y="3037344"/>
            <a:ext cx="533400" cy="8270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Z3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1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18954" y="2320806"/>
            <a:ext cx="4372646" cy="452431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Predefined </a:t>
            </a:r>
            <a:r>
              <a:rPr lang="en-US" dirty="0" err="1" smtClean="0"/>
              <a:t>ints</a:t>
            </a:r>
            <a:r>
              <a:rPr lang="en-US" dirty="0" smtClean="0"/>
              <a:t>: </a:t>
            </a:r>
            <a:r>
              <a:rPr lang="en-US" i="1" dirty="0" smtClean="0"/>
              <a:t>on, off</a:t>
            </a:r>
            <a:endParaRPr lang="en-US" dirty="0" smtClean="0"/>
          </a:p>
          <a:p>
            <a:r>
              <a:rPr lang="en-US" b="1" dirty="0" smtClean="0"/>
              <a:t>//</a:t>
            </a:r>
            <a:r>
              <a:rPr lang="en-US" b="1" dirty="0" err="1" smtClean="0"/>
              <a:t>int</a:t>
            </a:r>
            <a:r>
              <a:rPr lang="en-US" b="1" dirty="0" smtClean="0"/>
              <a:t> variables</a:t>
            </a:r>
          </a:p>
          <a:p>
            <a:r>
              <a:rPr lang="en-US" dirty="0" smtClean="0"/>
              <a:t>[App__0 = </a:t>
            </a:r>
            <a:r>
              <a:rPr lang="en-US" i="1" dirty="0" smtClean="0"/>
              <a:t>on</a:t>
            </a:r>
            <a:r>
              <a:rPr lang="en-US" dirty="0" smtClean="0"/>
              <a:t>, </a:t>
            </a:r>
            <a:r>
              <a:rPr lang="en-US" dirty="0" smtClean="0"/>
              <a:t>App__1 = </a:t>
            </a:r>
            <a:r>
              <a:rPr lang="en-US" i="1" dirty="0" smtClean="0"/>
              <a:t>on</a:t>
            </a:r>
            <a:r>
              <a:rPr lang="en-US" dirty="0" smtClean="0"/>
              <a:t>]</a:t>
            </a:r>
            <a:endParaRPr lang="en-US" dirty="0" smtClean="0"/>
          </a:p>
          <a:p>
            <a:r>
              <a:rPr lang="en-US" dirty="0" smtClean="0"/>
              <a:t>[appCost__0  = 0, appCost__1 = </a:t>
            </a:r>
            <a:r>
              <a:rPr lang="en-US" dirty="0"/>
              <a:t>1</a:t>
            </a:r>
            <a:r>
              <a:rPr lang="en-US" dirty="0" smtClean="0"/>
              <a:t>]</a:t>
            </a:r>
          </a:p>
          <a:p>
            <a:endParaRPr lang="en-US" b="1" dirty="0" smtClean="0"/>
          </a:p>
          <a:p>
            <a:r>
              <a:rPr lang="en-US" b="1" dirty="0" smtClean="0"/>
              <a:t>//real variables</a:t>
            </a:r>
          </a:p>
          <a:p>
            <a:r>
              <a:rPr lang="en-US" dirty="0" smtClean="0"/>
              <a:t>[appCost_ref_0 = 2.99, appCost_ref_1 =0.99]</a:t>
            </a:r>
          </a:p>
          <a:p>
            <a:endParaRPr lang="en-US" dirty="0" smtClean="0"/>
          </a:p>
          <a:p>
            <a:r>
              <a:rPr lang="en-US" b="1" dirty="0" smtClean="0"/>
              <a:t>//</a:t>
            </a:r>
            <a:r>
              <a:rPr lang="en-US" b="1" dirty="0" err="1" smtClean="0"/>
              <a:t>int</a:t>
            </a:r>
            <a:r>
              <a:rPr lang="en-US" b="1" dirty="0" smtClean="0"/>
              <a:t> variables</a:t>
            </a:r>
            <a:endParaRPr lang="en-US" b="1" dirty="0"/>
          </a:p>
          <a:p>
            <a:r>
              <a:rPr lang="en-US" dirty="0" smtClean="0"/>
              <a:t>[Phone__0 = </a:t>
            </a:r>
            <a:r>
              <a:rPr lang="en-US" i="1" dirty="0" smtClean="0"/>
              <a:t>on</a:t>
            </a:r>
            <a:r>
              <a:rPr lang="en-US" dirty="0" smtClean="0"/>
              <a:t>]</a:t>
            </a:r>
            <a:endParaRPr lang="en-US" dirty="0" smtClean="0"/>
          </a:p>
          <a:p>
            <a:r>
              <a:rPr lang="en-US" dirty="0" smtClean="0"/>
              <a:t>[instApp__0 = 0, instApp__1 = </a:t>
            </a:r>
            <a:r>
              <a:rPr lang="en-US" i="1" dirty="0" smtClean="0"/>
              <a:t>off</a:t>
            </a:r>
            <a:r>
              <a:rPr lang="en-US" dirty="0" smtClean="0"/>
              <a:t>]</a:t>
            </a:r>
          </a:p>
          <a:p>
            <a:r>
              <a:rPr lang="en-US" dirty="0" smtClean="0"/>
              <a:t>[instApp_ref_0 = 1, instApp_ref_1 = </a:t>
            </a:r>
            <a:r>
              <a:rPr lang="en-US" i="1" dirty="0" smtClean="0"/>
              <a:t>off</a:t>
            </a:r>
            <a:r>
              <a:rPr lang="en-US" dirty="0" smtClean="0"/>
              <a:t>]</a:t>
            </a:r>
          </a:p>
          <a:p>
            <a:r>
              <a:rPr lang="en-US" dirty="0" smtClean="0"/>
              <a:t>[cost__0 = 0]</a:t>
            </a:r>
          </a:p>
          <a:p>
            <a:endParaRPr lang="en-US" dirty="0"/>
          </a:p>
          <a:p>
            <a:r>
              <a:rPr lang="en-US" b="1" dirty="0" smtClean="0"/>
              <a:t>//real variables</a:t>
            </a:r>
          </a:p>
          <a:p>
            <a:r>
              <a:rPr lang="en-US" dirty="0" smtClean="0"/>
              <a:t>[cost_ref_0 = 50.98]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Interpreting Z3 Output as a </a:t>
            </a:r>
            <a:r>
              <a:rPr lang="en-US" dirty="0" err="1" smtClean="0"/>
              <a:t>Clafer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838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Values of variables used  to construct the hierarchy in the outputted model.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091707" y="1938325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Z3 Output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179489" y="4401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Resulting Model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764950" y="4789831"/>
            <a:ext cx="2628900" cy="203132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App__0</a:t>
            </a:r>
          </a:p>
          <a:p>
            <a:r>
              <a:rPr lang="en-US" dirty="0"/>
              <a:t>      appCost__0 = </a:t>
            </a:r>
            <a:r>
              <a:rPr lang="en-US" dirty="0" smtClean="0"/>
              <a:t>2.99</a:t>
            </a:r>
          </a:p>
          <a:p>
            <a:r>
              <a:rPr lang="en-US" dirty="0" smtClean="0"/>
              <a:t>App__1</a:t>
            </a:r>
          </a:p>
          <a:p>
            <a:r>
              <a:rPr lang="en-US" dirty="0"/>
              <a:t> </a:t>
            </a:r>
            <a:r>
              <a:rPr lang="en-US" dirty="0" smtClean="0"/>
              <a:t>     appCost__1 = 0.99</a:t>
            </a:r>
            <a:endParaRPr lang="en-US" dirty="0"/>
          </a:p>
          <a:p>
            <a:r>
              <a:rPr lang="en-US" dirty="0"/>
              <a:t>Phone__0</a:t>
            </a:r>
          </a:p>
          <a:p>
            <a:r>
              <a:rPr lang="en-US" dirty="0"/>
              <a:t>      </a:t>
            </a:r>
            <a:r>
              <a:rPr lang="en-US" dirty="0" smtClean="0"/>
              <a:t>instApp__</a:t>
            </a:r>
            <a:r>
              <a:rPr lang="en-US" dirty="0"/>
              <a:t>0 -&gt; App</a:t>
            </a:r>
            <a:r>
              <a:rPr lang="en-US" dirty="0" smtClean="0"/>
              <a:t>__</a:t>
            </a:r>
            <a:r>
              <a:rPr lang="en-US" dirty="0"/>
              <a:t>1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cost__0 = 50.98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999" y="2357893"/>
            <a:ext cx="4114801" cy="203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App *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appCost</a:t>
            </a:r>
            <a:r>
              <a:rPr lang="en-US" dirty="0" smtClean="0"/>
              <a:t> -&gt; real</a:t>
            </a:r>
          </a:p>
          <a:p>
            <a:r>
              <a:rPr lang="en-US" dirty="0" smtClean="0"/>
              <a:t>     [</a:t>
            </a:r>
            <a:r>
              <a:rPr lang="en-US" dirty="0" err="1" smtClean="0"/>
              <a:t>appCost</a:t>
            </a:r>
            <a:r>
              <a:rPr lang="en-US" dirty="0" smtClean="0"/>
              <a:t> &gt;= 0]</a:t>
            </a:r>
            <a:endParaRPr lang="en-US" dirty="0"/>
          </a:p>
          <a:p>
            <a:r>
              <a:rPr lang="en-US" dirty="0" smtClean="0"/>
              <a:t>Phone 1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instApp</a:t>
            </a:r>
            <a:r>
              <a:rPr lang="en-US" dirty="0" smtClean="0"/>
              <a:t> -&gt; App *</a:t>
            </a:r>
          </a:p>
          <a:p>
            <a:r>
              <a:rPr lang="en-US" dirty="0" smtClean="0"/>
              <a:t>     cost : real 1</a:t>
            </a:r>
          </a:p>
          <a:p>
            <a:r>
              <a:rPr lang="en-US" dirty="0" smtClean="0"/>
              <a:t>     [cost = 49.99 + sum(</a:t>
            </a:r>
            <a:r>
              <a:rPr lang="en-US" dirty="0" err="1" smtClean="0"/>
              <a:t>instApp.appCost</a:t>
            </a:r>
            <a:r>
              <a:rPr lang="en-US" dirty="0" smtClean="0"/>
              <a:t>)]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55500" y="193832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Specification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198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818</Words>
  <Application>Microsoft Office PowerPoint</Application>
  <PresentationFormat>On-screen Show (4:3)</PresentationFormat>
  <Paragraphs>169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Variability Modeling in Clafer Using SMT</vt:lpstr>
      <vt:lpstr>PowerPoint Presentation</vt:lpstr>
      <vt:lpstr>Clafer Architecture</vt:lpstr>
      <vt:lpstr>Motivation</vt:lpstr>
      <vt:lpstr>Goal</vt:lpstr>
      <vt:lpstr>ClaferZ3 Architecture</vt:lpstr>
      <vt:lpstr>Clafer Representation in Z3</vt:lpstr>
      <vt:lpstr>Conversion to Z3</vt:lpstr>
      <vt:lpstr>Interpreting Z3 Output as a Clafer Model</vt:lpstr>
      <vt:lpstr>Example Constraints</vt:lpstr>
      <vt:lpstr>Constraints</vt:lpstr>
      <vt:lpstr>String Constraints</vt:lpstr>
      <vt:lpstr>Converting to Z3-Str Format</vt:lpstr>
      <vt:lpstr>Evaluation</vt:lpstr>
      <vt:lpstr>Future Work</vt:lpstr>
      <vt:lpstr>Conclusions</vt:lpstr>
      <vt:lpstr>Converting to Z3-Str Format</vt:lpstr>
    </vt:vector>
  </TitlesOfParts>
  <Company>University of Waterloo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Variability Modeling in Clafer Using SMT</dc:title>
  <dc:creator>Ed Zulkoski</dc:creator>
  <cp:lastModifiedBy>Ed Zulkoski</cp:lastModifiedBy>
  <cp:revision>184</cp:revision>
  <dcterms:created xsi:type="dcterms:W3CDTF">2013-12-01T17:36:44Z</dcterms:created>
  <dcterms:modified xsi:type="dcterms:W3CDTF">2013-12-03T01:16:38Z</dcterms:modified>
</cp:coreProperties>
</file>